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322" r:id="rId2"/>
    <p:sldId id="316" r:id="rId3"/>
    <p:sldId id="317" r:id="rId4"/>
    <p:sldId id="318" r:id="rId5"/>
    <p:sldId id="319" r:id="rId6"/>
    <p:sldId id="320" r:id="rId7"/>
    <p:sldId id="256" r:id="rId8"/>
    <p:sldId id="257" r:id="rId9"/>
    <p:sldId id="314" r:id="rId10"/>
    <p:sldId id="315" r:id="rId11"/>
    <p:sldId id="258" r:id="rId12"/>
    <p:sldId id="282" r:id="rId13"/>
    <p:sldId id="287" r:id="rId14"/>
    <p:sldId id="259" r:id="rId15"/>
    <p:sldId id="261" r:id="rId16"/>
    <p:sldId id="286" r:id="rId17"/>
    <p:sldId id="262" r:id="rId18"/>
    <p:sldId id="264" r:id="rId19"/>
    <p:sldId id="288" r:id="rId20"/>
    <p:sldId id="271" r:id="rId21"/>
    <p:sldId id="304" r:id="rId22"/>
    <p:sldId id="289" r:id="rId23"/>
    <p:sldId id="267" r:id="rId24"/>
    <p:sldId id="268" r:id="rId25"/>
    <p:sldId id="290" r:id="rId26"/>
    <p:sldId id="291" r:id="rId27"/>
    <p:sldId id="269" r:id="rId28"/>
    <p:sldId id="270" r:id="rId29"/>
    <p:sldId id="308" r:id="rId30"/>
    <p:sldId id="323" r:id="rId31"/>
    <p:sldId id="324" r:id="rId32"/>
    <p:sldId id="325" r:id="rId33"/>
    <p:sldId id="303" r:id="rId34"/>
    <p:sldId id="294" r:id="rId35"/>
    <p:sldId id="295" r:id="rId36"/>
    <p:sldId id="296" r:id="rId37"/>
    <p:sldId id="297" r:id="rId38"/>
    <p:sldId id="299" r:id="rId39"/>
    <p:sldId id="300" r:id="rId40"/>
    <p:sldId id="298" r:id="rId41"/>
    <p:sldId id="301" r:id="rId42"/>
    <p:sldId id="312" r:id="rId43"/>
    <p:sldId id="326" r:id="rId4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buClr>
        <a:schemeClr val="tx1"/>
      </a:buClr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lr>
        <a:schemeClr val="tx1"/>
      </a:buClr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lr>
        <a:schemeClr val="tx1"/>
      </a:buClr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lr>
        <a:schemeClr val="tx1"/>
      </a:buClr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lr>
        <a:schemeClr val="tx1"/>
      </a:buClr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3333CC"/>
    <a:srgbClr val="FF9933"/>
    <a:srgbClr val="FF6600"/>
    <a:srgbClr val="FF9900"/>
    <a:srgbClr val="008000"/>
    <a:srgbClr val="000099"/>
    <a:srgbClr val="A50021"/>
    <a:srgbClr val="009900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0" y="-82"/>
      </p:cViewPr>
      <p:guideLst>
        <p:guide orient="horz" pos="2160"/>
        <p:guide pos="292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A19B84A-6927-47D6-980E-4C74FF9E4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2055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75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123728" y="6284913"/>
            <a:ext cx="4968875" cy="3841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08304" y="6284168"/>
            <a:ext cx="1149896" cy="457200"/>
          </a:xfrm>
          <a:ln/>
        </p:spPr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5BD242F8-4495-4684-BCFA-678DEFC2226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00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5626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870D9CA1-968F-490A-9DF2-6B595EC64C9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67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08304" y="6284168"/>
            <a:ext cx="1149896" cy="457200"/>
          </a:xfrm>
          <a:ln/>
        </p:spPr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94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08304" y="6284168"/>
            <a:ext cx="1149896" cy="457200"/>
          </a:xfrm>
          <a:ln/>
        </p:spPr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6A07081C-635E-463A-A8D3-27D747E5C70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2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6284168"/>
            <a:ext cx="1371600" cy="457200"/>
          </a:xfrm>
          <a:ln/>
        </p:spPr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AD939D45-A491-4521-BD0B-5E298ED6D0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46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6309320"/>
            <a:ext cx="1371600" cy="457200"/>
          </a:xfrm>
          <a:ln/>
        </p:spPr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5B9AFC02-A5E3-4FD8-B2D5-53D04B9C449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949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5AD716A2-9B31-4A91-96D9-0376147C6A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582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08304" y="6284168"/>
            <a:ext cx="1149896" cy="457200"/>
          </a:xfrm>
          <a:ln/>
        </p:spPr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83423941-9383-40FC-AAFD-F65CF69180E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8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80312" y="6284168"/>
            <a:ext cx="1077888" cy="457200"/>
          </a:xfrm>
          <a:ln/>
        </p:spPr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21836FCD-68FB-4636-9290-3207EE69661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78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80312" y="6284168"/>
            <a:ext cx="1077888" cy="457200"/>
          </a:xfrm>
          <a:ln/>
        </p:spPr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FCE0B918-D3BF-4682-B63D-9BE81F72BF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483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95513" y="6284913"/>
            <a:ext cx="49688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Computer Networks  </a:t>
            </a:r>
            <a:r>
              <a:rPr lang="en-US" dirty="0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84168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defRPr sz="1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fld id="{6191B5AC-D0B6-491E-AFB3-CD3ACF3FE34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7" descr="WPI - Worcester Polytechnic Institut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867400"/>
            <a:ext cx="1905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8417"/>
            <a:ext cx="7772400" cy="2306687"/>
          </a:xfrm>
        </p:spPr>
        <p:txBody>
          <a:bodyPr/>
          <a:lstStyle/>
          <a:p>
            <a:r>
              <a:rPr lang="en-US" dirty="0" smtClean="0"/>
              <a:t>TCP</a:t>
            </a:r>
            <a:br>
              <a:rPr lang="en-US" dirty="0" smtClean="0"/>
            </a:br>
            <a:r>
              <a:rPr lang="en-US" dirty="0" smtClean="0"/>
              <a:t>Congestion Control</a:t>
            </a:r>
            <a:endParaRPr lang="en-US" dirty="0"/>
          </a:p>
        </p:txBody>
      </p:sp>
      <p:sp>
        <p:nvSpPr>
          <p:cNvPr id="7" name="Footer Placeholder 5"/>
          <p:cNvSpPr txBox="1">
            <a:spLocks/>
          </p:cNvSpPr>
          <p:nvPr/>
        </p:nvSpPr>
        <p:spPr>
          <a:xfrm>
            <a:off x="3059509" y="6213177"/>
            <a:ext cx="4968875" cy="3841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Computer Networks</a:t>
            </a:r>
            <a:endParaRPr lang="en-US" sz="20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007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25413"/>
            <a:ext cx="8458200" cy="1071562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TCP </a:t>
            </a:r>
            <a:r>
              <a:rPr lang="en-US" sz="3200" dirty="0"/>
              <a:t>C</a:t>
            </a:r>
            <a:r>
              <a:rPr lang="en-US" sz="3200" dirty="0" smtClean="0"/>
              <a:t>ongestion </a:t>
            </a:r>
            <a:r>
              <a:rPr lang="en-US" sz="3200" dirty="0"/>
              <a:t>C</a:t>
            </a:r>
            <a:r>
              <a:rPr lang="en-US" sz="3200" dirty="0" smtClean="0"/>
              <a:t>ontrol</a:t>
            </a:r>
          </a:p>
        </p:txBody>
      </p:sp>
      <p:sp>
        <p:nvSpPr>
          <p:cNvPr id="96261" name="Rectangle 3"/>
          <p:cNvSpPr>
            <a:spLocks noChangeArrowheads="1"/>
          </p:cNvSpPr>
          <p:nvPr/>
        </p:nvSpPr>
        <p:spPr bwMode="auto">
          <a:xfrm>
            <a:off x="457200" y="1189038"/>
            <a:ext cx="8229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Clr>
                <a:schemeClr val="accent2"/>
              </a:buClr>
              <a:buSzPct val="85000"/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800000"/>
                </a:solidFill>
              </a:rPr>
              <a:t>“probing for bandwidth”: </a:t>
            </a:r>
            <a:r>
              <a:rPr lang="en-US" dirty="0"/>
              <a:t>increase transmission rate on receipt of ACK, until eventually loss occurs, then decrease transmission rate </a:t>
            </a:r>
          </a:p>
          <a:p>
            <a:pPr marL="800100" lvl="1" indent="-342900" algn="l">
              <a:buClr>
                <a:schemeClr val="accent2"/>
              </a:buClr>
              <a:buSzPct val="75000"/>
              <a:buFont typeface="Arial" pitchFamily="34" charset="0"/>
              <a:buChar char="•"/>
              <a:defRPr/>
            </a:pPr>
            <a:r>
              <a:rPr lang="en-US" sz="2000" dirty="0"/>
              <a:t>continue to increase on ACK, decrease on loss (since available bandwidth is changing, depending on other connections in network</a:t>
            </a:r>
            <a:r>
              <a:rPr lang="en-US" sz="2000" dirty="0" smtClean="0"/>
              <a:t>). </a:t>
            </a:r>
            <a:endParaRPr lang="en-US" dirty="0"/>
          </a:p>
          <a:p>
            <a:pPr lvl="1" algn="l">
              <a:buClr>
                <a:schemeClr val="accent2"/>
              </a:buClr>
              <a:buSzPct val="75000"/>
              <a:defRPr/>
            </a:pPr>
            <a:endParaRPr lang="en-US" dirty="0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H="1">
            <a:off x="2476500" y="3319463"/>
            <a:ext cx="9525" cy="22002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5" name="Line 6"/>
          <p:cNvSpPr>
            <a:spLocks noChangeShapeType="1"/>
          </p:cNvSpPr>
          <p:nvPr/>
        </p:nvSpPr>
        <p:spPr bwMode="auto">
          <a:xfrm>
            <a:off x="2466975" y="5516563"/>
            <a:ext cx="41052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43" name="Line 7"/>
          <p:cNvSpPr>
            <a:spLocks noChangeShapeType="1"/>
          </p:cNvSpPr>
          <p:nvPr/>
        </p:nvSpPr>
        <p:spPr bwMode="auto">
          <a:xfrm flipV="1">
            <a:off x="2486025" y="4075113"/>
            <a:ext cx="671513" cy="571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44" name="Text Box 8"/>
          <p:cNvSpPr txBox="1">
            <a:spLocks noChangeArrowheads="1"/>
          </p:cNvSpPr>
          <p:nvPr/>
        </p:nvSpPr>
        <p:spPr bwMode="auto">
          <a:xfrm>
            <a:off x="2678113" y="3127375"/>
            <a:ext cx="19685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1400">
                <a:latin typeface="Comic Sans MS" pitchFamily="66" charset="0"/>
              </a:rPr>
              <a:t>ACKs being received, </a:t>
            </a:r>
          </a:p>
          <a:p>
            <a:pPr algn="l" eaLnBrk="1" hangingPunct="1"/>
            <a:r>
              <a:rPr lang="en-US" sz="1400">
                <a:latin typeface="Comic Sans MS" pitchFamily="66" charset="0"/>
              </a:rPr>
              <a:t>so increase rate</a:t>
            </a:r>
          </a:p>
        </p:txBody>
      </p:sp>
      <p:sp>
        <p:nvSpPr>
          <p:cNvPr id="347145" name="Line 9"/>
          <p:cNvSpPr>
            <a:spLocks noChangeShapeType="1"/>
          </p:cNvSpPr>
          <p:nvPr/>
        </p:nvSpPr>
        <p:spPr bwMode="auto">
          <a:xfrm>
            <a:off x="3152775" y="4079875"/>
            <a:ext cx="0" cy="700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47" name="Line 11"/>
          <p:cNvSpPr>
            <a:spLocks noChangeShapeType="1"/>
          </p:cNvSpPr>
          <p:nvPr/>
        </p:nvSpPr>
        <p:spPr bwMode="auto">
          <a:xfrm flipV="1">
            <a:off x="3162300" y="4465638"/>
            <a:ext cx="352425" cy="2952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48" name="Line 12"/>
          <p:cNvSpPr>
            <a:spLocks noChangeShapeType="1"/>
          </p:cNvSpPr>
          <p:nvPr/>
        </p:nvSpPr>
        <p:spPr bwMode="auto">
          <a:xfrm flipH="1">
            <a:off x="3505200" y="4475163"/>
            <a:ext cx="4763" cy="514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49" name="Line 13"/>
          <p:cNvSpPr>
            <a:spLocks noChangeShapeType="1"/>
          </p:cNvSpPr>
          <p:nvPr/>
        </p:nvSpPr>
        <p:spPr bwMode="auto">
          <a:xfrm>
            <a:off x="4924425" y="3765550"/>
            <a:ext cx="0" cy="8715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0" name="Line 14"/>
          <p:cNvSpPr>
            <a:spLocks noChangeShapeType="1"/>
          </p:cNvSpPr>
          <p:nvPr/>
        </p:nvSpPr>
        <p:spPr bwMode="auto">
          <a:xfrm flipV="1">
            <a:off x="3505200" y="3765550"/>
            <a:ext cx="1428750" cy="121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1" name="Line 15"/>
          <p:cNvSpPr>
            <a:spLocks noChangeShapeType="1"/>
          </p:cNvSpPr>
          <p:nvPr/>
        </p:nvSpPr>
        <p:spPr bwMode="auto">
          <a:xfrm flipH="1">
            <a:off x="5676900" y="3970338"/>
            <a:ext cx="14288" cy="876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2" name="Line 16"/>
          <p:cNvSpPr>
            <a:spLocks noChangeShapeType="1"/>
          </p:cNvSpPr>
          <p:nvPr/>
        </p:nvSpPr>
        <p:spPr bwMode="auto">
          <a:xfrm flipV="1">
            <a:off x="4914900" y="3975100"/>
            <a:ext cx="785813" cy="666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3" name="Line 17"/>
          <p:cNvSpPr>
            <a:spLocks noChangeShapeType="1"/>
          </p:cNvSpPr>
          <p:nvPr/>
        </p:nvSpPr>
        <p:spPr bwMode="auto">
          <a:xfrm flipH="1">
            <a:off x="2867025" y="3660775"/>
            <a:ext cx="4763" cy="542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4" name="Line 18"/>
          <p:cNvSpPr>
            <a:spLocks noChangeShapeType="1"/>
          </p:cNvSpPr>
          <p:nvPr/>
        </p:nvSpPr>
        <p:spPr bwMode="auto">
          <a:xfrm>
            <a:off x="3338513" y="3675063"/>
            <a:ext cx="4762" cy="8239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5" name="Line 19"/>
          <p:cNvSpPr>
            <a:spLocks noChangeShapeType="1"/>
          </p:cNvSpPr>
          <p:nvPr/>
        </p:nvSpPr>
        <p:spPr bwMode="auto">
          <a:xfrm>
            <a:off x="3862388" y="3660775"/>
            <a:ext cx="4762" cy="9001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6" name="Text Box 20"/>
          <p:cNvSpPr txBox="1">
            <a:spLocks noChangeArrowheads="1"/>
          </p:cNvSpPr>
          <p:nvPr/>
        </p:nvSpPr>
        <p:spPr bwMode="auto">
          <a:xfrm>
            <a:off x="2978150" y="39370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347157" name="Text Box 21"/>
          <p:cNvSpPr txBox="1">
            <a:spLocks noChangeArrowheads="1"/>
          </p:cNvSpPr>
          <p:nvPr/>
        </p:nvSpPr>
        <p:spPr bwMode="auto">
          <a:xfrm>
            <a:off x="3340100" y="43180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347158" name="Text Box 22"/>
          <p:cNvSpPr txBox="1">
            <a:spLocks noChangeArrowheads="1"/>
          </p:cNvSpPr>
          <p:nvPr/>
        </p:nvSpPr>
        <p:spPr bwMode="auto">
          <a:xfrm>
            <a:off x="4768850" y="3617913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347159" name="Text Box 23"/>
          <p:cNvSpPr txBox="1">
            <a:spLocks noChangeArrowheads="1"/>
          </p:cNvSpPr>
          <p:nvPr/>
        </p:nvSpPr>
        <p:spPr bwMode="auto">
          <a:xfrm>
            <a:off x="5535613" y="3817938"/>
            <a:ext cx="3127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grpSp>
        <p:nvGrpSpPr>
          <p:cNvPr id="347162" name="Group 26"/>
          <p:cNvGrpSpPr>
            <a:grpSpLocks/>
          </p:cNvGrpSpPr>
          <p:nvPr/>
        </p:nvGrpSpPr>
        <p:grpSpPr bwMode="auto">
          <a:xfrm>
            <a:off x="5762625" y="3284538"/>
            <a:ext cx="2201863" cy="309562"/>
            <a:chOff x="3745" y="2228"/>
            <a:chExt cx="1387" cy="195"/>
          </a:xfrm>
        </p:grpSpPr>
        <p:sp>
          <p:nvSpPr>
            <p:cNvPr id="5152" name="Text Box 24"/>
            <p:cNvSpPr txBox="1">
              <a:spLocks noChangeArrowheads="1"/>
            </p:cNvSpPr>
            <p:nvPr/>
          </p:nvSpPr>
          <p:spPr bwMode="auto">
            <a:xfrm>
              <a:off x="3745" y="2231"/>
              <a:ext cx="19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solidFill>
                    <a:srgbClr val="FF0000"/>
                  </a:solidFill>
                  <a:latin typeface="Comic Sans MS" pitchFamily="66" charset="0"/>
                </a:rPr>
                <a:t>X</a:t>
              </a:r>
            </a:p>
          </p:txBody>
        </p:sp>
        <p:sp>
          <p:nvSpPr>
            <p:cNvPr id="5153" name="Text Box 25"/>
            <p:cNvSpPr txBox="1">
              <a:spLocks noChangeArrowheads="1"/>
            </p:cNvSpPr>
            <p:nvPr/>
          </p:nvSpPr>
          <p:spPr bwMode="auto">
            <a:xfrm>
              <a:off x="3874" y="2228"/>
              <a:ext cx="125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sz="1400">
                  <a:latin typeface="Comic Sans MS" pitchFamily="66" charset="0"/>
                </a:rPr>
                <a:t>loss, so decrease rate</a:t>
              </a:r>
            </a:p>
          </p:txBody>
        </p:sp>
      </p:grpSp>
      <p:sp>
        <p:nvSpPr>
          <p:cNvPr id="5143" name="Text Box 27"/>
          <p:cNvSpPr txBox="1">
            <a:spLocks noChangeArrowheads="1"/>
          </p:cNvSpPr>
          <p:nvPr/>
        </p:nvSpPr>
        <p:spPr bwMode="auto">
          <a:xfrm rot="-5400000">
            <a:off x="1670050" y="4346575"/>
            <a:ext cx="1212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1400">
                <a:latin typeface="Comic Sans MS" pitchFamily="66" charset="0"/>
              </a:rPr>
              <a:t>sending rate</a:t>
            </a:r>
          </a:p>
        </p:txBody>
      </p:sp>
      <p:sp>
        <p:nvSpPr>
          <p:cNvPr id="5144" name="Text Box 28"/>
          <p:cNvSpPr txBox="1">
            <a:spLocks noChangeArrowheads="1"/>
          </p:cNvSpPr>
          <p:nvPr/>
        </p:nvSpPr>
        <p:spPr bwMode="auto">
          <a:xfrm>
            <a:off x="5894388" y="5221288"/>
            <a:ext cx="552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1400">
                <a:latin typeface="Comic Sans MS" pitchFamily="66" charset="0"/>
              </a:rPr>
              <a:t>time</a:t>
            </a:r>
          </a:p>
        </p:txBody>
      </p:sp>
      <p:sp>
        <p:nvSpPr>
          <p:cNvPr id="347165" name="Line 29"/>
          <p:cNvSpPr>
            <a:spLocks noChangeShapeType="1"/>
          </p:cNvSpPr>
          <p:nvPr/>
        </p:nvSpPr>
        <p:spPr bwMode="auto">
          <a:xfrm flipV="1">
            <a:off x="5683250" y="4371975"/>
            <a:ext cx="541338" cy="4651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66" name="Line 30"/>
          <p:cNvSpPr>
            <a:spLocks noChangeShapeType="1"/>
          </p:cNvSpPr>
          <p:nvPr/>
        </p:nvSpPr>
        <p:spPr bwMode="auto">
          <a:xfrm flipV="1">
            <a:off x="6229350" y="4037013"/>
            <a:ext cx="392113" cy="3270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67" name="Rectangle 31"/>
          <p:cNvSpPr>
            <a:spLocks noChangeArrowheads="1"/>
          </p:cNvSpPr>
          <p:nvPr/>
        </p:nvSpPr>
        <p:spPr bwMode="auto">
          <a:xfrm>
            <a:off x="663575" y="5589588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en-US"/>
              <a:t>Q: how fast to increase/decrease?</a:t>
            </a:r>
          </a:p>
        </p:txBody>
      </p:sp>
      <p:sp>
        <p:nvSpPr>
          <p:cNvPr id="347168" name="Text Box 32"/>
          <p:cNvSpPr txBox="1">
            <a:spLocks noChangeArrowheads="1"/>
          </p:cNvSpPr>
          <p:nvPr/>
        </p:nvSpPr>
        <p:spPr bwMode="auto">
          <a:xfrm>
            <a:off x="7032625" y="4111625"/>
            <a:ext cx="12065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latin typeface="Comic Sans MS" pitchFamily="66" charset="0"/>
              </a:rPr>
              <a:t>TCP’s</a:t>
            </a:r>
          </a:p>
          <a:p>
            <a:pPr eaLnBrk="1" hangingPunct="1"/>
            <a:r>
              <a:rPr lang="en-US" sz="1600">
                <a:latin typeface="Comic Sans MS" pitchFamily="66" charset="0"/>
              </a:rPr>
              <a:t>“sawtooth”</a:t>
            </a:r>
          </a:p>
          <a:p>
            <a:pPr eaLnBrk="1" hangingPunct="1"/>
            <a:r>
              <a:rPr lang="en-US" sz="1600">
                <a:latin typeface="Comic Sans MS" pitchFamily="66" charset="0"/>
              </a:rPr>
              <a:t>behavior</a:t>
            </a:r>
          </a:p>
        </p:txBody>
      </p:sp>
      <p:sp>
        <p:nvSpPr>
          <p:cNvPr id="5151" name="Rectangle 6"/>
          <p:cNvSpPr>
            <a:spLocks noChangeArrowheads="1"/>
          </p:cNvSpPr>
          <p:nvPr/>
        </p:nvSpPr>
        <p:spPr bwMode="auto">
          <a:xfrm>
            <a:off x="7820025" y="549275"/>
            <a:ext cx="1000125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347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347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347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34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347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347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43" grpId="0" animBg="1"/>
      <p:bldP spid="347144" grpId="0"/>
      <p:bldP spid="347145" grpId="0" animBg="1"/>
      <p:bldP spid="347147" grpId="0" animBg="1"/>
      <p:bldP spid="347148" grpId="0" animBg="1"/>
      <p:bldP spid="347149" grpId="0" animBg="1"/>
      <p:bldP spid="347150" grpId="0" animBg="1"/>
      <p:bldP spid="347151" grpId="0" animBg="1"/>
      <p:bldP spid="347152" grpId="0" animBg="1"/>
      <p:bldP spid="347153" grpId="0" animBg="1"/>
      <p:bldP spid="347153" grpId="1" animBg="1"/>
      <p:bldP spid="347154" grpId="0" animBg="1"/>
      <p:bldP spid="347154" grpId="1" animBg="1"/>
      <p:bldP spid="347155" grpId="0" animBg="1"/>
      <p:bldP spid="347155" grpId="1" animBg="1"/>
      <p:bldP spid="347156" grpId="0"/>
      <p:bldP spid="347156" grpId="1"/>
      <p:bldP spid="347157" grpId="0"/>
      <p:bldP spid="347157" grpId="1"/>
      <p:bldP spid="347158" grpId="0"/>
      <p:bldP spid="347158" grpId="1"/>
      <p:bldP spid="347159" grpId="0"/>
      <p:bldP spid="347159" grpId="1"/>
      <p:bldP spid="347165" grpId="0" animBg="1"/>
      <p:bldP spid="347166" grpId="0" animBg="1"/>
      <p:bldP spid="347167" grpId="0"/>
      <p:bldP spid="3471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AIMD</a:t>
            </a:r>
            <a:br>
              <a:rPr lang="en-US" dirty="0" smtClean="0"/>
            </a:br>
            <a:r>
              <a:rPr lang="en-US" sz="3200" dirty="0" smtClean="0"/>
              <a:t>(Additive Increase / Multiplicative Decrease)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534400" cy="4343400"/>
          </a:xfrm>
        </p:spPr>
        <p:txBody>
          <a:bodyPr/>
          <a:lstStyle/>
          <a:p>
            <a:pPr eaLnBrk="1" hangingPunct="1"/>
            <a:r>
              <a:rPr lang="en-US" sz="2800" dirty="0" err="1" smtClean="0"/>
              <a:t>CongestionWindow</a:t>
            </a:r>
            <a:r>
              <a:rPr lang="en-US" sz="2800" dirty="0" smtClean="0"/>
              <a:t> (</a:t>
            </a:r>
            <a:r>
              <a:rPr lang="en-US" sz="2800" b="1" dirty="0" err="1" smtClean="0">
                <a:solidFill>
                  <a:srgbClr val="7030A0"/>
                </a:solidFill>
                <a:latin typeface="Comic Sans MS" pitchFamily="66" charset="0"/>
              </a:rPr>
              <a:t>cwnd</a:t>
            </a:r>
            <a:r>
              <a:rPr lang="en-US" sz="2800" dirty="0" smtClean="0"/>
              <a:t>) is a variable held by the TCP source for each connection.</a:t>
            </a:r>
            <a:endParaRPr lang="en-US" sz="2000" dirty="0" smtClean="0">
              <a:solidFill>
                <a:srgbClr val="663300"/>
              </a:solidFill>
            </a:endParaRPr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/>
            <a:r>
              <a:rPr lang="en-US" sz="2800" b="1" dirty="0" err="1" smtClean="0">
                <a:solidFill>
                  <a:srgbClr val="660066"/>
                </a:solidFill>
                <a:latin typeface="Comic Sans MS" pitchFamily="66" charset="0"/>
              </a:rPr>
              <a:t>cwnd</a:t>
            </a:r>
            <a:r>
              <a:rPr lang="en-US" sz="2800" dirty="0" smtClean="0"/>
              <a:t> is set based on the perceived level of congestion. The Host receives </a:t>
            </a:r>
            <a:r>
              <a:rPr lang="en-US" sz="2800" i="1" dirty="0" smtClean="0"/>
              <a:t>implicit </a:t>
            </a:r>
            <a:r>
              <a:rPr lang="en-US" sz="2800" dirty="0" smtClean="0"/>
              <a:t>(packet drop) or </a:t>
            </a:r>
            <a:r>
              <a:rPr lang="en-US" sz="2800" i="1" dirty="0" smtClean="0"/>
              <a:t>explicit</a:t>
            </a:r>
            <a:r>
              <a:rPr lang="en-US" sz="2800" dirty="0" smtClean="0"/>
              <a:t> (packet mark) indications of internal congestion.</a:t>
            </a:r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152400" y="2743200"/>
            <a:ext cx="8686800" cy="1219200"/>
          </a:xfrm>
          <a:prstGeom prst="rect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dirty="0" err="1"/>
              <a:t>MaxWindow</a:t>
            </a:r>
            <a:r>
              <a:rPr lang="en-US" dirty="0"/>
              <a:t> ::</a:t>
            </a:r>
            <a:r>
              <a:rPr lang="en-US" dirty="0">
                <a:solidFill>
                  <a:srgbClr val="663300"/>
                </a:solidFill>
              </a:rPr>
              <a:t> </a:t>
            </a:r>
            <a:r>
              <a:rPr lang="en-US" dirty="0"/>
              <a:t>min (</a:t>
            </a:r>
            <a:r>
              <a:rPr lang="en-US" b="1" dirty="0" err="1">
                <a:solidFill>
                  <a:srgbClr val="660066"/>
                </a:solidFill>
              </a:rPr>
              <a:t>CongestionWindow</a:t>
            </a:r>
            <a:r>
              <a:rPr lang="en-US" dirty="0"/>
              <a:t> , </a:t>
            </a:r>
            <a:r>
              <a:rPr lang="en-US" b="1" dirty="0" err="1">
                <a:solidFill>
                  <a:srgbClr val="008000"/>
                </a:solidFill>
              </a:rPr>
              <a:t>AdvertisedWindow</a:t>
            </a:r>
            <a:r>
              <a:rPr lang="en-US" dirty="0"/>
              <a:t>)</a:t>
            </a:r>
          </a:p>
          <a:p>
            <a:r>
              <a:rPr lang="en-US" dirty="0" err="1"/>
              <a:t>EffectiveWindow</a:t>
            </a:r>
            <a:r>
              <a:rPr lang="en-US" dirty="0"/>
              <a:t> = </a:t>
            </a:r>
            <a:r>
              <a:rPr lang="en-US" dirty="0" err="1"/>
              <a:t>MaxWindow</a:t>
            </a:r>
            <a:r>
              <a:rPr lang="en-US" dirty="0"/>
              <a:t> – (</a:t>
            </a:r>
            <a:r>
              <a:rPr lang="en-US" dirty="0" err="1"/>
              <a:t>LastByteSent</a:t>
            </a:r>
            <a:r>
              <a:rPr lang="en-US" dirty="0"/>
              <a:t> -</a:t>
            </a:r>
            <a:r>
              <a:rPr lang="en-US" dirty="0" err="1"/>
              <a:t>LastByteAcked</a:t>
            </a:r>
            <a:r>
              <a:rPr lang="en-US" sz="3200" dirty="0"/>
              <a:t>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3058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Additive Increase (AI)</a:t>
            </a:r>
            <a:endParaRPr lang="en-US" sz="3200" dirty="0" smtClean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4438"/>
            <a:ext cx="8229600" cy="4729162"/>
          </a:xfrm>
        </p:spPr>
        <p:txBody>
          <a:bodyPr/>
          <a:lstStyle/>
          <a:p>
            <a:pPr eaLnBrk="1" hangingPunct="1"/>
            <a:r>
              <a:rPr lang="en-US" sz="2400" smtClean="0"/>
              <a:t>Additive Increase is a reaction to perceived available capacity (referred to as </a:t>
            </a:r>
            <a:r>
              <a:rPr lang="en-US" sz="2400" b="1" smtClean="0">
                <a:solidFill>
                  <a:srgbClr val="A50021"/>
                </a:solidFill>
                <a:latin typeface="Comic Sans MS" pitchFamily="66" charset="0"/>
              </a:rPr>
              <a:t>congestion avoidance </a:t>
            </a:r>
            <a:r>
              <a:rPr lang="en-US" sz="2400" smtClean="0"/>
              <a:t>stage).</a:t>
            </a:r>
          </a:p>
          <a:p>
            <a:pPr eaLnBrk="1" hangingPunct="1"/>
            <a:r>
              <a:rPr lang="en-US" sz="2400" smtClean="0"/>
              <a:t>Frequently in the literature, additive increase is defined by parameter </a:t>
            </a:r>
            <a:r>
              <a:rPr lang="el-GR" sz="2400" b="1" smtClean="0">
                <a:solidFill>
                  <a:srgbClr val="008000"/>
                </a:solidFill>
              </a:rPr>
              <a:t>α</a:t>
            </a:r>
            <a:r>
              <a:rPr lang="en-US" sz="2400" smtClean="0"/>
              <a:t> (where the default is </a:t>
            </a:r>
            <a:r>
              <a:rPr lang="el-GR" sz="2400" b="1" smtClean="0">
                <a:solidFill>
                  <a:srgbClr val="009900"/>
                </a:solidFill>
              </a:rPr>
              <a:t>α</a:t>
            </a:r>
            <a:r>
              <a:rPr lang="en-US" sz="2400" b="1" smtClean="0">
                <a:solidFill>
                  <a:srgbClr val="009900"/>
                </a:solidFill>
              </a:rPr>
              <a:t> = 1</a:t>
            </a:r>
            <a:r>
              <a:rPr lang="en-US" sz="2400" smtClean="0"/>
              <a:t>).</a:t>
            </a:r>
          </a:p>
          <a:p>
            <a:pPr eaLnBrk="1" hangingPunct="1"/>
            <a:r>
              <a:rPr lang="en-US" sz="2400" smtClean="0">
                <a:solidFill>
                  <a:srgbClr val="800000"/>
                </a:solidFill>
              </a:rPr>
              <a:t>Linear Increase ::</a:t>
            </a:r>
            <a:r>
              <a:rPr lang="en-US" sz="2400" smtClean="0"/>
              <a:t> For each “cwnd’s worth” of packets sent, increase cwnd by 1 packet.</a:t>
            </a:r>
          </a:p>
          <a:p>
            <a:pPr eaLnBrk="1" hangingPunct="1"/>
            <a:r>
              <a:rPr lang="en-US" sz="2400" smtClean="0"/>
              <a:t>In practice, </a:t>
            </a:r>
            <a:r>
              <a:rPr lang="en-US" sz="2400" b="1" smtClean="0">
                <a:solidFill>
                  <a:srgbClr val="660066"/>
                </a:solidFill>
                <a:latin typeface="Comic Sans MS" pitchFamily="66" charset="0"/>
              </a:rPr>
              <a:t>cwnd</a:t>
            </a:r>
            <a:r>
              <a:rPr lang="en-US" sz="2400" smtClean="0"/>
              <a:t> is incremented </a:t>
            </a:r>
            <a:r>
              <a:rPr lang="en-US" sz="2400" u="sng" smtClean="0"/>
              <a:t>fractionally</a:t>
            </a:r>
            <a:r>
              <a:rPr lang="en-US" sz="2400" smtClean="0"/>
              <a:t> for each arriving ACK.</a:t>
            </a: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762000" y="4724400"/>
            <a:ext cx="7626350" cy="1219200"/>
          </a:xfrm>
          <a:prstGeom prst="rect">
            <a:avLst/>
          </a:prstGeom>
          <a:noFill/>
          <a:ln w="25400">
            <a:solidFill>
              <a:srgbClr val="8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/>
            <a:r>
              <a:rPr lang="en-US"/>
              <a:t>		</a:t>
            </a:r>
            <a:r>
              <a:rPr lang="en-US" b="1"/>
              <a:t>increment = MSS x (MSS /cwnd)</a:t>
            </a:r>
          </a:p>
          <a:p>
            <a:pPr algn="l"/>
            <a:r>
              <a:rPr lang="en-US" b="1"/>
              <a:t>		cwnd = cwnd + increment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013325"/>
            <a:ext cx="7772400" cy="9271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Figure 6.8 Additive Increase</a:t>
            </a:r>
            <a:endParaRPr lang="en-GB" sz="3600" smtClean="0"/>
          </a:p>
        </p:txBody>
      </p:sp>
      <p:grpSp>
        <p:nvGrpSpPr>
          <p:cNvPr id="8197" name="Group 3"/>
          <p:cNvGrpSpPr>
            <a:grpSpLocks/>
          </p:cNvGrpSpPr>
          <p:nvPr/>
        </p:nvGrpSpPr>
        <p:grpSpPr bwMode="auto">
          <a:xfrm>
            <a:off x="2627313" y="1052513"/>
            <a:ext cx="2403475" cy="3889375"/>
            <a:chOff x="4366" y="814"/>
            <a:chExt cx="1041" cy="2150"/>
          </a:xfrm>
        </p:grpSpPr>
        <p:sp>
          <p:nvSpPr>
            <p:cNvPr id="8199" name="Rectangle 4"/>
            <p:cNvSpPr>
              <a:spLocks noChangeArrowheads="1"/>
            </p:cNvSpPr>
            <p:nvPr/>
          </p:nvSpPr>
          <p:spPr bwMode="auto">
            <a:xfrm>
              <a:off x="4366" y="814"/>
              <a:ext cx="173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>
                <a:spcBef>
                  <a:spcPct val="0"/>
                </a:spcBef>
                <a:buClrTx/>
              </a:pPr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Source</a:t>
              </a:r>
              <a:endParaRPr lang="en-GB" sz="1000"/>
            </a:p>
          </p:txBody>
        </p:sp>
        <p:sp>
          <p:nvSpPr>
            <p:cNvPr id="8200" name="Rectangle 5"/>
            <p:cNvSpPr>
              <a:spLocks noChangeArrowheads="1"/>
            </p:cNvSpPr>
            <p:nvPr/>
          </p:nvSpPr>
          <p:spPr bwMode="auto">
            <a:xfrm>
              <a:off x="5133" y="814"/>
              <a:ext cx="274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>
                <a:spcBef>
                  <a:spcPct val="0"/>
                </a:spcBef>
                <a:buClrTx/>
              </a:pPr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Destination</a:t>
              </a:r>
              <a:endParaRPr lang="en-GB" sz="1000"/>
            </a:p>
          </p:txBody>
        </p:sp>
        <p:sp>
          <p:nvSpPr>
            <p:cNvPr id="8201" name="Line 6"/>
            <p:cNvSpPr>
              <a:spLocks noChangeShapeType="1"/>
            </p:cNvSpPr>
            <p:nvPr/>
          </p:nvSpPr>
          <p:spPr bwMode="auto">
            <a:xfrm>
              <a:off x="4457" y="909"/>
              <a:ext cx="1" cy="2045"/>
            </a:xfrm>
            <a:prstGeom prst="line">
              <a:avLst/>
            </a:prstGeom>
            <a:noFill/>
            <a:ln w="12700">
              <a:solidFill>
                <a:srgbClr val="00A0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Line 7"/>
            <p:cNvSpPr>
              <a:spLocks noChangeShapeType="1"/>
            </p:cNvSpPr>
            <p:nvPr/>
          </p:nvSpPr>
          <p:spPr bwMode="auto">
            <a:xfrm>
              <a:off x="5298" y="915"/>
              <a:ext cx="1" cy="2035"/>
            </a:xfrm>
            <a:prstGeom prst="line">
              <a:avLst/>
            </a:prstGeom>
            <a:noFill/>
            <a:ln w="12700">
              <a:solidFill>
                <a:srgbClr val="00A0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Line 8"/>
            <p:cNvSpPr>
              <a:spLocks noChangeShapeType="1"/>
            </p:cNvSpPr>
            <p:nvPr/>
          </p:nvSpPr>
          <p:spPr bwMode="auto">
            <a:xfrm>
              <a:off x="4461" y="987"/>
              <a:ext cx="795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Freeform 9"/>
            <p:cNvSpPr>
              <a:spLocks/>
            </p:cNvSpPr>
            <p:nvPr/>
          </p:nvSpPr>
          <p:spPr bwMode="auto">
            <a:xfrm>
              <a:off x="5250" y="1154"/>
              <a:ext cx="46" cy="24"/>
            </a:xfrm>
            <a:custGeom>
              <a:avLst/>
              <a:gdLst>
                <a:gd name="T0" fmla="*/ 0 w 46"/>
                <a:gd name="T1" fmla="*/ 24 h 24"/>
                <a:gd name="T2" fmla="*/ 46 w 46"/>
                <a:gd name="T3" fmla="*/ 20 h 24"/>
                <a:gd name="T4" fmla="*/ 6 w 46"/>
                <a:gd name="T5" fmla="*/ 0 h 24"/>
                <a:gd name="T6" fmla="*/ 0 w 4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0" y="24"/>
                  </a:moveTo>
                  <a:lnTo>
                    <a:pt x="46" y="20"/>
                  </a:lnTo>
                  <a:lnTo>
                    <a:pt x="6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Line 10"/>
            <p:cNvSpPr>
              <a:spLocks noChangeShapeType="1"/>
            </p:cNvSpPr>
            <p:nvPr/>
          </p:nvSpPr>
          <p:spPr bwMode="auto">
            <a:xfrm flipH="1">
              <a:off x="4497" y="1176"/>
              <a:ext cx="797" cy="21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Freeform 11"/>
            <p:cNvSpPr>
              <a:spLocks/>
            </p:cNvSpPr>
            <p:nvPr/>
          </p:nvSpPr>
          <p:spPr bwMode="auto">
            <a:xfrm>
              <a:off x="4459" y="1378"/>
              <a:ext cx="46" cy="24"/>
            </a:xfrm>
            <a:custGeom>
              <a:avLst/>
              <a:gdLst>
                <a:gd name="T0" fmla="*/ 40 w 46"/>
                <a:gd name="T1" fmla="*/ 0 h 24"/>
                <a:gd name="T2" fmla="*/ 0 w 46"/>
                <a:gd name="T3" fmla="*/ 22 h 24"/>
                <a:gd name="T4" fmla="*/ 46 w 46"/>
                <a:gd name="T5" fmla="*/ 24 h 24"/>
                <a:gd name="T6" fmla="*/ 40 w 46"/>
                <a:gd name="T7" fmla="*/ 0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40" y="0"/>
                  </a:moveTo>
                  <a:lnTo>
                    <a:pt x="0" y="22"/>
                  </a:lnTo>
                  <a:lnTo>
                    <a:pt x="46" y="24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Line 12"/>
            <p:cNvSpPr>
              <a:spLocks noChangeShapeType="1"/>
            </p:cNvSpPr>
            <p:nvPr/>
          </p:nvSpPr>
          <p:spPr bwMode="auto">
            <a:xfrm>
              <a:off x="4461" y="1400"/>
              <a:ext cx="795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Freeform 13"/>
            <p:cNvSpPr>
              <a:spLocks/>
            </p:cNvSpPr>
            <p:nvPr/>
          </p:nvSpPr>
          <p:spPr bwMode="auto">
            <a:xfrm>
              <a:off x="5250" y="1567"/>
              <a:ext cx="46" cy="24"/>
            </a:xfrm>
            <a:custGeom>
              <a:avLst/>
              <a:gdLst>
                <a:gd name="T0" fmla="*/ 0 w 46"/>
                <a:gd name="T1" fmla="*/ 24 h 24"/>
                <a:gd name="T2" fmla="*/ 46 w 46"/>
                <a:gd name="T3" fmla="*/ 20 h 24"/>
                <a:gd name="T4" fmla="*/ 6 w 46"/>
                <a:gd name="T5" fmla="*/ 0 h 24"/>
                <a:gd name="T6" fmla="*/ 0 w 4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0" y="24"/>
                  </a:moveTo>
                  <a:lnTo>
                    <a:pt x="46" y="20"/>
                  </a:lnTo>
                  <a:lnTo>
                    <a:pt x="6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Line 14"/>
            <p:cNvSpPr>
              <a:spLocks noChangeShapeType="1"/>
            </p:cNvSpPr>
            <p:nvPr/>
          </p:nvSpPr>
          <p:spPr bwMode="auto">
            <a:xfrm flipH="1">
              <a:off x="4497" y="1589"/>
              <a:ext cx="797" cy="21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Freeform 15"/>
            <p:cNvSpPr>
              <a:spLocks/>
            </p:cNvSpPr>
            <p:nvPr/>
          </p:nvSpPr>
          <p:spPr bwMode="auto">
            <a:xfrm>
              <a:off x="4459" y="1792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Line 16"/>
            <p:cNvSpPr>
              <a:spLocks noChangeShapeType="1"/>
            </p:cNvSpPr>
            <p:nvPr/>
          </p:nvSpPr>
          <p:spPr bwMode="auto">
            <a:xfrm>
              <a:off x="4459" y="1472"/>
              <a:ext cx="797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Freeform 17"/>
            <p:cNvSpPr>
              <a:spLocks/>
            </p:cNvSpPr>
            <p:nvPr/>
          </p:nvSpPr>
          <p:spPr bwMode="auto">
            <a:xfrm>
              <a:off x="5250" y="1639"/>
              <a:ext cx="46" cy="24"/>
            </a:xfrm>
            <a:custGeom>
              <a:avLst/>
              <a:gdLst>
                <a:gd name="T0" fmla="*/ 0 w 46"/>
                <a:gd name="T1" fmla="*/ 24 h 24"/>
                <a:gd name="T2" fmla="*/ 46 w 46"/>
                <a:gd name="T3" fmla="*/ 20 h 24"/>
                <a:gd name="T4" fmla="*/ 6 w 46"/>
                <a:gd name="T5" fmla="*/ 0 h 24"/>
                <a:gd name="T6" fmla="*/ 0 w 4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0" y="24"/>
                  </a:moveTo>
                  <a:lnTo>
                    <a:pt x="46" y="20"/>
                  </a:lnTo>
                  <a:lnTo>
                    <a:pt x="6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Line 18"/>
            <p:cNvSpPr>
              <a:spLocks noChangeShapeType="1"/>
            </p:cNvSpPr>
            <p:nvPr/>
          </p:nvSpPr>
          <p:spPr bwMode="auto">
            <a:xfrm flipH="1">
              <a:off x="4497" y="1661"/>
              <a:ext cx="797" cy="21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Freeform 19"/>
            <p:cNvSpPr>
              <a:spLocks/>
            </p:cNvSpPr>
            <p:nvPr/>
          </p:nvSpPr>
          <p:spPr bwMode="auto">
            <a:xfrm>
              <a:off x="4459" y="1865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Line 20"/>
            <p:cNvSpPr>
              <a:spLocks noChangeShapeType="1"/>
            </p:cNvSpPr>
            <p:nvPr/>
          </p:nvSpPr>
          <p:spPr bwMode="auto">
            <a:xfrm>
              <a:off x="4459" y="1814"/>
              <a:ext cx="797" cy="1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Freeform 21"/>
            <p:cNvSpPr>
              <a:spLocks/>
            </p:cNvSpPr>
            <p:nvPr/>
          </p:nvSpPr>
          <p:spPr bwMode="auto">
            <a:xfrm>
              <a:off x="5250" y="1982"/>
              <a:ext cx="46" cy="24"/>
            </a:xfrm>
            <a:custGeom>
              <a:avLst/>
              <a:gdLst>
                <a:gd name="T0" fmla="*/ 0 w 46"/>
                <a:gd name="T1" fmla="*/ 24 h 24"/>
                <a:gd name="T2" fmla="*/ 46 w 46"/>
                <a:gd name="T3" fmla="*/ 20 h 24"/>
                <a:gd name="T4" fmla="*/ 4 w 46"/>
                <a:gd name="T5" fmla="*/ 0 h 24"/>
                <a:gd name="T6" fmla="*/ 0 w 4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0" y="24"/>
                  </a:moveTo>
                  <a:lnTo>
                    <a:pt x="46" y="20"/>
                  </a:lnTo>
                  <a:lnTo>
                    <a:pt x="4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Line 22"/>
            <p:cNvSpPr>
              <a:spLocks noChangeShapeType="1"/>
            </p:cNvSpPr>
            <p:nvPr/>
          </p:nvSpPr>
          <p:spPr bwMode="auto">
            <a:xfrm flipH="1">
              <a:off x="4497" y="2004"/>
              <a:ext cx="797" cy="21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Freeform 23"/>
            <p:cNvSpPr>
              <a:spLocks/>
            </p:cNvSpPr>
            <p:nvPr/>
          </p:nvSpPr>
          <p:spPr bwMode="auto">
            <a:xfrm>
              <a:off x="4459" y="2207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9" name="Line 24"/>
            <p:cNvSpPr>
              <a:spLocks noChangeShapeType="1"/>
            </p:cNvSpPr>
            <p:nvPr/>
          </p:nvSpPr>
          <p:spPr bwMode="auto">
            <a:xfrm>
              <a:off x="4459" y="1887"/>
              <a:ext cx="797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0" name="Freeform 25"/>
            <p:cNvSpPr>
              <a:spLocks/>
            </p:cNvSpPr>
            <p:nvPr/>
          </p:nvSpPr>
          <p:spPr bwMode="auto">
            <a:xfrm>
              <a:off x="5250" y="2054"/>
              <a:ext cx="46" cy="24"/>
            </a:xfrm>
            <a:custGeom>
              <a:avLst/>
              <a:gdLst>
                <a:gd name="T0" fmla="*/ 0 w 46"/>
                <a:gd name="T1" fmla="*/ 24 h 24"/>
                <a:gd name="T2" fmla="*/ 46 w 46"/>
                <a:gd name="T3" fmla="*/ 20 h 24"/>
                <a:gd name="T4" fmla="*/ 4 w 46"/>
                <a:gd name="T5" fmla="*/ 0 h 24"/>
                <a:gd name="T6" fmla="*/ 0 w 4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0" y="24"/>
                  </a:moveTo>
                  <a:lnTo>
                    <a:pt x="46" y="20"/>
                  </a:lnTo>
                  <a:lnTo>
                    <a:pt x="4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Line 26"/>
            <p:cNvSpPr>
              <a:spLocks noChangeShapeType="1"/>
            </p:cNvSpPr>
            <p:nvPr/>
          </p:nvSpPr>
          <p:spPr bwMode="auto">
            <a:xfrm flipH="1">
              <a:off x="4497" y="2076"/>
              <a:ext cx="797" cy="21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Freeform 27"/>
            <p:cNvSpPr>
              <a:spLocks/>
            </p:cNvSpPr>
            <p:nvPr/>
          </p:nvSpPr>
          <p:spPr bwMode="auto">
            <a:xfrm>
              <a:off x="4459" y="2279"/>
              <a:ext cx="46" cy="23"/>
            </a:xfrm>
            <a:custGeom>
              <a:avLst/>
              <a:gdLst>
                <a:gd name="T0" fmla="*/ 40 w 46"/>
                <a:gd name="T1" fmla="*/ 0 h 23"/>
                <a:gd name="T2" fmla="*/ 0 w 46"/>
                <a:gd name="T3" fmla="*/ 21 h 23"/>
                <a:gd name="T4" fmla="*/ 46 w 46"/>
                <a:gd name="T5" fmla="*/ 23 h 23"/>
                <a:gd name="T6" fmla="*/ 40 w 46"/>
                <a:gd name="T7" fmla="*/ 0 h 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3"/>
                <a:gd name="T14" fmla="*/ 46 w 46"/>
                <a:gd name="T15" fmla="*/ 23 h 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3">
                  <a:moveTo>
                    <a:pt x="40" y="0"/>
                  </a:moveTo>
                  <a:lnTo>
                    <a:pt x="0" y="21"/>
                  </a:lnTo>
                  <a:lnTo>
                    <a:pt x="46" y="2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Line 28"/>
            <p:cNvSpPr>
              <a:spLocks noChangeShapeType="1"/>
            </p:cNvSpPr>
            <p:nvPr/>
          </p:nvSpPr>
          <p:spPr bwMode="auto">
            <a:xfrm>
              <a:off x="4459" y="1959"/>
              <a:ext cx="797" cy="1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Freeform 29"/>
            <p:cNvSpPr>
              <a:spLocks/>
            </p:cNvSpPr>
            <p:nvPr/>
          </p:nvSpPr>
          <p:spPr bwMode="auto">
            <a:xfrm>
              <a:off x="5250" y="2126"/>
              <a:ext cx="44" cy="23"/>
            </a:xfrm>
            <a:custGeom>
              <a:avLst/>
              <a:gdLst>
                <a:gd name="T0" fmla="*/ 0 w 44"/>
                <a:gd name="T1" fmla="*/ 23 h 23"/>
                <a:gd name="T2" fmla="*/ 44 w 44"/>
                <a:gd name="T3" fmla="*/ 21 h 23"/>
                <a:gd name="T4" fmla="*/ 4 w 44"/>
                <a:gd name="T5" fmla="*/ 0 h 23"/>
                <a:gd name="T6" fmla="*/ 0 w 44"/>
                <a:gd name="T7" fmla="*/ 23 h 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23"/>
                <a:gd name="T14" fmla="*/ 44 w 44"/>
                <a:gd name="T15" fmla="*/ 23 h 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23">
                  <a:moveTo>
                    <a:pt x="0" y="23"/>
                  </a:moveTo>
                  <a:lnTo>
                    <a:pt x="44" y="21"/>
                  </a:lnTo>
                  <a:lnTo>
                    <a:pt x="4" y="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Line 30"/>
            <p:cNvSpPr>
              <a:spLocks noChangeShapeType="1"/>
            </p:cNvSpPr>
            <p:nvPr/>
          </p:nvSpPr>
          <p:spPr bwMode="auto">
            <a:xfrm flipH="1">
              <a:off x="4497" y="2149"/>
              <a:ext cx="799" cy="21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Freeform 31"/>
            <p:cNvSpPr>
              <a:spLocks/>
            </p:cNvSpPr>
            <p:nvPr/>
          </p:nvSpPr>
          <p:spPr bwMode="auto">
            <a:xfrm>
              <a:off x="4459" y="2352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Line 32"/>
            <p:cNvSpPr>
              <a:spLocks noChangeShapeType="1"/>
            </p:cNvSpPr>
            <p:nvPr/>
          </p:nvSpPr>
          <p:spPr bwMode="auto">
            <a:xfrm>
              <a:off x="4461" y="2229"/>
              <a:ext cx="795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8" name="Freeform 33"/>
            <p:cNvSpPr>
              <a:spLocks/>
            </p:cNvSpPr>
            <p:nvPr/>
          </p:nvSpPr>
          <p:spPr bwMode="auto">
            <a:xfrm>
              <a:off x="5250" y="2398"/>
              <a:ext cx="44" cy="22"/>
            </a:xfrm>
            <a:custGeom>
              <a:avLst/>
              <a:gdLst>
                <a:gd name="T0" fmla="*/ 0 w 44"/>
                <a:gd name="T1" fmla="*/ 22 h 22"/>
                <a:gd name="T2" fmla="*/ 44 w 44"/>
                <a:gd name="T3" fmla="*/ 20 h 22"/>
                <a:gd name="T4" fmla="*/ 4 w 44"/>
                <a:gd name="T5" fmla="*/ 0 h 22"/>
                <a:gd name="T6" fmla="*/ 0 w 44"/>
                <a:gd name="T7" fmla="*/ 22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22"/>
                <a:gd name="T14" fmla="*/ 44 w 44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22">
                  <a:moveTo>
                    <a:pt x="0" y="22"/>
                  </a:moveTo>
                  <a:lnTo>
                    <a:pt x="44" y="20"/>
                  </a:lnTo>
                  <a:lnTo>
                    <a:pt x="4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9" name="Line 34"/>
            <p:cNvSpPr>
              <a:spLocks noChangeShapeType="1"/>
            </p:cNvSpPr>
            <p:nvPr/>
          </p:nvSpPr>
          <p:spPr bwMode="auto">
            <a:xfrm flipH="1">
              <a:off x="4497" y="2418"/>
              <a:ext cx="799" cy="21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0" name="Freeform 35"/>
            <p:cNvSpPr>
              <a:spLocks/>
            </p:cNvSpPr>
            <p:nvPr/>
          </p:nvSpPr>
          <p:spPr bwMode="auto">
            <a:xfrm>
              <a:off x="4459" y="2622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1" name="Line 36"/>
            <p:cNvSpPr>
              <a:spLocks noChangeShapeType="1"/>
            </p:cNvSpPr>
            <p:nvPr/>
          </p:nvSpPr>
          <p:spPr bwMode="auto">
            <a:xfrm>
              <a:off x="4461" y="2302"/>
              <a:ext cx="795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2" name="Freeform 37"/>
            <p:cNvSpPr>
              <a:spLocks/>
            </p:cNvSpPr>
            <p:nvPr/>
          </p:nvSpPr>
          <p:spPr bwMode="auto">
            <a:xfrm>
              <a:off x="5250" y="2469"/>
              <a:ext cx="44" cy="24"/>
            </a:xfrm>
            <a:custGeom>
              <a:avLst/>
              <a:gdLst>
                <a:gd name="T0" fmla="*/ 0 w 44"/>
                <a:gd name="T1" fmla="*/ 24 h 24"/>
                <a:gd name="T2" fmla="*/ 44 w 44"/>
                <a:gd name="T3" fmla="*/ 20 h 24"/>
                <a:gd name="T4" fmla="*/ 4 w 44"/>
                <a:gd name="T5" fmla="*/ 0 h 24"/>
                <a:gd name="T6" fmla="*/ 0 w 44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24"/>
                <a:gd name="T14" fmla="*/ 44 w 44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24">
                  <a:moveTo>
                    <a:pt x="0" y="24"/>
                  </a:moveTo>
                  <a:lnTo>
                    <a:pt x="44" y="20"/>
                  </a:lnTo>
                  <a:lnTo>
                    <a:pt x="4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3" name="Line 38"/>
            <p:cNvSpPr>
              <a:spLocks noChangeShapeType="1"/>
            </p:cNvSpPr>
            <p:nvPr/>
          </p:nvSpPr>
          <p:spPr bwMode="auto">
            <a:xfrm flipH="1">
              <a:off x="4497" y="2491"/>
              <a:ext cx="797" cy="21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4" name="Freeform 39"/>
            <p:cNvSpPr>
              <a:spLocks/>
            </p:cNvSpPr>
            <p:nvPr/>
          </p:nvSpPr>
          <p:spPr bwMode="auto">
            <a:xfrm>
              <a:off x="4459" y="2694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5" name="Line 40"/>
            <p:cNvSpPr>
              <a:spLocks noChangeShapeType="1"/>
            </p:cNvSpPr>
            <p:nvPr/>
          </p:nvSpPr>
          <p:spPr bwMode="auto">
            <a:xfrm>
              <a:off x="4461" y="2374"/>
              <a:ext cx="795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6" name="Freeform 41"/>
            <p:cNvSpPr>
              <a:spLocks/>
            </p:cNvSpPr>
            <p:nvPr/>
          </p:nvSpPr>
          <p:spPr bwMode="auto">
            <a:xfrm>
              <a:off x="5250" y="2543"/>
              <a:ext cx="44" cy="22"/>
            </a:xfrm>
            <a:custGeom>
              <a:avLst/>
              <a:gdLst>
                <a:gd name="T0" fmla="*/ 0 w 44"/>
                <a:gd name="T1" fmla="*/ 22 h 22"/>
                <a:gd name="T2" fmla="*/ 44 w 44"/>
                <a:gd name="T3" fmla="*/ 20 h 22"/>
                <a:gd name="T4" fmla="*/ 4 w 44"/>
                <a:gd name="T5" fmla="*/ 0 h 22"/>
                <a:gd name="T6" fmla="*/ 0 w 44"/>
                <a:gd name="T7" fmla="*/ 22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22"/>
                <a:gd name="T14" fmla="*/ 44 w 44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22">
                  <a:moveTo>
                    <a:pt x="0" y="22"/>
                  </a:moveTo>
                  <a:lnTo>
                    <a:pt x="44" y="20"/>
                  </a:lnTo>
                  <a:lnTo>
                    <a:pt x="4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7" name="Line 42"/>
            <p:cNvSpPr>
              <a:spLocks noChangeShapeType="1"/>
            </p:cNvSpPr>
            <p:nvPr/>
          </p:nvSpPr>
          <p:spPr bwMode="auto">
            <a:xfrm flipH="1">
              <a:off x="4497" y="2563"/>
              <a:ext cx="797" cy="21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8" name="Freeform 43"/>
            <p:cNvSpPr>
              <a:spLocks/>
            </p:cNvSpPr>
            <p:nvPr/>
          </p:nvSpPr>
          <p:spPr bwMode="auto">
            <a:xfrm>
              <a:off x="4459" y="2767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9" name="Line 44"/>
            <p:cNvSpPr>
              <a:spLocks noChangeShapeType="1"/>
            </p:cNvSpPr>
            <p:nvPr/>
          </p:nvSpPr>
          <p:spPr bwMode="auto">
            <a:xfrm>
              <a:off x="4461" y="2447"/>
              <a:ext cx="795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0" name="Freeform 45"/>
            <p:cNvSpPr>
              <a:spLocks/>
            </p:cNvSpPr>
            <p:nvPr/>
          </p:nvSpPr>
          <p:spPr bwMode="auto">
            <a:xfrm>
              <a:off x="5250" y="2614"/>
              <a:ext cx="46" cy="24"/>
            </a:xfrm>
            <a:custGeom>
              <a:avLst/>
              <a:gdLst>
                <a:gd name="T0" fmla="*/ 0 w 46"/>
                <a:gd name="T1" fmla="*/ 24 h 24"/>
                <a:gd name="T2" fmla="*/ 46 w 46"/>
                <a:gd name="T3" fmla="*/ 20 h 24"/>
                <a:gd name="T4" fmla="*/ 4 w 46"/>
                <a:gd name="T5" fmla="*/ 0 h 24"/>
                <a:gd name="T6" fmla="*/ 0 w 4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0" y="24"/>
                  </a:moveTo>
                  <a:lnTo>
                    <a:pt x="46" y="20"/>
                  </a:lnTo>
                  <a:lnTo>
                    <a:pt x="4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1" name="Line 46"/>
            <p:cNvSpPr>
              <a:spLocks noChangeShapeType="1"/>
            </p:cNvSpPr>
            <p:nvPr/>
          </p:nvSpPr>
          <p:spPr bwMode="auto">
            <a:xfrm flipH="1">
              <a:off x="4497" y="2636"/>
              <a:ext cx="799" cy="21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2" name="Freeform 47"/>
            <p:cNvSpPr>
              <a:spLocks/>
            </p:cNvSpPr>
            <p:nvPr/>
          </p:nvSpPr>
          <p:spPr bwMode="auto">
            <a:xfrm>
              <a:off x="4459" y="2839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3" name="Freeform 48"/>
            <p:cNvSpPr>
              <a:spLocks noEditPoints="1"/>
            </p:cNvSpPr>
            <p:nvPr/>
          </p:nvSpPr>
          <p:spPr bwMode="auto">
            <a:xfrm>
              <a:off x="4899" y="2889"/>
              <a:ext cx="12" cy="75"/>
            </a:xfrm>
            <a:custGeom>
              <a:avLst/>
              <a:gdLst>
                <a:gd name="T0" fmla="*/ 12 w 12"/>
                <a:gd name="T1" fmla="*/ 71 h 75"/>
                <a:gd name="T2" fmla="*/ 12 w 12"/>
                <a:gd name="T3" fmla="*/ 71 h 75"/>
                <a:gd name="T4" fmla="*/ 10 w 12"/>
                <a:gd name="T5" fmla="*/ 65 h 75"/>
                <a:gd name="T6" fmla="*/ 6 w 12"/>
                <a:gd name="T7" fmla="*/ 65 h 75"/>
                <a:gd name="T8" fmla="*/ 6 w 12"/>
                <a:gd name="T9" fmla="*/ 65 h 75"/>
                <a:gd name="T10" fmla="*/ 2 w 12"/>
                <a:gd name="T11" fmla="*/ 65 h 75"/>
                <a:gd name="T12" fmla="*/ 0 w 12"/>
                <a:gd name="T13" fmla="*/ 69 h 75"/>
                <a:gd name="T14" fmla="*/ 0 w 12"/>
                <a:gd name="T15" fmla="*/ 69 h 75"/>
                <a:gd name="T16" fmla="*/ 2 w 12"/>
                <a:gd name="T17" fmla="*/ 75 h 75"/>
                <a:gd name="T18" fmla="*/ 6 w 12"/>
                <a:gd name="T19" fmla="*/ 75 h 75"/>
                <a:gd name="T20" fmla="*/ 6 w 12"/>
                <a:gd name="T21" fmla="*/ 75 h 75"/>
                <a:gd name="T22" fmla="*/ 10 w 12"/>
                <a:gd name="T23" fmla="*/ 75 h 75"/>
                <a:gd name="T24" fmla="*/ 12 w 12"/>
                <a:gd name="T25" fmla="*/ 71 h 75"/>
                <a:gd name="T26" fmla="*/ 12 w 12"/>
                <a:gd name="T27" fmla="*/ 71 h 75"/>
                <a:gd name="T28" fmla="*/ 12 w 12"/>
                <a:gd name="T29" fmla="*/ 39 h 75"/>
                <a:gd name="T30" fmla="*/ 12 w 12"/>
                <a:gd name="T31" fmla="*/ 39 h 75"/>
                <a:gd name="T32" fmla="*/ 10 w 12"/>
                <a:gd name="T33" fmla="*/ 35 h 75"/>
                <a:gd name="T34" fmla="*/ 6 w 12"/>
                <a:gd name="T35" fmla="*/ 33 h 75"/>
                <a:gd name="T36" fmla="*/ 6 w 12"/>
                <a:gd name="T37" fmla="*/ 33 h 75"/>
                <a:gd name="T38" fmla="*/ 2 w 12"/>
                <a:gd name="T39" fmla="*/ 35 h 75"/>
                <a:gd name="T40" fmla="*/ 0 w 12"/>
                <a:gd name="T41" fmla="*/ 39 h 75"/>
                <a:gd name="T42" fmla="*/ 0 w 12"/>
                <a:gd name="T43" fmla="*/ 39 h 75"/>
                <a:gd name="T44" fmla="*/ 2 w 12"/>
                <a:gd name="T45" fmla="*/ 43 h 75"/>
                <a:gd name="T46" fmla="*/ 6 w 12"/>
                <a:gd name="T47" fmla="*/ 43 h 75"/>
                <a:gd name="T48" fmla="*/ 6 w 12"/>
                <a:gd name="T49" fmla="*/ 43 h 75"/>
                <a:gd name="T50" fmla="*/ 10 w 12"/>
                <a:gd name="T51" fmla="*/ 43 h 75"/>
                <a:gd name="T52" fmla="*/ 12 w 12"/>
                <a:gd name="T53" fmla="*/ 39 h 75"/>
                <a:gd name="T54" fmla="*/ 12 w 12"/>
                <a:gd name="T55" fmla="*/ 39 h 75"/>
                <a:gd name="T56" fmla="*/ 12 w 12"/>
                <a:gd name="T57" fmla="*/ 6 h 75"/>
                <a:gd name="T58" fmla="*/ 12 w 12"/>
                <a:gd name="T59" fmla="*/ 6 h 75"/>
                <a:gd name="T60" fmla="*/ 10 w 12"/>
                <a:gd name="T61" fmla="*/ 2 h 75"/>
                <a:gd name="T62" fmla="*/ 6 w 12"/>
                <a:gd name="T63" fmla="*/ 0 h 75"/>
                <a:gd name="T64" fmla="*/ 6 w 12"/>
                <a:gd name="T65" fmla="*/ 0 h 75"/>
                <a:gd name="T66" fmla="*/ 2 w 12"/>
                <a:gd name="T67" fmla="*/ 2 h 75"/>
                <a:gd name="T68" fmla="*/ 0 w 12"/>
                <a:gd name="T69" fmla="*/ 6 h 75"/>
                <a:gd name="T70" fmla="*/ 0 w 12"/>
                <a:gd name="T71" fmla="*/ 6 h 75"/>
                <a:gd name="T72" fmla="*/ 2 w 12"/>
                <a:gd name="T73" fmla="*/ 11 h 75"/>
                <a:gd name="T74" fmla="*/ 6 w 12"/>
                <a:gd name="T75" fmla="*/ 11 h 75"/>
                <a:gd name="T76" fmla="*/ 6 w 12"/>
                <a:gd name="T77" fmla="*/ 11 h 75"/>
                <a:gd name="T78" fmla="*/ 10 w 12"/>
                <a:gd name="T79" fmla="*/ 11 h 75"/>
                <a:gd name="T80" fmla="*/ 12 w 12"/>
                <a:gd name="T81" fmla="*/ 6 h 75"/>
                <a:gd name="T82" fmla="*/ 12 w 12"/>
                <a:gd name="T83" fmla="*/ 6 h 7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2"/>
                <a:gd name="T127" fmla="*/ 0 h 75"/>
                <a:gd name="T128" fmla="*/ 12 w 12"/>
                <a:gd name="T129" fmla="*/ 75 h 7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2" h="75">
                  <a:moveTo>
                    <a:pt x="12" y="71"/>
                  </a:moveTo>
                  <a:lnTo>
                    <a:pt x="12" y="71"/>
                  </a:lnTo>
                  <a:lnTo>
                    <a:pt x="10" y="65"/>
                  </a:lnTo>
                  <a:lnTo>
                    <a:pt x="6" y="65"/>
                  </a:lnTo>
                  <a:lnTo>
                    <a:pt x="2" y="65"/>
                  </a:lnTo>
                  <a:lnTo>
                    <a:pt x="0" y="69"/>
                  </a:lnTo>
                  <a:lnTo>
                    <a:pt x="2" y="75"/>
                  </a:lnTo>
                  <a:lnTo>
                    <a:pt x="6" y="75"/>
                  </a:lnTo>
                  <a:lnTo>
                    <a:pt x="10" y="75"/>
                  </a:lnTo>
                  <a:lnTo>
                    <a:pt x="12" y="71"/>
                  </a:lnTo>
                  <a:close/>
                  <a:moveTo>
                    <a:pt x="12" y="39"/>
                  </a:moveTo>
                  <a:lnTo>
                    <a:pt x="12" y="39"/>
                  </a:lnTo>
                  <a:lnTo>
                    <a:pt x="10" y="35"/>
                  </a:lnTo>
                  <a:lnTo>
                    <a:pt x="6" y="33"/>
                  </a:lnTo>
                  <a:lnTo>
                    <a:pt x="2" y="35"/>
                  </a:lnTo>
                  <a:lnTo>
                    <a:pt x="0" y="39"/>
                  </a:lnTo>
                  <a:lnTo>
                    <a:pt x="2" y="43"/>
                  </a:lnTo>
                  <a:lnTo>
                    <a:pt x="6" y="43"/>
                  </a:lnTo>
                  <a:lnTo>
                    <a:pt x="10" y="43"/>
                  </a:lnTo>
                  <a:lnTo>
                    <a:pt x="12" y="39"/>
                  </a:lnTo>
                  <a:close/>
                  <a:moveTo>
                    <a:pt x="12" y="6"/>
                  </a:moveTo>
                  <a:lnTo>
                    <a:pt x="12" y="6"/>
                  </a:lnTo>
                  <a:lnTo>
                    <a:pt x="10" y="2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2" y="11"/>
                  </a:lnTo>
                  <a:lnTo>
                    <a:pt x="6" y="11"/>
                  </a:lnTo>
                  <a:lnTo>
                    <a:pt x="10" y="11"/>
                  </a:lnTo>
                  <a:lnTo>
                    <a:pt x="12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8" name="Rectangle 49"/>
          <p:cNvSpPr>
            <a:spLocks noChangeArrowheads="1"/>
          </p:cNvSpPr>
          <p:nvPr/>
        </p:nvSpPr>
        <p:spPr bwMode="auto">
          <a:xfrm>
            <a:off x="5724525" y="2362200"/>
            <a:ext cx="2376488" cy="1282700"/>
          </a:xfrm>
          <a:prstGeom prst="rect">
            <a:avLst/>
          </a:prstGeom>
          <a:noFill/>
          <a:ln w="19050">
            <a:solidFill>
              <a:srgbClr val="8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>
                <a:solidFill>
                  <a:srgbClr val="A50021"/>
                </a:solidFill>
                <a:latin typeface="Arial" pitchFamily="34" charset="0"/>
              </a:rPr>
              <a:t>Add one packet</a:t>
            </a:r>
          </a:p>
          <a:p>
            <a:r>
              <a:rPr lang="en-US">
                <a:solidFill>
                  <a:srgbClr val="A50021"/>
                </a:solidFill>
                <a:latin typeface="Arial" pitchFamily="34" charset="0"/>
              </a:rPr>
              <a:t>each RTT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716A2-9B31-4A91-96D9-0376147C6A7C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38"/>
            <a:ext cx="8382000" cy="923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Multiplicative Decrease (MD)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075" y="928688"/>
            <a:ext cx="8710613" cy="5000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990000"/>
              </a:buClr>
              <a:buFontTx/>
              <a:buChar char="*"/>
              <a:defRPr/>
            </a:pPr>
            <a:r>
              <a:rPr lang="en-US" sz="2800" dirty="0" smtClean="0"/>
              <a:t>Key assumption :: a dropped packet and resultant timeout are due to congestion at a router.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Frequently in the literature, multiplicative decrease is defined by parameter </a:t>
            </a:r>
            <a:r>
              <a:rPr lang="el-GR" sz="2800" b="1" dirty="0" smtClean="0">
                <a:solidFill>
                  <a:srgbClr val="008000"/>
                </a:solidFill>
              </a:rPr>
              <a:t>β</a:t>
            </a:r>
            <a:r>
              <a:rPr lang="en-US" sz="2800" dirty="0" smtClean="0"/>
              <a:t> (where the default is </a:t>
            </a:r>
            <a:r>
              <a:rPr lang="el-GR" sz="2800" b="1" dirty="0" smtClean="0">
                <a:solidFill>
                  <a:srgbClr val="008000"/>
                </a:solidFill>
              </a:rPr>
              <a:t>β</a:t>
            </a:r>
            <a:r>
              <a:rPr lang="en-US" sz="2800" b="1" dirty="0" smtClean="0">
                <a:solidFill>
                  <a:srgbClr val="009900"/>
                </a:solidFill>
              </a:rPr>
              <a:t> = 0.5</a:t>
            </a:r>
            <a:r>
              <a:rPr lang="en-US" sz="2800" dirty="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err="1" smtClean="0">
                <a:solidFill>
                  <a:srgbClr val="800000"/>
                </a:solidFill>
              </a:rPr>
              <a:t>Multiplicate</a:t>
            </a:r>
            <a:r>
              <a:rPr lang="en-US" sz="2800" dirty="0" smtClean="0">
                <a:solidFill>
                  <a:srgbClr val="800000"/>
                </a:solidFill>
              </a:rPr>
              <a:t> Decrease:: </a:t>
            </a:r>
            <a:r>
              <a:rPr lang="en-US" sz="2800" dirty="0" smtClean="0"/>
              <a:t>TCP reacts to a timeout by  </a:t>
            </a:r>
            <a:r>
              <a:rPr lang="en-US" sz="2800" dirty="0" smtClean="0">
                <a:solidFill>
                  <a:srgbClr val="800000"/>
                </a:solidFill>
              </a:rPr>
              <a:t>halving </a:t>
            </a:r>
            <a:r>
              <a:rPr lang="en-US" sz="2800" b="1" dirty="0" err="1" smtClean="0">
                <a:solidFill>
                  <a:srgbClr val="660066"/>
                </a:solidFill>
                <a:latin typeface="+mj-lt"/>
              </a:rPr>
              <a:t>cwnd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Although defined in bytes, the literature often discusses </a:t>
            </a:r>
            <a:r>
              <a:rPr lang="en-US" sz="2800" b="1" dirty="0" err="1" smtClean="0">
                <a:solidFill>
                  <a:srgbClr val="660066"/>
                </a:solidFill>
                <a:latin typeface="+mj-lt"/>
              </a:rPr>
              <a:t>cwnd</a:t>
            </a:r>
            <a:r>
              <a:rPr lang="en-US" sz="2800" dirty="0" smtClean="0"/>
              <a:t> in terms of packets (or more formally in MSS == Maximum Segment Size).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err="1" smtClean="0">
                <a:solidFill>
                  <a:srgbClr val="660066"/>
                </a:solidFill>
                <a:latin typeface="+mj-lt"/>
              </a:rPr>
              <a:t>cwnd</a:t>
            </a:r>
            <a:r>
              <a:rPr lang="en-US" sz="2800" dirty="0" smtClean="0"/>
              <a:t> is not allowed below the size of a single packet</a:t>
            </a:r>
            <a:r>
              <a:rPr lang="en-US" sz="2400" dirty="0" smtClean="0"/>
              <a:t>.</a:t>
            </a:r>
            <a:endParaRPr lang="en-US" sz="28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AIMD</a:t>
            </a:r>
            <a:br>
              <a:rPr lang="en-US" smtClean="0"/>
            </a:br>
            <a:r>
              <a:rPr lang="en-US" sz="3200" smtClean="0"/>
              <a:t>(Additive Increase / Multiplicative Decrease)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534400" cy="4343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It has been shown that AIMD is a </a:t>
            </a:r>
            <a:r>
              <a:rPr lang="en-US" sz="2800" b="1" dirty="0" smtClean="0">
                <a:solidFill>
                  <a:srgbClr val="3333CC"/>
                </a:solidFill>
              </a:rPr>
              <a:t>necessary</a:t>
            </a:r>
            <a:r>
              <a:rPr lang="en-US" sz="2800" dirty="0" smtClean="0"/>
              <a:t> condition for TCP congestion control to be stable.</a:t>
            </a:r>
          </a:p>
          <a:p>
            <a:pPr eaLnBrk="1" hangingPunct="1"/>
            <a:r>
              <a:rPr lang="en-US" sz="2800" dirty="0" smtClean="0"/>
              <a:t>Because the simple CC mechanism involves timeouts that cause retransmissions, it is important that hosts have an accurate timeout mechanism.</a:t>
            </a:r>
          </a:p>
          <a:p>
            <a:pPr eaLnBrk="1" hangingPunct="1"/>
            <a:r>
              <a:rPr lang="en-US" sz="2800" dirty="0" smtClean="0"/>
              <a:t>Timeouts set as a function of average RTT and standard deviation of RTT.</a:t>
            </a:r>
          </a:p>
          <a:p>
            <a:pPr eaLnBrk="1" hangingPunct="1"/>
            <a:r>
              <a:rPr lang="en-US" sz="2800" dirty="0" smtClean="0"/>
              <a:t>However, TCP hosts only sample round-trip time once per RTT using coarse-grained clock.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508500"/>
            <a:ext cx="8713787" cy="122555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Figure 6.9 Typical TCP</a:t>
            </a:r>
            <a:br>
              <a:rPr lang="en-US" sz="3600" smtClean="0"/>
            </a:br>
            <a:r>
              <a:rPr lang="en-US" sz="3600" smtClean="0"/>
              <a:t>Sawtooth Pattern</a:t>
            </a:r>
            <a:endParaRPr lang="en-GB" sz="3600" smtClean="0"/>
          </a:p>
        </p:txBody>
      </p:sp>
      <p:pic>
        <p:nvPicPr>
          <p:cNvPr id="11269" name="Picture 3" descr="06x0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00213"/>
            <a:ext cx="7696200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716A2-9B31-4A91-96D9-0376147C6A7C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CC"/>
                </a:solidFill>
              </a:rPr>
              <a:t>Slow Start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Linear additive increase </a:t>
            </a:r>
            <a:r>
              <a:rPr lang="en-US" sz="2800" dirty="0" smtClean="0">
                <a:solidFill>
                  <a:srgbClr val="800000"/>
                </a:solidFill>
              </a:rPr>
              <a:t>takes too long </a:t>
            </a:r>
            <a:r>
              <a:rPr lang="en-US" sz="2800" dirty="0" smtClean="0"/>
              <a:t>to ramp up a new TCP connection from cold start.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Beginning with TCP Tahoe, the </a:t>
            </a:r>
            <a:r>
              <a:rPr lang="en-US" sz="2800" dirty="0" smtClean="0">
                <a:solidFill>
                  <a:srgbClr val="0000CC"/>
                </a:solidFill>
              </a:rPr>
              <a:t>slow start mechanism </a:t>
            </a:r>
            <a:r>
              <a:rPr lang="en-US" sz="2800" dirty="0" smtClean="0"/>
              <a:t>was added to provide an initial exponential increase in the size of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660066"/>
                </a:solidFill>
                <a:latin typeface="+mj-lt"/>
              </a:rPr>
              <a:t>cwnd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i="1" dirty="0" smtClean="0">
                <a:solidFill>
                  <a:srgbClr val="0000CC"/>
                </a:solidFill>
              </a:rPr>
              <a:t>Remember mechanism by: </a:t>
            </a:r>
            <a:r>
              <a:rPr lang="en-US" sz="2800" b="1" i="1" dirty="0" smtClean="0">
                <a:solidFill>
                  <a:srgbClr val="0000CC"/>
                </a:solidFill>
              </a:rPr>
              <a:t>slow start </a:t>
            </a:r>
            <a:r>
              <a:rPr lang="en-US" sz="2800" b="1" i="1" u="sng" dirty="0" smtClean="0">
                <a:solidFill>
                  <a:srgbClr val="0000CC"/>
                </a:solidFill>
              </a:rPr>
              <a:t>prevents</a:t>
            </a:r>
            <a:r>
              <a:rPr lang="en-US" sz="2800" b="1" i="1" dirty="0" smtClean="0">
                <a:solidFill>
                  <a:srgbClr val="0000CC"/>
                </a:solidFill>
              </a:rPr>
              <a:t> a slow start. Moreover, slow start is slower than sending a full advertised window’s worth of packets all at once.</a:t>
            </a:r>
            <a:endParaRPr lang="en-US" sz="2800" i="1" dirty="0" smtClean="0">
              <a:solidFill>
                <a:srgbClr val="0000C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CC"/>
                </a:solidFill>
              </a:rPr>
              <a:t>Slo</a:t>
            </a:r>
            <a:r>
              <a:rPr lang="en-US" smtClean="0">
                <a:solidFill>
                  <a:schemeClr val="accent2"/>
                </a:solidFill>
              </a:rPr>
              <a:t>w</a:t>
            </a:r>
            <a:r>
              <a:rPr lang="en-US" smtClean="0">
                <a:solidFill>
                  <a:srgbClr val="0000CC"/>
                </a:solidFill>
              </a:rPr>
              <a:t> Start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4343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The source starts with </a:t>
            </a:r>
            <a:r>
              <a:rPr lang="en-US" sz="2800" dirty="0" err="1" smtClean="0"/>
              <a:t>cwnd</a:t>
            </a:r>
            <a:r>
              <a:rPr lang="en-US" sz="2800" dirty="0" smtClean="0"/>
              <a:t> = 1.</a:t>
            </a:r>
          </a:p>
          <a:p>
            <a:pPr eaLnBrk="1" hangingPunct="1"/>
            <a:r>
              <a:rPr lang="en-US" sz="2800" dirty="0" smtClean="0"/>
              <a:t>Every time an ACK arrives, </a:t>
            </a:r>
            <a:r>
              <a:rPr lang="en-US" sz="2800" dirty="0" err="1" smtClean="0"/>
              <a:t>cwnd</a:t>
            </a:r>
            <a:r>
              <a:rPr lang="en-US" sz="2800" dirty="0" smtClean="0"/>
              <a:t> is incremented.</a:t>
            </a:r>
          </a:p>
          <a:p>
            <a:pPr eaLnBrk="1" hangingPunct="1">
              <a:buFont typeface="Wingdings" pitchFamily="2" charset="2"/>
              <a:buChar char="è"/>
            </a:pPr>
            <a:r>
              <a:rPr lang="en-US" sz="2800" dirty="0" err="1" smtClean="0">
                <a:sym typeface="Wingdings" pitchFamily="2" charset="2"/>
              </a:rPr>
              <a:t>cwnd</a:t>
            </a:r>
            <a:r>
              <a:rPr lang="en-US" sz="2800" dirty="0" smtClean="0">
                <a:sym typeface="Wingdings" pitchFamily="2" charset="2"/>
              </a:rPr>
              <a:t> is effectively doubled per RTT “epoch”.</a:t>
            </a:r>
          </a:p>
          <a:p>
            <a:pPr eaLnBrk="1" hangingPunct="1"/>
            <a:r>
              <a:rPr lang="en-US" sz="2800" dirty="0" smtClean="0">
                <a:sym typeface="Wingdings" pitchFamily="2" charset="2"/>
              </a:rPr>
              <a:t>Two 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slow start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situations: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400" dirty="0" smtClean="0">
                <a:sym typeface="Wingdings" pitchFamily="2" charset="2"/>
              </a:rPr>
              <a:t>At the very beginning of a connection </a:t>
            </a:r>
            <a:r>
              <a:rPr lang="en-US" sz="2400" b="1" dirty="0" smtClean="0">
                <a:solidFill>
                  <a:srgbClr val="0099CC"/>
                </a:solidFill>
                <a:sym typeface="Wingdings" pitchFamily="2" charset="2"/>
              </a:rPr>
              <a:t>{cold start}</a:t>
            </a:r>
            <a:r>
              <a:rPr lang="en-US" sz="2400" dirty="0" smtClean="0">
                <a:sym typeface="Wingdings" pitchFamily="2" charset="2"/>
              </a:rPr>
              <a:t>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400" dirty="0" smtClean="0">
                <a:sym typeface="Wingdings" pitchFamily="2" charset="2"/>
              </a:rPr>
              <a:t>When the connection goes </a:t>
            </a:r>
            <a:r>
              <a:rPr lang="en-US" sz="2400" dirty="0" smtClean="0">
                <a:solidFill>
                  <a:srgbClr val="4D4D4D"/>
                </a:solidFill>
                <a:sym typeface="Wingdings" pitchFamily="2" charset="2"/>
              </a:rPr>
              <a:t>dead</a:t>
            </a:r>
            <a:r>
              <a:rPr lang="en-US" sz="2400" dirty="0" smtClean="0">
                <a:sym typeface="Wingdings" pitchFamily="2" charset="2"/>
              </a:rPr>
              <a:t> waiting for a timeout to occur (</a:t>
            </a:r>
            <a:r>
              <a:rPr lang="en-US" sz="2400" dirty="0" err="1" smtClean="0">
                <a:sym typeface="Wingdings" pitchFamily="2" charset="2"/>
              </a:rPr>
              <a:t>i.e</a:t>
            </a:r>
            <a:r>
              <a:rPr lang="en-US" sz="2400" dirty="0" smtClean="0">
                <a:sym typeface="Wingdings" pitchFamily="2" charset="2"/>
              </a:rPr>
              <a:t>, when the </a:t>
            </a:r>
            <a:r>
              <a:rPr lang="en-US" sz="2400" b="1" dirty="0" err="1" smtClean="0">
                <a:solidFill>
                  <a:srgbClr val="008000"/>
                </a:solidFill>
                <a:sym typeface="Wingdings" pitchFamily="2" charset="2"/>
              </a:rPr>
              <a:t>advertized</a:t>
            </a:r>
            <a:r>
              <a:rPr lang="en-US" sz="2400" b="1" dirty="0" smtClean="0">
                <a:solidFill>
                  <a:srgbClr val="008000"/>
                </a:solidFill>
                <a:sym typeface="Wingdings" pitchFamily="2" charset="2"/>
              </a:rPr>
              <a:t> window</a:t>
            </a:r>
            <a:r>
              <a:rPr lang="en-US" sz="2400" dirty="0" smtClean="0">
                <a:sym typeface="Wingdings" pitchFamily="2" charset="2"/>
              </a:rPr>
              <a:t> goes to zero!)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941888"/>
            <a:ext cx="7772400" cy="99853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chemeClr val="accent2"/>
                </a:solidFill>
              </a:rPr>
              <a:t>Figure 6.10 Slow Start</a:t>
            </a:r>
            <a:endParaRPr lang="en-GB" sz="3600" smtClean="0">
              <a:solidFill>
                <a:schemeClr val="accent2"/>
              </a:solidFill>
            </a:endParaRPr>
          </a:p>
        </p:txBody>
      </p:sp>
      <p:grpSp>
        <p:nvGrpSpPr>
          <p:cNvPr id="14341" name="Group 3"/>
          <p:cNvGrpSpPr>
            <a:grpSpLocks/>
          </p:cNvGrpSpPr>
          <p:nvPr/>
        </p:nvGrpSpPr>
        <p:grpSpPr bwMode="auto">
          <a:xfrm>
            <a:off x="2411413" y="692150"/>
            <a:ext cx="2149475" cy="4321175"/>
            <a:chOff x="4029" y="907"/>
            <a:chExt cx="1072" cy="2487"/>
          </a:xfrm>
        </p:grpSpPr>
        <p:sp>
          <p:nvSpPr>
            <p:cNvPr id="14343" name="Rectangle 4"/>
            <p:cNvSpPr>
              <a:spLocks noChangeArrowheads="1"/>
            </p:cNvSpPr>
            <p:nvPr/>
          </p:nvSpPr>
          <p:spPr bwMode="auto">
            <a:xfrm>
              <a:off x="4029" y="907"/>
              <a:ext cx="200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>
                <a:spcBef>
                  <a:spcPct val="0"/>
                </a:spcBef>
                <a:buClrTx/>
              </a:pPr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Source</a:t>
              </a:r>
              <a:endParaRPr lang="en-GB" sz="1000"/>
            </a:p>
          </p:txBody>
        </p:sp>
        <p:sp>
          <p:nvSpPr>
            <p:cNvPr id="14344" name="Rectangle 5"/>
            <p:cNvSpPr>
              <a:spLocks noChangeArrowheads="1"/>
            </p:cNvSpPr>
            <p:nvPr/>
          </p:nvSpPr>
          <p:spPr bwMode="auto">
            <a:xfrm>
              <a:off x="4785" y="907"/>
              <a:ext cx="316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>
                <a:spcBef>
                  <a:spcPct val="0"/>
                </a:spcBef>
                <a:buClrTx/>
              </a:pPr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Destination</a:t>
              </a:r>
              <a:endParaRPr lang="en-GB" sz="1000"/>
            </a:p>
          </p:txBody>
        </p:sp>
        <p:sp>
          <p:nvSpPr>
            <p:cNvPr id="14345" name="Line 6"/>
            <p:cNvSpPr>
              <a:spLocks noChangeShapeType="1"/>
            </p:cNvSpPr>
            <p:nvPr/>
          </p:nvSpPr>
          <p:spPr bwMode="auto">
            <a:xfrm>
              <a:off x="4170" y="1016"/>
              <a:ext cx="1" cy="2357"/>
            </a:xfrm>
            <a:prstGeom prst="line">
              <a:avLst/>
            </a:prstGeom>
            <a:noFill/>
            <a:ln w="19050">
              <a:solidFill>
                <a:srgbClr val="00A0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Line 7"/>
            <p:cNvSpPr>
              <a:spLocks noChangeShapeType="1"/>
            </p:cNvSpPr>
            <p:nvPr/>
          </p:nvSpPr>
          <p:spPr bwMode="auto">
            <a:xfrm>
              <a:off x="5037" y="1023"/>
              <a:ext cx="1" cy="2350"/>
            </a:xfrm>
            <a:prstGeom prst="line">
              <a:avLst/>
            </a:prstGeom>
            <a:noFill/>
            <a:ln w="19050">
              <a:solidFill>
                <a:srgbClr val="00A0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Line 8"/>
            <p:cNvSpPr>
              <a:spLocks noChangeShapeType="1"/>
            </p:cNvSpPr>
            <p:nvPr/>
          </p:nvSpPr>
          <p:spPr bwMode="auto">
            <a:xfrm>
              <a:off x="4173" y="2561"/>
              <a:ext cx="797" cy="2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8" name="Freeform 9"/>
            <p:cNvSpPr>
              <a:spLocks/>
            </p:cNvSpPr>
            <p:nvPr/>
          </p:nvSpPr>
          <p:spPr bwMode="auto">
            <a:xfrm>
              <a:off x="4960" y="2750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6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6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9" name="Line 10"/>
            <p:cNvSpPr>
              <a:spLocks noChangeShapeType="1"/>
            </p:cNvSpPr>
            <p:nvPr/>
          </p:nvSpPr>
          <p:spPr bwMode="auto">
            <a:xfrm>
              <a:off x="4173" y="2508"/>
              <a:ext cx="797" cy="2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Freeform 11"/>
            <p:cNvSpPr>
              <a:spLocks/>
            </p:cNvSpPr>
            <p:nvPr/>
          </p:nvSpPr>
          <p:spPr bwMode="auto">
            <a:xfrm>
              <a:off x="4960" y="2697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6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6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Line 12"/>
            <p:cNvSpPr>
              <a:spLocks noChangeShapeType="1"/>
            </p:cNvSpPr>
            <p:nvPr/>
          </p:nvSpPr>
          <p:spPr bwMode="auto">
            <a:xfrm flipH="1">
              <a:off x="4235" y="2731"/>
              <a:ext cx="796" cy="2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Freeform 13"/>
            <p:cNvSpPr>
              <a:spLocks/>
            </p:cNvSpPr>
            <p:nvPr/>
          </p:nvSpPr>
          <p:spPr bwMode="auto">
            <a:xfrm>
              <a:off x="4176" y="2958"/>
              <a:ext cx="68" cy="30"/>
            </a:xfrm>
            <a:custGeom>
              <a:avLst/>
              <a:gdLst>
                <a:gd name="T0" fmla="*/ 56 w 68"/>
                <a:gd name="T1" fmla="*/ 0 h 30"/>
                <a:gd name="T2" fmla="*/ 0 w 68"/>
                <a:gd name="T3" fmla="*/ 30 h 30"/>
                <a:gd name="T4" fmla="*/ 68 w 68"/>
                <a:gd name="T5" fmla="*/ 25 h 30"/>
                <a:gd name="T6" fmla="*/ 56 w 68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30"/>
                <a:gd name="T14" fmla="*/ 68 w 68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30">
                  <a:moveTo>
                    <a:pt x="56" y="0"/>
                  </a:moveTo>
                  <a:lnTo>
                    <a:pt x="0" y="30"/>
                  </a:lnTo>
                  <a:lnTo>
                    <a:pt x="68" y="25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Line 14"/>
            <p:cNvSpPr>
              <a:spLocks noChangeShapeType="1"/>
            </p:cNvSpPr>
            <p:nvPr/>
          </p:nvSpPr>
          <p:spPr bwMode="auto">
            <a:xfrm>
              <a:off x="4173" y="2609"/>
              <a:ext cx="803" cy="2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Freeform 15"/>
            <p:cNvSpPr>
              <a:spLocks/>
            </p:cNvSpPr>
            <p:nvPr/>
          </p:nvSpPr>
          <p:spPr bwMode="auto">
            <a:xfrm>
              <a:off x="4960" y="2801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Line 16"/>
            <p:cNvSpPr>
              <a:spLocks noChangeShapeType="1"/>
            </p:cNvSpPr>
            <p:nvPr/>
          </p:nvSpPr>
          <p:spPr bwMode="auto">
            <a:xfrm>
              <a:off x="4176" y="2073"/>
              <a:ext cx="794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Freeform 17"/>
            <p:cNvSpPr>
              <a:spLocks/>
            </p:cNvSpPr>
            <p:nvPr/>
          </p:nvSpPr>
          <p:spPr bwMode="auto">
            <a:xfrm>
              <a:off x="4960" y="2260"/>
              <a:ext cx="71" cy="30"/>
            </a:xfrm>
            <a:custGeom>
              <a:avLst/>
              <a:gdLst>
                <a:gd name="T0" fmla="*/ 0 w 71"/>
                <a:gd name="T1" fmla="*/ 26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6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6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18"/>
            <p:cNvSpPr>
              <a:spLocks noChangeShapeType="1"/>
            </p:cNvSpPr>
            <p:nvPr/>
          </p:nvSpPr>
          <p:spPr bwMode="auto">
            <a:xfrm>
              <a:off x="4173" y="2020"/>
              <a:ext cx="797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Freeform 19"/>
            <p:cNvSpPr>
              <a:spLocks/>
            </p:cNvSpPr>
            <p:nvPr/>
          </p:nvSpPr>
          <p:spPr bwMode="auto">
            <a:xfrm>
              <a:off x="4960" y="2210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Line 20"/>
            <p:cNvSpPr>
              <a:spLocks noChangeShapeType="1"/>
            </p:cNvSpPr>
            <p:nvPr/>
          </p:nvSpPr>
          <p:spPr bwMode="auto">
            <a:xfrm>
              <a:off x="4173" y="1593"/>
              <a:ext cx="797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Freeform 21"/>
            <p:cNvSpPr>
              <a:spLocks/>
            </p:cNvSpPr>
            <p:nvPr/>
          </p:nvSpPr>
          <p:spPr bwMode="auto">
            <a:xfrm>
              <a:off x="4960" y="1782"/>
              <a:ext cx="71" cy="33"/>
            </a:xfrm>
            <a:custGeom>
              <a:avLst/>
              <a:gdLst>
                <a:gd name="T0" fmla="*/ 0 w 71"/>
                <a:gd name="T1" fmla="*/ 26 h 33"/>
                <a:gd name="T2" fmla="*/ 71 w 71"/>
                <a:gd name="T3" fmla="*/ 33 h 33"/>
                <a:gd name="T4" fmla="*/ 16 w 71"/>
                <a:gd name="T5" fmla="*/ 0 h 33"/>
                <a:gd name="T6" fmla="*/ 0 w 71"/>
                <a:gd name="T7" fmla="*/ 26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3"/>
                <a:gd name="T14" fmla="*/ 71 w 71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3">
                  <a:moveTo>
                    <a:pt x="0" y="26"/>
                  </a:moveTo>
                  <a:lnTo>
                    <a:pt x="71" y="33"/>
                  </a:lnTo>
                  <a:lnTo>
                    <a:pt x="16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22"/>
            <p:cNvSpPr>
              <a:spLocks noChangeShapeType="1"/>
            </p:cNvSpPr>
            <p:nvPr/>
          </p:nvSpPr>
          <p:spPr bwMode="auto">
            <a:xfrm>
              <a:off x="4173" y="1057"/>
              <a:ext cx="797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Freeform 23"/>
            <p:cNvSpPr>
              <a:spLocks/>
            </p:cNvSpPr>
            <p:nvPr/>
          </p:nvSpPr>
          <p:spPr bwMode="auto">
            <a:xfrm>
              <a:off x="4960" y="1247"/>
              <a:ext cx="71" cy="32"/>
            </a:xfrm>
            <a:custGeom>
              <a:avLst/>
              <a:gdLst>
                <a:gd name="T0" fmla="*/ 0 w 71"/>
                <a:gd name="T1" fmla="*/ 25 h 32"/>
                <a:gd name="T2" fmla="*/ 71 w 71"/>
                <a:gd name="T3" fmla="*/ 32 h 32"/>
                <a:gd name="T4" fmla="*/ 16 w 71"/>
                <a:gd name="T5" fmla="*/ 0 h 32"/>
                <a:gd name="T6" fmla="*/ 0 w 71"/>
                <a:gd name="T7" fmla="*/ 25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2"/>
                <a:gd name="T14" fmla="*/ 71 w 71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2">
                  <a:moveTo>
                    <a:pt x="0" y="25"/>
                  </a:moveTo>
                  <a:lnTo>
                    <a:pt x="71" y="32"/>
                  </a:lnTo>
                  <a:lnTo>
                    <a:pt x="16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Line 24"/>
            <p:cNvSpPr>
              <a:spLocks noChangeShapeType="1"/>
            </p:cNvSpPr>
            <p:nvPr/>
          </p:nvSpPr>
          <p:spPr bwMode="auto">
            <a:xfrm>
              <a:off x="4173" y="1535"/>
              <a:ext cx="797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Freeform 25"/>
            <p:cNvSpPr>
              <a:spLocks/>
            </p:cNvSpPr>
            <p:nvPr/>
          </p:nvSpPr>
          <p:spPr bwMode="auto">
            <a:xfrm>
              <a:off x="4960" y="1727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6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6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Line 26"/>
            <p:cNvSpPr>
              <a:spLocks noChangeShapeType="1"/>
            </p:cNvSpPr>
            <p:nvPr/>
          </p:nvSpPr>
          <p:spPr bwMode="auto">
            <a:xfrm>
              <a:off x="4173" y="2122"/>
              <a:ext cx="800" cy="2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Freeform 27"/>
            <p:cNvSpPr>
              <a:spLocks/>
            </p:cNvSpPr>
            <p:nvPr/>
          </p:nvSpPr>
          <p:spPr bwMode="auto">
            <a:xfrm>
              <a:off x="4960" y="2314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Line 28"/>
            <p:cNvSpPr>
              <a:spLocks noChangeShapeType="1"/>
            </p:cNvSpPr>
            <p:nvPr/>
          </p:nvSpPr>
          <p:spPr bwMode="auto">
            <a:xfrm>
              <a:off x="4173" y="2175"/>
              <a:ext cx="800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8" name="Freeform 29"/>
            <p:cNvSpPr>
              <a:spLocks/>
            </p:cNvSpPr>
            <p:nvPr/>
          </p:nvSpPr>
          <p:spPr bwMode="auto">
            <a:xfrm>
              <a:off x="4960" y="2364"/>
              <a:ext cx="71" cy="30"/>
            </a:xfrm>
            <a:custGeom>
              <a:avLst/>
              <a:gdLst>
                <a:gd name="T0" fmla="*/ 0 w 71"/>
                <a:gd name="T1" fmla="*/ 26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6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6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Line 30"/>
            <p:cNvSpPr>
              <a:spLocks noChangeShapeType="1"/>
            </p:cNvSpPr>
            <p:nvPr/>
          </p:nvSpPr>
          <p:spPr bwMode="auto">
            <a:xfrm flipH="1">
              <a:off x="4235" y="2782"/>
              <a:ext cx="796" cy="2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Freeform 31"/>
            <p:cNvSpPr>
              <a:spLocks/>
            </p:cNvSpPr>
            <p:nvPr/>
          </p:nvSpPr>
          <p:spPr bwMode="auto">
            <a:xfrm>
              <a:off x="4173" y="3009"/>
              <a:ext cx="71" cy="27"/>
            </a:xfrm>
            <a:custGeom>
              <a:avLst/>
              <a:gdLst>
                <a:gd name="T0" fmla="*/ 59 w 71"/>
                <a:gd name="T1" fmla="*/ 0 h 27"/>
                <a:gd name="T2" fmla="*/ 0 w 71"/>
                <a:gd name="T3" fmla="*/ 27 h 27"/>
                <a:gd name="T4" fmla="*/ 71 w 71"/>
                <a:gd name="T5" fmla="*/ 25 h 27"/>
                <a:gd name="T6" fmla="*/ 59 w 71"/>
                <a:gd name="T7" fmla="*/ 0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27"/>
                <a:gd name="T14" fmla="*/ 71 w 71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27">
                  <a:moveTo>
                    <a:pt x="59" y="0"/>
                  </a:moveTo>
                  <a:lnTo>
                    <a:pt x="0" y="27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1" name="Line 32"/>
            <p:cNvSpPr>
              <a:spLocks noChangeShapeType="1"/>
            </p:cNvSpPr>
            <p:nvPr/>
          </p:nvSpPr>
          <p:spPr bwMode="auto">
            <a:xfrm flipH="1">
              <a:off x="4235" y="1762"/>
              <a:ext cx="796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2" name="Freeform 33"/>
            <p:cNvSpPr>
              <a:spLocks/>
            </p:cNvSpPr>
            <p:nvPr/>
          </p:nvSpPr>
          <p:spPr bwMode="auto">
            <a:xfrm>
              <a:off x="4173" y="1988"/>
              <a:ext cx="71" cy="30"/>
            </a:xfrm>
            <a:custGeom>
              <a:avLst/>
              <a:gdLst>
                <a:gd name="T0" fmla="*/ 59 w 71"/>
                <a:gd name="T1" fmla="*/ 0 h 30"/>
                <a:gd name="T2" fmla="*/ 0 w 71"/>
                <a:gd name="T3" fmla="*/ 30 h 30"/>
                <a:gd name="T4" fmla="*/ 71 w 71"/>
                <a:gd name="T5" fmla="*/ 25 h 30"/>
                <a:gd name="T6" fmla="*/ 59 w 71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59" y="0"/>
                  </a:moveTo>
                  <a:lnTo>
                    <a:pt x="0" y="30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3" name="Line 34"/>
            <p:cNvSpPr>
              <a:spLocks noChangeShapeType="1"/>
            </p:cNvSpPr>
            <p:nvPr/>
          </p:nvSpPr>
          <p:spPr bwMode="auto">
            <a:xfrm flipH="1">
              <a:off x="4235" y="1817"/>
              <a:ext cx="796" cy="2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Freeform 35"/>
            <p:cNvSpPr>
              <a:spLocks/>
            </p:cNvSpPr>
            <p:nvPr/>
          </p:nvSpPr>
          <p:spPr bwMode="auto">
            <a:xfrm>
              <a:off x="4173" y="2041"/>
              <a:ext cx="71" cy="28"/>
            </a:xfrm>
            <a:custGeom>
              <a:avLst/>
              <a:gdLst>
                <a:gd name="T0" fmla="*/ 59 w 71"/>
                <a:gd name="T1" fmla="*/ 0 h 28"/>
                <a:gd name="T2" fmla="*/ 0 w 71"/>
                <a:gd name="T3" fmla="*/ 28 h 28"/>
                <a:gd name="T4" fmla="*/ 71 w 71"/>
                <a:gd name="T5" fmla="*/ 25 h 28"/>
                <a:gd name="T6" fmla="*/ 59 w 71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28"/>
                <a:gd name="T14" fmla="*/ 71 w 71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28">
                  <a:moveTo>
                    <a:pt x="59" y="0"/>
                  </a:moveTo>
                  <a:lnTo>
                    <a:pt x="0" y="28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Line 36"/>
            <p:cNvSpPr>
              <a:spLocks noChangeShapeType="1"/>
            </p:cNvSpPr>
            <p:nvPr/>
          </p:nvSpPr>
          <p:spPr bwMode="auto">
            <a:xfrm flipH="1">
              <a:off x="4235" y="1281"/>
              <a:ext cx="796" cy="2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6" name="Freeform 37"/>
            <p:cNvSpPr>
              <a:spLocks/>
            </p:cNvSpPr>
            <p:nvPr/>
          </p:nvSpPr>
          <p:spPr bwMode="auto">
            <a:xfrm>
              <a:off x="4173" y="1505"/>
              <a:ext cx="71" cy="30"/>
            </a:xfrm>
            <a:custGeom>
              <a:avLst/>
              <a:gdLst>
                <a:gd name="T0" fmla="*/ 59 w 71"/>
                <a:gd name="T1" fmla="*/ 0 h 30"/>
                <a:gd name="T2" fmla="*/ 0 w 71"/>
                <a:gd name="T3" fmla="*/ 30 h 30"/>
                <a:gd name="T4" fmla="*/ 71 w 71"/>
                <a:gd name="T5" fmla="*/ 26 h 30"/>
                <a:gd name="T6" fmla="*/ 59 w 71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59" y="0"/>
                  </a:moveTo>
                  <a:lnTo>
                    <a:pt x="0" y="30"/>
                  </a:lnTo>
                  <a:lnTo>
                    <a:pt x="71" y="2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7" name="Line 38"/>
            <p:cNvSpPr>
              <a:spLocks noChangeShapeType="1"/>
            </p:cNvSpPr>
            <p:nvPr/>
          </p:nvSpPr>
          <p:spPr bwMode="auto">
            <a:xfrm>
              <a:off x="4173" y="2662"/>
              <a:ext cx="797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Freeform 39"/>
            <p:cNvSpPr>
              <a:spLocks/>
            </p:cNvSpPr>
            <p:nvPr/>
          </p:nvSpPr>
          <p:spPr bwMode="auto">
            <a:xfrm>
              <a:off x="4960" y="2849"/>
              <a:ext cx="71" cy="33"/>
            </a:xfrm>
            <a:custGeom>
              <a:avLst/>
              <a:gdLst>
                <a:gd name="T0" fmla="*/ 0 w 71"/>
                <a:gd name="T1" fmla="*/ 26 h 33"/>
                <a:gd name="T2" fmla="*/ 71 w 71"/>
                <a:gd name="T3" fmla="*/ 33 h 33"/>
                <a:gd name="T4" fmla="*/ 13 w 71"/>
                <a:gd name="T5" fmla="*/ 0 h 33"/>
                <a:gd name="T6" fmla="*/ 0 w 71"/>
                <a:gd name="T7" fmla="*/ 26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3"/>
                <a:gd name="T14" fmla="*/ 71 w 71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3">
                  <a:moveTo>
                    <a:pt x="0" y="26"/>
                  </a:moveTo>
                  <a:lnTo>
                    <a:pt x="71" y="33"/>
                  </a:lnTo>
                  <a:lnTo>
                    <a:pt x="13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9" name="Line 40"/>
            <p:cNvSpPr>
              <a:spLocks noChangeShapeType="1"/>
            </p:cNvSpPr>
            <p:nvPr/>
          </p:nvSpPr>
          <p:spPr bwMode="auto">
            <a:xfrm>
              <a:off x="4173" y="2764"/>
              <a:ext cx="797" cy="2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0" name="Freeform 41"/>
            <p:cNvSpPr>
              <a:spLocks/>
            </p:cNvSpPr>
            <p:nvPr/>
          </p:nvSpPr>
          <p:spPr bwMode="auto">
            <a:xfrm>
              <a:off x="4960" y="2955"/>
              <a:ext cx="71" cy="30"/>
            </a:xfrm>
            <a:custGeom>
              <a:avLst/>
              <a:gdLst>
                <a:gd name="T0" fmla="*/ 0 w 71"/>
                <a:gd name="T1" fmla="*/ 24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4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4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1" name="Line 42"/>
            <p:cNvSpPr>
              <a:spLocks noChangeShapeType="1"/>
            </p:cNvSpPr>
            <p:nvPr/>
          </p:nvSpPr>
          <p:spPr bwMode="auto">
            <a:xfrm>
              <a:off x="4173" y="2713"/>
              <a:ext cx="797" cy="2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2" name="Freeform 43"/>
            <p:cNvSpPr>
              <a:spLocks/>
            </p:cNvSpPr>
            <p:nvPr/>
          </p:nvSpPr>
          <p:spPr bwMode="auto">
            <a:xfrm>
              <a:off x="4960" y="2902"/>
              <a:ext cx="71" cy="30"/>
            </a:xfrm>
            <a:custGeom>
              <a:avLst/>
              <a:gdLst>
                <a:gd name="T0" fmla="*/ 0 w 71"/>
                <a:gd name="T1" fmla="*/ 26 h 30"/>
                <a:gd name="T2" fmla="*/ 71 w 71"/>
                <a:gd name="T3" fmla="*/ 30 h 30"/>
                <a:gd name="T4" fmla="*/ 16 w 71"/>
                <a:gd name="T5" fmla="*/ 0 h 30"/>
                <a:gd name="T6" fmla="*/ 0 w 71"/>
                <a:gd name="T7" fmla="*/ 26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6"/>
                  </a:moveTo>
                  <a:lnTo>
                    <a:pt x="71" y="30"/>
                  </a:lnTo>
                  <a:lnTo>
                    <a:pt x="16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3" name="Line 44"/>
            <p:cNvSpPr>
              <a:spLocks noChangeShapeType="1"/>
            </p:cNvSpPr>
            <p:nvPr/>
          </p:nvSpPr>
          <p:spPr bwMode="auto">
            <a:xfrm>
              <a:off x="4173" y="2815"/>
              <a:ext cx="803" cy="2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4" name="Freeform 45"/>
            <p:cNvSpPr>
              <a:spLocks/>
            </p:cNvSpPr>
            <p:nvPr/>
          </p:nvSpPr>
          <p:spPr bwMode="auto">
            <a:xfrm>
              <a:off x="4960" y="3004"/>
              <a:ext cx="68" cy="30"/>
            </a:xfrm>
            <a:custGeom>
              <a:avLst/>
              <a:gdLst>
                <a:gd name="T0" fmla="*/ 0 w 68"/>
                <a:gd name="T1" fmla="*/ 25 h 30"/>
                <a:gd name="T2" fmla="*/ 68 w 68"/>
                <a:gd name="T3" fmla="*/ 30 h 30"/>
                <a:gd name="T4" fmla="*/ 13 w 68"/>
                <a:gd name="T5" fmla="*/ 0 h 30"/>
                <a:gd name="T6" fmla="*/ 0 w 68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30"/>
                <a:gd name="T14" fmla="*/ 68 w 68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30">
                  <a:moveTo>
                    <a:pt x="0" y="25"/>
                  </a:moveTo>
                  <a:lnTo>
                    <a:pt x="68" y="30"/>
                  </a:lnTo>
                  <a:lnTo>
                    <a:pt x="13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5" name="Line 46"/>
            <p:cNvSpPr>
              <a:spLocks noChangeShapeType="1"/>
            </p:cNvSpPr>
            <p:nvPr/>
          </p:nvSpPr>
          <p:spPr bwMode="auto">
            <a:xfrm>
              <a:off x="4173" y="2868"/>
              <a:ext cx="797" cy="2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6" name="Freeform 47"/>
            <p:cNvSpPr>
              <a:spLocks/>
            </p:cNvSpPr>
            <p:nvPr/>
          </p:nvSpPr>
          <p:spPr bwMode="auto">
            <a:xfrm>
              <a:off x="4960" y="3055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7" name="Line 48"/>
            <p:cNvSpPr>
              <a:spLocks noChangeShapeType="1"/>
            </p:cNvSpPr>
            <p:nvPr/>
          </p:nvSpPr>
          <p:spPr bwMode="auto">
            <a:xfrm flipH="1">
              <a:off x="4235" y="2833"/>
              <a:ext cx="796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8" name="Freeform 49"/>
            <p:cNvSpPr>
              <a:spLocks/>
            </p:cNvSpPr>
            <p:nvPr/>
          </p:nvSpPr>
          <p:spPr bwMode="auto">
            <a:xfrm>
              <a:off x="4173" y="3062"/>
              <a:ext cx="71" cy="27"/>
            </a:xfrm>
            <a:custGeom>
              <a:avLst/>
              <a:gdLst>
                <a:gd name="T0" fmla="*/ 59 w 71"/>
                <a:gd name="T1" fmla="*/ 0 h 27"/>
                <a:gd name="T2" fmla="*/ 0 w 71"/>
                <a:gd name="T3" fmla="*/ 27 h 27"/>
                <a:gd name="T4" fmla="*/ 71 w 71"/>
                <a:gd name="T5" fmla="*/ 25 h 27"/>
                <a:gd name="T6" fmla="*/ 59 w 71"/>
                <a:gd name="T7" fmla="*/ 0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27"/>
                <a:gd name="T14" fmla="*/ 71 w 71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27">
                  <a:moveTo>
                    <a:pt x="59" y="0"/>
                  </a:moveTo>
                  <a:lnTo>
                    <a:pt x="0" y="27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9" name="Line 50"/>
            <p:cNvSpPr>
              <a:spLocks noChangeShapeType="1"/>
            </p:cNvSpPr>
            <p:nvPr/>
          </p:nvSpPr>
          <p:spPr bwMode="auto">
            <a:xfrm flipH="1">
              <a:off x="4232" y="2242"/>
              <a:ext cx="799" cy="2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0" name="Freeform 51"/>
            <p:cNvSpPr>
              <a:spLocks/>
            </p:cNvSpPr>
            <p:nvPr/>
          </p:nvSpPr>
          <p:spPr bwMode="auto">
            <a:xfrm>
              <a:off x="4173" y="2475"/>
              <a:ext cx="68" cy="28"/>
            </a:xfrm>
            <a:custGeom>
              <a:avLst/>
              <a:gdLst>
                <a:gd name="T0" fmla="*/ 59 w 68"/>
                <a:gd name="T1" fmla="*/ 0 h 28"/>
                <a:gd name="T2" fmla="*/ 0 w 68"/>
                <a:gd name="T3" fmla="*/ 28 h 28"/>
                <a:gd name="T4" fmla="*/ 68 w 68"/>
                <a:gd name="T5" fmla="*/ 26 h 28"/>
                <a:gd name="T6" fmla="*/ 59 w 68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28"/>
                <a:gd name="T14" fmla="*/ 68 w 68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28">
                  <a:moveTo>
                    <a:pt x="59" y="0"/>
                  </a:moveTo>
                  <a:lnTo>
                    <a:pt x="0" y="28"/>
                  </a:lnTo>
                  <a:lnTo>
                    <a:pt x="68" y="2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1" name="Line 52"/>
            <p:cNvSpPr>
              <a:spLocks noChangeShapeType="1"/>
            </p:cNvSpPr>
            <p:nvPr/>
          </p:nvSpPr>
          <p:spPr bwMode="auto">
            <a:xfrm flipH="1">
              <a:off x="4235" y="2293"/>
              <a:ext cx="796" cy="24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2" name="Freeform 53"/>
            <p:cNvSpPr>
              <a:spLocks/>
            </p:cNvSpPr>
            <p:nvPr/>
          </p:nvSpPr>
          <p:spPr bwMode="auto">
            <a:xfrm>
              <a:off x="4173" y="2526"/>
              <a:ext cx="71" cy="30"/>
            </a:xfrm>
            <a:custGeom>
              <a:avLst/>
              <a:gdLst>
                <a:gd name="T0" fmla="*/ 59 w 71"/>
                <a:gd name="T1" fmla="*/ 0 h 30"/>
                <a:gd name="T2" fmla="*/ 0 w 71"/>
                <a:gd name="T3" fmla="*/ 30 h 30"/>
                <a:gd name="T4" fmla="*/ 71 w 71"/>
                <a:gd name="T5" fmla="*/ 25 h 30"/>
                <a:gd name="T6" fmla="*/ 59 w 71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59" y="0"/>
                  </a:moveTo>
                  <a:lnTo>
                    <a:pt x="0" y="30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3" name="Line 54"/>
            <p:cNvSpPr>
              <a:spLocks noChangeShapeType="1"/>
            </p:cNvSpPr>
            <p:nvPr/>
          </p:nvSpPr>
          <p:spPr bwMode="auto">
            <a:xfrm flipH="1">
              <a:off x="4235" y="2346"/>
              <a:ext cx="796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4" name="Freeform 55"/>
            <p:cNvSpPr>
              <a:spLocks/>
            </p:cNvSpPr>
            <p:nvPr/>
          </p:nvSpPr>
          <p:spPr bwMode="auto">
            <a:xfrm>
              <a:off x="4173" y="2577"/>
              <a:ext cx="68" cy="27"/>
            </a:xfrm>
            <a:custGeom>
              <a:avLst/>
              <a:gdLst>
                <a:gd name="T0" fmla="*/ 59 w 68"/>
                <a:gd name="T1" fmla="*/ 0 h 27"/>
                <a:gd name="T2" fmla="*/ 0 w 68"/>
                <a:gd name="T3" fmla="*/ 27 h 27"/>
                <a:gd name="T4" fmla="*/ 68 w 68"/>
                <a:gd name="T5" fmla="*/ 25 h 27"/>
                <a:gd name="T6" fmla="*/ 59 w 68"/>
                <a:gd name="T7" fmla="*/ 0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27"/>
                <a:gd name="T14" fmla="*/ 68 w 68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27">
                  <a:moveTo>
                    <a:pt x="59" y="0"/>
                  </a:moveTo>
                  <a:lnTo>
                    <a:pt x="0" y="27"/>
                  </a:lnTo>
                  <a:lnTo>
                    <a:pt x="68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5" name="Line 56"/>
            <p:cNvSpPr>
              <a:spLocks noChangeShapeType="1"/>
            </p:cNvSpPr>
            <p:nvPr/>
          </p:nvSpPr>
          <p:spPr bwMode="auto">
            <a:xfrm flipH="1">
              <a:off x="4232" y="2397"/>
              <a:ext cx="799" cy="2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6" name="Freeform 57"/>
            <p:cNvSpPr>
              <a:spLocks/>
            </p:cNvSpPr>
            <p:nvPr/>
          </p:nvSpPr>
          <p:spPr bwMode="auto">
            <a:xfrm>
              <a:off x="4173" y="2630"/>
              <a:ext cx="68" cy="28"/>
            </a:xfrm>
            <a:custGeom>
              <a:avLst/>
              <a:gdLst>
                <a:gd name="T0" fmla="*/ 59 w 68"/>
                <a:gd name="T1" fmla="*/ 0 h 28"/>
                <a:gd name="T2" fmla="*/ 0 w 68"/>
                <a:gd name="T3" fmla="*/ 28 h 28"/>
                <a:gd name="T4" fmla="*/ 68 w 68"/>
                <a:gd name="T5" fmla="*/ 25 h 28"/>
                <a:gd name="T6" fmla="*/ 59 w 68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28"/>
                <a:gd name="T14" fmla="*/ 68 w 68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28">
                  <a:moveTo>
                    <a:pt x="59" y="0"/>
                  </a:moveTo>
                  <a:lnTo>
                    <a:pt x="0" y="28"/>
                  </a:lnTo>
                  <a:lnTo>
                    <a:pt x="68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7" name="Line 58"/>
            <p:cNvSpPr>
              <a:spLocks noChangeShapeType="1"/>
            </p:cNvSpPr>
            <p:nvPr/>
          </p:nvSpPr>
          <p:spPr bwMode="auto">
            <a:xfrm flipH="1">
              <a:off x="4235" y="2884"/>
              <a:ext cx="796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8" name="Freeform 59"/>
            <p:cNvSpPr>
              <a:spLocks/>
            </p:cNvSpPr>
            <p:nvPr/>
          </p:nvSpPr>
          <p:spPr bwMode="auto">
            <a:xfrm>
              <a:off x="4173" y="3112"/>
              <a:ext cx="71" cy="28"/>
            </a:xfrm>
            <a:custGeom>
              <a:avLst/>
              <a:gdLst>
                <a:gd name="T0" fmla="*/ 59 w 71"/>
                <a:gd name="T1" fmla="*/ 0 h 28"/>
                <a:gd name="T2" fmla="*/ 0 w 71"/>
                <a:gd name="T3" fmla="*/ 28 h 28"/>
                <a:gd name="T4" fmla="*/ 71 w 71"/>
                <a:gd name="T5" fmla="*/ 26 h 28"/>
                <a:gd name="T6" fmla="*/ 59 w 71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28"/>
                <a:gd name="T14" fmla="*/ 71 w 71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28">
                  <a:moveTo>
                    <a:pt x="59" y="0"/>
                  </a:moveTo>
                  <a:lnTo>
                    <a:pt x="0" y="28"/>
                  </a:lnTo>
                  <a:lnTo>
                    <a:pt x="71" y="2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9" name="Line 60"/>
            <p:cNvSpPr>
              <a:spLocks noChangeShapeType="1"/>
            </p:cNvSpPr>
            <p:nvPr/>
          </p:nvSpPr>
          <p:spPr bwMode="auto">
            <a:xfrm flipH="1">
              <a:off x="4235" y="2935"/>
              <a:ext cx="793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0" name="Freeform 61"/>
            <p:cNvSpPr>
              <a:spLocks/>
            </p:cNvSpPr>
            <p:nvPr/>
          </p:nvSpPr>
          <p:spPr bwMode="auto">
            <a:xfrm>
              <a:off x="4176" y="3163"/>
              <a:ext cx="68" cy="28"/>
            </a:xfrm>
            <a:custGeom>
              <a:avLst/>
              <a:gdLst>
                <a:gd name="T0" fmla="*/ 56 w 68"/>
                <a:gd name="T1" fmla="*/ 0 h 28"/>
                <a:gd name="T2" fmla="*/ 0 w 68"/>
                <a:gd name="T3" fmla="*/ 28 h 28"/>
                <a:gd name="T4" fmla="*/ 68 w 68"/>
                <a:gd name="T5" fmla="*/ 26 h 28"/>
                <a:gd name="T6" fmla="*/ 56 w 68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28"/>
                <a:gd name="T14" fmla="*/ 68 w 68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28">
                  <a:moveTo>
                    <a:pt x="56" y="0"/>
                  </a:moveTo>
                  <a:lnTo>
                    <a:pt x="0" y="28"/>
                  </a:lnTo>
                  <a:lnTo>
                    <a:pt x="68" y="26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1" name="Line 62"/>
            <p:cNvSpPr>
              <a:spLocks noChangeShapeType="1"/>
            </p:cNvSpPr>
            <p:nvPr/>
          </p:nvSpPr>
          <p:spPr bwMode="auto">
            <a:xfrm flipH="1">
              <a:off x="4235" y="2988"/>
              <a:ext cx="793" cy="2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2" name="Freeform 63"/>
            <p:cNvSpPr>
              <a:spLocks/>
            </p:cNvSpPr>
            <p:nvPr/>
          </p:nvSpPr>
          <p:spPr bwMode="auto">
            <a:xfrm>
              <a:off x="4173" y="3212"/>
              <a:ext cx="71" cy="27"/>
            </a:xfrm>
            <a:custGeom>
              <a:avLst/>
              <a:gdLst>
                <a:gd name="T0" fmla="*/ 59 w 71"/>
                <a:gd name="T1" fmla="*/ 0 h 27"/>
                <a:gd name="T2" fmla="*/ 0 w 71"/>
                <a:gd name="T3" fmla="*/ 27 h 27"/>
                <a:gd name="T4" fmla="*/ 71 w 71"/>
                <a:gd name="T5" fmla="*/ 25 h 27"/>
                <a:gd name="T6" fmla="*/ 59 w 71"/>
                <a:gd name="T7" fmla="*/ 0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27"/>
                <a:gd name="T14" fmla="*/ 71 w 71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27">
                  <a:moveTo>
                    <a:pt x="59" y="0"/>
                  </a:moveTo>
                  <a:lnTo>
                    <a:pt x="0" y="27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3" name="Line 64"/>
            <p:cNvSpPr>
              <a:spLocks noChangeShapeType="1"/>
            </p:cNvSpPr>
            <p:nvPr/>
          </p:nvSpPr>
          <p:spPr bwMode="auto">
            <a:xfrm flipH="1">
              <a:off x="4235" y="3036"/>
              <a:ext cx="796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4" name="Freeform 65"/>
            <p:cNvSpPr>
              <a:spLocks/>
            </p:cNvSpPr>
            <p:nvPr/>
          </p:nvSpPr>
          <p:spPr bwMode="auto">
            <a:xfrm>
              <a:off x="4173" y="3265"/>
              <a:ext cx="71" cy="28"/>
            </a:xfrm>
            <a:custGeom>
              <a:avLst/>
              <a:gdLst>
                <a:gd name="T0" fmla="*/ 59 w 71"/>
                <a:gd name="T1" fmla="*/ 0 h 28"/>
                <a:gd name="T2" fmla="*/ 0 w 71"/>
                <a:gd name="T3" fmla="*/ 28 h 28"/>
                <a:gd name="T4" fmla="*/ 71 w 71"/>
                <a:gd name="T5" fmla="*/ 25 h 28"/>
                <a:gd name="T6" fmla="*/ 59 w 71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28"/>
                <a:gd name="T14" fmla="*/ 71 w 71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28">
                  <a:moveTo>
                    <a:pt x="59" y="0"/>
                  </a:moveTo>
                  <a:lnTo>
                    <a:pt x="0" y="28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5" name="Line 66"/>
            <p:cNvSpPr>
              <a:spLocks noChangeShapeType="1"/>
            </p:cNvSpPr>
            <p:nvPr/>
          </p:nvSpPr>
          <p:spPr bwMode="auto">
            <a:xfrm flipH="1">
              <a:off x="4235" y="3087"/>
              <a:ext cx="796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6" name="Freeform 67"/>
            <p:cNvSpPr>
              <a:spLocks/>
            </p:cNvSpPr>
            <p:nvPr/>
          </p:nvSpPr>
          <p:spPr bwMode="auto">
            <a:xfrm>
              <a:off x="4173" y="3313"/>
              <a:ext cx="71" cy="30"/>
            </a:xfrm>
            <a:custGeom>
              <a:avLst/>
              <a:gdLst>
                <a:gd name="T0" fmla="*/ 59 w 71"/>
                <a:gd name="T1" fmla="*/ 0 h 30"/>
                <a:gd name="T2" fmla="*/ 0 w 71"/>
                <a:gd name="T3" fmla="*/ 30 h 30"/>
                <a:gd name="T4" fmla="*/ 71 w 71"/>
                <a:gd name="T5" fmla="*/ 26 h 30"/>
                <a:gd name="T6" fmla="*/ 59 w 71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59" y="0"/>
                  </a:moveTo>
                  <a:lnTo>
                    <a:pt x="0" y="30"/>
                  </a:lnTo>
                  <a:lnTo>
                    <a:pt x="71" y="2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7" name="Freeform 68"/>
            <p:cNvSpPr>
              <a:spLocks noEditPoints="1"/>
            </p:cNvSpPr>
            <p:nvPr/>
          </p:nvSpPr>
          <p:spPr bwMode="auto">
            <a:xfrm>
              <a:off x="4634" y="3309"/>
              <a:ext cx="19" cy="85"/>
            </a:xfrm>
            <a:custGeom>
              <a:avLst/>
              <a:gdLst>
                <a:gd name="T0" fmla="*/ 19 w 19"/>
                <a:gd name="T1" fmla="*/ 81 h 85"/>
                <a:gd name="T2" fmla="*/ 19 w 19"/>
                <a:gd name="T3" fmla="*/ 81 h 85"/>
                <a:gd name="T4" fmla="*/ 19 w 19"/>
                <a:gd name="T5" fmla="*/ 74 h 85"/>
                <a:gd name="T6" fmla="*/ 10 w 19"/>
                <a:gd name="T7" fmla="*/ 74 h 85"/>
                <a:gd name="T8" fmla="*/ 10 w 19"/>
                <a:gd name="T9" fmla="*/ 74 h 85"/>
                <a:gd name="T10" fmla="*/ 4 w 19"/>
                <a:gd name="T11" fmla="*/ 74 h 85"/>
                <a:gd name="T12" fmla="*/ 0 w 19"/>
                <a:gd name="T13" fmla="*/ 78 h 85"/>
                <a:gd name="T14" fmla="*/ 0 w 19"/>
                <a:gd name="T15" fmla="*/ 78 h 85"/>
                <a:gd name="T16" fmla="*/ 4 w 19"/>
                <a:gd name="T17" fmla="*/ 85 h 85"/>
                <a:gd name="T18" fmla="*/ 10 w 19"/>
                <a:gd name="T19" fmla="*/ 85 h 85"/>
                <a:gd name="T20" fmla="*/ 10 w 19"/>
                <a:gd name="T21" fmla="*/ 85 h 85"/>
                <a:gd name="T22" fmla="*/ 19 w 19"/>
                <a:gd name="T23" fmla="*/ 85 h 85"/>
                <a:gd name="T24" fmla="*/ 19 w 19"/>
                <a:gd name="T25" fmla="*/ 81 h 85"/>
                <a:gd name="T26" fmla="*/ 19 w 19"/>
                <a:gd name="T27" fmla="*/ 81 h 85"/>
                <a:gd name="T28" fmla="*/ 19 w 19"/>
                <a:gd name="T29" fmla="*/ 44 h 85"/>
                <a:gd name="T30" fmla="*/ 19 w 19"/>
                <a:gd name="T31" fmla="*/ 44 h 85"/>
                <a:gd name="T32" fmla="*/ 19 w 19"/>
                <a:gd name="T33" fmla="*/ 39 h 85"/>
                <a:gd name="T34" fmla="*/ 10 w 19"/>
                <a:gd name="T35" fmla="*/ 37 h 85"/>
                <a:gd name="T36" fmla="*/ 10 w 19"/>
                <a:gd name="T37" fmla="*/ 37 h 85"/>
                <a:gd name="T38" fmla="*/ 4 w 19"/>
                <a:gd name="T39" fmla="*/ 39 h 85"/>
                <a:gd name="T40" fmla="*/ 0 w 19"/>
                <a:gd name="T41" fmla="*/ 44 h 85"/>
                <a:gd name="T42" fmla="*/ 0 w 19"/>
                <a:gd name="T43" fmla="*/ 44 h 85"/>
                <a:gd name="T44" fmla="*/ 4 w 19"/>
                <a:gd name="T45" fmla="*/ 48 h 85"/>
                <a:gd name="T46" fmla="*/ 10 w 19"/>
                <a:gd name="T47" fmla="*/ 48 h 85"/>
                <a:gd name="T48" fmla="*/ 10 w 19"/>
                <a:gd name="T49" fmla="*/ 48 h 85"/>
                <a:gd name="T50" fmla="*/ 19 w 19"/>
                <a:gd name="T51" fmla="*/ 48 h 85"/>
                <a:gd name="T52" fmla="*/ 19 w 19"/>
                <a:gd name="T53" fmla="*/ 44 h 85"/>
                <a:gd name="T54" fmla="*/ 19 w 19"/>
                <a:gd name="T55" fmla="*/ 44 h 85"/>
                <a:gd name="T56" fmla="*/ 19 w 19"/>
                <a:gd name="T57" fmla="*/ 7 h 85"/>
                <a:gd name="T58" fmla="*/ 19 w 19"/>
                <a:gd name="T59" fmla="*/ 7 h 85"/>
                <a:gd name="T60" fmla="*/ 19 w 19"/>
                <a:gd name="T61" fmla="*/ 2 h 85"/>
                <a:gd name="T62" fmla="*/ 10 w 19"/>
                <a:gd name="T63" fmla="*/ 0 h 85"/>
                <a:gd name="T64" fmla="*/ 10 w 19"/>
                <a:gd name="T65" fmla="*/ 0 h 85"/>
                <a:gd name="T66" fmla="*/ 4 w 19"/>
                <a:gd name="T67" fmla="*/ 2 h 85"/>
                <a:gd name="T68" fmla="*/ 0 w 19"/>
                <a:gd name="T69" fmla="*/ 7 h 85"/>
                <a:gd name="T70" fmla="*/ 0 w 19"/>
                <a:gd name="T71" fmla="*/ 7 h 85"/>
                <a:gd name="T72" fmla="*/ 4 w 19"/>
                <a:gd name="T73" fmla="*/ 11 h 85"/>
                <a:gd name="T74" fmla="*/ 10 w 19"/>
                <a:gd name="T75" fmla="*/ 11 h 85"/>
                <a:gd name="T76" fmla="*/ 10 w 19"/>
                <a:gd name="T77" fmla="*/ 11 h 85"/>
                <a:gd name="T78" fmla="*/ 19 w 19"/>
                <a:gd name="T79" fmla="*/ 11 h 85"/>
                <a:gd name="T80" fmla="*/ 19 w 19"/>
                <a:gd name="T81" fmla="*/ 7 h 85"/>
                <a:gd name="T82" fmla="*/ 19 w 19"/>
                <a:gd name="T83" fmla="*/ 7 h 8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9"/>
                <a:gd name="T127" fmla="*/ 0 h 85"/>
                <a:gd name="T128" fmla="*/ 19 w 19"/>
                <a:gd name="T129" fmla="*/ 85 h 8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9" h="85">
                  <a:moveTo>
                    <a:pt x="19" y="81"/>
                  </a:moveTo>
                  <a:lnTo>
                    <a:pt x="19" y="81"/>
                  </a:lnTo>
                  <a:lnTo>
                    <a:pt x="19" y="74"/>
                  </a:lnTo>
                  <a:lnTo>
                    <a:pt x="10" y="74"/>
                  </a:lnTo>
                  <a:lnTo>
                    <a:pt x="4" y="74"/>
                  </a:lnTo>
                  <a:lnTo>
                    <a:pt x="0" y="78"/>
                  </a:lnTo>
                  <a:lnTo>
                    <a:pt x="4" y="85"/>
                  </a:lnTo>
                  <a:lnTo>
                    <a:pt x="10" y="85"/>
                  </a:lnTo>
                  <a:lnTo>
                    <a:pt x="19" y="85"/>
                  </a:lnTo>
                  <a:lnTo>
                    <a:pt x="19" y="81"/>
                  </a:lnTo>
                  <a:close/>
                  <a:moveTo>
                    <a:pt x="19" y="44"/>
                  </a:moveTo>
                  <a:lnTo>
                    <a:pt x="19" y="44"/>
                  </a:lnTo>
                  <a:lnTo>
                    <a:pt x="19" y="39"/>
                  </a:lnTo>
                  <a:lnTo>
                    <a:pt x="10" y="37"/>
                  </a:lnTo>
                  <a:lnTo>
                    <a:pt x="4" y="39"/>
                  </a:lnTo>
                  <a:lnTo>
                    <a:pt x="0" y="44"/>
                  </a:lnTo>
                  <a:lnTo>
                    <a:pt x="4" y="48"/>
                  </a:lnTo>
                  <a:lnTo>
                    <a:pt x="10" y="48"/>
                  </a:lnTo>
                  <a:lnTo>
                    <a:pt x="19" y="48"/>
                  </a:lnTo>
                  <a:lnTo>
                    <a:pt x="19" y="44"/>
                  </a:lnTo>
                  <a:close/>
                  <a:moveTo>
                    <a:pt x="19" y="7"/>
                  </a:moveTo>
                  <a:lnTo>
                    <a:pt x="19" y="7"/>
                  </a:lnTo>
                  <a:lnTo>
                    <a:pt x="19" y="2"/>
                  </a:lnTo>
                  <a:lnTo>
                    <a:pt x="10" y="0"/>
                  </a:lnTo>
                  <a:lnTo>
                    <a:pt x="4" y="2"/>
                  </a:lnTo>
                  <a:lnTo>
                    <a:pt x="0" y="7"/>
                  </a:lnTo>
                  <a:lnTo>
                    <a:pt x="4" y="11"/>
                  </a:lnTo>
                  <a:lnTo>
                    <a:pt x="10" y="11"/>
                  </a:lnTo>
                  <a:lnTo>
                    <a:pt x="19" y="11"/>
                  </a:lnTo>
                  <a:lnTo>
                    <a:pt x="19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2" name="Rectangle 69"/>
          <p:cNvSpPr>
            <a:spLocks noChangeArrowheads="1"/>
          </p:cNvSpPr>
          <p:nvPr/>
        </p:nvSpPr>
        <p:spPr bwMode="auto">
          <a:xfrm>
            <a:off x="5410200" y="2286000"/>
            <a:ext cx="2833688" cy="1863725"/>
          </a:xfrm>
          <a:prstGeom prst="rect">
            <a:avLst/>
          </a:prstGeom>
          <a:noFill/>
          <a:ln w="19050">
            <a:solidFill>
              <a:schemeClr val="accent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u="sng">
                <a:solidFill>
                  <a:schemeClr val="accent2"/>
                </a:solidFill>
                <a:latin typeface="Comic Sans MS" pitchFamily="66" charset="0"/>
              </a:rPr>
              <a:t>Slow Start</a:t>
            </a:r>
          </a:p>
          <a:p>
            <a:r>
              <a:rPr lang="en-US">
                <a:solidFill>
                  <a:schemeClr val="accent2"/>
                </a:solidFill>
                <a:latin typeface="Arial" pitchFamily="34" charset="0"/>
              </a:rPr>
              <a:t>Add one packet </a:t>
            </a:r>
          </a:p>
          <a:p>
            <a:r>
              <a:rPr lang="en-US">
                <a:solidFill>
                  <a:schemeClr val="accent2"/>
                </a:solidFill>
                <a:latin typeface="Arial" pitchFamily="34" charset="0"/>
              </a:rPr>
              <a:t>per ACK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716A2-9B31-4A91-96D9-0376147C6A7C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Principles of Congestion Control</a:t>
            </a:r>
            <a:endParaRPr lang="en-US" smtClean="0"/>
          </a:p>
        </p:txBody>
      </p:sp>
      <p:sp>
        <p:nvSpPr>
          <p:cNvPr id="849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776287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dirty="0" smtClean="0">
                <a:solidFill>
                  <a:srgbClr val="800000"/>
                </a:solidFill>
              </a:rPr>
              <a:t>Congestion:</a:t>
            </a: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informally: “too many sources sending too much data too fast for the </a:t>
            </a:r>
            <a:r>
              <a:rPr lang="en-US" sz="2400" b="1" dirty="0" smtClean="0">
                <a:solidFill>
                  <a:schemeClr val="accent2"/>
                </a:solidFill>
              </a:rPr>
              <a:t>network</a:t>
            </a:r>
            <a:r>
              <a:rPr lang="en-US" sz="2400" dirty="0" smtClean="0"/>
              <a:t> to handle”</a:t>
            </a:r>
          </a:p>
          <a:p>
            <a:r>
              <a:rPr lang="en-US" sz="2400" dirty="0" smtClean="0"/>
              <a:t>different from flow control!</a:t>
            </a:r>
          </a:p>
          <a:p>
            <a:r>
              <a:rPr lang="en-US" sz="2400" dirty="0" smtClean="0"/>
              <a:t>manifestations:</a:t>
            </a:r>
          </a:p>
          <a:p>
            <a:pPr lvl="1"/>
            <a:r>
              <a:rPr lang="en-US" dirty="0" smtClean="0"/>
              <a:t>lost packets (buffer overflow at routers)</a:t>
            </a:r>
          </a:p>
          <a:p>
            <a:pPr lvl="1"/>
            <a:r>
              <a:rPr lang="en-US" dirty="0" smtClean="0"/>
              <a:t>long delays (</a:t>
            </a:r>
            <a:r>
              <a:rPr lang="en-US" dirty="0" err="1" smtClean="0"/>
              <a:t>queueing</a:t>
            </a:r>
            <a:r>
              <a:rPr lang="en-US" dirty="0" smtClean="0"/>
              <a:t> in router buffers)</a:t>
            </a:r>
          </a:p>
          <a:p>
            <a:r>
              <a:rPr lang="en-US" sz="2400" dirty="0" smtClean="0"/>
              <a:t>a major problem in networking!</a:t>
            </a:r>
          </a:p>
          <a:p>
            <a:endParaRPr lang="en-US" sz="20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39D45-A491-4521-BD0B-5E298ED6D09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11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CC"/>
                </a:solidFill>
              </a:rPr>
              <a:t>Slow Start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3962400"/>
          </a:xfrm>
        </p:spPr>
        <p:txBody>
          <a:bodyPr/>
          <a:lstStyle/>
          <a:p>
            <a:pPr eaLnBrk="1" hangingPunct="1"/>
            <a:r>
              <a:rPr lang="en-US" smtClean="0">
                <a:sym typeface="Wingdings" pitchFamily="2" charset="2"/>
              </a:rPr>
              <a:t>However, in the second case the source has more information. The current value of cwnd can be saved as a </a:t>
            </a:r>
            <a:r>
              <a:rPr lang="en-US" b="1" smtClean="0">
                <a:solidFill>
                  <a:srgbClr val="009900"/>
                </a:solidFill>
                <a:sym typeface="Wingdings" pitchFamily="2" charset="2"/>
              </a:rPr>
              <a:t>congestion threshold</a:t>
            </a:r>
            <a:r>
              <a:rPr lang="en-US" b="1" smtClean="0">
                <a:sym typeface="Wingdings" pitchFamily="2" charset="2"/>
              </a:rPr>
              <a:t>.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This is also known as the “slow start threshold” </a:t>
            </a:r>
            <a:r>
              <a:rPr lang="en-US" b="1" smtClean="0">
                <a:solidFill>
                  <a:srgbClr val="008000"/>
                </a:solidFill>
                <a:latin typeface="Comic Sans MS" pitchFamily="66" charset="0"/>
                <a:sym typeface="Wingdings" pitchFamily="2" charset="2"/>
              </a:rPr>
              <a:t>ssthresh</a:t>
            </a:r>
            <a:r>
              <a:rPr lang="en-US" smtClean="0">
                <a:sym typeface="Wingdings" pitchFamily="2" charset="2"/>
              </a:rPr>
              <a:t>.</a:t>
            </a:r>
            <a:endParaRPr lang="en-US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8063" y="3143250"/>
            <a:ext cx="2214562" cy="5000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400" smtClean="0">
                <a:solidFill>
                  <a:srgbClr val="008000"/>
                </a:solidFill>
                <a:latin typeface="Comic Sans MS" pitchFamily="66" charset="0"/>
              </a:rPr>
              <a:t>ssthresh</a:t>
            </a:r>
          </a:p>
        </p:txBody>
      </p:sp>
      <p:pic>
        <p:nvPicPr>
          <p:cNvPr id="16389" name="Picture 2" descr="img0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8" y="17463"/>
            <a:ext cx="7858126" cy="605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 rot="10800000">
            <a:off x="5643563" y="3000375"/>
            <a:ext cx="2143125" cy="357188"/>
          </a:xfrm>
          <a:prstGeom prst="straightConnector1">
            <a:avLst/>
          </a:prstGeom>
          <a:noFill/>
          <a:ln w="22225" algn="ctr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97425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Figure 6.11 Behavior of TCP</a:t>
            </a:r>
            <a:br>
              <a:rPr lang="en-US" sz="3200" smtClean="0"/>
            </a:br>
            <a:r>
              <a:rPr lang="en-US" sz="3200" smtClean="0"/>
              <a:t>Congestion Control</a:t>
            </a:r>
            <a:endParaRPr lang="en-GB" sz="3200" smtClean="0"/>
          </a:p>
        </p:txBody>
      </p:sp>
      <p:pic>
        <p:nvPicPr>
          <p:cNvPr id="17413" name="Picture 3" descr="06x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62150"/>
            <a:ext cx="8640763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716A2-9B31-4A91-96D9-0376147C6A7C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9900"/>
                </a:solidFill>
              </a:rPr>
              <a:t>Fast Retransmit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924800" cy="205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Coarse timeouts remained a problem, and </a:t>
            </a:r>
            <a:r>
              <a:rPr lang="en-US" sz="2400" smtClean="0">
                <a:solidFill>
                  <a:srgbClr val="009900"/>
                </a:solidFill>
              </a:rPr>
              <a:t>Fast retransmit </a:t>
            </a:r>
            <a:r>
              <a:rPr lang="en-US" sz="2400" smtClean="0"/>
              <a:t>was added with </a:t>
            </a:r>
            <a:r>
              <a:rPr lang="en-US" sz="2400" b="1" smtClean="0">
                <a:solidFill>
                  <a:srgbClr val="000099"/>
                </a:solidFill>
              </a:rPr>
              <a:t>TCP Tahoe</a:t>
            </a:r>
            <a:r>
              <a:rPr lang="en-US" sz="24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Since the receiver responds every time a packet arrives, this implies the sender will see duplicate ACKs.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009900"/>
                </a:solidFill>
              </a:rPr>
              <a:t>Basic Idea:: </a:t>
            </a:r>
            <a:r>
              <a:rPr lang="en-US" sz="2400" i="1" smtClean="0">
                <a:solidFill>
                  <a:srgbClr val="009900"/>
                </a:solidFill>
              </a:rPr>
              <a:t>use </a:t>
            </a:r>
            <a:r>
              <a:rPr lang="en-US" sz="2400" b="1" i="1" smtClean="0">
                <a:solidFill>
                  <a:srgbClr val="009900"/>
                </a:solidFill>
              </a:rPr>
              <a:t>duplicate ACKs</a:t>
            </a:r>
            <a:r>
              <a:rPr lang="en-US" sz="2400" i="1" smtClean="0">
                <a:solidFill>
                  <a:srgbClr val="009900"/>
                </a:solidFill>
              </a:rPr>
              <a:t> to signal lost packet.</a:t>
            </a:r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533400" y="3810000"/>
            <a:ext cx="7772400" cy="1905000"/>
          </a:xfrm>
          <a:prstGeom prst="rect">
            <a:avLst/>
          </a:prstGeom>
          <a:noFill/>
          <a:ln w="25400">
            <a:solidFill>
              <a:srgbClr val="008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800" b="1">
                <a:solidFill>
                  <a:srgbClr val="009900"/>
                </a:solidFill>
                <a:latin typeface="Arial" pitchFamily="34" charset="0"/>
              </a:rPr>
              <a:t>Fast Retransmit</a:t>
            </a:r>
          </a:p>
          <a:p>
            <a:r>
              <a:rPr lang="en-US">
                <a:latin typeface="Arial" pitchFamily="34" charset="0"/>
              </a:rPr>
              <a:t>Upon receipt of </a:t>
            </a:r>
            <a:r>
              <a:rPr lang="en-US" b="1" i="1">
                <a:solidFill>
                  <a:srgbClr val="009900"/>
                </a:solidFill>
                <a:latin typeface="Arial" pitchFamily="34" charset="0"/>
              </a:rPr>
              <a:t>three</a:t>
            </a:r>
            <a:r>
              <a:rPr lang="en-US">
                <a:latin typeface="Arial" pitchFamily="34" charset="0"/>
              </a:rPr>
              <a:t> duplicate ACKs, the TCP Sender</a:t>
            </a:r>
          </a:p>
          <a:p>
            <a:r>
              <a:rPr lang="en-US">
                <a:latin typeface="Arial" pitchFamily="34" charset="0"/>
              </a:rPr>
              <a:t>retransmits the lost packet.</a:t>
            </a:r>
          </a:p>
        </p:txBody>
      </p:sp>
      <p:sp>
        <p:nvSpPr>
          <p:cNvPr id="18439" name="Rectangle 5"/>
          <p:cNvSpPr>
            <a:spLocks noChangeArrowheads="1"/>
          </p:cNvSpPr>
          <p:nvPr/>
        </p:nvSpPr>
        <p:spPr bwMode="auto">
          <a:xfrm>
            <a:off x="685800" y="4572000"/>
            <a:ext cx="7924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buClrTx/>
              <a:buFontTx/>
              <a:buChar char="•"/>
            </a:pPr>
            <a:endParaRPr lang="en-US" i="1">
              <a:solidFill>
                <a:srgbClr val="0099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9900"/>
                </a:solidFill>
              </a:rPr>
              <a:t>Fast Retransmit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1822450"/>
            <a:ext cx="7924800" cy="3767138"/>
          </a:xfrm>
        </p:spPr>
        <p:txBody>
          <a:bodyPr/>
          <a:lstStyle/>
          <a:p>
            <a:pPr eaLnBrk="1" hangingPunct="1"/>
            <a:r>
              <a:rPr lang="en-US" sz="2800" dirty="0" smtClean="0"/>
              <a:t>Generally, </a:t>
            </a:r>
            <a:r>
              <a:rPr lang="en-US" sz="2800" dirty="0" smtClean="0">
                <a:solidFill>
                  <a:srgbClr val="009900"/>
                </a:solidFill>
              </a:rPr>
              <a:t>fast retransmit</a:t>
            </a:r>
            <a:r>
              <a:rPr lang="en-US" sz="2800" dirty="0" smtClean="0"/>
              <a:t> eliminates about</a:t>
            </a:r>
            <a:r>
              <a:rPr lang="en-US" sz="2400" dirty="0" smtClean="0"/>
              <a:t> </a:t>
            </a:r>
            <a:r>
              <a:rPr lang="en-US" sz="2800" b="1" dirty="0" smtClean="0">
                <a:solidFill>
                  <a:srgbClr val="3333CC"/>
                </a:solidFill>
              </a:rPr>
              <a:t>half</a:t>
            </a:r>
            <a:r>
              <a:rPr lang="en-US" sz="2800" dirty="0" smtClean="0"/>
              <a:t> the coarse-grain timeouts.</a:t>
            </a:r>
          </a:p>
          <a:p>
            <a:pPr eaLnBrk="1" hangingPunct="1"/>
            <a:r>
              <a:rPr lang="en-US" sz="2800" dirty="0" smtClean="0"/>
              <a:t>This yields roughly a 20% improvement in throughput.</a:t>
            </a:r>
          </a:p>
          <a:p>
            <a:pPr eaLnBrk="1" hangingPunct="1"/>
            <a:r>
              <a:rPr lang="en-US" sz="2800" dirty="0" smtClean="0"/>
              <a:t>Note – </a:t>
            </a:r>
            <a:r>
              <a:rPr lang="en-US" sz="2800" dirty="0" smtClean="0">
                <a:solidFill>
                  <a:srgbClr val="009900"/>
                </a:solidFill>
              </a:rPr>
              <a:t>fast retransmit</a:t>
            </a:r>
            <a:r>
              <a:rPr lang="en-US" sz="2800" dirty="0" smtClean="0"/>
              <a:t> does not eliminate all the timeouts due to small window sizes at the source.</a:t>
            </a:r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685800" y="4572000"/>
            <a:ext cx="7924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buClrTx/>
              <a:buFontTx/>
              <a:buChar char="•"/>
            </a:pPr>
            <a:endParaRPr lang="en-US" i="1">
              <a:solidFill>
                <a:srgbClr val="0099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165725"/>
            <a:ext cx="7772400" cy="85566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009900"/>
                </a:solidFill>
              </a:rPr>
              <a:t>Figure 6.12 Fast Retransmit</a:t>
            </a:r>
            <a:endParaRPr lang="en-GB" sz="3600" smtClean="0">
              <a:solidFill>
                <a:srgbClr val="009900"/>
              </a:solidFill>
            </a:endParaRPr>
          </a:p>
        </p:txBody>
      </p:sp>
      <p:pic>
        <p:nvPicPr>
          <p:cNvPr id="20485" name="Picture 3" descr="06x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620713"/>
            <a:ext cx="3371850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5508625" y="2133600"/>
            <a:ext cx="3311525" cy="1943100"/>
          </a:xfrm>
          <a:prstGeom prst="rect">
            <a:avLst/>
          </a:prstGeom>
          <a:noFill/>
          <a:ln w="25400">
            <a:solidFill>
              <a:srgbClr val="008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i="1">
              <a:solidFill>
                <a:srgbClr val="009900"/>
              </a:solidFill>
              <a:latin typeface="Comic Sans MS" pitchFamily="66" charset="0"/>
            </a:endParaRPr>
          </a:p>
          <a:p>
            <a:r>
              <a:rPr lang="en-US" i="1">
                <a:solidFill>
                  <a:srgbClr val="009900"/>
                </a:solidFill>
                <a:latin typeface="Comic Sans MS" pitchFamily="66" charset="0"/>
              </a:rPr>
              <a:t>Fast </a:t>
            </a:r>
            <a:r>
              <a:rPr lang="en-US">
                <a:solidFill>
                  <a:srgbClr val="009900"/>
                </a:solidFill>
                <a:latin typeface="Comic Sans MS" pitchFamily="66" charset="0"/>
              </a:rPr>
              <a:t>Retransmit</a:t>
            </a:r>
          </a:p>
          <a:p>
            <a:endParaRPr lang="en-US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Based on </a:t>
            </a:r>
            <a:r>
              <a:rPr lang="en-US" u="sng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three</a:t>
            </a:r>
          </a:p>
          <a:p>
            <a:r>
              <a:rPr lang="en-US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duplicate ACKs</a:t>
            </a:r>
          </a:p>
          <a:p>
            <a:endParaRPr lang="en-US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716A2-9B31-4A91-96D9-0376147C6A7C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085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>
                <a:solidFill>
                  <a:srgbClr val="009900"/>
                </a:solidFill>
              </a:rPr>
              <a:t>Figure 6.13 TCP Fast Retransmit Trace</a:t>
            </a:r>
            <a:endParaRPr lang="en-GB" sz="3200" smtClean="0">
              <a:solidFill>
                <a:srgbClr val="009900"/>
              </a:solidFill>
            </a:endParaRPr>
          </a:p>
        </p:txBody>
      </p:sp>
      <p:pic>
        <p:nvPicPr>
          <p:cNvPr id="21509" name="Picture 3" descr="06x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1589088"/>
            <a:ext cx="9001125" cy="263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716A2-9B31-4A91-96D9-0376147C6A7C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6600"/>
                </a:solidFill>
              </a:rPr>
              <a:t>Fast Recovery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620000" cy="2438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FF6600"/>
                </a:solidFill>
              </a:rPr>
              <a:t>Fast recovery</a:t>
            </a:r>
            <a:r>
              <a:rPr lang="en-US" sz="2800" dirty="0" smtClean="0"/>
              <a:t> was added with </a:t>
            </a:r>
            <a:r>
              <a:rPr lang="en-US" sz="2800" b="1" dirty="0" smtClean="0">
                <a:solidFill>
                  <a:srgbClr val="000099"/>
                </a:solidFill>
              </a:rPr>
              <a:t>TCP Reno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FF6600"/>
                </a:solidFill>
              </a:rPr>
              <a:t>Basic idea:: </a:t>
            </a:r>
            <a:r>
              <a:rPr lang="en-US" sz="2800" dirty="0" smtClean="0"/>
              <a:t>When </a:t>
            </a:r>
            <a:r>
              <a:rPr lang="en-US" sz="2800" dirty="0" smtClean="0">
                <a:solidFill>
                  <a:srgbClr val="009900"/>
                </a:solidFill>
              </a:rPr>
              <a:t>fast retransmit </a:t>
            </a:r>
            <a:r>
              <a:rPr lang="en-US" sz="2800" dirty="0" smtClean="0"/>
              <a:t>detects three duplicate ACKs, start the recovery process from congestion avoidance region and use ACKs in the pipe to pace the sending of packets.</a:t>
            </a:r>
            <a:endParaRPr lang="en-US" sz="2800" dirty="0" smtClean="0">
              <a:solidFill>
                <a:srgbClr val="FF6600"/>
              </a:solidFill>
            </a:endParaRPr>
          </a:p>
        </p:txBody>
      </p:sp>
      <p:sp>
        <p:nvSpPr>
          <p:cNvPr id="22534" name="Rectangle 4"/>
          <p:cNvSpPr>
            <a:spLocks noChangeArrowheads="1"/>
          </p:cNvSpPr>
          <p:nvPr/>
        </p:nvSpPr>
        <p:spPr bwMode="auto">
          <a:xfrm>
            <a:off x="457200" y="3886200"/>
            <a:ext cx="8077200" cy="1981200"/>
          </a:xfrm>
          <a:prstGeom prst="rect">
            <a:avLst/>
          </a:prstGeom>
          <a:noFill/>
          <a:ln w="19050">
            <a:solidFill>
              <a:srgbClr val="FF66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rgbClr val="FF6600"/>
                </a:solidFill>
                <a:latin typeface="Arial" pitchFamily="34" charset="0"/>
              </a:rPr>
              <a:t>Fast Recovery</a:t>
            </a:r>
          </a:p>
          <a:p>
            <a:r>
              <a:rPr lang="en-US" b="1">
                <a:latin typeface="Arial" pitchFamily="34" charset="0"/>
              </a:rPr>
              <a:t>After Fast Retransmit, half</a:t>
            </a:r>
            <a:r>
              <a:rPr lang="en-US" b="1">
                <a:latin typeface="Comic Sans MS" pitchFamily="66" charset="0"/>
              </a:rPr>
              <a:t> </a:t>
            </a:r>
            <a:r>
              <a:rPr lang="en-US" b="1">
                <a:solidFill>
                  <a:srgbClr val="660066"/>
                </a:solidFill>
                <a:latin typeface="Comic Sans MS" pitchFamily="66" charset="0"/>
              </a:rPr>
              <a:t>cwnd</a:t>
            </a:r>
            <a:r>
              <a:rPr lang="en-US" b="1">
                <a:latin typeface="Comic Sans MS" pitchFamily="66" charset="0"/>
              </a:rPr>
              <a:t> </a:t>
            </a:r>
            <a:r>
              <a:rPr lang="en-US" b="1">
                <a:latin typeface="Arial" pitchFamily="34" charset="0"/>
              </a:rPr>
              <a:t>and commence</a:t>
            </a:r>
          </a:p>
          <a:p>
            <a:r>
              <a:rPr lang="en-US" b="1">
                <a:latin typeface="Arial" pitchFamily="34" charset="0"/>
              </a:rPr>
              <a:t>recovery from this point using </a:t>
            </a:r>
            <a:r>
              <a:rPr lang="en-US" b="1" u="sng">
                <a:latin typeface="Arial" pitchFamily="34" charset="0"/>
              </a:rPr>
              <a:t>linear</a:t>
            </a:r>
            <a:r>
              <a:rPr lang="en-US" b="1">
                <a:latin typeface="Arial" pitchFamily="34" charset="0"/>
              </a:rPr>
              <a:t> additive increase</a:t>
            </a:r>
          </a:p>
          <a:p>
            <a:r>
              <a:rPr lang="en-US" b="1">
                <a:latin typeface="Arial" pitchFamily="34" charset="0"/>
              </a:rPr>
              <a:t>‘primed’ by left over ACKs  in pipe.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i="1" smtClean="0">
                <a:solidFill>
                  <a:srgbClr val="FF6600"/>
                </a:solidFill>
              </a:rPr>
              <a:t>Modified</a:t>
            </a:r>
            <a:r>
              <a:rPr lang="en-US" smtClean="0">
                <a:solidFill>
                  <a:srgbClr val="FF6600"/>
                </a:solidFill>
              </a:rPr>
              <a:t> </a:t>
            </a:r>
            <a:r>
              <a:rPr lang="en-US" smtClean="0">
                <a:solidFill>
                  <a:schemeClr val="accent2"/>
                </a:solidFill>
              </a:rPr>
              <a:t>Slow Start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/>
              <a:t>With </a:t>
            </a:r>
            <a:r>
              <a:rPr lang="en-US" sz="3600" smtClean="0">
                <a:solidFill>
                  <a:srgbClr val="FF6600"/>
                </a:solidFill>
              </a:rPr>
              <a:t>fast recovery</a:t>
            </a:r>
            <a:r>
              <a:rPr lang="en-US" sz="3600" smtClean="0"/>
              <a:t>, </a:t>
            </a:r>
            <a:r>
              <a:rPr lang="en-US" sz="3600" b="1" smtClean="0">
                <a:solidFill>
                  <a:schemeClr val="accent2"/>
                </a:solidFill>
              </a:rPr>
              <a:t>slow start</a:t>
            </a:r>
            <a:r>
              <a:rPr lang="en-US" sz="3600" smtClean="0"/>
              <a:t> only occurs: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smtClean="0"/>
              <a:t>At cold start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smtClean="0"/>
              <a:t>After a coarse-grain timeout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i="1" smtClean="0"/>
              <a:t>This is the difference between </a:t>
            </a:r>
            <a:r>
              <a:rPr lang="en-US" sz="4000" b="1" smtClean="0">
                <a:solidFill>
                  <a:srgbClr val="000099"/>
                </a:solidFill>
              </a:rPr>
              <a:t>TCP Tahoe </a:t>
            </a:r>
            <a:r>
              <a:rPr lang="en-US" sz="4000" i="1" smtClean="0"/>
              <a:t>and </a:t>
            </a:r>
            <a:r>
              <a:rPr lang="en-US" sz="4000" b="1" smtClean="0">
                <a:solidFill>
                  <a:srgbClr val="000099"/>
                </a:solidFill>
              </a:rPr>
              <a:t>TCP Reno</a:t>
            </a:r>
            <a:r>
              <a:rPr lang="en-US" sz="4000" i="1" smtClean="0"/>
              <a:t>!!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27384"/>
            <a:ext cx="7772400" cy="1071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Many TCP ‘flavors’</a:t>
            </a:r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85800" y="854968"/>
            <a:ext cx="7990656" cy="5166320"/>
          </a:xfrm>
        </p:spPr>
        <p:txBody>
          <a:bodyPr/>
          <a:lstStyle/>
          <a:p>
            <a:r>
              <a:rPr lang="en-US" dirty="0" smtClean="0"/>
              <a:t>TCP New Reno</a:t>
            </a:r>
          </a:p>
          <a:p>
            <a:r>
              <a:rPr lang="en-US" dirty="0" smtClean="0"/>
              <a:t>TCP SACK</a:t>
            </a:r>
          </a:p>
          <a:p>
            <a:pPr lvl="1"/>
            <a:r>
              <a:rPr lang="en-US" dirty="0" smtClean="0"/>
              <a:t> </a:t>
            </a:r>
            <a:r>
              <a:rPr lang="en-US" sz="2400" dirty="0" smtClean="0"/>
              <a:t>requires sender and receiver both to support TCP SACK.</a:t>
            </a:r>
          </a:p>
          <a:p>
            <a:pPr lvl="1"/>
            <a:r>
              <a:rPr lang="en-US" sz="2400" dirty="0" smtClean="0"/>
              <a:t> possible state machine is complex.</a:t>
            </a:r>
          </a:p>
          <a:p>
            <a:r>
              <a:rPr lang="en-US" dirty="0" smtClean="0"/>
              <a:t>TCP Vegas</a:t>
            </a:r>
          </a:p>
          <a:p>
            <a:pPr lvl="1"/>
            <a:r>
              <a:rPr lang="en-US" dirty="0" smtClean="0"/>
              <a:t> </a:t>
            </a:r>
            <a:r>
              <a:rPr lang="en-US" sz="2400" dirty="0" smtClean="0"/>
              <a:t>adjusts window size based on difference between expected and actual RTT.</a:t>
            </a:r>
          </a:p>
          <a:p>
            <a:r>
              <a:rPr lang="en-US" dirty="0" smtClean="0"/>
              <a:t>TCP BIC </a:t>
            </a:r>
            <a:r>
              <a:rPr lang="en-US" dirty="0" smtClean="0">
                <a:sym typeface="Wingdings" pitchFamily="2" charset="2"/>
              </a:rPr>
              <a:t> TCP </a:t>
            </a:r>
            <a:r>
              <a:rPr lang="en-US" dirty="0" smtClean="0"/>
              <a:t>Cubic </a:t>
            </a:r>
            <a:r>
              <a:rPr lang="en-US" dirty="0" smtClean="0">
                <a:solidFill>
                  <a:srgbClr val="008000"/>
                </a:solidFill>
              </a:rPr>
              <a:t>{</a:t>
            </a:r>
            <a:r>
              <a:rPr lang="en-US" b="1" dirty="0" smtClean="0">
                <a:solidFill>
                  <a:srgbClr val="008000"/>
                </a:solidFill>
              </a:rPr>
              <a:t>used by Linux</a:t>
            </a:r>
            <a:r>
              <a:rPr lang="en-US" dirty="0" smtClean="0">
                <a:solidFill>
                  <a:srgbClr val="008000"/>
                </a:solidFill>
              </a:rPr>
              <a:t>}</a:t>
            </a:r>
          </a:p>
          <a:p>
            <a:r>
              <a:rPr lang="en-US" dirty="0" smtClean="0"/>
              <a:t>TCP Compound </a:t>
            </a:r>
            <a:r>
              <a:rPr lang="en-US" dirty="0" smtClean="0">
                <a:solidFill>
                  <a:srgbClr val="3333CC"/>
                </a:solidFill>
              </a:rPr>
              <a:t>{</a:t>
            </a:r>
            <a:r>
              <a:rPr lang="en-US" b="1" dirty="0" smtClean="0">
                <a:solidFill>
                  <a:srgbClr val="3333CC"/>
                </a:solidFill>
              </a:rPr>
              <a:t>used by Windows</a:t>
            </a:r>
            <a:r>
              <a:rPr lang="en-US" dirty="0" smtClean="0">
                <a:solidFill>
                  <a:srgbClr val="3333CC"/>
                </a:solidFill>
              </a:rPr>
              <a:t>}</a:t>
            </a:r>
            <a:r>
              <a:rPr lang="en-US" dirty="0" smtClean="0"/>
              <a:t>  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6632"/>
            <a:ext cx="7772400" cy="1143000"/>
          </a:xfrm>
        </p:spPr>
        <p:txBody>
          <a:bodyPr/>
          <a:lstStyle/>
          <a:p>
            <a:r>
              <a:rPr lang="en-US" sz="3200" dirty="0" smtClean="0"/>
              <a:t>Causes/Costs of Congestion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Scenario 1</a:t>
            </a:r>
            <a:r>
              <a:rPr lang="en-US" dirty="0" smtClean="0"/>
              <a:t> </a:t>
            </a:r>
          </a:p>
        </p:txBody>
      </p:sp>
      <p:sp>
        <p:nvSpPr>
          <p:cNvPr id="860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412776"/>
            <a:ext cx="3152775" cy="4648200"/>
          </a:xfrm>
        </p:spPr>
        <p:txBody>
          <a:bodyPr/>
          <a:lstStyle/>
          <a:p>
            <a:r>
              <a:rPr lang="en-US" sz="2400" dirty="0" smtClean="0"/>
              <a:t>two senders, two receivers</a:t>
            </a:r>
          </a:p>
          <a:p>
            <a:r>
              <a:rPr lang="en-US" sz="2400" dirty="0" smtClean="0"/>
              <a:t>one router, </a:t>
            </a:r>
            <a:r>
              <a:rPr lang="en-US" sz="2400" b="1" dirty="0" smtClean="0">
                <a:solidFill>
                  <a:srgbClr val="3333CC"/>
                </a:solidFill>
              </a:rPr>
              <a:t>infinite</a:t>
            </a:r>
            <a:r>
              <a:rPr lang="en-US" sz="2400" dirty="0" smtClean="0">
                <a:solidFill>
                  <a:srgbClr val="3333CC"/>
                </a:solidFill>
              </a:rPr>
              <a:t> </a:t>
            </a:r>
            <a:r>
              <a:rPr lang="en-US" sz="2400" dirty="0" smtClean="0"/>
              <a:t>buffers</a:t>
            </a:r>
            <a:r>
              <a:rPr lang="en-US" sz="2400" dirty="0" smtClean="0">
                <a:solidFill>
                  <a:srgbClr val="3333CC"/>
                </a:solidFill>
              </a:rPr>
              <a:t> </a:t>
            </a:r>
          </a:p>
          <a:p>
            <a:r>
              <a:rPr lang="en-US" sz="2400" dirty="0" smtClean="0"/>
              <a:t>no retransmission</a:t>
            </a:r>
          </a:p>
          <a:p>
            <a:endParaRPr lang="en-US" sz="2400" dirty="0" smtClean="0"/>
          </a:p>
        </p:txBody>
      </p:sp>
      <p:sp>
        <p:nvSpPr>
          <p:cNvPr id="8602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69920" y="4171950"/>
            <a:ext cx="2966576" cy="2038350"/>
          </a:xfrm>
        </p:spPr>
        <p:txBody>
          <a:bodyPr/>
          <a:lstStyle/>
          <a:p>
            <a:r>
              <a:rPr lang="en-US" sz="2400" b="1" dirty="0" smtClean="0">
                <a:solidFill>
                  <a:srgbClr val="800000"/>
                </a:solidFill>
              </a:rPr>
              <a:t>large delays when congested</a:t>
            </a:r>
          </a:p>
          <a:p>
            <a:r>
              <a:rPr lang="en-US" sz="2400" dirty="0" smtClean="0"/>
              <a:t>maximum achievable throughput</a:t>
            </a:r>
          </a:p>
        </p:txBody>
      </p:sp>
      <p:pic>
        <p:nvPicPr>
          <p:cNvPr id="86023" name="Picture 6" descr="congestion_perf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3861048"/>
            <a:ext cx="5883275" cy="214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6024" name="Group 243"/>
          <p:cNvGrpSpPr>
            <a:grpSpLocks/>
          </p:cNvGrpSpPr>
          <p:nvPr/>
        </p:nvGrpSpPr>
        <p:grpSpPr bwMode="auto">
          <a:xfrm>
            <a:off x="3376613" y="1322388"/>
            <a:ext cx="5332412" cy="2559050"/>
            <a:chOff x="1448" y="2704"/>
            <a:chExt cx="3359" cy="1612"/>
          </a:xfrm>
        </p:grpSpPr>
        <p:sp>
          <p:nvSpPr>
            <p:cNvPr id="86025" name="Oval 7"/>
            <p:cNvSpPr>
              <a:spLocks noChangeArrowheads="1"/>
            </p:cNvSpPr>
            <p:nvPr/>
          </p:nvSpPr>
          <p:spPr bwMode="auto">
            <a:xfrm>
              <a:off x="2871" y="3774"/>
              <a:ext cx="670" cy="148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6" name="Line 8"/>
            <p:cNvSpPr>
              <a:spLocks noChangeShapeType="1"/>
            </p:cNvSpPr>
            <p:nvPr/>
          </p:nvSpPr>
          <p:spPr bwMode="auto">
            <a:xfrm>
              <a:off x="2871" y="3762"/>
              <a:ext cx="0" cy="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7" name="Line 9"/>
            <p:cNvSpPr>
              <a:spLocks noChangeShapeType="1"/>
            </p:cNvSpPr>
            <p:nvPr/>
          </p:nvSpPr>
          <p:spPr bwMode="auto">
            <a:xfrm>
              <a:off x="3541" y="3762"/>
              <a:ext cx="0" cy="92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8" name="Rectangle 10"/>
            <p:cNvSpPr>
              <a:spLocks noChangeArrowheads="1"/>
            </p:cNvSpPr>
            <p:nvPr/>
          </p:nvSpPr>
          <p:spPr bwMode="auto">
            <a:xfrm>
              <a:off x="2871" y="3762"/>
              <a:ext cx="159" cy="9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eaLnBrk="1" hangingPunct="1"/>
              <a:endParaRPr lang="en-US" sz="2000">
                <a:solidFill>
                  <a:schemeClr val="tx2"/>
                </a:solidFill>
              </a:endParaRPr>
            </a:p>
          </p:txBody>
        </p:sp>
        <p:sp>
          <p:nvSpPr>
            <p:cNvPr id="86029" name="Rectangle 11"/>
            <p:cNvSpPr>
              <a:spLocks noChangeArrowheads="1"/>
            </p:cNvSpPr>
            <p:nvPr/>
          </p:nvSpPr>
          <p:spPr bwMode="auto">
            <a:xfrm>
              <a:off x="3338" y="3756"/>
              <a:ext cx="203" cy="9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eaLnBrk="1" hangingPunct="1"/>
              <a:endParaRPr lang="en-US" sz="2000">
                <a:solidFill>
                  <a:schemeClr val="tx2"/>
                </a:solidFill>
              </a:endParaRPr>
            </a:p>
          </p:txBody>
        </p:sp>
        <p:sp>
          <p:nvSpPr>
            <p:cNvPr id="86030" name="Oval 12"/>
            <p:cNvSpPr>
              <a:spLocks noChangeArrowheads="1"/>
            </p:cNvSpPr>
            <p:nvPr/>
          </p:nvSpPr>
          <p:spPr bwMode="auto">
            <a:xfrm>
              <a:off x="2864" y="3656"/>
              <a:ext cx="670" cy="172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6031" name="Group 13"/>
            <p:cNvGrpSpPr>
              <a:grpSpLocks/>
            </p:cNvGrpSpPr>
            <p:nvPr/>
          </p:nvGrpSpPr>
          <p:grpSpPr bwMode="auto">
            <a:xfrm>
              <a:off x="3026" y="3693"/>
              <a:ext cx="332" cy="101"/>
              <a:chOff x="2848" y="848"/>
              <a:chExt cx="140" cy="98"/>
            </a:xfrm>
          </p:grpSpPr>
          <p:sp>
            <p:nvSpPr>
              <p:cNvPr id="86258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59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60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6032" name="Group 17"/>
            <p:cNvGrpSpPr>
              <a:grpSpLocks/>
            </p:cNvGrpSpPr>
            <p:nvPr/>
          </p:nvGrpSpPr>
          <p:grpSpPr bwMode="auto">
            <a:xfrm flipV="1">
              <a:off x="3026" y="3692"/>
              <a:ext cx="332" cy="100"/>
              <a:chOff x="2848" y="848"/>
              <a:chExt cx="140" cy="98"/>
            </a:xfrm>
          </p:grpSpPr>
          <p:sp>
            <p:nvSpPr>
              <p:cNvPr id="86255" name="Line 1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56" name="Line 1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57" name="Line 2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6033" name="Text Box 21"/>
            <p:cNvSpPr txBox="1">
              <a:spLocks noChangeArrowheads="1"/>
            </p:cNvSpPr>
            <p:nvPr/>
          </p:nvSpPr>
          <p:spPr bwMode="auto">
            <a:xfrm>
              <a:off x="3026" y="3250"/>
              <a:ext cx="897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/>
              <a:r>
                <a:rPr lang="en-US" sz="1000">
                  <a:solidFill>
                    <a:schemeClr val="tx2"/>
                  </a:solidFill>
                  <a:latin typeface="Arial" charset="0"/>
                </a:rPr>
                <a:t>unlimited shared output link buffers</a:t>
              </a:r>
              <a:endParaRPr lang="en-US" sz="2000">
                <a:solidFill>
                  <a:schemeClr val="tx2"/>
                </a:solidFill>
              </a:endParaRPr>
            </a:p>
          </p:txBody>
        </p:sp>
        <p:sp>
          <p:nvSpPr>
            <p:cNvPr id="86034" name="Line 22"/>
            <p:cNvSpPr>
              <a:spLocks noChangeShapeType="1"/>
            </p:cNvSpPr>
            <p:nvPr/>
          </p:nvSpPr>
          <p:spPr bwMode="auto">
            <a:xfrm flipH="1">
              <a:off x="2168" y="3544"/>
              <a:ext cx="582" cy="5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35" name="Line 23"/>
            <p:cNvSpPr>
              <a:spLocks noChangeShapeType="1"/>
            </p:cNvSpPr>
            <p:nvPr/>
          </p:nvSpPr>
          <p:spPr bwMode="auto">
            <a:xfrm flipH="1">
              <a:off x="2474" y="3544"/>
              <a:ext cx="27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6036" name="Group 24"/>
            <p:cNvGrpSpPr>
              <a:grpSpLocks/>
            </p:cNvGrpSpPr>
            <p:nvPr/>
          </p:nvGrpSpPr>
          <p:grpSpPr bwMode="auto">
            <a:xfrm>
              <a:off x="1988" y="2704"/>
              <a:ext cx="617" cy="947"/>
              <a:chOff x="12464" y="10193"/>
              <a:chExt cx="1481" cy="2272"/>
            </a:xfrm>
          </p:grpSpPr>
          <p:grpSp>
            <p:nvGrpSpPr>
              <p:cNvPr id="86207" name="Group 25"/>
              <p:cNvGrpSpPr>
                <a:grpSpLocks/>
              </p:cNvGrpSpPr>
              <p:nvPr/>
            </p:nvGrpSpPr>
            <p:grpSpPr bwMode="auto">
              <a:xfrm>
                <a:off x="12464" y="11102"/>
                <a:ext cx="1481" cy="1363"/>
                <a:chOff x="5850" y="13487"/>
                <a:chExt cx="2023" cy="1840"/>
              </a:xfrm>
            </p:grpSpPr>
            <p:sp>
              <p:nvSpPr>
                <p:cNvPr id="86216" name="Freeform 26"/>
                <p:cNvSpPr>
                  <a:spLocks/>
                </p:cNvSpPr>
                <p:nvPr/>
              </p:nvSpPr>
              <p:spPr bwMode="auto">
                <a:xfrm>
                  <a:off x="5850" y="13632"/>
                  <a:ext cx="2023" cy="1695"/>
                </a:xfrm>
                <a:custGeom>
                  <a:avLst/>
                  <a:gdLst>
                    <a:gd name="T0" fmla="*/ 570 w 2023"/>
                    <a:gd name="T1" fmla="*/ 121 h 1695"/>
                    <a:gd name="T2" fmla="*/ 575 w 2023"/>
                    <a:gd name="T3" fmla="*/ 120 h 1695"/>
                    <a:gd name="T4" fmla="*/ 586 w 2023"/>
                    <a:gd name="T5" fmla="*/ 116 h 1695"/>
                    <a:gd name="T6" fmla="*/ 607 w 2023"/>
                    <a:gd name="T7" fmla="*/ 108 h 1695"/>
                    <a:gd name="T8" fmla="*/ 636 w 2023"/>
                    <a:gd name="T9" fmla="*/ 101 h 1695"/>
                    <a:gd name="T10" fmla="*/ 672 w 2023"/>
                    <a:gd name="T11" fmla="*/ 90 h 1695"/>
                    <a:gd name="T12" fmla="*/ 718 w 2023"/>
                    <a:gd name="T13" fmla="*/ 79 h 1695"/>
                    <a:gd name="T14" fmla="*/ 771 w 2023"/>
                    <a:gd name="T15" fmla="*/ 67 h 1695"/>
                    <a:gd name="T16" fmla="*/ 834 w 2023"/>
                    <a:gd name="T17" fmla="*/ 55 h 1695"/>
                    <a:gd name="T18" fmla="*/ 904 w 2023"/>
                    <a:gd name="T19" fmla="*/ 43 h 1695"/>
                    <a:gd name="T20" fmla="*/ 982 w 2023"/>
                    <a:gd name="T21" fmla="*/ 33 h 1695"/>
                    <a:gd name="T22" fmla="*/ 1071 w 2023"/>
                    <a:gd name="T23" fmla="*/ 22 h 1695"/>
                    <a:gd name="T24" fmla="*/ 1166 w 2023"/>
                    <a:gd name="T25" fmla="*/ 13 h 1695"/>
                    <a:gd name="T26" fmla="*/ 1271 w 2023"/>
                    <a:gd name="T27" fmla="*/ 7 h 1695"/>
                    <a:gd name="T28" fmla="*/ 1384 w 2023"/>
                    <a:gd name="T29" fmla="*/ 1 h 1695"/>
                    <a:gd name="T30" fmla="*/ 1506 w 2023"/>
                    <a:gd name="T31" fmla="*/ 0 h 1695"/>
                    <a:gd name="T32" fmla="*/ 1636 w 2023"/>
                    <a:gd name="T33" fmla="*/ 1 h 1695"/>
                    <a:gd name="T34" fmla="*/ 1692 w 2023"/>
                    <a:gd name="T35" fmla="*/ 233 h 1695"/>
                    <a:gd name="T36" fmla="*/ 1713 w 2023"/>
                    <a:gd name="T37" fmla="*/ 243 h 1695"/>
                    <a:gd name="T38" fmla="*/ 1758 w 2023"/>
                    <a:gd name="T39" fmla="*/ 274 h 1695"/>
                    <a:gd name="T40" fmla="*/ 1806 w 2023"/>
                    <a:gd name="T41" fmla="*/ 329 h 1695"/>
                    <a:gd name="T42" fmla="*/ 1836 w 2023"/>
                    <a:gd name="T43" fmla="*/ 409 h 1695"/>
                    <a:gd name="T44" fmla="*/ 1955 w 2023"/>
                    <a:gd name="T45" fmla="*/ 948 h 1695"/>
                    <a:gd name="T46" fmla="*/ 2003 w 2023"/>
                    <a:gd name="T47" fmla="*/ 1171 h 1695"/>
                    <a:gd name="T48" fmla="*/ 2011 w 2023"/>
                    <a:gd name="T49" fmla="*/ 1188 h 1695"/>
                    <a:gd name="T50" fmla="*/ 2022 w 2023"/>
                    <a:gd name="T51" fmla="*/ 1231 h 1695"/>
                    <a:gd name="T52" fmla="*/ 2021 w 2023"/>
                    <a:gd name="T53" fmla="*/ 1297 h 1695"/>
                    <a:gd name="T54" fmla="*/ 1992 w 2023"/>
                    <a:gd name="T55" fmla="*/ 1380 h 1695"/>
                    <a:gd name="T56" fmla="*/ 0 w 2023"/>
                    <a:gd name="T57" fmla="*/ 1328 h 1695"/>
                    <a:gd name="T58" fmla="*/ 199 w 2023"/>
                    <a:gd name="T59" fmla="*/ 1223 h 1695"/>
                    <a:gd name="T60" fmla="*/ 200 w 2023"/>
                    <a:gd name="T61" fmla="*/ 232 h 1695"/>
                    <a:gd name="T62" fmla="*/ 210 w 2023"/>
                    <a:gd name="T63" fmla="*/ 226 h 1695"/>
                    <a:gd name="T64" fmla="*/ 230 w 2023"/>
                    <a:gd name="T65" fmla="*/ 214 h 1695"/>
                    <a:gd name="T66" fmla="*/ 259 w 2023"/>
                    <a:gd name="T67" fmla="*/ 201 h 1695"/>
                    <a:gd name="T68" fmla="*/ 297 w 2023"/>
                    <a:gd name="T69" fmla="*/ 189 h 1695"/>
                    <a:gd name="T70" fmla="*/ 344 w 2023"/>
                    <a:gd name="T71" fmla="*/ 183 h 1695"/>
                    <a:gd name="T72" fmla="*/ 399 w 2023"/>
                    <a:gd name="T73" fmla="*/ 181 h 1695"/>
                    <a:gd name="T74" fmla="*/ 464 w 2023"/>
                    <a:gd name="T75" fmla="*/ 191 h 1695"/>
                    <a:gd name="T76" fmla="*/ 548 w 2023"/>
                    <a:gd name="T77" fmla="*/ 225 h 1695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0" t="0" r="r" b="b"/>
                  <a:pathLst>
                    <a:path w="2023" h="1695">
                      <a:moveTo>
                        <a:pt x="548" y="225"/>
                      </a:moveTo>
                      <a:lnTo>
                        <a:pt x="570" y="121"/>
                      </a:lnTo>
                      <a:lnTo>
                        <a:pt x="571" y="121"/>
                      </a:lnTo>
                      <a:lnTo>
                        <a:pt x="575" y="120"/>
                      </a:lnTo>
                      <a:lnTo>
                        <a:pt x="580" y="118"/>
                      </a:lnTo>
                      <a:lnTo>
                        <a:pt x="586" y="116"/>
                      </a:lnTo>
                      <a:lnTo>
                        <a:pt x="596" y="112"/>
                      </a:lnTo>
                      <a:lnTo>
                        <a:pt x="607" y="108"/>
                      </a:lnTo>
                      <a:lnTo>
                        <a:pt x="620" y="105"/>
                      </a:lnTo>
                      <a:lnTo>
                        <a:pt x="636" y="101"/>
                      </a:lnTo>
                      <a:lnTo>
                        <a:pt x="653" y="95"/>
                      </a:lnTo>
                      <a:lnTo>
                        <a:pt x="672" y="90"/>
                      </a:lnTo>
                      <a:lnTo>
                        <a:pt x="694" y="84"/>
                      </a:lnTo>
                      <a:lnTo>
                        <a:pt x="718" y="79"/>
                      </a:lnTo>
                      <a:lnTo>
                        <a:pt x="743" y="74"/>
                      </a:lnTo>
                      <a:lnTo>
                        <a:pt x="771" y="67"/>
                      </a:lnTo>
                      <a:lnTo>
                        <a:pt x="802" y="61"/>
                      </a:lnTo>
                      <a:lnTo>
                        <a:pt x="834" y="55"/>
                      </a:lnTo>
                      <a:lnTo>
                        <a:pt x="867" y="49"/>
                      </a:lnTo>
                      <a:lnTo>
                        <a:pt x="904" y="43"/>
                      </a:lnTo>
                      <a:lnTo>
                        <a:pt x="943" y="38"/>
                      </a:lnTo>
                      <a:lnTo>
                        <a:pt x="982" y="33"/>
                      </a:lnTo>
                      <a:lnTo>
                        <a:pt x="1025" y="27"/>
                      </a:lnTo>
                      <a:lnTo>
                        <a:pt x="1071" y="22"/>
                      </a:lnTo>
                      <a:lnTo>
                        <a:pt x="1117" y="17"/>
                      </a:lnTo>
                      <a:lnTo>
                        <a:pt x="1166" y="13"/>
                      </a:lnTo>
                      <a:lnTo>
                        <a:pt x="1218" y="10"/>
                      </a:lnTo>
                      <a:lnTo>
                        <a:pt x="1271" y="7"/>
                      </a:lnTo>
                      <a:lnTo>
                        <a:pt x="1327" y="3"/>
                      </a:lnTo>
                      <a:lnTo>
                        <a:pt x="1384" y="1"/>
                      </a:lnTo>
                      <a:lnTo>
                        <a:pt x="1444" y="0"/>
                      </a:lnTo>
                      <a:lnTo>
                        <a:pt x="1506" y="0"/>
                      </a:lnTo>
                      <a:lnTo>
                        <a:pt x="1570" y="0"/>
                      </a:lnTo>
                      <a:lnTo>
                        <a:pt x="1636" y="1"/>
                      </a:lnTo>
                      <a:lnTo>
                        <a:pt x="1709" y="41"/>
                      </a:lnTo>
                      <a:lnTo>
                        <a:pt x="1692" y="233"/>
                      </a:lnTo>
                      <a:lnTo>
                        <a:pt x="1698" y="235"/>
                      </a:lnTo>
                      <a:lnTo>
                        <a:pt x="1713" y="243"/>
                      </a:lnTo>
                      <a:lnTo>
                        <a:pt x="1733" y="256"/>
                      </a:lnTo>
                      <a:lnTo>
                        <a:pt x="1758" y="274"/>
                      </a:lnTo>
                      <a:lnTo>
                        <a:pt x="1784" y="299"/>
                      </a:lnTo>
                      <a:lnTo>
                        <a:pt x="1806" y="329"/>
                      </a:lnTo>
                      <a:lnTo>
                        <a:pt x="1825" y="366"/>
                      </a:lnTo>
                      <a:lnTo>
                        <a:pt x="1836" y="409"/>
                      </a:lnTo>
                      <a:lnTo>
                        <a:pt x="1999" y="557"/>
                      </a:lnTo>
                      <a:lnTo>
                        <a:pt x="1955" y="948"/>
                      </a:lnTo>
                      <a:lnTo>
                        <a:pt x="1692" y="1080"/>
                      </a:lnTo>
                      <a:lnTo>
                        <a:pt x="2003" y="1171"/>
                      </a:lnTo>
                      <a:lnTo>
                        <a:pt x="2006" y="1176"/>
                      </a:lnTo>
                      <a:lnTo>
                        <a:pt x="2011" y="1188"/>
                      </a:lnTo>
                      <a:lnTo>
                        <a:pt x="2016" y="1206"/>
                      </a:lnTo>
                      <a:lnTo>
                        <a:pt x="2022" y="1231"/>
                      </a:lnTo>
                      <a:lnTo>
                        <a:pt x="2023" y="1261"/>
                      </a:lnTo>
                      <a:lnTo>
                        <a:pt x="2021" y="1297"/>
                      </a:lnTo>
                      <a:lnTo>
                        <a:pt x="2010" y="1337"/>
                      </a:lnTo>
                      <a:lnTo>
                        <a:pt x="1992" y="1380"/>
                      </a:lnTo>
                      <a:lnTo>
                        <a:pt x="1171" y="1695"/>
                      </a:lnTo>
                      <a:lnTo>
                        <a:pt x="0" y="1328"/>
                      </a:lnTo>
                      <a:lnTo>
                        <a:pt x="20" y="1285"/>
                      </a:lnTo>
                      <a:lnTo>
                        <a:pt x="199" y="1223"/>
                      </a:lnTo>
                      <a:lnTo>
                        <a:pt x="199" y="233"/>
                      </a:lnTo>
                      <a:lnTo>
                        <a:pt x="200" y="232"/>
                      </a:lnTo>
                      <a:lnTo>
                        <a:pt x="204" y="229"/>
                      </a:lnTo>
                      <a:lnTo>
                        <a:pt x="210" y="226"/>
                      </a:lnTo>
                      <a:lnTo>
                        <a:pt x="218" y="220"/>
                      </a:lnTo>
                      <a:lnTo>
                        <a:pt x="230" y="214"/>
                      </a:lnTo>
                      <a:lnTo>
                        <a:pt x="243" y="207"/>
                      </a:lnTo>
                      <a:lnTo>
                        <a:pt x="259" y="201"/>
                      </a:lnTo>
                      <a:lnTo>
                        <a:pt x="277" y="194"/>
                      </a:lnTo>
                      <a:lnTo>
                        <a:pt x="297" y="189"/>
                      </a:lnTo>
                      <a:lnTo>
                        <a:pt x="320" y="185"/>
                      </a:lnTo>
                      <a:lnTo>
                        <a:pt x="344" y="183"/>
                      </a:lnTo>
                      <a:lnTo>
                        <a:pt x="370" y="180"/>
                      </a:lnTo>
                      <a:lnTo>
                        <a:pt x="399" y="181"/>
                      </a:lnTo>
                      <a:lnTo>
                        <a:pt x="430" y="185"/>
                      </a:lnTo>
                      <a:lnTo>
                        <a:pt x="464" y="191"/>
                      </a:lnTo>
                      <a:lnTo>
                        <a:pt x="498" y="201"/>
                      </a:lnTo>
                      <a:lnTo>
                        <a:pt x="548" y="225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7" name="Freeform 27"/>
                <p:cNvSpPr>
                  <a:spLocks/>
                </p:cNvSpPr>
                <p:nvPr/>
              </p:nvSpPr>
              <p:spPr bwMode="auto">
                <a:xfrm>
                  <a:off x="6551" y="13597"/>
                  <a:ext cx="650" cy="735"/>
                </a:xfrm>
                <a:custGeom>
                  <a:avLst/>
                  <a:gdLst>
                    <a:gd name="T0" fmla="*/ 645 w 650"/>
                    <a:gd name="T1" fmla="*/ 27 h 735"/>
                    <a:gd name="T2" fmla="*/ 642 w 650"/>
                    <a:gd name="T3" fmla="*/ 26 h 735"/>
                    <a:gd name="T4" fmla="*/ 631 w 650"/>
                    <a:gd name="T5" fmla="*/ 23 h 735"/>
                    <a:gd name="T6" fmla="*/ 615 w 650"/>
                    <a:gd name="T7" fmla="*/ 19 h 735"/>
                    <a:gd name="T8" fmla="*/ 592 w 650"/>
                    <a:gd name="T9" fmla="*/ 15 h 735"/>
                    <a:gd name="T10" fmla="*/ 565 w 650"/>
                    <a:gd name="T11" fmla="*/ 10 h 735"/>
                    <a:gd name="T12" fmla="*/ 533 w 650"/>
                    <a:gd name="T13" fmla="*/ 6 h 735"/>
                    <a:gd name="T14" fmla="*/ 496 w 650"/>
                    <a:gd name="T15" fmla="*/ 3 h 735"/>
                    <a:gd name="T16" fmla="*/ 456 w 650"/>
                    <a:gd name="T17" fmla="*/ 1 h 735"/>
                    <a:gd name="T18" fmla="*/ 411 w 650"/>
                    <a:gd name="T19" fmla="*/ 0 h 735"/>
                    <a:gd name="T20" fmla="*/ 364 w 650"/>
                    <a:gd name="T21" fmla="*/ 2 h 735"/>
                    <a:gd name="T22" fmla="*/ 315 w 650"/>
                    <a:gd name="T23" fmla="*/ 6 h 735"/>
                    <a:gd name="T24" fmla="*/ 262 w 650"/>
                    <a:gd name="T25" fmla="*/ 15 h 735"/>
                    <a:gd name="T26" fmla="*/ 209 w 650"/>
                    <a:gd name="T27" fmla="*/ 26 h 735"/>
                    <a:gd name="T28" fmla="*/ 154 w 650"/>
                    <a:gd name="T29" fmla="*/ 42 h 735"/>
                    <a:gd name="T30" fmla="*/ 98 w 650"/>
                    <a:gd name="T31" fmla="*/ 61 h 735"/>
                    <a:gd name="T32" fmla="*/ 42 w 650"/>
                    <a:gd name="T33" fmla="*/ 87 h 735"/>
                    <a:gd name="T34" fmla="*/ 38 w 650"/>
                    <a:gd name="T35" fmla="*/ 101 h 735"/>
                    <a:gd name="T36" fmla="*/ 28 w 650"/>
                    <a:gd name="T37" fmla="*/ 141 h 735"/>
                    <a:gd name="T38" fmla="*/ 17 w 650"/>
                    <a:gd name="T39" fmla="*/ 203 h 735"/>
                    <a:gd name="T40" fmla="*/ 6 w 650"/>
                    <a:gd name="T41" fmla="*/ 283 h 735"/>
                    <a:gd name="T42" fmla="*/ 0 w 650"/>
                    <a:gd name="T43" fmla="*/ 378 h 735"/>
                    <a:gd name="T44" fmla="*/ 5 w 650"/>
                    <a:gd name="T45" fmla="*/ 484 h 735"/>
                    <a:gd name="T46" fmla="*/ 21 w 650"/>
                    <a:gd name="T47" fmla="*/ 599 h 735"/>
                    <a:gd name="T48" fmla="*/ 54 w 650"/>
                    <a:gd name="T49" fmla="*/ 716 h 735"/>
                    <a:gd name="T50" fmla="*/ 58 w 650"/>
                    <a:gd name="T51" fmla="*/ 716 h 735"/>
                    <a:gd name="T52" fmla="*/ 66 w 650"/>
                    <a:gd name="T53" fmla="*/ 715 h 735"/>
                    <a:gd name="T54" fmla="*/ 80 w 650"/>
                    <a:gd name="T55" fmla="*/ 713 h 735"/>
                    <a:gd name="T56" fmla="*/ 99 w 650"/>
                    <a:gd name="T57" fmla="*/ 712 h 735"/>
                    <a:gd name="T58" fmla="*/ 124 w 650"/>
                    <a:gd name="T59" fmla="*/ 710 h 735"/>
                    <a:gd name="T60" fmla="*/ 153 w 650"/>
                    <a:gd name="T61" fmla="*/ 708 h 735"/>
                    <a:gd name="T62" fmla="*/ 188 w 650"/>
                    <a:gd name="T63" fmla="*/ 707 h 735"/>
                    <a:gd name="T64" fmla="*/ 225 w 650"/>
                    <a:gd name="T65" fmla="*/ 706 h 735"/>
                    <a:gd name="T66" fmla="*/ 267 w 650"/>
                    <a:gd name="T67" fmla="*/ 705 h 735"/>
                    <a:gd name="T68" fmla="*/ 313 w 650"/>
                    <a:gd name="T69" fmla="*/ 706 h 735"/>
                    <a:gd name="T70" fmla="*/ 362 w 650"/>
                    <a:gd name="T71" fmla="*/ 707 h 735"/>
                    <a:gd name="T72" fmla="*/ 415 w 650"/>
                    <a:gd name="T73" fmla="*/ 709 h 735"/>
                    <a:gd name="T74" fmla="*/ 470 w 650"/>
                    <a:gd name="T75" fmla="*/ 713 h 735"/>
                    <a:gd name="T76" fmla="*/ 528 w 650"/>
                    <a:gd name="T77" fmla="*/ 719 h 735"/>
                    <a:gd name="T78" fmla="*/ 588 w 650"/>
                    <a:gd name="T79" fmla="*/ 726 h 735"/>
                    <a:gd name="T80" fmla="*/ 650 w 650"/>
                    <a:gd name="T81" fmla="*/ 735 h 735"/>
                    <a:gd name="T82" fmla="*/ 647 w 650"/>
                    <a:gd name="T83" fmla="*/ 713 h 735"/>
                    <a:gd name="T84" fmla="*/ 641 w 650"/>
                    <a:gd name="T85" fmla="*/ 655 h 735"/>
                    <a:gd name="T86" fmla="*/ 631 w 650"/>
                    <a:gd name="T87" fmla="*/ 568 h 735"/>
                    <a:gd name="T88" fmla="*/ 623 w 650"/>
                    <a:gd name="T89" fmla="*/ 462 h 735"/>
                    <a:gd name="T90" fmla="*/ 618 w 650"/>
                    <a:gd name="T91" fmla="*/ 345 h 735"/>
                    <a:gd name="T92" fmla="*/ 618 w 650"/>
                    <a:gd name="T93" fmla="*/ 229 h 735"/>
                    <a:gd name="T94" fmla="*/ 627 w 650"/>
                    <a:gd name="T95" fmla="*/ 119 h 735"/>
                    <a:gd name="T96" fmla="*/ 645 w 650"/>
                    <a:gd name="T97" fmla="*/ 27 h 735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650" h="735">
                      <a:moveTo>
                        <a:pt x="645" y="27"/>
                      </a:moveTo>
                      <a:lnTo>
                        <a:pt x="642" y="26"/>
                      </a:lnTo>
                      <a:lnTo>
                        <a:pt x="631" y="23"/>
                      </a:lnTo>
                      <a:lnTo>
                        <a:pt x="615" y="19"/>
                      </a:lnTo>
                      <a:lnTo>
                        <a:pt x="592" y="15"/>
                      </a:lnTo>
                      <a:lnTo>
                        <a:pt x="565" y="10"/>
                      </a:lnTo>
                      <a:lnTo>
                        <a:pt x="533" y="6"/>
                      </a:lnTo>
                      <a:lnTo>
                        <a:pt x="496" y="3"/>
                      </a:lnTo>
                      <a:lnTo>
                        <a:pt x="456" y="1"/>
                      </a:lnTo>
                      <a:lnTo>
                        <a:pt x="411" y="0"/>
                      </a:lnTo>
                      <a:lnTo>
                        <a:pt x="364" y="2"/>
                      </a:lnTo>
                      <a:lnTo>
                        <a:pt x="315" y="6"/>
                      </a:lnTo>
                      <a:lnTo>
                        <a:pt x="262" y="15"/>
                      </a:lnTo>
                      <a:lnTo>
                        <a:pt x="209" y="26"/>
                      </a:lnTo>
                      <a:lnTo>
                        <a:pt x="154" y="42"/>
                      </a:lnTo>
                      <a:lnTo>
                        <a:pt x="98" y="61"/>
                      </a:lnTo>
                      <a:lnTo>
                        <a:pt x="42" y="87"/>
                      </a:lnTo>
                      <a:lnTo>
                        <a:pt x="38" y="101"/>
                      </a:lnTo>
                      <a:lnTo>
                        <a:pt x="28" y="141"/>
                      </a:lnTo>
                      <a:lnTo>
                        <a:pt x="17" y="203"/>
                      </a:lnTo>
                      <a:lnTo>
                        <a:pt x="6" y="283"/>
                      </a:lnTo>
                      <a:lnTo>
                        <a:pt x="0" y="378"/>
                      </a:lnTo>
                      <a:lnTo>
                        <a:pt x="5" y="484"/>
                      </a:lnTo>
                      <a:lnTo>
                        <a:pt x="21" y="599"/>
                      </a:lnTo>
                      <a:lnTo>
                        <a:pt x="54" y="716"/>
                      </a:lnTo>
                      <a:lnTo>
                        <a:pt x="58" y="716"/>
                      </a:lnTo>
                      <a:lnTo>
                        <a:pt x="66" y="715"/>
                      </a:lnTo>
                      <a:lnTo>
                        <a:pt x="80" y="713"/>
                      </a:lnTo>
                      <a:lnTo>
                        <a:pt x="99" y="712"/>
                      </a:lnTo>
                      <a:lnTo>
                        <a:pt x="124" y="710"/>
                      </a:lnTo>
                      <a:lnTo>
                        <a:pt x="153" y="708"/>
                      </a:lnTo>
                      <a:lnTo>
                        <a:pt x="188" y="707"/>
                      </a:lnTo>
                      <a:lnTo>
                        <a:pt x="225" y="706"/>
                      </a:lnTo>
                      <a:lnTo>
                        <a:pt x="267" y="705"/>
                      </a:lnTo>
                      <a:lnTo>
                        <a:pt x="313" y="706"/>
                      </a:lnTo>
                      <a:lnTo>
                        <a:pt x="362" y="707"/>
                      </a:lnTo>
                      <a:lnTo>
                        <a:pt x="415" y="709"/>
                      </a:lnTo>
                      <a:lnTo>
                        <a:pt x="470" y="713"/>
                      </a:lnTo>
                      <a:lnTo>
                        <a:pt x="528" y="719"/>
                      </a:lnTo>
                      <a:lnTo>
                        <a:pt x="588" y="726"/>
                      </a:lnTo>
                      <a:lnTo>
                        <a:pt x="650" y="735"/>
                      </a:lnTo>
                      <a:lnTo>
                        <a:pt x="647" y="713"/>
                      </a:lnTo>
                      <a:lnTo>
                        <a:pt x="641" y="655"/>
                      </a:lnTo>
                      <a:lnTo>
                        <a:pt x="631" y="568"/>
                      </a:lnTo>
                      <a:lnTo>
                        <a:pt x="623" y="462"/>
                      </a:lnTo>
                      <a:lnTo>
                        <a:pt x="618" y="345"/>
                      </a:lnTo>
                      <a:lnTo>
                        <a:pt x="618" y="229"/>
                      </a:lnTo>
                      <a:lnTo>
                        <a:pt x="627" y="119"/>
                      </a:lnTo>
                      <a:lnTo>
                        <a:pt x="645" y="27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8" name="Freeform 28"/>
                <p:cNvSpPr>
                  <a:spLocks/>
                </p:cNvSpPr>
                <p:nvPr/>
              </p:nvSpPr>
              <p:spPr bwMode="auto">
                <a:xfrm>
                  <a:off x="6623" y="13797"/>
                  <a:ext cx="1071" cy="731"/>
                </a:xfrm>
                <a:custGeom>
                  <a:avLst/>
                  <a:gdLst>
                    <a:gd name="T0" fmla="*/ 6 w 1071"/>
                    <a:gd name="T1" fmla="*/ 552 h 731"/>
                    <a:gd name="T2" fmla="*/ 0 w 1071"/>
                    <a:gd name="T3" fmla="*/ 642 h 731"/>
                    <a:gd name="T4" fmla="*/ 698 w 1071"/>
                    <a:gd name="T5" fmla="*/ 731 h 731"/>
                    <a:gd name="T6" fmla="*/ 703 w 1071"/>
                    <a:gd name="T7" fmla="*/ 729 h 731"/>
                    <a:gd name="T8" fmla="*/ 717 w 1071"/>
                    <a:gd name="T9" fmla="*/ 722 h 731"/>
                    <a:gd name="T10" fmla="*/ 740 w 1071"/>
                    <a:gd name="T11" fmla="*/ 710 h 731"/>
                    <a:gd name="T12" fmla="*/ 768 w 1071"/>
                    <a:gd name="T13" fmla="*/ 694 h 731"/>
                    <a:gd name="T14" fmla="*/ 801 w 1071"/>
                    <a:gd name="T15" fmla="*/ 672 h 731"/>
                    <a:gd name="T16" fmla="*/ 838 w 1071"/>
                    <a:gd name="T17" fmla="*/ 645 h 731"/>
                    <a:gd name="T18" fmla="*/ 876 w 1071"/>
                    <a:gd name="T19" fmla="*/ 614 h 731"/>
                    <a:gd name="T20" fmla="*/ 915 w 1071"/>
                    <a:gd name="T21" fmla="*/ 577 h 731"/>
                    <a:gd name="T22" fmla="*/ 953 w 1071"/>
                    <a:gd name="T23" fmla="*/ 536 h 731"/>
                    <a:gd name="T24" fmla="*/ 988 w 1071"/>
                    <a:gd name="T25" fmla="*/ 491 h 731"/>
                    <a:gd name="T26" fmla="*/ 1018 w 1071"/>
                    <a:gd name="T27" fmla="*/ 439 h 731"/>
                    <a:gd name="T28" fmla="*/ 1043 w 1071"/>
                    <a:gd name="T29" fmla="*/ 383 h 731"/>
                    <a:gd name="T30" fmla="*/ 1061 w 1071"/>
                    <a:gd name="T31" fmla="*/ 322 h 731"/>
                    <a:gd name="T32" fmla="*/ 1071 w 1071"/>
                    <a:gd name="T33" fmla="*/ 255 h 731"/>
                    <a:gd name="T34" fmla="*/ 1070 w 1071"/>
                    <a:gd name="T35" fmla="*/ 185 h 731"/>
                    <a:gd name="T36" fmla="*/ 1057 w 1071"/>
                    <a:gd name="T37" fmla="*/ 108 h 731"/>
                    <a:gd name="T38" fmla="*/ 1055 w 1071"/>
                    <a:gd name="T39" fmla="*/ 104 h 731"/>
                    <a:gd name="T40" fmla="*/ 1049 w 1071"/>
                    <a:gd name="T41" fmla="*/ 92 h 731"/>
                    <a:gd name="T42" fmla="*/ 1037 w 1071"/>
                    <a:gd name="T43" fmla="*/ 76 h 731"/>
                    <a:gd name="T44" fmla="*/ 1022 w 1071"/>
                    <a:gd name="T45" fmla="*/ 57 h 731"/>
                    <a:gd name="T46" fmla="*/ 1002 w 1071"/>
                    <a:gd name="T47" fmla="*/ 37 h 731"/>
                    <a:gd name="T48" fmla="*/ 979 w 1071"/>
                    <a:gd name="T49" fmla="*/ 20 h 731"/>
                    <a:gd name="T50" fmla="*/ 951 w 1071"/>
                    <a:gd name="T51" fmla="*/ 7 h 731"/>
                    <a:gd name="T52" fmla="*/ 919 w 1071"/>
                    <a:gd name="T53" fmla="*/ 0 h 731"/>
                    <a:gd name="T54" fmla="*/ 924 w 1071"/>
                    <a:gd name="T55" fmla="*/ 12 h 731"/>
                    <a:gd name="T56" fmla="*/ 934 w 1071"/>
                    <a:gd name="T57" fmla="*/ 44 h 731"/>
                    <a:gd name="T58" fmla="*/ 947 w 1071"/>
                    <a:gd name="T59" fmla="*/ 94 h 731"/>
                    <a:gd name="T60" fmla="*/ 958 w 1071"/>
                    <a:gd name="T61" fmla="*/ 159 h 731"/>
                    <a:gd name="T62" fmla="*/ 961 w 1071"/>
                    <a:gd name="T63" fmla="*/ 238 h 731"/>
                    <a:gd name="T64" fmla="*/ 953 w 1071"/>
                    <a:gd name="T65" fmla="*/ 324 h 731"/>
                    <a:gd name="T66" fmla="*/ 928 w 1071"/>
                    <a:gd name="T67" fmla="*/ 418 h 731"/>
                    <a:gd name="T68" fmla="*/ 884 w 1071"/>
                    <a:gd name="T69" fmla="*/ 516 h 731"/>
                    <a:gd name="T70" fmla="*/ 883 w 1071"/>
                    <a:gd name="T71" fmla="*/ 518 h 731"/>
                    <a:gd name="T72" fmla="*/ 879 w 1071"/>
                    <a:gd name="T73" fmla="*/ 521 h 731"/>
                    <a:gd name="T74" fmla="*/ 872 w 1071"/>
                    <a:gd name="T75" fmla="*/ 526 h 731"/>
                    <a:gd name="T76" fmla="*/ 862 w 1071"/>
                    <a:gd name="T77" fmla="*/ 534 h 731"/>
                    <a:gd name="T78" fmla="*/ 851 w 1071"/>
                    <a:gd name="T79" fmla="*/ 541 h 731"/>
                    <a:gd name="T80" fmla="*/ 837 w 1071"/>
                    <a:gd name="T81" fmla="*/ 550 h 731"/>
                    <a:gd name="T82" fmla="*/ 819 w 1071"/>
                    <a:gd name="T83" fmla="*/ 559 h 731"/>
                    <a:gd name="T84" fmla="*/ 800 w 1071"/>
                    <a:gd name="T85" fmla="*/ 567 h 731"/>
                    <a:gd name="T86" fmla="*/ 778 w 1071"/>
                    <a:gd name="T87" fmla="*/ 575 h 731"/>
                    <a:gd name="T88" fmla="*/ 754 w 1071"/>
                    <a:gd name="T89" fmla="*/ 582 h 731"/>
                    <a:gd name="T90" fmla="*/ 727 w 1071"/>
                    <a:gd name="T91" fmla="*/ 588 h 731"/>
                    <a:gd name="T92" fmla="*/ 697 w 1071"/>
                    <a:gd name="T93" fmla="*/ 592 h 731"/>
                    <a:gd name="T94" fmla="*/ 666 w 1071"/>
                    <a:gd name="T95" fmla="*/ 593 h 731"/>
                    <a:gd name="T96" fmla="*/ 631 w 1071"/>
                    <a:gd name="T97" fmla="*/ 592 h 731"/>
                    <a:gd name="T98" fmla="*/ 593 w 1071"/>
                    <a:gd name="T99" fmla="*/ 589 h 731"/>
                    <a:gd name="T100" fmla="*/ 555 w 1071"/>
                    <a:gd name="T101" fmla="*/ 581 h 731"/>
                    <a:gd name="T102" fmla="*/ 555 w 1071"/>
                    <a:gd name="T103" fmla="*/ 677 h 731"/>
                    <a:gd name="T104" fmla="*/ 24 w 1071"/>
                    <a:gd name="T105" fmla="*/ 623 h 731"/>
                    <a:gd name="T106" fmla="*/ 6 w 1071"/>
                    <a:gd name="T107" fmla="*/ 552 h 73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1071" h="731">
                      <a:moveTo>
                        <a:pt x="6" y="552"/>
                      </a:moveTo>
                      <a:lnTo>
                        <a:pt x="0" y="642"/>
                      </a:lnTo>
                      <a:lnTo>
                        <a:pt x="698" y="731"/>
                      </a:lnTo>
                      <a:lnTo>
                        <a:pt x="703" y="729"/>
                      </a:lnTo>
                      <a:lnTo>
                        <a:pt x="717" y="722"/>
                      </a:lnTo>
                      <a:lnTo>
                        <a:pt x="740" y="710"/>
                      </a:lnTo>
                      <a:lnTo>
                        <a:pt x="768" y="694"/>
                      </a:lnTo>
                      <a:lnTo>
                        <a:pt x="801" y="672"/>
                      </a:lnTo>
                      <a:lnTo>
                        <a:pt x="838" y="645"/>
                      </a:lnTo>
                      <a:lnTo>
                        <a:pt x="876" y="614"/>
                      </a:lnTo>
                      <a:lnTo>
                        <a:pt x="915" y="577"/>
                      </a:lnTo>
                      <a:lnTo>
                        <a:pt x="953" y="536"/>
                      </a:lnTo>
                      <a:lnTo>
                        <a:pt x="988" y="491"/>
                      </a:lnTo>
                      <a:lnTo>
                        <a:pt x="1018" y="439"/>
                      </a:lnTo>
                      <a:lnTo>
                        <a:pt x="1043" y="383"/>
                      </a:lnTo>
                      <a:lnTo>
                        <a:pt x="1061" y="322"/>
                      </a:lnTo>
                      <a:lnTo>
                        <a:pt x="1071" y="255"/>
                      </a:lnTo>
                      <a:lnTo>
                        <a:pt x="1070" y="185"/>
                      </a:lnTo>
                      <a:lnTo>
                        <a:pt x="1057" y="108"/>
                      </a:lnTo>
                      <a:lnTo>
                        <a:pt x="1055" y="104"/>
                      </a:lnTo>
                      <a:lnTo>
                        <a:pt x="1049" y="92"/>
                      </a:lnTo>
                      <a:lnTo>
                        <a:pt x="1037" y="76"/>
                      </a:lnTo>
                      <a:lnTo>
                        <a:pt x="1022" y="57"/>
                      </a:lnTo>
                      <a:lnTo>
                        <a:pt x="1002" y="37"/>
                      </a:lnTo>
                      <a:lnTo>
                        <a:pt x="979" y="20"/>
                      </a:lnTo>
                      <a:lnTo>
                        <a:pt x="951" y="7"/>
                      </a:lnTo>
                      <a:lnTo>
                        <a:pt x="919" y="0"/>
                      </a:lnTo>
                      <a:lnTo>
                        <a:pt x="924" y="12"/>
                      </a:lnTo>
                      <a:lnTo>
                        <a:pt x="934" y="44"/>
                      </a:lnTo>
                      <a:lnTo>
                        <a:pt x="947" y="94"/>
                      </a:lnTo>
                      <a:lnTo>
                        <a:pt x="958" y="159"/>
                      </a:lnTo>
                      <a:lnTo>
                        <a:pt x="961" y="238"/>
                      </a:lnTo>
                      <a:lnTo>
                        <a:pt x="953" y="324"/>
                      </a:lnTo>
                      <a:lnTo>
                        <a:pt x="928" y="418"/>
                      </a:lnTo>
                      <a:lnTo>
                        <a:pt x="884" y="516"/>
                      </a:lnTo>
                      <a:lnTo>
                        <a:pt x="883" y="518"/>
                      </a:lnTo>
                      <a:lnTo>
                        <a:pt x="879" y="521"/>
                      </a:lnTo>
                      <a:lnTo>
                        <a:pt x="872" y="526"/>
                      </a:lnTo>
                      <a:lnTo>
                        <a:pt x="862" y="534"/>
                      </a:lnTo>
                      <a:lnTo>
                        <a:pt x="851" y="541"/>
                      </a:lnTo>
                      <a:lnTo>
                        <a:pt x="837" y="550"/>
                      </a:lnTo>
                      <a:lnTo>
                        <a:pt x="819" y="559"/>
                      </a:lnTo>
                      <a:lnTo>
                        <a:pt x="800" y="567"/>
                      </a:lnTo>
                      <a:lnTo>
                        <a:pt x="778" y="575"/>
                      </a:lnTo>
                      <a:lnTo>
                        <a:pt x="754" y="582"/>
                      </a:lnTo>
                      <a:lnTo>
                        <a:pt x="727" y="588"/>
                      </a:lnTo>
                      <a:lnTo>
                        <a:pt x="697" y="592"/>
                      </a:lnTo>
                      <a:lnTo>
                        <a:pt x="666" y="593"/>
                      </a:lnTo>
                      <a:lnTo>
                        <a:pt x="631" y="592"/>
                      </a:lnTo>
                      <a:lnTo>
                        <a:pt x="593" y="589"/>
                      </a:lnTo>
                      <a:lnTo>
                        <a:pt x="555" y="581"/>
                      </a:lnTo>
                      <a:lnTo>
                        <a:pt x="555" y="677"/>
                      </a:lnTo>
                      <a:lnTo>
                        <a:pt x="24" y="623"/>
                      </a:lnTo>
                      <a:lnTo>
                        <a:pt x="6" y="5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9" name="Freeform 29"/>
                <p:cNvSpPr>
                  <a:spLocks/>
                </p:cNvSpPr>
                <p:nvPr/>
              </p:nvSpPr>
              <p:spPr bwMode="auto">
                <a:xfrm>
                  <a:off x="6486" y="14516"/>
                  <a:ext cx="787" cy="253"/>
                </a:xfrm>
                <a:custGeom>
                  <a:avLst/>
                  <a:gdLst>
                    <a:gd name="T0" fmla="*/ 787 w 787"/>
                    <a:gd name="T1" fmla="*/ 91 h 253"/>
                    <a:gd name="T2" fmla="*/ 12 w 787"/>
                    <a:gd name="T3" fmla="*/ 0 h 253"/>
                    <a:gd name="T4" fmla="*/ 0 w 787"/>
                    <a:gd name="T5" fmla="*/ 91 h 253"/>
                    <a:gd name="T6" fmla="*/ 764 w 787"/>
                    <a:gd name="T7" fmla="*/ 253 h 253"/>
                    <a:gd name="T8" fmla="*/ 787 w 787"/>
                    <a:gd name="T9" fmla="*/ 91 h 25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87" h="253">
                      <a:moveTo>
                        <a:pt x="787" y="91"/>
                      </a:moveTo>
                      <a:lnTo>
                        <a:pt x="12" y="0"/>
                      </a:lnTo>
                      <a:lnTo>
                        <a:pt x="0" y="91"/>
                      </a:lnTo>
                      <a:lnTo>
                        <a:pt x="764" y="253"/>
                      </a:lnTo>
                      <a:lnTo>
                        <a:pt x="787" y="9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0" name="Freeform 30"/>
                <p:cNvSpPr>
                  <a:spLocks/>
                </p:cNvSpPr>
                <p:nvPr/>
              </p:nvSpPr>
              <p:spPr bwMode="auto">
                <a:xfrm>
                  <a:off x="6879" y="14597"/>
                  <a:ext cx="336" cy="115"/>
                </a:xfrm>
                <a:custGeom>
                  <a:avLst/>
                  <a:gdLst>
                    <a:gd name="T0" fmla="*/ 336 w 336"/>
                    <a:gd name="T1" fmla="*/ 50 h 115"/>
                    <a:gd name="T2" fmla="*/ 4 w 336"/>
                    <a:gd name="T3" fmla="*/ 0 h 115"/>
                    <a:gd name="T4" fmla="*/ 0 w 336"/>
                    <a:gd name="T5" fmla="*/ 48 h 115"/>
                    <a:gd name="T6" fmla="*/ 327 w 336"/>
                    <a:gd name="T7" fmla="*/ 115 h 115"/>
                    <a:gd name="T8" fmla="*/ 336 w 336"/>
                    <a:gd name="T9" fmla="*/ 50 h 1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36" h="115">
                      <a:moveTo>
                        <a:pt x="336" y="50"/>
                      </a:moveTo>
                      <a:lnTo>
                        <a:pt x="4" y="0"/>
                      </a:lnTo>
                      <a:lnTo>
                        <a:pt x="0" y="48"/>
                      </a:lnTo>
                      <a:lnTo>
                        <a:pt x="327" y="115"/>
                      </a:lnTo>
                      <a:lnTo>
                        <a:pt x="336" y="5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1" name="Freeform 31"/>
                <p:cNvSpPr>
                  <a:spLocks/>
                </p:cNvSpPr>
                <p:nvPr/>
              </p:nvSpPr>
              <p:spPr bwMode="auto">
                <a:xfrm>
                  <a:off x="6536" y="14540"/>
                  <a:ext cx="225" cy="85"/>
                </a:xfrm>
                <a:custGeom>
                  <a:avLst/>
                  <a:gdLst>
                    <a:gd name="T0" fmla="*/ 225 w 225"/>
                    <a:gd name="T1" fmla="*/ 39 h 85"/>
                    <a:gd name="T2" fmla="*/ 0 w 225"/>
                    <a:gd name="T3" fmla="*/ 0 h 85"/>
                    <a:gd name="T4" fmla="*/ 3 w 225"/>
                    <a:gd name="T5" fmla="*/ 41 h 85"/>
                    <a:gd name="T6" fmla="*/ 218 w 225"/>
                    <a:gd name="T7" fmla="*/ 85 h 85"/>
                    <a:gd name="T8" fmla="*/ 225 w 225"/>
                    <a:gd name="T9" fmla="*/ 39 h 8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5" h="85">
                      <a:moveTo>
                        <a:pt x="225" y="39"/>
                      </a:moveTo>
                      <a:lnTo>
                        <a:pt x="0" y="0"/>
                      </a:lnTo>
                      <a:lnTo>
                        <a:pt x="3" y="41"/>
                      </a:lnTo>
                      <a:lnTo>
                        <a:pt x="218" y="85"/>
                      </a:lnTo>
                      <a:lnTo>
                        <a:pt x="225" y="3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2" name="Freeform 32"/>
                <p:cNvSpPr>
                  <a:spLocks/>
                </p:cNvSpPr>
                <p:nvPr/>
              </p:nvSpPr>
              <p:spPr bwMode="auto">
                <a:xfrm>
                  <a:off x="5972" y="14624"/>
                  <a:ext cx="1325" cy="439"/>
                </a:xfrm>
                <a:custGeom>
                  <a:avLst/>
                  <a:gdLst>
                    <a:gd name="T0" fmla="*/ 0 w 1325"/>
                    <a:gd name="T1" fmla="*/ 132 h 439"/>
                    <a:gd name="T2" fmla="*/ 3 w 1325"/>
                    <a:gd name="T3" fmla="*/ 132 h 439"/>
                    <a:gd name="T4" fmla="*/ 10 w 1325"/>
                    <a:gd name="T5" fmla="*/ 130 h 439"/>
                    <a:gd name="T6" fmla="*/ 24 w 1325"/>
                    <a:gd name="T7" fmla="*/ 128 h 439"/>
                    <a:gd name="T8" fmla="*/ 42 w 1325"/>
                    <a:gd name="T9" fmla="*/ 125 h 439"/>
                    <a:gd name="T10" fmla="*/ 62 w 1325"/>
                    <a:gd name="T11" fmla="*/ 121 h 439"/>
                    <a:gd name="T12" fmla="*/ 86 w 1325"/>
                    <a:gd name="T13" fmla="*/ 116 h 439"/>
                    <a:gd name="T14" fmla="*/ 113 w 1325"/>
                    <a:gd name="T15" fmla="*/ 109 h 439"/>
                    <a:gd name="T16" fmla="*/ 141 w 1325"/>
                    <a:gd name="T17" fmla="*/ 102 h 439"/>
                    <a:gd name="T18" fmla="*/ 170 w 1325"/>
                    <a:gd name="T19" fmla="*/ 94 h 439"/>
                    <a:gd name="T20" fmla="*/ 199 w 1325"/>
                    <a:gd name="T21" fmla="*/ 85 h 439"/>
                    <a:gd name="T22" fmla="*/ 228 w 1325"/>
                    <a:gd name="T23" fmla="*/ 74 h 439"/>
                    <a:gd name="T24" fmla="*/ 257 w 1325"/>
                    <a:gd name="T25" fmla="*/ 62 h 439"/>
                    <a:gd name="T26" fmla="*/ 285 w 1325"/>
                    <a:gd name="T27" fmla="*/ 48 h 439"/>
                    <a:gd name="T28" fmla="*/ 309 w 1325"/>
                    <a:gd name="T29" fmla="*/ 34 h 439"/>
                    <a:gd name="T30" fmla="*/ 333 w 1325"/>
                    <a:gd name="T31" fmla="*/ 18 h 439"/>
                    <a:gd name="T32" fmla="*/ 352 w 1325"/>
                    <a:gd name="T33" fmla="*/ 0 h 439"/>
                    <a:gd name="T34" fmla="*/ 1325 w 1325"/>
                    <a:gd name="T35" fmla="*/ 223 h 439"/>
                    <a:gd name="T36" fmla="*/ 1323 w 1325"/>
                    <a:gd name="T37" fmla="*/ 225 h 439"/>
                    <a:gd name="T38" fmla="*/ 1318 w 1325"/>
                    <a:gd name="T39" fmla="*/ 230 h 439"/>
                    <a:gd name="T40" fmla="*/ 1309 w 1325"/>
                    <a:gd name="T41" fmla="*/ 239 h 439"/>
                    <a:gd name="T42" fmla="*/ 1297 w 1325"/>
                    <a:gd name="T43" fmla="*/ 250 h 439"/>
                    <a:gd name="T44" fmla="*/ 1282 w 1325"/>
                    <a:gd name="T45" fmla="*/ 263 h 439"/>
                    <a:gd name="T46" fmla="*/ 1265 w 1325"/>
                    <a:gd name="T47" fmla="*/ 278 h 439"/>
                    <a:gd name="T48" fmla="*/ 1247 w 1325"/>
                    <a:gd name="T49" fmla="*/ 295 h 439"/>
                    <a:gd name="T50" fmla="*/ 1225 w 1325"/>
                    <a:gd name="T51" fmla="*/ 312 h 439"/>
                    <a:gd name="T52" fmla="*/ 1202 w 1325"/>
                    <a:gd name="T53" fmla="*/ 331 h 439"/>
                    <a:gd name="T54" fmla="*/ 1179 w 1325"/>
                    <a:gd name="T55" fmla="*/ 349 h 439"/>
                    <a:gd name="T56" fmla="*/ 1154 w 1325"/>
                    <a:gd name="T57" fmla="*/ 367 h 439"/>
                    <a:gd name="T58" fmla="*/ 1128 w 1325"/>
                    <a:gd name="T59" fmla="*/ 385 h 439"/>
                    <a:gd name="T60" fmla="*/ 1102 w 1325"/>
                    <a:gd name="T61" fmla="*/ 401 h 439"/>
                    <a:gd name="T62" fmla="*/ 1077 w 1325"/>
                    <a:gd name="T63" fmla="*/ 415 h 439"/>
                    <a:gd name="T64" fmla="*/ 1051 w 1325"/>
                    <a:gd name="T65" fmla="*/ 428 h 439"/>
                    <a:gd name="T66" fmla="*/ 1026 w 1325"/>
                    <a:gd name="T67" fmla="*/ 439 h 439"/>
                    <a:gd name="T68" fmla="*/ 0 w 1325"/>
                    <a:gd name="T69" fmla="*/ 132 h 439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1325" h="439">
                      <a:moveTo>
                        <a:pt x="0" y="132"/>
                      </a:moveTo>
                      <a:lnTo>
                        <a:pt x="3" y="132"/>
                      </a:lnTo>
                      <a:lnTo>
                        <a:pt x="10" y="130"/>
                      </a:lnTo>
                      <a:lnTo>
                        <a:pt x="24" y="128"/>
                      </a:lnTo>
                      <a:lnTo>
                        <a:pt x="42" y="125"/>
                      </a:lnTo>
                      <a:lnTo>
                        <a:pt x="62" y="121"/>
                      </a:lnTo>
                      <a:lnTo>
                        <a:pt x="86" y="116"/>
                      </a:lnTo>
                      <a:lnTo>
                        <a:pt x="113" y="109"/>
                      </a:lnTo>
                      <a:lnTo>
                        <a:pt x="141" y="102"/>
                      </a:lnTo>
                      <a:lnTo>
                        <a:pt x="170" y="94"/>
                      </a:lnTo>
                      <a:lnTo>
                        <a:pt x="199" y="85"/>
                      </a:lnTo>
                      <a:lnTo>
                        <a:pt x="228" y="74"/>
                      </a:lnTo>
                      <a:lnTo>
                        <a:pt x="257" y="62"/>
                      </a:lnTo>
                      <a:lnTo>
                        <a:pt x="285" y="48"/>
                      </a:lnTo>
                      <a:lnTo>
                        <a:pt x="309" y="34"/>
                      </a:lnTo>
                      <a:lnTo>
                        <a:pt x="333" y="18"/>
                      </a:lnTo>
                      <a:lnTo>
                        <a:pt x="352" y="0"/>
                      </a:lnTo>
                      <a:lnTo>
                        <a:pt x="1325" y="223"/>
                      </a:lnTo>
                      <a:lnTo>
                        <a:pt x="1323" y="225"/>
                      </a:lnTo>
                      <a:lnTo>
                        <a:pt x="1318" y="230"/>
                      </a:lnTo>
                      <a:lnTo>
                        <a:pt x="1309" y="239"/>
                      </a:lnTo>
                      <a:lnTo>
                        <a:pt x="1297" y="250"/>
                      </a:lnTo>
                      <a:lnTo>
                        <a:pt x="1282" y="263"/>
                      </a:lnTo>
                      <a:lnTo>
                        <a:pt x="1265" y="278"/>
                      </a:lnTo>
                      <a:lnTo>
                        <a:pt x="1247" y="295"/>
                      </a:lnTo>
                      <a:lnTo>
                        <a:pt x="1225" y="312"/>
                      </a:lnTo>
                      <a:lnTo>
                        <a:pt x="1202" y="331"/>
                      </a:lnTo>
                      <a:lnTo>
                        <a:pt x="1179" y="349"/>
                      </a:lnTo>
                      <a:lnTo>
                        <a:pt x="1154" y="367"/>
                      </a:lnTo>
                      <a:lnTo>
                        <a:pt x="1128" y="385"/>
                      </a:lnTo>
                      <a:lnTo>
                        <a:pt x="1102" y="401"/>
                      </a:lnTo>
                      <a:lnTo>
                        <a:pt x="1077" y="415"/>
                      </a:lnTo>
                      <a:lnTo>
                        <a:pt x="1051" y="428"/>
                      </a:lnTo>
                      <a:lnTo>
                        <a:pt x="1026" y="439"/>
                      </a:lnTo>
                      <a:lnTo>
                        <a:pt x="0" y="1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3" name="Freeform 33"/>
                <p:cNvSpPr>
                  <a:spLocks/>
                </p:cNvSpPr>
                <p:nvPr/>
              </p:nvSpPr>
              <p:spPr bwMode="auto">
                <a:xfrm>
                  <a:off x="7292" y="14577"/>
                  <a:ext cx="472" cy="209"/>
                </a:xfrm>
                <a:custGeom>
                  <a:avLst/>
                  <a:gdLst>
                    <a:gd name="T0" fmla="*/ 47 w 472"/>
                    <a:gd name="T1" fmla="*/ 209 h 209"/>
                    <a:gd name="T2" fmla="*/ 472 w 472"/>
                    <a:gd name="T3" fmla="*/ 84 h 209"/>
                    <a:gd name="T4" fmla="*/ 215 w 472"/>
                    <a:gd name="T5" fmla="*/ 0 h 209"/>
                    <a:gd name="T6" fmla="*/ 5 w 472"/>
                    <a:gd name="T7" fmla="*/ 24 h 209"/>
                    <a:gd name="T8" fmla="*/ 0 w 472"/>
                    <a:gd name="T9" fmla="*/ 197 h 209"/>
                    <a:gd name="T10" fmla="*/ 47 w 472"/>
                    <a:gd name="T11" fmla="*/ 209 h 20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72" h="209">
                      <a:moveTo>
                        <a:pt x="47" y="209"/>
                      </a:moveTo>
                      <a:lnTo>
                        <a:pt x="472" y="84"/>
                      </a:lnTo>
                      <a:lnTo>
                        <a:pt x="215" y="0"/>
                      </a:lnTo>
                      <a:lnTo>
                        <a:pt x="5" y="24"/>
                      </a:lnTo>
                      <a:lnTo>
                        <a:pt x="0" y="197"/>
                      </a:lnTo>
                      <a:lnTo>
                        <a:pt x="47" y="20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4" name="Freeform 34"/>
                <p:cNvSpPr>
                  <a:spLocks/>
                </p:cNvSpPr>
                <p:nvPr/>
              </p:nvSpPr>
              <p:spPr bwMode="auto">
                <a:xfrm>
                  <a:off x="6073" y="13679"/>
                  <a:ext cx="251" cy="999"/>
                </a:xfrm>
                <a:custGeom>
                  <a:avLst/>
                  <a:gdLst>
                    <a:gd name="T0" fmla="*/ 251 w 251"/>
                    <a:gd name="T1" fmla="*/ 23 h 999"/>
                    <a:gd name="T2" fmla="*/ 250 w 251"/>
                    <a:gd name="T3" fmla="*/ 22 h 999"/>
                    <a:gd name="T4" fmla="*/ 246 w 251"/>
                    <a:gd name="T5" fmla="*/ 20 h 999"/>
                    <a:gd name="T6" fmla="*/ 239 w 251"/>
                    <a:gd name="T7" fmla="*/ 18 h 999"/>
                    <a:gd name="T8" fmla="*/ 230 w 251"/>
                    <a:gd name="T9" fmla="*/ 15 h 999"/>
                    <a:gd name="T10" fmla="*/ 218 w 251"/>
                    <a:gd name="T11" fmla="*/ 11 h 999"/>
                    <a:gd name="T12" fmla="*/ 205 w 251"/>
                    <a:gd name="T13" fmla="*/ 7 h 999"/>
                    <a:gd name="T14" fmla="*/ 190 w 251"/>
                    <a:gd name="T15" fmla="*/ 4 h 999"/>
                    <a:gd name="T16" fmla="*/ 173 w 251"/>
                    <a:gd name="T17" fmla="*/ 1 h 999"/>
                    <a:gd name="T18" fmla="*/ 155 w 251"/>
                    <a:gd name="T19" fmla="*/ 0 h 999"/>
                    <a:gd name="T20" fmla="*/ 134 w 251"/>
                    <a:gd name="T21" fmla="*/ 0 h 999"/>
                    <a:gd name="T22" fmla="*/ 114 w 251"/>
                    <a:gd name="T23" fmla="*/ 2 h 999"/>
                    <a:gd name="T24" fmla="*/ 92 w 251"/>
                    <a:gd name="T25" fmla="*/ 5 h 999"/>
                    <a:gd name="T26" fmla="*/ 70 w 251"/>
                    <a:gd name="T27" fmla="*/ 12 h 999"/>
                    <a:gd name="T28" fmla="*/ 47 w 251"/>
                    <a:gd name="T29" fmla="*/ 20 h 999"/>
                    <a:gd name="T30" fmla="*/ 23 w 251"/>
                    <a:gd name="T31" fmla="*/ 32 h 999"/>
                    <a:gd name="T32" fmla="*/ 0 w 251"/>
                    <a:gd name="T33" fmla="*/ 47 h 999"/>
                    <a:gd name="T34" fmla="*/ 0 w 251"/>
                    <a:gd name="T35" fmla="*/ 999 h 999"/>
                    <a:gd name="T36" fmla="*/ 1 w 251"/>
                    <a:gd name="T37" fmla="*/ 999 h 999"/>
                    <a:gd name="T38" fmla="*/ 6 w 251"/>
                    <a:gd name="T39" fmla="*/ 999 h 999"/>
                    <a:gd name="T40" fmla="*/ 14 w 251"/>
                    <a:gd name="T41" fmla="*/ 998 h 999"/>
                    <a:gd name="T42" fmla="*/ 23 w 251"/>
                    <a:gd name="T43" fmla="*/ 997 h 999"/>
                    <a:gd name="T44" fmla="*/ 35 w 251"/>
                    <a:gd name="T45" fmla="*/ 995 h 999"/>
                    <a:gd name="T46" fmla="*/ 49 w 251"/>
                    <a:gd name="T47" fmla="*/ 993 h 999"/>
                    <a:gd name="T48" fmla="*/ 65 w 251"/>
                    <a:gd name="T49" fmla="*/ 990 h 999"/>
                    <a:gd name="T50" fmla="*/ 83 w 251"/>
                    <a:gd name="T51" fmla="*/ 985 h 999"/>
                    <a:gd name="T52" fmla="*/ 102 w 251"/>
                    <a:gd name="T53" fmla="*/ 980 h 999"/>
                    <a:gd name="T54" fmla="*/ 121 w 251"/>
                    <a:gd name="T55" fmla="*/ 973 h 999"/>
                    <a:gd name="T56" fmla="*/ 143 w 251"/>
                    <a:gd name="T57" fmla="*/ 966 h 999"/>
                    <a:gd name="T58" fmla="*/ 164 w 251"/>
                    <a:gd name="T59" fmla="*/ 956 h 999"/>
                    <a:gd name="T60" fmla="*/ 186 w 251"/>
                    <a:gd name="T61" fmla="*/ 945 h 999"/>
                    <a:gd name="T62" fmla="*/ 208 w 251"/>
                    <a:gd name="T63" fmla="*/ 934 h 999"/>
                    <a:gd name="T64" fmla="*/ 230 w 251"/>
                    <a:gd name="T65" fmla="*/ 919 h 999"/>
                    <a:gd name="T66" fmla="*/ 251 w 251"/>
                    <a:gd name="T67" fmla="*/ 903 h 999"/>
                    <a:gd name="T68" fmla="*/ 251 w 251"/>
                    <a:gd name="T69" fmla="*/ 23 h 999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251" h="999">
                      <a:moveTo>
                        <a:pt x="251" y="23"/>
                      </a:moveTo>
                      <a:lnTo>
                        <a:pt x="250" y="22"/>
                      </a:lnTo>
                      <a:lnTo>
                        <a:pt x="246" y="20"/>
                      </a:lnTo>
                      <a:lnTo>
                        <a:pt x="239" y="18"/>
                      </a:lnTo>
                      <a:lnTo>
                        <a:pt x="230" y="15"/>
                      </a:lnTo>
                      <a:lnTo>
                        <a:pt x="218" y="11"/>
                      </a:lnTo>
                      <a:lnTo>
                        <a:pt x="205" y="7"/>
                      </a:lnTo>
                      <a:lnTo>
                        <a:pt x="190" y="4"/>
                      </a:lnTo>
                      <a:lnTo>
                        <a:pt x="173" y="1"/>
                      </a:lnTo>
                      <a:lnTo>
                        <a:pt x="155" y="0"/>
                      </a:lnTo>
                      <a:lnTo>
                        <a:pt x="134" y="0"/>
                      </a:lnTo>
                      <a:lnTo>
                        <a:pt x="114" y="2"/>
                      </a:lnTo>
                      <a:lnTo>
                        <a:pt x="92" y="5"/>
                      </a:lnTo>
                      <a:lnTo>
                        <a:pt x="70" y="12"/>
                      </a:lnTo>
                      <a:lnTo>
                        <a:pt x="47" y="20"/>
                      </a:lnTo>
                      <a:lnTo>
                        <a:pt x="23" y="32"/>
                      </a:lnTo>
                      <a:lnTo>
                        <a:pt x="0" y="47"/>
                      </a:lnTo>
                      <a:lnTo>
                        <a:pt x="0" y="999"/>
                      </a:lnTo>
                      <a:lnTo>
                        <a:pt x="1" y="999"/>
                      </a:lnTo>
                      <a:lnTo>
                        <a:pt x="6" y="999"/>
                      </a:lnTo>
                      <a:lnTo>
                        <a:pt x="14" y="998"/>
                      </a:lnTo>
                      <a:lnTo>
                        <a:pt x="23" y="997"/>
                      </a:lnTo>
                      <a:lnTo>
                        <a:pt x="35" y="995"/>
                      </a:lnTo>
                      <a:lnTo>
                        <a:pt x="49" y="993"/>
                      </a:lnTo>
                      <a:lnTo>
                        <a:pt x="65" y="990"/>
                      </a:lnTo>
                      <a:lnTo>
                        <a:pt x="83" y="985"/>
                      </a:lnTo>
                      <a:lnTo>
                        <a:pt x="102" y="980"/>
                      </a:lnTo>
                      <a:lnTo>
                        <a:pt x="121" y="973"/>
                      </a:lnTo>
                      <a:lnTo>
                        <a:pt x="143" y="966"/>
                      </a:lnTo>
                      <a:lnTo>
                        <a:pt x="164" y="956"/>
                      </a:lnTo>
                      <a:lnTo>
                        <a:pt x="186" y="945"/>
                      </a:lnTo>
                      <a:lnTo>
                        <a:pt x="208" y="934"/>
                      </a:lnTo>
                      <a:lnTo>
                        <a:pt x="230" y="919"/>
                      </a:lnTo>
                      <a:lnTo>
                        <a:pt x="251" y="903"/>
                      </a:lnTo>
                      <a:lnTo>
                        <a:pt x="251" y="2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5" name="Freeform 35"/>
                <p:cNvSpPr>
                  <a:spLocks/>
                </p:cNvSpPr>
                <p:nvPr/>
              </p:nvSpPr>
              <p:spPr bwMode="auto">
                <a:xfrm>
                  <a:off x="6080" y="13687"/>
                  <a:ext cx="215" cy="843"/>
                </a:xfrm>
                <a:custGeom>
                  <a:avLst/>
                  <a:gdLst>
                    <a:gd name="T0" fmla="*/ 215 w 215"/>
                    <a:gd name="T1" fmla="*/ 20 h 843"/>
                    <a:gd name="T2" fmla="*/ 214 w 215"/>
                    <a:gd name="T3" fmla="*/ 19 h 843"/>
                    <a:gd name="T4" fmla="*/ 211 w 215"/>
                    <a:gd name="T5" fmla="*/ 18 h 843"/>
                    <a:gd name="T6" fmla="*/ 205 w 215"/>
                    <a:gd name="T7" fmla="*/ 15 h 843"/>
                    <a:gd name="T8" fmla="*/ 197 w 215"/>
                    <a:gd name="T9" fmla="*/ 12 h 843"/>
                    <a:gd name="T10" fmla="*/ 187 w 215"/>
                    <a:gd name="T11" fmla="*/ 9 h 843"/>
                    <a:gd name="T12" fmla="*/ 176 w 215"/>
                    <a:gd name="T13" fmla="*/ 6 h 843"/>
                    <a:gd name="T14" fmla="*/ 163 w 215"/>
                    <a:gd name="T15" fmla="*/ 4 h 843"/>
                    <a:gd name="T16" fmla="*/ 149 w 215"/>
                    <a:gd name="T17" fmla="*/ 1 h 843"/>
                    <a:gd name="T18" fmla="*/ 133 w 215"/>
                    <a:gd name="T19" fmla="*/ 0 h 843"/>
                    <a:gd name="T20" fmla="*/ 115 w 215"/>
                    <a:gd name="T21" fmla="*/ 0 h 843"/>
                    <a:gd name="T22" fmla="*/ 98 w 215"/>
                    <a:gd name="T23" fmla="*/ 1 h 843"/>
                    <a:gd name="T24" fmla="*/ 79 w 215"/>
                    <a:gd name="T25" fmla="*/ 5 h 843"/>
                    <a:gd name="T26" fmla="*/ 60 w 215"/>
                    <a:gd name="T27" fmla="*/ 10 h 843"/>
                    <a:gd name="T28" fmla="*/ 40 w 215"/>
                    <a:gd name="T29" fmla="*/ 18 h 843"/>
                    <a:gd name="T30" fmla="*/ 21 w 215"/>
                    <a:gd name="T31" fmla="*/ 27 h 843"/>
                    <a:gd name="T32" fmla="*/ 0 w 215"/>
                    <a:gd name="T33" fmla="*/ 40 h 843"/>
                    <a:gd name="T34" fmla="*/ 0 w 215"/>
                    <a:gd name="T35" fmla="*/ 843 h 843"/>
                    <a:gd name="T36" fmla="*/ 1 w 215"/>
                    <a:gd name="T37" fmla="*/ 843 h 843"/>
                    <a:gd name="T38" fmla="*/ 6 w 215"/>
                    <a:gd name="T39" fmla="*/ 843 h 843"/>
                    <a:gd name="T40" fmla="*/ 12 w 215"/>
                    <a:gd name="T41" fmla="*/ 842 h 843"/>
                    <a:gd name="T42" fmla="*/ 21 w 215"/>
                    <a:gd name="T43" fmla="*/ 841 h 843"/>
                    <a:gd name="T44" fmla="*/ 30 w 215"/>
                    <a:gd name="T45" fmla="*/ 840 h 843"/>
                    <a:gd name="T46" fmla="*/ 43 w 215"/>
                    <a:gd name="T47" fmla="*/ 838 h 843"/>
                    <a:gd name="T48" fmla="*/ 56 w 215"/>
                    <a:gd name="T49" fmla="*/ 835 h 843"/>
                    <a:gd name="T50" fmla="*/ 71 w 215"/>
                    <a:gd name="T51" fmla="*/ 831 h 843"/>
                    <a:gd name="T52" fmla="*/ 87 w 215"/>
                    <a:gd name="T53" fmla="*/ 826 h 843"/>
                    <a:gd name="T54" fmla="*/ 105 w 215"/>
                    <a:gd name="T55" fmla="*/ 821 h 843"/>
                    <a:gd name="T56" fmla="*/ 123 w 215"/>
                    <a:gd name="T57" fmla="*/ 814 h 843"/>
                    <a:gd name="T58" fmla="*/ 141 w 215"/>
                    <a:gd name="T59" fmla="*/ 806 h 843"/>
                    <a:gd name="T60" fmla="*/ 159 w 215"/>
                    <a:gd name="T61" fmla="*/ 797 h 843"/>
                    <a:gd name="T62" fmla="*/ 179 w 215"/>
                    <a:gd name="T63" fmla="*/ 786 h 843"/>
                    <a:gd name="T64" fmla="*/ 197 w 215"/>
                    <a:gd name="T65" fmla="*/ 774 h 843"/>
                    <a:gd name="T66" fmla="*/ 215 w 215"/>
                    <a:gd name="T67" fmla="*/ 760 h 843"/>
                    <a:gd name="T68" fmla="*/ 215 w 215"/>
                    <a:gd name="T69" fmla="*/ 20 h 84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215" h="843">
                      <a:moveTo>
                        <a:pt x="215" y="20"/>
                      </a:moveTo>
                      <a:lnTo>
                        <a:pt x="214" y="19"/>
                      </a:lnTo>
                      <a:lnTo>
                        <a:pt x="211" y="18"/>
                      </a:lnTo>
                      <a:lnTo>
                        <a:pt x="205" y="15"/>
                      </a:lnTo>
                      <a:lnTo>
                        <a:pt x="197" y="12"/>
                      </a:lnTo>
                      <a:lnTo>
                        <a:pt x="187" y="9"/>
                      </a:lnTo>
                      <a:lnTo>
                        <a:pt x="176" y="6"/>
                      </a:lnTo>
                      <a:lnTo>
                        <a:pt x="163" y="4"/>
                      </a:lnTo>
                      <a:lnTo>
                        <a:pt x="149" y="1"/>
                      </a:lnTo>
                      <a:lnTo>
                        <a:pt x="133" y="0"/>
                      </a:lnTo>
                      <a:lnTo>
                        <a:pt x="115" y="0"/>
                      </a:lnTo>
                      <a:lnTo>
                        <a:pt x="98" y="1"/>
                      </a:lnTo>
                      <a:lnTo>
                        <a:pt x="79" y="5"/>
                      </a:lnTo>
                      <a:lnTo>
                        <a:pt x="60" y="10"/>
                      </a:lnTo>
                      <a:lnTo>
                        <a:pt x="40" y="18"/>
                      </a:lnTo>
                      <a:lnTo>
                        <a:pt x="21" y="27"/>
                      </a:lnTo>
                      <a:lnTo>
                        <a:pt x="0" y="40"/>
                      </a:lnTo>
                      <a:lnTo>
                        <a:pt x="0" y="843"/>
                      </a:lnTo>
                      <a:lnTo>
                        <a:pt x="1" y="843"/>
                      </a:lnTo>
                      <a:lnTo>
                        <a:pt x="6" y="843"/>
                      </a:lnTo>
                      <a:lnTo>
                        <a:pt x="12" y="842"/>
                      </a:lnTo>
                      <a:lnTo>
                        <a:pt x="21" y="841"/>
                      </a:lnTo>
                      <a:lnTo>
                        <a:pt x="30" y="840"/>
                      </a:lnTo>
                      <a:lnTo>
                        <a:pt x="43" y="838"/>
                      </a:lnTo>
                      <a:lnTo>
                        <a:pt x="56" y="835"/>
                      </a:lnTo>
                      <a:lnTo>
                        <a:pt x="71" y="831"/>
                      </a:lnTo>
                      <a:lnTo>
                        <a:pt x="87" y="826"/>
                      </a:lnTo>
                      <a:lnTo>
                        <a:pt x="105" y="821"/>
                      </a:lnTo>
                      <a:lnTo>
                        <a:pt x="123" y="814"/>
                      </a:lnTo>
                      <a:lnTo>
                        <a:pt x="141" y="806"/>
                      </a:lnTo>
                      <a:lnTo>
                        <a:pt x="159" y="797"/>
                      </a:lnTo>
                      <a:lnTo>
                        <a:pt x="179" y="786"/>
                      </a:lnTo>
                      <a:lnTo>
                        <a:pt x="197" y="774"/>
                      </a:lnTo>
                      <a:lnTo>
                        <a:pt x="215" y="760"/>
                      </a:lnTo>
                      <a:lnTo>
                        <a:pt x="215" y="2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6" name="Freeform 36"/>
                <p:cNvSpPr>
                  <a:spLocks/>
                </p:cNvSpPr>
                <p:nvPr/>
              </p:nvSpPr>
              <p:spPr bwMode="auto">
                <a:xfrm>
                  <a:off x="6087" y="13696"/>
                  <a:ext cx="180" cy="685"/>
                </a:xfrm>
                <a:custGeom>
                  <a:avLst/>
                  <a:gdLst>
                    <a:gd name="T0" fmla="*/ 180 w 180"/>
                    <a:gd name="T1" fmla="*/ 16 h 685"/>
                    <a:gd name="T2" fmla="*/ 179 w 180"/>
                    <a:gd name="T3" fmla="*/ 16 h 685"/>
                    <a:gd name="T4" fmla="*/ 176 w 180"/>
                    <a:gd name="T5" fmla="*/ 14 h 685"/>
                    <a:gd name="T6" fmla="*/ 172 w 180"/>
                    <a:gd name="T7" fmla="*/ 12 h 685"/>
                    <a:gd name="T8" fmla="*/ 165 w 180"/>
                    <a:gd name="T9" fmla="*/ 10 h 685"/>
                    <a:gd name="T10" fmla="*/ 157 w 180"/>
                    <a:gd name="T11" fmla="*/ 8 h 685"/>
                    <a:gd name="T12" fmla="*/ 147 w 180"/>
                    <a:gd name="T13" fmla="*/ 4 h 685"/>
                    <a:gd name="T14" fmla="*/ 136 w 180"/>
                    <a:gd name="T15" fmla="*/ 2 h 685"/>
                    <a:gd name="T16" fmla="*/ 125 w 180"/>
                    <a:gd name="T17" fmla="*/ 0 h 685"/>
                    <a:gd name="T18" fmla="*/ 111 w 180"/>
                    <a:gd name="T19" fmla="*/ 0 h 685"/>
                    <a:gd name="T20" fmla="*/ 97 w 180"/>
                    <a:gd name="T21" fmla="*/ 0 h 685"/>
                    <a:gd name="T22" fmla="*/ 81 w 180"/>
                    <a:gd name="T23" fmla="*/ 1 h 685"/>
                    <a:gd name="T24" fmla="*/ 66 w 180"/>
                    <a:gd name="T25" fmla="*/ 3 h 685"/>
                    <a:gd name="T26" fmla="*/ 50 w 180"/>
                    <a:gd name="T27" fmla="*/ 8 h 685"/>
                    <a:gd name="T28" fmla="*/ 33 w 180"/>
                    <a:gd name="T29" fmla="*/ 14 h 685"/>
                    <a:gd name="T30" fmla="*/ 17 w 180"/>
                    <a:gd name="T31" fmla="*/ 23 h 685"/>
                    <a:gd name="T32" fmla="*/ 0 w 180"/>
                    <a:gd name="T33" fmla="*/ 33 h 685"/>
                    <a:gd name="T34" fmla="*/ 0 w 180"/>
                    <a:gd name="T35" fmla="*/ 685 h 685"/>
                    <a:gd name="T36" fmla="*/ 1 w 180"/>
                    <a:gd name="T37" fmla="*/ 685 h 685"/>
                    <a:gd name="T38" fmla="*/ 4 w 180"/>
                    <a:gd name="T39" fmla="*/ 685 h 685"/>
                    <a:gd name="T40" fmla="*/ 9 w 180"/>
                    <a:gd name="T41" fmla="*/ 684 h 685"/>
                    <a:gd name="T42" fmla="*/ 17 w 180"/>
                    <a:gd name="T43" fmla="*/ 683 h 685"/>
                    <a:gd name="T44" fmla="*/ 26 w 180"/>
                    <a:gd name="T45" fmla="*/ 682 h 685"/>
                    <a:gd name="T46" fmla="*/ 35 w 180"/>
                    <a:gd name="T47" fmla="*/ 681 h 685"/>
                    <a:gd name="T48" fmla="*/ 47 w 180"/>
                    <a:gd name="T49" fmla="*/ 678 h 685"/>
                    <a:gd name="T50" fmla="*/ 60 w 180"/>
                    <a:gd name="T51" fmla="*/ 676 h 685"/>
                    <a:gd name="T52" fmla="*/ 73 w 180"/>
                    <a:gd name="T53" fmla="*/ 671 h 685"/>
                    <a:gd name="T54" fmla="*/ 87 w 180"/>
                    <a:gd name="T55" fmla="*/ 667 h 685"/>
                    <a:gd name="T56" fmla="*/ 102 w 180"/>
                    <a:gd name="T57" fmla="*/ 662 h 685"/>
                    <a:gd name="T58" fmla="*/ 118 w 180"/>
                    <a:gd name="T59" fmla="*/ 655 h 685"/>
                    <a:gd name="T60" fmla="*/ 133 w 180"/>
                    <a:gd name="T61" fmla="*/ 648 h 685"/>
                    <a:gd name="T62" fmla="*/ 149 w 180"/>
                    <a:gd name="T63" fmla="*/ 639 h 685"/>
                    <a:gd name="T64" fmla="*/ 165 w 180"/>
                    <a:gd name="T65" fmla="*/ 628 h 685"/>
                    <a:gd name="T66" fmla="*/ 180 w 180"/>
                    <a:gd name="T67" fmla="*/ 617 h 685"/>
                    <a:gd name="T68" fmla="*/ 180 w 180"/>
                    <a:gd name="T69" fmla="*/ 16 h 68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180" h="685">
                      <a:moveTo>
                        <a:pt x="180" y="16"/>
                      </a:moveTo>
                      <a:lnTo>
                        <a:pt x="179" y="16"/>
                      </a:lnTo>
                      <a:lnTo>
                        <a:pt x="176" y="14"/>
                      </a:lnTo>
                      <a:lnTo>
                        <a:pt x="172" y="12"/>
                      </a:lnTo>
                      <a:lnTo>
                        <a:pt x="165" y="10"/>
                      </a:lnTo>
                      <a:lnTo>
                        <a:pt x="157" y="8"/>
                      </a:lnTo>
                      <a:lnTo>
                        <a:pt x="147" y="4"/>
                      </a:lnTo>
                      <a:lnTo>
                        <a:pt x="136" y="2"/>
                      </a:lnTo>
                      <a:lnTo>
                        <a:pt x="125" y="0"/>
                      </a:lnTo>
                      <a:lnTo>
                        <a:pt x="111" y="0"/>
                      </a:lnTo>
                      <a:lnTo>
                        <a:pt x="97" y="0"/>
                      </a:lnTo>
                      <a:lnTo>
                        <a:pt x="81" y="1"/>
                      </a:lnTo>
                      <a:lnTo>
                        <a:pt x="66" y="3"/>
                      </a:lnTo>
                      <a:lnTo>
                        <a:pt x="50" y="8"/>
                      </a:lnTo>
                      <a:lnTo>
                        <a:pt x="33" y="14"/>
                      </a:lnTo>
                      <a:lnTo>
                        <a:pt x="17" y="23"/>
                      </a:lnTo>
                      <a:lnTo>
                        <a:pt x="0" y="33"/>
                      </a:lnTo>
                      <a:lnTo>
                        <a:pt x="0" y="685"/>
                      </a:lnTo>
                      <a:lnTo>
                        <a:pt x="1" y="685"/>
                      </a:lnTo>
                      <a:lnTo>
                        <a:pt x="4" y="685"/>
                      </a:lnTo>
                      <a:lnTo>
                        <a:pt x="9" y="684"/>
                      </a:lnTo>
                      <a:lnTo>
                        <a:pt x="17" y="683"/>
                      </a:lnTo>
                      <a:lnTo>
                        <a:pt x="26" y="682"/>
                      </a:lnTo>
                      <a:lnTo>
                        <a:pt x="35" y="681"/>
                      </a:lnTo>
                      <a:lnTo>
                        <a:pt x="47" y="678"/>
                      </a:lnTo>
                      <a:lnTo>
                        <a:pt x="60" y="676"/>
                      </a:lnTo>
                      <a:lnTo>
                        <a:pt x="73" y="671"/>
                      </a:lnTo>
                      <a:lnTo>
                        <a:pt x="87" y="667"/>
                      </a:lnTo>
                      <a:lnTo>
                        <a:pt x="102" y="662"/>
                      </a:lnTo>
                      <a:lnTo>
                        <a:pt x="118" y="655"/>
                      </a:lnTo>
                      <a:lnTo>
                        <a:pt x="133" y="648"/>
                      </a:lnTo>
                      <a:lnTo>
                        <a:pt x="149" y="639"/>
                      </a:lnTo>
                      <a:lnTo>
                        <a:pt x="165" y="628"/>
                      </a:lnTo>
                      <a:lnTo>
                        <a:pt x="180" y="617"/>
                      </a:lnTo>
                      <a:lnTo>
                        <a:pt x="18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7" name="Freeform 37"/>
                <p:cNvSpPr>
                  <a:spLocks/>
                </p:cNvSpPr>
                <p:nvPr/>
              </p:nvSpPr>
              <p:spPr bwMode="auto">
                <a:xfrm>
                  <a:off x="6093" y="13704"/>
                  <a:ext cx="146" cy="530"/>
                </a:xfrm>
                <a:custGeom>
                  <a:avLst/>
                  <a:gdLst>
                    <a:gd name="T0" fmla="*/ 146 w 146"/>
                    <a:gd name="T1" fmla="*/ 14 h 530"/>
                    <a:gd name="T2" fmla="*/ 143 w 146"/>
                    <a:gd name="T3" fmla="*/ 12 h 530"/>
                    <a:gd name="T4" fmla="*/ 134 w 146"/>
                    <a:gd name="T5" fmla="*/ 8 h 530"/>
                    <a:gd name="T6" fmla="*/ 120 w 146"/>
                    <a:gd name="T7" fmla="*/ 4 h 530"/>
                    <a:gd name="T8" fmla="*/ 101 w 146"/>
                    <a:gd name="T9" fmla="*/ 1 h 530"/>
                    <a:gd name="T10" fmla="*/ 79 w 146"/>
                    <a:gd name="T11" fmla="*/ 0 h 530"/>
                    <a:gd name="T12" fmla="*/ 54 w 146"/>
                    <a:gd name="T13" fmla="*/ 3 h 530"/>
                    <a:gd name="T14" fmla="*/ 27 w 146"/>
                    <a:gd name="T15" fmla="*/ 11 h 530"/>
                    <a:gd name="T16" fmla="*/ 0 w 146"/>
                    <a:gd name="T17" fmla="*/ 27 h 530"/>
                    <a:gd name="T18" fmla="*/ 0 w 146"/>
                    <a:gd name="T19" fmla="*/ 530 h 530"/>
                    <a:gd name="T20" fmla="*/ 3 w 146"/>
                    <a:gd name="T21" fmla="*/ 530 h 530"/>
                    <a:gd name="T22" fmla="*/ 14 w 146"/>
                    <a:gd name="T23" fmla="*/ 529 h 530"/>
                    <a:gd name="T24" fmla="*/ 29 w 146"/>
                    <a:gd name="T25" fmla="*/ 526 h 530"/>
                    <a:gd name="T26" fmla="*/ 49 w 146"/>
                    <a:gd name="T27" fmla="*/ 521 h 530"/>
                    <a:gd name="T28" fmla="*/ 71 w 146"/>
                    <a:gd name="T29" fmla="*/ 514 h 530"/>
                    <a:gd name="T30" fmla="*/ 96 w 146"/>
                    <a:gd name="T31" fmla="*/ 505 h 530"/>
                    <a:gd name="T32" fmla="*/ 121 w 146"/>
                    <a:gd name="T33" fmla="*/ 492 h 530"/>
                    <a:gd name="T34" fmla="*/ 146 w 146"/>
                    <a:gd name="T35" fmla="*/ 475 h 530"/>
                    <a:gd name="T36" fmla="*/ 146 w 146"/>
                    <a:gd name="T37" fmla="*/ 14 h 53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6" h="530">
                      <a:moveTo>
                        <a:pt x="146" y="14"/>
                      </a:moveTo>
                      <a:lnTo>
                        <a:pt x="143" y="12"/>
                      </a:lnTo>
                      <a:lnTo>
                        <a:pt x="134" y="8"/>
                      </a:lnTo>
                      <a:lnTo>
                        <a:pt x="120" y="4"/>
                      </a:lnTo>
                      <a:lnTo>
                        <a:pt x="101" y="1"/>
                      </a:lnTo>
                      <a:lnTo>
                        <a:pt x="79" y="0"/>
                      </a:lnTo>
                      <a:lnTo>
                        <a:pt x="54" y="3"/>
                      </a:lnTo>
                      <a:lnTo>
                        <a:pt x="27" y="11"/>
                      </a:lnTo>
                      <a:lnTo>
                        <a:pt x="0" y="27"/>
                      </a:lnTo>
                      <a:lnTo>
                        <a:pt x="0" y="530"/>
                      </a:lnTo>
                      <a:lnTo>
                        <a:pt x="3" y="530"/>
                      </a:lnTo>
                      <a:lnTo>
                        <a:pt x="14" y="529"/>
                      </a:lnTo>
                      <a:lnTo>
                        <a:pt x="29" y="526"/>
                      </a:lnTo>
                      <a:lnTo>
                        <a:pt x="49" y="521"/>
                      </a:lnTo>
                      <a:lnTo>
                        <a:pt x="71" y="514"/>
                      </a:lnTo>
                      <a:lnTo>
                        <a:pt x="96" y="505"/>
                      </a:lnTo>
                      <a:lnTo>
                        <a:pt x="121" y="492"/>
                      </a:lnTo>
                      <a:lnTo>
                        <a:pt x="146" y="475"/>
                      </a:lnTo>
                      <a:lnTo>
                        <a:pt x="146" y="1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8" name="Freeform 38"/>
                <p:cNvSpPr>
                  <a:spLocks/>
                </p:cNvSpPr>
                <p:nvPr/>
              </p:nvSpPr>
              <p:spPr bwMode="auto">
                <a:xfrm>
                  <a:off x="6101" y="13712"/>
                  <a:ext cx="109" cy="373"/>
                </a:xfrm>
                <a:custGeom>
                  <a:avLst/>
                  <a:gdLst>
                    <a:gd name="T0" fmla="*/ 109 w 109"/>
                    <a:gd name="T1" fmla="*/ 10 h 373"/>
                    <a:gd name="T2" fmla="*/ 107 w 109"/>
                    <a:gd name="T3" fmla="*/ 9 h 373"/>
                    <a:gd name="T4" fmla="*/ 100 w 109"/>
                    <a:gd name="T5" fmla="*/ 6 h 373"/>
                    <a:gd name="T6" fmla="*/ 89 w 109"/>
                    <a:gd name="T7" fmla="*/ 2 h 373"/>
                    <a:gd name="T8" fmla="*/ 75 w 109"/>
                    <a:gd name="T9" fmla="*/ 0 h 373"/>
                    <a:gd name="T10" fmla="*/ 59 w 109"/>
                    <a:gd name="T11" fmla="*/ 0 h 373"/>
                    <a:gd name="T12" fmla="*/ 39 w 109"/>
                    <a:gd name="T13" fmla="*/ 2 h 373"/>
                    <a:gd name="T14" fmla="*/ 20 w 109"/>
                    <a:gd name="T15" fmla="*/ 9 h 373"/>
                    <a:gd name="T16" fmla="*/ 0 w 109"/>
                    <a:gd name="T17" fmla="*/ 21 h 373"/>
                    <a:gd name="T18" fmla="*/ 0 w 109"/>
                    <a:gd name="T19" fmla="*/ 373 h 373"/>
                    <a:gd name="T20" fmla="*/ 2 w 109"/>
                    <a:gd name="T21" fmla="*/ 373 h 373"/>
                    <a:gd name="T22" fmla="*/ 9 w 109"/>
                    <a:gd name="T23" fmla="*/ 372 h 373"/>
                    <a:gd name="T24" fmla="*/ 21 w 109"/>
                    <a:gd name="T25" fmla="*/ 369 h 373"/>
                    <a:gd name="T26" fmla="*/ 36 w 109"/>
                    <a:gd name="T27" fmla="*/ 366 h 373"/>
                    <a:gd name="T28" fmla="*/ 53 w 109"/>
                    <a:gd name="T29" fmla="*/ 362 h 373"/>
                    <a:gd name="T30" fmla="*/ 72 w 109"/>
                    <a:gd name="T31" fmla="*/ 354 h 373"/>
                    <a:gd name="T32" fmla="*/ 90 w 109"/>
                    <a:gd name="T33" fmla="*/ 343 h 373"/>
                    <a:gd name="T34" fmla="*/ 109 w 109"/>
                    <a:gd name="T35" fmla="*/ 331 h 373"/>
                    <a:gd name="T36" fmla="*/ 109 w 109"/>
                    <a:gd name="T37" fmla="*/ 10 h 37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09" h="373">
                      <a:moveTo>
                        <a:pt x="109" y="10"/>
                      </a:moveTo>
                      <a:lnTo>
                        <a:pt x="107" y="9"/>
                      </a:lnTo>
                      <a:lnTo>
                        <a:pt x="100" y="6"/>
                      </a:lnTo>
                      <a:lnTo>
                        <a:pt x="89" y="2"/>
                      </a:lnTo>
                      <a:lnTo>
                        <a:pt x="75" y="0"/>
                      </a:lnTo>
                      <a:lnTo>
                        <a:pt x="59" y="0"/>
                      </a:lnTo>
                      <a:lnTo>
                        <a:pt x="39" y="2"/>
                      </a:lnTo>
                      <a:lnTo>
                        <a:pt x="20" y="9"/>
                      </a:lnTo>
                      <a:lnTo>
                        <a:pt x="0" y="21"/>
                      </a:lnTo>
                      <a:lnTo>
                        <a:pt x="0" y="373"/>
                      </a:lnTo>
                      <a:lnTo>
                        <a:pt x="2" y="373"/>
                      </a:lnTo>
                      <a:lnTo>
                        <a:pt x="9" y="372"/>
                      </a:lnTo>
                      <a:lnTo>
                        <a:pt x="21" y="369"/>
                      </a:lnTo>
                      <a:lnTo>
                        <a:pt x="36" y="366"/>
                      </a:lnTo>
                      <a:lnTo>
                        <a:pt x="53" y="362"/>
                      </a:lnTo>
                      <a:lnTo>
                        <a:pt x="72" y="354"/>
                      </a:lnTo>
                      <a:lnTo>
                        <a:pt x="90" y="343"/>
                      </a:lnTo>
                      <a:lnTo>
                        <a:pt x="109" y="331"/>
                      </a:lnTo>
                      <a:lnTo>
                        <a:pt x="109" y="1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9" name="Freeform 39"/>
                <p:cNvSpPr>
                  <a:spLocks/>
                </p:cNvSpPr>
                <p:nvPr/>
              </p:nvSpPr>
              <p:spPr bwMode="auto">
                <a:xfrm>
                  <a:off x="6107" y="13721"/>
                  <a:ext cx="75" cy="216"/>
                </a:xfrm>
                <a:custGeom>
                  <a:avLst/>
                  <a:gdLst>
                    <a:gd name="T0" fmla="*/ 75 w 75"/>
                    <a:gd name="T1" fmla="*/ 6 h 216"/>
                    <a:gd name="T2" fmla="*/ 73 w 75"/>
                    <a:gd name="T3" fmla="*/ 5 h 216"/>
                    <a:gd name="T4" fmla="*/ 69 w 75"/>
                    <a:gd name="T5" fmla="*/ 4 h 216"/>
                    <a:gd name="T6" fmla="*/ 61 w 75"/>
                    <a:gd name="T7" fmla="*/ 2 h 216"/>
                    <a:gd name="T8" fmla="*/ 52 w 75"/>
                    <a:gd name="T9" fmla="*/ 0 h 216"/>
                    <a:gd name="T10" fmla="*/ 41 w 75"/>
                    <a:gd name="T11" fmla="*/ 0 h 216"/>
                    <a:gd name="T12" fmla="*/ 28 w 75"/>
                    <a:gd name="T13" fmla="*/ 1 h 216"/>
                    <a:gd name="T14" fmla="*/ 14 w 75"/>
                    <a:gd name="T15" fmla="*/ 6 h 216"/>
                    <a:gd name="T16" fmla="*/ 0 w 75"/>
                    <a:gd name="T17" fmla="*/ 14 h 216"/>
                    <a:gd name="T18" fmla="*/ 0 w 75"/>
                    <a:gd name="T19" fmla="*/ 216 h 216"/>
                    <a:gd name="T20" fmla="*/ 2 w 75"/>
                    <a:gd name="T21" fmla="*/ 216 h 216"/>
                    <a:gd name="T22" fmla="*/ 7 w 75"/>
                    <a:gd name="T23" fmla="*/ 215 h 216"/>
                    <a:gd name="T24" fmla="*/ 15 w 75"/>
                    <a:gd name="T25" fmla="*/ 214 h 216"/>
                    <a:gd name="T26" fmla="*/ 25 w 75"/>
                    <a:gd name="T27" fmla="*/ 211 h 216"/>
                    <a:gd name="T28" fmla="*/ 37 w 75"/>
                    <a:gd name="T29" fmla="*/ 208 h 216"/>
                    <a:gd name="T30" fmla="*/ 50 w 75"/>
                    <a:gd name="T31" fmla="*/ 203 h 216"/>
                    <a:gd name="T32" fmla="*/ 63 w 75"/>
                    <a:gd name="T33" fmla="*/ 195 h 216"/>
                    <a:gd name="T34" fmla="*/ 75 w 75"/>
                    <a:gd name="T35" fmla="*/ 187 h 216"/>
                    <a:gd name="T36" fmla="*/ 75 w 75"/>
                    <a:gd name="T37" fmla="*/ 6 h 21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5" h="216">
                      <a:moveTo>
                        <a:pt x="75" y="6"/>
                      </a:moveTo>
                      <a:lnTo>
                        <a:pt x="73" y="5"/>
                      </a:lnTo>
                      <a:lnTo>
                        <a:pt x="69" y="4"/>
                      </a:lnTo>
                      <a:lnTo>
                        <a:pt x="61" y="2"/>
                      </a:lnTo>
                      <a:lnTo>
                        <a:pt x="52" y="0"/>
                      </a:lnTo>
                      <a:lnTo>
                        <a:pt x="41" y="0"/>
                      </a:lnTo>
                      <a:lnTo>
                        <a:pt x="28" y="1"/>
                      </a:lnTo>
                      <a:lnTo>
                        <a:pt x="14" y="6"/>
                      </a:lnTo>
                      <a:lnTo>
                        <a:pt x="0" y="14"/>
                      </a:lnTo>
                      <a:lnTo>
                        <a:pt x="0" y="216"/>
                      </a:lnTo>
                      <a:lnTo>
                        <a:pt x="2" y="216"/>
                      </a:lnTo>
                      <a:lnTo>
                        <a:pt x="7" y="215"/>
                      </a:lnTo>
                      <a:lnTo>
                        <a:pt x="15" y="214"/>
                      </a:lnTo>
                      <a:lnTo>
                        <a:pt x="25" y="211"/>
                      </a:lnTo>
                      <a:lnTo>
                        <a:pt x="37" y="208"/>
                      </a:lnTo>
                      <a:lnTo>
                        <a:pt x="50" y="203"/>
                      </a:lnTo>
                      <a:lnTo>
                        <a:pt x="63" y="195"/>
                      </a:lnTo>
                      <a:lnTo>
                        <a:pt x="75" y="187"/>
                      </a:lnTo>
                      <a:lnTo>
                        <a:pt x="75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0" name="Freeform 40"/>
                <p:cNvSpPr>
                  <a:spLocks/>
                </p:cNvSpPr>
                <p:nvPr/>
              </p:nvSpPr>
              <p:spPr bwMode="auto">
                <a:xfrm>
                  <a:off x="7013" y="14340"/>
                  <a:ext cx="110" cy="111"/>
                </a:xfrm>
                <a:custGeom>
                  <a:avLst/>
                  <a:gdLst>
                    <a:gd name="T0" fmla="*/ 55 w 110"/>
                    <a:gd name="T1" fmla="*/ 111 h 111"/>
                    <a:gd name="T2" fmla="*/ 66 w 110"/>
                    <a:gd name="T3" fmla="*/ 110 h 111"/>
                    <a:gd name="T4" fmla="*/ 76 w 110"/>
                    <a:gd name="T5" fmla="*/ 106 h 111"/>
                    <a:gd name="T6" fmla="*/ 85 w 110"/>
                    <a:gd name="T7" fmla="*/ 101 h 111"/>
                    <a:gd name="T8" fmla="*/ 94 w 110"/>
                    <a:gd name="T9" fmla="*/ 94 h 111"/>
                    <a:gd name="T10" fmla="*/ 100 w 110"/>
                    <a:gd name="T11" fmla="*/ 86 h 111"/>
                    <a:gd name="T12" fmla="*/ 106 w 110"/>
                    <a:gd name="T13" fmla="*/ 77 h 111"/>
                    <a:gd name="T14" fmla="*/ 109 w 110"/>
                    <a:gd name="T15" fmla="*/ 66 h 111"/>
                    <a:gd name="T16" fmla="*/ 110 w 110"/>
                    <a:gd name="T17" fmla="*/ 56 h 111"/>
                    <a:gd name="T18" fmla="*/ 109 w 110"/>
                    <a:gd name="T19" fmla="*/ 44 h 111"/>
                    <a:gd name="T20" fmla="*/ 106 w 110"/>
                    <a:gd name="T21" fmla="*/ 34 h 111"/>
                    <a:gd name="T22" fmla="*/ 100 w 110"/>
                    <a:gd name="T23" fmla="*/ 24 h 111"/>
                    <a:gd name="T24" fmla="*/ 94 w 110"/>
                    <a:gd name="T25" fmla="*/ 17 h 111"/>
                    <a:gd name="T26" fmla="*/ 85 w 110"/>
                    <a:gd name="T27" fmla="*/ 9 h 111"/>
                    <a:gd name="T28" fmla="*/ 76 w 110"/>
                    <a:gd name="T29" fmla="*/ 5 h 111"/>
                    <a:gd name="T30" fmla="*/ 66 w 110"/>
                    <a:gd name="T31" fmla="*/ 2 h 111"/>
                    <a:gd name="T32" fmla="*/ 55 w 110"/>
                    <a:gd name="T33" fmla="*/ 0 h 111"/>
                    <a:gd name="T34" fmla="*/ 44 w 110"/>
                    <a:gd name="T35" fmla="*/ 2 h 111"/>
                    <a:gd name="T36" fmla="*/ 33 w 110"/>
                    <a:gd name="T37" fmla="*/ 5 h 111"/>
                    <a:gd name="T38" fmla="*/ 25 w 110"/>
                    <a:gd name="T39" fmla="*/ 9 h 111"/>
                    <a:gd name="T40" fmla="*/ 16 w 110"/>
                    <a:gd name="T41" fmla="*/ 17 h 111"/>
                    <a:gd name="T42" fmla="*/ 10 w 110"/>
                    <a:gd name="T43" fmla="*/ 24 h 111"/>
                    <a:gd name="T44" fmla="*/ 4 w 110"/>
                    <a:gd name="T45" fmla="*/ 34 h 111"/>
                    <a:gd name="T46" fmla="*/ 1 w 110"/>
                    <a:gd name="T47" fmla="*/ 44 h 111"/>
                    <a:gd name="T48" fmla="*/ 0 w 110"/>
                    <a:gd name="T49" fmla="*/ 56 h 111"/>
                    <a:gd name="T50" fmla="*/ 1 w 110"/>
                    <a:gd name="T51" fmla="*/ 66 h 111"/>
                    <a:gd name="T52" fmla="*/ 4 w 110"/>
                    <a:gd name="T53" fmla="*/ 77 h 111"/>
                    <a:gd name="T54" fmla="*/ 10 w 110"/>
                    <a:gd name="T55" fmla="*/ 86 h 111"/>
                    <a:gd name="T56" fmla="*/ 16 w 110"/>
                    <a:gd name="T57" fmla="*/ 94 h 111"/>
                    <a:gd name="T58" fmla="*/ 25 w 110"/>
                    <a:gd name="T59" fmla="*/ 101 h 111"/>
                    <a:gd name="T60" fmla="*/ 33 w 110"/>
                    <a:gd name="T61" fmla="*/ 106 h 111"/>
                    <a:gd name="T62" fmla="*/ 44 w 110"/>
                    <a:gd name="T63" fmla="*/ 110 h 111"/>
                    <a:gd name="T64" fmla="*/ 55 w 110"/>
                    <a:gd name="T65" fmla="*/ 111 h 11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10" h="111">
                      <a:moveTo>
                        <a:pt x="55" y="111"/>
                      </a:moveTo>
                      <a:lnTo>
                        <a:pt x="66" y="110"/>
                      </a:lnTo>
                      <a:lnTo>
                        <a:pt x="76" y="106"/>
                      </a:lnTo>
                      <a:lnTo>
                        <a:pt x="85" y="101"/>
                      </a:lnTo>
                      <a:lnTo>
                        <a:pt x="94" y="94"/>
                      </a:lnTo>
                      <a:lnTo>
                        <a:pt x="100" y="86"/>
                      </a:lnTo>
                      <a:lnTo>
                        <a:pt x="106" y="77"/>
                      </a:lnTo>
                      <a:lnTo>
                        <a:pt x="109" y="66"/>
                      </a:lnTo>
                      <a:lnTo>
                        <a:pt x="110" y="56"/>
                      </a:lnTo>
                      <a:lnTo>
                        <a:pt x="109" y="44"/>
                      </a:lnTo>
                      <a:lnTo>
                        <a:pt x="106" y="34"/>
                      </a:lnTo>
                      <a:lnTo>
                        <a:pt x="100" y="24"/>
                      </a:lnTo>
                      <a:lnTo>
                        <a:pt x="94" y="17"/>
                      </a:lnTo>
                      <a:lnTo>
                        <a:pt x="85" y="9"/>
                      </a:lnTo>
                      <a:lnTo>
                        <a:pt x="76" y="5"/>
                      </a:lnTo>
                      <a:lnTo>
                        <a:pt x="66" y="2"/>
                      </a:lnTo>
                      <a:lnTo>
                        <a:pt x="55" y="0"/>
                      </a:lnTo>
                      <a:lnTo>
                        <a:pt x="44" y="2"/>
                      </a:lnTo>
                      <a:lnTo>
                        <a:pt x="33" y="5"/>
                      </a:lnTo>
                      <a:lnTo>
                        <a:pt x="25" y="9"/>
                      </a:lnTo>
                      <a:lnTo>
                        <a:pt x="16" y="17"/>
                      </a:lnTo>
                      <a:lnTo>
                        <a:pt x="10" y="24"/>
                      </a:lnTo>
                      <a:lnTo>
                        <a:pt x="4" y="34"/>
                      </a:lnTo>
                      <a:lnTo>
                        <a:pt x="1" y="44"/>
                      </a:lnTo>
                      <a:lnTo>
                        <a:pt x="0" y="56"/>
                      </a:lnTo>
                      <a:lnTo>
                        <a:pt x="1" y="66"/>
                      </a:lnTo>
                      <a:lnTo>
                        <a:pt x="4" y="77"/>
                      </a:lnTo>
                      <a:lnTo>
                        <a:pt x="10" y="86"/>
                      </a:lnTo>
                      <a:lnTo>
                        <a:pt x="16" y="94"/>
                      </a:lnTo>
                      <a:lnTo>
                        <a:pt x="25" y="101"/>
                      </a:lnTo>
                      <a:lnTo>
                        <a:pt x="33" y="106"/>
                      </a:lnTo>
                      <a:lnTo>
                        <a:pt x="44" y="110"/>
                      </a:lnTo>
                      <a:lnTo>
                        <a:pt x="55" y="11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1" name="Freeform 41"/>
                <p:cNvSpPr>
                  <a:spLocks/>
                </p:cNvSpPr>
                <p:nvPr/>
              </p:nvSpPr>
              <p:spPr bwMode="auto">
                <a:xfrm>
                  <a:off x="6676" y="14343"/>
                  <a:ext cx="55" cy="55"/>
                </a:xfrm>
                <a:custGeom>
                  <a:avLst/>
                  <a:gdLst>
                    <a:gd name="T0" fmla="*/ 27 w 55"/>
                    <a:gd name="T1" fmla="*/ 55 h 55"/>
                    <a:gd name="T2" fmla="*/ 38 w 55"/>
                    <a:gd name="T3" fmla="*/ 53 h 55"/>
                    <a:gd name="T4" fmla="*/ 48 w 55"/>
                    <a:gd name="T5" fmla="*/ 46 h 55"/>
                    <a:gd name="T6" fmla="*/ 53 w 55"/>
                    <a:gd name="T7" fmla="*/ 37 h 55"/>
                    <a:gd name="T8" fmla="*/ 55 w 55"/>
                    <a:gd name="T9" fmla="*/ 27 h 55"/>
                    <a:gd name="T10" fmla="*/ 53 w 55"/>
                    <a:gd name="T11" fmla="*/ 16 h 55"/>
                    <a:gd name="T12" fmla="*/ 48 w 55"/>
                    <a:gd name="T13" fmla="*/ 7 h 55"/>
                    <a:gd name="T14" fmla="*/ 38 w 55"/>
                    <a:gd name="T15" fmla="*/ 2 h 55"/>
                    <a:gd name="T16" fmla="*/ 27 w 55"/>
                    <a:gd name="T17" fmla="*/ 0 h 55"/>
                    <a:gd name="T18" fmla="*/ 16 w 55"/>
                    <a:gd name="T19" fmla="*/ 2 h 55"/>
                    <a:gd name="T20" fmla="*/ 8 w 55"/>
                    <a:gd name="T21" fmla="*/ 7 h 55"/>
                    <a:gd name="T22" fmla="*/ 2 w 55"/>
                    <a:gd name="T23" fmla="*/ 16 h 55"/>
                    <a:gd name="T24" fmla="*/ 0 w 55"/>
                    <a:gd name="T25" fmla="*/ 27 h 55"/>
                    <a:gd name="T26" fmla="*/ 2 w 55"/>
                    <a:gd name="T27" fmla="*/ 37 h 55"/>
                    <a:gd name="T28" fmla="*/ 8 w 55"/>
                    <a:gd name="T29" fmla="*/ 46 h 55"/>
                    <a:gd name="T30" fmla="*/ 16 w 55"/>
                    <a:gd name="T31" fmla="*/ 53 h 55"/>
                    <a:gd name="T32" fmla="*/ 27 w 55"/>
                    <a:gd name="T33" fmla="*/ 55 h 5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55" h="55">
                      <a:moveTo>
                        <a:pt x="27" y="55"/>
                      </a:moveTo>
                      <a:lnTo>
                        <a:pt x="38" y="53"/>
                      </a:lnTo>
                      <a:lnTo>
                        <a:pt x="48" y="46"/>
                      </a:lnTo>
                      <a:lnTo>
                        <a:pt x="53" y="37"/>
                      </a:lnTo>
                      <a:lnTo>
                        <a:pt x="55" y="27"/>
                      </a:lnTo>
                      <a:lnTo>
                        <a:pt x="53" y="16"/>
                      </a:lnTo>
                      <a:lnTo>
                        <a:pt x="48" y="7"/>
                      </a:lnTo>
                      <a:lnTo>
                        <a:pt x="38" y="2"/>
                      </a:lnTo>
                      <a:lnTo>
                        <a:pt x="27" y="0"/>
                      </a:lnTo>
                      <a:lnTo>
                        <a:pt x="16" y="2"/>
                      </a:lnTo>
                      <a:lnTo>
                        <a:pt x="8" y="7"/>
                      </a:lnTo>
                      <a:lnTo>
                        <a:pt x="2" y="16"/>
                      </a:lnTo>
                      <a:lnTo>
                        <a:pt x="0" y="27"/>
                      </a:lnTo>
                      <a:lnTo>
                        <a:pt x="2" y="37"/>
                      </a:lnTo>
                      <a:lnTo>
                        <a:pt x="8" y="46"/>
                      </a:lnTo>
                      <a:lnTo>
                        <a:pt x="16" y="53"/>
                      </a:lnTo>
                      <a:lnTo>
                        <a:pt x="27" y="5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2" name="Freeform 42"/>
                <p:cNvSpPr>
                  <a:spLocks/>
                </p:cNvSpPr>
                <p:nvPr/>
              </p:nvSpPr>
              <p:spPr bwMode="auto">
                <a:xfrm>
                  <a:off x="6770" y="14345"/>
                  <a:ext cx="55" cy="55"/>
                </a:xfrm>
                <a:custGeom>
                  <a:avLst/>
                  <a:gdLst>
                    <a:gd name="T0" fmla="*/ 28 w 55"/>
                    <a:gd name="T1" fmla="*/ 55 h 55"/>
                    <a:gd name="T2" fmla="*/ 39 w 55"/>
                    <a:gd name="T3" fmla="*/ 53 h 55"/>
                    <a:gd name="T4" fmla="*/ 47 w 55"/>
                    <a:gd name="T5" fmla="*/ 47 h 55"/>
                    <a:gd name="T6" fmla="*/ 53 w 55"/>
                    <a:gd name="T7" fmla="*/ 39 h 55"/>
                    <a:gd name="T8" fmla="*/ 55 w 55"/>
                    <a:gd name="T9" fmla="*/ 28 h 55"/>
                    <a:gd name="T10" fmla="*/ 53 w 55"/>
                    <a:gd name="T11" fmla="*/ 17 h 55"/>
                    <a:gd name="T12" fmla="*/ 47 w 55"/>
                    <a:gd name="T13" fmla="*/ 8 h 55"/>
                    <a:gd name="T14" fmla="*/ 39 w 55"/>
                    <a:gd name="T15" fmla="*/ 2 h 55"/>
                    <a:gd name="T16" fmla="*/ 28 w 55"/>
                    <a:gd name="T17" fmla="*/ 0 h 55"/>
                    <a:gd name="T18" fmla="*/ 17 w 55"/>
                    <a:gd name="T19" fmla="*/ 2 h 55"/>
                    <a:gd name="T20" fmla="*/ 9 w 55"/>
                    <a:gd name="T21" fmla="*/ 8 h 55"/>
                    <a:gd name="T22" fmla="*/ 2 w 55"/>
                    <a:gd name="T23" fmla="*/ 17 h 55"/>
                    <a:gd name="T24" fmla="*/ 0 w 55"/>
                    <a:gd name="T25" fmla="*/ 28 h 55"/>
                    <a:gd name="T26" fmla="*/ 2 w 55"/>
                    <a:gd name="T27" fmla="*/ 39 h 55"/>
                    <a:gd name="T28" fmla="*/ 9 w 55"/>
                    <a:gd name="T29" fmla="*/ 47 h 55"/>
                    <a:gd name="T30" fmla="*/ 17 w 55"/>
                    <a:gd name="T31" fmla="*/ 53 h 55"/>
                    <a:gd name="T32" fmla="*/ 28 w 55"/>
                    <a:gd name="T33" fmla="*/ 55 h 5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55" h="55">
                      <a:moveTo>
                        <a:pt x="28" y="55"/>
                      </a:moveTo>
                      <a:lnTo>
                        <a:pt x="39" y="53"/>
                      </a:lnTo>
                      <a:lnTo>
                        <a:pt x="47" y="47"/>
                      </a:lnTo>
                      <a:lnTo>
                        <a:pt x="53" y="39"/>
                      </a:lnTo>
                      <a:lnTo>
                        <a:pt x="55" y="28"/>
                      </a:lnTo>
                      <a:lnTo>
                        <a:pt x="53" y="17"/>
                      </a:lnTo>
                      <a:lnTo>
                        <a:pt x="47" y="8"/>
                      </a:lnTo>
                      <a:lnTo>
                        <a:pt x="39" y="2"/>
                      </a:lnTo>
                      <a:lnTo>
                        <a:pt x="28" y="0"/>
                      </a:lnTo>
                      <a:lnTo>
                        <a:pt x="17" y="2"/>
                      </a:lnTo>
                      <a:lnTo>
                        <a:pt x="9" y="8"/>
                      </a:lnTo>
                      <a:lnTo>
                        <a:pt x="2" y="17"/>
                      </a:lnTo>
                      <a:lnTo>
                        <a:pt x="0" y="28"/>
                      </a:lnTo>
                      <a:lnTo>
                        <a:pt x="2" y="39"/>
                      </a:lnTo>
                      <a:lnTo>
                        <a:pt x="9" y="47"/>
                      </a:lnTo>
                      <a:lnTo>
                        <a:pt x="17" y="53"/>
                      </a:lnTo>
                      <a:lnTo>
                        <a:pt x="28" y="5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3" name="Freeform 43"/>
                <p:cNvSpPr>
                  <a:spLocks/>
                </p:cNvSpPr>
                <p:nvPr/>
              </p:nvSpPr>
              <p:spPr bwMode="auto">
                <a:xfrm>
                  <a:off x="6401" y="13591"/>
                  <a:ext cx="156" cy="752"/>
                </a:xfrm>
                <a:custGeom>
                  <a:avLst/>
                  <a:gdLst>
                    <a:gd name="T0" fmla="*/ 48 w 156"/>
                    <a:gd name="T1" fmla="*/ 15 h 752"/>
                    <a:gd name="T2" fmla="*/ 44 w 156"/>
                    <a:gd name="T3" fmla="*/ 30 h 752"/>
                    <a:gd name="T4" fmla="*/ 33 w 156"/>
                    <a:gd name="T5" fmla="*/ 73 h 752"/>
                    <a:gd name="T6" fmla="*/ 19 w 156"/>
                    <a:gd name="T7" fmla="*/ 140 h 752"/>
                    <a:gd name="T8" fmla="*/ 7 w 156"/>
                    <a:gd name="T9" fmla="*/ 229 h 752"/>
                    <a:gd name="T10" fmla="*/ 0 w 156"/>
                    <a:gd name="T11" fmla="*/ 337 h 752"/>
                    <a:gd name="T12" fmla="*/ 1 w 156"/>
                    <a:gd name="T13" fmla="*/ 462 h 752"/>
                    <a:gd name="T14" fmla="*/ 14 w 156"/>
                    <a:gd name="T15" fmla="*/ 602 h 752"/>
                    <a:gd name="T16" fmla="*/ 43 w 156"/>
                    <a:gd name="T17" fmla="*/ 752 h 752"/>
                    <a:gd name="T18" fmla="*/ 150 w 156"/>
                    <a:gd name="T19" fmla="*/ 746 h 752"/>
                    <a:gd name="T20" fmla="*/ 146 w 156"/>
                    <a:gd name="T21" fmla="*/ 724 h 752"/>
                    <a:gd name="T22" fmla="*/ 135 w 156"/>
                    <a:gd name="T23" fmla="*/ 663 h 752"/>
                    <a:gd name="T24" fmla="*/ 123 w 156"/>
                    <a:gd name="T25" fmla="*/ 574 h 752"/>
                    <a:gd name="T26" fmla="*/ 111 w 156"/>
                    <a:gd name="T27" fmla="*/ 463 h 752"/>
                    <a:gd name="T28" fmla="*/ 104 w 156"/>
                    <a:gd name="T29" fmla="*/ 342 h 752"/>
                    <a:gd name="T30" fmla="*/ 107 w 156"/>
                    <a:gd name="T31" fmla="*/ 220 h 752"/>
                    <a:gd name="T32" fmla="*/ 124 w 156"/>
                    <a:gd name="T33" fmla="*/ 106 h 752"/>
                    <a:gd name="T34" fmla="*/ 156 w 156"/>
                    <a:gd name="T35" fmla="*/ 9 h 752"/>
                    <a:gd name="T36" fmla="*/ 156 w 156"/>
                    <a:gd name="T37" fmla="*/ 8 h 752"/>
                    <a:gd name="T38" fmla="*/ 156 w 156"/>
                    <a:gd name="T39" fmla="*/ 6 h 752"/>
                    <a:gd name="T40" fmla="*/ 154 w 156"/>
                    <a:gd name="T41" fmla="*/ 4 h 752"/>
                    <a:gd name="T42" fmla="*/ 147 w 156"/>
                    <a:gd name="T43" fmla="*/ 0 h 752"/>
                    <a:gd name="T44" fmla="*/ 134 w 156"/>
                    <a:gd name="T45" fmla="*/ 0 h 752"/>
                    <a:gd name="T46" fmla="*/ 115 w 156"/>
                    <a:gd name="T47" fmla="*/ 1 h 752"/>
                    <a:gd name="T48" fmla="*/ 87 w 156"/>
                    <a:gd name="T49" fmla="*/ 7 h 752"/>
                    <a:gd name="T50" fmla="*/ 48 w 156"/>
                    <a:gd name="T51" fmla="*/ 15 h 752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56" h="752">
                      <a:moveTo>
                        <a:pt x="48" y="15"/>
                      </a:moveTo>
                      <a:lnTo>
                        <a:pt x="44" y="30"/>
                      </a:lnTo>
                      <a:lnTo>
                        <a:pt x="33" y="73"/>
                      </a:lnTo>
                      <a:lnTo>
                        <a:pt x="19" y="140"/>
                      </a:lnTo>
                      <a:lnTo>
                        <a:pt x="7" y="229"/>
                      </a:lnTo>
                      <a:lnTo>
                        <a:pt x="0" y="337"/>
                      </a:lnTo>
                      <a:lnTo>
                        <a:pt x="1" y="462"/>
                      </a:lnTo>
                      <a:lnTo>
                        <a:pt x="14" y="602"/>
                      </a:lnTo>
                      <a:lnTo>
                        <a:pt x="43" y="752"/>
                      </a:lnTo>
                      <a:lnTo>
                        <a:pt x="150" y="746"/>
                      </a:lnTo>
                      <a:lnTo>
                        <a:pt x="146" y="724"/>
                      </a:lnTo>
                      <a:lnTo>
                        <a:pt x="135" y="663"/>
                      </a:lnTo>
                      <a:lnTo>
                        <a:pt x="123" y="574"/>
                      </a:lnTo>
                      <a:lnTo>
                        <a:pt x="111" y="463"/>
                      </a:lnTo>
                      <a:lnTo>
                        <a:pt x="104" y="342"/>
                      </a:lnTo>
                      <a:lnTo>
                        <a:pt x="107" y="220"/>
                      </a:lnTo>
                      <a:lnTo>
                        <a:pt x="124" y="106"/>
                      </a:lnTo>
                      <a:lnTo>
                        <a:pt x="156" y="9"/>
                      </a:lnTo>
                      <a:lnTo>
                        <a:pt x="156" y="8"/>
                      </a:lnTo>
                      <a:lnTo>
                        <a:pt x="156" y="6"/>
                      </a:lnTo>
                      <a:lnTo>
                        <a:pt x="154" y="4"/>
                      </a:lnTo>
                      <a:lnTo>
                        <a:pt x="147" y="0"/>
                      </a:lnTo>
                      <a:lnTo>
                        <a:pt x="134" y="0"/>
                      </a:lnTo>
                      <a:lnTo>
                        <a:pt x="115" y="1"/>
                      </a:lnTo>
                      <a:lnTo>
                        <a:pt x="87" y="7"/>
                      </a:lnTo>
                      <a:lnTo>
                        <a:pt x="48" y="1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4" name="Freeform 44"/>
                <p:cNvSpPr>
                  <a:spLocks/>
                </p:cNvSpPr>
                <p:nvPr/>
              </p:nvSpPr>
              <p:spPr bwMode="auto">
                <a:xfrm>
                  <a:off x="7205" y="13498"/>
                  <a:ext cx="212" cy="839"/>
                </a:xfrm>
                <a:custGeom>
                  <a:avLst/>
                  <a:gdLst>
                    <a:gd name="T0" fmla="*/ 212 w 212"/>
                    <a:gd name="T1" fmla="*/ 6 h 839"/>
                    <a:gd name="T2" fmla="*/ 206 w 212"/>
                    <a:gd name="T3" fmla="*/ 11 h 839"/>
                    <a:gd name="T4" fmla="*/ 192 w 212"/>
                    <a:gd name="T5" fmla="*/ 33 h 839"/>
                    <a:gd name="T6" fmla="*/ 174 w 212"/>
                    <a:gd name="T7" fmla="*/ 77 h 839"/>
                    <a:gd name="T8" fmla="*/ 156 w 212"/>
                    <a:gd name="T9" fmla="*/ 148 h 839"/>
                    <a:gd name="T10" fmla="*/ 141 w 212"/>
                    <a:gd name="T11" fmla="*/ 254 h 839"/>
                    <a:gd name="T12" fmla="*/ 133 w 212"/>
                    <a:gd name="T13" fmla="*/ 401 h 839"/>
                    <a:gd name="T14" fmla="*/ 137 w 212"/>
                    <a:gd name="T15" fmla="*/ 593 h 839"/>
                    <a:gd name="T16" fmla="*/ 158 w 212"/>
                    <a:gd name="T17" fmla="*/ 839 h 839"/>
                    <a:gd name="T18" fmla="*/ 38 w 212"/>
                    <a:gd name="T19" fmla="*/ 839 h 839"/>
                    <a:gd name="T20" fmla="*/ 34 w 212"/>
                    <a:gd name="T21" fmla="*/ 814 h 839"/>
                    <a:gd name="T22" fmla="*/ 24 w 212"/>
                    <a:gd name="T23" fmla="*/ 746 h 839"/>
                    <a:gd name="T24" fmla="*/ 12 w 212"/>
                    <a:gd name="T25" fmla="*/ 645 h 839"/>
                    <a:gd name="T26" fmla="*/ 3 w 212"/>
                    <a:gd name="T27" fmla="*/ 521 h 839"/>
                    <a:gd name="T28" fmla="*/ 0 w 212"/>
                    <a:gd name="T29" fmla="*/ 384 h 839"/>
                    <a:gd name="T30" fmla="*/ 6 w 212"/>
                    <a:gd name="T31" fmla="*/ 244 h 839"/>
                    <a:gd name="T32" fmla="*/ 29 w 212"/>
                    <a:gd name="T33" fmla="*/ 114 h 839"/>
                    <a:gd name="T34" fmla="*/ 68 w 212"/>
                    <a:gd name="T35" fmla="*/ 0 h 839"/>
                    <a:gd name="T36" fmla="*/ 212 w 212"/>
                    <a:gd name="T37" fmla="*/ 6 h 839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212" h="839">
                      <a:moveTo>
                        <a:pt x="212" y="6"/>
                      </a:moveTo>
                      <a:lnTo>
                        <a:pt x="206" y="11"/>
                      </a:lnTo>
                      <a:lnTo>
                        <a:pt x="192" y="33"/>
                      </a:lnTo>
                      <a:lnTo>
                        <a:pt x="174" y="77"/>
                      </a:lnTo>
                      <a:lnTo>
                        <a:pt x="156" y="148"/>
                      </a:lnTo>
                      <a:lnTo>
                        <a:pt x="141" y="254"/>
                      </a:lnTo>
                      <a:lnTo>
                        <a:pt x="133" y="401"/>
                      </a:lnTo>
                      <a:lnTo>
                        <a:pt x="137" y="593"/>
                      </a:lnTo>
                      <a:lnTo>
                        <a:pt x="158" y="839"/>
                      </a:lnTo>
                      <a:lnTo>
                        <a:pt x="38" y="839"/>
                      </a:lnTo>
                      <a:lnTo>
                        <a:pt x="34" y="814"/>
                      </a:lnTo>
                      <a:lnTo>
                        <a:pt x="24" y="746"/>
                      </a:lnTo>
                      <a:lnTo>
                        <a:pt x="12" y="645"/>
                      </a:lnTo>
                      <a:lnTo>
                        <a:pt x="3" y="521"/>
                      </a:lnTo>
                      <a:lnTo>
                        <a:pt x="0" y="384"/>
                      </a:lnTo>
                      <a:lnTo>
                        <a:pt x="6" y="244"/>
                      </a:lnTo>
                      <a:lnTo>
                        <a:pt x="29" y="114"/>
                      </a:lnTo>
                      <a:lnTo>
                        <a:pt x="68" y="0"/>
                      </a:lnTo>
                      <a:lnTo>
                        <a:pt x="212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5" name="Freeform 45"/>
                <p:cNvSpPr>
                  <a:spLocks/>
                </p:cNvSpPr>
                <p:nvPr/>
              </p:nvSpPr>
              <p:spPr bwMode="auto">
                <a:xfrm>
                  <a:off x="6406" y="13636"/>
                  <a:ext cx="137" cy="656"/>
                </a:xfrm>
                <a:custGeom>
                  <a:avLst/>
                  <a:gdLst>
                    <a:gd name="T0" fmla="*/ 43 w 137"/>
                    <a:gd name="T1" fmla="*/ 12 h 656"/>
                    <a:gd name="T2" fmla="*/ 39 w 137"/>
                    <a:gd name="T3" fmla="*/ 25 h 656"/>
                    <a:gd name="T4" fmla="*/ 30 w 137"/>
                    <a:gd name="T5" fmla="*/ 62 h 656"/>
                    <a:gd name="T6" fmla="*/ 19 w 137"/>
                    <a:gd name="T7" fmla="*/ 122 h 656"/>
                    <a:gd name="T8" fmla="*/ 7 w 137"/>
                    <a:gd name="T9" fmla="*/ 199 h 656"/>
                    <a:gd name="T10" fmla="*/ 0 w 137"/>
                    <a:gd name="T11" fmla="*/ 294 h 656"/>
                    <a:gd name="T12" fmla="*/ 1 w 137"/>
                    <a:gd name="T13" fmla="*/ 403 h 656"/>
                    <a:gd name="T14" fmla="*/ 12 w 137"/>
                    <a:gd name="T15" fmla="*/ 524 h 656"/>
                    <a:gd name="T16" fmla="*/ 38 w 137"/>
                    <a:gd name="T17" fmla="*/ 656 h 656"/>
                    <a:gd name="T18" fmla="*/ 132 w 137"/>
                    <a:gd name="T19" fmla="*/ 650 h 656"/>
                    <a:gd name="T20" fmla="*/ 127 w 137"/>
                    <a:gd name="T21" fmla="*/ 631 h 656"/>
                    <a:gd name="T22" fmla="*/ 119 w 137"/>
                    <a:gd name="T23" fmla="*/ 578 h 656"/>
                    <a:gd name="T24" fmla="*/ 107 w 137"/>
                    <a:gd name="T25" fmla="*/ 499 h 656"/>
                    <a:gd name="T26" fmla="*/ 97 w 137"/>
                    <a:gd name="T27" fmla="*/ 403 h 656"/>
                    <a:gd name="T28" fmla="*/ 92 w 137"/>
                    <a:gd name="T29" fmla="*/ 297 h 656"/>
                    <a:gd name="T30" fmla="*/ 94 w 137"/>
                    <a:gd name="T31" fmla="*/ 192 h 656"/>
                    <a:gd name="T32" fmla="*/ 108 w 137"/>
                    <a:gd name="T33" fmla="*/ 91 h 656"/>
                    <a:gd name="T34" fmla="*/ 137 w 137"/>
                    <a:gd name="T35" fmla="*/ 7 h 656"/>
                    <a:gd name="T36" fmla="*/ 137 w 137"/>
                    <a:gd name="T37" fmla="*/ 6 h 656"/>
                    <a:gd name="T38" fmla="*/ 137 w 137"/>
                    <a:gd name="T39" fmla="*/ 4 h 656"/>
                    <a:gd name="T40" fmla="*/ 135 w 137"/>
                    <a:gd name="T41" fmla="*/ 2 h 656"/>
                    <a:gd name="T42" fmla="*/ 129 w 137"/>
                    <a:gd name="T43" fmla="*/ 0 h 656"/>
                    <a:gd name="T44" fmla="*/ 119 w 137"/>
                    <a:gd name="T45" fmla="*/ 0 h 656"/>
                    <a:gd name="T46" fmla="*/ 101 w 137"/>
                    <a:gd name="T47" fmla="*/ 1 h 656"/>
                    <a:gd name="T48" fmla="*/ 77 w 137"/>
                    <a:gd name="T49" fmla="*/ 5 h 656"/>
                    <a:gd name="T50" fmla="*/ 43 w 137"/>
                    <a:gd name="T51" fmla="*/ 12 h 65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37" h="656">
                      <a:moveTo>
                        <a:pt x="43" y="12"/>
                      </a:moveTo>
                      <a:lnTo>
                        <a:pt x="39" y="25"/>
                      </a:lnTo>
                      <a:lnTo>
                        <a:pt x="30" y="62"/>
                      </a:lnTo>
                      <a:lnTo>
                        <a:pt x="19" y="122"/>
                      </a:lnTo>
                      <a:lnTo>
                        <a:pt x="7" y="199"/>
                      </a:lnTo>
                      <a:lnTo>
                        <a:pt x="0" y="294"/>
                      </a:lnTo>
                      <a:lnTo>
                        <a:pt x="1" y="403"/>
                      </a:lnTo>
                      <a:lnTo>
                        <a:pt x="12" y="524"/>
                      </a:lnTo>
                      <a:lnTo>
                        <a:pt x="38" y="656"/>
                      </a:lnTo>
                      <a:lnTo>
                        <a:pt x="132" y="650"/>
                      </a:lnTo>
                      <a:lnTo>
                        <a:pt x="127" y="631"/>
                      </a:lnTo>
                      <a:lnTo>
                        <a:pt x="119" y="578"/>
                      </a:lnTo>
                      <a:lnTo>
                        <a:pt x="107" y="499"/>
                      </a:lnTo>
                      <a:lnTo>
                        <a:pt x="97" y="403"/>
                      </a:lnTo>
                      <a:lnTo>
                        <a:pt x="92" y="297"/>
                      </a:lnTo>
                      <a:lnTo>
                        <a:pt x="94" y="192"/>
                      </a:lnTo>
                      <a:lnTo>
                        <a:pt x="108" y="91"/>
                      </a:lnTo>
                      <a:lnTo>
                        <a:pt x="137" y="7"/>
                      </a:lnTo>
                      <a:lnTo>
                        <a:pt x="137" y="6"/>
                      </a:lnTo>
                      <a:lnTo>
                        <a:pt x="137" y="4"/>
                      </a:lnTo>
                      <a:lnTo>
                        <a:pt x="135" y="2"/>
                      </a:lnTo>
                      <a:lnTo>
                        <a:pt x="129" y="0"/>
                      </a:lnTo>
                      <a:lnTo>
                        <a:pt x="119" y="0"/>
                      </a:lnTo>
                      <a:lnTo>
                        <a:pt x="101" y="1"/>
                      </a:lnTo>
                      <a:lnTo>
                        <a:pt x="77" y="5"/>
                      </a:lnTo>
                      <a:lnTo>
                        <a:pt x="43" y="1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6" name="Freeform 46"/>
                <p:cNvSpPr>
                  <a:spLocks/>
                </p:cNvSpPr>
                <p:nvPr/>
              </p:nvSpPr>
              <p:spPr bwMode="auto">
                <a:xfrm>
                  <a:off x="6412" y="13680"/>
                  <a:ext cx="116" cy="560"/>
                </a:xfrm>
                <a:custGeom>
                  <a:avLst/>
                  <a:gdLst>
                    <a:gd name="T0" fmla="*/ 36 w 116"/>
                    <a:gd name="T1" fmla="*/ 11 h 560"/>
                    <a:gd name="T2" fmla="*/ 33 w 116"/>
                    <a:gd name="T3" fmla="*/ 21 h 560"/>
                    <a:gd name="T4" fmla="*/ 24 w 116"/>
                    <a:gd name="T5" fmla="*/ 53 h 560"/>
                    <a:gd name="T6" fmla="*/ 15 w 116"/>
                    <a:gd name="T7" fmla="*/ 103 h 560"/>
                    <a:gd name="T8" fmla="*/ 5 w 116"/>
                    <a:gd name="T9" fmla="*/ 169 h 560"/>
                    <a:gd name="T10" fmla="*/ 0 w 116"/>
                    <a:gd name="T11" fmla="*/ 250 h 560"/>
                    <a:gd name="T12" fmla="*/ 1 w 116"/>
                    <a:gd name="T13" fmla="*/ 344 h 560"/>
                    <a:gd name="T14" fmla="*/ 10 w 116"/>
                    <a:gd name="T15" fmla="*/ 448 h 560"/>
                    <a:gd name="T16" fmla="*/ 32 w 116"/>
                    <a:gd name="T17" fmla="*/ 560 h 560"/>
                    <a:gd name="T18" fmla="*/ 112 w 116"/>
                    <a:gd name="T19" fmla="*/ 555 h 560"/>
                    <a:gd name="T20" fmla="*/ 108 w 116"/>
                    <a:gd name="T21" fmla="*/ 538 h 560"/>
                    <a:gd name="T22" fmla="*/ 101 w 116"/>
                    <a:gd name="T23" fmla="*/ 493 h 560"/>
                    <a:gd name="T24" fmla="*/ 91 w 116"/>
                    <a:gd name="T25" fmla="*/ 426 h 560"/>
                    <a:gd name="T26" fmla="*/ 82 w 116"/>
                    <a:gd name="T27" fmla="*/ 344 h 560"/>
                    <a:gd name="T28" fmla="*/ 77 w 116"/>
                    <a:gd name="T29" fmla="*/ 255 h 560"/>
                    <a:gd name="T30" fmla="*/ 79 w 116"/>
                    <a:gd name="T31" fmla="*/ 164 h 560"/>
                    <a:gd name="T32" fmla="*/ 91 w 116"/>
                    <a:gd name="T33" fmla="*/ 79 h 560"/>
                    <a:gd name="T34" fmla="*/ 116 w 116"/>
                    <a:gd name="T35" fmla="*/ 6 h 560"/>
                    <a:gd name="T36" fmla="*/ 116 w 116"/>
                    <a:gd name="T37" fmla="*/ 5 h 560"/>
                    <a:gd name="T38" fmla="*/ 116 w 116"/>
                    <a:gd name="T39" fmla="*/ 4 h 560"/>
                    <a:gd name="T40" fmla="*/ 114 w 116"/>
                    <a:gd name="T41" fmla="*/ 2 h 560"/>
                    <a:gd name="T42" fmla="*/ 109 w 116"/>
                    <a:gd name="T43" fmla="*/ 0 h 560"/>
                    <a:gd name="T44" fmla="*/ 100 w 116"/>
                    <a:gd name="T45" fmla="*/ 0 h 560"/>
                    <a:gd name="T46" fmla="*/ 86 w 116"/>
                    <a:gd name="T47" fmla="*/ 1 h 560"/>
                    <a:gd name="T48" fmla="*/ 65 w 116"/>
                    <a:gd name="T49" fmla="*/ 4 h 560"/>
                    <a:gd name="T50" fmla="*/ 36 w 116"/>
                    <a:gd name="T51" fmla="*/ 11 h 56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16" h="560">
                      <a:moveTo>
                        <a:pt x="36" y="11"/>
                      </a:moveTo>
                      <a:lnTo>
                        <a:pt x="33" y="21"/>
                      </a:lnTo>
                      <a:lnTo>
                        <a:pt x="24" y="53"/>
                      </a:lnTo>
                      <a:lnTo>
                        <a:pt x="15" y="103"/>
                      </a:lnTo>
                      <a:lnTo>
                        <a:pt x="5" y="169"/>
                      </a:lnTo>
                      <a:lnTo>
                        <a:pt x="0" y="250"/>
                      </a:lnTo>
                      <a:lnTo>
                        <a:pt x="1" y="344"/>
                      </a:lnTo>
                      <a:lnTo>
                        <a:pt x="10" y="448"/>
                      </a:lnTo>
                      <a:lnTo>
                        <a:pt x="32" y="560"/>
                      </a:lnTo>
                      <a:lnTo>
                        <a:pt x="112" y="555"/>
                      </a:lnTo>
                      <a:lnTo>
                        <a:pt x="108" y="538"/>
                      </a:lnTo>
                      <a:lnTo>
                        <a:pt x="101" y="493"/>
                      </a:lnTo>
                      <a:lnTo>
                        <a:pt x="91" y="426"/>
                      </a:lnTo>
                      <a:lnTo>
                        <a:pt x="82" y="344"/>
                      </a:lnTo>
                      <a:lnTo>
                        <a:pt x="77" y="255"/>
                      </a:lnTo>
                      <a:lnTo>
                        <a:pt x="79" y="164"/>
                      </a:lnTo>
                      <a:lnTo>
                        <a:pt x="91" y="79"/>
                      </a:lnTo>
                      <a:lnTo>
                        <a:pt x="116" y="6"/>
                      </a:lnTo>
                      <a:lnTo>
                        <a:pt x="116" y="5"/>
                      </a:lnTo>
                      <a:lnTo>
                        <a:pt x="116" y="4"/>
                      </a:lnTo>
                      <a:lnTo>
                        <a:pt x="114" y="2"/>
                      </a:lnTo>
                      <a:lnTo>
                        <a:pt x="109" y="0"/>
                      </a:lnTo>
                      <a:lnTo>
                        <a:pt x="100" y="0"/>
                      </a:lnTo>
                      <a:lnTo>
                        <a:pt x="86" y="1"/>
                      </a:lnTo>
                      <a:lnTo>
                        <a:pt x="65" y="4"/>
                      </a:lnTo>
                      <a:lnTo>
                        <a:pt x="36" y="1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7" name="Freeform 47"/>
                <p:cNvSpPr>
                  <a:spLocks/>
                </p:cNvSpPr>
                <p:nvPr/>
              </p:nvSpPr>
              <p:spPr bwMode="auto">
                <a:xfrm>
                  <a:off x="6417" y="13724"/>
                  <a:ext cx="97" cy="463"/>
                </a:xfrm>
                <a:custGeom>
                  <a:avLst/>
                  <a:gdLst>
                    <a:gd name="T0" fmla="*/ 30 w 97"/>
                    <a:gd name="T1" fmla="*/ 9 h 463"/>
                    <a:gd name="T2" fmla="*/ 27 w 97"/>
                    <a:gd name="T3" fmla="*/ 17 h 463"/>
                    <a:gd name="T4" fmla="*/ 20 w 97"/>
                    <a:gd name="T5" fmla="*/ 44 h 463"/>
                    <a:gd name="T6" fmla="*/ 12 w 97"/>
                    <a:gd name="T7" fmla="*/ 85 h 463"/>
                    <a:gd name="T8" fmla="*/ 4 w 97"/>
                    <a:gd name="T9" fmla="*/ 140 h 463"/>
                    <a:gd name="T10" fmla="*/ 0 w 97"/>
                    <a:gd name="T11" fmla="*/ 207 h 463"/>
                    <a:gd name="T12" fmla="*/ 0 w 97"/>
                    <a:gd name="T13" fmla="*/ 285 h 463"/>
                    <a:gd name="T14" fmla="*/ 9 w 97"/>
                    <a:gd name="T15" fmla="*/ 370 h 463"/>
                    <a:gd name="T16" fmla="*/ 26 w 97"/>
                    <a:gd name="T17" fmla="*/ 463 h 463"/>
                    <a:gd name="T18" fmla="*/ 93 w 97"/>
                    <a:gd name="T19" fmla="*/ 460 h 463"/>
                    <a:gd name="T20" fmla="*/ 89 w 97"/>
                    <a:gd name="T21" fmla="*/ 446 h 463"/>
                    <a:gd name="T22" fmla="*/ 83 w 97"/>
                    <a:gd name="T23" fmla="*/ 408 h 463"/>
                    <a:gd name="T24" fmla="*/ 75 w 97"/>
                    <a:gd name="T25" fmla="*/ 353 h 463"/>
                    <a:gd name="T26" fmla="*/ 68 w 97"/>
                    <a:gd name="T27" fmla="*/ 285 h 463"/>
                    <a:gd name="T28" fmla="*/ 65 w 97"/>
                    <a:gd name="T29" fmla="*/ 211 h 463"/>
                    <a:gd name="T30" fmla="*/ 67 w 97"/>
                    <a:gd name="T31" fmla="*/ 136 h 463"/>
                    <a:gd name="T32" fmla="*/ 76 w 97"/>
                    <a:gd name="T33" fmla="*/ 65 h 463"/>
                    <a:gd name="T34" fmla="*/ 97 w 97"/>
                    <a:gd name="T35" fmla="*/ 5 h 463"/>
                    <a:gd name="T36" fmla="*/ 97 w 97"/>
                    <a:gd name="T37" fmla="*/ 4 h 463"/>
                    <a:gd name="T38" fmla="*/ 97 w 97"/>
                    <a:gd name="T39" fmla="*/ 3 h 463"/>
                    <a:gd name="T40" fmla="*/ 95 w 97"/>
                    <a:gd name="T41" fmla="*/ 1 h 463"/>
                    <a:gd name="T42" fmla="*/ 91 w 97"/>
                    <a:gd name="T43" fmla="*/ 0 h 463"/>
                    <a:gd name="T44" fmla="*/ 84 w 97"/>
                    <a:gd name="T45" fmla="*/ 0 h 463"/>
                    <a:gd name="T46" fmla="*/ 71 w 97"/>
                    <a:gd name="T47" fmla="*/ 0 h 463"/>
                    <a:gd name="T48" fmla="*/ 54 w 97"/>
                    <a:gd name="T49" fmla="*/ 3 h 463"/>
                    <a:gd name="T50" fmla="*/ 30 w 97"/>
                    <a:gd name="T51" fmla="*/ 9 h 463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97" h="463">
                      <a:moveTo>
                        <a:pt x="30" y="9"/>
                      </a:moveTo>
                      <a:lnTo>
                        <a:pt x="27" y="17"/>
                      </a:lnTo>
                      <a:lnTo>
                        <a:pt x="20" y="44"/>
                      </a:lnTo>
                      <a:lnTo>
                        <a:pt x="12" y="85"/>
                      </a:lnTo>
                      <a:lnTo>
                        <a:pt x="4" y="140"/>
                      </a:lnTo>
                      <a:lnTo>
                        <a:pt x="0" y="207"/>
                      </a:lnTo>
                      <a:lnTo>
                        <a:pt x="0" y="285"/>
                      </a:lnTo>
                      <a:lnTo>
                        <a:pt x="9" y="370"/>
                      </a:lnTo>
                      <a:lnTo>
                        <a:pt x="26" y="463"/>
                      </a:lnTo>
                      <a:lnTo>
                        <a:pt x="93" y="460"/>
                      </a:lnTo>
                      <a:lnTo>
                        <a:pt x="89" y="446"/>
                      </a:lnTo>
                      <a:lnTo>
                        <a:pt x="83" y="408"/>
                      </a:lnTo>
                      <a:lnTo>
                        <a:pt x="75" y="353"/>
                      </a:lnTo>
                      <a:lnTo>
                        <a:pt x="68" y="285"/>
                      </a:lnTo>
                      <a:lnTo>
                        <a:pt x="65" y="211"/>
                      </a:lnTo>
                      <a:lnTo>
                        <a:pt x="67" y="136"/>
                      </a:lnTo>
                      <a:lnTo>
                        <a:pt x="76" y="65"/>
                      </a:lnTo>
                      <a:lnTo>
                        <a:pt x="97" y="5"/>
                      </a:lnTo>
                      <a:lnTo>
                        <a:pt x="97" y="4"/>
                      </a:lnTo>
                      <a:lnTo>
                        <a:pt x="97" y="3"/>
                      </a:lnTo>
                      <a:lnTo>
                        <a:pt x="95" y="1"/>
                      </a:lnTo>
                      <a:lnTo>
                        <a:pt x="91" y="0"/>
                      </a:lnTo>
                      <a:lnTo>
                        <a:pt x="84" y="0"/>
                      </a:lnTo>
                      <a:lnTo>
                        <a:pt x="71" y="0"/>
                      </a:lnTo>
                      <a:lnTo>
                        <a:pt x="54" y="3"/>
                      </a:lnTo>
                      <a:lnTo>
                        <a:pt x="30" y="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8" name="Freeform 48"/>
                <p:cNvSpPr>
                  <a:spLocks/>
                </p:cNvSpPr>
                <p:nvPr/>
              </p:nvSpPr>
              <p:spPr bwMode="auto">
                <a:xfrm>
                  <a:off x="6422" y="13768"/>
                  <a:ext cx="77" cy="367"/>
                </a:xfrm>
                <a:custGeom>
                  <a:avLst/>
                  <a:gdLst>
                    <a:gd name="T0" fmla="*/ 24 w 77"/>
                    <a:gd name="T1" fmla="*/ 8 h 367"/>
                    <a:gd name="T2" fmla="*/ 22 w 77"/>
                    <a:gd name="T3" fmla="*/ 15 h 367"/>
                    <a:gd name="T4" fmla="*/ 17 w 77"/>
                    <a:gd name="T5" fmla="*/ 36 h 367"/>
                    <a:gd name="T6" fmla="*/ 10 w 77"/>
                    <a:gd name="T7" fmla="*/ 68 h 367"/>
                    <a:gd name="T8" fmla="*/ 4 w 77"/>
                    <a:gd name="T9" fmla="*/ 112 h 367"/>
                    <a:gd name="T10" fmla="*/ 0 w 77"/>
                    <a:gd name="T11" fmla="*/ 164 h 367"/>
                    <a:gd name="T12" fmla="*/ 0 w 77"/>
                    <a:gd name="T13" fmla="*/ 226 h 367"/>
                    <a:gd name="T14" fmla="*/ 7 w 77"/>
                    <a:gd name="T15" fmla="*/ 294 h 367"/>
                    <a:gd name="T16" fmla="*/ 21 w 77"/>
                    <a:gd name="T17" fmla="*/ 367 h 367"/>
                    <a:gd name="T18" fmla="*/ 74 w 77"/>
                    <a:gd name="T19" fmla="*/ 364 h 367"/>
                    <a:gd name="T20" fmla="*/ 71 w 77"/>
                    <a:gd name="T21" fmla="*/ 353 h 367"/>
                    <a:gd name="T22" fmla="*/ 66 w 77"/>
                    <a:gd name="T23" fmla="*/ 323 h 367"/>
                    <a:gd name="T24" fmla="*/ 60 w 77"/>
                    <a:gd name="T25" fmla="*/ 280 h 367"/>
                    <a:gd name="T26" fmla="*/ 54 w 77"/>
                    <a:gd name="T27" fmla="*/ 226 h 367"/>
                    <a:gd name="T28" fmla="*/ 51 w 77"/>
                    <a:gd name="T29" fmla="*/ 168 h 367"/>
                    <a:gd name="T30" fmla="*/ 53 w 77"/>
                    <a:gd name="T31" fmla="*/ 107 h 367"/>
                    <a:gd name="T32" fmla="*/ 61 w 77"/>
                    <a:gd name="T33" fmla="*/ 52 h 367"/>
                    <a:gd name="T34" fmla="*/ 77 w 77"/>
                    <a:gd name="T35" fmla="*/ 5 h 367"/>
                    <a:gd name="T36" fmla="*/ 77 w 77"/>
                    <a:gd name="T37" fmla="*/ 5 h 367"/>
                    <a:gd name="T38" fmla="*/ 77 w 77"/>
                    <a:gd name="T39" fmla="*/ 2 h 367"/>
                    <a:gd name="T40" fmla="*/ 76 w 77"/>
                    <a:gd name="T41" fmla="*/ 1 h 367"/>
                    <a:gd name="T42" fmla="*/ 72 w 77"/>
                    <a:gd name="T43" fmla="*/ 0 h 367"/>
                    <a:gd name="T44" fmla="*/ 66 w 77"/>
                    <a:gd name="T45" fmla="*/ 0 h 367"/>
                    <a:gd name="T46" fmla="*/ 56 w 77"/>
                    <a:gd name="T47" fmla="*/ 1 h 367"/>
                    <a:gd name="T48" fmla="*/ 43 w 77"/>
                    <a:gd name="T49" fmla="*/ 4 h 367"/>
                    <a:gd name="T50" fmla="*/ 24 w 77"/>
                    <a:gd name="T51" fmla="*/ 8 h 367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77" h="367">
                      <a:moveTo>
                        <a:pt x="24" y="8"/>
                      </a:moveTo>
                      <a:lnTo>
                        <a:pt x="22" y="15"/>
                      </a:lnTo>
                      <a:lnTo>
                        <a:pt x="17" y="36"/>
                      </a:lnTo>
                      <a:lnTo>
                        <a:pt x="10" y="68"/>
                      </a:lnTo>
                      <a:lnTo>
                        <a:pt x="4" y="112"/>
                      </a:lnTo>
                      <a:lnTo>
                        <a:pt x="0" y="164"/>
                      </a:lnTo>
                      <a:lnTo>
                        <a:pt x="0" y="226"/>
                      </a:lnTo>
                      <a:lnTo>
                        <a:pt x="7" y="294"/>
                      </a:lnTo>
                      <a:lnTo>
                        <a:pt x="21" y="367"/>
                      </a:lnTo>
                      <a:lnTo>
                        <a:pt x="74" y="364"/>
                      </a:lnTo>
                      <a:lnTo>
                        <a:pt x="71" y="353"/>
                      </a:lnTo>
                      <a:lnTo>
                        <a:pt x="66" y="323"/>
                      </a:lnTo>
                      <a:lnTo>
                        <a:pt x="60" y="280"/>
                      </a:lnTo>
                      <a:lnTo>
                        <a:pt x="54" y="226"/>
                      </a:lnTo>
                      <a:lnTo>
                        <a:pt x="51" y="168"/>
                      </a:lnTo>
                      <a:lnTo>
                        <a:pt x="53" y="107"/>
                      </a:lnTo>
                      <a:lnTo>
                        <a:pt x="61" y="52"/>
                      </a:lnTo>
                      <a:lnTo>
                        <a:pt x="77" y="5"/>
                      </a:lnTo>
                      <a:lnTo>
                        <a:pt x="77" y="2"/>
                      </a:lnTo>
                      <a:lnTo>
                        <a:pt x="76" y="1"/>
                      </a:lnTo>
                      <a:lnTo>
                        <a:pt x="72" y="0"/>
                      </a:lnTo>
                      <a:lnTo>
                        <a:pt x="66" y="0"/>
                      </a:lnTo>
                      <a:lnTo>
                        <a:pt x="56" y="1"/>
                      </a:lnTo>
                      <a:lnTo>
                        <a:pt x="43" y="4"/>
                      </a:lnTo>
                      <a:lnTo>
                        <a:pt x="24" y="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9" name="Freeform 49"/>
                <p:cNvSpPr>
                  <a:spLocks/>
                </p:cNvSpPr>
                <p:nvPr/>
              </p:nvSpPr>
              <p:spPr bwMode="auto">
                <a:xfrm>
                  <a:off x="6428" y="13813"/>
                  <a:ext cx="56" cy="271"/>
                </a:xfrm>
                <a:custGeom>
                  <a:avLst/>
                  <a:gdLst>
                    <a:gd name="T0" fmla="*/ 17 w 56"/>
                    <a:gd name="T1" fmla="*/ 5 h 271"/>
                    <a:gd name="T2" fmla="*/ 16 w 56"/>
                    <a:gd name="T3" fmla="*/ 10 h 271"/>
                    <a:gd name="T4" fmla="*/ 12 w 56"/>
                    <a:gd name="T5" fmla="*/ 25 h 271"/>
                    <a:gd name="T6" fmla="*/ 6 w 56"/>
                    <a:gd name="T7" fmla="*/ 49 h 271"/>
                    <a:gd name="T8" fmla="*/ 2 w 56"/>
                    <a:gd name="T9" fmla="*/ 82 h 271"/>
                    <a:gd name="T10" fmla="*/ 0 w 56"/>
                    <a:gd name="T11" fmla="*/ 122 h 271"/>
                    <a:gd name="T12" fmla="*/ 0 w 56"/>
                    <a:gd name="T13" fmla="*/ 166 h 271"/>
                    <a:gd name="T14" fmla="*/ 4 w 56"/>
                    <a:gd name="T15" fmla="*/ 217 h 271"/>
                    <a:gd name="T16" fmla="*/ 15 w 56"/>
                    <a:gd name="T17" fmla="*/ 271 h 271"/>
                    <a:gd name="T18" fmla="*/ 54 w 56"/>
                    <a:gd name="T19" fmla="*/ 268 h 271"/>
                    <a:gd name="T20" fmla="*/ 52 w 56"/>
                    <a:gd name="T21" fmla="*/ 261 h 271"/>
                    <a:gd name="T22" fmla="*/ 48 w 56"/>
                    <a:gd name="T23" fmla="*/ 238 h 271"/>
                    <a:gd name="T24" fmla="*/ 44 w 56"/>
                    <a:gd name="T25" fmla="*/ 206 h 271"/>
                    <a:gd name="T26" fmla="*/ 40 w 56"/>
                    <a:gd name="T27" fmla="*/ 166 h 271"/>
                    <a:gd name="T28" fmla="*/ 37 w 56"/>
                    <a:gd name="T29" fmla="*/ 123 h 271"/>
                    <a:gd name="T30" fmla="*/ 39 w 56"/>
                    <a:gd name="T31" fmla="*/ 78 h 271"/>
                    <a:gd name="T32" fmla="*/ 44 w 56"/>
                    <a:gd name="T33" fmla="*/ 37 h 271"/>
                    <a:gd name="T34" fmla="*/ 56 w 56"/>
                    <a:gd name="T35" fmla="*/ 3 h 271"/>
                    <a:gd name="T36" fmla="*/ 56 w 56"/>
                    <a:gd name="T37" fmla="*/ 3 h 271"/>
                    <a:gd name="T38" fmla="*/ 56 w 56"/>
                    <a:gd name="T39" fmla="*/ 2 h 271"/>
                    <a:gd name="T40" fmla="*/ 55 w 56"/>
                    <a:gd name="T41" fmla="*/ 1 h 271"/>
                    <a:gd name="T42" fmla="*/ 52 w 56"/>
                    <a:gd name="T43" fmla="*/ 0 h 271"/>
                    <a:gd name="T44" fmla="*/ 48 w 56"/>
                    <a:gd name="T45" fmla="*/ 0 h 271"/>
                    <a:gd name="T46" fmla="*/ 42 w 56"/>
                    <a:gd name="T47" fmla="*/ 0 h 271"/>
                    <a:gd name="T48" fmla="*/ 31 w 56"/>
                    <a:gd name="T49" fmla="*/ 2 h 271"/>
                    <a:gd name="T50" fmla="*/ 17 w 56"/>
                    <a:gd name="T51" fmla="*/ 5 h 271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56" h="271">
                      <a:moveTo>
                        <a:pt x="17" y="5"/>
                      </a:moveTo>
                      <a:lnTo>
                        <a:pt x="16" y="10"/>
                      </a:lnTo>
                      <a:lnTo>
                        <a:pt x="12" y="25"/>
                      </a:lnTo>
                      <a:lnTo>
                        <a:pt x="6" y="49"/>
                      </a:lnTo>
                      <a:lnTo>
                        <a:pt x="2" y="82"/>
                      </a:lnTo>
                      <a:lnTo>
                        <a:pt x="0" y="122"/>
                      </a:lnTo>
                      <a:lnTo>
                        <a:pt x="0" y="166"/>
                      </a:lnTo>
                      <a:lnTo>
                        <a:pt x="4" y="217"/>
                      </a:lnTo>
                      <a:lnTo>
                        <a:pt x="15" y="271"/>
                      </a:lnTo>
                      <a:lnTo>
                        <a:pt x="54" y="268"/>
                      </a:lnTo>
                      <a:lnTo>
                        <a:pt x="52" y="261"/>
                      </a:lnTo>
                      <a:lnTo>
                        <a:pt x="48" y="238"/>
                      </a:lnTo>
                      <a:lnTo>
                        <a:pt x="44" y="206"/>
                      </a:lnTo>
                      <a:lnTo>
                        <a:pt x="40" y="166"/>
                      </a:lnTo>
                      <a:lnTo>
                        <a:pt x="37" y="123"/>
                      </a:lnTo>
                      <a:lnTo>
                        <a:pt x="39" y="78"/>
                      </a:lnTo>
                      <a:lnTo>
                        <a:pt x="44" y="37"/>
                      </a:lnTo>
                      <a:lnTo>
                        <a:pt x="56" y="3"/>
                      </a:lnTo>
                      <a:lnTo>
                        <a:pt x="56" y="2"/>
                      </a:lnTo>
                      <a:lnTo>
                        <a:pt x="55" y="1"/>
                      </a:lnTo>
                      <a:lnTo>
                        <a:pt x="52" y="0"/>
                      </a:lnTo>
                      <a:lnTo>
                        <a:pt x="48" y="0"/>
                      </a:lnTo>
                      <a:lnTo>
                        <a:pt x="42" y="0"/>
                      </a:lnTo>
                      <a:lnTo>
                        <a:pt x="31" y="2"/>
                      </a:lnTo>
                      <a:lnTo>
                        <a:pt x="17" y="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0" name="Freeform 50"/>
                <p:cNvSpPr>
                  <a:spLocks/>
                </p:cNvSpPr>
                <p:nvPr/>
              </p:nvSpPr>
              <p:spPr bwMode="auto">
                <a:xfrm>
                  <a:off x="7211" y="13549"/>
                  <a:ext cx="186" cy="732"/>
                </a:xfrm>
                <a:custGeom>
                  <a:avLst/>
                  <a:gdLst>
                    <a:gd name="T0" fmla="*/ 186 w 186"/>
                    <a:gd name="T1" fmla="*/ 6 h 732"/>
                    <a:gd name="T2" fmla="*/ 182 w 186"/>
                    <a:gd name="T3" fmla="*/ 11 h 732"/>
                    <a:gd name="T4" fmla="*/ 169 w 186"/>
                    <a:gd name="T5" fmla="*/ 29 h 732"/>
                    <a:gd name="T6" fmla="*/ 153 w 186"/>
                    <a:gd name="T7" fmla="*/ 67 h 732"/>
                    <a:gd name="T8" fmla="*/ 137 w 186"/>
                    <a:gd name="T9" fmla="*/ 130 h 732"/>
                    <a:gd name="T10" fmla="*/ 124 w 186"/>
                    <a:gd name="T11" fmla="*/ 221 h 732"/>
                    <a:gd name="T12" fmla="*/ 117 w 186"/>
                    <a:gd name="T13" fmla="*/ 350 h 732"/>
                    <a:gd name="T14" fmla="*/ 122 w 186"/>
                    <a:gd name="T15" fmla="*/ 517 h 732"/>
                    <a:gd name="T16" fmla="*/ 139 w 186"/>
                    <a:gd name="T17" fmla="*/ 732 h 732"/>
                    <a:gd name="T18" fmla="*/ 34 w 186"/>
                    <a:gd name="T19" fmla="*/ 732 h 732"/>
                    <a:gd name="T20" fmla="*/ 31 w 186"/>
                    <a:gd name="T21" fmla="*/ 711 h 732"/>
                    <a:gd name="T22" fmla="*/ 22 w 186"/>
                    <a:gd name="T23" fmla="*/ 651 h 732"/>
                    <a:gd name="T24" fmla="*/ 12 w 186"/>
                    <a:gd name="T25" fmla="*/ 563 h 732"/>
                    <a:gd name="T26" fmla="*/ 3 w 186"/>
                    <a:gd name="T27" fmla="*/ 454 h 732"/>
                    <a:gd name="T28" fmla="*/ 0 w 186"/>
                    <a:gd name="T29" fmla="*/ 335 h 732"/>
                    <a:gd name="T30" fmla="*/ 6 w 186"/>
                    <a:gd name="T31" fmla="*/ 213 h 732"/>
                    <a:gd name="T32" fmla="*/ 25 w 186"/>
                    <a:gd name="T33" fmla="*/ 98 h 732"/>
                    <a:gd name="T34" fmla="*/ 60 w 186"/>
                    <a:gd name="T35" fmla="*/ 0 h 732"/>
                    <a:gd name="T36" fmla="*/ 186 w 186"/>
                    <a:gd name="T37" fmla="*/ 6 h 732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86" h="732">
                      <a:moveTo>
                        <a:pt x="186" y="6"/>
                      </a:moveTo>
                      <a:lnTo>
                        <a:pt x="182" y="11"/>
                      </a:lnTo>
                      <a:lnTo>
                        <a:pt x="169" y="29"/>
                      </a:lnTo>
                      <a:lnTo>
                        <a:pt x="153" y="67"/>
                      </a:lnTo>
                      <a:lnTo>
                        <a:pt x="137" y="130"/>
                      </a:lnTo>
                      <a:lnTo>
                        <a:pt x="124" y="221"/>
                      </a:lnTo>
                      <a:lnTo>
                        <a:pt x="117" y="350"/>
                      </a:lnTo>
                      <a:lnTo>
                        <a:pt x="122" y="517"/>
                      </a:lnTo>
                      <a:lnTo>
                        <a:pt x="139" y="732"/>
                      </a:lnTo>
                      <a:lnTo>
                        <a:pt x="34" y="732"/>
                      </a:lnTo>
                      <a:lnTo>
                        <a:pt x="31" y="711"/>
                      </a:lnTo>
                      <a:lnTo>
                        <a:pt x="22" y="651"/>
                      </a:lnTo>
                      <a:lnTo>
                        <a:pt x="12" y="563"/>
                      </a:lnTo>
                      <a:lnTo>
                        <a:pt x="3" y="454"/>
                      </a:lnTo>
                      <a:lnTo>
                        <a:pt x="0" y="335"/>
                      </a:lnTo>
                      <a:lnTo>
                        <a:pt x="6" y="213"/>
                      </a:lnTo>
                      <a:lnTo>
                        <a:pt x="25" y="98"/>
                      </a:lnTo>
                      <a:lnTo>
                        <a:pt x="60" y="0"/>
                      </a:lnTo>
                      <a:lnTo>
                        <a:pt x="186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1" name="Freeform 51"/>
                <p:cNvSpPr>
                  <a:spLocks/>
                </p:cNvSpPr>
                <p:nvPr/>
              </p:nvSpPr>
              <p:spPr bwMode="auto">
                <a:xfrm>
                  <a:off x="7219" y="13600"/>
                  <a:ext cx="158" cy="625"/>
                </a:xfrm>
                <a:custGeom>
                  <a:avLst/>
                  <a:gdLst>
                    <a:gd name="T0" fmla="*/ 158 w 158"/>
                    <a:gd name="T1" fmla="*/ 4 h 625"/>
                    <a:gd name="T2" fmla="*/ 153 w 158"/>
                    <a:gd name="T3" fmla="*/ 9 h 625"/>
                    <a:gd name="T4" fmla="*/ 144 w 158"/>
                    <a:gd name="T5" fmla="*/ 25 h 625"/>
                    <a:gd name="T6" fmla="*/ 130 w 158"/>
                    <a:gd name="T7" fmla="*/ 57 h 625"/>
                    <a:gd name="T8" fmla="*/ 116 w 158"/>
                    <a:gd name="T9" fmla="*/ 110 h 625"/>
                    <a:gd name="T10" fmla="*/ 105 w 158"/>
                    <a:gd name="T11" fmla="*/ 189 h 625"/>
                    <a:gd name="T12" fmla="*/ 100 w 158"/>
                    <a:gd name="T13" fmla="*/ 298 h 625"/>
                    <a:gd name="T14" fmla="*/ 103 w 158"/>
                    <a:gd name="T15" fmla="*/ 441 h 625"/>
                    <a:gd name="T16" fmla="*/ 118 w 158"/>
                    <a:gd name="T17" fmla="*/ 625 h 625"/>
                    <a:gd name="T18" fmla="*/ 29 w 158"/>
                    <a:gd name="T19" fmla="*/ 625 h 625"/>
                    <a:gd name="T20" fmla="*/ 25 w 158"/>
                    <a:gd name="T21" fmla="*/ 607 h 625"/>
                    <a:gd name="T22" fmla="*/ 18 w 158"/>
                    <a:gd name="T23" fmla="*/ 556 h 625"/>
                    <a:gd name="T24" fmla="*/ 9 w 158"/>
                    <a:gd name="T25" fmla="*/ 480 h 625"/>
                    <a:gd name="T26" fmla="*/ 2 w 158"/>
                    <a:gd name="T27" fmla="*/ 387 h 625"/>
                    <a:gd name="T28" fmla="*/ 0 w 158"/>
                    <a:gd name="T29" fmla="*/ 286 h 625"/>
                    <a:gd name="T30" fmla="*/ 5 w 158"/>
                    <a:gd name="T31" fmla="*/ 182 h 625"/>
                    <a:gd name="T32" fmla="*/ 21 w 158"/>
                    <a:gd name="T33" fmla="*/ 84 h 625"/>
                    <a:gd name="T34" fmla="*/ 51 w 158"/>
                    <a:gd name="T35" fmla="*/ 0 h 625"/>
                    <a:gd name="T36" fmla="*/ 158 w 158"/>
                    <a:gd name="T37" fmla="*/ 4 h 625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58" h="625">
                      <a:moveTo>
                        <a:pt x="158" y="4"/>
                      </a:moveTo>
                      <a:lnTo>
                        <a:pt x="153" y="9"/>
                      </a:lnTo>
                      <a:lnTo>
                        <a:pt x="144" y="25"/>
                      </a:lnTo>
                      <a:lnTo>
                        <a:pt x="130" y="57"/>
                      </a:lnTo>
                      <a:lnTo>
                        <a:pt x="116" y="110"/>
                      </a:lnTo>
                      <a:lnTo>
                        <a:pt x="105" y="189"/>
                      </a:lnTo>
                      <a:lnTo>
                        <a:pt x="100" y="298"/>
                      </a:lnTo>
                      <a:lnTo>
                        <a:pt x="103" y="441"/>
                      </a:lnTo>
                      <a:lnTo>
                        <a:pt x="118" y="625"/>
                      </a:lnTo>
                      <a:lnTo>
                        <a:pt x="29" y="625"/>
                      </a:lnTo>
                      <a:lnTo>
                        <a:pt x="25" y="607"/>
                      </a:lnTo>
                      <a:lnTo>
                        <a:pt x="18" y="556"/>
                      </a:lnTo>
                      <a:lnTo>
                        <a:pt x="9" y="480"/>
                      </a:lnTo>
                      <a:lnTo>
                        <a:pt x="2" y="387"/>
                      </a:lnTo>
                      <a:lnTo>
                        <a:pt x="0" y="286"/>
                      </a:lnTo>
                      <a:lnTo>
                        <a:pt x="5" y="182"/>
                      </a:lnTo>
                      <a:lnTo>
                        <a:pt x="21" y="84"/>
                      </a:lnTo>
                      <a:lnTo>
                        <a:pt x="51" y="0"/>
                      </a:lnTo>
                      <a:lnTo>
                        <a:pt x="158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2" name="Freeform 52"/>
                <p:cNvSpPr>
                  <a:spLocks/>
                </p:cNvSpPr>
                <p:nvPr/>
              </p:nvSpPr>
              <p:spPr bwMode="auto">
                <a:xfrm>
                  <a:off x="7225" y="13651"/>
                  <a:ext cx="131" cy="517"/>
                </a:xfrm>
                <a:custGeom>
                  <a:avLst/>
                  <a:gdLst>
                    <a:gd name="T0" fmla="*/ 131 w 131"/>
                    <a:gd name="T1" fmla="*/ 4 h 517"/>
                    <a:gd name="T2" fmla="*/ 128 w 131"/>
                    <a:gd name="T3" fmla="*/ 7 h 517"/>
                    <a:gd name="T4" fmla="*/ 119 w 131"/>
                    <a:gd name="T5" fmla="*/ 21 h 517"/>
                    <a:gd name="T6" fmla="*/ 109 w 131"/>
                    <a:gd name="T7" fmla="*/ 47 h 517"/>
                    <a:gd name="T8" fmla="*/ 97 w 131"/>
                    <a:gd name="T9" fmla="*/ 91 h 517"/>
                    <a:gd name="T10" fmla="*/ 88 w 131"/>
                    <a:gd name="T11" fmla="*/ 156 h 517"/>
                    <a:gd name="T12" fmla="*/ 84 w 131"/>
                    <a:gd name="T13" fmla="*/ 247 h 517"/>
                    <a:gd name="T14" fmla="*/ 86 w 131"/>
                    <a:gd name="T15" fmla="*/ 366 h 517"/>
                    <a:gd name="T16" fmla="*/ 99 w 131"/>
                    <a:gd name="T17" fmla="*/ 517 h 517"/>
                    <a:gd name="T18" fmla="*/ 25 w 131"/>
                    <a:gd name="T19" fmla="*/ 517 h 517"/>
                    <a:gd name="T20" fmla="*/ 23 w 131"/>
                    <a:gd name="T21" fmla="*/ 502 h 517"/>
                    <a:gd name="T22" fmla="*/ 16 w 131"/>
                    <a:gd name="T23" fmla="*/ 460 h 517"/>
                    <a:gd name="T24" fmla="*/ 9 w 131"/>
                    <a:gd name="T25" fmla="*/ 397 h 517"/>
                    <a:gd name="T26" fmla="*/ 2 w 131"/>
                    <a:gd name="T27" fmla="*/ 320 h 517"/>
                    <a:gd name="T28" fmla="*/ 0 w 131"/>
                    <a:gd name="T29" fmla="*/ 236 h 517"/>
                    <a:gd name="T30" fmla="*/ 4 w 131"/>
                    <a:gd name="T31" fmla="*/ 151 h 517"/>
                    <a:gd name="T32" fmla="*/ 18 w 131"/>
                    <a:gd name="T33" fmla="*/ 70 h 517"/>
                    <a:gd name="T34" fmla="*/ 43 w 131"/>
                    <a:gd name="T35" fmla="*/ 0 h 517"/>
                    <a:gd name="T36" fmla="*/ 131 w 131"/>
                    <a:gd name="T37" fmla="*/ 4 h 51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1" h="517">
                      <a:moveTo>
                        <a:pt x="131" y="4"/>
                      </a:moveTo>
                      <a:lnTo>
                        <a:pt x="128" y="7"/>
                      </a:lnTo>
                      <a:lnTo>
                        <a:pt x="119" y="21"/>
                      </a:lnTo>
                      <a:lnTo>
                        <a:pt x="109" y="47"/>
                      </a:lnTo>
                      <a:lnTo>
                        <a:pt x="97" y="91"/>
                      </a:lnTo>
                      <a:lnTo>
                        <a:pt x="88" y="156"/>
                      </a:lnTo>
                      <a:lnTo>
                        <a:pt x="84" y="247"/>
                      </a:lnTo>
                      <a:lnTo>
                        <a:pt x="86" y="366"/>
                      </a:lnTo>
                      <a:lnTo>
                        <a:pt x="99" y="517"/>
                      </a:lnTo>
                      <a:lnTo>
                        <a:pt x="25" y="517"/>
                      </a:lnTo>
                      <a:lnTo>
                        <a:pt x="23" y="502"/>
                      </a:lnTo>
                      <a:lnTo>
                        <a:pt x="16" y="460"/>
                      </a:lnTo>
                      <a:lnTo>
                        <a:pt x="9" y="397"/>
                      </a:lnTo>
                      <a:lnTo>
                        <a:pt x="2" y="320"/>
                      </a:lnTo>
                      <a:lnTo>
                        <a:pt x="0" y="236"/>
                      </a:lnTo>
                      <a:lnTo>
                        <a:pt x="4" y="151"/>
                      </a:lnTo>
                      <a:lnTo>
                        <a:pt x="18" y="70"/>
                      </a:lnTo>
                      <a:lnTo>
                        <a:pt x="43" y="0"/>
                      </a:lnTo>
                      <a:lnTo>
                        <a:pt x="131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3" name="Freeform 53"/>
                <p:cNvSpPr>
                  <a:spLocks/>
                </p:cNvSpPr>
                <p:nvPr/>
              </p:nvSpPr>
              <p:spPr bwMode="auto">
                <a:xfrm>
                  <a:off x="7233" y="13701"/>
                  <a:ext cx="104" cy="411"/>
                </a:xfrm>
                <a:custGeom>
                  <a:avLst/>
                  <a:gdLst>
                    <a:gd name="T0" fmla="*/ 104 w 104"/>
                    <a:gd name="T1" fmla="*/ 4 h 411"/>
                    <a:gd name="T2" fmla="*/ 101 w 104"/>
                    <a:gd name="T3" fmla="*/ 7 h 411"/>
                    <a:gd name="T4" fmla="*/ 94 w 104"/>
                    <a:gd name="T5" fmla="*/ 17 h 411"/>
                    <a:gd name="T6" fmla="*/ 86 w 104"/>
                    <a:gd name="T7" fmla="*/ 38 h 411"/>
                    <a:gd name="T8" fmla="*/ 76 w 104"/>
                    <a:gd name="T9" fmla="*/ 73 h 411"/>
                    <a:gd name="T10" fmla="*/ 69 w 104"/>
                    <a:gd name="T11" fmla="*/ 125 h 411"/>
                    <a:gd name="T12" fmla="*/ 65 w 104"/>
                    <a:gd name="T13" fmla="*/ 196 h 411"/>
                    <a:gd name="T14" fmla="*/ 67 w 104"/>
                    <a:gd name="T15" fmla="*/ 291 h 411"/>
                    <a:gd name="T16" fmla="*/ 77 w 104"/>
                    <a:gd name="T17" fmla="*/ 411 h 411"/>
                    <a:gd name="T18" fmla="*/ 19 w 104"/>
                    <a:gd name="T19" fmla="*/ 411 h 411"/>
                    <a:gd name="T20" fmla="*/ 17 w 104"/>
                    <a:gd name="T21" fmla="*/ 399 h 411"/>
                    <a:gd name="T22" fmla="*/ 11 w 104"/>
                    <a:gd name="T23" fmla="*/ 365 h 411"/>
                    <a:gd name="T24" fmla="*/ 6 w 104"/>
                    <a:gd name="T25" fmla="*/ 316 h 411"/>
                    <a:gd name="T26" fmla="*/ 2 w 104"/>
                    <a:gd name="T27" fmla="*/ 255 h 411"/>
                    <a:gd name="T28" fmla="*/ 0 w 104"/>
                    <a:gd name="T29" fmla="*/ 188 h 411"/>
                    <a:gd name="T30" fmla="*/ 4 w 104"/>
                    <a:gd name="T31" fmla="*/ 120 h 411"/>
                    <a:gd name="T32" fmla="*/ 15 w 104"/>
                    <a:gd name="T33" fmla="*/ 55 h 411"/>
                    <a:gd name="T34" fmla="*/ 34 w 104"/>
                    <a:gd name="T35" fmla="*/ 0 h 411"/>
                    <a:gd name="T36" fmla="*/ 104 w 104"/>
                    <a:gd name="T37" fmla="*/ 4 h 41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04" h="411">
                      <a:moveTo>
                        <a:pt x="104" y="4"/>
                      </a:moveTo>
                      <a:lnTo>
                        <a:pt x="101" y="7"/>
                      </a:lnTo>
                      <a:lnTo>
                        <a:pt x="94" y="17"/>
                      </a:lnTo>
                      <a:lnTo>
                        <a:pt x="86" y="38"/>
                      </a:lnTo>
                      <a:lnTo>
                        <a:pt x="76" y="73"/>
                      </a:lnTo>
                      <a:lnTo>
                        <a:pt x="69" y="125"/>
                      </a:lnTo>
                      <a:lnTo>
                        <a:pt x="65" y="196"/>
                      </a:lnTo>
                      <a:lnTo>
                        <a:pt x="67" y="291"/>
                      </a:lnTo>
                      <a:lnTo>
                        <a:pt x="77" y="411"/>
                      </a:lnTo>
                      <a:lnTo>
                        <a:pt x="19" y="411"/>
                      </a:lnTo>
                      <a:lnTo>
                        <a:pt x="17" y="399"/>
                      </a:lnTo>
                      <a:lnTo>
                        <a:pt x="11" y="365"/>
                      </a:lnTo>
                      <a:lnTo>
                        <a:pt x="6" y="316"/>
                      </a:lnTo>
                      <a:lnTo>
                        <a:pt x="2" y="255"/>
                      </a:lnTo>
                      <a:lnTo>
                        <a:pt x="0" y="188"/>
                      </a:lnTo>
                      <a:lnTo>
                        <a:pt x="4" y="120"/>
                      </a:lnTo>
                      <a:lnTo>
                        <a:pt x="15" y="55"/>
                      </a:lnTo>
                      <a:lnTo>
                        <a:pt x="34" y="0"/>
                      </a:lnTo>
                      <a:lnTo>
                        <a:pt x="104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4" name="Freeform 54"/>
                <p:cNvSpPr>
                  <a:spLocks/>
                </p:cNvSpPr>
                <p:nvPr/>
              </p:nvSpPr>
              <p:spPr bwMode="auto">
                <a:xfrm>
                  <a:off x="7240" y="13752"/>
                  <a:ext cx="76" cy="302"/>
                </a:xfrm>
                <a:custGeom>
                  <a:avLst/>
                  <a:gdLst>
                    <a:gd name="T0" fmla="*/ 76 w 76"/>
                    <a:gd name="T1" fmla="*/ 2 h 302"/>
                    <a:gd name="T2" fmla="*/ 74 w 76"/>
                    <a:gd name="T3" fmla="*/ 4 h 302"/>
                    <a:gd name="T4" fmla="*/ 70 w 76"/>
                    <a:gd name="T5" fmla="*/ 12 h 302"/>
                    <a:gd name="T6" fmla="*/ 62 w 76"/>
                    <a:gd name="T7" fmla="*/ 28 h 302"/>
                    <a:gd name="T8" fmla="*/ 56 w 76"/>
                    <a:gd name="T9" fmla="*/ 53 h 302"/>
                    <a:gd name="T10" fmla="*/ 51 w 76"/>
                    <a:gd name="T11" fmla="*/ 92 h 302"/>
                    <a:gd name="T12" fmla="*/ 49 w 76"/>
                    <a:gd name="T13" fmla="*/ 145 h 302"/>
                    <a:gd name="T14" fmla="*/ 50 w 76"/>
                    <a:gd name="T15" fmla="*/ 214 h 302"/>
                    <a:gd name="T16" fmla="*/ 57 w 76"/>
                    <a:gd name="T17" fmla="*/ 302 h 302"/>
                    <a:gd name="T18" fmla="*/ 14 w 76"/>
                    <a:gd name="T19" fmla="*/ 302 h 302"/>
                    <a:gd name="T20" fmla="*/ 13 w 76"/>
                    <a:gd name="T21" fmla="*/ 294 h 302"/>
                    <a:gd name="T22" fmla="*/ 9 w 76"/>
                    <a:gd name="T23" fmla="*/ 269 h 302"/>
                    <a:gd name="T24" fmla="*/ 4 w 76"/>
                    <a:gd name="T25" fmla="*/ 232 h 302"/>
                    <a:gd name="T26" fmla="*/ 1 w 76"/>
                    <a:gd name="T27" fmla="*/ 188 h 302"/>
                    <a:gd name="T28" fmla="*/ 0 w 76"/>
                    <a:gd name="T29" fmla="*/ 138 h 302"/>
                    <a:gd name="T30" fmla="*/ 2 w 76"/>
                    <a:gd name="T31" fmla="*/ 89 h 302"/>
                    <a:gd name="T32" fmla="*/ 10 w 76"/>
                    <a:gd name="T33" fmla="*/ 41 h 302"/>
                    <a:gd name="T34" fmla="*/ 25 w 76"/>
                    <a:gd name="T35" fmla="*/ 0 h 302"/>
                    <a:gd name="T36" fmla="*/ 76 w 76"/>
                    <a:gd name="T37" fmla="*/ 2 h 302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6" h="302">
                      <a:moveTo>
                        <a:pt x="76" y="2"/>
                      </a:moveTo>
                      <a:lnTo>
                        <a:pt x="74" y="4"/>
                      </a:lnTo>
                      <a:lnTo>
                        <a:pt x="70" y="12"/>
                      </a:lnTo>
                      <a:lnTo>
                        <a:pt x="62" y="28"/>
                      </a:lnTo>
                      <a:lnTo>
                        <a:pt x="56" y="53"/>
                      </a:lnTo>
                      <a:lnTo>
                        <a:pt x="51" y="92"/>
                      </a:lnTo>
                      <a:lnTo>
                        <a:pt x="49" y="145"/>
                      </a:lnTo>
                      <a:lnTo>
                        <a:pt x="50" y="214"/>
                      </a:lnTo>
                      <a:lnTo>
                        <a:pt x="57" y="302"/>
                      </a:lnTo>
                      <a:lnTo>
                        <a:pt x="14" y="302"/>
                      </a:lnTo>
                      <a:lnTo>
                        <a:pt x="13" y="294"/>
                      </a:lnTo>
                      <a:lnTo>
                        <a:pt x="9" y="269"/>
                      </a:lnTo>
                      <a:lnTo>
                        <a:pt x="4" y="232"/>
                      </a:lnTo>
                      <a:lnTo>
                        <a:pt x="1" y="188"/>
                      </a:lnTo>
                      <a:lnTo>
                        <a:pt x="0" y="138"/>
                      </a:lnTo>
                      <a:lnTo>
                        <a:pt x="2" y="89"/>
                      </a:lnTo>
                      <a:lnTo>
                        <a:pt x="10" y="41"/>
                      </a:lnTo>
                      <a:lnTo>
                        <a:pt x="25" y="0"/>
                      </a:lnTo>
                      <a:lnTo>
                        <a:pt x="76" y="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5" name="Rectangle 55"/>
                <p:cNvSpPr>
                  <a:spLocks noChangeArrowheads="1"/>
                </p:cNvSpPr>
                <p:nvPr/>
              </p:nvSpPr>
              <p:spPr bwMode="auto">
                <a:xfrm>
                  <a:off x="6241" y="13678"/>
                  <a:ext cx="23" cy="95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6" name="Freeform 56"/>
                <p:cNvSpPr>
                  <a:spLocks/>
                </p:cNvSpPr>
                <p:nvPr/>
              </p:nvSpPr>
              <p:spPr bwMode="auto">
                <a:xfrm>
                  <a:off x="6579" y="13664"/>
                  <a:ext cx="375" cy="440"/>
                </a:xfrm>
                <a:custGeom>
                  <a:avLst/>
                  <a:gdLst>
                    <a:gd name="T0" fmla="*/ 35 w 375"/>
                    <a:gd name="T1" fmla="*/ 41 h 440"/>
                    <a:gd name="T2" fmla="*/ 32 w 375"/>
                    <a:gd name="T3" fmla="*/ 49 h 440"/>
                    <a:gd name="T4" fmla="*/ 25 w 375"/>
                    <a:gd name="T5" fmla="*/ 74 h 440"/>
                    <a:gd name="T6" fmla="*/ 17 w 375"/>
                    <a:gd name="T7" fmla="*/ 112 h 440"/>
                    <a:gd name="T8" fmla="*/ 8 w 375"/>
                    <a:gd name="T9" fmla="*/ 163 h 440"/>
                    <a:gd name="T10" fmla="*/ 2 w 375"/>
                    <a:gd name="T11" fmla="*/ 223 h 440"/>
                    <a:gd name="T12" fmla="*/ 0 w 375"/>
                    <a:gd name="T13" fmla="*/ 290 h 440"/>
                    <a:gd name="T14" fmla="*/ 7 w 375"/>
                    <a:gd name="T15" fmla="*/ 363 h 440"/>
                    <a:gd name="T16" fmla="*/ 23 w 375"/>
                    <a:gd name="T17" fmla="*/ 440 h 440"/>
                    <a:gd name="T18" fmla="*/ 23 w 375"/>
                    <a:gd name="T19" fmla="*/ 437 h 440"/>
                    <a:gd name="T20" fmla="*/ 23 w 375"/>
                    <a:gd name="T21" fmla="*/ 427 h 440"/>
                    <a:gd name="T22" fmla="*/ 23 w 375"/>
                    <a:gd name="T23" fmla="*/ 411 h 440"/>
                    <a:gd name="T24" fmla="*/ 23 w 375"/>
                    <a:gd name="T25" fmla="*/ 391 h 440"/>
                    <a:gd name="T26" fmla="*/ 25 w 375"/>
                    <a:gd name="T27" fmla="*/ 367 h 440"/>
                    <a:gd name="T28" fmla="*/ 28 w 375"/>
                    <a:gd name="T29" fmla="*/ 341 h 440"/>
                    <a:gd name="T30" fmla="*/ 33 w 375"/>
                    <a:gd name="T31" fmla="*/ 312 h 440"/>
                    <a:gd name="T32" fmla="*/ 39 w 375"/>
                    <a:gd name="T33" fmla="*/ 281 h 440"/>
                    <a:gd name="T34" fmla="*/ 49 w 375"/>
                    <a:gd name="T35" fmla="*/ 251 h 440"/>
                    <a:gd name="T36" fmla="*/ 61 w 375"/>
                    <a:gd name="T37" fmla="*/ 222 h 440"/>
                    <a:gd name="T38" fmla="*/ 75 w 375"/>
                    <a:gd name="T39" fmla="*/ 194 h 440"/>
                    <a:gd name="T40" fmla="*/ 93 w 375"/>
                    <a:gd name="T41" fmla="*/ 168 h 440"/>
                    <a:gd name="T42" fmla="*/ 116 w 375"/>
                    <a:gd name="T43" fmla="*/ 145 h 440"/>
                    <a:gd name="T44" fmla="*/ 141 w 375"/>
                    <a:gd name="T45" fmla="*/ 127 h 440"/>
                    <a:gd name="T46" fmla="*/ 173 w 375"/>
                    <a:gd name="T47" fmla="*/ 114 h 440"/>
                    <a:gd name="T48" fmla="*/ 208 w 375"/>
                    <a:gd name="T49" fmla="*/ 106 h 440"/>
                    <a:gd name="T50" fmla="*/ 210 w 375"/>
                    <a:gd name="T51" fmla="*/ 104 h 440"/>
                    <a:gd name="T52" fmla="*/ 217 w 375"/>
                    <a:gd name="T53" fmla="*/ 100 h 440"/>
                    <a:gd name="T54" fmla="*/ 227 w 375"/>
                    <a:gd name="T55" fmla="*/ 92 h 440"/>
                    <a:gd name="T56" fmla="*/ 245 w 375"/>
                    <a:gd name="T57" fmla="*/ 82 h 440"/>
                    <a:gd name="T58" fmla="*/ 267 w 375"/>
                    <a:gd name="T59" fmla="*/ 69 h 440"/>
                    <a:gd name="T60" fmla="*/ 296 w 375"/>
                    <a:gd name="T61" fmla="*/ 54 h 440"/>
                    <a:gd name="T62" fmla="*/ 332 w 375"/>
                    <a:gd name="T63" fmla="*/ 36 h 440"/>
                    <a:gd name="T64" fmla="*/ 375 w 375"/>
                    <a:gd name="T65" fmla="*/ 17 h 440"/>
                    <a:gd name="T66" fmla="*/ 373 w 375"/>
                    <a:gd name="T67" fmla="*/ 16 h 440"/>
                    <a:gd name="T68" fmla="*/ 366 w 375"/>
                    <a:gd name="T69" fmla="*/ 15 h 440"/>
                    <a:gd name="T70" fmla="*/ 357 w 375"/>
                    <a:gd name="T71" fmla="*/ 13 h 440"/>
                    <a:gd name="T72" fmla="*/ 343 w 375"/>
                    <a:gd name="T73" fmla="*/ 10 h 440"/>
                    <a:gd name="T74" fmla="*/ 326 w 375"/>
                    <a:gd name="T75" fmla="*/ 7 h 440"/>
                    <a:gd name="T76" fmla="*/ 307 w 375"/>
                    <a:gd name="T77" fmla="*/ 5 h 440"/>
                    <a:gd name="T78" fmla="*/ 285 w 375"/>
                    <a:gd name="T79" fmla="*/ 3 h 440"/>
                    <a:gd name="T80" fmla="*/ 261 w 375"/>
                    <a:gd name="T81" fmla="*/ 1 h 440"/>
                    <a:gd name="T82" fmla="*/ 235 w 375"/>
                    <a:gd name="T83" fmla="*/ 0 h 440"/>
                    <a:gd name="T84" fmla="*/ 208 w 375"/>
                    <a:gd name="T85" fmla="*/ 1 h 440"/>
                    <a:gd name="T86" fmla="*/ 180 w 375"/>
                    <a:gd name="T87" fmla="*/ 2 h 440"/>
                    <a:gd name="T88" fmla="*/ 151 w 375"/>
                    <a:gd name="T89" fmla="*/ 5 h 440"/>
                    <a:gd name="T90" fmla="*/ 122 w 375"/>
                    <a:gd name="T91" fmla="*/ 10 h 440"/>
                    <a:gd name="T92" fmla="*/ 92 w 375"/>
                    <a:gd name="T93" fmla="*/ 18 h 440"/>
                    <a:gd name="T94" fmla="*/ 63 w 375"/>
                    <a:gd name="T95" fmla="*/ 28 h 440"/>
                    <a:gd name="T96" fmla="*/ 35 w 375"/>
                    <a:gd name="T97" fmla="*/ 41 h 440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375" h="440">
                      <a:moveTo>
                        <a:pt x="35" y="41"/>
                      </a:moveTo>
                      <a:lnTo>
                        <a:pt x="32" y="49"/>
                      </a:lnTo>
                      <a:lnTo>
                        <a:pt x="25" y="74"/>
                      </a:lnTo>
                      <a:lnTo>
                        <a:pt x="17" y="112"/>
                      </a:lnTo>
                      <a:lnTo>
                        <a:pt x="8" y="163"/>
                      </a:lnTo>
                      <a:lnTo>
                        <a:pt x="2" y="223"/>
                      </a:lnTo>
                      <a:lnTo>
                        <a:pt x="0" y="290"/>
                      </a:lnTo>
                      <a:lnTo>
                        <a:pt x="7" y="363"/>
                      </a:lnTo>
                      <a:lnTo>
                        <a:pt x="23" y="440"/>
                      </a:lnTo>
                      <a:lnTo>
                        <a:pt x="23" y="437"/>
                      </a:lnTo>
                      <a:lnTo>
                        <a:pt x="23" y="427"/>
                      </a:lnTo>
                      <a:lnTo>
                        <a:pt x="23" y="411"/>
                      </a:lnTo>
                      <a:lnTo>
                        <a:pt x="23" y="391"/>
                      </a:lnTo>
                      <a:lnTo>
                        <a:pt x="25" y="367"/>
                      </a:lnTo>
                      <a:lnTo>
                        <a:pt x="28" y="341"/>
                      </a:lnTo>
                      <a:lnTo>
                        <a:pt x="33" y="312"/>
                      </a:lnTo>
                      <a:lnTo>
                        <a:pt x="39" y="281"/>
                      </a:lnTo>
                      <a:lnTo>
                        <a:pt x="49" y="251"/>
                      </a:lnTo>
                      <a:lnTo>
                        <a:pt x="61" y="222"/>
                      </a:lnTo>
                      <a:lnTo>
                        <a:pt x="75" y="194"/>
                      </a:lnTo>
                      <a:lnTo>
                        <a:pt x="93" y="168"/>
                      </a:lnTo>
                      <a:lnTo>
                        <a:pt x="116" y="145"/>
                      </a:lnTo>
                      <a:lnTo>
                        <a:pt x="141" y="127"/>
                      </a:lnTo>
                      <a:lnTo>
                        <a:pt x="173" y="114"/>
                      </a:lnTo>
                      <a:lnTo>
                        <a:pt x="208" y="106"/>
                      </a:lnTo>
                      <a:lnTo>
                        <a:pt x="210" y="104"/>
                      </a:lnTo>
                      <a:lnTo>
                        <a:pt x="217" y="100"/>
                      </a:lnTo>
                      <a:lnTo>
                        <a:pt x="227" y="92"/>
                      </a:lnTo>
                      <a:lnTo>
                        <a:pt x="245" y="82"/>
                      </a:lnTo>
                      <a:lnTo>
                        <a:pt x="267" y="69"/>
                      </a:lnTo>
                      <a:lnTo>
                        <a:pt x="296" y="54"/>
                      </a:lnTo>
                      <a:lnTo>
                        <a:pt x="332" y="36"/>
                      </a:lnTo>
                      <a:lnTo>
                        <a:pt x="375" y="17"/>
                      </a:lnTo>
                      <a:lnTo>
                        <a:pt x="373" y="16"/>
                      </a:lnTo>
                      <a:lnTo>
                        <a:pt x="366" y="15"/>
                      </a:lnTo>
                      <a:lnTo>
                        <a:pt x="357" y="13"/>
                      </a:lnTo>
                      <a:lnTo>
                        <a:pt x="343" y="10"/>
                      </a:lnTo>
                      <a:lnTo>
                        <a:pt x="326" y="7"/>
                      </a:lnTo>
                      <a:lnTo>
                        <a:pt x="307" y="5"/>
                      </a:lnTo>
                      <a:lnTo>
                        <a:pt x="285" y="3"/>
                      </a:lnTo>
                      <a:lnTo>
                        <a:pt x="261" y="1"/>
                      </a:lnTo>
                      <a:lnTo>
                        <a:pt x="235" y="0"/>
                      </a:lnTo>
                      <a:lnTo>
                        <a:pt x="208" y="1"/>
                      </a:lnTo>
                      <a:lnTo>
                        <a:pt x="180" y="2"/>
                      </a:lnTo>
                      <a:lnTo>
                        <a:pt x="151" y="5"/>
                      </a:lnTo>
                      <a:lnTo>
                        <a:pt x="122" y="10"/>
                      </a:lnTo>
                      <a:lnTo>
                        <a:pt x="92" y="18"/>
                      </a:lnTo>
                      <a:lnTo>
                        <a:pt x="63" y="28"/>
                      </a:lnTo>
                      <a:lnTo>
                        <a:pt x="35" y="4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7" name="Freeform 57"/>
                <p:cNvSpPr>
                  <a:spLocks/>
                </p:cNvSpPr>
                <p:nvPr/>
              </p:nvSpPr>
              <p:spPr bwMode="auto">
                <a:xfrm>
                  <a:off x="6061" y="13991"/>
                  <a:ext cx="305" cy="83"/>
                </a:xfrm>
                <a:custGeom>
                  <a:avLst/>
                  <a:gdLst>
                    <a:gd name="T0" fmla="*/ 0 w 305"/>
                    <a:gd name="T1" fmla="*/ 53 h 83"/>
                    <a:gd name="T2" fmla="*/ 0 w 305"/>
                    <a:gd name="T3" fmla="*/ 52 h 83"/>
                    <a:gd name="T4" fmla="*/ 2 w 305"/>
                    <a:gd name="T5" fmla="*/ 48 h 83"/>
                    <a:gd name="T6" fmla="*/ 5 w 305"/>
                    <a:gd name="T7" fmla="*/ 44 h 83"/>
                    <a:gd name="T8" fmla="*/ 11 w 305"/>
                    <a:gd name="T9" fmla="*/ 37 h 83"/>
                    <a:gd name="T10" fmla="*/ 18 w 305"/>
                    <a:gd name="T11" fmla="*/ 31 h 83"/>
                    <a:gd name="T12" fmla="*/ 27 w 305"/>
                    <a:gd name="T13" fmla="*/ 25 h 83"/>
                    <a:gd name="T14" fmla="*/ 39 w 305"/>
                    <a:gd name="T15" fmla="*/ 18 h 83"/>
                    <a:gd name="T16" fmla="*/ 54 w 305"/>
                    <a:gd name="T17" fmla="*/ 12 h 83"/>
                    <a:gd name="T18" fmla="*/ 72 w 305"/>
                    <a:gd name="T19" fmla="*/ 6 h 83"/>
                    <a:gd name="T20" fmla="*/ 92 w 305"/>
                    <a:gd name="T21" fmla="*/ 2 h 83"/>
                    <a:gd name="T22" fmla="*/ 118 w 305"/>
                    <a:gd name="T23" fmla="*/ 0 h 83"/>
                    <a:gd name="T24" fmla="*/ 146 w 305"/>
                    <a:gd name="T25" fmla="*/ 0 h 83"/>
                    <a:gd name="T26" fmla="*/ 180 w 305"/>
                    <a:gd name="T27" fmla="*/ 2 h 83"/>
                    <a:gd name="T28" fmla="*/ 216 w 305"/>
                    <a:gd name="T29" fmla="*/ 7 h 83"/>
                    <a:gd name="T30" fmla="*/ 258 w 305"/>
                    <a:gd name="T31" fmla="*/ 16 h 83"/>
                    <a:gd name="T32" fmla="*/ 305 w 305"/>
                    <a:gd name="T33" fmla="*/ 29 h 83"/>
                    <a:gd name="T34" fmla="*/ 299 w 305"/>
                    <a:gd name="T35" fmla="*/ 47 h 83"/>
                    <a:gd name="T36" fmla="*/ 297 w 305"/>
                    <a:gd name="T37" fmla="*/ 46 h 83"/>
                    <a:gd name="T38" fmla="*/ 289 w 305"/>
                    <a:gd name="T39" fmla="*/ 44 h 83"/>
                    <a:gd name="T40" fmla="*/ 277 w 305"/>
                    <a:gd name="T41" fmla="*/ 41 h 83"/>
                    <a:gd name="T42" fmla="*/ 262 w 305"/>
                    <a:gd name="T43" fmla="*/ 36 h 83"/>
                    <a:gd name="T44" fmla="*/ 244 w 305"/>
                    <a:gd name="T45" fmla="*/ 32 h 83"/>
                    <a:gd name="T46" fmla="*/ 224 w 305"/>
                    <a:gd name="T47" fmla="*/ 28 h 83"/>
                    <a:gd name="T48" fmla="*/ 201 w 305"/>
                    <a:gd name="T49" fmla="*/ 25 h 83"/>
                    <a:gd name="T50" fmla="*/ 176 w 305"/>
                    <a:gd name="T51" fmla="*/ 22 h 83"/>
                    <a:gd name="T52" fmla="*/ 152 w 305"/>
                    <a:gd name="T53" fmla="*/ 21 h 83"/>
                    <a:gd name="T54" fmla="*/ 126 w 305"/>
                    <a:gd name="T55" fmla="*/ 21 h 83"/>
                    <a:gd name="T56" fmla="*/ 101 w 305"/>
                    <a:gd name="T57" fmla="*/ 23 h 83"/>
                    <a:gd name="T58" fmla="*/ 77 w 305"/>
                    <a:gd name="T59" fmla="*/ 29 h 83"/>
                    <a:gd name="T60" fmla="*/ 55 w 305"/>
                    <a:gd name="T61" fmla="*/ 37 h 83"/>
                    <a:gd name="T62" fmla="*/ 33 w 305"/>
                    <a:gd name="T63" fmla="*/ 48 h 83"/>
                    <a:gd name="T64" fmla="*/ 15 w 305"/>
                    <a:gd name="T65" fmla="*/ 63 h 83"/>
                    <a:gd name="T66" fmla="*/ 0 w 305"/>
                    <a:gd name="T67" fmla="*/ 83 h 83"/>
                    <a:gd name="T68" fmla="*/ 0 w 305"/>
                    <a:gd name="T69" fmla="*/ 53 h 8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305" h="83">
                      <a:moveTo>
                        <a:pt x="0" y="53"/>
                      </a:moveTo>
                      <a:lnTo>
                        <a:pt x="0" y="52"/>
                      </a:lnTo>
                      <a:lnTo>
                        <a:pt x="2" y="48"/>
                      </a:lnTo>
                      <a:lnTo>
                        <a:pt x="5" y="44"/>
                      </a:lnTo>
                      <a:lnTo>
                        <a:pt x="11" y="37"/>
                      </a:lnTo>
                      <a:lnTo>
                        <a:pt x="18" y="31"/>
                      </a:lnTo>
                      <a:lnTo>
                        <a:pt x="27" y="25"/>
                      </a:lnTo>
                      <a:lnTo>
                        <a:pt x="39" y="18"/>
                      </a:lnTo>
                      <a:lnTo>
                        <a:pt x="54" y="12"/>
                      </a:lnTo>
                      <a:lnTo>
                        <a:pt x="72" y="6"/>
                      </a:lnTo>
                      <a:lnTo>
                        <a:pt x="92" y="2"/>
                      </a:lnTo>
                      <a:lnTo>
                        <a:pt x="118" y="0"/>
                      </a:lnTo>
                      <a:lnTo>
                        <a:pt x="146" y="0"/>
                      </a:lnTo>
                      <a:lnTo>
                        <a:pt x="180" y="2"/>
                      </a:lnTo>
                      <a:lnTo>
                        <a:pt x="216" y="7"/>
                      </a:lnTo>
                      <a:lnTo>
                        <a:pt x="258" y="16"/>
                      </a:lnTo>
                      <a:lnTo>
                        <a:pt x="305" y="29"/>
                      </a:lnTo>
                      <a:lnTo>
                        <a:pt x="299" y="47"/>
                      </a:lnTo>
                      <a:lnTo>
                        <a:pt x="297" y="46"/>
                      </a:lnTo>
                      <a:lnTo>
                        <a:pt x="289" y="44"/>
                      </a:lnTo>
                      <a:lnTo>
                        <a:pt x="277" y="41"/>
                      </a:lnTo>
                      <a:lnTo>
                        <a:pt x="262" y="36"/>
                      </a:lnTo>
                      <a:lnTo>
                        <a:pt x="244" y="32"/>
                      </a:lnTo>
                      <a:lnTo>
                        <a:pt x="224" y="28"/>
                      </a:lnTo>
                      <a:lnTo>
                        <a:pt x="201" y="25"/>
                      </a:lnTo>
                      <a:lnTo>
                        <a:pt x="176" y="22"/>
                      </a:lnTo>
                      <a:lnTo>
                        <a:pt x="152" y="21"/>
                      </a:lnTo>
                      <a:lnTo>
                        <a:pt x="126" y="21"/>
                      </a:lnTo>
                      <a:lnTo>
                        <a:pt x="101" y="23"/>
                      </a:lnTo>
                      <a:lnTo>
                        <a:pt x="77" y="29"/>
                      </a:lnTo>
                      <a:lnTo>
                        <a:pt x="55" y="37"/>
                      </a:lnTo>
                      <a:lnTo>
                        <a:pt x="33" y="48"/>
                      </a:lnTo>
                      <a:lnTo>
                        <a:pt x="15" y="63"/>
                      </a:lnTo>
                      <a:lnTo>
                        <a:pt x="0" y="83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8" name="Freeform 58"/>
                <p:cNvSpPr>
                  <a:spLocks/>
                </p:cNvSpPr>
                <p:nvPr/>
              </p:nvSpPr>
              <p:spPr bwMode="auto">
                <a:xfrm>
                  <a:off x="6061" y="13793"/>
                  <a:ext cx="305" cy="83"/>
                </a:xfrm>
                <a:custGeom>
                  <a:avLst/>
                  <a:gdLst>
                    <a:gd name="T0" fmla="*/ 0 w 305"/>
                    <a:gd name="T1" fmla="*/ 53 h 83"/>
                    <a:gd name="T2" fmla="*/ 0 w 305"/>
                    <a:gd name="T3" fmla="*/ 52 h 83"/>
                    <a:gd name="T4" fmla="*/ 2 w 305"/>
                    <a:gd name="T5" fmla="*/ 49 h 83"/>
                    <a:gd name="T6" fmla="*/ 5 w 305"/>
                    <a:gd name="T7" fmla="*/ 44 h 83"/>
                    <a:gd name="T8" fmla="*/ 11 w 305"/>
                    <a:gd name="T9" fmla="*/ 38 h 83"/>
                    <a:gd name="T10" fmla="*/ 18 w 305"/>
                    <a:gd name="T11" fmla="*/ 31 h 83"/>
                    <a:gd name="T12" fmla="*/ 27 w 305"/>
                    <a:gd name="T13" fmla="*/ 25 h 83"/>
                    <a:gd name="T14" fmla="*/ 39 w 305"/>
                    <a:gd name="T15" fmla="*/ 17 h 83"/>
                    <a:gd name="T16" fmla="*/ 54 w 305"/>
                    <a:gd name="T17" fmla="*/ 12 h 83"/>
                    <a:gd name="T18" fmla="*/ 72 w 305"/>
                    <a:gd name="T19" fmla="*/ 7 h 83"/>
                    <a:gd name="T20" fmla="*/ 92 w 305"/>
                    <a:gd name="T21" fmla="*/ 2 h 83"/>
                    <a:gd name="T22" fmla="*/ 118 w 305"/>
                    <a:gd name="T23" fmla="*/ 0 h 83"/>
                    <a:gd name="T24" fmla="*/ 146 w 305"/>
                    <a:gd name="T25" fmla="*/ 0 h 83"/>
                    <a:gd name="T26" fmla="*/ 180 w 305"/>
                    <a:gd name="T27" fmla="*/ 2 h 83"/>
                    <a:gd name="T28" fmla="*/ 216 w 305"/>
                    <a:gd name="T29" fmla="*/ 8 h 83"/>
                    <a:gd name="T30" fmla="*/ 258 w 305"/>
                    <a:gd name="T31" fmla="*/ 16 h 83"/>
                    <a:gd name="T32" fmla="*/ 305 w 305"/>
                    <a:gd name="T33" fmla="*/ 29 h 83"/>
                    <a:gd name="T34" fmla="*/ 299 w 305"/>
                    <a:gd name="T35" fmla="*/ 47 h 83"/>
                    <a:gd name="T36" fmla="*/ 297 w 305"/>
                    <a:gd name="T37" fmla="*/ 45 h 83"/>
                    <a:gd name="T38" fmla="*/ 289 w 305"/>
                    <a:gd name="T39" fmla="*/ 43 h 83"/>
                    <a:gd name="T40" fmla="*/ 277 w 305"/>
                    <a:gd name="T41" fmla="*/ 40 h 83"/>
                    <a:gd name="T42" fmla="*/ 262 w 305"/>
                    <a:gd name="T43" fmla="*/ 36 h 83"/>
                    <a:gd name="T44" fmla="*/ 244 w 305"/>
                    <a:gd name="T45" fmla="*/ 33 h 83"/>
                    <a:gd name="T46" fmla="*/ 224 w 305"/>
                    <a:gd name="T47" fmla="*/ 28 h 83"/>
                    <a:gd name="T48" fmla="*/ 201 w 305"/>
                    <a:gd name="T49" fmla="*/ 25 h 83"/>
                    <a:gd name="T50" fmla="*/ 176 w 305"/>
                    <a:gd name="T51" fmla="*/ 22 h 83"/>
                    <a:gd name="T52" fmla="*/ 152 w 305"/>
                    <a:gd name="T53" fmla="*/ 21 h 83"/>
                    <a:gd name="T54" fmla="*/ 126 w 305"/>
                    <a:gd name="T55" fmla="*/ 22 h 83"/>
                    <a:gd name="T56" fmla="*/ 101 w 305"/>
                    <a:gd name="T57" fmla="*/ 24 h 83"/>
                    <a:gd name="T58" fmla="*/ 77 w 305"/>
                    <a:gd name="T59" fmla="*/ 29 h 83"/>
                    <a:gd name="T60" fmla="*/ 55 w 305"/>
                    <a:gd name="T61" fmla="*/ 38 h 83"/>
                    <a:gd name="T62" fmla="*/ 33 w 305"/>
                    <a:gd name="T63" fmla="*/ 49 h 83"/>
                    <a:gd name="T64" fmla="*/ 15 w 305"/>
                    <a:gd name="T65" fmla="*/ 64 h 83"/>
                    <a:gd name="T66" fmla="*/ 0 w 305"/>
                    <a:gd name="T67" fmla="*/ 83 h 83"/>
                    <a:gd name="T68" fmla="*/ 0 w 305"/>
                    <a:gd name="T69" fmla="*/ 53 h 8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305" h="83">
                      <a:moveTo>
                        <a:pt x="0" y="53"/>
                      </a:moveTo>
                      <a:lnTo>
                        <a:pt x="0" y="52"/>
                      </a:lnTo>
                      <a:lnTo>
                        <a:pt x="2" y="49"/>
                      </a:lnTo>
                      <a:lnTo>
                        <a:pt x="5" y="44"/>
                      </a:lnTo>
                      <a:lnTo>
                        <a:pt x="11" y="38"/>
                      </a:lnTo>
                      <a:lnTo>
                        <a:pt x="18" y="31"/>
                      </a:lnTo>
                      <a:lnTo>
                        <a:pt x="27" y="25"/>
                      </a:lnTo>
                      <a:lnTo>
                        <a:pt x="39" y="17"/>
                      </a:lnTo>
                      <a:lnTo>
                        <a:pt x="54" y="12"/>
                      </a:lnTo>
                      <a:lnTo>
                        <a:pt x="72" y="7"/>
                      </a:lnTo>
                      <a:lnTo>
                        <a:pt x="92" y="2"/>
                      </a:lnTo>
                      <a:lnTo>
                        <a:pt x="118" y="0"/>
                      </a:lnTo>
                      <a:lnTo>
                        <a:pt x="146" y="0"/>
                      </a:lnTo>
                      <a:lnTo>
                        <a:pt x="180" y="2"/>
                      </a:lnTo>
                      <a:lnTo>
                        <a:pt x="216" y="8"/>
                      </a:lnTo>
                      <a:lnTo>
                        <a:pt x="258" y="16"/>
                      </a:lnTo>
                      <a:lnTo>
                        <a:pt x="305" y="29"/>
                      </a:lnTo>
                      <a:lnTo>
                        <a:pt x="299" y="47"/>
                      </a:lnTo>
                      <a:lnTo>
                        <a:pt x="297" y="45"/>
                      </a:lnTo>
                      <a:lnTo>
                        <a:pt x="289" y="43"/>
                      </a:lnTo>
                      <a:lnTo>
                        <a:pt x="277" y="40"/>
                      </a:lnTo>
                      <a:lnTo>
                        <a:pt x="262" y="36"/>
                      </a:lnTo>
                      <a:lnTo>
                        <a:pt x="244" y="33"/>
                      </a:lnTo>
                      <a:lnTo>
                        <a:pt x="224" y="28"/>
                      </a:lnTo>
                      <a:lnTo>
                        <a:pt x="201" y="25"/>
                      </a:lnTo>
                      <a:lnTo>
                        <a:pt x="176" y="22"/>
                      </a:lnTo>
                      <a:lnTo>
                        <a:pt x="152" y="21"/>
                      </a:lnTo>
                      <a:lnTo>
                        <a:pt x="126" y="22"/>
                      </a:lnTo>
                      <a:lnTo>
                        <a:pt x="101" y="24"/>
                      </a:lnTo>
                      <a:lnTo>
                        <a:pt x="77" y="29"/>
                      </a:lnTo>
                      <a:lnTo>
                        <a:pt x="55" y="38"/>
                      </a:lnTo>
                      <a:lnTo>
                        <a:pt x="33" y="49"/>
                      </a:lnTo>
                      <a:lnTo>
                        <a:pt x="15" y="64"/>
                      </a:lnTo>
                      <a:lnTo>
                        <a:pt x="0" y="83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9" name="Freeform 59"/>
                <p:cNvSpPr>
                  <a:spLocks/>
                </p:cNvSpPr>
                <p:nvPr/>
              </p:nvSpPr>
              <p:spPr bwMode="auto">
                <a:xfrm>
                  <a:off x="6348" y="13696"/>
                  <a:ext cx="496" cy="917"/>
                </a:xfrm>
                <a:custGeom>
                  <a:avLst/>
                  <a:gdLst>
                    <a:gd name="T0" fmla="*/ 0 w 496"/>
                    <a:gd name="T1" fmla="*/ 0 h 917"/>
                    <a:gd name="T2" fmla="*/ 0 w 496"/>
                    <a:gd name="T3" fmla="*/ 886 h 917"/>
                    <a:gd name="T4" fmla="*/ 150 w 496"/>
                    <a:gd name="T5" fmla="*/ 917 h 917"/>
                    <a:gd name="T6" fmla="*/ 143 w 496"/>
                    <a:gd name="T7" fmla="*/ 797 h 917"/>
                    <a:gd name="T8" fmla="*/ 496 w 496"/>
                    <a:gd name="T9" fmla="*/ 851 h 917"/>
                    <a:gd name="T10" fmla="*/ 490 w 496"/>
                    <a:gd name="T11" fmla="*/ 803 h 917"/>
                    <a:gd name="T12" fmla="*/ 245 w 496"/>
                    <a:gd name="T13" fmla="*/ 773 h 917"/>
                    <a:gd name="T14" fmla="*/ 239 w 496"/>
                    <a:gd name="T15" fmla="*/ 670 h 917"/>
                    <a:gd name="T16" fmla="*/ 72 w 496"/>
                    <a:gd name="T17" fmla="*/ 670 h 917"/>
                    <a:gd name="T18" fmla="*/ 68 w 496"/>
                    <a:gd name="T19" fmla="*/ 657 h 917"/>
                    <a:gd name="T20" fmla="*/ 56 w 496"/>
                    <a:gd name="T21" fmla="*/ 620 h 917"/>
                    <a:gd name="T22" fmla="*/ 41 w 496"/>
                    <a:gd name="T23" fmla="*/ 559 h 917"/>
                    <a:gd name="T24" fmla="*/ 26 w 496"/>
                    <a:gd name="T25" fmla="*/ 480 h 917"/>
                    <a:gd name="T26" fmla="*/ 15 w 496"/>
                    <a:gd name="T27" fmla="*/ 385 h 917"/>
                    <a:gd name="T28" fmla="*/ 11 w 496"/>
                    <a:gd name="T29" fmla="*/ 276 h 917"/>
                    <a:gd name="T30" fmla="*/ 20 w 496"/>
                    <a:gd name="T31" fmla="*/ 158 h 917"/>
                    <a:gd name="T32" fmla="*/ 42 w 496"/>
                    <a:gd name="T33" fmla="*/ 30 h 917"/>
                    <a:gd name="T34" fmla="*/ 0 w 496"/>
                    <a:gd name="T35" fmla="*/ 0 h 91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496" h="917">
                      <a:moveTo>
                        <a:pt x="0" y="0"/>
                      </a:moveTo>
                      <a:lnTo>
                        <a:pt x="0" y="886"/>
                      </a:lnTo>
                      <a:lnTo>
                        <a:pt x="150" y="917"/>
                      </a:lnTo>
                      <a:lnTo>
                        <a:pt x="143" y="797"/>
                      </a:lnTo>
                      <a:lnTo>
                        <a:pt x="496" y="851"/>
                      </a:lnTo>
                      <a:lnTo>
                        <a:pt x="490" y="803"/>
                      </a:lnTo>
                      <a:lnTo>
                        <a:pt x="245" y="773"/>
                      </a:lnTo>
                      <a:lnTo>
                        <a:pt x="239" y="670"/>
                      </a:lnTo>
                      <a:lnTo>
                        <a:pt x="72" y="670"/>
                      </a:lnTo>
                      <a:lnTo>
                        <a:pt x="68" y="657"/>
                      </a:lnTo>
                      <a:lnTo>
                        <a:pt x="56" y="620"/>
                      </a:lnTo>
                      <a:lnTo>
                        <a:pt x="41" y="559"/>
                      </a:lnTo>
                      <a:lnTo>
                        <a:pt x="26" y="480"/>
                      </a:lnTo>
                      <a:lnTo>
                        <a:pt x="15" y="385"/>
                      </a:lnTo>
                      <a:lnTo>
                        <a:pt x="11" y="276"/>
                      </a:lnTo>
                      <a:lnTo>
                        <a:pt x="20" y="158"/>
                      </a:lnTo>
                      <a:lnTo>
                        <a:pt x="42" y="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50" name="Freeform 60"/>
                <p:cNvSpPr>
                  <a:spLocks/>
                </p:cNvSpPr>
                <p:nvPr/>
              </p:nvSpPr>
              <p:spPr bwMode="auto">
                <a:xfrm>
                  <a:off x="6593" y="13487"/>
                  <a:ext cx="638" cy="125"/>
                </a:xfrm>
                <a:custGeom>
                  <a:avLst/>
                  <a:gdLst>
                    <a:gd name="T0" fmla="*/ 0 w 638"/>
                    <a:gd name="T1" fmla="*/ 125 h 125"/>
                    <a:gd name="T2" fmla="*/ 4 w 638"/>
                    <a:gd name="T3" fmla="*/ 124 h 125"/>
                    <a:gd name="T4" fmla="*/ 14 w 638"/>
                    <a:gd name="T5" fmla="*/ 119 h 125"/>
                    <a:gd name="T6" fmla="*/ 31 w 638"/>
                    <a:gd name="T7" fmla="*/ 114 h 125"/>
                    <a:gd name="T8" fmla="*/ 53 w 638"/>
                    <a:gd name="T9" fmla="*/ 106 h 125"/>
                    <a:gd name="T10" fmla="*/ 81 w 638"/>
                    <a:gd name="T11" fmla="*/ 98 h 125"/>
                    <a:gd name="T12" fmla="*/ 113 w 638"/>
                    <a:gd name="T13" fmla="*/ 89 h 125"/>
                    <a:gd name="T14" fmla="*/ 151 w 638"/>
                    <a:gd name="T15" fmla="*/ 81 h 125"/>
                    <a:gd name="T16" fmla="*/ 192 w 638"/>
                    <a:gd name="T17" fmla="*/ 73 h 125"/>
                    <a:gd name="T18" fmla="*/ 237 w 638"/>
                    <a:gd name="T19" fmla="*/ 65 h 125"/>
                    <a:gd name="T20" fmla="*/ 286 w 638"/>
                    <a:gd name="T21" fmla="*/ 60 h 125"/>
                    <a:gd name="T22" fmla="*/ 337 w 638"/>
                    <a:gd name="T23" fmla="*/ 56 h 125"/>
                    <a:gd name="T24" fmla="*/ 390 w 638"/>
                    <a:gd name="T25" fmla="*/ 55 h 125"/>
                    <a:gd name="T26" fmla="*/ 446 w 638"/>
                    <a:gd name="T27" fmla="*/ 56 h 125"/>
                    <a:gd name="T28" fmla="*/ 503 w 638"/>
                    <a:gd name="T29" fmla="*/ 61 h 125"/>
                    <a:gd name="T30" fmla="*/ 561 w 638"/>
                    <a:gd name="T31" fmla="*/ 70 h 125"/>
                    <a:gd name="T32" fmla="*/ 620 w 638"/>
                    <a:gd name="T33" fmla="*/ 83 h 125"/>
                    <a:gd name="T34" fmla="*/ 638 w 638"/>
                    <a:gd name="T35" fmla="*/ 0 h 125"/>
                    <a:gd name="T36" fmla="*/ 634 w 638"/>
                    <a:gd name="T37" fmla="*/ 0 h 125"/>
                    <a:gd name="T38" fmla="*/ 620 w 638"/>
                    <a:gd name="T39" fmla="*/ 0 h 125"/>
                    <a:gd name="T40" fmla="*/ 599 w 638"/>
                    <a:gd name="T41" fmla="*/ 0 h 125"/>
                    <a:gd name="T42" fmla="*/ 571 w 638"/>
                    <a:gd name="T43" fmla="*/ 1 h 125"/>
                    <a:gd name="T44" fmla="*/ 536 w 638"/>
                    <a:gd name="T45" fmla="*/ 2 h 125"/>
                    <a:gd name="T46" fmla="*/ 496 w 638"/>
                    <a:gd name="T47" fmla="*/ 3 h 125"/>
                    <a:gd name="T48" fmla="*/ 452 w 638"/>
                    <a:gd name="T49" fmla="*/ 6 h 125"/>
                    <a:gd name="T50" fmla="*/ 405 w 638"/>
                    <a:gd name="T51" fmla="*/ 8 h 125"/>
                    <a:gd name="T52" fmla="*/ 354 w 638"/>
                    <a:gd name="T53" fmla="*/ 13 h 125"/>
                    <a:gd name="T54" fmla="*/ 302 w 638"/>
                    <a:gd name="T55" fmla="*/ 17 h 125"/>
                    <a:gd name="T56" fmla="*/ 249 w 638"/>
                    <a:gd name="T57" fmla="*/ 22 h 125"/>
                    <a:gd name="T58" fmla="*/ 196 w 638"/>
                    <a:gd name="T59" fmla="*/ 30 h 125"/>
                    <a:gd name="T60" fmla="*/ 144 w 638"/>
                    <a:gd name="T61" fmla="*/ 37 h 125"/>
                    <a:gd name="T62" fmla="*/ 93 w 638"/>
                    <a:gd name="T63" fmla="*/ 47 h 125"/>
                    <a:gd name="T64" fmla="*/ 45 w 638"/>
                    <a:gd name="T65" fmla="*/ 58 h 125"/>
                    <a:gd name="T66" fmla="*/ 0 w 638"/>
                    <a:gd name="T67" fmla="*/ 71 h 125"/>
                    <a:gd name="T68" fmla="*/ 0 w 638"/>
                    <a:gd name="T69" fmla="*/ 125 h 12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638" h="125">
                      <a:moveTo>
                        <a:pt x="0" y="125"/>
                      </a:moveTo>
                      <a:lnTo>
                        <a:pt x="4" y="124"/>
                      </a:lnTo>
                      <a:lnTo>
                        <a:pt x="14" y="119"/>
                      </a:lnTo>
                      <a:lnTo>
                        <a:pt x="31" y="114"/>
                      </a:lnTo>
                      <a:lnTo>
                        <a:pt x="53" y="106"/>
                      </a:lnTo>
                      <a:lnTo>
                        <a:pt x="81" y="98"/>
                      </a:lnTo>
                      <a:lnTo>
                        <a:pt x="113" y="89"/>
                      </a:lnTo>
                      <a:lnTo>
                        <a:pt x="151" y="81"/>
                      </a:lnTo>
                      <a:lnTo>
                        <a:pt x="192" y="73"/>
                      </a:lnTo>
                      <a:lnTo>
                        <a:pt x="237" y="65"/>
                      </a:lnTo>
                      <a:lnTo>
                        <a:pt x="286" y="60"/>
                      </a:lnTo>
                      <a:lnTo>
                        <a:pt x="337" y="56"/>
                      </a:lnTo>
                      <a:lnTo>
                        <a:pt x="390" y="55"/>
                      </a:lnTo>
                      <a:lnTo>
                        <a:pt x="446" y="56"/>
                      </a:lnTo>
                      <a:lnTo>
                        <a:pt x="503" y="61"/>
                      </a:lnTo>
                      <a:lnTo>
                        <a:pt x="561" y="70"/>
                      </a:lnTo>
                      <a:lnTo>
                        <a:pt x="620" y="83"/>
                      </a:lnTo>
                      <a:lnTo>
                        <a:pt x="638" y="0"/>
                      </a:lnTo>
                      <a:lnTo>
                        <a:pt x="634" y="0"/>
                      </a:lnTo>
                      <a:lnTo>
                        <a:pt x="620" y="0"/>
                      </a:lnTo>
                      <a:lnTo>
                        <a:pt x="599" y="0"/>
                      </a:lnTo>
                      <a:lnTo>
                        <a:pt x="571" y="1"/>
                      </a:lnTo>
                      <a:lnTo>
                        <a:pt x="536" y="2"/>
                      </a:lnTo>
                      <a:lnTo>
                        <a:pt x="496" y="3"/>
                      </a:lnTo>
                      <a:lnTo>
                        <a:pt x="452" y="6"/>
                      </a:lnTo>
                      <a:lnTo>
                        <a:pt x="405" y="8"/>
                      </a:lnTo>
                      <a:lnTo>
                        <a:pt x="354" y="13"/>
                      </a:lnTo>
                      <a:lnTo>
                        <a:pt x="302" y="17"/>
                      </a:lnTo>
                      <a:lnTo>
                        <a:pt x="249" y="22"/>
                      </a:lnTo>
                      <a:lnTo>
                        <a:pt x="196" y="30"/>
                      </a:lnTo>
                      <a:lnTo>
                        <a:pt x="144" y="37"/>
                      </a:lnTo>
                      <a:lnTo>
                        <a:pt x="93" y="47"/>
                      </a:lnTo>
                      <a:lnTo>
                        <a:pt x="45" y="58"/>
                      </a:lnTo>
                      <a:lnTo>
                        <a:pt x="0" y="71"/>
                      </a:lnTo>
                      <a:lnTo>
                        <a:pt x="0" y="12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51" name="Freeform 61"/>
                <p:cNvSpPr>
                  <a:spLocks/>
                </p:cNvSpPr>
                <p:nvPr/>
              </p:nvSpPr>
              <p:spPr bwMode="auto">
                <a:xfrm>
                  <a:off x="6217" y="14634"/>
                  <a:ext cx="1075" cy="356"/>
                </a:xfrm>
                <a:custGeom>
                  <a:avLst/>
                  <a:gdLst>
                    <a:gd name="T0" fmla="*/ 454 w 1075"/>
                    <a:gd name="T1" fmla="*/ 344 h 356"/>
                    <a:gd name="T2" fmla="*/ 456 w 1075"/>
                    <a:gd name="T3" fmla="*/ 343 h 356"/>
                    <a:gd name="T4" fmla="*/ 463 w 1075"/>
                    <a:gd name="T5" fmla="*/ 341 h 356"/>
                    <a:gd name="T6" fmla="*/ 472 w 1075"/>
                    <a:gd name="T7" fmla="*/ 337 h 356"/>
                    <a:gd name="T8" fmla="*/ 485 w 1075"/>
                    <a:gd name="T9" fmla="*/ 332 h 356"/>
                    <a:gd name="T10" fmla="*/ 501 w 1075"/>
                    <a:gd name="T11" fmla="*/ 325 h 356"/>
                    <a:gd name="T12" fmla="*/ 518 w 1075"/>
                    <a:gd name="T13" fmla="*/ 317 h 356"/>
                    <a:gd name="T14" fmla="*/ 538 w 1075"/>
                    <a:gd name="T15" fmla="*/ 308 h 356"/>
                    <a:gd name="T16" fmla="*/ 558 w 1075"/>
                    <a:gd name="T17" fmla="*/ 298 h 356"/>
                    <a:gd name="T18" fmla="*/ 580 w 1075"/>
                    <a:gd name="T19" fmla="*/ 287 h 356"/>
                    <a:gd name="T20" fmla="*/ 600 w 1075"/>
                    <a:gd name="T21" fmla="*/ 274 h 356"/>
                    <a:gd name="T22" fmla="*/ 621 w 1075"/>
                    <a:gd name="T23" fmla="*/ 262 h 356"/>
                    <a:gd name="T24" fmla="*/ 640 w 1075"/>
                    <a:gd name="T25" fmla="*/ 248 h 356"/>
                    <a:gd name="T26" fmla="*/ 658 w 1075"/>
                    <a:gd name="T27" fmla="*/ 234 h 356"/>
                    <a:gd name="T28" fmla="*/ 674 w 1075"/>
                    <a:gd name="T29" fmla="*/ 219 h 356"/>
                    <a:gd name="T30" fmla="*/ 688 w 1075"/>
                    <a:gd name="T31" fmla="*/ 204 h 356"/>
                    <a:gd name="T32" fmla="*/ 699 w 1075"/>
                    <a:gd name="T33" fmla="*/ 189 h 356"/>
                    <a:gd name="T34" fmla="*/ 0 w 1075"/>
                    <a:gd name="T35" fmla="*/ 18 h 356"/>
                    <a:gd name="T36" fmla="*/ 54 w 1075"/>
                    <a:gd name="T37" fmla="*/ 0 h 356"/>
                    <a:gd name="T38" fmla="*/ 1075 w 1075"/>
                    <a:gd name="T39" fmla="*/ 251 h 356"/>
                    <a:gd name="T40" fmla="*/ 1033 w 1075"/>
                    <a:gd name="T41" fmla="*/ 274 h 356"/>
                    <a:gd name="T42" fmla="*/ 738 w 1075"/>
                    <a:gd name="T43" fmla="*/ 199 h 356"/>
                    <a:gd name="T44" fmla="*/ 737 w 1075"/>
                    <a:gd name="T45" fmla="*/ 200 h 356"/>
                    <a:gd name="T46" fmla="*/ 735 w 1075"/>
                    <a:gd name="T47" fmla="*/ 203 h 356"/>
                    <a:gd name="T48" fmla="*/ 730 w 1075"/>
                    <a:gd name="T49" fmla="*/ 207 h 356"/>
                    <a:gd name="T50" fmla="*/ 724 w 1075"/>
                    <a:gd name="T51" fmla="*/ 214 h 356"/>
                    <a:gd name="T52" fmla="*/ 716 w 1075"/>
                    <a:gd name="T53" fmla="*/ 222 h 356"/>
                    <a:gd name="T54" fmla="*/ 706 w 1075"/>
                    <a:gd name="T55" fmla="*/ 231 h 356"/>
                    <a:gd name="T56" fmla="*/ 694 w 1075"/>
                    <a:gd name="T57" fmla="*/ 242 h 356"/>
                    <a:gd name="T58" fmla="*/ 679 w 1075"/>
                    <a:gd name="T59" fmla="*/ 253 h 356"/>
                    <a:gd name="T60" fmla="*/ 662 w 1075"/>
                    <a:gd name="T61" fmla="*/ 265 h 356"/>
                    <a:gd name="T62" fmla="*/ 643 w 1075"/>
                    <a:gd name="T63" fmla="*/ 278 h 356"/>
                    <a:gd name="T64" fmla="*/ 621 w 1075"/>
                    <a:gd name="T65" fmla="*/ 291 h 356"/>
                    <a:gd name="T66" fmla="*/ 597 w 1075"/>
                    <a:gd name="T67" fmla="*/ 303 h 356"/>
                    <a:gd name="T68" fmla="*/ 570 w 1075"/>
                    <a:gd name="T69" fmla="*/ 317 h 356"/>
                    <a:gd name="T70" fmla="*/ 540 w 1075"/>
                    <a:gd name="T71" fmla="*/ 330 h 356"/>
                    <a:gd name="T72" fmla="*/ 508 w 1075"/>
                    <a:gd name="T73" fmla="*/ 343 h 356"/>
                    <a:gd name="T74" fmla="*/ 472 w 1075"/>
                    <a:gd name="T75" fmla="*/ 356 h 356"/>
                    <a:gd name="T76" fmla="*/ 454 w 1075"/>
                    <a:gd name="T77" fmla="*/ 344 h 35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0" t="0" r="r" b="b"/>
                  <a:pathLst>
                    <a:path w="1075" h="356">
                      <a:moveTo>
                        <a:pt x="454" y="344"/>
                      </a:moveTo>
                      <a:lnTo>
                        <a:pt x="456" y="343"/>
                      </a:lnTo>
                      <a:lnTo>
                        <a:pt x="463" y="341"/>
                      </a:lnTo>
                      <a:lnTo>
                        <a:pt x="472" y="337"/>
                      </a:lnTo>
                      <a:lnTo>
                        <a:pt x="485" y="332"/>
                      </a:lnTo>
                      <a:lnTo>
                        <a:pt x="501" y="325"/>
                      </a:lnTo>
                      <a:lnTo>
                        <a:pt x="518" y="317"/>
                      </a:lnTo>
                      <a:lnTo>
                        <a:pt x="538" y="308"/>
                      </a:lnTo>
                      <a:lnTo>
                        <a:pt x="558" y="298"/>
                      </a:lnTo>
                      <a:lnTo>
                        <a:pt x="580" y="287"/>
                      </a:lnTo>
                      <a:lnTo>
                        <a:pt x="600" y="274"/>
                      </a:lnTo>
                      <a:lnTo>
                        <a:pt x="621" y="262"/>
                      </a:lnTo>
                      <a:lnTo>
                        <a:pt x="640" y="248"/>
                      </a:lnTo>
                      <a:lnTo>
                        <a:pt x="658" y="234"/>
                      </a:lnTo>
                      <a:lnTo>
                        <a:pt x="674" y="219"/>
                      </a:lnTo>
                      <a:lnTo>
                        <a:pt x="688" y="204"/>
                      </a:lnTo>
                      <a:lnTo>
                        <a:pt x="699" y="189"/>
                      </a:lnTo>
                      <a:lnTo>
                        <a:pt x="0" y="18"/>
                      </a:lnTo>
                      <a:lnTo>
                        <a:pt x="54" y="0"/>
                      </a:lnTo>
                      <a:lnTo>
                        <a:pt x="1075" y="251"/>
                      </a:lnTo>
                      <a:lnTo>
                        <a:pt x="1033" y="274"/>
                      </a:lnTo>
                      <a:lnTo>
                        <a:pt x="738" y="199"/>
                      </a:lnTo>
                      <a:lnTo>
                        <a:pt x="737" y="200"/>
                      </a:lnTo>
                      <a:lnTo>
                        <a:pt x="735" y="203"/>
                      </a:lnTo>
                      <a:lnTo>
                        <a:pt x="730" y="207"/>
                      </a:lnTo>
                      <a:lnTo>
                        <a:pt x="724" y="214"/>
                      </a:lnTo>
                      <a:lnTo>
                        <a:pt x="716" y="222"/>
                      </a:lnTo>
                      <a:lnTo>
                        <a:pt x="706" y="231"/>
                      </a:lnTo>
                      <a:lnTo>
                        <a:pt x="694" y="242"/>
                      </a:lnTo>
                      <a:lnTo>
                        <a:pt x="679" y="253"/>
                      </a:lnTo>
                      <a:lnTo>
                        <a:pt x="662" y="265"/>
                      </a:lnTo>
                      <a:lnTo>
                        <a:pt x="643" y="278"/>
                      </a:lnTo>
                      <a:lnTo>
                        <a:pt x="621" y="291"/>
                      </a:lnTo>
                      <a:lnTo>
                        <a:pt x="597" y="303"/>
                      </a:lnTo>
                      <a:lnTo>
                        <a:pt x="570" y="317"/>
                      </a:lnTo>
                      <a:lnTo>
                        <a:pt x="540" y="330"/>
                      </a:lnTo>
                      <a:lnTo>
                        <a:pt x="508" y="343"/>
                      </a:lnTo>
                      <a:lnTo>
                        <a:pt x="472" y="356"/>
                      </a:lnTo>
                      <a:lnTo>
                        <a:pt x="454" y="3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52" name="Freeform 62"/>
                <p:cNvSpPr>
                  <a:spLocks/>
                </p:cNvSpPr>
                <p:nvPr/>
              </p:nvSpPr>
              <p:spPr bwMode="auto">
                <a:xfrm>
                  <a:off x="5997" y="14727"/>
                  <a:ext cx="1095" cy="319"/>
                </a:xfrm>
                <a:custGeom>
                  <a:avLst/>
                  <a:gdLst>
                    <a:gd name="T0" fmla="*/ 0 w 1095"/>
                    <a:gd name="T1" fmla="*/ 0 h 319"/>
                    <a:gd name="T2" fmla="*/ 1071 w 1095"/>
                    <a:gd name="T3" fmla="*/ 319 h 319"/>
                    <a:gd name="T4" fmla="*/ 1095 w 1095"/>
                    <a:gd name="T5" fmla="*/ 319 h 319"/>
                    <a:gd name="T6" fmla="*/ 33 w 1095"/>
                    <a:gd name="T7" fmla="*/ 0 h 319"/>
                    <a:gd name="T8" fmla="*/ 0 w 1095"/>
                    <a:gd name="T9" fmla="*/ 0 h 3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95" h="319">
                      <a:moveTo>
                        <a:pt x="0" y="0"/>
                      </a:moveTo>
                      <a:lnTo>
                        <a:pt x="1071" y="319"/>
                      </a:lnTo>
                      <a:lnTo>
                        <a:pt x="1095" y="319"/>
                      </a:lnTo>
                      <a:lnTo>
                        <a:pt x="3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53" name="Freeform 63"/>
                <p:cNvSpPr>
                  <a:spLocks/>
                </p:cNvSpPr>
                <p:nvPr/>
              </p:nvSpPr>
              <p:spPr bwMode="auto">
                <a:xfrm>
                  <a:off x="6181" y="14684"/>
                  <a:ext cx="1082" cy="285"/>
                </a:xfrm>
                <a:custGeom>
                  <a:avLst/>
                  <a:gdLst>
                    <a:gd name="T0" fmla="*/ 0 w 1082"/>
                    <a:gd name="T1" fmla="*/ 1 h 285"/>
                    <a:gd name="T2" fmla="*/ 1058 w 1082"/>
                    <a:gd name="T3" fmla="*/ 285 h 285"/>
                    <a:gd name="T4" fmla="*/ 1082 w 1082"/>
                    <a:gd name="T5" fmla="*/ 284 h 285"/>
                    <a:gd name="T6" fmla="*/ 33 w 1082"/>
                    <a:gd name="T7" fmla="*/ 0 h 285"/>
                    <a:gd name="T8" fmla="*/ 0 w 1082"/>
                    <a:gd name="T9" fmla="*/ 1 h 28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82" h="285">
                      <a:moveTo>
                        <a:pt x="0" y="1"/>
                      </a:moveTo>
                      <a:lnTo>
                        <a:pt x="1058" y="285"/>
                      </a:lnTo>
                      <a:lnTo>
                        <a:pt x="1082" y="284"/>
                      </a:lnTo>
                      <a:lnTo>
                        <a:pt x="33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54" name="Freeform 64"/>
                <p:cNvSpPr>
                  <a:spLocks/>
                </p:cNvSpPr>
                <p:nvPr/>
              </p:nvSpPr>
              <p:spPr bwMode="auto">
                <a:xfrm>
                  <a:off x="6093" y="14699"/>
                  <a:ext cx="1087" cy="315"/>
                </a:xfrm>
                <a:custGeom>
                  <a:avLst/>
                  <a:gdLst>
                    <a:gd name="T0" fmla="*/ 0 w 1087"/>
                    <a:gd name="T1" fmla="*/ 0 h 315"/>
                    <a:gd name="T2" fmla="*/ 1066 w 1087"/>
                    <a:gd name="T3" fmla="*/ 315 h 315"/>
                    <a:gd name="T4" fmla="*/ 1087 w 1087"/>
                    <a:gd name="T5" fmla="*/ 308 h 315"/>
                    <a:gd name="T6" fmla="*/ 31 w 1087"/>
                    <a:gd name="T7" fmla="*/ 0 h 315"/>
                    <a:gd name="T8" fmla="*/ 0 w 1087"/>
                    <a:gd name="T9" fmla="*/ 0 h 3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87" h="315">
                      <a:moveTo>
                        <a:pt x="0" y="0"/>
                      </a:moveTo>
                      <a:lnTo>
                        <a:pt x="1066" y="315"/>
                      </a:lnTo>
                      <a:lnTo>
                        <a:pt x="1087" y="308"/>
                      </a:lnTo>
                      <a:lnTo>
                        <a:pt x="3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6208" name="Group 65"/>
              <p:cNvGrpSpPr>
                <a:grpSpLocks/>
              </p:cNvGrpSpPr>
              <p:nvPr/>
            </p:nvGrpSpPr>
            <p:grpSpPr bwMode="auto">
              <a:xfrm>
                <a:off x="12806" y="10667"/>
                <a:ext cx="983" cy="1369"/>
                <a:chOff x="12762" y="10336"/>
                <a:chExt cx="1027" cy="1700"/>
              </a:xfrm>
            </p:grpSpPr>
            <p:sp>
              <p:nvSpPr>
                <p:cNvPr id="86210" name="Rectangle 66"/>
                <p:cNvSpPr>
                  <a:spLocks noChangeArrowheads="1"/>
                </p:cNvSpPr>
                <p:nvPr/>
              </p:nvSpPr>
              <p:spPr bwMode="auto">
                <a:xfrm>
                  <a:off x="12824" y="10394"/>
                  <a:ext cx="965" cy="1642"/>
                </a:xfrm>
                <a:prstGeom prst="rect">
                  <a:avLst/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1" name="Rectangle 67"/>
                <p:cNvSpPr>
                  <a:spLocks noChangeArrowheads="1"/>
                </p:cNvSpPr>
                <p:nvPr/>
              </p:nvSpPr>
              <p:spPr bwMode="auto">
                <a:xfrm>
                  <a:off x="12766" y="10336"/>
                  <a:ext cx="965" cy="164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2" name="Line 68"/>
                <p:cNvSpPr>
                  <a:spLocks noChangeShapeType="1"/>
                </p:cNvSpPr>
                <p:nvPr/>
              </p:nvSpPr>
              <p:spPr bwMode="auto">
                <a:xfrm>
                  <a:off x="12766" y="10682"/>
                  <a:ext cx="965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3" name="Line 69"/>
                <p:cNvSpPr>
                  <a:spLocks noChangeShapeType="1"/>
                </p:cNvSpPr>
                <p:nvPr/>
              </p:nvSpPr>
              <p:spPr bwMode="auto">
                <a:xfrm>
                  <a:off x="12780" y="11042"/>
                  <a:ext cx="98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4" name="Line 70"/>
                <p:cNvSpPr>
                  <a:spLocks noChangeShapeType="1"/>
                </p:cNvSpPr>
                <p:nvPr/>
              </p:nvSpPr>
              <p:spPr bwMode="auto">
                <a:xfrm>
                  <a:off x="12764" y="11374"/>
                  <a:ext cx="98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5" name="Line 71"/>
                <p:cNvSpPr>
                  <a:spLocks noChangeShapeType="1"/>
                </p:cNvSpPr>
                <p:nvPr/>
              </p:nvSpPr>
              <p:spPr bwMode="auto">
                <a:xfrm>
                  <a:off x="12762" y="11675"/>
                  <a:ext cx="967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6209" name="Text Box 72"/>
              <p:cNvSpPr txBox="1">
                <a:spLocks noChangeArrowheads="1"/>
              </p:cNvSpPr>
              <p:nvPr/>
            </p:nvSpPr>
            <p:spPr bwMode="auto">
              <a:xfrm>
                <a:off x="12809" y="10193"/>
                <a:ext cx="958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000">
                    <a:solidFill>
                      <a:schemeClr val="tx2"/>
                    </a:solidFill>
                    <a:latin typeface="Arial" charset="0"/>
                  </a:rPr>
                  <a:t>Host A</a:t>
                </a:r>
                <a:endParaRPr lang="en-US" sz="200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86037" name="Text Box 73"/>
            <p:cNvSpPr txBox="1">
              <a:spLocks noChangeArrowheads="1"/>
            </p:cNvSpPr>
            <p:nvPr/>
          </p:nvSpPr>
          <p:spPr bwMode="auto">
            <a:xfrm>
              <a:off x="2540" y="2764"/>
              <a:ext cx="75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400">
                  <a:solidFill>
                    <a:srgbClr val="FF0000"/>
                  </a:solidFill>
                  <a:latin typeface="Symbol" pitchFamily="18" charset="2"/>
                </a:rPr>
                <a:t>l</a:t>
              </a:r>
              <a:r>
                <a:rPr lang="en-US" sz="1200" baseline="-25000">
                  <a:solidFill>
                    <a:srgbClr val="FF0000"/>
                  </a:solidFill>
                  <a:latin typeface="Arial" charset="0"/>
                </a:rPr>
                <a:t>in </a:t>
              </a:r>
              <a:r>
                <a:rPr lang="en-US" sz="1200">
                  <a:solidFill>
                    <a:srgbClr val="FF0000"/>
                  </a:solidFill>
                  <a:latin typeface="Arial" charset="0"/>
                </a:rPr>
                <a:t>: </a:t>
              </a:r>
              <a:r>
                <a:rPr lang="en-US" sz="1000">
                  <a:solidFill>
                    <a:srgbClr val="FF0000"/>
                  </a:solidFill>
                  <a:latin typeface="Arial" charset="0"/>
                </a:rPr>
                <a:t>original data</a:t>
              </a:r>
              <a:endParaRPr lang="en-US" sz="2000">
                <a:solidFill>
                  <a:schemeClr val="tx2"/>
                </a:solidFill>
              </a:endParaRPr>
            </a:p>
          </p:txBody>
        </p:sp>
        <p:sp>
          <p:nvSpPr>
            <p:cNvPr id="86038" name="Line 74"/>
            <p:cNvSpPr>
              <a:spLocks noChangeShapeType="1"/>
            </p:cNvSpPr>
            <p:nvPr/>
          </p:nvSpPr>
          <p:spPr bwMode="auto">
            <a:xfrm flipH="1">
              <a:off x="1892" y="4084"/>
              <a:ext cx="27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6039" name="Group 75"/>
            <p:cNvGrpSpPr>
              <a:grpSpLocks/>
            </p:cNvGrpSpPr>
            <p:nvPr/>
          </p:nvGrpSpPr>
          <p:grpSpPr bwMode="auto">
            <a:xfrm>
              <a:off x="1448" y="3268"/>
              <a:ext cx="617" cy="947"/>
              <a:chOff x="12464" y="10193"/>
              <a:chExt cx="1481" cy="2272"/>
            </a:xfrm>
          </p:grpSpPr>
          <p:grpSp>
            <p:nvGrpSpPr>
              <p:cNvPr id="86159" name="Group 76"/>
              <p:cNvGrpSpPr>
                <a:grpSpLocks/>
              </p:cNvGrpSpPr>
              <p:nvPr/>
            </p:nvGrpSpPr>
            <p:grpSpPr bwMode="auto">
              <a:xfrm>
                <a:off x="12464" y="11102"/>
                <a:ext cx="1481" cy="1363"/>
                <a:chOff x="5850" y="13487"/>
                <a:chExt cx="2023" cy="1840"/>
              </a:xfrm>
            </p:grpSpPr>
            <p:sp>
              <p:nvSpPr>
                <p:cNvPr id="86168" name="Freeform 77"/>
                <p:cNvSpPr>
                  <a:spLocks/>
                </p:cNvSpPr>
                <p:nvPr/>
              </p:nvSpPr>
              <p:spPr bwMode="auto">
                <a:xfrm>
                  <a:off x="5850" y="13632"/>
                  <a:ext cx="2023" cy="1695"/>
                </a:xfrm>
                <a:custGeom>
                  <a:avLst/>
                  <a:gdLst>
                    <a:gd name="T0" fmla="*/ 570 w 2023"/>
                    <a:gd name="T1" fmla="*/ 121 h 1695"/>
                    <a:gd name="T2" fmla="*/ 575 w 2023"/>
                    <a:gd name="T3" fmla="*/ 120 h 1695"/>
                    <a:gd name="T4" fmla="*/ 586 w 2023"/>
                    <a:gd name="T5" fmla="*/ 116 h 1695"/>
                    <a:gd name="T6" fmla="*/ 607 w 2023"/>
                    <a:gd name="T7" fmla="*/ 108 h 1695"/>
                    <a:gd name="T8" fmla="*/ 636 w 2023"/>
                    <a:gd name="T9" fmla="*/ 101 h 1695"/>
                    <a:gd name="T10" fmla="*/ 672 w 2023"/>
                    <a:gd name="T11" fmla="*/ 90 h 1695"/>
                    <a:gd name="T12" fmla="*/ 718 w 2023"/>
                    <a:gd name="T13" fmla="*/ 79 h 1695"/>
                    <a:gd name="T14" fmla="*/ 771 w 2023"/>
                    <a:gd name="T15" fmla="*/ 67 h 1695"/>
                    <a:gd name="T16" fmla="*/ 834 w 2023"/>
                    <a:gd name="T17" fmla="*/ 55 h 1695"/>
                    <a:gd name="T18" fmla="*/ 904 w 2023"/>
                    <a:gd name="T19" fmla="*/ 43 h 1695"/>
                    <a:gd name="T20" fmla="*/ 982 w 2023"/>
                    <a:gd name="T21" fmla="*/ 33 h 1695"/>
                    <a:gd name="T22" fmla="*/ 1071 w 2023"/>
                    <a:gd name="T23" fmla="*/ 22 h 1695"/>
                    <a:gd name="T24" fmla="*/ 1166 w 2023"/>
                    <a:gd name="T25" fmla="*/ 13 h 1695"/>
                    <a:gd name="T26" fmla="*/ 1271 w 2023"/>
                    <a:gd name="T27" fmla="*/ 7 h 1695"/>
                    <a:gd name="T28" fmla="*/ 1384 w 2023"/>
                    <a:gd name="T29" fmla="*/ 1 h 1695"/>
                    <a:gd name="T30" fmla="*/ 1506 w 2023"/>
                    <a:gd name="T31" fmla="*/ 0 h 1695"/>
                    <a:gd name="T32" fmla="*/ 1636 w 2023"/>
                    <a:gd name="T33" fmla="*/ 1 h 1695"/>
                    <a:gd name="T34" fmla="*/ 1692 w 2023"/>
                    <a:gd name="T35" fmla="*/ 233 h 1695"/>
                    <a:gd name="T36" fmla="*/ 1713 w 2023"/>
                    <a:gd name="T37" fmla="*/ 243 h 1695"/>
                    <a:gd name="T38" fmla="*/ 1758 w 2023"/>
                    <a:gd name="T39" fmla="*/ 274 h 1695"/>
                    <a:gd name="T40" fmla="*/ 1806 w 2023"/>
                    <a:gd name="T41" fmla="*/ 329 h 1695"/>
                    <a:gd name="T42" fmla="*/ 1836 w 2023"/>
                    <a:gd name="T43" fmla="*/ 409 h 1695"/>
                    <a:gd name="T44" fmla="*/ 1955 w 2023"/>
                    <a:gd name="T45" fmla="*/ 948 h 1695"/>
                    <a:gd name="T46" fmla="*/ 2003 w 2023"/>
                    <a:gd name="T47" fmla="*/ 1171 h 1695"/>
                    <a:gd name="T48" fmla="*/ 2011 w 2023"/>
                    <a:gd name="T49" fmla="*/ 1188 h 1695"/>
                    <a:gd name="T50" fmla="*/ 2022 w 2023"/>
                    <a:gd name="T51" fmla="*/ 1231 h 1695"/>
                    <a:gd name="T52" fmla="*/ 2021 w 2023"/>
                    <a:gd name="T53" fmla="*/ 1297 h 1695"/>
                    <a:gd name="T54" fmla="*/ 1992 w 2023"/>
                    <a:gd name="T55" fmla="*/ 1380 h 1695"/>
                    <a:gd name="T56" fmla="*/ 0 w 2023"/>
                    <a:gd name="T57" fmla="*/ 1328 h 1695"/>
                    <a:gd name="T58" fmla="*/ 199 w 2023"/>
                    <a:gd name="T59" fmla="*/ 1223 h 1695"/>
                    <a:gd name="T60" fmla="*/ 200 w 2023"/>
                    <a:gd name="T61" fmla="*/ 232 h 1695"/>
                    <a:gd name="T62" fmla="*/ 210 w 2023"/>
                    <a:gd name="T63" fmla="*/ 226 h 1695"/>
                    <a:gd name="T64" fmla="*/ 230 w 2023"/>
                    <a:gd name="T65" fmla="*/ 214 h 1695"/>
                    <a:gd name="T66" fmla="*/ 259 w 2023"/>
                    <a:gd name="T67" fmla="*/ 201 h 1695"/>
                    <a:gd name="T68" fmla="*/ 297 w 2023"/>
                    <a:gd name="T69" fmla="*/ 189 h 1695"/>
                    <a:gd name="T70" fmla="*/ 344 w 2023"/>
                    <a:gd name="T71" fmla="*/ 183 h 1695"/>
                    <a:gd name="T72" fmla="*/ 399 w 2023"/>
                    <a:gd name="T73" fmla="*/ 181 h 1695"/>
                    <a:gd name="T74" fmla="*/ 464 w 2023"/>
                    <a:gd name="T75" fmla="*/ 191 h 1695"/>
                    <a:gd name="T76" fmla="*/ 548 w 2023"/>
                    <a:gd name="T77" fmla="*/ 225 h 1695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0" t="0" r="r" b="b"/>
                  <a:pathLst>
                    <a:path w="2023" h="1695">
                      <a:moveTo>
                        <a:pt x="548" y="225"/>
                      </a:moveTo>
                      <a:lnTo>
                        <a:pt x="570" y="121"/>
                      </a:lnTo>
                      <a:lnTo>
                        <a:pt x="571" y="121"/>
                      </a:lnTo>
                      <a:lnTo>
                        <a:pt x="575" y="120"/>
                      </a:lnTo>
                      <a:lnTo>
                        <a:pt x="580" y="118"/>
                      </a:lnTo>
                      <a:lnTo>
                        <a:pt x="586" y="116"/>
                      </a:lnTo>
                      <a:lnTo>
                        <a:pt x="596" y="112"/>
                      </a:lnTo>
                      <a:lnTo>
                        <a:pt x="607" y="108"/>
                      </a:lnTo>
                      <a:lnTo>
                        <a:pt x="620" y="105"/>
                      </a:lnTo>
                      <a:lnTo>
                        <a:pt x="636" y="101"/>
                      </a:lnTo>
                      <a:lnTo>
                        <a:pt x="653" y="95"/>
                      </a:lnTo>
                      <a:lnTo>
                        <a:pt x="672" y="90"/>
                      </a:lnTo>
                      <a:lnTo>
                        <a:pt x="694" y="84"/>
                      </a:lnTo>
                      <a:lnTo>
                        <a:pt x="718" y="79"/>
                      </a:lnTo>
                      <a:lnTo>
                        <a:pt x="743" y="74"/>
                      </a:lnTo>
                      <a:lnTo>
                        <a:pt x="771" y="67"/>
                      </a:lnTo>
                      <a:lnTo>
                        <a:pt x="802" y="61"/>
                      </a:lnTo>
                      <a:lnTo>
                        <a:pt x="834" y="55"/>
                      </a:lnTo>
                      <a:lnTo>
                        <a:pt x="867" y="49"/>
                      </a:lnTo>
                      <a:lnTo>
                        <a:pt x="904" y="43"/>
                      </a:lnTo>
                      <a:lnTo>
                        <a:pt x="943" y="38"/>
                      </a:lnTo>
                      <a:lnTo>
                        <a:pt x="982" y="33"/>
                      </a:lnTo>
                      <a:lnTo>
                        <a:pt x="1025" y="27"/>
                      </a:lnTo>
                      <a:lnTo>
                        <a:pt x="1071" y="22"/>
                      </a:lnTo>
                      <a:lnTo>
                        <a:pt x="1117" y="17"/>
                      </a:lnTo>
                      <a:lnTo>
                        <a:pt x="1166" y="13"/>
                      </a:lnTo>
                      <a:lnTo>
                        <a:pt x="1218" y="10"/>
                      </a:lnTo>
                      <a:lnTo>
                        <a:pt x="1271" y="7"/>
                      </a:lnTo>
                      <a:lnTo>
                        <a:pt x="1327" y="3"/>
                      </a:lnTo>
                      <a:lnTo>
                        <a:pt x="1384" y="1"/>
                      </a:lnTo>
                      <a:lnTo>
                        <a:pt x="1444" y="0"/>
                      </a:lnTo>
                      <a:lnTo>
                        <a:pt x="1506" y="0"/>
                      </a:lnTo>
                      <a:lnTo>
                        <a:pt x="1570" y="0"/>
                      </a:lnTo>
                      <a:lnTo>
                        <a:pt x="1636" y="1"/>
                      </a:lnTo>
                      <a:lnTo>
                        <a:pt x="1709" y="41"/>
                      </a:lnTo>
                      <a:lnTo>
                        <a:pt x="1692" y="233"/>
                      </a:lnTo>
                      <a:lnTo>
                        <a:pt x="1698" y="235"/>
                      </a:lnTo>
                      <a:lnTo>
                        <a:pt x="1713" y="243"/>
                      </a:lnTo>
                      <a:lnTo>
                        <a:pt x="1733" y="256"/>
                      </a:lnTo>
                      <a:lnTo>
                        <a:pt x="1758" y="274"/>
                      </a:lnTo>
                      <a:lnTo>
                        <a:pt x="1784" y="299"/>
                      </a:lnTo>
                      <a:lnTo>
                        <a:pt x="1806" y="329"/>
                      </a:lnTo>
                      <a:lnTo>
                        <a:pt x="1825" y="366"/>
                      </a:lnTo>
                      <a:lnTo>
                        <a:pt x="1836" y="409"/>
                      </a:lnTo>
                      <a:lnTo>
                        <a:pt x="1999" y="557"/>
                      </a:lnTo>
                      <a:lnTo>
                        <a:pt x="1955" y="948"/>
                      </a:lnTo>
                      <a:lnTo>
                        <a:pt x="1692" y="1080"/>
                      </a:lnTo>
                      <a:lnTo>
                        <a:pt x="2003" y="1171"/>
                      </a:lnTo>
                      <a:lnTo>
                        <a:pt x="2006" y="1176"/>
                      </a:lnTo>
                      <a:lnTo>
                        <a:pt x="2011" y="1188"/>
                      </a:lnTo>
                      <a:lnTo>
                        <a:pt x="2016" y="1206"/>
                      </a:lnTo>
                      <a:lnTo>
                        <a:pt x="2022" y="1231"/>
                      </a:lnTo>
                      <a:lnTo>
                        <a:pt x="2023" y="1261"/>
                      </a:lnTo>
                      <a:lnTo>
                        <a:pt x="2021" y="1297"/>
                      </a:lnTo>
                      <a:lnTo>
                        <a:pt x="2010" y="1337"/>
                      </a:lnTo>
                      <a:lnTo>
                        <a:pt x="1992" y="1380"/>
                      </a:lnTo>
                      <a:lnTo>
                        <a:pt x="1171" y="1695"/>
                      </a:lnTo>
                      <a:lnTo>
                        <a:pt x="0" y="1328"/>
                      </a:lnTo>
                      <a:lnTo>
                        <a:pt x="20" y="1285"/>
                      </a:lnTo>
                      <a:lnTo>
                        <a:pt x="199" y="1223"/>
                      </a:lnTo>
                      <a:lnTo>
                        <a:pt x="199" y="233"/>
                      </a:lnTo>
                      <a:lnTo>
                        <a:pt x="200" y="232"/>
                      </a:lnTo>
                      <a:lnTo>
                        <a:pt x="204" y="229"/>
                      </a:lnTo>
                      <a:lnTo>
                        <a:pt x="210" y="226"/>
                      </a:lnTo>
                      <a:lnTo>
                        <a:pt x="218" y="220"/>
                      </a:lnTo>
                      <a:lnTo>
                        <a:pt x="230" y="214"/>
                      </a:lnTo>
                      <a:lnTo>
                        <a:pt x="243" y="207"/>
                      </a:lnTo>
                      <a:lnTo>
                        <a:pt x="259" y="201"/>
                      </a:lnTo>
                      <a:lnTo>
                        <a:pt x="277" y="194"/>
                      </a:lnTo>
                      <a:lnTo>
                        <a:pt x="297" y="189"/>
                      </a:lnTo>
                      <a:lnTo>
                        <a:pt x="320" y="185"/>
                      </a:lnTo>
                      <a:lnTo>
                        <a:pt x="344" y="183"/>
                      </a:lnTo>
                      <a:lnTo>
                        <a:pt x="370" y="180"/>
                      </a:lnTo>
                      <a:lnTo>
                        <a:pt x="399" y="181"/>
                      </a:lnTo>
                      <a:lnTo>
                        <a:pt x="430" y="185"/>
                      </a:lnTo>
                      <a:lnTo>
                        <a:pt x="464" y="191"/>
                      </a:lnTo>
                      <a:lnTo>
                        <a:pt x="498" y="201"/>
                      </a:lnTo>
                      <a:lnTo>
                        <a:pt x="548" y="225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69" name="Freeform 78"/>
                <p:cNvSpPr>
                  <a:spLocks/>
                </p:cNvSpPr>
                <p:nvPr/>
              </p:nvSpPr>
              <p:spPr bwMode="auto">
                <a:xfrm>
                  <a:off x="6551" y="13597"/>
                  <a:ext cx="650" cy="735"/>
                </a:xfrm>
                <a:custGeom>
                  <a:avLst/>
                  <a:gdLst>
                    <a:gd name="T0" fmla="*/ 645 w 650"/>
                    <a:gd name="T1" fmla="*/ 27 h 735"/>
                    <a:gd name="T2" fmla="*/ 642 w 650"/>
                    <a:gd name="T3" fmla="*/ 26 h 735"/>
                    <a:gd name="T4" fmla="*/ 631 w 650"/>
                    <a:gd name="T5" fmla="*/ 23 h 735"/>
                    <a:gd name="T6" fmla="*/ 615 w 650"/>
                    <a:gd name="T7" fmla="*/ 19 h 735"/>
                    <a:gd name="T8" fmla="*/ 592 w 650"/>
                    <a:gd name="T9" fmla="*/ 15 h 735"/>
                    <a:gd name="T10" fmla="*/ 565 w 650"/>
                    <a:gd name="T11" fmla="*/ 10 h 735"/>
                    <a:gd name="T12" fmla="*/ 533 w 650"/>
                    <a:gd name="T13" fmla="*/ 6 h 735"/>
                    <a:gd name="T14" fmla="*/ 496 w 650"/>
                    <a:gd name="T15" fmla="*/ 3 h 735"/>
                    <a:gd name="T16" fmla="*/ 456 w 650"/>
                    <a:gd name="T17" fmla="*/ 1 h 735"/>
                    <a:gd name="T18" fmla="*/ 411 w 650"/>
                    <a:gd name="T19" fmla="*/ 0 h 735"/>
                    <a:gd name="T20" fmla="*/ 364 w 650"/>
                    <a:gd name="T21" fmla="*/ 2 h 735"/>
                    <a:gd name="T22" fmla="*/ 315 w 650"/>
                    <a:gd name="T23" fmla="*/ 6 h 735"/>
                    <a:gd name="T24" fmla="*/ 262 w 650"/>
                    <a:gd name="T25" fmla="*/ 15 h 735"/>
                    <a:gd name="T26" fmla="*/ 209 w 650"/>
                    <a:gd name="T27" fmla="*/ 26 h 735"/>
                    <a:gd name="T28" fmla="*/ 154 w 650"/>
                    <a:gd name="T29" fmla="*/ 42 h 735"/>
                    <a:gd name="T30" fmla="*/ 98 w 650"/>
                    <a:gd name="T31" fmla="*/ 61 h 735"/>
                    <a:gd name="T32" fmla="*/ 42 w 650"/>
                    <a:gd name="T33" fmla="*/ 87 h 735"/>
                    <a:gd name="T34" fmla="*/ 38 w 650"/>
                    <a:gd name="T35" fmla="*/ 101 h 735"/>
                    <a:gd name="T36" fmla="*/ 28 w 650"/>
                    <a:gd name="T37" fmla="*/ 141 h 735"/>
                    <a:gd name="T38" fmla="*/ 17 w 650"/>
                    <a:gd name="T39" fmla="*/ 203 h 735"/>
                    <a:gd name="T40" fmla="*/ 6 w 650"/>
                    <a:gd name="T41" fmla="*/ 283 h 735"/>
                    <a:gd name="T42" fmla="*/ 0 w 650"/>
                    <a:gd name="T43" fmla="*/ 378 h 735"/>
                    <a:gd name="T44" fmla="*/ 5 w 650"/>
                    <a:gd name="T45" fmla="*/ 484 h 735"/>
                    <a:gd name="T46" fmla="*/ 21 w 650"/>
                    <a:gd name="T47" fmla="*/ 599 h 735"/>
                    <a:gd name="T48" fmla="*/ 54 w 650"/>
                    <a:gd name="T49" fmla="*/ 716 h 735"/>
                    <a:gd name="T50" fmla="*/ 58 w 650"/>
                    <a:gd name="T51" fmla="*/ 716 h 735"/>
                    <a:gd name="T52" fmla="*/ 66 w 650"/>
                    <a:gd name="T53" fmla="*/ 715 h 735"/>
                    <a:gd name="T54" fmla="*/ 80 w 650"/>
                    <a:gd name="T55" fmla="*/ 713 h 735"/>
                    <a:gd name="T56" fmla="*/ 99 w 650"/>
                    <a:gd name="T57" fmla="*/ 712 h 735"/>
                    <a:gd name="T58" fmla="*/ 124 w 650"/>
                    <a:gd name="T59" fmla="*/ 710 h 735"/>
                    <a:gd name="T60" fmla="*/ 153 w 650"/>
                    <a:gd name="T61" fmla="*/ 708 h 735"/>
                    <a:gd name="T62" fmla="*/ 188 w 650"/>
                    <a:gd name="T63" fmla="*/ 707 h 735"/>
                    <a:gd name="T64" fmla="*/ 225 w 650"/>
                    <a:gd name="T65" fmla="*/ 706 h 735"/>
                    <a:gd name="T66" fmla="*/ 267 w 650"/>
                    <a:gd name="T67" fmla="*/ 705 h 735"/>
                    <a:gd name="T68" fmla="*/ 313 w 650"/>
                    <a:gd name="T69" fmla="*/ 706 h 735"/>
                    <a:gd name="T70" fmla="*/ 362 w 650"/>
                    <a:gd name="T71" fmla="*/ 707 h 735"/>
                    <a:gd name="T72" fmla="*/ 415 w 650"/>
                    <a:gd name="T73" fmla="*/ 709 h 735"/>
                    <a:gd name="T74" fmla="*/ 470 w 650"/>
                    <a:gd name="T75" fmla="*/ 713 h 735"/>
                    <a:gd name="T76" fmla="*/ 528 w 650"/>
                    <a:gd name="T77" fmla="*/ 719 h 735"/>
                    <a:gd name="T78" fmla="*/ 588 w 650"/>
                    <a:gd name="T79" fmla="*/ 726 h 735"/>
                    <a:gd name="T80" fmla="*/ 650 w 650"/>
                    <a:gd name="T81" fmla="*/ 735 h 735"/>
                    <a:gd name="T82" fmla="*/ 647 w 650"/>
                    <a:gd name="T83" fmla="*/ 713 h 735"/>
                    <a:gd name="T84" fmla="*/ 641 w 650"/>
                    <a:gd name="T85" fmla="*/ 655 h 735"/>
                    <a:gd name="T86" fmla="*/ 631 w 650"/>
                    <a:gd name="T87" fmla="*/ 568 h 735"/>
                    <a:gd name="T88" fmla="*/ 623 w 650"/>
                    <a:gd name="T89" fmla="*/ 462 h 735"/>
                    <a:gd name="T90" fmla="*/ 618 w 650"/>
                    <a:gd name="T91" fmla="*/ 345 h 735"/>
                    <a:gd name="T92" fmla="*/ 618 w 650"/>
                    <a:gd name="T93" fmla="*/ 229 h 735"/>
                    <a:gd name="T94" fmla="*/ 627 w 650"/>
                    <a:gd name="T95" fmla="*/ 119 h 735"/>
                    <a:gd name="T96" fmla="*/ 645 w 650"/>
                    <a:gd name="T97" fmla="*/ 27 h 735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650" h="735">
                      <a:moveTo>
                        <a:pt x="645" y="27"/>
                      </a:moveTo>
                      <a:lnTo>
                        <a:pt x="642" y="26"/>
                      </a:lnTo>
                      <a:lnTo>
                        <a:pt x="631" y="23"/>
                      </a:lnTo>
                      <a:lnTo>
                        <a:pt x="615" y="19"/>
                      </a:lnTo>
                      <a:lnTo>
                        <a:pt x="592" y="15"/>
                      </a:lnTo>
                      <a:lnTo>
                        <a:pt x="565" y="10"/>
                      </a:lnTo>
                      <a:lnTo>
                        <a:pt x="533" y="6"/>
                      </a:lnTo>
                      <a:lnTo>
                        <a:pt x="496" y="3"/>
                      </a:lnTo>
                      <a:lnTo>
                        <a:pt x="456" y="1"/>
                      </a:lnTo>
                      <a:lnTo>
                        <a:pt x="411" y="0"/>
                      </a:lnTo>
                      <a:lnTo>
                        <a:pt x="364" y="2"/>
                      </a:lnTo>
                      <a:lnTo>
                        <a:pt x="315" y="6"/>
                      </a:lnTo>
                      <a:lnTo>
                        <a:pt x="262" y="15"/>
                      </a:lnTo>
                      <a:lnTo>
                        <a:pt x="209" y="26"/>
                      </a:lnTo>
                      <a:lnTo>
                        <a:pt x="154" y="42"/>
                      </a:lnTo>
                      <a:lnTo>
                        <a:pt x="98" y="61"/>
                      </a:lnTo>
                      <a:lnTo>
                        <a:pt x="42" y="87"/>
                      </a:lnTo>
                      <a:lnTo>
                        <a:pt x="38" y="101"/>
                      </a:lnTo>
                      <a:lnTo>
                        <a:pt x="28" y="141"/>
                      </a:lnTo>
                      <a:lnTo>
                        <a:pt x="17" y="203"/>
                      </a:lnTo>
                      <a:lnTo>
                        <a:pt x="6" y="283"/>
                      </a:lnTo>
                      <a:lnTo>
                        <a:pt x="0" y="378"/>
                      </a:lnTo>
                      <a:lnTo>
                        <a:pt x="5" y="484"/>
                      </a:lnTo>
                      <a:lnTo>
                        <a:pt x="21" y="599"/>
                      </a:lnTo>
                      <a:lnTo>
                        <a:pt x="54" y="716"/>
                      </a:lnTo>
                      <a:lnTo>
                        <a:pt x="58" y="716"/>
                      </a:lnTo>
                      <a:lnTo>
                        <a:pt x="66" y="715"/>
                      </a:lnTo>
                      <a:lnTo>
                        <a:pt x="80" y="713"/>
                      </a:lnTo>
                      <a:lnTo>
                        <a:pt x="99" y="712"/>
                      </a:lnTo>
                      <a:lnTo>
                        <a:pt x="124" y="710"/>
                      </a:lnTo>
                      <a:lnTo>
                        <a:pt x="153" y="708"/>
                      </a:lnTo>
                      <a:lnTo>
                        <a:pt x="188" y="707"/>
                      </a:lnTo>
                      <a:lnTo>
                        <a:pt x="225" y="706"/>
                      </a:lnTo>
                      <a:lnTo>
                        <a:pt x="267" y="705"/>
                      </a:lnTo>
                      <a:lnTo>
                        <a:pt x="313" y="706"/>
                      </a:lnTo>
                      <a:lnTo>
                        <a:pt x="362" y="707"/>
                      </a:lnTo>
                      <a:lnTo>
                        <a:pt x="415" y="709"/>
                      </a:lnTo>
                      <a:lnTo>
                        <a:pt x="470" y="713"/>
                      </a:lnTo>
                      <a:lnTo>
                        <a:pt x="528" y="719"/>
                      </a:lnTo>
                      <a:lnTo>
                        <a:pt x="588" y="726"/>
                      </a:lnTo>
                      <a:lnTo>
                        <a:pt x="650" y="735"/>
                      </a:lnTo>
                      <a:lnTo>
                        <a:pt x="647" y="713"/>
                      </a:lnTo>
                      <a:lnTo>
                        <a:pt x="641" y="655"/>
                      </a:lnTo>
                      <a:lnTo>
                        <a:pt x="631" y="568"/>
                      </a:lnTo>
                      <a:lnTo>
                        <a:pt x="623" y="462"/>
                      </a:lnTo>
                      <a:lnTo>
                        <a:pt x="618" y="345"/>
                      </a:lnTo>
                      <a:lnTo>
                        <a:pt x="618" y="229"/>
                      </a:lnTo>
                      <a:lnTo>
                        <a:pt x="627" y="119"/>
                      </a:lnTo>
                      <a:lnTo>
                        <a:pt x="645" y="27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0" name="Freeform 79"/>
                <p:cNvSpPr>
                  <a:spLocks/>
                </p:cNvSpPr>
                <p:nvPr/>
              </p:nvSpPr>
              <p:spPr bwMode="auto">
                <a:xfrm>
                  <a:off x="6623" y="13797"/>
                  <a:ext cx="1071" cy="731"/>
                </a:xfrm>
                <a:custGeom>
                  <a:avLst/>
                  <a:gdLst>
                    <a:gd name="T0" fmla="*/ 6 w 1071"/>
                    <a:gd name="T1" fmla="*/ 552 h 731"/>
                    <a:gd name="T2" fmla="*/ 0 w 1071"/>
                    <a:gd name="T3" fmla="*/ 642 h 731"/>
                    <a:gd name="T4" fmla="*/ 698 w 1071"/>
                    <a:gd name="T5" fmla="*/ 731 h 731"/>
                    <a:gd name="T6" fmla="*/ 703 w 1071"/>
                    <a:gd name="T7" fmla="*/ 729 h 731"/>
                    <a:gd name="T8" fmla="*/ 717 w 1071"/>
                    <a:gd name="T9" fmla="*/ 722 h 731"/>
                    <a:gd name="T10" fmla="*/ 740 w 1071"/>
                    <a:gd name="T11" fmla="*/ 710 h 731"/>
                    <a:gd name="T12" fmla="*/ 768 w 1071"/>
                    <a:gd name="T13" fmla="*/ 694 h 731"/>
                    <a:gd name="T14" fmla="*/ 801 w 1071"/>
                    <a:gd name="T15" fmla="*/ 672 h 731"/>
                    <a:gd name="T16" fmla="*/ 838 w 1071"/>
                    <a:gd name="T17" fmla="*/ 645 h 731"/>
                    <a:gd name="T18" fmla="*/ 876 w 1071"/>
                    <a:gd name="T19" fmla="*/ 614 h 731"/>
                    <a:gd name="T20" fmla="*/ 915 w 1071"/>
                    <a:gd name="T21" fmla="*/ 577 h 731"/>
                    <a:gd name="T22" fmla="*/ 953 w 1071"/>
                    <a:gd name="T23" fmla="*/ 536 h 731"/>
                    <a:gd name="T24" fmla="*/ 988 w 1071"/>
                    <a:gd name="T25" fmla="*/ 491 h 731"/>
                    <a:gd name="T26" fmla="*/ 1018 w 1071"/>
                    <a:gd name="T27" fmla="*/ 439 h 731"/>
                    <a:gd name="T28" fmla="*/ 1043 w 1071"/>
                    <a:gd name="T29" fmla="*/ 383 h 731"/>
                    <a:gd name="T30" fmla="*/ 1061 w 1071"/>
                    <a:gd name="T31" fmla="*/ 322 h 731"/>
                    <a:gd name="T32" fmla="*/ 1071 w 1071"/>
                    <a:gd name="T33" fmla="*/ 255 h 731"/>
                    <a:gd name="T34" fmla="*/ 1070 w 1071"/>
                    <a:gd name="T35" fmla="*/ 185 h 731"/>
                    <a:gd name="T36" fmla="*/ 1057 w 1071"/>
                    <a:gd name="T37" fmla="*/ 108 h 731"/>
                    <a:gd name="T38" fmla="*/ 1055 w 1071"/>
                    <a:gd name="T39" fmla="*/ 104 h 731"/>
                    <a:gd name="T40" fmla="*/ 1049 w 1071"/>
                    <a:gd name="T41" fmla="*/ 92 h 731"/>
                    <a:gd name="T42" fmla="*/ 1037 w 1071"/>
                    <a:gd name="T43" fmla="*/ 76 h 731"/>
                    <a:gd name="T44" fmla="*/ 1022 w 1071"/>
                    <a:gd name="T45" fmla="*/ 57 h 731"/>
                    <a:gd name="T46" fmla="*/ 1002 w 1071"/>
                    <a:gd name="T47" fmla="*/ 37 h 731"/>
                    <a:gd name="T48" fmla="*/ 979 w 1071"/>
                    <a:gd name="T49" fmla="*/ 20 h 731"/>
                    <a:gd name="T50" fmla="*/ 951 w 1071"/>
                    <a:gd name="T51" fmla="*/ 7 h 731"/>
                    <a:gd name="T52" fmla="*/ 919 w 1071"/>
                    <a:gd name="T53" fmla="*/ 0 h 731"/>
                    <a:gd name="T54" fmla="*/ 924 w 1071"/>
                    <a:gd name="T55" fmla="*/ 12 h 731"/>
                    <a:gd name="T56" fmla="*/ 934 w 1071"/>
                    <a:gd name="T57" fmla="*/ 44 h 731"/>
                    <a:gd name="T58" fmla="*/ 947 w 1071"/>
                    <a:gd name="T59" fmla="*/ 94 h 731"/>
                    <a:gd name="T60" fmla="*/ 958 w 1071"/>
                    <a:gd name="T61" fmla="*/ 159 h 731"/>
                    <a:gd name="T62" fmla="*/ 961 w 1071"/>
                    <a:gd name="T63" fmla="*/ 238 h 731"/>
                    <a:gd name="T64" fmla="*/ 953 w 1071"/>
                    <a:gd name="T65" fmla="*/ 324 h 731"/>
                    <a:gd name="T66" fmla="*/ 928 w 1071"/>
                    <a:gd name="T67" fmla="*/ 418 h 731"/>
                    <a:gd name="T68" fmla="*/ 884 w 1071"/>
                    <a:gd name="T69" fmla="*/ 516 h 731"/>
                    <a:gd name="T70" fmla="*/ 883 w 1071"/>
                    <a:gd name="T71" fmla="*/ 518 h 731"/>
                    <a:gd name="T72" fmla="*/ 879 w 1071"/>
                    <a:gd name="T73" fmla="*/ 521 h 731"/>
                    <a:gd name="T74" fmla="*/ 872 w 1071"/>
                    <a:gd name="T75" fmla="*/ 526 h 731"/>
                    <a:gd name="T76" fmla="*/ 862 w 1071"/>
                    <a:gd name="T77" fmla="*/ 534 h 731"/>
                    <a:gd name="T78" fmla="*/ 851 w 1071"/>
                    <a:gd name="T79" fmla="*/ 541 h 731"/>
                    <a:gd name="T80" fmla="*/ 837 w 1071"/>
                    <a:gd name="T81" fmla="*/ 550 h 731"/>
                    <a:gd name="T82" fmla="*/ 819 w 1071"/>
                    <a:gd name="T83" fmla="*/ 559 h 731"/>
                    <a:gd name="T84" fmla="*/ 800 w 1071"/>
                    <a:gd name="T85" fmla="*/ 567 h 731"/>
                    <a:gd name="T86" fmla="*/ 778 w 1071"/>
                    <a:gd name="T87" fmla="*/ 575 h 731"/>
                    <a:gd name="T88" fmla="*/ 754 w 1071"/>
                    <a:gd name="T89" fmla="*/ 582 h 731"/>
                    <a:gd name="T90" fmla="*/ 727 w 1071"/>
                    <a:gd name="T91" fmla="*/ 588 h 731"/>
                    <a:gd name="T92" fmla="*/ 697 w 1071"/>
                    <a:gd name="T93" fmla="*/ 592 h 731"/>
                    <a:gd name="T94" fmla="*/ 666 w 1071"/>
                    <a:gd name="T95" fmla="*/ 593 h 731"/>
                    <a:gd name="T96" fmla="*/ 631 w 1071"/>
                    <a:gd name="T97" fmla="*/ 592 h 731"/>
                    <a:gd name="T98" fmla="*/ 593 w 1071"/>
                    <a:gd name="T99" fmla="*/ 589 h 731"/>
                    <a:gd name="T100" fmla="*/ 555 w 1071"/>
                    <a:gd name="T101" fmla="*/ 581 h 731"/>
                    <a:gd name="T102" fmla="*/ 555 w 1071"/>
                    <a:gd name="T103" fmla="*/ 677 h 731"/>
                    <a:gd name="T104" fmla="*/ 24 w 1071"/>
                    <a:gd name="T105" fmla="*/ 623 h 731"/>
                    <a:gd name="T106" fmla="*/ 6 w 1071"/>
                    <a:gd name="T107" fmla="*/ 552 h 73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1071" h="731">
                      <a:moveTo>
                        <a:pt x="6" y="552"/>
                      </a:moveTo>
                      <a:lnTo>
                        <a:pt x="0" y="642"/>
                      </a:lnTo>
                      <a:lnTo>
                        <a:pt x="698" y="731"/>
                      </a:lnTo>
                      <a:lnTo>
                        <a:pt x="703" y="729"/>
                      </a:lnTo>
                      <a:lnTo>
                        <a:pt x="717" y="722"/>
                      </a:lnTo>
                      <a:lnTo>
                        <a:pt x="740" y="710"/>
                      </a:lnTo>
                      <a:lnTo>
                        <a:pt x="768" y="694"/>
                      </a:lnTo>
                      <a:lnTo>
                        <a:pt x="801" y="672"/>
                      </a:lnTo>
                      <a:lnTo>
                        <a:pt x="838" y="645"/>
                      </a:lnTo>
                      <a:lnTo>
                        <a:pt x="876" y="614"/>
                      </a:lnTo>
                      <a:lnTo>
                        <a:pt x="915" y="577"/>
                      </a:lnTo>
                      <a:lnTo>
                        <a:pt x="953" y="536"/>
                      </a:lnTo>
                      <a:lnTo>
                        <a:pt x="988" y="491"/>
                      </a:lnTo>
                      <a:lnTo>
                        <a:pt x="1018" y="439"/>
                      </a:lnTo>
                      <a:lnTo>
                        <a:pt x="1043" y="383"/>
                      </a:lnTo>
                      <a:lnTo>
                        <a:pt x="1061" y="322"/>
                      </a:lnTo>
                      <a:lnTo>
                        <a:pt x="1071" y="255"/>
                      </a:lnTo>
                      <a:lnTo>
                        <a:pt x="1070" y="185"/>
                      </a:lnTo>
                      <a:lnTo>
                        <a:pt x="1057" y="108"/>
                      </a:lnTo>
                      <a:lnTo>
                        <a:pt x="1055" y="104"/>
                      </a:lnTo>
                      <a:lnTo>
                        <a:pt x="1049" y="92"/>
                      </a:lnTo>
                      <a:lnTo>
                        <a:pt x="1037" y="76"/>
                      </a:lnTo>
                      <a:lnTo>
                        <a:pt x="1022" y="57"/>
                      </a:lnTo>
                      <a:lnTo>
                        <a:pt x="1002" y="37"/>
                      </a:lnTo>
                      <a:lnTo>
                        <a:pt x="979" y="20"/>
                      </a:lnTo>
                      <a:lnTo>
                        <a:pt x="951" y="7"/>
                      </a:lnTo>
                      <a:lnTo>
                        <a:pt x="919" y="0"/>
                      </a:lnTo>
                      <a:lnTo>
                        <a:pt x="924" y="12"/>
                      </a:lnTo>
                      <a:lnTo>
                        <a:pt x="934" y="44"/>
                      </a:lnTo>
                      <a:lnTo>
                        <a:pt x="947" y="94"/>
                      </a:lnTo>
                      <a:lnTo>
                        <a:pt x="958" y="159"/>
                      </a:lnTo>
                      <a:lnTo>
                        <a:pt x="961" y="238"/>
                      </a:lnTo>
                      <a:lnTo>
                        <a:pt x="953" y="324"/>
                      </a:lnTo>
                      <a:lnTo>
                        <a:pt x="928" y="418"/>
                      </a:lnTo>
                      <a:lnTo>
                        <a:pt x="884" y="516"/>
                      </a:lnTo>
                      <a:lnTo>
                        <a:pt x="883" y="518"/>
                      </a:lnTo>
                      <a:lnTo>
                        <a:pt x="879" y="521"/>
                      </a:lnTo>
                      <a:lnTo>
                        <a:pt x="872" y="526"/>
                      </a:lnTo>
                      <a:lnTo>
                        <a:pt x="862" y="534"/>
                      </a:lnTo>
                      <a:lnTo>
                        <a:pt x="851" y="541"/>
                      </a:lnTo>
                      <a:lnTo>
                        <a:pt x="837" y="550"/>
                      </a:lnTo>
                      <a:lnTo>
                        <a:pt x="819" y="559"/>
                      </a:lnTo>
                      <a:lnTo>
                        <a:pt x="800" y="567"/>
                      </a:lnTo>
                      <a:lnTo>
                        <a:pt x="778" y="575"/>
                      </a:lnTo>
                      <a:lnTo>
                        <a:pt x="754" y="582"/>
                      </a:lnTo>
                      <a:lnTo>
                        <a:pt x="727" y="588"/>
                      </a:lnTo>
                      <a:lnTo>
                        <a:pt x="697" y="592"/>
                      </a:lnTo>
                      <a:lnTo>
                        <a:pt x="666" y="593"/>
                      </a:lnTo>
                      <a:lnTo>
                        <a:pt x="631" y="592"/>
                      </a:lnTo>
                      <a:lnTo>
                        <a:pt x="593" y="589"/>
                      </a:lnTo>
                      <a:lnTo>
                        <a:pt x="555" y="581"/>
                      </a:lnTo>
                      <a:lnTo>
                        <a:pt x="555" y="677"/>
                      </a:lnTo>
                      <a:lnTo>
                        <a:pt x="24" y="623"/>
                      </a:lnTo>
                      <a:lnTo>
                        <a:pt x="6" y="5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1" name="Freeform 80"/>
                <p:cNvSpPr>
                  <a:spLocks/>
                </p:cNvSpPr>
                <p:nvPr/>
              </p:nvSpPr>
              <p:spPr bwMode="auto">
                <a:xfrm>
                  <a:off x="6486" y="14516"/>
                  <a:ext cx="787" cy="253"/>
                </a:xfrm>
                <a:custGeom>
                  <a:avLst/>
                  <a:gdLst>
                    <a:gd name="T0" fmla="*/ 787 w 787"/>
                    <a:gd name="T1" fmla="*/ 91 h 253"/>
                    <a:gd name="T2" fmla="*/ 12 w 787"/>
                    <a:gd name="T3" fmla="*/ 0 h 253"/>
                    <a:gd name="T4" fmla="*/ 0 w 787"/>
                    <a:gd name="T5" fmla="*/ 91 h 253"/>
                    <a:gd name="T6" fmla="*/ 764 w 787"/>
                    <a:gd name="T7" fmla="*/ 253 h 253"/>
                    <a:gd name="T8" fmla="*/ 787 w 787"/>
                    <a:gd name="T9" fmla="*/ 91 h 25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87" h="253">
                      <a:moveTo>
                        <a:pt x="787" y="91"/>
                      </a:moveTo>
                      <a:lnTo>
                        <a:pt x="12" y="0"/>
                      </a:lnTo>
                      <a:lnTo>
                        <a:pt x="0" y="91"/>
                      </a:lnTo>
                      <a:lnTo>
                        <a:pt x="764" y="253"/>
                      </a:lnTo>
                      <a:lnTo>
                        <a:pt x="787" y="9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2" name="Freeform 81"/>
                <p:cNvSpPr>
                  <a:spLocks/>
                </p:cNvSpPr>
                <p:nvPr/>
              </p:nvSpPr>
              <p:spPr bwMode="auto">
                <a:xfrm>
                  <a:off x="6879" y="14597"/>
                  <a:ext cx="336" cy="115"/>
                </a:xfrm>
                <a:custGeom>
                  <a:avLst/>
                  <a:gdLst>
                    <a:gd name="T0" fmla="*/ 336 w 336"/>
                    <a:gd name="T1" fmla="*/ 50 h 115"/>
                    <a:gd name="T2" fmla="*/ 4 w 336"/>
                    <a:gd name="T3" fmla="*/ 0 h 115"/>
                    <a:gd name="T4" fmla="*/ 0 w 336"/>
                    <a:gd name="T5" fmla="*/ 48 h 115"/>
                    <a:gd name="T6" fmla="*/ 327 w 336"/>
                    <a:gd name="T7" fmla="*/ 115 h 115"/>
                    <a:gd name="T8" fmla="*/ 336 w 336"/>
                    <a:gd name="T9" fmla="*/ 50 h 1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36" h="115">
                      <a:moveTo>
                        <a:pt x="336" y="50"/>
                      </a:moveTo>
                      <a:lnTo>
                        <a:pt x="4" y="0"/>
                      </a:lnTo>
                      <a:lnTo>
                        <a:pt x="0" y="48"/>
                      </a:lnTo>
                      <a:lnTo>
                        <a:pt x="327" y="115"/>
                      </a:lnTo>
                      <a:lnTo>
                        <a:pt x="336" y="5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3" name="Freeform 82"/>
                <p:cNvSpPr>
                  <a:spLocks/>
                </p:cNvSpPr>
                <p:nvPr/>
              </p:nvSpPr>
              <p:spPr bwMode="auto">
                <a:xfrm>
                  <a:off x="6536" y="14540"/>
                  <a:ext cx="225" cy="85"/>
                </a:xfrm>
                <a:custGeom>
                  <a:avLst/>
                  <a:gdLst>
                    <a:gd name="T0" fmla="*/ 225 w 225"/>
                    <a:gd name="T1" fmla="*/ 39 h 85"/>
                    <a:gd name="T2" fmla="*/ 0 w 225"/>
                    <a:gd name="T3" fmla="*/ 0 h 85"/>
                    <a:gd name="T4" fmla="*/ 3 w 225"/>
                    <a:gd name="T5" fmla="*/ 41 h 85"/>
                    <a:gd name="T6" fmla="*/ 218 w 225"/>
                    <a:gd name="T7" fmla="*/ 85 h 85"/>
                    <a:gd name="T8" fmla="*/ 225 w 225"/>
                    <a:gd name="T9" fmla="*/ 39 h 8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5" h="85">
                      <a:moveTo>
                        <a:pt x="225" y="39"/>
                      </a:moveTo>
                      <a:lnTo>
                        <a:pt x="0" y="0"/>
                      </a:lnTo>
                      <a:lnTo>
                        <a:pt x="3" y="41"/>
                      </a:lnTo>
                      <a:lnTo>
                        <a:pt x="218" y="85"/>
                      </a:lnTo>
                      <a:lnTo>
                        <a:pt x="225" y="3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4" name="Freeform 83"/>
                <p:cNvSpPr>
                  <a:spLocks/>
                </p:cNvSpPr>
                <p:nvPr/>
              </p:nvSpPr>
              <p:spPr bwMode="auto">
                <a:xfrm>
                  <a:off x="5972" y="14624"/>
                  <a:ext cx="1325" cy="439"/>
                </a:xfrm>
                <a:custGeom>
                  <a:avLst/>
                  <a:gdLst>
                    <a:gd name="T0" fmla="*/ 0 w 1325"/>
                    <a:gd name="T1" fmla="*/ 132 h 439"/>
                    <a:gd name="T2" fmla="*/ 3 w 1325"/>
                    <a:gd name="T3" fmla="*/ 132 h 439"/>
                    <a:gd name="T4" fmla="*/ 10 w 1325"/>
                    <a:gd name="T5" fmla="*/ 130 h 439"/>
                    <a:gd name="T6" fmla="*/ 24 w 1325"/>
                    <a:gd name="T7" fmla="*/ 128 h 439"/>
                    <a:gd name="T8" fmla="*/ 42 w 1325"/>
                    <a:gd name="T9" fmla="*/ 125 h 439"/>
                    <a:gd name="T10" fmla="*/ 62 w 1325"/>
                    <a:gd name="T11" fmla="*/ 121 h 439"/>
                    <a:gd name="T12" fmla="*/ 86 w 1325"/>
                    <a:gd name="T13" fmla="*/ 116 h 439"/>
                    <a:gd name="T14" fmla="*/ 113 w 1325"/>
                    <a:gd name="T15" fmla="*/ 109 h 439"/>
                    <a:gd name="T16" fmla="*/ 141 w 1325"/>
                    <a:gd name="T17" fmla="*/ 102 h 439"/>
                    <a:gd name="T18" fmla="*/ 170 w 1325"/>
                    <a:gd name="T19" fmla="*/ 94 h 439"/>
                    <a:gd name="T20" fmla="*/ 199 w 1325"/>
                    <a:gd name="T21" fmla="*/ 85 h 439"/>
                    <a:gd name="T22" fmla="*/ 228 w 1325"/>
                    <a:gd name="T23" fmla="*/ 74 h 439"/>
                    <a:gd name="T24" fmla="*/ 257 w 1325"/>
                    <a:gd name="T25" fmla="*/ 62 h 439"/>
                    <a:gd name="T26" fmla="*/ 285 w 1325"/>
                    <a:gd name="T27" fmla="*/ 48 h 439"/>
                    <a:gd name="T28" fmla="*/ 309 w 1325"/>
                    <a:gd name="T29" fmla="*/ 34 h 439"/>
                    <a:gd name="T30" fmla="*/ 333 w 1325"/>
                    <a:gd name="T31" fmla="*/ 18 h 439"/>
                    <a:gd name="T32" fmla="*/ 352 w 1325"/>
                    <a:gd name="T33" fmla="*/ 0 h 439"/>
                    <a:gd name="T34" fmla="*/ 1325 w 1325"/>
                    <a:gd name="T35" fmla="*/ 223 h 439"/>
                    <a:gd name="T36" fmla="*/ 1323 w 1325"/>
                    <a:gd name="T37" fmla="*/ 225 h 439"/>
                    <a:gd name="T38" fmla="*/ 1318 w 1325"/>
                    <a:gd name="T39" fmla="*/ 230 h 439"/>
                    <a:gd name="T40" fmla="*/ 1309 w 1325"/>
                    <a:gd name="T41" fmla="*/ 239 h 439"/>
                    <a:gd name="T42" fmla="*/ 1297 w 1325"/>
                    <a:gd name="T43" fmla="*/ 250 h 439"/>
                    <a:gd name="T44" fmla="*/ 1282 w 1325"/>
                    <a:gd name="T45" fmla="*/ 263 h 439"/>
                    <a:gd name="T46" fmla="*/ 1265 w 1325"/>
                    <a:gd name="T47" fmla="*/ 278 h 439"/>
                    <a:gd name="T48" fmla="*/ 1247 w 1325"/>
                    <a:gd name="T49" fmla="*/ 295 h 439"/>
                    <a:gd name="T50" fmla="*/ 1225 w 1325"/>
                    <a:gd name="T51" fmla="*/ 312 h 439"/>
                    <a:gd name="T52" fmla="*/ 1202 w 1325"/>
                    <a:gd name="T53" fmla="*/ 331 h 439"/>
                    <a:gd name="T54" fmla="*/ 1179 w 1325"/>
                    <a:gd name="T55" fmla="*/ 349 h 439"/>
                    <a:gd name="T56" fmla="*/ 1154 w 1325"/>
                    <a:gd name="T57" fmla="*/ 367 h 439"/>
                    <a:gd name="T58" fmla="*/ 1128 w 1325"/>
                    <a:gd name="T59" fmla="*/ 385 h 439"/>
                    <a:gd name="T60" fmla="*/ 1102 w 1325"/>
                    <a:gd name="T61" fmla="*/ 401 h 439"/>
                    <a:gd name="T62" fmla="*/ 1077 w 1325"/>
                    <a:gd name="T63" fmla="*/ 415 h 439"/>
                    <a:gd name="T64" fmla="*/ 1051 w 1325"/>
                    <a:gd name="T65" fmla="*/ 428 h 439"/>
                    <a:gd name="T66" fmla="*/ 1026 w 1325"/>
                    <a:gd name="T67" fmla="*/ 439 h 439"/>
                    <a:gd name="T68" fmla="*/ 0 w 1325"/>
                    <a:gd name="T69" fmla="*/ 132 h 439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1325" h="439">
                      <a:moveTo>
                        <a:pt x="0" y="132"/>
                      </a:moveTo>
                      <a:lnTo>
                        <a:pt x="3" y="132"/>
                      </a:lnTo>
                      <a:lnTo>
                        <a:pt x="10" y="130"/>
                      </a:lnTo>
                      <a:lnTo>
                        <a:pt x="24" y="128"/>
                      </a:lnTo>
                      <a:lnTo>
                        <a:pt x="42" y="125"/>
                      </a:lnTo>
                      <a:lnTo>
                        <a:pt x="62" y="121"/>
                      </a:lnTo>
                      <a:lnTo>
                        <a:pt x="86" y="116"/>
                      </a:lnTo>
                      <a:lnTo>
                        <a:pt x="113" y="109"/>
                      </a:lnTo>
                      <a:lnTo>
                        <a:pt x="141" y="102"/>
                      </a:lnTo>
                      <a:lnTo>
                        <a:pt x="170" y="94"/>
                      </a:lnTo>
                      <a:lnTo>
                        <a:pt x="199" y="85"/>
                      </a:lnTo>
                      <a:lnTo>
                        <a:pt x="228" y="74"/>
                      </a:lnTo>
                      <a:lnTo>
                        <a:pt x="257" y="62"/>
                      </a:lnTo>
                      <a:lnTo>
                        <a:pt x="285" y="48"/>
                      </a:lnTo>
                      <a:lnTo>
                        <a:pt x="309" y="34"/>
                      </a:lnTo>
                      <a:lnTo>
                        <a:pt x="333" y="18"/>
                      </a:lnTo>
                      <a:lnTo>
                        <a:pt x="352" y="0"/>
                      </a:lnTo>
                      <a:lnTo>
                        <a:pt x="1325" y="223"/>
                      </a:lnTo>
                      <a:lnTo>
                        <a:pt x="1323" y="225"/>
                      </a:lnTo>
                      <a:lnTo>
                        <a:pt x="1318" y="230"/>
                      </a:lnTo>
                      <a:lnTo>
                        <a:pt x="1309" y="239"/>
                      </a:lnTo>
                      <a:lnTo>
                        <a:pt x="1297" y="250"/>
                      </a:lnTo>
                      <a:lnTo>
                        <a:pt x="1282" y="263"/>
                      </a:lnTo>
                      <a:lnTo>
                        <a:pt x="1265" y="278"/>
                      </a:lnTo>
                      <a:lnTo>
                        <a:pt x="1247" y="295"/>
                      </a:lnTo>
                      <a:lnTo>
                        <a:pt x="1225" y="312"/>
                      </a:lnTo>
                      <a:lnTo>
                        <a:pt x="1202" y="331"/>
                      </a:lnTo>
                      <a:lnTo>
                        <a:pt x="1179" y="349"/>
                      </a:lnTo>
                      <a:lnTo>
                        <a:pt x="1154" y="367"/>
                      </a:lnTo>
                      <a:lnTo>
                        <a:pt x="1128" y="385"/>
                      </a:lnTo>
                      <a:lnTo>
                        <a:pt x="1102" y="401"/>
                      </a:lnTo>
                      <a:lnTo>
                        <a:pt x="1077" y="415"/>
                      </a:lnTo>
                      <a:lnTo>
                        <a:pt x="1051" y="428"/>
                      </a:lnTo>
                      <a:lnTo>
                        <a:pt x="1026" y="439"/>
                      </a:lnTo>
                      <a:lnTo>
                        <a:pt x="0" y="1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5" name="Freeform 84"/>
                <p:cNvSpPr>
                  <a:spLocks/>
                </p:cNvSpPr>
                <p:nvPr/>
              </p:nvSpPr>
              <p:spPr bwMode="auto">
                <a:xfrm>
                  <a:off x="7292" y="14577"/>
                  <a:ext cx="472" cy="209"/>
                </a:xfrm>
                <a:custGeom>
                  <a:avLst/>
                  <a:gdLst>
                    <a:gd name="T0" fmla="*/ 47 w 472"/>
                    <a:gd name="T1" fmla="*/ 209 h 209"/>
                    <a:gd name="T2" fmla="*/ 472 w 472"/>
                    <a:gd name="T3" fmla="*/ 84 h 209"/>
                    <a:gd name="T4" fmla="*/ 215 w 472"/>
                    <a:gd name="T5" fmla="*/ 0 h 209"/>
                    <a:gd name="T6" fmla="*/ 5 w 472"/>
                    <a:gd name="T7" fmla="*/ 24 h 209"/>
                    <a:gd name="T8" fmla="*/ 0 w 472"/>
                    <a:gd name="T9" fmla="*/ 197 h 209"/>
                    <a:gd name="T10" fmla="*/ 47 w 472"/>
                    <a:gd name="T11" fmla="*/ 209 h 20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72" h="209">
                      <a:moveTo>
                        <a:pt x="47" y="209"/>
                      </a:moveTo>
                      <a:lnTo>
                        <a:pt x="472" y="84"/>
                      </a:lnTo>
                      <a:lnTo>
                        <a:pt x="215" y="0"/>
                      </a:lnTo>
                      <a:lnTo>
                        <a:pt x="5" y="24"/>
                      </a:lnTo>
                      <a:lnTo>
                        <a:pt x="0" y="197"/>
                      </a:lnTo>
                      <a:lnTo>
                        <a:pt x="47" y="20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6" name="Freeform 85"/>
                <p:cNvSpPr>
                  <a:spLocks/>
                </p:cNvSpPr>
                <p:nvPr/>
              </p:nvSpPr>
              <p:spPr bwMode="auto">
                <a:xfrm>
                  <a:off x="6073" y="13679"/>
                  <a:ext cx="251" cy="999"/>
                </a:xfrm>
                <a:custGeom>
                  <a:avLst/>
                  <a:gdLst>
                    <a:gd name="T0" fmla="*/ 251 w 251"/>
                    <a:gd name="T1" fmla="*/ 23 h 999"/>
                    <a:gd name="T2" fmla="*/ 250 w 251"/>
                    <a:gd name="T3" fmla="*/ 22 h 999"/>
                    <a:gd name="T4" fmla="*/ 246 w 251"/>
                    <a:gd name="T5" fmla="*/ 20 h 999"/>
                    <a:gd name="T6" fmla="*/ 239 w 251"/>
                    <a:gd name="T7" fmla="*/ 18 h 999"/>
                    <a:gd name="T8" fmla="*/ 230 w 251"/>
                    <a:gd name="T9" fmla="*/ 15 h 999"/>
                    <a:gd name="T10" fmla="*/ 218 w 251"/>
                    <a:gd name="T11" fmla="*/ 11 h 999"/>
                    <a:gd name="T12" fmla="*/ 205 w 251"/>
                    <a:gd name="T13" fmla="*/ 7 h 999"/>
                    <a:gd name="T14" fmla="*/ 190 w 251"/>
                    <a:gd name="T15" fmla="*/ 4 h 999"/>
                    <a:gd name="T16" fmla="*/ 173 w 251"/>
                    <a:gd name="T17" fmla="*/ 1 h 999"/>
                    <a:gd name="T18" fmla="*/ 155 w 251"/>
                    <a:gd name="T19" fmla="*/ 0 h 999"/>
                    <a:gd name="T20" fmla="*/ 134 w 251"/>
                    <a:gd name="T21" fmla="*/ 0 h 999"/>
                    <a:gd name="T22" fmla="*/ 114 w 251"/>
                    <a:gd name="T23" fmla="*/ 2 h 999"/>
                    <a:gd name="T24" fmla="*/ 92 w 251"/>
                    <a:gd name="T25" fmla="*/ 5 h 999"/>
                    <a:gd name="T26" fmla="*/ 70 w 251"/>
                    <a:gd name="T27" fmla="*/ 12 h 999"/>
                    <a:gd name="T28" fmla="*/ 47 w 251"/>
                    <a:gd name="T29" fmla="*/ 20 h 999"/>
                    <a:gd name="T30" fmla="*/ 23 w 251"/>
                    <a:gd name="T31" fmla="*/ 32 h 999"/>
                    <a:gd name="T32" fmla="*/ 0 w 251"/>
                    <a:gd name="T33" fmla="*/ 47 h 999"/>
                    <a:gd name="T34" fmla="*/ 0 w 251"/>
                    <a:gd name="T35" fmla="*/ 999 h 999"/>
                    <a:gd name="T36" fmla="*/ 1 w 251"/>
                    <a:gd name="T37" fmla="*/ 999 h 999"/>
                    <a:gd name="T38" fmla="*/ 6 w 251"/>
                    <a:gd name="T39" fmla="*/ 999 h 999"/>
                    <a:gd name="T40" fmla="*/ 14 w 251"/>
                    <a:gd name="T41" fmla="*/ 998 h 999"/>
                    <a:gd name="T42" fmla="*/ 23 w 251"/>
                    <a:gd name="T43" fmla="*/ 997 h 999"/>
                    <a:gd name="T44" fmla="*/ 35 w 251"/>
                    <a:gd name="T45" fmla="*/ 995 h 999"/>
                    <a:gd name="T46" fmla="*/ 49 w 251"/>
                    <a:gd name="T47" fmla="*/ 993 h 999"/>
                    <a:gd name="T48" fmla="*/ 65 w 251"/>
                    <a:gd name="T49" fmla="*/ 990 h 999"/>
                    <a:gd name="T50" fmla="*/ 83 w 251"/>
                    <a:gd name="T51" fmla="*/ 985 h 999"/>
                    <a:gd name="T52" fmla="*/ 102 w 251"/>
                    <a:gd name="T53" fmla="*/ 980 h 999"/>
                    <a:gd name="T54" fmla="*/ 121 w 251"/>
                    <a:gd name="T55" fmla="*/ 973 h 999"/>
                    <a:gd name="T56" fmla="*/ 143 w 251"/>
                    <a:gd name="T57" fmla="*/ 966 h 999"/>
                    <a:gd name="T58" fmla="*/ 164 w 251"/>
                    <a:gd name="T59" fmla="*/ 956 h 999"/>
                    <a:gd name="T60" fmla="*/ 186 w 251"/>
                    <a:gd name="T61" fmla="*/ 945 h 999"/>
                    <a:gd name="T62" fmla="*/ 208 w 251"/>
                    <a:gd name="T63" fmla="*/ 934 h 999"/>
                    <a:gd name="T64" fmla="*/ 230 w 251"/>
                    <a:gd name="T65" fmla="*/ 919 h 999"/>
                    <a:gd name="T66" fmla="*/ 251 w 251"/>
                    <a:gd name="T67" fmla="*/ 903 h 999"/>
                    <a:gd name="T68" fmla="*/ 251 w 251"/>
                    <a:gd name="T69" fmla="*/ 23 h 999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251" h="999">
                      <a:moveTo>
                        <a:pt x="251" y="23"/>
                      </a:moveTo>
                      <a:lnTo>
                        <a:pt x="250" y="22"/>
                      </a:lnTo>
                      <a:lnTo>
                        <a:pt x="246" y="20"/>
                      </a:lnTo>
                      <a:lnTo>
                        <a:pt x="239" y="18"/>
                      </a:lnTo>
                      <a:lnTo>
                        <a:pt x="230" y="15"/>
                      </a:lnTo>
                      <a:lnTo>
                        <a:pt x="218" y="11"/>
                      </a:lnTo>
                      <a:lnTo>
                        <a:pt x="205" y="7"/>
                      </a:lnTo>
                      <a:lnTo>
                        <a:pt x="190" y="4"/>
                      </a:lnTo>
                      <a:lnTo>
                        <a:pt x="173" y="1"/>
                      </a:lnTo>
                      <a:lnTo>
                        <a:pt x="155" y="0"/>
                      </a:lnTo>
                      <a:lnTo>
                        <a:pt x="134" y="0"/>
                      </a:lnTo>
                      <a:lnTo>
                        <a:pt x="114" y="2"/>
                      </a:lnTo>
                      <a:lnTo>
                        <a:pt x="92" y="5"/>
                      </a:lnTo>
                      <a:lnTo>
                        <a:pt x="70" y="12"/>
                      </a:lnTo>
                      <a:lnTo>
                        <a:pt x="47" y="20"/>
                      </a:lnTo>
                      <a:lnTo>
                        <a:pt x="23" y="32"/>
                      </a:lnTo>
                      <a:lnTo>
                        <a:pt x="0" y="47"/>
                      </a:lnTo>
                      <a:lnTo>
                        <a:pt x="0" y="999"/>
                      </a:lnTo>
                      <a:lnTo>
                        <a:pt x="1" y="999"/>
                      </a:lnTo>
                      <a:lnTo>
                        <a:pt x="6" y="999"/>
                      </a:lnTo>
                      <a:lnTo>
                        <a:pt x="14" y="998"/>
                      </a:lnTo>
                      <a:lnTo>
                        <a:pt x="23" y="997"/>
                      </a:lnTo>
                      <a:lnTo>
                        <a:pt x="35" y="995"/>
                      </a:lnTo>
                      <a:lnTo>
                        <a:pt x="49" y="993"/>
                      </a:lnTo>
                      <a:lnTo>
                        <a:pt x="65" y="990"/>
                      </a:lnTo>
                      <a:lnTo>
                        <a:pt x="83" y="985"/>
                      </a:lnTo>
                      <a:lnTo>
                        <a:pt x="102" y="980"/>
                      </a:lnTo>
                      <a:lnTo>
                        <a:pt x="121" y="973"/>
                      </a:lnTo>
                      <a:lnTo>
                        <a:pt x="143" y="966"/>
                      </a:lnTo>
                      <a:lnTo>
                        <a:pt x="164" y="956"/>
                      </a:lnTo>
                      <a:lnTo>
                        <a:pt x="186" y="945"/>
                      </a:lnTo>
                      <a:lnTo>
                        <a:pt x="208" y="934"/>
                      </a:lnTo>
                      <a:lnTo>
                        <a:pt x="230" y="919"/>
                      </a:lnTo>
                      <a:lnTo>
                        <a:pt x="251" y="903"/>
                      </a:lnTo>
                      <a:lnTo>
                        <a:pt x="251" y="2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7" name="Freeform 86"/>
                <p:cNvSpPr>
                  <a:spLocks/>
                </p:cNvSpPr>
                <p:nvPr/>
              </p:nvSpPr>
              <p:spPr bwMode="auto">
                <a:xfrm>
                  <a:off x="6080" y="13687"/>
                  <a:ext cx="215" cy="843"/>
                </a:xfrm>
                <a:custGeom>
                  <a:avLst/>
                  <a:gdLst>
                    <a:gd name="T0" fmla="*/ 215 w 215"/>
                    <a:gd name="T1" fmla="*/ 20 h 843"/>
                    <a:gd name="T2" fmla="*/ 214 w 215"/>
                    <a:gd name="T3" fmla="*/ 19 h 843"/>
                    <a:gd name="T4" fmla="*/ 211 w 215"/>
                    <a:gd name="T5" fmla="*/ 18 h 843"/>
                    <a:gd name="T6" fmla="*/ 205 w 215"/>
                    <a:gd name="T7" fmla="*/ 15 h 843"/>
                    <a:gd name="T8" fmla="*/ 197 w 215"/>
                    <a:gd name="T9" fmla="*/ 12 h 843"/>
                    <a:gd name="T10" fmla="*/ 187 w 215"/>
                    <a:gd name="T11" fmla="*/ 9 h 843"/>
                    <a:gd name="T12" fmla="*/ 176 w 215"/>
                    <a:gd name="T13" fmla="*/ 6 h 843"/>
                    <a:gd name="T14" fmla="*/ 163 w 215"/>
                    <a:gd name="T15" fmla="*/ 4 h 843"/>
                    <a:gd name="T16" fmla="*/ 149 w 215"/>
                    <a:gd name="T17" fmla="*/ 1 h 843"/>
                    <a:gd name="T18" fmla="*/ 133 w 215"/>
                    <a:gd name="T19" fmla="*/ 0 h 843"/>
                    <a:gd name="T20" fmla="*/ 115 w 215"/>
                    <a:gd name="T21" fmla="*/ 0 h 843"/>
                    <a:gd name="T22" fmla="*/ 98 w 215"/>
                    <a:gd name="T23" fmla="*/ 1 h 843"/>
                    <a:gd name="T24" fmla="*/ 79 w 215"/>
                    <a:gd name="T25" fmla="*/ 5 h 843"/>
                    <a:gd name="T26" fmla="*/ 60 w 215"/>
                    <a:gd name="T27" fmla="*/ 10 h 843"/>
                    <a:gd name="T28" fmla="*/ 40 w 215"/>
                    <a:gd name="T29" fmla="*/ 18 h 843"/>
                    <a:gd name="T30" fmla="*/ 21 w 215"/>
                    <a:gd name="T31" fmla="*/ 27 h 843"/>
                    <a:gd name="T32" fmla="*/ 0 w 215"/>
                    <a:gd name="T33" fmla="*/ 40 h 843"/>
                    <a:gd name="T34" fmla="*/ 0 w 215"/>
                    <a:gd name="T35" fmla="*/ 843 h 843"/>
                    <a:gd name="T36" fmla="*/ 1 w 215"/>
                    <a:gd name="T37" fmla="*/ 843 h 843"/>
                    <a:gd name="T38" fmla="*/ 6 w 215"/>
                    <a:gd name="T39" fmla="*/ 843 h 843"/>
                    <a:gd name="T40" fmla="*/ 12 w 215"/>
                    <a:gd name="T41" fmla="*/ 842 h 843"/>
                    <a:gd name="T42" fmla="*/ 21 w 215"/>
                    <a:gd name="T43" fmla="*/ 841 h 843"/>
                    <a:gd name="T44" fmla="*/ 30 w 215"/>
                    <a:gd name="T45" fmla="*/ 840 h 843"/>
                    <a:gd name="T46" fmla="*/ 43 w 215"/>
                    <a:gd name="T47" fmla="*/ 838 h 843"/>
                    <a:gd name="T48" fmla="*/ 56 w 215"/>
                    <a:gd name="T49" fmla="*/ 835 h 843"/>
                    <a:gd name="T50" fmla="*/ 71 w 215"/>
                    <a:gd name="T51" fmla="*/ 831 h 843"/>
                    <a:gd name="T52" fmla="*/ 87 w 215"/>
                    <a:gd name="T53" fmla="*/ 826 h 843"/>
                    <a:gd name="T54" fmla="*/ 105 w 215"/>
                    <a:gd name="T55" fmla="*/ 821 h 843"/>
                    <a:gd name="T56" fmla="*/ 123 w 215"/>
                    <a:gd name="T57" fmla="*/ 814 h 843"/>
                    <a:gd name="T58" fmla="*/ 141 w 215"/>
                    <a:gd name="T59" fmla="*/ 806 h 843"/>
                    <a:gd name="T60" fmla="*/ 159 w 215"/>
                    <a:gd name="T61" fmla="*/ 797 h 843"/>
                    <a:gd name="T62" fmla="*/ 179 w 215"/>
                    <a:gd name="T63" fmla="*/ 786 h 843"/>
                    <a:gd name="T64" fmla="*/ 197 w 215"/>
                    <a:gd name="T65" fmla="*/ 774 h 843"/>
                    <a:gd name="T66" fmla="*/ 215 w 215"/>
                    <a:gd name="T67" fmla="*/ 760 h 843"/>
                    <a:gd name="T68" fmla="*/ 215 w 215"/>
                    <a:gd name="T69" fmla="*/ 20 h 84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215" h="843">
                      <a:moveTo>
                        <a:pt x="215" y="20"/>
                      </a:moveTo>
                      <a:lnTo>
                        <a:pt x="214" y="19"/>
                      </a:lnTo>
                      <a:lnTo>
                        <a:pt x="211" y="18"/>
                      </a:lnTo>
                      <a:lnTo>
                        <a:pt x="205" y="15"/>
                      </a:lnTo>
                      <a:lnTo>
                        <a:pt x="197" y="12"/>
                      </a:lnTo>
                      <a:lnTo>
                        <a:pt x="187" y="9"/>
                      </a:lnTo>
                      <a:lnTo>
                        <a:pt x="176" y="6"/>
                      </a:lnTo>
                      <a:lnTo>
                        <a:pt x="163" y="4"/>
                      </a:lnTo>
                      <a:lnTo>
                        <a:pt x="149" y="1"/>
                      </a:lnTo>
                      <a:lnTo>
                        <a:pt x="133" y="0"/>
                      </a:lnTo>
                      <a:lnTo>
                        <a:pt x="115" y="0"/>
                      </a:lnTo>
                      <a:lnTo>
                        <a:pt x="98" y="1"/>
                      </a:lnTo>
                      <a:lnTo>
                        <a:pt x="79" y="5"/>
                      </a:lnTo>
                      <a:lnTo>
                        <a:pt x="60" y="10"/>
                      </a:lnTo>
                      <a:lnTo>
                        <a:pt x="40" y="18"/>
                      </a:lnTo>
                      <a:lnTo>
                        <a:pt x="21" y="27"/>
                      </a:lnTo>
                      <a:lnTo>
                        <a:pt x="0" y="40"/>
                      </a:lnTo>
                      <a:lnTo>
                        <a:pt x="0" y="843"/>
                      </a:lnTo>
                      <a:lnTo>
                        <a:pt x="1" y="843"/>
                      </a:lnTo>
                      <a:lnTo>
                        <a:pt x="6" y="843"/>
                      </a:lnTo>
                      <a:lnTo>
                        <a:pt x="12" y="842"/>
                      </a:lnTo>
                      <a:lnTo>
                        <a:pt x="21" y="841"/>
                      </a:lnTo>
                      <a:lnTo>
                        <a:pt x="30" y="840"/>
                      </a:lnTo>
                      <a:lnTo>
                        <a:pt x="43" y="838"/>
                      </a:lnTo>
                      <a:lnTo>
                        <a:pt x="56" y="835"/>
                      </a:lnTo>
                      <a:lnTo>
                        <a:pt x="71" y="831"/>
                      </a:lnTo>
                      <a:lnTo>
                        <a:pt x="87" y="826"/>
                      </a:lnTo>
                      <a:lnTo>
                        <a:pt x="105" y="821"/>
                      </a:lnTo>
                      <a:lnTo>
                        <a:pt x="123" y="814"/>
                      </a:lnTo>
                      <a:lnTo>
                        <a:pt x="141" y="806"/>
                      </a:lnTo>
                      <a:lnTo>
                        <a:pt x="159" y="797"/>
                      </a:lnTo>
                      <a:lnTo>
                        <a:pt x="179" y="786"/>
                      </a:lnTo>
                      <a:lnTo>
                        <a:pt x="197" y="774"/>
                      </a:lnTo>
                      <a:lnTo>
                        <a:pt x="215" y="760"/>
                      </a:lnTo>
                      <a:lnTo>
                        <a:pt x="215" y="2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8" name="Freeform 87"/>
                <p:cNvSpPr>
                  <a:spLocks/>
                </p:cNvSpPr>
                <p:nvPr/>
              </p:nvSpPr>
              <p:spPr bwMode="auto">
                <a:xfrm>
                  <a:off x="6087" y="13696"/>
                  <a:ext cx="180" cy="685"/>
                </a:xfrm>
                <a:custGeom>
                  <a:avLst/>
                  <a:gdLst>
                    <a:gd name="T0" fmla="*/ 180 w 180"/>
                    <a:gd name="T1" fmla="*/ 16 h 685"/>
                    <a:gd name="T2" fmla="*/ 179 w 180"/>
                    <a:gd name="T3" fmla="*/ 16 h 685"/>
                    <a:gd name="T4" fmla="*/ 176 w 180"/>
                    <a:gd name="T5" fmla="*/ 14 h 685"/>
                    <a:gd name="T6" fmla="*/ 172 w 180"/>
                    <a:gd name="T7" fmla="*/ 12 h 685"/>
                    <a:gd name="T8" fmla="*/ 165 w 180"/>
                    <a:gd name="T9" fmla="*/ 10 h 685"/>
                    <a:gd name="T10" fmla="*/ 157 w 180"/>
                    <a:gd name="T11" fmla="*/ 8 h 685"/>
                    <a:gd name="T12" fmla="*/ 147 w 180"/>
                    <a:gd name="T13" fmla="*/ 4 h 685"/>
                    <a:gd name="T14" fmla="*/ 136 w 180"/>
                    <a:gd name="T15" fmla="*/ 2 h 685"/>
                    <a:gd name="T16" fmla="*/ 125 w 180"/>
                    <a:gd name="T17" fmla="*/ 0 h 685"/>
                    <a:gd name="T18" fmla="*/ 111 w 180"/>
                    <a:gd name="T19" fmla="*/ 0 h 685"/>
                    <a:gd name="T20" fmla="*/ 97 w 180"/>
                    <a:gd name="T21" fmla="*/ 0 h 685"/>
                    <a:gd name="T22" fmla="*/ 81 w 180"/>
                    <a:gd name="T23" fmla="*/ 1 h 685"/>
                    <a:gd name="T24" fmla="*/ 66 w 180"/>
                    <a:gd name="T25" fmla="*/ 3 h 685"/>
                    <a:gd name="T26" fmla="*/ 50 w 180"/>
                    <a:gd name="T27" fmla="*/ 8 h 685"/>
                    <a:gd name="T28" fmla="*/ 33 w 180"/>
                    <a:gd name="T29" fmla="*/ 14 h 685"/>
                    <a:gd name="T30" fmla="*/ 17 w 180"/>
                    <a:gd name="T31" fmla="*/ 23 h 685"/>
                    <a:gd name="T32" fmla="*/ 0 w 180"/>
                    <a:gd name="T33" fmla="*/ 33 h 685"/>
                    <a:gd name="T34" fmla="*/ 0 w 180"/>
                    <a:gd name="T35" fmla="*/ 685 h 685"/>
                    <a:gd name="T36" fmla="*/ 1 w 180"/>
                    <a:gd name="T37" fmla="*/ 685 h 685"/>
                    <a:gd name="T38" fmla="*/ 4 w 180"/>
                    <a:gd name="T39" fmla="*/ 685 h 685"/>
                    <a:gd name="T40" fmla="*/ 9 w 180"/>
                    <a:gd name="T41" fmla="*/ 684 h 685"/>
                    <a:gd name="T42" fmla="*/ 17 w 180"/>
                    <a:gd name="T43" fmla="*/ 683 h 685"/>
                    <a:gd name="T44" fmla="*/ 26 w 180"/>
                    <a:gd name="T45" fmla="*/ 682 h 685"/>
                    <a:gd name="T46" fmla="*/ 35 w 180"/>
                    <a:gd name="T47" fmla="*/ 681 h 685"/>
                    <a:gd name="T48" fmla="*/ 47 w 180"/>
                    <a:gd name="T49" fmla="*/ 678 h 685"/>
                    <a:gd name="T50" fmla="*/ 60 w 180"/>
                    <a:gd name="T51" fmla="*/ 676 h 685"/>
                    <a:gd name="T52" fmla="*/ 73 w 180"/>
                    <a:gd name="T53" fmla="*/ 671 h 685"/>
                    <a:gd name="T54" fmla="*/ 87 w 180"/>
                    <a:gd name="T55" fmla="*/ 667 h 685"/>
                    <a:gd name="T56" fmla="*/ 102 w 180"/>
                    <a:gd name="T57" fmla="*/ 662 h 685"/>
                    <a:gd name="T58" fmla="*/ 118 w 180"/>
                    <a:gd name="T59" fmla="*/ 655 h 685"/>
                    <a:gd name="T60" fmla="*/ 133 w 180"/>
                    <a:gd name="T61" fmla="*/ 648 h 685"/>
                    <a:gd name="T62" fmla="*/ 149 w 180"/>
                    <a:gd name="T63" fmla="*/ 639 h 685"/>
                    <a:gd name="T64" fmla="*/ 165 w 180"/>
                    <a:gd name="T65" fmla="*/ 628 h 685"/>
                    <a:gd name="T66" fmla="*/ 180 w 180"/>
                    <a:gd name="T67" fmla="*/ 617 h 685"/>
                    <a:gd name="T68" fmla="*/ 180 w 180"/>
                    <a:gd name="T69" fmla="*/ 16 h 68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180" h="685">
                      <a:moveTo>
                        <a:pt x="180" y="16"/>
                      </a:moveTo>
                      <a:lnTo>
                        <a:pt x="179" y="16"/>
                      </a:lnTo>
                      <a:lnTo>
                        <a:pt x="176" y="14"/>
                      </a:lnTo>
                      <a:lnTo>
                        <a:pt x="172" y="12"/>
                      </a:lnTo>
                      <a:lnTo>
                        <a:pt x="165" y="10"/>
                      </a:lnTo>
                      <a:lnTo>
                        <a:pt x="157" y="8"/>
                      </a:lnTo>
                      <a:lnTo>
                        <a:pt x="147" y="4"/>
                      </a:lnTo>
                      <a:lnTo>
                        <a:pt x="136" y="2"/>
                      </a:lnTo>
                      <a:lnTo>
                        <a:pt x="125" y="0"/>
                      </a:lnTo>
                      <a:lnTo>
                        <a:pt x="111" y="0"/>
                      </a:lnTo>
                      <a:lnTo>
                        <a:pt x="97" y="0"/>
                      </a:lnTo>
                      <a:lnTo>
                        <a:pt x="81" y="1"/>
                      </a:lnTo>
                      <a:lnTo>
                        <a:pt x="66" y="3"/>
                      </a:lnTo>
                      <a:lnTo>
                        <a:pt x="50" y="8"/>
                      </a:lnTo>
                      <a:lnTo>
                        <a:pt x="33" y="14"/>
                      </a:lnTo>
                      <a:lnTo>
                        <a:pt x="17" y="23"/>
                      </a:lnTo>
                      <a:lnTo>
                        <a:pt x="0" y="33"/>
                      </a:lnTo>
                      <a:lnTo>
                        <a:pt x="0" y="685"/>
                      </a:lnTo>
                      <a:lnTo>
                        <a:pt x="1" y="685"/>
                      </a:lnTo>
                      <a:lnTo>
                        <a:pt x="4" y="685"/>
                      </a:lnTo>
                      <a:lnTo>
                        <a:pt x="9" y="684"/>
                      </a:lnTo>
                      <a:lnTo>
                        <a:pt x="17" y="683"/>
                      </a:lnTo>
                      <a:lnTo>
                        <a:pt x="26" y="682"/>
                      </a:lnTo>
                      <a:lnTo>
                        <a:pt x="35" y="681"/>
                      </a:lnTo>
                      <a:lnTo>
                        <a:pt x="47" y="678"/>
                      </a:lnTo>
                      <a:lnTo>
                        <a:pt x="60" y="676"/>
                      </a:lnTo>
                      <a:lnTo>
                        <a:pt x="73" y="671"/>
                      </a:lnTo>
                      <a:lnTo>
                        <a:pt x="87" y="667"/>
                      </a:lnTo>
                      <a:lnTo>
                        <a:pt x="102" y="662"/>
                      </a:lnTo>
                      <a:lnTo>
                        <a:pt x="118" y="655"/>
                      </a:lnTo>
                      <a:lnTo>
                        <a:pt x="133" y="648"/>
                      </a:lnTo>
                      <a:lnTo>
                        <a:pt x="149" y="639"/>
                      </a:lnTo>
                      <a:lnTo>
                        <a:pt x="165" y="628"/>
                      </a:lnTo>
                      <a:lnTo>
                        <a:pt x="180" y="617"/>
                      </a:lnTo>
                      <a:lnTo>
                        <a:pt x="18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9" name="Freeform 88"/>
                <p:cNvSpPr>
                  <a:spLocks/>
                </p:cNvSpPr>
                <p:nvPr/>
              </p:nvSpPr>
              <p:spPr bwMode="auto">
                <a:xfrm>
                  <a:off x="6093" y="13704"/>
                  <a:ext cx="146" cy="530"/>
                </a:xfrm>
                <a:custGeom>
                  <a:avLst/>
                  <a:gdLst>
                    <a:gd name="T0" fmla="*/ 146 w 146"/>
                    <a:gd name="T1" fmla="*/ 14 h 530"/>
                    <a:gd name="T2" fmla="*/ 143 w 146"/>
                    <a:gd name="T3" fmla="*/ 12 h 530"/>
                    <a:gd name="T4" fmla="*/ 134 w 146"/>
                    <a:gd name="T5" fmla="*/ 8 h 530"/>
                    <a:gd name="T6" fmla="*/ 120 w 146"/>
                    <a:gd name="T7" fmla="*/ 4 h 530"/>
                    <a:gd name="T8" fmla="*/ 101 w 146"/>
                    <a:gd name="T9" fmla="*/ 1 h 530"/>
                    <a:gd name="T10" fmla="*/ 79 w 146"/>
                    <a:gd name="T11" fmla="*/ 0 h 530"/>
                    <a:gd name="T12" fmla="*/ 54 w 146"/>
                    <a:gd name="T13" fmla="*/ 3 h 530"/>
                    <a:gd name="T14" fmla="*/ 27 w 146"/>
                    <a:gd name="T15" fmla="*/ 11 h 530"/>
                    <a:gd name="T16" fmla="*/ 0 w 146"/>
                    <a:gd name="T17" fmla="*/ 27 h 530"/>
                    <a:gd name="T18" fmla="*/ 0 w 146"/>
                    <a:gd name="T19" fmla="*/ 530 h 530"/>
                    <a:gd name="T20" fmla="*/ 3 w 146"/>
                    <a:gd name="T21" fmla="*/ 530 h 530"/>
                    <a:gd name="T22" fmla="*/ 14 w 146"/>
                    <a:gd name="T23" fmla="*/ 529 h 530"/>
                    <a:gd name="T24" fmla="*/ 29 w 146"/>
                    <a:gd name="T25" fmla="*/ 526 h 530"/>
                    <a:gd name="T26" fmla="*/ 49 w 146"/>
                    <a:gd name="T27" fmla="*/ 521 h 530"/>
                    <a:gd name="T28" fmla="*/ 71 w 146"/>
                    <a:gd name="T29" fmla="*/ 514 h 530"/>
                    <a:gd name="T30" fmla="*/ 96 w 146"/>
                    <a:gd name="T31" fmla="*/ 505 h 530"/>
                    <a:gd name="T32" fmla="*/ 121 w 146"/>
                    <a:gd name="T33" fmla="*/ 492 h 530"/>
                    <a:gd name="T34" fmla="*/ 146 w 146"/>
                    <a:gd name="T35" fmla="*/ 475 h 530"/>
                    <a:gd name="T36" fmla="*/ 146 w 146"/>
                    <a:gd name="T37" fmla="*/ 14 h 53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6" h="530">
                      <a:moveTo>
                        <a:pt x="146" y="14"/>
                      </a:moveTo>
                      <a:lnTo>
                        <a:pt x="143" y="12"/>
                      </a:lnTo>
                      <a:lnTo>
                        <a:pt x="134" y="8"/>
                      </a:lnTo>
                      <a:lnTo>
                        <a:pt x="120" y="4"/>
                      </a:lnTo>
                      <a:lnTo>
                        <a:pt x="101" y="1"/>
                      </a:lnTo>
                      <a:lnTo>
                        <a:pt x="79" y="0"/>
                      </a:lnTo>
                      <a:lnTo>
                        <a:pt x="54" y="3"/>
                      </a:lnTo>
                      <a:lnTo>
                        <a:pt x="27" y="11"/>
                      </a:lnTo>
                      <a:lnTo>
                        <a:pt x="0" y="27"/>
                      </a:lnTo>
                      <a:lnTo>
                        <a:pt x="0" y="530"/>
                      </a:lnTo>
                      <a:lnTo>
                        <a:pt x="3" y="530"/>
                      </a:lnTo>
                      <a:lnTo>
                        <a:pt x="14" y="529"/>
                      </a:lnTo>
                      <a:lnTo>
                        <a:pt x="29" y="526"/>
                      </a:lnTo>
                      <a:lnTo>
                        <a:pt x="49" y="521"/>
                      </a:lnTo>
                      <a:lnTo>
                        <a:pt x="71" y="514"/>
                      </a:lnTo>
                      <a:lnTo>
                        <a:pt x="96" y="505"/>
                      </a:lnTo>
                      <a:lnTo>
                        <a:pt x="121" y="492"/>
                      </a:lnTo>
                      <a:lnTo>
                        <a:pt x="146" y="475"/>
                      </a:lnTo>
                      <a:lnTo>
                        <a:pt x="146" y="1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0" name="Freeform 89"/>
                <p:cNvSpPr>
                  <a:spLocks/>
                </p:cNvSpPr>
                <p:nvPr/>
              </p:nvSpPr>
              <p:spPr bwMode="auto">
                <a:xfrm>
                  <a:off x="6101" y="13712"/>
                  <a:ext cx="109" cy="373"/>
                </a:xfrm>
                <a:custGeom>
                  <a:avLst/>
                  <a:gdLst>
                    <a:gd name="T0" fmla="*/ 109 w 109"/>
                    <a:gd name="T1" fmla="*/ 10 h 373"/>
                    <a:gd name="T2" fmla="*/ 107 w 109"/>
                    <a:gd name="T3" fmla="*/ 9 h 373"/>
                    <a:gd name="T4" fmla="*/ 100 w 109"/>
                    <a:gd name="T5" fmla="*/ 6 h 373"/>
                    <a:gd name="T6" fmla="*/ 89 w 109"/>
                    <a:gd name="T7" fmla="*/ 2 h 373"/>
                    <a:gd name="T8" fmla="*/ 75 w 109"/>
                    <a:gd name="T9" fmla="*/ 0 h 373"/>
                    <a:gd name="T10" fmla="*/ 59 w 109"/>
                    <a:gd name="T11" fmla="*/ 0 h 373"/>
                    <a:gd name="T12" fmla="*/ 39 w 109"/>
                    <a:gd name="T13" fmla="*/ 2 h 373"/>
                    <a:gd name="T14" fmla="*/ 20 w 109"/>
                    <a:gd name="T15" fmla="*/ 9 h 373"/>
                    <a:gd name="T16" fmla="*/ 0 w 109"/>
                    <a:gd name="T17" fmla="*/ 21 h 373"/>
                    <a:gd name="T18" fmla="*/ 0 w 109"/>
                    <a:gd name="T19" fmla="*/ 373 h 373"/>
                    <a:gd name="T20" fmla="*/ 2 w 109"/>
                    <a:gd name="T21" fmla="*/ 373 h 373"/>
                    <a:gd name="T22" fmla="*/ 9 w 109"/>
                    <a:gd name="T23" fmla="*/ 372 h 373"/>
                    <a:gd name="T24" fmla="*/ 21 w 109"/>
                    <a:gd name="T25" fmla="*/ 369 h 373"/>
                    <a:gd name="T26" fmla="*/ 36 w 109"/>
                    <a:gd name="T27" fmla="*/ 366 h 373"/>
                    <a:gd name="T28" fmla="*/ 53 w 109"/>
                    <a:gd name="T29" fmla="*/ 362 h 373"/>
                    <a:gd name="T30" fmla="*/ 72 w 109"/>
                    <a:gd name="T31" fmla="*/ 354 h 373"/>
                    <a:gd name="T32" fmla="*/ 90 w 109"/>
                    <a:gd name="T33" fmla="*/ 343 h 373"/>
                    <a:gd name="T34" fmla="*/ 109 w 109"/>
                    <a:gd name="T35" fmla="*/ 331 h 373"/>
                    <a:gd name="T36" fmla="*/ 109 w 109"/>
                    <a:gd name="T37" fmla="*/ 10 h 37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09" h="373">
                      <a:moveTo>
                        <a:pt x="109" y="10"/>
                      </a:moveTo>
                      <a:lnTo>
                        <a:pt x="107" y="9"/>
                      </a:lnTo>
                      <a:lnTo>
                        <a:pt x="100" y="6"/>
                      </a:lnTo>
                      <a:lnTo>
                        <a:pt x="89" y="2"/>
                      </a:lnTo>
                      <a:lnTo>
                        <a:pt x="75" y="0"/>
                      </a:lnTo>
                      <a:lnTo>
                        <a:pt x="59" y="0"/>
                      </a:lnTo>
                      <a:lnTo>
                        <a:pt x="39" y="2"/>
                      </a:lnTo>
                      <a:lnTo>
                        <a:pt x="20" y="9"/>
                      </a:lnTo>
                      <a:lnTo>
                        <a:pt x="0" y="21"/>
                      </a:lnTo>
                      <a:lnTo>
                        <a:pt x="0" y="373"/>
                      </a:lnTo>
                      <a:lnTo>
                        <a:pt x="2" y="373"/>
                      </a:lnTo>
                      <a:lnTo>
                        <a:pt x="9" y="372"/>
                      </a:lnTo>
                      <a:lnTo>
                        <a:pt x="21" y="369"/>
                      </a:lnTo>
                      <a:lnTo>
                        <a:pt x="36" y="366"/>
                      </a:lnTo>
                      <a:lnTo>
                        <a:pt x="53" y="362"/>
                      </a:lnTo>
                      <a:lnTo>
                        <a:pt x="72" y="354"/>
                      </a:lnTo>
                      <a:lnTo>
                        <a:pt x="90" y="343"/>
                      </a:lnTo>
                      <a:lnTo>
                        <a:pt x="109" y="331"/>
                      </a:lnTo>
                      <a:lnTo>
                        <a:pt x="109" y="1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1" name="Freeform 90"/>
                <p:cNvSpPr>
                  <a:spLocks/>
                </p:cNvSpPr>
                <p:nvPr/>
              </p:nvSpPr>
              <p:spPr bwMode="auto">
                <a:xfrm>
                  <a:off x="6107" y="13721"/>
                  <a:ext cx="75" cy="216"/>
                </a:xfrm>
                <a:custGeom>
                  <a:avLst/>
                  <a:gdLst>
                    <a:gd name="T0" fmla="*/ 75 w 75"/>
                    <a:gd name="T1" fmla="*/ 6 h 216"/>
                    <a:gd name="T2" fmla="*/ 73 w 75"/>
                    <a:gd name="T3" fmla="*/ 5 h 216"/>
                    <a:gd name="T4" fmla="*/ 69 w 75"/>
                    <a:gd name="T5" fmla="*/ 4 h 216"/>
                    <a:gd name="T6" fmla="*/ 61 w 75"/>
                    <a:gd name="T7" fmla="*/ 2 h 216"/>
                    <a:gd name="T8" fmla="*/ 52 w 75"/>
                    <a:gd name="T9" fmla="*/ 0 h 216"/>
                    <a:gd name="T10" fmla="*/ 41 w 75"/>
                    <a:gd name="T11" fmla="*/ 0 h 216"/>
                    <a:gd name="T12" fmla="*/ 28 w 75"/>
                    <a:gd name="T13" fmla="*/ 1 h 216"/>
                    <a:gd name="T14" fmla="*/ 14 w 75"/>
                    <a:gd name="T15" fmla="*/ 6 h 216"/>
                    <a:gd name="T16" fmla="*/ 0 w 75"/>
                    <a:gd name="T17" fmla="*/ 14 h 216"/>
                    <a:gd name="T18" fmla="*/ 0 w 75"/>
                    <a:gd name="T19" fmla="*/ 216 h 216"/>
                    <a:gd name="T20" fmla="*/ 2 w 75"/>
                    <a:gd name="T21" fmla="*/ 216 h 216"/>
                    <a:gd name="T22" fmla="*/ 7 w 75"/>
                    <a:gd name="T23" fmla="*/ 215 h 216"/>
                    <a:gd name="T24" fmla="*/ 15 w 75"/>
                    <a:gd name="T25" fmla="*/ 214 h 216"/>
                    <a:gd name="T26" fmla="*/ 25 w 75"/>
                    <a:gd name="T27" fmla="*/ 211 h 216"/>
                    <a:gd name="T28" fmla="*/ 37 w 75"/>
                    <a:gd name="T29" fmla="*/ 208 h 216"/>
                    <a:gd name="T30" fmla="*/ 50 w 75"/>
                    <a:gd name="T31" fmla="*/ 203 h 216"/>
                    <a:gd name="T32" fmla="*/ 63 w 75"/>
                    <a:gd name="T33" fmla="*/ 195 h 216"/>
                    <a:gd name="T34" fmla="*/ 75 w 75"/>
                    <a:gd name="T35" fmla="*/ 187 h 216"/>
                    <a:gd name="T36" fmla="*/ 75 w 75"/>
                    <a:gd name="T37" fmla="*/ 6 h 21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5" h="216">
                      <a:moveTo>
                        <a:pt x="75" y="6"/>
                      </a:moveTo>
                      <a:lnTo>
                        <a:pt x="73" y="5"/>
                      </a:lnTo>
                      <a:lnTo>
                        <a:pt x="69" y="4"/>
                      </a:lnTo>
                      <a:lnTo>
                        <a:pt x="61" y="2"/>
                      </a:lnTo>
                      <a:lnTo>
                        <a:pt x="52" y="0"/>
                      </a:lnTo>
                      <a:lnTo>
                        <a:pt x="41" y="0"/>
                      </a:lnTo>
                      <a:lnTo>
                        <a:pt x="28" y="1"/>
                      </a:lnTo>
                      <a:lnTo>
                        <a:pt x="14" y="6"/>
                      </a:lnTo>
                      <a:lnTo>
                        <a:pt x="0" y="14"/>
                      </a:lnTo>
                      <a:lnTo>
                        <a:pt x="0" y="216"/>
                      </a:lnTo>
                      <a:lnTo>
                        <a:pt x="2" y="216"/>
                      </a:lnTo>
                      <a:lnTo>
                        <a:pt x="7" y="215"/>
                      </a:lnTo>
                      <a:lnTo>
                        <a:pt x="15" y="214"/>
                      </a:lnTo>
                      <a:lnTo>
                        <a:pt x="25" y="211"/>
                      </a:lnTo>
                      <a:lnTo>
                        <a:pt x="37" y="208"/>
                      </a:lnTo>
                      <a:lnTo>
                        <a:pt x="50" y="203"/>
                      </a:lnTo>
                      <a:lnTo>
                        <a:pt x="63" y="195"/>
                      </a:lnTo>
                      <a:lnTo>
                        <a:pt x="75" y="187"/>
                      </a:lnTo>
                      <a:lnTo>
                        <a:pt x="75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2" name="Freeform 91"/>
                <p:cNvSpPr>
                  <a:spLocks/>
                </p:cNvSpPr>
                <p:nvPr/>
              </p:nvSpPr>
              <p:spPr bwMode="auto">
                <a:xfrm>
                  <a:off x="7013" y="14340"/>
                  <a:ext cx="110" cy="111"/>
                </a:xfrm>
                <a:custGeom>
                  <a:avLst/>
                  <a:gdLst>
                    <a:gd name="T0" fmla="*/ 55 w 110"/>
                    <a:gd name="T1" fmla="*/ 111 h 111"/>
                    <a:gd name="T2" fmla="*/ 66 w 110"/>
                    <a:gd name="T3" fmla="*/ 110 h 111"/>
                    <a:gd name="T4" fmla="*/ 76 w 110"/>
                    <a:gd name="T5" fmla="*/ 106 h 111"/>
                    <a:gd name="T6" fmla="*/ 85 w 110"/>
                    <a:gd name="T7" fmla="*/ 101 h 111"/>
                    <a:gd name="T8" fmla="*/ 94 w 110"/>
                    <a:gd name="T9" fmla="*/ 94 h 111"/>
                    <a:gd name="T10" fmla="*/ 100 w 110"/>
                    <a:gd name="T11" fmla="*/ 86 h 111"/>
                    <a:gd name="T12" fmla="*/ 106 w 110"/>
                    <a:gd name="T13" fmla="*/ 77 h 111"/>
                    <a:gd name="T14" fmla="*/ 109 w 110"/>
                    <a:gd name="T15" fmla="*/ 66 h 111"/>
                    <a:gd name="T16" fmla="*/ 110 w 110"/>
                    <a:gd name="T17" fmla="*/ 56 h 111"/>
                    <a:gd name="T18" fmla="*/ 109 w 110"/>
                    <a:gd name="T19" fmla="*/ 44 h 111"/>
                    <a:gd name="T20" fmla="*/ 106 w 110"/>
                    <a:gd name="T21" fmla="*/ 34 h 111"/>
                    <a:gd name="T22" fmla="*/ 100 w 110"/>
                    <a:gd name="T23" fmla="*/ 24 h 111"/>
                    <a:gd name="T24" fmla="*/ 94 w 110"/>
                    <a:gd name="T25" fmla="*/ 17 h 111"/>
                    <a:gd name="T26" fmla="*/ 85 w 110"/>
                    <a:gd name="T27" fmla="*/ 9 h 111"/>
                    <a:gd name="T28" fmla="*/ 76 w 110"/>
                    <a:gd name="T29" fmla="*/ 5 h 111"/>
                    <a:gd name="T30" fmla="*/ 66 w 110"/>
                    <a:gd name="T31" fmla="*/ 2 h 111"/>
                    <a:gd name="T32" fmla="*/ 55 w 110"/>
                    <a:gd name="T33" fmla="*/ 0 h 111"/>
                    <a:gd name="T34" fmla="*/ 44 w 110"/>
                    <a:gd name="T35" fmla="*/ 2 h 111"/>
                    <a:gd name="T36" fmla="*/ 33 w 110"/>
                    <a:gd name="T37" fmla="*/ 5 h 111"/>
                    <a:gd name="T38" fmla="*/ 25 w 110"/>
                    <a:gd name="T39" fmla="*/ 9 h 111"/>
                    <a:gd name="T40" fmla="*/ 16 w 110"/>
                    <a:gd name="T41" fmla="*/ 17 h 111"/>
                    <a:gd name="T42" fmla="*/ 10 w 110"/>
                    <a:gd name="T43" fmla="*/ 24 h 111"/>
                    <a:gd name="T44" fmla="*/ 4 w 110"/>
                    <a:gd name="T45" fmla="*/ 34 h 111"/>
                    <a:gd name="T46" fmla="*/ 1 w 110"/>
                    <a:gd name="T47" fmla="*/ 44 h 111"/>
                    <a:gd name="T48" fmla="*/ 0 w 110"/>
                    <a:gd name="T49" fmla="*/ 56 h 111"/>
                    <a:gd name="T50" fmla="*/ 1 w 110"/>
                    <a:gd name="T51" fmla="*/ 66 h 111"/>
                    <a:gd name="T52" fmla="*/ 4 w 110"/>
                    <a:gd name="T53" fmla="*/ 77 h 111"/>
                    <a:gd name="T54" fmla="*/ 10 w 110"/>
                    <a:gd name="T55" fmla="*/ 86 h 111"/>
                    <a:gd name="T56" fmla="*/ 16 w 110"/>
                    <a:gd name="T57" fmla="*/ 94 h 111"/>
                    <a:gd name="T58" fmla="*/ 25 w 110"/>
                    <a:gd name="T59" fmla="*/ 101 h 111"/>
                    <a:gd name="T60" fmla="*/ 33 w 110"/>
                    <a:gd name="T61" fmla="*/ 106 h 111"/>
                    <a:gd name="T62" fmla="*/ 44 w 110"/>
                    <a:gd name="T63" fmla="*/ 110 h 111"/>
                    <a:gd name="T64" fmla="*/ 55 w 110"/>
                    <a:gd name="T65" fmla="*/ 111 h 11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10" h="111">
                      <a:moveTo>
                        <a:pt x="55" y="111"/>
                      </a:moveTo>
                      <a:lnTo>
                        <a:pt x="66" y="110"/>
                      </a:lnTo>
                      <a:lnTo>
                        <a:pt x="76" y="106"/>
                      </a:lnTo>
                      <a:lnTo>
                        <a:pt x="85" y="101"/>
                      </a:lnTo>
                      <a:lnTo>
                        <a:pt x="94" y="94"/>
                      </a:lnTo>
                      <a:lnTo>
                        <a:pt x="100" y="86"/>
                      </a:lnTo>
                      <a:lnTo>
                        <a:pt x="106" y="77"/>
                      </a:lnTo>
                      <a:lnTo>
                        <a:pt x="109" y="66"/>
                      </a:lnTo>
                      <a:lnTo>
                        <a:pt x="110" y="56"/>
                      </a:lnTo>
                      <a:lnTo>
                        <a:pt x="109" y="44"/>
                      </a:lnTo>
                      <a:lnTo>
                        <a:pt x="106" y="34"/>
                      </a:lnTo>
                      <a:lnTo>
                        <a:pt x="100" y="24"/>
                      </a:lnTo>
                      <a:lnTo>
                        <a:pt x="94" y="17"/>
                      </a:lnTo>
                      <a:lnTo>
                        <a:pt x="85" y="9"/>
                      </a:lnTo>
                      <a:lnTo>
                        <a:pt x="76" y="5"/>
                      </a:lnTo>
                      <a:lnTo>
                        <a:pt x="66" y="2"/>
                      </a:lnTo>
                      <a:lnTo>
                        <a:pt x="55" y="0"/>
                      </a:lnTo>
                      <a:lnTo>
                        <a:pt x="44" y="2"/>
                      </a:lnTo>
                      <a:lnTo>
                        <a:pt x="33" y="5"/>
                      </a:lnTo>
                      <a:lnTo>
                        <a:pt x="25" y="9"/>
                      </a:lnTo>
                      <a:lnTo>
                        <a:pt x="16" y="17"/>
                      </a:lnTo>
                      <a:lnTo>
                        <a:pt x="10" y="24"/>
                      </a:lnTo>
                      <a:lnTo>
                        <a:pt x="4" y="34"/>
                      </a:lnTo>
                      <a:lnTo>
                        <a:pt x="1" y="44"/>
                      </a:lnTo>
                      <a:lnTo>
                        <a:pt x="0" y="56"/>
                      </a:lnTo>
                      <a:lnTo>
                        <a:pt x="1" y="66"/>
                      </a:lnTo>
                      <a:lnTo>
                        <a:pt x="4" y="77"/>
                      </a:lnTo>
                      <a:lnTo>
                        <a:pt x="10" y="86"/>
                      </a:lnTo>
                      <a:lnTo>
                        <a:pt x="16" y="94"/>
                      </a:lnTo>
                      <a:lnTo>
                        <a:pt x="25" y="101"/>
                      </a:lnTo>
                      <a:lnTo>
                        <a:pt x="33" y="106"/>
                      </a:lnTo>
                      <a:lnTo>
                        <a:pt x="44" y="110"/>
                      </a:lnTo>
                      <a:lnTo>
                        <a:pt x="55" y="11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3" name="Freeform 92"/>
                <p:cNvSpPr>
                  <a:spLocks/>
                </p:cNvSpPr>
                <p:nvPr/>
              </p:nvSpPr>
              <p:spPr bwMode="auto">
                <a:xfrm>
                  <a:off x="6676" y="14343"/>
                  <a:ext cx="55" cy="55"/>
                </a:xfrm>
                <a:custGeom>
                  <a:avLst/>
                  <a:gdLst>
                    <a:gd name="T0" fmla="*/ 27 w 55"/>
                    <a:gd name="T1" fmla="*/ 55 h 55"/>
                    <a:gd name="T2" fmla="*/ 38 w 55"/>
                    <a:gd name="T3" fmla="*/ 53 h 55"/>
                    <a:gd name="T4" fmla="*/ 48 w 55"/>
                    <a:gd name="T5" fmla="*/ 46 h 55"/>
                    <a:gd name="T6" fmla="*/ 53 w 55"/>
                    <a:gd name="T7" fmla="*/ 37 h 55"/>
                    <a:gd name="T8" fmla="*/ 55 w 55"/>
                    <a:gd name="T9" fmla="*/ 27 h 55"/>
                    <a:gd name="T10" fmla="*/ 53 w 55"/>
                    <a:gd name="T11" fmla="*/ 16 h 55"/>
                    <a:gd name="T12" fmla="*/ 48 w 55"/>
                    <a:gd name="T13" fmla="*/ 7 h 55"/>
                    <a:gd name="T14" fmla="*/ 38 w 55"/>
                    <a:gd name="T15" fmla="*/ 2 h 55"/>
                    <a:gd name="T16" fmla="*/ 27 w 55"/>
                    <a:gd name="T17" fmla="*/ 0 h 55"/>
                    <a:gd name="T18" fmla="*/ 16 w 55"/>
                    <a:gd name="T19" fmla="*/ 2 h 55"/>
                    <a:gd name="T20" fmla="*/ 8 w 55"/>
                    <a:gd name="T21" fmla="*/ 7 h 55"/>
                    <a:gd name="T22" fmla="*/ 2 w 55"/>
                    <a:gd name="T23" fmla="*/ 16 h 55"/>
                    <a:gd name="T24" fmla="*/ 0 w 55"/>
                    <a:gd name="T25" fmla="*/ 27 h 55"/>
                    <a:gd name="T26" fmla="*/ 2 w 55"/>
                    <a:gd name="T27" fmla="*/ 37 h 55"/>
                    <a:gd name="T28" fmla="*/ 8 w 55"/>
                    <a:gd name="T29" fmla="*/ 46 h 55"/>
                    <a:gd name="T30" fmla="*/ 16 w 55"/>
                    <a:gd name="T31" fmla="*/ 53 h 55"/>
                    <a:gd name="T32" fmla="*/ 27 w 55"/>
                    <a:gd name="T33" fmla="*/ 55 h 5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55" h="55">
                      <a:moveTo>
                        <a:pt x="27" y="55"/>
                      </a:moveTo>
                      <a:lnTo>
                        <a:pt x="38" y="53"/>
                      </a:lnTo>
                      <a:lnTo>
                        <a:pt x="48" y="46"/>
                      </a:lnTo>
                      <a:lnTo>
                        <a:pt x="53" y="37"/>
                      </a:lnTo>
                      <a:lnTo>
                        <a:pt x="55" y="27"/>
                      </a:lnTo>
                      <a:lnTo>
                        <a:pt x="53" y="16"/>
                      </a:lnTo>
                      <a:lnTo>
                        <a:pt x="48" y="7"/>
                      </a:lnTo>
                      <a:lnTo>
                        <a:pt x="38" y="2"/>
                      </a:lnTo>
                      <a:lnTo>
                        <a:pt x="27" y="0"/>
                      </a:lnTo>
                      <a:lnTo>
                        <a:pt x="16" y="2"/>
                      </a:lnTo>
                      <a:lnTo>
                        <a:pt x="8" y="7"/>
                      </a:lnTo>
                      <a:lnTo>
                        <a:pt x="2" y="16"/>
                      </a:lnTo>
                      <a:lnTo>
                        <a:pt x="0" y="27"/>
                      </a:lnTo>
                      <a:lnTo>
                        <a:pt x="2" y="37"/>
                      </a:lnTo>
                      <a:lnTo>
                        <a:pt x="8" y="46"/>
                      </a:lnTo>
                      <a:lnTo>
                        <a:pt x="16" y="53"/>
                      </a:lnTo>
                      <a:lnTo>
                        <a:pt x="27" y="5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4" name="Freeform 93"/>
                <p:cNvSpPr>
                  <a:spLocks/>
                </p:cNvSpPr>
                <p:nvPr/>
              </p:nvSpPr>
              <p:spPr bwMode="auto">
                <a:xfrm>
                  <a:off x="6770" y="14345"/>
                  <a:ext cx="55" cy="55"/>
                </a:xfrm>
                <a:custGeom>
                  <a:avLst/>
                  <a:gdLst>
                    <a:gd name="T0" fmla="*/ 28 w 55"/>
                    <a:gd name="T1" fmla="*/ 55 h 55"/>
                    <a:gd name="T2" fmla="*/ 39 w 55"/>
                    <a:gd name="T3" fmla="*/ 53 h 55"/>
                    <a:gd name="T4" fmla="*/ 47 w 55"/>
                    <a:gd name="T5" fmla="*/ 47 h 55"/>
                    <a:gd name="T6" fmla="*/ 53 w 55"/>
                    <a:gd name="T7" fmla="*/ 39 h 55"/>
                    <a:gd name="T8" fmla="*/ 55 w 55"/>
                    <a:gd name="T9" fmla="*/ 28 h 55"/>
                    <a:gd name="T10" fmla="*/ 53 w 55"/>
                    <a:gd name="T11" fmla="*/ 17 h 55"/>
                    <a:gd name="T12" fmla="*/ 47 w 55"/>
                    <a:gd name="T13" fmla="*/ 8 h 55"/>
                    <a:gd name="T14" fmla="*/ 39 w 55"/>
                    <a:gd name="T15" fmla="*/ 2 h 55"/>
                    <a:gd name="T16" fmla="*/ 28 w 55"/>
                    <a:gd name="T17" fmla="*/ 0 h 55"/>
                    <a:gd name="T18" fmla="*/ 17 w 55"/>
                    <a:gd name="T19" fmla="*/ 2 h 55"/>
                    <a:gd name="T20" fmla="*/ 9 w 55"/>
                    <a:gd name="T21" fmla="*/ 8 h 55"/>
                    <a:gd name="T22" fmla="*/ 2 w 55"/>
                    <a:gd name="T23" fmla="*/ 17 h 55"/>
                    <a:gd name="T24" fmla="*/ 0 w 55"/>
                    <a:gd name="T25" fmla="*/ 28 h 55"/>
                    <a:gd name="T26" fmla="*/ 2 w 55"/>
                    <a:gd name="T27" fmla="*/ 39 h 55"/>
                    <a:gd name="T28" fmla="*/ 9 w 55"/>
                    <a:gd name="T29" fmla="*/ 47 h 55"/>
                    <a:gd name="T30" fmla="*/ 17 w 55"/>
                    <a:gd name="T31" fmla="*/ 53 h 55"/>
                    <a:gd name="T32" fmla="*/ 28 w 55"/>
                    <a:gd name="T33" fmla="*/ 55 h 5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55" h="55">
                      <a:moveTo>
                        <a:pt x="28" y="55"/>
                      </a:moveTo>
                      <a:lnTo>
                        <a:pt x="39" y="53"/>
                      </a:lnTo>
                      <a:lnTo>
                        <a:pt x="47" y="47"/>
                      </a:lnTo>
                      <a:lnTo>
                        <a:pt x="53" y="39"/>
                      </a:lnTo>
                      <a:lnTo>
                        <a:pt x="55" y="28"/>
                      </a:lnTo>
                      <a:lnTo>
                        <a:pt x="53" y="17"/>
                      </a:lnTo>
                      <a:lnTo>
                        <a:pt x="47" y="8"/>
                      </a:lnTo>
                      <a:lnTo>
                        <a:pt x="39" y="2"/>
                      </a:lnTo>
                      <a:lnTo>
                        <a:pt x="28" y="0"/>
                      </a:lnTo>
                      <a:lnTo>
                        <a:pt x="17" y="2"/>
                      </a:lnTo>
                      <a:lnTo>
                        <a:pt x="9" y="8"/>
                      </a:lnTo>
                      <a:lnTo>
                        <a:pt x="2" y="17"/>
                      </a:lnTo>
                      <a:lnTo>
                        <a:pt x="0" y="28"/>
                      </a:lnTo>
                      <a:lnTo>
                        <a:pt x="2" y="39"/>
                      </a:lnTo>
                      <a:lnTo>
                        <a:pt x="9" y="47"/>
                      </a:lnTo>
                      <a:lnTo>
                        <a:pt x="17" y="53"/>
                      </a:lnTo>
                      <a:lnTo>
                        <a:pt x="28" y="5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5" name="Freeform 94"/>
                <p:cNvSpPr>
                  <a:spLocks/>
                </p:cNvSpPr>
                <p:nvPr/>
              </p:nvSpPr>
              <p:spPr bwMode="auto">
                <a:xfrm>
                  <a:off x="6401" y="13591"/>
                  <a:ext cx="156" cy="752"/>
                </a:xfrm>
                <a:custGeom>
                  <a:avLst/>
                  <a:gdLst>
                    <a:gd name="T0" fmla="*/ 48 w 156"/>
                    <a:gd name="T1" fmla="*/ 15 h 752"/>
                    <a:gd name="T2" fmla="*/ 44 w 156"/>
                    <a:gd name="T3" fmla="*/ 30 h 752"/>
                    <a:gd name="T4" fmla="*/ 33 w 156"/>
                    <a:gd name="T5" fmla="*/ 73 h 752"/>
                    <a:gd name="T6" fmla="*/ 19 w 156"/>
                    <a:gd name="T7" fmla="*/ 140 h 752"/>
                    <a:gd name="T8" fmla="*/ 7 w 156"/>
                    <a:gd name="T9" fmla="*/ 229 h 752"/>
                    <a:gd name="T10" fmla="*/ 0 w 156"/>
                    <a:gd name="T11" fmla="*/ 337 h 752"/>
                    <a:gd name="T12" fmla="*/ 1 w 156"/>
                    <a:gd name="T13" fmla="*/ 462 h 752"/>
                    <a:gd name="T14" fmla="*/ 14 w 156"/>
                    <a:gd name="T15" fmla="*/ 602 h 752"/>
                    <a:gd name="T16" fmla="*/ 43 w 156"/>
                    <a:gd name="T17" fmla="*/ 752 h 752"/>
                    <a:gd name="T18" fmla="*/ 150 w 156"/>
                    <a:gd name="T19" fmla="*/ 746 h 752"/>
                    <a:gd name="T20" fmla="*/ 146 w 156"/>
                    <a:gd name="T21" fmla="*/ 724 h 752"/>
                    <a:gd name="T22" fmla="*/ 135 w 156"/>
                    <a:gd name="T23" fmla="*/ 663 h 752"/>
                    <a:gd name="T24" fmla="*/ 123 w 156"/>
                    <a:gd name="T25" fmla="*/ 574 h 752"/>
                    <a:gd name="T26" fmla="*/ 111 w 156"/>
                    <a:gd name="T27" fmla="*/ 463 h 752"/>
                    <a:gd name="T28" fmla="*/ 104 w 156"/>
                    <a:gd name="T29" fmla="*/ 342 h 752"/>
                    <a:gd name="T30" fmla="*/ 107 w 156"/>
                    <a:gd name="T31" fmla="*/ 220 h 752"/>
                    <a:gd name="T32" fmla="*/ 124 w 156"/>
                    <a:gd name="T33" fmla="*/ 106 h 752"/>
                    <a:gd name="T34" fmla="*/ 156 w 156"/>
                    <a:gd name="T35" fmla="*/ 9 h 752"/>
                    <a:gd name="T36" fmla="*/ 156 w 156"/>
                    <a:gd name="T37" fmla="*/ 8 h 752"/>
                    <a:gd name="T38" fmla="*/ 156 w 156"/>
                    <a:gd name="T39" fmla="*/ 6 h 752"/>
                    <a:gd name="T40" fmla="*/ 154 w 156"/>
                    <a:gd name="T41" fmla="*/ 4 h 752"/>
                    <a:gd name="T42" fmla="*/ 147 w 156"/>
                    <a:gd name="T43" fmla="*/ 0 h 752"/>
                    <a:gd name="T44" fmla="*/ 134 w 156"/>
                    <a:gd name="T45" fmla="*/ 0 h 752"/>
                    <a:gd name="T46" fmla="*/ 115 w 156"/>
                    <a:gd name="T47" fmla="*/ 1 h 752"/>
                    <a:gd name="T48" fmla="*/ 87 w 156"/>
                    <a:gd name="T49" fmla="*/ 7 h 752"/>
                    <a:gd name="T50" fmla="*/ 48 w 156"/>
                    <a:gd name="T51" fmla="*/ 15 h 752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56" h="752">
                      <a:moveTo>
                        <a:pt x="48" y="15"/>
                      </a:moveTo>
                      <a:lnTo>
                        <a:pt x="44" y="30"/>
                      </a:lnTo>
                      <a:lnTo>
                        <a:pt x="33" y="73"/>
                      </a:lnTo>
                      <a:lnTo>
                        <a:pt x="19" y="140"/>
                      </a:lnTo>
                      <a:lnTo>
                        <a:pt x="7" y="229"/>
                      </a:lnTo>
                      <a:lnTo>
                        <a:pt x="0" y="337"/>
                      </a:lnTo>
                      <a:lnTo>
                        <a:pt x="1" y="462"/>
                      </a:lnTo>
                      <a:lnTo>
                        <a:pt x="14" y="602"/>
                      </a:lnTo>
                      <a:lnTo>
                        <a:pt x="43" y="752"/>
                      </a:lnTo>
                      <a:lnTo>
                        <a:pt x="150" y="746"/>
                      </a:lnTo>
                      <a:lnTo>
                        <a:pt x="146" y="724"/>
                      </a:lnTo>
                      <a:lnTo>
                        <a:pt x="135" y="663"/>
                      </a:lnTo>
                      <a:lnTo>
                        <a:pt x="123" y="574"/>
                      </a:lnTo>
                      <a:lnTo>
                        <a:pt x="111" y="463"/>
                      </a:lnTo>
                      <a:lnTo>
                        <a:pt x="104" y="342"/>
                      </a:lnTo>
                      <a:lnTo>
                        <a:pt x="107" y="220"/>
                      </a:lnTo>
                      <a:lnTo>
                        <a:pt x="124" y="106"/>
                      </a:lnTo>
                      <a:lnTo>
                        <a:pt x="156" y="9"/>
                      </a:lnTo>
                      <a:lnTo>
                        <a:pt x="156" y="8"/>
                      </a:lnTo>
                      <a:lnTo>
                        <a:pt x="156" y="6"/>
                      </a:lnTo>
                      <a:lnTo>
                        <a:pt x="154" y="4"/>
                      </a:lnTo>
                      <a:lnTo>
                        <a:pt x="147" y="0"/>
                      </a:lnTo>
                      <a:lnTo>
                        <a:pt x="134" y="0"/>
                      </a:lnTo>
                      <a:lnTo>
                        <a:pt x="115" y="1"/>
                      </a:lnTo>
                      <a:lnTo>
                        <a:pt x="87" y="7"/>
                      </a:lnTo>
                      <a:lnTo>
                        <a:pt x="48" y="1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6" name="Freeform 95"/>
                <p:cNvSpPr>
                  <a:spLocks/>
                </p:cNvSpPr>
                <p:nvPr/>
              </p:nvSpPr>
              <p:spPr bwMode="auto">
                <a:xfrm>
                  <a:off x="7205" y="13498"/>
                  <a:ext cx="212" cy="839"/>
                </a:xfrm>
                <a:custGeom>
                  <a:avLst/>
                  <a:gdLst>
                    <a:gd name="T0" fmla="*/ 212 w 212"/>
                    <a:gd name="T1" fmla="*/ 6 h 839"/>
                    <a:gd name="T2" fmla="*/ 206 w 212"/>
                    <a:gd name="T3" fmla="*/ 11 h 839"/>
                    <a:gd name="T4" fmla="*/ 192 w 212"/>
                    <a:gd name="T5" fmla="*/ 33 h 839"/>
                    <a:gd name="T6" fmla="*/ 174 w 212"/>
                    <a:gd name="T7" fmla="*/ 77 h 839"/>
                    <a:gd name="T8" fmla="*/ 156 w 212"/>
                    <a:gd name="T9" fmla="*/ 148 h 839"/>
                    <a:gd name="T10" fmla="*/ 141 w 212"/>
                    <a:gd name="T11" fmla="*/ 254 h 839"/>
                    <a:gd name="T12" fmla="*/ 133 w 212"/>
                    <a:gd name="T13" fmla="*/ 401 h 839"/>
                    <a:gd name="T14" fmla="*/ 137 w 212"/>
                    <a:gd name="T15" fmla="*/ 593 h 839"/>
                    <a:gd name="T16" fmla="*/ 158 w 212"/>
                    <a:gd name="T17" fmla="*/ 839 h 839"/>
                    <a:gd name="T18" fmla="*/ 38 w 212"/>
                    <a:gd name="T19" fmla="*/ 839 h 839"/>
                    <a:gd name="T20" fmla="*/ 34 w 212"/>
                    <a:gd name="T21" fmla="*/ 814 h 839"/>
                    <a:gd name="T22" fmla="*/ 24 w 212"/>
                    <a:gd name="T23" fmla="*/ 746 h 839"/>
                    <a:gd name="T24" fmla="*/ 12 w 212"/>
                    <a:gd name="T25" fmla="*/ 645 h 839"/>
                    <a:gd name="T26" fmla="*/ 3 w 212"/>
                    <a:gd name="T27" fmla="*/ 521 h 839"/>
                    <a:gd name="T28" fmla="*/ 0 w 212"/>
                    <a:gd name="T29" fmla="*/ 384 h 839"/>
                    <a:gd name="T30" fmla="*/ 6 w 212"/>
                    <a:gd name="T31" fmla="*/ 244 h 839"/>
                    <a:gd name="T32" fmla="*/ 29 w 212"/>
                    <a:gd name="T33" fmla="*/ 114 h 839"/>
                    <a:gd name="T34" fmla="*/ 68 w 212"/>
                    <a:gd name="T35" fmla="*/ 0 h 839"/>
                    <a:gd name="T36" fmla="*/ 212 w 212"/>
                    <a:gd name="T37" fmla="*/ 6 h 839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212" h="839">
                      <a:moveTo>
                        <a:pt x="212" y="6"/>
                      </a:moveTo>
                      <a:lnTo>
                        <a:pt x="206" y="11"/>
                      </a:lnTo>
                      <a:lnTo>
                        <a:pt x="192" y="33"/>
                      </a:lnTo>
                      <a:lnTo>
                        <a:pt x="174" y="77"/>
                      </a:lnTo>
                      <a:lnTo>
                        <a:pt x="156" y="148"/>
                      </a:lnTo>
                      <a:lnTo>
                        <a:pt x="141" y="254"/>
                      </a:lnTo>
                      <a:lnTo>
                        <a:pt x="133" y="401"/>
                      </a:lnTo>
                      <a:lnTo>
                        <a:pt x="137" y="593"/>
                      </a:lnTo>
                      <a:lnTo>
                        <a:pt x="158" y="839"/>
                      </a:lnTo>
                      <a:lnTo>
                        <a:pt x="38" y="839"/>
                      </a:lnTo>
                      <a:lnTo>
                        <a:pt x="34" y="814"/>
                      </a:lnTo>
                      <a:lnTo>
                        <a:pt x="24" y="746"/>
                      </a:lnTo>
                      <a:lnTo>
                        <a:pt x="12" y="645"/>
                      </a:lnTo>
                      <a:lnTo>
                        <a:pt x="3" y="521"/>
                      </a:lnTo>
                      <a:lnTo>
                        <a:pt x="0" y="384"/>
                      </a:lnTo>
                      <a:lnTo>
                        <a:pt x="6" y="244"/>
                      </a:lnTo>
                      <a:lnTo>
                        <a:pt x="29" y="114"/>
                      </a:lnTo>
                      <a:lnTo>
                        <a:pt x="68" y="0"/>
                      </a:lnTo>
                      <a:lnTo>
                        <a:pt x="212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7" name="Freeform 96"/>
                <p:cNvSpPr>
                  <a:spLocks/>
                </p:cNvSpPr>
                <p:nvPr/>
              </p:nvSpPr>
              <p:spPr bwMode="auto">
                <a:xfrm>
                  <a:off x="6406" y="13636"/>
                  <a:ext cx="137" cy="656"/>
                </a:xfrm>
                <a:custGeom>
                  <a:avLst/>
                  <a:gdLst>
                    <a:gd name="T0" fmla="*/ 43 w 137"/>
                    <a:gd name="T1" fmla="*/ 12 h 656"/>
                    <a:gd name="T2" fmla="*/ 39 w 137"/>
                    <a:gd name="T3" fmla="*/ 25 h 656"/>
                    <a:gd name="T4" fmla="*/ 30 w 137"/>
                    <a:gd name="T5" fmla="*/ 62 h 656"/>
                    <a:gd name="T6" fmla="*/ 19 w 137"/>
                    <a:gd name="T7" fmla="*/ 122 h 656"/>
                    <a:gd name="T8" fmla="*/ 7 w 137"/>
                    <a:gd name="T9" fmla="*/ 199 h 656"/>
                    <a:gd name="T10" fmla="*/ 0 w 137"/>
                    <a:gd name="T11" fmla="*/ 294 h 656"/>
                    <a:gd name="T12" fmla="*/ 1 w 137"/>
                    <a:gd name="T13" fmla="*/ 403 h 656"/>
                    <a:gd name="T14" fmla="*/ 12 w 137"/>
                    <a:gd name="T15" fmla="*/ 524 h 656"/>
                    <a:gd name="T16" fmla="*/ 38 w 137"/>
                    <a:gd name="T17" fmla="*/ 656 h 656"/>
                    <a:gd name="T18" fmla="*/ 132 w 137"/>
                    <a:gd name="T19" fmla="*/ 650 h 656"/>
                    <a:gd name="T20" fmla="*/ 127 w 137"/>
                    <a:gd name="T21" fmla="*/ 631 h 656"/>
                    <a:gd name="T22" fmla="*/ 119 w 137"/>
                    <a:gd name="T23" fmla="*/ 578 h 656"/>
                    <a:gd name="T24" fmla="*/ 107 w 137"/>
                    <a:gd name="T25" fmla="*/ 499 h 656"/>
                    <a:gd name="T26" fmla="*/ 97 w 137"/>
                    <a:gd name="T27" fmla="*/ 403 h 656"/>
                    <a:gd name="T28" fmla="*/ 92 w 137"/>
                    <a:gd name="T29" fmla="*/ 297 h 656"/>
                    <a:gd name="T30" fmla="*/ 94 w 137"/>
                    <a:gd name="T31" fmla="*/ 192 h 656"/>
                    <a:gd name="T32" fmla="*/ 108 w 137"/>
                    <a:gd name="T33" fmla="*/ 91 h 656"/>
                    <a:gd name="T34" fmla="*/ 137 w 137"/>
                    <a:gd name="T35" fmla="*/ 7 h 656"/>
                    <a:gd name="T36" fmla="*/ 137 w 137"/>
                    <a:gd name="T37" fmla="*/ 6 h 656"/>
                    <a:gd name="T38" fmla="*/ 137 w 137"/>
                    <a:gd name="T39" fmla="*/ 4 h 656"/>
                    <a:gd name="T40" fmla="*/ 135 w 137"/>
                    <a:gd name="T41" fmla="*/ 2 h 656"/>
                    <a:gd name="T42" fmla="*/ 129 w 137"/>
                    <a:gd name="T43" fmla="*/ 0 h 656"/>
                    <a:gd name="T44" fmla="*/ 119 w 137"/>
                    <a:gd name="T45" fmla="*/ 0 h 656"/>
                    <a:gd name="T46" fmla="*/ 101 w 137"/>
                    <a:gd name="T47" fmla="*/ 1 h 656"/>
                    <a:gd name="T48" fmla="*/ 77 w 137"/>
                    <a:gd name="T49" fmla="*/ 5 h 656"/>
                    <a:gd name="T50" fmla="*/ 43 w 137"/>
                    <a:gd name="T51" fmla="*/ 12 h 65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37" h="656">
                      <a:moveTo>
                        <a:pt x="43" y="12"/>
                      </a:moveTo>
                      <a:lnTo>
                        <a:pt x="39" y="25"/>
                      </a:lnTo>
                      <a:lnTo>
                        <a:pt x="30" y="62"/>
                      </a:lnTo>
                      <a:lnTo>
                        <a:pt x="19" y="122"/>
                      </a:lnTo>
                      <a:lnTo>
                        <a:pt x="7" y="199"/>
                      </a:lnTo>
                      <a:lnTo>
                        <a:pt x="0" y="294"/>
                      </a:lnTo>
                      <a:lnTo>
                        <a:pt x="1" y="403"/>
                      </a:lnTo>
                      <a:lnTo>
                        <a:pt x="12" y="524"/>
                      </a:lnTo>
                      <a:lnTo>
                        <a:pt x="38" y="656"/>
                      </a:lnTo>
                      <a:lnTo>
                        <a:pt x="132" y="650"/>
                      </a:lnTo>
                      <a:lnTo>
                        <a:pt x="127" y="631"/>
                      </a:lnTo>
                      <a:lnTo>
                        <a:pt x="119" y="578"/>
                      </a:lnTo>
                      <a:lnTo>
                        <a:pt x="107" y="499"/>
                      </a:lnTo>
                      <a:lnTo>
                        <a:pt x="97" y="403"/>
                      </a:lnTo>
                      <a:lnTo>
                        <a:pt x="92" y="297"/>
                      </a:lnTo>
                      <a:lnTo>
                        <a:pt x="94" y="192"/>
                      </a:lnTo>
                      <a:lnTo>
                        <a:pt x="108" y="91"/>
                      </a:lnTo>
                      <a:lnTo>
                        <a:pt x="137" y="7"/>
                      </a:lnTo>
                      <a:lnTo>
                        <a:pt x="137" y="6"/>
                      </a:lnTo>
                      <a:lnTo>
                        <a:pt x="137" y="4"/>
                      </a:lnTo>
                      <a:lnTo>
                        <a:pt x="135" y="2"/>
                      </a:lnTo>
                      <a:lnTo>
                        <a:pt x="129" y="0"/>
                      </a:lnTo>
                      <a:lnTo>
                        <a:pt x="119" y="0"/>
                      </a:lnTo>
                      <a:lnTo>
                        <a:pt x="101" y="1"/>
                      </a:lnTo>
                      <a:lnTo>
                        <a:pt x="77" y="5"/>
                      </a:lnTo>
                      <a:lnTo>
                        <a:pt x="43" y="1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8" name="Freeform 97"/>
                <p:cNvSpPr>
                  <a:spLocks/>
                </p:cNvSpPr>
                <p:nvPr/>
              </p:nvSpPr>
              <p:spPr bwMode="auto">
                <a:xfrm>
                  <a:off x="6412" y="13680"/>
                  <a:ext cx="116" cy="560"/>
                </a:xfrm>
                <a:custGeom>
                  <a:avLst/>
                  <a:gdLst>
                    <a:gd name="T0" fmla="*/ 36 w 116"/>
                    <a:gd name="T1" fmla="*/ 11 h 560"/>
                    <a:gd name="T2" fmla="*/ 33 w 116"/>
                    <a:gd name="T3" fmla="*/ 21 h 560"/>
                    <a:gd name="T4" fmla="*/ 24 w 116"/>
                    <a:gd name="T5" fmla="*/ 53 h 560"/>
                    <a:gd name="T6" fmla="*/ 15 w 116"/>
                    <a:gd name="T7" fmla="*/ 103 h 560"/>
                    <a:gd name="T8" fmla="*/ 5 w 116"/>
                    <a:gd name="T9" fmla="*/ 169 h 560"/>
                    <a:gd name="T10" fmla="*/ 0 w 116"/>
                    <a:gd name="T11" fmla="*/ 250 h 560"/>
                    <a:gd name="T12" fmla="*/ 1 w 116"/>
                    <a:gd name="T13" fmla="*/ 344 h 560"/>
                    <a:gd name="T14" fmla="*/ 10 w 116"/>
                    <a:gd name="T15" fmla="*/ 448 h 560"/>
                    <a:gd name="T16" fmla="*/ 32 w 116"/>
                    <a:gd name="T17" fmla="*/ 560 h 560"/>
                    <a:gd name="T18" fmla="*/ 112 w 116"/>
                    <a:gd name="T19" fmla="*/ 555 h 560"/>
                    <a:gd name="T20" fmla="*/ 108 w 116"/>
                    <a:gd name="T21" fmla="*/ 538 h 560"/>
                    <a:gd name="T22" fmla="*/ 101 w 116"/>
                    <a:gd name="T23" fmla="*/ 493 h 560"/>
                    <a:gd name="T24" fmla="*/ 91 w 116"/>
                    <a:gd name="T25" fmla="*/ 426 h 560"/>
                    <a:gd name="T26" fmla="*/ 82 w 116"/>
                    <a:gd name="T27" fmla="*/ 344 h 560"/>
                    <a:gd name="T28" fmla="*/ 77 w 116"/>
                    <a:gd name="T29" fmla="*/ 255 h 560"/>
                    <a:gd name="T30" fmla="*/ 79 w 116"/>
                    <a:gd name="T31" fmla="*/ 164 h 560"/>
                    <a:gd name="T32" fmla="*/ 91 w 116"/>
                    <a:gd name="T33" fmla="*/ 79 h 560"/>
                    <a:gd name="T34" fmla="*/ 116 w 116"/>
                    <a:gd name="T35" fmla="*/ 6 h 560"/>
                    <a:gd name="T36" fmla="*/ 116 w 116"/>
                    <a:gd name="T37" fmla="*/ 5 h 560"/>
                    <a:gd name="T38" fmla="*/ 116 w 116"/>
                    <a:gd name="T39" fmla="*/ 4 h 560"/>
                    <a:gd name="T40" fmla="*/ 114 w 116"/>
                    <a:gd name="T41" fmla="*/ 2 h 560"/>
                    <a:gd name="T42" fmla="*/ 109 w 116"/>
                    <a:gd name="T43" fmla="*/ 0 h 560"/>
                    <a:gd name="T44" fmla="*/ 100 w 116"/>
                    <a:gd name="T45" fmla="*/ 0 h 560"/>
                    <a:gd name="T46" fmla="*/ 86 w 116"/>
                    <a:gd name="T47" fmla="*/ 1 h 560"/>
                    <a:gd name="T48" fmla="*/ 65 w 116"/>
                    <a:gd name="T49" fmla="*/ 4 h 560"/>
                    <a:gd name="T50" fmla="*/ 36 w 116"/>
                    <a:gd name="T51" fmla="*/ 11 h 56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16" h="560">
                      <a:moveTo>
                        <a:pt x="36" y="11"/>
                      </a:moveTo>
                      <a:lnTo>
                        <a:pt x="33" y="21"/>
                      </a:lnTo>
                      <a:lnTo>
                        <a:pt x="24" y="53"/>
                      </a:lnTo>
                      <a:lnTo>
                        <a:pt x="15" y="103"/>
                      </a:lnTo>
                      <a:lnTo>
                        <a:pt x="5" y="169"/>
                      </a:lnTo>
                      <a:lnTo>
                        <a:pt x="0" y="250"/>
                      </a:lnTo>
                      <a:lnTo>
                        <a:pt x="1" y="344"/>
                      </a:lnTo>
                      <a:lnTo>
                        <a:pt x="10" y="448"/>
                      </a:lnTo>
                      <a:lnTo>
                        <a:pt x="32" y="560"/>
                      </a:lnTo>
                      <a:lnTo>
                        <a:pt x="112" y="555"/>
                      </a:lnTo>
                      <a:lnTo>
                        <a:pt x="108" y="538"/>
                      </a:lnTo>
                      <a:lnTo>
                        <a:pt x="101" y="493"/>
                      </a:lnTo>
                      <a:lnTo>
                        <a:pt x="91" y="426"/>
                      </a:lnTo>
                      <a:lnTo>
                        <a:pt x="82" y="344"/>
                      </a:lnTo>
                      <a:lnTo>
                        <a:pt x="77" y="255"/>
                      </a:lnTo>
                      <a:lnTo>
                        <a:pt x="79" y="164"/>
                      </a:lnTo>
                      <a:lnTo>
                        <a:pt x="91" y="79"/>
                      </a:lnTo>
                      <a:lnTo>
                        <a:pt x="116" y="6"/>
                      </a:lnTo>
                      <a:lnTo>
                        <a:pt x="116" y="5"/>
                      </a:lnTo>
                      <a:lnTo>
                        <a:pt x="116" y="4"/>
                      </a:lnTo>
                      <a:lnTo>
                        <a:pt x="114" y="2"/>
                      </a:lnTo>
                      <a:lnTo>
                        <a:pt x="109" y="0"/>
                      </a:lnTo>
                      <a:lnTo>
                        <a:pt x="100" y="0"/>
                      </a:lnTo>
                      <a:lnTo>
                        <a:pt x="86" y="1"/>
                      </a:lnTo>
                      <a:lnTo>
                        <a:pt x="65" y="4"/>
                      </a:lnTo>
                      <a:lnTo>
                        <a:pt x="36" y="1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9" name="Freeform 98"/>
                <p:cNvSpPr>
                  <a:spLocks/>
                </p:cNvSpPr>
                <p:nvPr/>
              </p:nvSpPr>
              <p:spPr bwMode="auto">
                <a:xfrm>
                  <a:off x="6417" y="13724"/>
                  <a:ext cx="97" cy="463"/>
                </a:xfrm>
                <a:custGeom>
                  <a:avLst/>
                  <a:gdLst>
                    <a:gd name="T0" fmla="*/ 30 w 97"/>
                    <a:gd name="T1" fmla="*/ 9 h 463"/>
                    <a:gd name="T2" fmla="*/ 27 w 97"/>
                    <a:gd name="T3" fmla="*/ 17 h 463"/>
                    <a:gd name="T4" fmla="*/ 20 w 97"/>
                    <a:gd name="T5" fmla="*/ 44 h 463"/>
                    <a:gd name="T6" fmla="*/ 12 w 97"/>
                    <a:gd name="T7" fmla="*/ 85 h 463"/>
                    <a:gd name="T8" fmla="*/ 4 w 97"/>
                    <a:gd name="T9" fmla="*/ 140 h 463"/>
                    <a:gd name="T10" fmla="*/ 0 w 97"/>
                    <a:gd name="T11" fmla="*/ 207 h 463"/>
                    <a:gd name="T12" fmla="*/ 0 w 97"/>
                    <a:gd name="T13" fmla="*/ 285 h 463"/>
                    <a:gd name="T14" fmla="*/ 9 w 97"/>
                    <a:gd name="T15" fmla="*/ 370 h 463"/>
                    <a:gd name="T16" fmla="*/ 26 w 97"/>
                    <a:gd name="T17" fmla="*/ 463 h 463"/>
                    <a:gd name="T18" fmla="*/ 93 w 97"/>
                    <a:gd name="T19" fmla="*/ 460 h 463"/>
                    <a:gd name="T20" fmla="*/ 89 w 97"/>
                    <a:gd name="T21" fmla="*/ 446 h 463"/>
                    <a:gd name="T22" fmla="*/ 83 w 97"/>
                    <a:gd name="T23" fmla="*/ 408 h 463"/>
                    <a:gd name="T24" fmla="*/ 75 w 97"/>
                    <a:gd name="T25" fmla="*/ 353 h 463"/>
                    <a:gd name="T26" fmla="*/ 68 w 97"/>
                    <a:gd name="T27" fmla="*/ 285 h 463"/>
                    <a:gd name="T28" fmla="*/ 65 w 97"/>
                    <a:gd name="T29" fmla="*/ 211 h 463"/>
                    <a:gd name="T30" fmla="*/ 67 w 97"/>
                    <a:gd name="T31" fmla="*/ 136 h 463"/>
                    <a:gd name="T32" fmla="*/ 76 w 97"/>
                    <a:gd name="T33" fmla="*/ 65 h 463"/>
                    <a:gd name="T34" fmla="*/ 97 w 97"/>
                    <a:gd name="T35" fmla="*/ 5 h 463"/>
                    <a:gd name="T36" fmla="*/ 97 w 97"/>
                    <a:gd name="T37" fmla="*/ 4 h 463"/>
                    <a:gd name="T38" fmla="*/ 97 w 97"/>
                    <a:gd name="T39" fmla="*/ 3 h 463"/>
                    <a:gd name="T40" fmla="*/ 95 w 97"/>
                    <a:gd name="T41" fmla="*/ 1 h 463"/>
                    <a:gd name="T42" fmla="*/ 91 w 97"/>
                    <a:gd name="T43" fmla="*/ 0 h 463"/>
                    <a:gd name="T44" fmla="*/ 84 w 97"/>
                    <a:gd name="T45" fmla="*/ 0 h 463"/>
                    <a:gd name="T46" fmla="*/ 71 w 97"/>
                    <a:gd name="T47" fmla="*/ 0 h 463"/>
                    <a:gd name="T48" fmla="*/ 54 w 97"/>
                    <a:gd name="T49" fmla="*/ 3 h 463"/>
                    <a:gd name="T50" fmla="*/ 30 w 97"/>
                    <a:gd name="T51" fmla="*/ 9 h 463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97" h="463">
                      <a:moveTo>
                        <a:pt x="30" y="9"/>
                      </a:moveTo>
                      <a:lnTo>
                        <a:pt x="27" y="17"/>
                      </a:lnTo>
                      <a:lnTo>
                        <a:pt x="20" y="44"/>
                      </a:lnTo>
                      <a:lnTo>
                        <a:pt x="12" y="85"/>
                      </a:lnTo>
                      <a:lnTo>
                        <a:pt x="4" y="140"/>
                      </a:lnTo>
                      <a:lnTo>
                        <a:pt x="0" y="207"/>
                      </a:lnTo>
                      <a:lnTo>
                        <a:pt x="0" y="285"/>
                      </a:lnTo>
                      <a:lnTo>
                        <a:pt x="9" y="370"/>
                      </a:lnTo>
                      <a:lnTo>
                        <a:pt x="26" y="463"/>
                      </a:lnTo>
                      <a:lnTo>
                        <a:pt x="93" y="460"/>
                      </a:lnTo>
                      <a:lnTo>
                        <a:pt x="89" y="446"/>
                      </a:lnTo>
                      <a:lnTo>
                        <a:pt x="83" y="408"/>
                      </a:lnTo>
                      <a:lnTo>
                        <a:pt x="75" y="353"/>
                      </a:lnTo>
                      <a:lnTo>
                        <a:pt x="68" y="285"/>
                      </a:lnTo>
                      <a:lnTo>
                        <a:pt x="65" y="211"/>
                      </a:lnTo>
                      <a:lnTo>
                        <a:pt x="67" y="136"/>
                      </a:lnTo>
                      <a:lnTo>
                        <a:pt x="76" y="65"/>
                      </a:lnTo>
                      <a:lnTo>
                        <a:pt x="97" y="5"/>
                      </a:lnTo>
                      <a:lnTo>
                        <a:pt x="97" y="4"/>
                      </a:lnTo>
                      <a:lnTo>
                        <a:pt x="97" y="3"/>
                      </a:lnTo>
                      <a:lnTo>
                        <a:pt x="95" y="1"/>
                      </a:lnTo>
                      <a:lnTo>
                        <a:pt x="91" y="0"/>
                      </a:lnTo>
                      <a:lnTo>
                        <a:pt x="84" y="0"/>
                      </a:lnTo>
                      <a:lnTo>
                        <a:pt x="71" y="0"/>
                      </a:lnTo>
                      <a:lnTo>
                        <a:pt x="54" y="3"/>
                      </a:lnTo>
                      <a:lnTo>
                        <a:pt x="30" y="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0" name="Freeform 99"/>
                <p:cNvSpPr>
                  <a:spLocks/>
                </p:cNvSpPr>
                <p:nvPr/>
              </p:nvSpPr>
              <p:spPr bwMode="auto">
                <a:xfrm>
                  <a:off x="6422" y="13768"/>
                  <a:ext cx="77" cy="367"/>
                </a:xfrm>
                <a:custGeom>
                  <a:avLst/>
                  <a:gdLst>
                    <a:gd name="T0" fmla="*/ 24 w 77"/>
                    <a:gd name="T1" fmla="*/ 8 h 367"/>
                    <a:gd name="T2" fmla="*/ 22 w 77"/>
                    <a:gd name="T3" fmla="*/ 15 h 367"/>
                    <a:gd name="T4" fmla="*/ 17 w 77"/>
                    <a:gd name="T5" fmla="*/ 36 h 367"/>
                    <a:gd name="T6" fmla="*/ 10 w 77"/>
                    <a:gd name="T7" fmla="*/ 68 h 367"/>
                    <a:gd name="T8" fmla="*/ 4 w 77"/>
                    <a:gd name="T9" fmla="*/ 112 h 367"/>
                    <a:gd name="T10" fmla="*/ 0 w 77"/>
                    <a:gd name="T11" fmla="*/ 164 h 367"/>
                    <a:gd name="T12" fmla="*/ 0 w 77"/>
                    <a:gd name="T13" fmla="*/ 226 h 367"/>
                    <a:gd name="T14" fmla="*/ 7 w 77"/>
                    <a:gd name="T15" fmla="*/ 294 h 367"/>
                    <a:gd name="T16" fmla="*/ 21 w 77"/>
                    <a:gd name="T17" fmla="*/ 367 h 367"/>
                    <a:gd name="T18" fmla="*/ 74 w 77"/>
                    <a:gd name="T19" fmla="*/ 364 h 367"/>
                    <a:gd name="T20" fmla="*/ 71 w 77"/>
                    <a:gd name="T21" fmla="*/ 353 h 367"/>
                    <a:gd name="T22" fmla="*/ 66 w 77"/>
                    <a:gd name="T23" fmla="*/ 323 h 367"/>
                    <a:gd name="T24" fmla="*/ 60 w 77"/>
                    <a:gd name="T25" fmla="*/ 280 h 367"/>
                    <a:gd name="T26" fmla="*/ 54 w 77"/>
                    <a:gd name="T27" fmla="*/ 226 h 367"/>
                    <a:gd name="T28" fmla="*/ 51 w 77"/>
                    <a:gd name="T29" fmla="*/ 168 h 367"/>
                    <a:gd name="T30" fmla="*/ 53 w 77"/>
                    <a:gd name="T31" fmla="*/ 107 h 367"/>
                    <a:gd name="T32" fmla="*/ 61 w 77"/>
                    <a:gd name="T33" fmla="*/ 52 h 367"/>
                    <a:gd name="T34" fmla="*/ 77 w 77"/>
                    <a:gd name="T35" fmla="*/ 5 h 367"/>
                    <a:gd name="T36" fmla="*/ 77 w 77"/>
                    <a:gd name="T37" fmla="*/ 5 h 367"/>
                    <a:gd name="T38" fmla="*/ 77 w 77"/>
                    <a:gd name="T39" fmla="*/ 2 h 367"/>
                    <a:gd name="T40" fmla="*/ 76 w 77"/>
                    <a:gd name="T41" fmla="*/ 1 h 367"/>
                    <a:gd name="T42" fmla="*/ 72 w 77"/>
                    <a:gd name="T43" fmla="*/ 0 h 367"/>
                    <a:gd name="T44" fmla="*/ 66 w 77"/>
                    <a:gd name="T45" fmla="*/ 0 h 367"/>
                    <a:gd name="T46" fmla="*/ 56 w 77"/>
                    <a:gd name="T47" fmla="*/ 1 h 367"/>
                    <a:gd name="T48" fmla="*/ 43 w 77"/>
                    <a:gd name="T49" fmla="*/ 4 h 367"/>
                    <a:gd name="T50" fmla="*/ 24 w 77"/>
                    <a:gd name="T51" fmla="*/ 8 h 367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77" h="367">
                      <a:moveTo>
                        <a:pt x="24" y="8"/>
                      </a:moveTo>
                      <a:lnTo>
                        <a:pt x="22" y="15"/>
                      </a:lnTo>
                      <a:lnTo>
                        <a:pt x="17" y="36"/>
                      </a:lnTo>
                      <a:lnTo>
                        <a:pt x="10" y="68"/>
                      </a:lnTo>
                      <a:lnTo>
                        <a:pt x="4" y="112"/>
                      </a:lnTo>
                      <a:lnTo>
                        <a:pt x="0" y="164"/>
                      </a:lnTo>
                      <a:lnTo>
                        <a:pt x="0" y="226"/>
                      </a:lnTo>
                      <a:lnTo>
                        <a:pt x="7" y="294"/>
                      </a:lnTo>
                      <a:lnTo>
                        <a:pt x="21" y="367"/>
                      </a:lnTo>
                      <a:lnTo>
                        <a:pt x="74" y="364"/>
                      </a:lnTo>
                      <a:lnTo>
                        <a:pt x="71" y="353"/>
                      </a:lnTo>
                      <a:lnTo>
                        <a:pt x="66" y="323"/>
                      </a:lnTo>
                      <a:lnTo>
                        <a:pt x="60" y="280"/>
                      </a:lnTo>
                      <a:lnTo>
                        <a:pt x="54" y="226"/>
                      </a:lnTo>
                      <a:lnTo>
                        <a:pt x="51" y="168"/>
                      </a:lnTo>
                      <a:lnTo>
                        <a:pt x="53" y="107"/>
                      </a:lnTo>
                      <a:lnTo>
                        <a:pt x="61" y="52"/>
                      </a:lnTo>
                      <a:lnTo>
                        <a:pt x="77" y="5"/>
                      </a:lnTo>
                      <a:lnTo>
                        <a:pt x="77" y="2"/>
                      </a:lnTo>
                      <a:lnTo>
                        <a:pt x="76" y="1"/>
                      </a:lnTo>
                      <a:lnTo>
                        <a:pt x="72" y="0"/>
                      </a:lnTo>
                      <a:lnTo>
                        <a:pt x="66" y="0"/>
                      </a:lnTo>
                      <a:lnTo>
                        <a:pt x="56" y="1"/>
                      </a:lnTo>
                      <a:lnTo>
                        <a:pt x="43" y="4"/>
                      </a:lnTo>
                      <a:lnTo>
                        <a:pt x="24" y="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1" name="Freeform 100"/>
                <p:cNvSpPr>
                  <a:spLocks/>
                </p:cNvSpPr>
                <p:nvPr/>
              </p:nvSpPr>
              <p:spPr bwMode="auto">
                <a:xfrm>
                  <a:off x="6428" y="13813"/>
                  <a:ext cx="56" cy="271"/>
                </a:xfrm>
                <a:custGeom>
                  <a:avLst/>
                  <a:gdLst>
                    <a:gd name="T0" fmla="*/ 17 w 56"/>
                    <a:gd name="T1" fmla="*/ 5 h 271"/>
                    <a:gd name="T2" fmla="*/ 16 w 56"/>
                    <a:gd name="T3" fmla="*/ 10 h 271"/>
                    <a:gd name="T4" fmla="*/ 12 w 56"/>
                    <a:gd name="T5" fmla="*/ 25 h 271"/>
                    <a:gd name="T6" fmla="*/ 6 w 56"/>
                    <a:gd name="T7" fmla="*/ 49 h 271"/>
                    <a:gd name="T8" fmla="*/ 2 w 56"/>
                    <a:gd name="T9" fmla="*/ 82 h 271"/>
                    <a:gd name="T10" fmla="*/ 0 w 56"/>
                    <a:gd name="T11" fmla="*/ 122 h 271"/>
                    <a:gd name="T12" fmla="*/ 0 w 56"/>
                    <a:gd name="T13" fmla="*/ 166 h 271"/>
                    <a:gd name="T14" fmla="*/ 4 w 56"/>
                    <a:gd name="T15" fmla="*/ 217 h 271"/>
                    <a:gd name="T16" fmla="*/ 15 w 56"/>
                    <a:gd name="T17" fmla="*/ 271 h 271"/>
                    <a:gd name="T18" fmla="*/ 54 w 56"/>
                    <a:gd name="T19" fmla="*/ 268 h 271"/>
                    <a:gd name="T20" fmla="*/ 52 w 56"/>
                    <a:gd name="T21" fmla="*/ 261 h 271"/>
                    <a:gd name="T22" fmla="*/ 48 w 56"/>
                    <a:gd name="T23" fmla="*/ 238 h 271"/>
                    <a:gd name="T24" fmla="*/ 44 w 56"/>
                    <a:gd name="T25" fmla="*/ 206 h 271"/>
                    <a:gd name="T26" fmla="*/ 40 w 56"/>
                    <a:gd name="T27" fmla="*/ 166 h 271"/>
                    <a:gd name="T28" fmla="*/ 37 w 56"/>
                    <a:gd name="T29" fmla="*/ 123 h 271"/>
                    <a:gd name="T30" fmla="*/ 39 w 56"/>
                    <a:gd name="T31" fmla="*/ 78 h 271"/>
                    <a:gd name="T32" fmla="*/ 44 w 56"/>
                    <a:gd name="T33" fmla="*/ 37 h 271"/>
                    <a:gd name="T34" fmla="*/ 56 w 56"/>
                    <a:gd name="T35" fmla="*/ 3 h 271"/>
                    <a:gd name="T36" fmla="*/ 56 w 56"/>
                    <a:gd name="T37" fmla="*/ 3 h 271"/>
                    <a:gd name="T38" fmla="*/ 56 w 56"/>
                    <a:gd name="T39" fmla="*/ 2 h 271"/>
                    <a:gd name="T40" fmla="*/ 55 w 56"/>
                    <a:gd name="T41" fmla="*/ 1 h 271"/>
                    <a:gd name="T42" fmla="*/ 52 w 56"/>
                    <a:gd name="T43" fmla="*/ 0 h 271"/>
                    <a:gd name="T44" fmla="*/ 48 w 56"/>
                    <a:gd name="T45" fmla="*/ 0 h 271"/>
                    <a:gd name="T46" fmla="*/ 42 w 56"/>
                    <a:gd name="T47" fmla="*/ 0 h 271"/>
                    <a:gd name="T48" fmla="*/ 31 w 56"/>
                    <a:gd name="T49" fmla="*/ 2 h 271"/>
                    <a:gd name="T50" fmla="*/ 17 w 56"/>
                    <a:gd name="T51" fmla="*/ 5 h 271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56" h="271">
                      <a:moveTo>
                        <a:pt x="17" y="5"/>
                      </a:moveTo>
                      <a:lnTo>
                        <a:pt x="16" y="10"/>
                      </a:lnTo>
                      <a:lnTo>
                        <a:pt x="12" y="25"/>
                      </a:lnTo>
                      <a:lnTo>
                        <a:pt x="6" y="49"/>
                      </a:lnTo>
                      <a:lnTo>
                        <a:pt x="2" y="82"/>
                      </a:lnTo>
                      <a:lnTo>
                        <a:pt x="0" y="122"/>
                      </a:lnTo>
                      <a:lnTo>
                        <a:pt x="0" y="166"/>
                      </a:lnTo>
                      <a:lnTo>
                        <a:pt x="4" y="217"/>
                      </a:lnTo>
                      <a:lnTo>
                        <a:pt x="15" y="271"/>
                      </a:lnTo>
                      <a:lnTo>
                        <a:pt x="54" y="268"/>
                      </a:lnTo>
                      <a:lnTo>
                        <a:pt x="52" y="261"/>
                      </a:lnTo>
                      <a:lnTo>
                        <a:pt x="48" y="238"/>
                      </a:lnTo>
                      <a:lnTo>
                        <a:pt x="44" y="206"/>
                      </a:lnTo>
                      <a:lnTo>
                        <a:pt x="40" y="166"/>
                      </a:lnTo>
                      <a:lnTo>
                        <a:pt x="37" y="123"/>
                      </a:lnTo>
                      <a:lnTo>
                        <a:pt x="39" y="78"/>
                      </a:lnTo>
                      <a:lnTo>
                        <a:pt x="44" y="37"/>
                      </a:lnTo>
                      <a:lnTo>
                        <a:pt x="56" y="3"/>
                      </a:lnTo>
                      <a:lnTo>
                        <a:pt x="56" y="2"/>
                      </a:lnTo>
                      <a:lnTo>
                        <a:pt x="55" y="1"/>
                      </a:lnTo>
                      <a:lnTo>
                        <a:pt x="52" y="0"/>
                      </a:lnTo>
                      <a:lnTo>
                        <a:pt x="48" y="0"/>
                      </a:lnTo>
                      <a:lnTo>
                        <a:pt x="42" y="0"/>
                      </a:lnTo>
                      <a:lnTo>
                        <a:pt x="31" y="2"/>
                      </a:lnTo>
                      <a:lnTo>
                        <a:pt x="17" y="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2" name="Freeform 101"/>
                <p:cNvSpPr>
                  <a:spLocks/>
                </p:cNvSpPr>
                <p:nvPr/>
              </p:nvSpPr>
              <p:spPr bwMode="auto">
                <a:xfrm>
                  <a:off x="7211" y="13549"/>
                  <a:ext cx="186" cy="732"/>
                </a:xfrm>
                <a:custGeom>
                  <a:avLst/>
                  <a:gdLst>
                    <a:gd name="T0" fmla="*/ 186 w 186"/>
                    <a:gd name="T1" fmla="*/ 6 h 732"/>
                    <a:gd name="T2" fmla="*/ 182 w 186"/>
                    <a:gd name="T3" fmla="*/ 11 h 732"/>
                    <a:gd name="T4" fmla="*/ 169 w 186"/>
                    <a:gd name="T5" fmla="*/ 29 h 732"/>
                    <a:gd name="T6" fmla="*/ 153 w 186"/>
                    <a:gd name="T7" fmla="*/ 67 h 732"/>
                    <a:gd name="T8" fmla="*/ 137 w 186"/>
                    <a:gd name="T9" fmla="*/ 130 h 732"/>
                    <a:gd name="T10" fmla="*/ 124 w 186"/>
                    <a:gd name="T11" fmla="*/ 221 h 732"/>
                    <a:gd name="T12" fmla="*/ 117 w 186"/>
                    <a:gd name="T13" fmla="*/ 350 h 732"/>
                    <a:gd name="T14" fmla="*/ 122 w 186"/>
                    <a:gd name="T15" fmla="*/ 517 h 732"/>
                    <a:gd name="T16" fmla="*/ 139 w 186"/>
                    <a:gd name="T17" fmla="*/ 732 h 732"/>
                    <a:gd name="T18" fmla="*/ 34 w 186"/>
                    <a:gd name="T19" fmla="*/ 732 h 732"/>
                    <a:gd name="T20" fmla="*/ 31 w 186"/>
                    <a:gd name="T21" fmla="*/ 711 h 732"/>
                    <a:gd name="T22" fmla="*/ 22 w 186"/>
                    <a:gd name="T23" fmla="*/ 651 h 732"/>
                    <a:gd name="T24" fmla="*/ 12 w 186"/>
                    <a:gd name="T25" fmla="*/ 563 h 732"/>
                    <a:gd name="T26" fmla="*/ 3 w 186"/>
                    <a:gd name="T27" fmla="*/ 454 h 732"/>
                    <a:gd name="T28" fmla="*/ 0 w 186"/>
                    <a:gd name="T29" fmla="*/ 335 h 732"/>
                    <a:gd name="T30" fmla="*/ 6 w 186"/>
                    <a:gd name="T31" fmla="*/ 213 h 732"/>
                    <a:gd name="T32" fmla="*/ 25 w 186"/>
                    <a:gd name="T33" fmla="*/ 98 h 732"/>
                    <a:gd name="T34" fmla="*/ 60 w 186"/>
                    <a:gd name="T35" fmla="*/ 0 h 732"/>
                    <a:gd name="T36" fmla="*/ 186 w 186"/>
                    <a:gd name="T37" fmla="*/ 6 h 732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86" h="732">
                      <a:moveTo>
                        <a:pt x="186" y="6"/>
                      </a:moveTo>
                      <a:lnTo>
                        <a:pt x="182" y="11"/>
                      </a:lnTo>
                      <a:lnTo>
                        <a:pt x="169" y="29"/>
                      </a:lnTo>
                      <a:lnTo>
                        <a:pt x="153" y="67"/>
                      </a:lnTo>
                      <a:lnTo>
                        <a:pt x="137" y="130"/>
                      </a:lnTo>
                      <a:lnTo>
                        <a:pt x="124" y="221"/>
                      </a:lnTo>
                      <a:lnTo>
                        <a:pt x="117" y="350"/>
                      </a:lnTo>
                      <a:lnTo>
                        <a:pt x="122" y="517"/>
                      </a:lnTo>
                      <a:lnTo>
                        <a:pt x="139" y="732"/>
                      </a:lnTo>
                      <a:lnTo>
                        <a:pt x="34" y="732"/>
                      </a:lnTo>
                      <a:lnTo>
                        <a:pt x="31" y="711"/>
                      </a:lnTo>
                      <a:lnTo>
                        <a:pt x="22" y="651"/>
                      </a:lnTo>
                      <a:lnTo>
                        <a:pt x="12" y="563"/>
                      </a:lnTo>
                      <a:lnTo>
                        <a:pt x="3" y="454"/>
                      </a:lnTo>
                      <a:lnTo>
                        <a:pt x="0" y="335"/>
                      </a:lnTo>
                      <a:lnTo>
                        <a:pt x="6" y="213"/>
                      </a:lnTo>
                      <a:lnTo>
                        <a:pt x="25" y="98"/>
                      </a:lnTo>
                      <a:lnTo>
                        <a:pt x="60" y="0"/>
                      </a:lnTo>
                      <a:lnTo>
                        <a:pt x="186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3" name="Freeform 102"/>
                <p:cNvSpPr>
                  <a:spLocks/>
                </p:cNvSpPr>
                <p:nvPr/>
              </p:nvSpPr>
              <p:spPr bwMode="auto">
                <a:xfrm>
                  <a:off x="7219" y="13600"/>
                  <a:ext cx="158" cy="625"/>
                </a:xfrm>
                <a:custGeom>
                  <a:avLst/>
                  <a:gdLst>
                    <a:gd name="T0" fmla="*/ 158 w 158"/>
                    <a:gd name="T1" fmla="*/ 4 h 625"/>
                    <a:gd name="T2" fmla="*/ 153 w 158"/>
                    <a:gd name="T3" fmla="*/ 9 h 625"/>
                    <a:gd name="T4" fmla="*/ 144 w 158"/>
                    <a:gd name="T5" fmla="*/ 25 h 625"/>
                    <a:gd name="T6" fmla="*/ 130 w 158"/>
                    <a:gd name="T7" fmla="*/ 57 h 625"/>
                    <a:gd name="T8" fmla="*/ 116 w 158"/>
                    <a:gd name="T9" fmla="*/ 110 h 625"/>
                    <a:gd name="T10" fmla="*/ 105 w 158"/>
                    <a:gd name="T11" fmla="*/ 189 h 625"/>
                    <a:gd name="T12" fmla="*/ 100 w 158"/>
                    <a:gd name="T13" fmla="*/ 298 h 625"/>
                    <a:gd name="T14" fmla="*/ 103 w 158"/>
                    <a:gd name="T15" fmla="*/ 441 h 625"/>
                    <a:gd name="T16" fmla="*/ 118 w 158"/>
                    <a:gd name="T17" fmla="*/ 625 h 625"/>
                    <a:gd name="T18" fmla="*/ 29 w 158"/>
                    <a:gd name="T19" fmla="*/ 625 h 625"/>
                    <a:gd name="T20" fmla="*/ 25 w 158"/>
                    <a:gd name="T21" fmla="*/ 607 h 625"/>
                    <a:gd name="T22" fmla="*/ 18 w 158"/>
                    <a:gd name="T23" fmla="*/ 556 h 625"/>
                    <a:gd name="T24" fmla="*/ 9 w 158"/>
                    <a:gd name="T25" fmla="*/ 480 h 625"/>
                    <a:gd name="T26" fmla="*/ 2 w 158"/>
                    <a:gd name="T27" fmla="*/ 387 h 625"/>
                    <a:gd name="T28" fmla="*/ 0 w 158"/>
                    <a:gd name="T29" fmla="*/ 286 h 625"/>
                    <a:gd name="T30" fmla="*/ 5 w 158"/>
                    <a:gd name="T31" fmla="*/ 182 h 625"/>
                    <a:gd name="T32" fmla="*/ 21 w 158"/>
                    <a:gd name="T33" fmla="*/ 84 h 625"/>
                    <a:gd name="T34" fmla="*/ 51 w 158"/>
                    <a:gd name="T35" fmla="*/ 0 h 625"/>
                    <a:gd name="T36" fmla="*/ 158 w 158"/>
                    <a:gd name="T37" fmla="*/ 4 h 625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58" h="625">
                      <a:moveTo>
                        <a:pt x="158" y="4"/>
                      </a:moveTo>
                      <a:lnTo>
                        <a:pt x="153" y="9"/>
                      </a:lnTo>
                      <a:lnTo>
                        <a:pt x="144" y="25"/>
                      </a:lnTo>
                      <a:lnTo>
                        <a:pt x="130" y="57"/>
                      </a:lnTo>
                      <a:lnTo>
                        <a:pt x="116" y="110"/>
                      </a:lnTo>
                      <a:lnTo>
                        <a:pt x="105" y="189"/>
                      </a:lnTo>
                      <a:lnTo>
                        <a:pt x="100" y="298"/>
                      </a:lnTo>
                      <a:lnTo>
                        <a:pt x="103" y="441"/>
                      </a:lnTo>
                      <a:lnTo>
                        <a:pt x="118" y="625"/>
                      </a:lnTo>
                      <a:lnTo>
                        <a:pt x="29" y="625"/>
                      </a:lnTo>
                      <a:lnTo>
                        <a:pt x="25" y="607"/>
                      </a:lnTo>
                      <a:lnTo>
                        <a:pt x="18" y="556"/>
                      </a:lnTo>
                      <a:lnTo>
                        <a:pt x="9" y="480"/>
                      </a:lnTo>
                      <a:lnTo>
                        <a:pt x="2" y="387"/>
                      </a:lnTo>
                      <a:lnTo>
                        <a:pt x="0" y="286"/>
                      </a:lnTo>
                      <a:lnTo>
                        <a:pt x="5" y="182"/>
                      </a:lnTo>
                      <a:lnTo>
                        <a:pt x="21" y="84"/>
                      </a:lnTo>
                      <a:lnTo>
                        <a:pt x="51" y="0"/>
                      </a:lnTo>
                      <a:lnTo>
                        <a:pt x="158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4" name="Freeform 103"/>
                <p:cNvSpPr>
                  <a:spLocks/>
                </p:cNvSpPr>
                <p:nvPr/>
              </p:nvSpPr>
              <p:spPr bwMode="auto">
                <a:xfrm>
                  <a:off x="7225" y="13651"/>
                  <a:ext cx="131" cy="517"/>
                </a:xfrm>
                <a:custGeom>
                  <a:avLst/>
                  <a:gdLst>
                    <a:gd name="T0" fmla="*/ 131 w 131"/>
                    <a:gd name="T1" fmla="*/ 4 h 517"/>
                    <a:gd name="T2" fmla="*/ 128 w 131"/>
                    <a:gd name="T3" fmla="*/ 7 h 517"/>
                    <a:gd name="T4" fmla="*/ 119 w 131"/>
                    <a:gd name="T5" fmla="*/ 21 h 517"/>
                    <a:gd name="T6" fmla="*/ 109 w 131"/>
                    <a:gd name="T7" fmla="*/ 47 h 517"/>
                    <a:gd name="T8" fmla="*/ 97 w 131"/>
                    <a:gd name="T9" fmla="*/ 91 h 517"/>
                    <a:gd name="T10" fmla="*/ 88 w 131"/>
                    <a:gd name="T11" fmla="*/ 156 h 517"/>
                    <a:gd name="T12" fmla="*/ 84 w 131"/>
                    <a:gd name="T13" fmla="*/ 247 h 517"/>
                    <a:gd name="T14" fmla="*/ 86 w 131"/>
                    <a:gd name="T15" fmla="*/ 366 h 517"/>
                    <a:gd name="T16" fmla="*/ 99 w 131"/>
                    <a:gd name="T17" fmla="*/ 517 h 517"/>
                    <a:gd name="T18" fmla="*/ 25 w 131"/>
                    <a:gd name="T19" fmla="*/ 517 h 517"/>
                    <a:gd name="T20" fmla="*/ 23 w 131"/>
                    <a:gd name="T21" fmla="*/ 502 h 517"/>
                    <a:gd name="T22" fmla="*/ 16 w 131"/>
                    <a:gd name="T23" fmla="*/ 460 h 517"/>
                    <a:gd name="T24" fmla="*/ 9 w 131"/>
                    <a:gd name="T25" fmla="*/ 397 h 517"/>
                    <a:gd name="T26" fmla="*/ 2 w 131"/>
                    <a:gd name="T27" fmla="*/ 320 h 517"/>
                    <a:gd name="T28" fmla="*/ 0 w 131"/>
                    <a:gd name="T29" fmla="*/ 236 h 517"/>
                    <a:gd name="T30" fmla="*/ 4 w 131"/>
                    <a:gd name="T31" fmla="*/ 151 h 517"/>
                    <a:gd name="T32" fmla="*/ 18 w 131"/>
                    <a:gd name="T33" fmla="*/ 70 h 517"/>
                    <a:gd name="T34" fmla="*/ 43 w 131"/>
                    <a:gd name="T35" fmla="*/ 0 h 517"/>
                    <a:gd name="T36" fmla="*/ 131 w 131"/>
                    <a:gd name="T37" fmla="*/ 4 h 51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1" h="517">
                      <a:moveTo>
                        <a:pt x="131" y="4"/>
                      </a:moveTo>
                      <a:lnTo>
                        <a:pt x="128" y="7"/>
                      </a:lnTo>
                      <a:lnTo>
                        <a:pt x="119" y="21"/>
                      </a:lnTo>
                      <a:lnTo>
                        <a:pt x="109" y="47"/>
                      </a:lnTo>
                      <a:lnTo>
                        <a:pt x="97" y="91"/>
                      </a:lnTo>
                      <a:lnTo>
                        <a:pt x="88" y="156"/>
                      </a:lnTo>
                      <a:lnTo>
                        <a:pt x="84" y="247"/>
                      </a:lnTo>
                      <a:lnTo>
                        <a:pt x="86" y="366"/>
                      </a:lnTo>
                      <a:lnTo>
                        <a:pt x="99" y="517"/>
                      </a:lnTo>
                      <a:lnTo>
                        <a:pt x="25" y="517"/>
                      </a:lnTo>
                      <a:lnTo>
                        <a:pt x="23" y="502"/>
                      </a:lnTo>
                      <a:lnTo>
                        <a:pt x="16" y="460"/>
                      </a:lnTo>
                      <a:lnTo>
                        <a:pt x="9" y="397"/>
                      </a:lnTo>
                      <a:lnTo>
                        <a:pt x="2" y="320"/>
                      </a:lnTo>
                      <a:lnTo>
                        <a:pt x="0" y="236"/>
                      </a:lnTo>
                      <a:lnTo>
                        <a:pt x="4" y="151"/>
                      </a:lnTo>
                      <a:lnTo>
                        <a:pt x="18" y="70"/>
                      </a:lnTo>
                      <a:lnTo>
                        <a:pt x="43" y="0"/>
                      </a:lnTo>
                      <a:lnTo>
                        <a:pt x="131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5" name="Freeform 104"/>
                <p:cNvSpPr>
                  <a:spLocks/>
                </p:cNvSpPr>
                <p:nvPr/>
              </p:nvSpPr>
              <p:spPr bwMode="auto">
                <a:xfrm>
                  <a:off x="7233" y="13701"/>
                  <a:ext cx="104" cy="411"/>
                </a:xfrm>
                <a:custGeom>
                  <a:avLst/>
                  <a:gdLst>
                    <a:gd name="T0" fmla="*/ 104 w 104"/>
                    <a:gd name="T1" fmla="*/ 4 h 411"/>
                    <a:gd name="T2" fmla="*/ 101 w 104"/>
                    <a:gd name="T3" fmla="*/ 7 h 411"/>
                    <a:gd name="T4" fmla="*/ 94 w 104"/>
                    <a:gd name="T5" fmla="*/ 17 h 411"/>
                    <a:gd name="T6" fmla="*/ 86 w 104"/>
                    <a:gd name="T7" fmla="*/ 38 h 411"/>
                    <a:gd name="T8" fmla="*/ 76 w 104"/>
                    <a:gd name="T9" fmla="*/ 73 h 411"/>
                    <a:gd name="T10" fmla="*/ 69 w 104"/>
                    <a:gd name="T11" fmla="*/ 125 h 411"/>
                    <a:gd name="T12" fmla="*/ 65 w 104"/>
                    <a:gd name="T13" fmla="*/ 196 h 411"/>
                    <a:gd name="T14" fmla="*/ 67 w 104"/>
                    <a:gd name="T15" fmla="*/ 291 h 411"/>
                    <a:gd name="T16" fmla="*/ 77 w 104"/>
                    <a:gd name="T17" fmla="*/ 411 h 411"/>
                    <a:gd name="T18" fmla="*/ 19 w 104"/>
                    <a:gd name="T19" fmla="*/ 411 h 411"/>
                    <a:gd name="T20" fmla="*/ 17 w 104"/>
                    <a:gd name="T21" fmla="*/ 399 h 411"/>
                    <a:gd name="T22" fmla="*/ 11 w 104"/>
                    <a:gd name="T23" fmla="*/ 365 h 411"/>
                    <a:gd name="T24" fmla="*/ 6 w 104"/>
                    <a:gd name="T25" fmla="*/ 316 h 411"/>
                    <a:gd name="T26" fmla="*/ 2 w 104"/>
                    <a:gd name="T27" fmla="*/ 255 h 411"/>
                    <a:gd name="T28" fmla="*/ 0 w 104"/>
                    <a:gd name="T29" fmla="*/ 188 h 411"/>
                    <a:gd name="T30" fmla="*/ 4 w 104"/>
                    <a:gd name="T31" fmla="*/ 120 h 411"/>
                    <a:gd name="T32" fmla="*/ 15 w 104"/>
                    <a:gd name="T33" fmla="*/ 55 h 411"/>
                    <a:gd name="T34" fmla="*/ 34 w 104"/>
                    <a:gd name="T35" fmla="*/ 0 h 411"/>
                    <a:gd name="T36" fmla="*/ 104 w 104"/>
                    <a:gd name="T37" fmla="*/ 4 h 41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04" h="411">
                      <a:moveTo>
                        <a:pt x="104" y="4"/>
                      </a:moveTo>
                      <a:lnTo>
                        <a:pt x="101" y="7"/>
                      </a:lnTo>
                      <a:lnTo>
                        <a:pt x="94" y="17"/>
                      </a:lnTo>
                      <a:lnTo>
                        <a:pt x="86" y="38"/>
                      </a:lnTo>
                      <a:lnTo>
                        <a:pt x="76" y="73"/>
                      </a:lnTo>
                      <a:lnTo>
                        <a:pt x="69" y="125"/>
                      </a:lnTo>
                      <a:lnTo>
                        <a:pt x="65" y="196"/>
                      </a:lnTo>
                      <a:lnTo>
                        <a:pt x="67" y="291"/>
                      </a:lnTo>
                      <a:lnTo>
                        <a:pt x="77" y="411"/>
                      </a:lnTo>
                      <a:lnTo>
                        <a:pt x="19" y="411"/>
                      </a:lnTo>
                      <a:lnTo>
                        <a:pt x="17" y="399"/>
                      </a:lnTo>
                      <a:lnTo>
                        <a:pt x="11" y="365"/>
                      </a:lnTo>
                      <a:lnTo>
                        <a:pt x="6" y="316"/>
                      </a:lnTo>
                      <a:lnTo>
                        <a:pt x="2" y="255"/>
                      </a:lnTo>
                      <a:lnTo>
                        <a:pt x="0" y="188"/>
                      </a:lnTo>
                      <a:lnTo>
                        <a:pt x="4" y="120"/>
                      </a:lnTo>
                      <a:lnTo>
                        <a:pt x="15" y="55"/>
                      </a:lnTo>
                      <a:lnTo>
                        <a:pt x="34" y="0"/>
                      </a:lnTo>
                      <a:lnTo>
                        <a:pt x="104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6" name="Freeform 105"/>
                <p:cNvSpPr>
                  <a:spLocks/>
                </p:cNvSpPr>
                <p:nvPr/>
              </p:nvSpPr>
              <p:spPr bwMode="auto">
                <a:xfrm>
                  <a:off x="7240" y="13752"/>
                  <a:ext cx="76" cy="302"/>
                </a:xfrm>
                <a:custGeom>
                  <a:avLst/>
                  <a:gdLst>
                    <a:gd name="T0" fmla="*/ 76 w 76"/>
                    <a:gd name="T1" fmla="*/ 2 h 302"/>
                    <a:gd name="T2" fmla="*/ 74 w 76"/>
                    <a:gd name="T3" fmla="*/ 4 h 302"/>
                    <a:gd name="T4" fmla="*/ 70 w 76"/>
                    <a:gd name="T5" fmla="*/ 12 h 302"/>
                    <a:gd name="T6" fmla="*/ 62 w 76"/>
                    <a:gd name="T7" fmla="*/ 28 h 302"/>
                    <a:gd name="T8" fmla="*/ 56 w 76"/>
                    <a:gd name="T9" fmla="*/ 53 h 302"/>
                    <a:gd name="T10" fmla="*/ 51 w 76"/>
                    <a:gd name="T11" fmla="*/ 92 h 302"/>
                    <a:gd name="T12" fmla="*/ 49 w 76"/>
                    <a:gd name="T13" fmla="*/ 145 h 302"/>
                    <a:gd name="T14" fmla="*/ 50 w 76"/>
                    <a:gd name="T15" fmla="*/ 214 h 302"/>
                    <a:gd name="T16" fmla="*/ 57 w 76"/>
                    <a:gd name="T17" fmla="*/ 302 h 302"/>
                    <a:gd name="T18" fmla="*/ 14 w 76"/>
                    <a:gd name="T19" fmla="*/ 302 h 302"/>
                    <a:gd name="T20" fmla="*/ 13 w 76"/>
                    <a:gd name="T21" fmla="*/ 294 h 302"/>
                    <a:gd name="T22" fmla="*/ 9 w 76"/>
                    <a:gd name="T23" fmla="*/ 269 h 302"/>
                    <a:gd name="T24" fmla="*/ 4 w 76"/>
                    <a:gd name="T25" fmla="*/ 232 h 302"/>
                    <a:gd name="T26" fmla="*/ 1 w 76"/>
                    <a:gd name="T27" fmla="*/ 188 h 302"/>
                    <a:gd name="T28" fmla="*/ 0 w 76"/>
                    <a:gd name="T29" fmla="*/ 138 h 302"/>
                    <a:gd name="T30" fmla="*/ 2 w 76"/>
                    <a:gd name="T31" fmla="*/ 89 h 302"/>
                    <a:gd name="T32" fmla="*/ 10 w 76"/>
                    <a:gd name="T33" fmla="*/ 41 h 302"/>
                    <a:gd name="T34" fmla="*/ 25 w 76"/>
                    <a:gd name="T35" fmla="*/ 0 h 302"/>
                    <a:gd name="T36" fmla="*/ 76 w 76"/>
                    <a:gd name="T37" fmla="*/ 2 h 302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6" h="302">
                      <a:moveTo>
                        <a:pt x="76" y="2"/>
                      </a:moveTo>
                      <a:lnTo>
                        <a:pt x="74" y="4"/>
                      </a:lnTo>
                      <a:lnTo>
                        <a:pt x="70" y="12"/>
                      </a:lnTo>
                      <a:lnTo>
                        <a:pt x="62" y="28"/>
                      </a:lnTo>
                      <a:lnTo>
                        <a:pt x="56" y="53"/>
                      </a:lnTo>
                      <a:lnTo>
                        <a:pt x="51" y="92"/>
                      </a:lnTo>
                      <a:lnTo>
                        <a:pt x="49" y="145"/>
                      </a:lnTo>
                      <a:lnTo>
                        <a:pt x="50" y="214"/>
                      </a:lnTo>
                      <a:lnTo>
                        <a:pt x="57" y="302"/>
                      </a:lnTo>
                      <a:lnTo>
                        <a:pt x="14" y="302"/>
                      </a:lnTo>
                      <a:lnTo>
                        <a:pt x="13" y="294"/>
                      </a:lnTo>
                      <a:lnTo>
                        <a:pt x="9" y="269"/>
                      </a:lnTo>
                      <a:lnTo>
                        <a:pt x="4" y="232"/>
                      </a:lnTo>
                      <a:lnTo>
                        <a:pt x="1" y="188"/>
                      </a:lnTo>
                      <a:lnTo>
                        <a:pt x="0" y="138"/>
                      </a:lnTo>
                      <a:lnTo>
                        <a:pt x="2" y="89"/>
                      </a:lnTo>
                      <a:lnTo>
                        <a:pt x="10" y="41"/>
                      </a:lnTo>
                      <a:lnTo>
                        <a:pt x="25" y="0"/>
                      </a:lnTo>
                      <a:lnTo>
                        <a:pt x="76" y="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7" name="Rectangle 106"/>
                <p:cNvSpPr>
                  <a:spLocks noChangeArrowheads="1"/>
                </p:cNvSpPr>
                <p:nvPr/>
              </p:nvSpPr>
              <p:spPr bwMode="auto">
                <a:xfrm>
                  <a:off x="6241" y="13678"/>
                  <a:ext cx="23" cy="95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8" name="Freeform 107"/>
                <p:cNvSpPr>
                  <a:spLocks/>
                </p:cNvSpPr>
                <p:nvPr/>
              </p:nvSpPr>
              <p:spPr bwMode="auto">
                <a:xfrm>
                  <a:off x="6579" y="13664"/>
                  <a:ext cx="375" cy="440"/>
                </a:xfrm>
                <a:custGeom>
                  <a:avLst/>
                  <a:gdLst>
                    <a:gd name="T0" fmla="*/ 35 w 375"/>
                    <a:gd name="T1" fmla="*/ 41 h 440"/>
                    <a:gd name="T2" fmla="*/ 32 w 375"/>
                    <a:gd name="T3" fmla="*/ 49 h 440"/>
                    <a:gd name="T4" fmla="*/ 25 w 375"/>
                    <a:gd name="T5" fmla="*/ 74 h 440"/>
                    <a:gd name="T6" fmla="*/ 17 w 375"/>
                    <a:gd name="T7" fmla="*/ 112 h 440"/>
                    <a:gd name="T8" fmla="*/ 8 w 375"/>
                    <a:gd name="T9" fmla="*/ 163 h 440"/>
                    <a:gd name="T10" fmla="*/ 2 w 375"/>
                    <a:gd name="T11" fmla="*/ 223 h 440"/>
                    <a:gd name="T12" fmla="*/ 0 w 375"/>
                    <a:gd name="T13" fmla="*/ 290 h 440"/>
                    <a:gd name="T14" fmla="*/ 7 w 375"/>
                    <a:gd name="T15" fmla="*/ 363 h 440"/>
                    <a:gd name="T16" fmla="*/ 23 w 375"/>
                    <a:gd name="T17" fmla="*/ 440 h 440"/>
                    <a:gd name="T18" fmla="*/ 23 w 375"/>
                    <a:gd name="T19" fmla="*/ 437 h 440"/>
                    <a:gd name="T20" fmla="*/ 23 w 375"/>
                    <a:gd name="T21" fmla="*/ 427 h 440"/>
                    <a:gd name="T22" fmla="*/ 23 w 375"/>
                    <a:gd name="T23" fmla="*/ 411 h 440"/>
                    <a:gd name="T24" fmla="*/ 23 w 375"/>
                    <a:gd name="T25" fmla="*/ 391 h 440"/>
                    <a:gd name="T26" fmla="*/ 25 w 375"/>
                    <a:gd name="T27" fmla="*/ 367 h 440"/>
                    <a:gd name="T28" fmla="*/ 28 w 375"/>
                    <a:gd name="T29" fmla="*/ 341 h 440"/>
                    <a:gd name="T30" fmla="*/ 33 w 375"/>
                    <a:gd name="T31" fmla="*/ 312 h 440"/>
                    <a:gd name="T32" fmla="*/ 39 w 375"/>
                    <a:gd name="T33" fmla="*/ 281 h 440"/>
                    <a:gd name="T34" fmla="*/ 49 w 375"/>
                    <a:gd name="T35" fmla="*/ 251 h 440"/>
                    <a:gd name="T36" fmla="*/ 61 w 375"/>
                    <a:gd name="T37" fmla="*/ 222 h 440"/>
                    <a:gd name="T38" fmla="*/ 75 w 375"/>
                    <a:gd name="T39" fmla="*/ 194 h 440"/>
                    <a:gd name="T40" fmla="*/ 93 w 375"/>
                    <a:gd name="T41" fmla="*/ 168 h 440"/>
                    <a:gd name="T42" fmla="*/ 116 w 375"/>
                    <a:gd name="T43" fmla="*/ 145 h 440"/>
                    <a:gd name="T44" fmla="*/ 141 w 375"/>
                    <a:gd name="T45" fmla="*/ 127 h 440"/>
                    <a:gd name="T46" fmla="*/ 173 w 375"/>
                    <a:gd name="T47" fmla="*/ 114 h 440"/>
                    <a:gd name="T48" fmla="*/ 208 w 375"/>
                    <a:gd name="T49" fmla="*/ 106 h 440"/>
                    <a:gd name="T50" fmla="*/ 210 w 375"/>
                    <a:gd name="T51" fmla="*/ 104 h 440"/>
                    <a:gd name="T52" fmla="*/ 217 w 375"/>
                    <a:gd name="T53" fmla="*/ 100 h 440"/>
                    <a:gd name="T54" fmla="*/ 227 w 375"/>
                    <a:gd name="T55" fmla="*/ 92 h 440"/>
                    <a:gd name="T56" fmla="*/ 245 w 375"/>
                    <a:gd name="T57" fmla="*/ 82 h 440"/>
                    <a:gd name="T58" fmla="*/ 267 w 375"/>
                    <a:gd name="T59" fmla="*/ 69 h 440"/>
                    <a:gd name="T60" fmla="*/ 296 w 375"/>
                    <a:gd name="T61" fmla="*/ 54 h 440"/>
                    <a:gd name="T62" fmla="*/ 332 w 375"/>
                    <a:gd name="T63" fmla="*/ 36 h 440"/>
                    <a:gd name="T64" fmla="*/ 375 w 375"/>
                    <a:gd name="T65" fmla="*/ 17 h 440"/>
                    <a:gd name="T66" fmla="*/ 373 w 375"/>
                    <a:gd name="T67" fmla="*/ 16 h 440"/>
                    <a:gd name="T68" fmla="*/ 366 w 375"/>
                    <a:gd name="T69" fmla="*/ 15 h 440"/>
                    <a:gd name="T70" fmla="*/ 357 w 375"/>
                    <a:gd name="T71" fmla="*/ 13 h 440"/>
                    <a:gd name="T72" fmla="*/ 343 w 375"/>
                    <a:gd name="T73" fmla="*/ 10 h 440"/>
                    <a:gd name="T74" fmla="*/ 326 w 375"/>
                    <a:gd name="T75" fmla="*/ 7 h 440"/>
                    <a:gd name="T76" fmla="*/ 307 w 375"/>
                    <a:gd name="T77" fmla="*/ 5 h 440"/>
                    <a:gd name="T78" fmla="*/ 285 w 375"/>
                    <a:gd name="T79" fmla="*/ 3 h 440"/>
                    <a:gd name="T80" fmla="*/ 261 w 375"/>
                    <a:gd name="T81" fmla="*/ 1 h 440"/>
                    <a:gd name="T82" fmla="*/ 235 w 375"/>
                    <a:gd name="T83" fmla="*/ 0 h 440"/>
                    <a:gd name="T84" fmla="*/ 208 w 375"/>
                    <a:gd name="T85" fmla="*/ 1 h 440"/>
                    <a:gd name="T86" fmla="*/ 180 w 375"/>
                    <a:gd name="T87" fmla="*/ 2 h 440"/>
                    <a:gd name="T88" fmla="*/ 151 w 375"/>
                    <a:gd name="T89" fmla="*/ 5 h 440"/>
                    <a:gd name="T90" fmla="*/ 122 w 375"/>
                    <a:gd name="T91" fmla="*/ 10 h 440"/>
                    <a:gd name="T92" fmla="*/ 92 w 375"/>
                    <a:gd name="T93" fmla="*/ 18 h 440"/>
                    <a:gd name="T94" fmla="*/ 63 w 375"/>
                    <a:gd name="T95" fmla="*/ 28 h 440"/>
                    <a:gd name="T96" fmla="*/ 35 w 375"/>
                    <a:gd name="T97" fmla="*/ 41 h 440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375" h="440">
                      <a:moveTo>
                        <a:pt x="35" y="41"/>
                      </a:moveTo>
                      <a:lnTo>
                        <a:pt x="32" y="49"/>
                      </a:lnTo>
                      <a:lnTo>
                        <a:pt x="25" y="74"/>
                      </a:lnTo>
                      <a:lnTo>
                        <a:pt x="17" y="112"/>
                      </a:lnTo>
                      <a:lnTo>
                        <a:pt x="8" y="163"/>
                      </a:lnTo>
                      <a:lnTo>
                        <a:pt x="2" y="223"/>
                      </a:lnTo>
                      <a:lnTo>
                        <a:pt x="0" y="290"/>
                      </a:lnTo>
                      <a:lnTo>
                        <a:pt x="7" y="363"/>
                      </a:lnTo>
                      <a:lnTo>
                        <a:pt x="23" y="440"/>
                      </a:lnTo>
                      <a:lnTo>
                        <a:pt x="23" y="437"/>
                      </a:lnTo>
                      <a:lnTo>
                        <a:pt x="23" y="427"/>
                      </a:lnTo>
                      <a:lnTo>
                        <a:pt x="23" y="411"/>
                      </a:lnTo>
                      <a:lnTo>
                        <a:pt x="23" y="391"/>
                      </a:lnTo>
                      <a:lnTo>
                        <a:pt x="25" y="367"/>
                      </a:lnTo>
                      <a:lnTo>
                        <a:pt x="28" y="341"/>
                      </a:lnTo>
                      <a:lnTo>
                        <a:pt x="33" y="312"/>
                      </a:lnTo>
                      <a:lnTo>
                        <a:pt x="39" y="281"/>
                      </a:lnTo>
                      <a:lnTo>
                        <a:pt x="49" y="251"/>
                      </a:lnTo>
                      <a:lnTo>
                        <a:pt x="61" y="222"/>
                      </a:lnTo>
                      <a:lnTo>
                        <a:pt x="75" y="194"/>
                      </a:lnTo>
                      <a:lnTo>
                        <a:pt x="93" y="168"/>
                      </a:lnTo>
                      <a:lnTo>
                        <a:pt x="116" y="145"/>
                      </a:lnTo>
                      <a:lnTo>
                        <a:pt x="141" y="127"/>
                      </a:lnTo>
                      <a:lnTo>
                        <a:pt x="173" y="114"/>
                      </a:lnTo>
                      <a:lnTo>
                        <a:pt x="208" y="106"/>
                      </a:lnTo>
                      <a:lnTo>
                        <a:pt x="210" y="104"/>
                      </a:lnTo>
                      <a:lnTo>
                        <a:pt x="217" y="100"/>
                      </a:lnTo>
                      <a:lnTo>
                        <a:pt x="227" y="92"/>
                      </a:lnTo>
                      <a:lnTo>
                        <a:pt x="245" y="82"/>
                      </a:lnTo>
                      <a:lnTo>
                        <a:pt x="267" y="69"/>
                      </a:lnTo>
                      <a:lnTo>
                        <a:pt x="296" y="54"/>
                      </a:lnTo>
                      <a:lnTo>
                        <a:pt x="332" y="36"/>
                      </a:lnTo>
                      <a:lnTo>
                        <a:pt x="375" y="17"/>
                      </a:lnTo>
                      <a:lnTo>
                        <a:pt x="373" y="16"/>
                      </a:lnTo>
                      <a:lnTo>
                        <a:pt x="366" y="15"/>
                      </a:lnTo>
                      <a:lnTo>
                        <a:pt x="357" y="13"/>
                      </a:lnTo>
                      <a:lnTo>
                        <a:pt x="343" y="10"/>
                      </a:lnTo>
                      <a:lnTo>
                        <a:pt x="326" y="7"/>
                      </a:lnTo>
                      <a:lnTo>
                        <a:pt x="307" y="5"/>
                      </a:lnTo>
                      <a:lnTo>
                        <a:pt x="285" y="3"/>
                      </a:lnTo>
                      <a:lnTo>
                        <a:pt x="261" y="1"/>
                      </a:lnTo>
                      <a:lnTo>
                        <a:pt x="235" y="0"/>
                      </a:lnTo>
                      <a:lnTo>
                        <a:pt x="208" y="1"/>
                      </a:lnTo>
                      <a:lnTo>
                        <a:pt x="180" y="2"/>
                      </a:lnTo>
                      <a:lnTo>
                        <a:pt x="151" y="5"/>
                      </a:lnTo>
                      <a:lnTo>
                        <a:pt x="122" y="10"/>
                      </a:lnTo>
                      <a:lnTo>
                        <a:pt x="92" y="18"/>
                      </a:lnTo>
                      <a:lnTo>
                        <a:pt x="63" y="28"/>
                      </a:lnTo>
                      <a:lnTo>
                        <a:pt x="35" y="4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9" name="Freeform 108"/>
                <p:cNvSpPr>
                  <a:spLocks/>
                </p:cNvSpPr>
                <p:nvPr/>
              </p:nvSpPr>
              <p:spPr bwMode="auto">
                <a:xfrm>
                  <a:off x="6061" y="13991"/>
                  <a:ext cx="305" cy="83"/>
                </a:xfrm>
                <a:custGeom>
                  <a:avLst/>
                  <a:gdLst>
                    <a:gd name="T0" fmla="*/ 0 w 305"/>
                    <a:gd name="T1" fmla="*/ 53 h 83"/>
                    <a:gd name="T2" fmla="*/ 0 w 305"/>
                    <a:gd name="T3" fmla="*/ 52 h 83"/>
                    <a:gd name="T4" fmla="*/ 2 w 305"/>
                    <a:gd name="T5" fmla="*/ 48 h 83"/>
                    <a:gd name="T6" fmla="*/ 5 w 305"/>
                    <a:gd name="T7" fmla="*/ 44 h 83"/>
                    <a:gd name="T8" fmla="*/ 11 w 305"/>
                    <a:gd name="T9" fmla="*/ 37 h 83"/>
                    <a:gd name="T10" fmla="*/ 18 w 305"/>
                    <a:gd name="T11" fmla="*/ 31 h 83"/>
                    <a:gd name="T12" fmla="*/ 27 w 305"/>
                    <a:gd name="T13" fmla="*/ 25 h 83"/>
                    <a:gd name="T14" fmla="*/ 39 w 305"/>
                    <a:gd name="T15" fmla="*/ 18 h 83"/>
                    <a:gd name="T16" fmla="*/ 54 w 305"/>
                    <a:gd name="T17" fmla="*/ 12 h 83"/>
                    <a:gd name="T18" fmla="*/ 72 w 305"/>
                    <a:gd name="T19" fmla="*/ 6 h 83"/>
                    <a:gd name="T20" fmla="*/ 92 w 305"/>
                    <a:gd name="T21" fmla="*/ 2 h 83"/>
                    <a:gd name="T22" fmla="*/ 118 w 305"/>
                    <a:gd name="T23" fmla="*/ 0 h 83"/>
                    <a:gd name="T24" fmla="*/ 146 w 305"/>
                    <a:gd name="T25" fmla="*/ 0 h 83"/>
                    <a:gd name="T26" fmla="*/ 180 w 305"/>
                    <a:gd name="T27" fmla="*/ 2 h 83"/>
                    <a:gd name="T28" fmla="*/ 216 w 305"/>
                    <a:gd name="T29" fmla="*/ 7 h 83"/>
                    <a:gd name="T30" fmla="*/ 258 w 305"/>
                    <a:gd name="T31" fmla="*/ 16 h 83"/>
                    <a:gd name="T32" fmla="*/ 305 w 305"/>
                    <a:gd name="T33" fmla="*/ 29 h 83"/>
                    <a:gd name="T34" fmla="*/ 299 w 305"/>
                    <a:gd name="T35" fmla="*/ 47 h 83"/>
                    <a:gd name="T36" fmla="*/ 297 w 305"/>
                    <a:gd name="T37" fmla="*/ 46 h 83"/>
                    <a:gd name="T38" fmla="*/ 289 w 305"/>
                    <a:gd name="T39" fmla="*/ 44 h 83"/>
                    <a:gd name="T40" fmla="*/ 277 w 305"/>
                    <a:gd name="T41" fmla="*/ 41 h 83"/>
                    <a:gd name="T42" fmla="*/ 262 w 305"/>
                    <a:gd name="T43" fmla="*/ 36 h 83"/>
                    <a:gd name="T44" fmla="*/ 244 w 305"/>
                    <a:gd name="T45" fmla="*/ 32 h 83"/>
                    <a:gd name="T46" fmla="*/ 224 w 305"/>
                    <a:gd name="T47" fmla="*/ 28 h 83"/>
                    <a:gd name="T48" fmla="*/ 201 w 305"/>
                    <a:gd name="T49" fmla="*/ 25 h 83"/>
                    <a:gd name="T50" fmla="*/ 176 w 305"/>
                    <a:gd name="T51" fmla="*/ 22 h 83"/>
                    <a:gd name="T52" fmla="*/ 152 w 305"/>
                    <a:gd name="T53" fmla="*/ 21 h 83"/>
                    <a:gd name="T54" fmla="*/ 126 w 305"/>
                    <a:gd name="T55" fmla="*/ 21 h 83"/>
                    <a:gd name="T56" fmla="*/ 101 w 305"/>
                    <a:gd name="T57" fmla="*/ 23 h 83"/>
                    <a:gd name="T58" fmla="*/ 77 w 305"/>
                    <a:gd name="T59" fmla="*/ 29 h 83"/>
                    <a:gd name="T60" fmla="*/ 55 w 305"/>
                    <a:gd name="T61" fmla="*/ 37 h 83"/>
                    <a:gd name="T62" fmla="*/ 33 w 305"/>
                    <a:gd name="T63" fmla="*/ 48 h 83"/>
                    <a:gd name="T64" fmla="*/ 15 w 305"/>
                    <a:gd name="T65" fmla="*/ 63 h 83"/>
                    <a:gd name="T66" fmla="*/ 0 w 305"/>
                    <a:gd name="T67" fmla="*/ 83 h 83"/>
                    <a:gd name="T68" fmla="*/ 0 w 305"/>
                    <a:gd name="T69" fmla="*/ 53 h 8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305" h="83">
                      <a:moveTo>
                        <a:pt x="0" y="53"/>
                      </a:moveTo>
                      <a:lnTo>
                        <a:pt x="0" y="52"/>
                      </a:lnTo>
                      <a:lnTo>
                        <a:pt x="2" y="48"/>
                      </a:lnTo>
                      <a:lnTo>
                        <a:pt x="5" y="44"/>
                      </a:lnTo>
                      <a:lnTo>
                        <a:pt x="11" y="37"/>
                      </a:lnTo>
                      <a:lnTo>
                        <a:pt x="18" y="31"/>
                      </a:lnTo>
                      <a:lnTo>
                        <a:pt x="27" y="25"/>
                      </a:lnTo>
                      <a:lnTo>
                        <a:pt x="39" y="18"/>
                      </a:lnTo>
                      <a:lnTo>
                        <a:pt x="54" y="12"/>
                      </a:lnTo>
                      <a:lnTo>
                        <a:pt x="72" y="6"/>
                      </a:lnTo>
                      <a:lnTo>
                        <a:pt x="92" y="2"/>
                      </a:lnTo>
                      <a:lnTo>
                        <a:pt x="118" y="0"/>
                      </a:lnTo>
                      <a:lnTo>
                        <a:pt x="146" y="0"/>
                      </a:lnTo>
                      <a:lnTo>
                        <a:pt x="180" y="2"/>
                      </a:lnTo>
                      <a:lnTo>
                        <a:pt x="216" y="7"/>
                      </a:lnTo>
                      <a:lnTo>
                        <a:pt x="258" y="16"/>
                      </a:lnTo>
                      <a:lnTo>
                        <a:pt x="305" y="29"/>
                      </a:lnTo>
                      <a:lnTo>
                        <a:pt x="299" y="47"/>
                      </a:lnTo>
                      <a:lnTo>
                        <a:pt x="297" y="46"/>
                      </a:lnTo>
                      <a:lnTo>
                        <a:pt x="289" y="44"/>
                      </a:lnTo>
                      <a:lnTo>
                        <a:pt x="277" y="41"/>
                      </a:lnTo>
                      <a:lnTo>
                        <a:pt x="262" y="36"/>
                      </a:lnTo>
                      <a:lnTo>
                        <a:pt x="244" y="32"/>
                      </a:lnTo>
                      <a:lnTo>
                        <a:pt x="224" y="28"/>
                      </a:lnTo>
                      <a:lnTo>
                        <a:pt x="201" y="25"/>
                      </a:lnTo>
                      <a:lnTo>
                        <a:pt x="176" y="22"/>
                      </a:lnTo>
                      <a:lnTo>
                        <a:pt x="152" y="21"/>
                      </a:lnTo>
                      <a:lnTo>
                        <a:pt x="126" y="21"/>
                      </a:lnTo>
                      <a:lnTo>
                        <a:pt x="101" y="23"/>
                      </a:lnTo>
                      <a:lnTo>
                        <a:pt x="77" y="29"/>
                      </a:lnTo>
                      <a:lnTo>
                        <a:pt x="55" y="37"/>
                      </a:lnTo>
                      <a:lnTo>
                        <a:pt x="33" y="48"/>
                      </a:lnTo>
                      <a:lnTo>
                        <a:pt x="15" y="63"/>
                      </a:lnTo>
                      <a:lnTo>
                        <a:pt x="0" y="83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0" name="Freeform 109"/>
                <p:cNvSpPr>
                  <a:spLocks/>
                </p:cNvSpPr>
                <p:nvPr/>
              </p:nvSpPr>
              <p:spPr bwMode="auto">
                <a:xfrm>
                  <a:off x="6061" y="13793"/>
                  <a:ext cx="305" cy="83"/>
                </a:xfrm>
                <a:custGeom>
                  <a:avLst/>
                  <a:gdLst>
                    <a:gd name="T0" fmla="*/ 0 w 305"/>
                    <a:gd name="T1" fmla="*/ 53 h 83"/>
                    <a:gd name="T2" fmla="*/ 0 w 305"/>
                    <a:gd name="T3" fmla="*/ 52 h 83"/>
                    <a:gd name="T4" fmla="*/ 2 w 305"/>
                    <a:gd name="T5" fmla="*/ 49 h 83"/>
                    <a:gd name="T6" fmla="*/ 5 w 305"/>
                    <a:gd name="T7" fmla="*/ 44 h 83"/>
                    <a:gd name="T8" fmla="*/ 11 w 305"/>
                    <a:gd name="T9" fmla="*/ 38 h 83"/>
                    <a:gd name="T10" fmla="*/ 18 w 305"/>
                    <a:gd name="T11" fmla="*/ 31 h 83"/>
                    <a:gd name="T12" fmla="*/ 27 w 305"/>
                    <a:gd name="T13" fmla="*/ 25 h 83"/>
                    <a:gd name="T14" fmla="*/ 39 w 305"/>
                    <a:gd name="T15" fmla="*/ 17 h 83"/>
                    <a:gd name="T16" fmla="*/ 54 w 305"/>
                    <a:gd name="T17" fmla="*/ 12 h 83"/>
                    <a:gd name="T18" fmla="*/ 72 w 305"/>
                    <a:gd name="T19" fmla="*/ 7 h 83"/>
                    <a:gd name="T20" fmla="*/ 92 w 305"/>
                    <a:gd name="T21" fmla="*/ 2 h 83"/>
                    <a:gd name="T22" fmla="*/ 118 w 305"/>
                    <a:gd name="T23" fmla="*/ 0 h 83"/>
                    <a:gd name="T24" fmla="*/ 146 w 305"/>
                    <a:gd name="T25" fmla="*/ 0 h 83"/>
                    <a:gd name="T26" fmla="*/ 180 w 305"/>
                    <a:gd name="T27" fmla="*/ 2 h 83"/>
                    <a:gd name="T28" fmla="*/ 216 w 305"/>
                    <a:gd name="T29" fmla="*/ 8 h 83"/>
                    <a:gd name="T30" fmla="*/ 258 w 305"/>
                    <a:gd name="T31" fmla="*/ 16 h 83"/>
                    <a:gd name="T32" fmla="*/ 305 w 305"/>
                    <a:gd name="T33" fmla="*/ 29 h 83"/>
                    <a:gd name="T34" fmla="*/ 299 w 305"/>
                    <a:gd name="T35" fmla="*/ 47 h 83"/>
                    <a:gd name="T36" fmla="*/ 297 w 305"/>
                    <a:gd name="T37" fmla="*/ 45 h 83"/>
                    <a:gd name="T38" fmla="*/ 289 w 305"/>
                    <a:gd name="T39" fmla="*/ 43 h 83"/>
                    <a:gd name="T40" fmla="*/ 277 w 305"/>
                    <a:gd name="T41" fmla="*/ 40 h 83"/>
                    <a:gd name="T42" fmla="*/ 262 w 305"/>
                    <a:gd name="T43" fmla="*/ 36 h 83"/>
                    <a:gd name="T44" fmla="*/ 244 w 305"/>
                    <a:gd name="T45" fmla="*/ 33 h 83"/>
                    <a:gd name="T46" fmla="*/ 224 w 305"/>
                    <a:gd name="T47" fmla="*/ 28 h 83"/>
                    <a:gd name="T48" fmla="*/ 201 w 305"/>
                    <a:gd name="T49" fmla="*/ 25 h 83"/>
                    <a:gd name="T50" fmla="*/ 176 w 305"/>
                    <a:gd name="T51" fmla="*/ 22 h 83"/>
                    <a:gd name="T52" fmla="*/ 152 w 305"/>
                    <a:gd name="T53" fmla="*/ 21 h 83"/>
                    <a:gd name="T54" fmla="*/ 126 w 305"/>
                    <a:gd name="T55" fmla="*/ 22 h 83"/>
                    <a:gd name="T56" fmla="*/ 101 w 305"/>
                    <a:gd name="T57" fmla="*/ 24 h 83"/>
                    <a:gd name="T58" fmla="*/ 77 w 305"/>
                    <a:gd name="T59" fmla="*/ 29 h 83"/>
                    <a:gd name="T60" fmla="*/ 55 w 305"/>
                    <a:gd name="T61" fmla="*/ 38 h 83"/>
                    <a:gd name="T62" fmla="*/ 33 w 305"/>
                    <a:gd name="T63" fmla="*/ 49 h 83"/>
                    <a:gd name="T64" fmla="*/ 15 w 305"/>
                    <a:gd name="T65" fmla="*/ 64 h 83"/>
                    <a:gd name="T66" fmla="*/ 0 w 305"/>
                    <a:gd name="T67" fmla="*/ 83 h 83"/>
                    <a:gd name="T68" fmla="*/ 0 w 305"/>
                    <a:gd name="T69" fmla="*/ 53 h 8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305" h="83">
                      <a:moveTo>
                        <a:pt x="0" y="53"/>
                      </a:moveTo>
                      <a:lnTo>
                        <a:pt x="0" y="52"/>
                      </a:lnTo>
                      <a:lnTo>
                        <a:pt x="2" y="49"/>
                      </a:lnTo>
                      <a:lnTo>
                        <a:pt x="5" y="44"/>
                      </a:lnTo>
                      <a:lnTo>
                        <a:pt x="11" y="38"/>
                      </a:lnTo>
                      <a:lnTo>
                        <a:pt x="18" y="31"/>
                      </a:lnTo>
                      <a:lnTo>
                        <a:pt x="27" y="25"/>
                      </a:lnTo>
                      <a:lnTo>
                        <a:pt x="39" y="17"/>
                      </a:lnTo>
                      <a:lnTo>
                        <a:pt x="54" y="12"/>
                      </a:lnTo>
                      <a:lnTo>
                        <a:pt x="72" y="7"/>
                      </a:lnTo>
                      <a:lnTo>
                        <a:pt x="92" y="2"/>
                      </a:lnTo>
                      <a:lnTo>
                        <a:pt x="118" y="0"/>
                      </a:lnTo>
                      <a:lnTo>
                        <a:pt x="146" y="0"/>
                      </a:lnTo>
                      <a:lnTo>
                        <a:pt x="180" y="2"/>
                      </a:lnTo>
                      <a:lnTo>
                        <a:pt x="216" y="8"/>
                      </a:lnTo>
                      <a:lnTo>
                        <a:pt x="258" y="16"/>
                      </a:lnTo>
                      <a:lnTo>
                        <a:pt x="305" y="29"/>
                      </a:lnTo>
                      <a:lnTo>
                        <a:pt x="299" y="47"/>
                      </a:lnTo>
                      <a:lnTo>
                        <a:pt x="297" y="45"/>
                      </a:lnTo>
                      <a:lnTo>
                        <a:pt x="289" y="43"/>
                      </a:lnTo>
                      <a:lnTo>
                        <a:pt x="277" y="40"/>
                      </a:lnTo>
                      <a:lnTo>
                        <a:pt x="262" y="36"/>
                      </a:lnTo>
                      <a:lnTo>
                        <a:pt x="244" y="33"/>
                      </a:lnTo>
                      <a:lnTo>
                        <a:pt x="224" y="28"/>
                      </a:lnTo>
                      <a:lnTo>
                        <a:pt x="201" y="25"/>
                      </a:lnTo>
                      <a:lnTo>
                        <a:pt x="176" y="22"/>
                      </a:lnTo>
                      <a:lnTo>
                        <a:pt x="152" y="21"/>
                      </a:lnTo>
                      <a:lnTo>
                        <a:pt x="126" y="22"/>
                      </a:lnTo>
                      <a:lnTo>
                        <a:pt x="101" y="24"/>
                      </a:lnTo>
                      <a:lnTo>
                        <a:pt x="77" y="29"/>
                      </a:lnTo>
                      <a:lnTo>
                        <a:pt x="55" y="38"/>
                      </a:lnTo>
                      <a:lnTo>
                        <a:pt x="33" y="49"/>
                      </a:lnTo>
                      <a:lnTo>
                        <a:pt x="15" y="64"/>
                      </a:lnTo>
                      <a:lnTo>
                        <a:pt x="0" y="83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1" name="Freeform 110"/>
                <p:cNvSpPr>
                  <a:spLocks/>
                </p:cNvSpPr>
                <p:nvPr/>
              </p:nvSpPr>
              <p:spPr bwMode="auto">
                <a:xfrm>
                  <a:off x="6348" y="13696"/>
                  <a:ext cx="496" cy="917"/>
                </a:xfrm>
                <a:custGeom>
                  <a:avLst/>
                  <a:gdLst>
                    <a:gd name="T0" fmla="*/ 0 w 496"/>
                    <a:gd name="T1" fmla="*/ 0 h 917"/>
                    <a:gd name="T2" fmla="*/ 0 w 496"/>
                    <a:gd name="T3" fmla="*/ 886 h 917"/>
                    <a:gd name="T4" fmla="*/ 150 w 496"/>
                    <a:gd name="T5" fmla="*/ 917 h 917"/>
                    <a:gd name="T6" fmla="*/ 143 w 496"/>
                    <a:gd name="T7" fmla="*/ 797 h 917"/>
                    <a:gd name="T8" fmla="*/ 496 w 496"/>
                    <a:gd name="T9" fmla="*/ 851 h 917"/>
                    <a:gd name="T10" fmla="*/ 490 w 496"/>
                    <a:gd name="T11" fmla="*/ 803 h 917"/>
                    <a:gd name="T12" fmla="*/ 245 w 496"/>
                    <a:gd name="T13" fmla="*/ 773 h 917"/>
                    <a:gd name="T14" fmla="*/ 239 w 496"/>
                    <a:gd name="T15" fmla="*/ 670 h 917"/>
                    <a:gd name="T16" fmla="*/ 72 w 496"/>
                    <a:gd name="T17" fmla="*/ 670 h 917"/>
                    <a:gd name="T18" fmla="*/ 68 w 496"/>
                    <a:gd name="T19" fmla="*/ 657 h 917"/>
                    <a:gd name="T20" fmla="*/ 56 w 496"/>
                    <a:gd name="T21" fmla="*/ 620 h 917"/>
                    <a:gd name="T22" fmla="*/ 41 w 496"/>
                    <a:gd name="T23" fmla="*/ 559 h 917"/>
                    <a:gd name="T24" fmla="*/ 26 w 496"/>
                    <a:gd name="T25" fmla="*/ 480 h 917"/>
                    <a:gd name="T26" fmla="*/ 15 w 496"/>
                    <a:gd name="T27" fmla="*/ 385 h 917"/>
                    <a:gd name="T28" fmla="*/ 11 w 496"/>
                    <a:gd name="T29" fmla="*/ 276 h 917"/>
                    <a:gd name="T30" fmla="*/ 20 w 496"/>
                    <a:gd name="T31" fmla="*/ 158 h 917"/>
                    <a:gd name="T32" fmla="*/ 42 w 496"/>
                    <a:gd name="T33" fmla="*/ 30 h 917"/>
                    <a:gd name="T34" fmla="*/ 0 w 496"/>
                    <a:gd name="T35" fmla="*/ 0 h 91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496" h="917">
                      <a:moveTo>
                        <a:pt x="0" y="0"/>
                      </a:moveTo>
                      <a:lnTo>
                        <a:pt x="0" y="886"/>
                      </a:lnTo>
                      <a:lnTo>
                        <a:pt x="150" y="917"/>
                      </a:lnTo>
                      <a:lnTo>
                        <a:pt x="143" y="797"/>
                      </a:lnTo>
                      <a:lnTo>
                        <a:pt x="496" y="851"/>
                      </a:lnTo>
                      <a:lnTo>
                        <a:pt x="490" y="803"/>
                      </a:lnTo>
                      <a:lnTo>
                        <a:pt x="245" y="773"/>
                      </a:lnTo>
                      <a:lnTo>
                        <a:pt x="239" y="670"/>
                      </a:lnTo>
                      <a:lnTo>
                        <a:pt x="72" y="670"/>
                      </a:lnTo>
                      <a:lnTo>
                        <a:pt x="68" y="657"/>
                      </a:lnTo>
                      <a:lnTo>
                        <a:pt x="56" y="620"/>
                      </a:lnTo>
                      <a:lnTo>
                        <a:pt x="41" y="559"/>
                      </a:lnTo>
                      <a:lnTo>
                        <a:pt x="26" y="480"/>
                      </a:lnTo>
                      <a:lnTo>
                        <a:pt x="15" y="385"/>
                      </a:lnTo>
                      <a:lnTo>
                        <a:pt x="11" y="276"/>
                      </a:lnTo>
                      <a:lnTo>
                        <a:pt x="20" y="158"/>
                      </a:lnTo>
                      <a:lnTo>
                        <a:pt x="42" y="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2" name="Freeform 111"/>
                <p:cNvSpPr>
                  <a:spLocks/>
                </p:cNvSpPr>
                <p:nvPr/>
              </p:nvSpPr>
              <p:spPr bwMode="auto">
                <a:xfrm>
                  <a:off x="6593" y="13487"/>
                  <a:ext cx="638" cy="125"/>
                </a:xfrm>
                <a:custGeom>
                  <a:avLst/>
                  <a:gdLst>
                    <a:gd name="T0" fmla="*/ 0 w 638"/>
                    <a:gd name="T1" fmla="*/ 125 h 125"/>
                    <a:gd name="T2" fmla="*/ 4 w 638"/>
                    <a:gd name="T3" fmla="*/ 124 h 125"/>
                    <a:gd name="T4" fmla="*/ 14 w 638"/>
                    <a:gd name="T5" fmla="*/ 119 h 125"/>
                    <a:gd name="T6" fmla="*/ 31 w 638"/>
                    <a:gd name="T7" fmla="*/ 114 h 125"/>
                    <a:gd name="T8" fmla="*/ 53 w 638"/>
                    <a:gd name="T9" fmla="*/ 106 h 125"/>
                    <a:gd name="T10" fmla="*/ 81 w 638"/>
                    <a:gd name="T11" fmla="*/ 98 h 125"/>
                    <a:gd name="T12" fmla="*/ 113 w 638"/>
                    <a:gd name="T13" fmla="*/ 89 h 125"/>
                    <a:gd name="T14" fmla="*/ 151 w 638"/>
                    <a:gd name="T15" fmla="*/ 81 h 125"/>
                    <a:gd name="T16" fmla="*/ 192 w 638"/>
                    <a:gd name="T17" fmla="*/ 73 h 125"/>
                    <a:gd name="T18" fmla="*/ 237 w 638"/>
                    <a:gd name="T19" fmla="*/ 65 h 125"/>
                    <a:gd name="T20" fmla="*/ 286 w 638"/>
                    <a:gd name="T21" fmla="*/ 60 h 125"/>
                    <a:gd name="T22" fmla="*/ 337 w 638"/>
                    <a:gd name="T23" fmla="*/ 56 h 125"/>
                    <a:gd name="T24" fmla="*/ 390 w 638"/>
                    <a:gd name="T25" fmla="*/ 55 h 125"/>
                    <a:gd name="T26" fmla="*/ 446 w 638"/>
                    <a:gd name="T27" fmla="*/ 56 h 125"/>
                    <a:gd name="T28" fmla="*/ 503 w 638"/>
                    <a:gd name="T29" fmla="*/ 61 h 125"/>
                    <a:gd name="T30" fmla="*/ 561 w 638"/>
                    <a:gd name="T31" fmla="*/ 70 h 125"/>
                    <a:gd name="T32" fmla="*/ 620 w 638"/>
                    <a:gd name="T33" fmla="*/ 83 h 125"/>
                    <a:gd name="T34" fmla="*/ 638 w 638"/>
                    <a:gd name="T35" fmla="*/ 0 h 125"/>
                    <a:gd name="T36" fmla="*/ 634 w 638"/>
                    <a:gd name="T37" fmla="*/ 0 h 125"/>
                    <a:gd name="T38" fmla="*/ 620 w 638"/>
                    <a:gd name="T39" fmla="*/ 0 h 125"/>
                    <a:gd name="T40" fmla="*/ 599 w 638"/>
                    <a:gd name="T41" fmla="*/ 0 h 125"/>
                    <a:gd name="T42" fmla="*/ 571 w 638"/>
                    <a:gd name="T43" fmla="*/ 1 h 125"/>
                    <a:gd name="T44" fmla="*/ 536 w 638"/>
                    <a:gd name="T45" fmla="*/ 2 h 125"/>
                    <a:gd name="T46" fmla="*/ 496 w 638"/>
                    <a:gd name="T47" fmla="*/ 3 h 125"/>
                    <a:gd name="T48" fmla="*/ 452 w 638"/>
                    <a:gd name="T49" fmla="*/ 6 h 125"/>
                    <a:gd name="T50" fmla="*/ 405 w 638"/>
                    <a:gd name="T51" fmla="*/ 8 h 125"/>
                    <a:gd name="T52" fmla="*/ 354 w 638"/>
                    <a:gd name="T53" fmla="*/ 13 h 125"/>
                    <a:gd name="T54" fmla="*/ 302 w 638"/>
                    <a:gd name="T55" fmla="*/ 17 h 125"/>
                    <a:gd name="T56" fmla="*/ 249 w 638"/>
                    <a:gd name="T57" fmla="*/ 22 h 125"/>
                    <a:gd name="T58" fmla="*/ 196 w 638"/>
                    <a:gd name="T59" fmla="*/ 30 h 125"/>
                    <a:gd name="T60" fmla="*/ 144 w 638"/>
                    <a:gd name="T61" fmla="*/ 37 h 125"/>
                    <a:gd name="T62" fmla="*/ 93 w 638"/>
                    <a:gd name="T63" fmla="*/ 47 h 125"/>
                    <a:gd name="T64" fmla="*/ 45 w 638"/>
                    <a:gd name="T65" fmla="*/ 58 h 125"/>
                    <a:gd name="T66" fmla="*/ 0 w 638"/>
                    <a:gd name="T67" fmla="*/ 71 h 125"/>
                    <a:gd name="T68" fmla="*/ 0 w 638"/>
                    <a:gd name="T69" fmla="*/ 125 h 12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638" h="125">
                      <a:moveTo>
                        <a:pt x="0" y="125"/>
                      </a:moveTo>
                      <a:lnTo>
                        <a:pt x="4" y="124"/>
                      </a:lnTo>
                      <a:lnTo>
                        <a:pt x="14" y="119"/>
                      </a:lnTo>
                      <a:lnTo>
                        <a:pt x="31" y="114"/>
                      </a:lnTo>
                      <a:lnTo>
                        <a:pt x="53" y="106"/>
                      </a:lnTo>
                      <a:lnTo>
                        <a:pt x="81" y="98"/>
                      </a:lnTo>
                      <a:lnTo>
                        <a:pt x="113" y="89"/>
                      </a:lnTo>
                      <a:lnTo>
                        <a:pt x="151" y="81"/>
                      </a:lnTo>
                      <a:lnTo>
                        <a:pt x="192" y="73"/>
                      </a:lnTo>
                      <a:lnTo>
                        <a:pt x="237" y="65"/>
                      </a:lnTo>
                      <a:lnTo>
                        <a:pt x="286" y="60"/>
                      </a:lnTo>
                      <a:lnTo>
                        <a:pt x="337" y="56"/>
                      </a:lnTo>
                      <a:lnTo>
                        <a:pt x="390" y="55"/>
                      </a:lnTo>
                      <a:lnTo>
                        <a:pt x="446" y="56"/>
                      </a:lnTo>
                      <a:lnTo>
                        <a:pt x="503" y="61"/>
                      </a:lnTo>
                      <a:lnTo>
                        <a:pt x="561" y="70"/>
                      </a:lnTo>
                      <a:lnTo>
                        <a:pt x="620" y="83"/>
                      </a:lnTo>
                      <a:lnTo>
                        <a:pt x="638" y="0"/>
                      </a:lnTo>
                      <a:lnTo>
                        <a:pt x="634" y="0"/>
                      </a:lnTo>
                      <a:lnTo>
                        <a:pt x="620" y="0"/>
                      </a:lnTo>
                      <a:lnTo>
                        <a:pt x="599" y="0"/>
                      </a:lnTo>
                      <a:lnTo>
                        <a:pt x="571" y="1"/>
                      </a:lnTo>
                      <a:lnTo>
                        <a:pt x="536" y="2"/>
                      </a:lnTo>
                      <a:lnTo>
                        <a:pt x="496" y="3"/>
                      </a:lnTo>
                      <a:lnTo>
                        <a:pt x="452" y="6"/>
                      </a:lnTo>
                      <a:lnTo>
                        <a:pt x="405" y="8"/>
                      </a:lnTo>
                      <a:lnTo>
                        <a:pt x="354" y="13"/>
                      </a:lnTo>
                      <a:lnTo>
                        <a:pt x="302" y="17"/>
                      </a:lnTo>
                      <a:lnTo>
                        <a:pt x="249" y="22"/>
                      </a:lnTo>
                      <a:lnTo>
                        <a:pt x="196" y="30"/>
                      </a:lnTo>
                      <a:lnTo>
                        <a:pt x="144" y="37"/>
                      </a:lnTo>
                      <a:lnTo>
                        <a:pt x="93" y="47"/>
                      </a:lnTo>
                      <a:lnTo>
                        <a:pt x="45" y="58"/>
                      </a:lnTo>
                      <a:lnTo>
                        <a:pt x="0" y="71"/>
                      </a:lnTo>
                      <a:lnTo>
                        <a:pt x="0" y="12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3" name="Freeform 112"/>
                <p:cNvSpPr>
                  <a:spLocks/>
                </p:cNvSpPr>
                <p:nvPr/>
              </p:nvSpPr>
              <p:spPr bwMode="auto">
                <a:xfrm>
                  <a:off x="6217" y="14634"/>
                  <a:ext cx="1075" cy="356"/>
                </a:xfrm>
                <a:custGeom>
                  <a:avLst/>
                  <a:gdLst>
                    <a:gd name="T0" fmla="*/ 454 w 1075"/>
                    <a:gd name="T1" fmla="*/ 344 h 356"/>
                    <a:gd name="T2" fmla="*/ 456 w 1075"/>
                    <a:gd name="T3" fmla="*/ 343 h 356"/>
                    <a:gd name="T4" fmla="*/ 463 w 1075"/>
                    <a:gd name="T5" fmla="*/ 341 h 356"/>
                    <a:gd name="T6" fmla="*/ 472 w 1075"/>
                    <a:gd name="T7" fmla="*/ 337 h 356"/>
                    <a:gd name="T8" fmla="*/ 485 w 1075"/>
                    <a:gd name="T9" fmla="*/ 332 h 356"/>
                    <a:gd name="T10" fmla="*/ 501 w 1075"/>
                    <a:gd name="T11" fmla="*/ 325 h 356"/>
                    <a:gd name="T12" fmla="*/ 518 w 1075"/>
                    <a:gd name="T13" fmla="*/ 317 h 356"/>
                    <a:gd name="T14" fmla="*/ 538 w 1075"/>
                    <a:gd name="T15" fmla="*/ 308 h 356"/>
                    <a:gd name="T16" fmla="*/ 558 w 1075"/>
                    <a:gd name="T17" fmla="*/ 298 h 356"/>
                    <a:gd name="T18" fmla="*/ 580 w 1075"/>
                    <a:gd name="T19" fmla="*/ 287 h 356"/>
                    <a:gd name="T20" fmla="*/ 600 w 1075"/>
                    <a:gd name="T21" fmla="*/ 274 h 356"/>
                    <a:gd name="T22" fmla="*/ 621 w 1075"/>
                    <a:gd name="T23" fmla="*/ 262 h 356"/>
                    <a:gd name="T24" fmla="*/ 640 w 1075"/>
                    <a:gd name="T25" fmla="*/ 248 h 356"/>
                    <a:gd name="T26" fmla="*/ 658 w 1075"/>
                    <a:gd name="T27" fmla="*/ 234 h 356"/>
                    <a:gd name="T28" fmla="*/ 674 w 1075"/>
                    <a:gd name="T29" fmla="*/ 219 h 356"/>
                    <a:gd name="T30" fmla="*/ 688 w 1075"/>
                    <a:gd name="T31" fmla="*/ 204 h 356"/>
                    <a:gd name="T32" fmla="*/ 699 w 1075"/>
                    <a:gd name="T33" fmla="*/ 189 h 356"/>
                    <a:gd name="T34" fmla="*/ 0 w 1075"/>
                    <a:gd name="T35" fmla="*/ 18 h 356"/>
                    <a:gd name="T36" fmla="*/ 54 w 1075"/>
                    <a:gd name="T37" fmla="*/ 0 h 356"/>
                    <a:gd name="T38" fmla="*/ 1075 w 1075"/>
                    <a:gd name="T39" fmla="*/ 251 h 356"/>
                    <a:gd name="T40" fmla="*/ 1033 w 1075"/>
                    <a:gd name="T41" fmla="*/ 274 h 356"/>
                    <a:gd name="T42" fmla="*/ 738 w 1075"/>
                    <a:gd name="T43" fmla="*/ 199 h 356"/>
                    <a:gd name="T44" fmla="*/ 737 w 1075"/>
                    <a:gd name="T45" fmla="*/ 200 h 356"/>
                    <a:gd name="T46" fmla="*/ 735 w 1075"/>
                    <a:gd name="T47" fmla="*/ 203 h 356"/>
                    <a:gd name="T48" fmla="*/ 730 w 1075"/>
                    <a:gd name="T49" fmla="*/ 207 h 356"/>
                    <a:gd name="T50" fmla="*/ 724 w 1075"/>
                    <a:gd name="T51" fmla="*/ 214 h 356"/>
                    <a:gd name="T52" fmla="*/ 716 w 1075"/>
                    <a:gd name="T53" fmla="*/ 222 h 356"/>
                    <a:gd name="T54" fmla="*/ 706 w 1075"/>
                    <a:gd name="T55" fmla="*/ 231 h 356"/>
                    <a:gd name="T56" fmla="*/ 694 w 1075"/>
                    <a:gd name="T57" fmla="*/ 242 h 356"/>
                    <a:gd name="T58" fmla="*/ 679 w 1075"/>
                    <a:gd name="T59" fmla="*/ 253 h 356"/>
                    <a:gd name="T60" fmla="*/ 662 w 1075"/>
                    <a:gd name="T61" fmla="*/ 265 h 356"/>
                    <a:gd name="T62" fmla="*/ 643 w 1075"/>
                    <a:gd name="T63" fmla="*/ 278 h 356"/>
                    <a:gd name="T64" fmla="*/ 621 w 1075"/>
                    <a:gd name="T65" fmla="*/ 291 h 356"/>
                    <a:gd name="T66" fmla="*/ 597 w 1075"/>
                    <a:gd name="T67" fmla="*/ 303 h 356"/>
                    <a:gd name="T68" fmla="*/ 570 w 1075"/>
                    <a:gd name="T69" fmla="*/ 317 h 356"/>
                    <a:gd name="T70" fmla="*/ 540 w 1075"/>
                    <a:gd name="T71" fmla="*/ 330 h 356"/>
                    <a:gd name="T72" fmla="*/ 508 w 1075"/>
                    <a:gd name="T73" fmla="*/ 343 h 356"/>
                    <a:gd name="T74" fmla="*/ 472 w 1075"/>
                    <a:gd name="T75" fmla="*/ 356 h 356"/>
                    <a:gd name="T76" fmla="*/ 454 w 1075"/>
                    <a:gd name="T77" fmla="*/ 344 h 35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0" t="0" r="r" b="b"/>
                  <a:pathLst>
                    <a:path w="1075" h="356">
                      <a:moveTo>
                        <a:pt x="454" y="344"/>
                      </a:moveTo>
                      <a:lnTo>
                        <a:pt x="456" y="343"/>
                      </a:lnTo>
                      <a:lnTo>
                        <a:pt x="463" y="341"/>
                      </a:lnTo>
                      <a:lnTo>
                        <a:pt x="472" y="337"/>
                      </a:lnTo>
                      <a:lnTo>
                        <a:pt x="485" y="332"/>
                      </a:lnTo>
                      <a:lnTo>
                        <a:pt x="501" y="325"/>
                      </a:lnTo>
                      <a:lnTo>
                        <a:pt x="518" y="317"/>
                      </a:lnTo>
                      <a:lnTo>
                        <a:pt x="538" y="308"/>
                      </a:lnTo>
                      <a:lnTo>
                        <a:pt x="558" y="298"/>
                      </a:lnTo>
                      <a:lnTo>
                        <a:pt x="580" y="287"/>
                      </a:lnTo>
                      <a:lnTo>
                        <a:pt x="600" y="274"/>
                      </a:lnTo>
                      <a:lnTo>
                        <a:pt x="621" y="262"/>
                      </a:lnTo>
                      <a:lnTo>
                        <a:pt x="640" y="248"/>
                      </a:lnTo>
                      <a:lnTo>
                        <a:pt x="658" y="234"/>
                      </a:lnTo>
                      <a:lnTo>
                        <a:pt x="674" y="219"/>
                      </a:lnTo>
                      <a:lnTo>
                        <a:pt x="688" y="204"/>
                      </a:lnTo>
                      <a:lnTo>
                        <a:pt x="699" y="189"/>
                      </a:lnTo>
                      <a:lnTo>
                        <a:pt x="0" y="18"/>
                      </a:lnTo>
                      <a:lnTo>
                        <a:pt x="54" y="0"/>
                      </a:lnTo>
                      <a:lnTo>
                        <a:pt x="1075" y="251"/>
                      </a:lnTo>
                      <a:lnTo>
                        <a:pt x="1033" y="274"/>
                      </a:lnTo>
                      <a:lnTo>
                        <a:pt x="738" y="199"/>
                      </a:lnTo>
                      <a:lnTo>
                        <a:pt x="737" y="200"/>
                      </a:lnTo>
                      <a:lnTo>
                        <a:pt x="735" y="203"/>
                      </a:lnTo>
                      <a:lnTo>
                        <a:pt x="730" y="207"/>
                      </a:lnTo>
                      <a:lnTo>
                        <a:pt x="724" y="214"/>
                      </a:lnTo>
                      <a:lnTo>
                        <a:pt x="716" y="222"/>
                      </a:lnTo>
                      <a:lnTo>
                        <a:pt x="706" y="231"/>
                      </a:lnTo>
                      <a:lnTo>
                        <a:pt x="694" y="242"/>
                      </a:lnTo>
                      <a:lnTo>
                        <a:pt x="679" y="253"/>
                      </a:lnTo>
                      <a:lnTo>
                        <a:pt x="662" y="265"/>
                      </a:lnTo>
                      <a:lnTo>
                        <a:pt x="643" y="278"/>
                      </a:lnTo>
                      <a:lnTo>
                        <a:pt x="621" y="291"/>
                      </a:lnTo>
                      <a:lnTo>
                        <a:pt x="597" y="303"/>
                      </a:lnTo>
                      <a:lnTo>
                        <a:pt x="570" y="317"/>
                      </a:lnTo>
                      <a:lnTo>
                        <a:pt x="540" y="330"/>
                      </a:lnTo>
                      <a:lnTo>
                        <a:pt x="508" y="343"/>
                      </a:lnTo>
                      <a:lnTo>
                        <a:pt x="472" y="356"/>
                      </a:lnTo>
                      <a:lnTo>
                        <a:pt x="454" y="3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4" name="Freeform 113"/>
                <p:cNvSpPr>
                  <a:spLocks/>
                </p:cNvSpPr>
                <p:nvPr/>
              </p:nvSpPr>
              <p:spPr bwMode="auto">
                <a:xfrm>
                  <a:off x="5997" y="14727"/>
                  <a:ext cx="1095" cy="319"/>
                </a:xfrm>
                <a:custGeom>
                  <a:avLst/>
                  <a:gdLst>
                    <a:gd name="T0" fmla="*/ 0 w 1095"/>
                    <a:gd name="T1" fmla="*/ 0 h 319"/>
                    <a:gd name="T2" fmla="*/ 1071 w 1095"/>
                    <a:gd name="T3" fmla="*/ 319 h 319"/>
                    <a:gd name="T4" fmla="*/ 1095 w 1095"/>
                    <a:gd name="T5" fmla="*/ 319 h 319"/>
                    <a:gd name="T6" fmla="*/ 33 w 1095"/>
                    <a:gd name="T7" fmla="*/ 0 h 319"/>
                    <a:gd name="T8" fmla="*/ 0 w 1095"/>
                    <a:gd name="T9" fmla="*/ 0 h 3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95" h="319">
                      <a:moveTo>
                        <a:pt x="0" y="0"/>
                      </a:moveTo>
                      <a:lnTo>
                        <a:pt x="1071" y="319"/>
                      </a:lnTo>
                      <a:lnTo>
                        <a:pt x="1095" y="319"/>
                      </a:lnTo>
                      <a:lnTo>
                        <a:pt x="3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5" name="Freeform 114"/>
                <p:cNvSpPr>
                  <a:spLocks/>
                </p:cNvSpPr>
                <p:nvPr/>
              </p:nvSpPr>
              <p:spPr bwMode="auto">
                <a:xfrm>
                  <a:off x="6181" y="14684"/>
                  <a:ext cx="1082" cy="285"/>
                </a:xfrm>
                <a:custGeom>
                  <a:avLst/>
                  <a:gdLst>
                    <a:gd name="T0" fmla="*/ 0 w 1082"/>
                    <a:gd name="T1" fmla="*/ 1 h 285"/>
                    <a:gd name="T2" fmla="*/ 1058 w 1082"/>
                    <a:gd name="T3" fmla="*/ 285 h 285"/>
                    <a:gd name="T4" fmla="*/ 1082 w 1082"/>
                    <a:gd name="T5" fmla="*/ 284 h 285"/>
                    <a:gd name="T6" fmla="*/ 33 w 1082"/>
                    <a:gd name="T7" fmla="*/ 0 h 285"/>
                    <a:gd name="T8" fmla="*/ 0 w 1082"/>
                    <a:gd name="T9" fmla="*/ 1 h 28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82" h="285">
                      <a:moveTo>
                        <a:pt x="0" y="1"/>
                      </a:moveTo>
                      <a:lnTo>
                        <a:pt x="1058" y="285"/>
                      </a:lnTo>
                      <a:lnTo>
                        <a:pt x="1082" y="284"/>
                      </a:lnTo>
                      <a:lnTo>
                        <a:pt x="33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6" name="Freeform 115"/>
                <p:cNvSpPr>
                  <a:spLocks/>
                </p:cNvSpPr>
                <p:nvPr/>
              </p:nvSpPr>
              <p:spPr bwMode="auto">
                <a:xfrm>
                  <a:off x="6093" y="14699"/>
                  <a:ext cx="1087" cy="315"/>
                </a:xfrm>
                <a:custGeom>
                  <a:avLst/>
                  <a:gdLst>
                    <a:gd name="T0" fmla="*/ 0 w 1087"/>
                    <a:gd name="T1" fmla="*/ 0 h 315"/>
                    <a:gd name="T2" fmla="*/ 1066 w 1087"/>
                    <a:gd name="T3" fmla="*/ 315 h 315"/>
                    <a:gd name="T4" fmla="*/ 1087 w 1087"/>
                    <a:gd name="T5" fmla="*/ 308 h 315"/>
                    <a:gd name="T6" fmla="*/ 31 w 1087"/>
                    <a:gd name="T7" fmla="*/ 0 h 315"/>
                    <a:gd name="T8" fmla="*/ 0 w 1087"/>
                    <a:gd name="T9" fmla="*/ 0 h 3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87" h="315">
                      <a:moveTo>
                        <a:pt x="0" y="0"/>
                      </a:moveTo>
                      <a:lnTo>
                        <a:pt x="1066" y="315"/>
                      </a:lnTo>
                      <a:lnTo>
                        <a:pt x="1087" y="308"/>
                      </a:lnTo>
                      <a:lnTo>
                        <a:pt x="3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6160" name="Group 116"/>
              <p:cNvGrpSpPr>
                <a:grpSpLocks/>
              </p:cNvGrpSpPr>
              <p:nvPr/>
            </p:nvGrpSpPr>
            <p:grpSpPr bwMode="auto">
              <a:xfrm>
                <a:off x="12806" y="10667"/>
                <a:ext cx="983" cy="1369"/>
                <a:chOff x="12762" y="10336"/>
                <a:chExt cx="1027" cy="1700"/>
              </a:xfrm>
            </p:grpSpPr>
            <p:sp>
              <p:nvSpPr>
                <p:cNvPr id="86162" name="Rectangle 117"/>
                <p:cNvSpPr>
                  <a:spLocks noChangeArrowheads="1"/>
                </p:cNvSpPr>
                <p:nvPr/>
              </p:nvSpPr>
              <p:spPr bwMode="auto">
                <a:xfrm>
                  <a:off x="12824" y="10394"/>
                  <a:ext cx="965" cy="1642"/>
                </a:xfrm>
                <a:prstGeom prst="rect">
                  <a:avLst/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63" name="Rectangle 118"/>
                <p:cNvSpPr>
                  <a:spLocks noChangeArrowheads="1"/>
                </p:cNvSpPr>
                <p:nvPr/>
              </p:nvSpPr>
              <p:spPr bwMode="auto">
                <a:xfrm>
                  <a:off x="12766" y="10336"/>
                  <a:ext cx="965" cy="164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64" name="Line 119"/>
                <p:cNvSpPr>
                  <a:spLocks noChangeShapeType="1"/>
                </p:cNvSpPr>
                <p:nvPr/>
              </p:nvSpPr>
              <p:spPr bwMode="auto">
                <a:xfrm>
                  <a:off x="12766" y="10682"/>
                  <a:ext cx="965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65" name="Line 120"/>
                <p:cNvSpPr>
                  <a:spLocks noChangeShapeType="1"/>
                </p:cNvSpPr>
                <p:nvPr/>
              </p:nvSpPr>
              <p:spPr bwMode="auto">
                <a:xfrm>
                  <a:off x="12780" y="11042"/>
                  <a:ext cx="98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66" name="Line 121"/>
                <p:cNvSpPr>
                  <a:spLocks noChangeShapeType="1"/>
                </p:cNvSpPr>
                <p:nvPr/>
              </p:nvSpPr>
              <p:spPr bwMode="auto">
                <a:xfrm>
                  <a:off x="12764" y="11374"/>
                  <a:ext cx="98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67" name="Line 122"/>
                <p:cNvSpPr>
                  <a:spLocks noChangeShapeType="1"/>
                </p:cNvSpPr>
                <p:nvPr/>
              </p:nvSpPr>
              <p:spPr bwMode="auto">
                <a:xfrm>
                  <a:off x="12762" y="11675"/>
                  <a:ext cx="967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6161" name="Text Box 123"/>
              <p:cNvSpPr txBox="1">
                <a:spLocks noChangeArrowheads="1"/>
              </p:cNvSpPr>
              <p:nvPr/>
            </p:nvSpPr>
            <p:spPr bwMode="auto">
              <a:xfrm>
                <a:off x="12809" y="10193"/>
                <a:ext cx="958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000">
                    <a:solidFill>
                      <a:schemeClr val="tx2"/>
                    </a:solidFill>
                    <a:latin typeface="Arial" charset="0"/>
                  </a:rPr>
                  <a:t>Host B</a:t>
                </a:r>
                <a:endParaRPr lang="en-US" sz="200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86040" name="Line 124"/>
            <p:cNvSpPr>
              <a:spLocks noChangeShapeType="1"/>
            </p:cNvSpPr>
            <p:nvPr/>
          </p:nvSpPr>
          <p:spPr bwMode="auto">
            <a:xfrm flipH="1">
              <a:off x="2474" y="3796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41" name="Line 125"/>
            <p:cNvSpPr>
              <a:spLocks noChangeShapeType="1"/>
            </p:cNvSpPr>
            <p:nvPr/>
          </p:nvSpPr>
          <p:spPr bwMode="auto">
            <a:xfrm flipH="1">
              <a:off x="3494" y="3796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42" name="Line 126"/>
            <p:cNvSpPr>
              <a:spLocks noChangeShapeType="1"/>
            </p:cNvSpPr>
            <p:nvPr/>
          </p:nvSpPr>
          <p:spPr bwMode="auto">
            <a:xfrm flipH="1">
              <a:off x="3572" y="3544"/>
              <a:ext cx="582" cy="5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43" name="Line 127"/>
            <p:cNvSpPr>
              <a:spLocks noChangeShapeType="1"/>
            </p:cNvSpPr>
            <p:nvPr/>
          </p:nvSpPr>
          <p:spPr bwMode="auto">
            <a:xfrm flipH="1">
              <a:off x="3566" y="4090"/>
              <a:ext cx="3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44" name="Line 128"/>
            <p:cNvSpPr>
              <a:spLocks noChangeShapeType="1"/>
            </p:cNvSpPr>
            <p:nvPr/>
          </p:nvSpPr>
          <p:spPr bwMode="auto">
            <a:xfrm flipH="1">
              <a:off x="4135" y="3550"/>
              <a:ext cx="2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6045" name="Group 129"/>
            <p:cNvGrpSpPr>
              <a:grpSpLocks/>
            </p:cNvGrpSpPr>
            <p:nvPr/>
          </p:nvGrpSpPr>
          <p:grpSpPr bwMode="auto">
            <a:xfrm>
              <a:off x="4190" y="3149"/>
              <a:ext cx="617" cy="568"/>
              <a:chOff x="5850" y="13487"/>
              <a:chExt cx="2023" cy="1840"/>
            </a:xfrm>
          </p:grpSpPr>
          <p:sp>
            <p:nvSpPr>
              <p:cNvPr id="86120" name="Freeform 130"/>
              <p:cNvSpPr>
                <a:spLocks/>
              </p:cNvSpPr>
              <p:nvPr/>
            </p:nvSpPr>
            <p:spPr bwMode="auto">
              <a:xfrm>
                <a:off x="5850" y="13632"/>
                <a:ext cx="2023" cy="1695"/>
              </a:xfrm>
              <a:custGeom>
                <a:avLst/>
                <a:gdLst>
                  <a:gd name="T0" fmla="*/ 570 w 2023"/>
                  <a:gd name="T1" fmla="*/ 121 h 1695"/>
                  <a:gd name="T2" fmla="*/ 575 w 2023"/>
                  <a:gd name="T3" fmla="*/ 120 h 1695"/>
                  <a:gd name="T4" fmla="*/ 586 w 2023"/>
                  <a:gd name="T5" fmla="*/ 116 h 1695"/>
                  <a:gd name="T6" fmla="*/ 607 w 2023"/>
                  <a:gd name="T7" fmla="*/ 108 h 1695"/>
                  <a:gd name="T8" fmla="*/ 636 w 2023"/>
                  <a:gd name="T9" fmla="*/ 101 h 1695"/>
                  <a:gd name="T10" fmla="*/ 672 w 2023"/>
                  <a:gd name="T11" fmla="*/ 90 h 1695"/>
                  <a:gd name="T12" fmla="*/ 718 w 2023"/>
                  <a:gd name="T13" fmla="*/ 79 h 1695"/>
                  <a:gd name="T14" fmla="*/ 771 w 2023"/>
                  <a:gd name="T15" fmla="*/ 67 h 1695"/>
                  <a:gd name="T16" fmla="*/ 834 w 2023"/>
                  <a:gd name="T17" fmla="*/ 55 h 1695"/>
                  <a:gd name="T18" fmla="*/ 904 w 2023"/>
                  <a:gd name="T19" fmla="*/ 43 h 1695"/>
                  <a:gd name="T20" fmla="*/ 982 w 2023"/>
                  <a:gd name="T21" fmla="*/ 33 h 1695"/>
                  <a:gd name="T22" fmla="*/ 1071 w 2023"/>
                  <a:gd name="T23" fmla="*/ 22 h 1695"/>
                  <a:gd name="T24" fmla="*/ 1166 w 2023"/>
                  <a:gd name="T25" fmla="*/ 13 h 1695"/>
                  <a:gd name="T26" fmla="*/ 1271 w 2023"/>
                  <a:gd name="T27" fmla="*/ 7 h 1695"/>
                  <a:gd name="T28" fmla="*/ 1384 w 2023"/>
                  <a:gd name="T29" fmla="*/ 1 h 1695"/>
                  <a:gd name="T30" fmla="*/ 1506 w 2023"/>
                  <a:gd name="T31" fmla="*/ 0 h 1695"/>
                  <a:gd name="T32" fmla="*/ 1636 w 2023"/>
                  <a:gd name="T33" fmla="*/ 1 h 1695"/>
                  <a:gd name="T34" fmla="*/ 1692 w 2023"/>
                  <a:gd name="T35" fmla="*/ 233 h 1695"/>
                  <a:gd name="T36" fmla="*/ 1713 w 2023"/>
                  <a:gd name="T37" fmla="*/ 243 h 1695"/>
                  <a:gd name="T38" fmla="*/ 1758 w 2023"/>
                  <a:gd name="T39" fmla="*/ 274 h 1695"/>
                  <a:gd name="T40" fmla="*/ 1806 w 2023"/>
                  <a:gd name="T41" fmla="*/ 329 h 1695"/>
                  <a:gd name="T42" fmla="*/ 1836 w 2023"/>
                  <a:gd name="T43" fmla="*/ 409 h 1695"/>
                  <a:gd name="T44" fmla="*/ 1955 w 2023"/>
                  <a:gd name="T45" fmla="*/ 948 h 1695"/>
                  <a:gd name="T46" fmla="*/ 2003 w 2023"/>
                  <a:gd name="T47" fmla="*/ 1171 h 1695"/>
                  <a:gd name="T48" fmla="*/ 2011 w 2023"/>
                  <a:gd name="T49" fmla="*/ 1188 h 1695"/>
                  <a:gd name="T50" fmla="*/ 2022 w 2023"/>
                  <a:gd name="T51" fmla="*/ 1231 h 1695"/>
                  <a:gd name="T52" fmla="*/ 2021 w 2023"/>
                  <a:gd name="T53" fmla="*/ 1297 h 1695"/>
                  <a:gd name="T54" fmla="*/ 1992 w 2023"/>
                  <a:gd name="T55" fmla="*/ 1380 h 1695"/>
                  <a:gd name="T56" fmla="*/ 0 w 2023"/>
                  <a:gd name="T57" fmla="*/ 1328 h 1695"/>
                  <a:gd name="T58" fmla="*/ 199 w 2023"/>
                  <a:gd name="T59" fmla="*/ 1223 h 1695"/>
                  <a:gd name="T60" fmla="*/ 200 w 2023"/>
                  <a:gd name="T61" fmla="*/ 232 h 1695"/>
                  <a:gd name="T62" fmla="*/ 210 w 2023"/>
                  <a:gd name="T63" fmla="*/ 226 h 1695"/>
                  <a:gd name="T64" fmla="*/ 230 w 2023"/>
                  <a:gd name="T65" fmla="*/ 214 h 1695"/>
                  <a:gd name="T66" fmla="*/ 259 w 2023"/>
                  <a:gd name="T67" fmla="*/ 201 h 1695"/>
                  <a:gd name="T68" fmla="*/ 297 w 2023"/>
                  <a:gd name="T69" fmla="*/ 189 h 1695"/>
                  <a:gd name="T70" fmla="*/ 344 w 2023"/>
                  <a:gd name="T71" fmla="*/ 183 h 1695"/>
                  <a:gd name="T72" fmla="*/ 399 w 2023"/>
                  <a:gd name="T73" fmla="*/ 181 h 1695"/>
                  <a:gd name="T74" fmla="*/ 464 w 2023"/>
                  <a:gd name="T75" fmla="*/ 191 h 1695"/>
                  <a:gd name="T76" fmla="*/ 548 w 2023"/>
                  <a:gd name="T77" fmla="*/ 225 h 1695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023" h="1695">
                    <a:moveTo>
                      <a:pt x="548" y="225"/>
                    </a:moveTo>
                    <a:lnTo>
                      <a:pt x="570" y="121"/>
                    </a:lnTo>
                    <a:lnTo>
                      <a:pt x="571" y="121"/>
                    </a:lnTo>
                    <a:lnTo>
                      <a:pt x="575" y="120"/>
                    </a:lnTo>
                    <a:lnTo>
                      <a:pt x="580" y="118"/>
                    </a:lnTo>
                    <a:lnTo>
                      <a:pt x="586" y="116"/>
                    </a:lnTo>
                    <a:lnTo>
                      <a:pt x="596" y="112"/>
                    </a:lnTo>
                    <a:lnTo>
                      <a:pt x="607" y="108"/>
                    </a:lnTo>
                    <a:lnTo>
                      <a:pt x="620" y="105"/>
                    </a:lnTo>
                    <a:lnTo>
                      <a:pt x="636" y="101"/>
                    </a:lnTo>
                    <a:lnTo>
                      <a:pt x="653" y="95"/>
                    </a:lnTo>
                    <a:lnTo>
                      <a:pt x="672" y="90"/>
                    </a:lnTo>
                    <a:lnTo>
                      <a:pt x="694" y="84"/>
                    </a:lnTo>
                    <a:lnTo>
                      <a:pt x="718" y="79"/>
                    </a:lnTo>
                    <a:lnTo>
                      <a:pt x="743" y="74"/>
                    </a:lnTo>
                    <a:lnTo>
                      <a:pt x="771" y="67"/>
                    </a:lnTo>
                    <a:lnTo>
                      <a:pt x="802" y="61"/>
                    </a:lnTo>
                    <a:lnTo>
                      <a:pt x="834" y="55"/>
                    </a:lnTo>
                    <a:lnTo>
                      <a:pt x="867" y="49"/>
                    </a:lnTo>
                    <a:lnTo>
                      <a:pt x="904" y="43"/>
                    </a:lnTo>
                    <a:lnTo>
                      <a:pt x="943" y="38"/>
                    </a:lnTo>
                    <a:lnTo>
                      <a:pt x="982" y="33"/>
                    </a:lnTo>
                    <a:lnTo>
                      <a:pt x="1025" y="27"/>
                    </a:lnTo>
                    <a:lnTo>
                      <a:pt x="1071" y="22"/>
                    </a:lnTo>
                    <a:lnTo>
                      <a:pt x="1117" y="17"/>
                    </a:lnTo>
                    <a:lnTo>
                      <a:pt x="1166" y="13"/>
                    </a:lnTo>
                    <a:lnTo>
                      <a:pt x="1218" y="10"/>
                    </a:lnTo>
                    <a:lnTo>
                      <a:pt x="1271" y="7"/>
                    </a:lnTo>
                    <a:lnTo>
                      <a:pt x="1327" y="3"/>
                    </a:lnTo>
                    <a:lnTo>
                      <a:pt x="1384" y="1"/>
                    </a:lnTo>
                    <a:lnTo>
                      <a:pt x="1444" y="0"/>
                    </a:lnTo>
                    <a:lnTo>
                      <a:pt x="1506" y="0"/>
                    </a:lnTo>
                    <a:lnTo>
                      <a:pt x="1570" y="0"/>
                    </a:lnTo>
                    <a:lnTo>
                      <a:pt x="1636" y="1"/>
                    </a:lnTo>
                    <a:lnTo>
                      <a:pt x="1709" y="41"/>
                    </a:lnTo>
                    <a:lnTo>
                      <a:pt x="1692" y="233"/>
                    </a:lnTo>
                    <a:lnTo>
                      <a:pt x="1698" y="235"/>
                    </a:lnTo>
                    <a:lnTo>
                      <a:pt x="1713" y="243"/>
                    </a:lnTo>
                    <a:lnTo>
                      <a:pt x="1733" y="256"/>
                    </a:lnTo>
                    <a:lnTo>
                      <a:pt x="1758" y="274"/>
                    </a:lnTo>
                    <a:lnTo>
                      <a:pt x="1784" y="299"/>
                    </a:lnTo>
                    <a:lnTo>
                      <a:pt x="1806" y="329"/>
                    </a:lnTo>
                    <a:lnTo>
                      <a:pt x="1825" y="366"/>
                    </a:lnTo>
                    <a:lnTo>
                      <a:pt x="1836" y="409"/>
                    </a:lnTo>
                    <a:lnTo>
                      <a:pt x="1999" y="557"/>
                    </a:lnTo>
                    <a:lnTo>
                      <a:pt x="1955" y="948"/>
                    </a:lnTo>
                    <a:lnTo>
                      <a:pt x="1692" y="1080"/>
                    </a:lnTo>
                    <a:lnTo>
                      <a:pt x="2003" y="1171"/>
                    </a:lnTo>
                    <a:lnTo>
                      <a:pt x="2006" y="1176"/>
                    </a:lnTo>
                    <a:lnTo>
                      <a:pt x="2011" y="1188"/>
                    </a:lnTo>
                    <a:lnTo>
                      <a:pt x="2016" y="1206"/>
                    </a:lnTo>
                    <a:lnTo>
                      <a:pt x="2022" y="1231"/>
                    </a:lnTo>
                    <a:lnTo>
                      <a:pt x="2023" y="1261"/>
                    </a:lnTo>
                    <a:lnTo>
                      <a:pt x="2021" y="1297"/>
                    </a:lnTo>
                    <a:lnTo>
                      <a:pt x="2010" y="1337"/>
                    </a:lnTo>
                    <a:lnTo>
                      <a:pt x="1992" y="1380"/>
                    </a:lnTo>
                    <a:lnTo>
                      <a:pt x="1171" y="1695"/>
                    </a:lnTo>
                    <a:lnTo>
                      <a:pt x="0" y="1328"/>
                    </a:lnTo>
                    <a:lnTo>
                      <a:pt x="20" y="1285"/>
                    </a:lnTo>
                    <a:lnTo>
                      <a:pt x="199" y="1223"/>
                    </a:lnTo>
                    <a:lnTo>
                      <a:pt x="199" y="233"/>
                    </a:lnTo>
                    <a:lnTo>
                      <a:pt x="200" y="232"/>
                    </a:lnTo>
                    <a:lnTo>
                      <a:pt x="204" y="229"/>
                    </a:lnTo>
                    <a:lnTo>
                      <a:pt x="210" y="226"/>
                    </a:lnTo>
                    <a:lnTo>
                      <a:pt x="218" y="220"/>
                    </a:lnTo>
                    <a:lnTo>
                      <a:pt x="230" y="214"/>
                    </a:lnTo>
                    <a:lnTo>
                      <a:pt x="243" y="207"/>
                    </a:lnTo>
                    <a:lnTo>
                      <a:pt x="259" y="201"/>
                    </a:lnTo>
                    <a:lnTo>
                      <a:pt x="277" y="194"/>
                    </a:lnTo>
                    <a:lnTo>
                      <a:pt x="297" y="189"/>
                    </a:lnTo>
                    <a:lnTo>
                      <a:pt x="320" y="185"/>
                    </a:lnTo>
                    <a:lnTo>
                      <a:pt x="344" y="183"/>
                    </a:lnTo>
                    <a:lnTo>
                      <a:pt x="370" y="180"/>
                    </a:lnTo>
                    <a:lnTo>
                      <a:pt x="399" y="181"/>
                    </a:lnTo>
                    <a:lnTo>
                      <a:pt x="430" y="185"/>
                    </a:lnTo>
                    <a:lnTo>
                      <a:pt x="464" y="191"/>
                    </a:lnTo>
                    <a:lnTo>
                      <a:pt x="498" y="201"/>
                    </a:lnTo>
                    <a:lnTo>
                      <a:pt x="548" y="225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1" name="Freeform 131"/>
              <p:cNvSpPr>
                <a:spLocks/>
              </p:cNvSpPr>
              <p:nvPr/>
            </p:nvSpPr>
            <p:spPr bwMode="auto">
              <a:xfrm>
                <a:off x="6551" y="13597"/>
                <a:ext cx="650" cy="735"/>
              </a:xfrm>
              <a:custGeom>
                <a:avLst/>
                <a:gdLst>
                  <a:gd name="T0" fmla="*/ 645 w 650"/>
                  <a:gd name="T1" fmla="*/ 27 h 735"/>
                  <a:gd name="T2" fmla="*/ 642 w 650"/>
                  <a:gd name="T3" fmla="*/ 26 h 735"/>
                  <a:gd name="T4" fmla="*/ 631 w 650"/>
                  <a:gd name="T5" fmla="*/ 23 h 735"/>
                  <a:gd name="T6" fmla="*/ 615 w 650"/>
                  <a:gd name="T7" fmla="*/ 19 h 735"/>
                  <a:gd name="T8" fmla="*/ 592 w 650"/>
                  <a:gd name="T9" fmla="*/ 15 h 735"/>
                  <a:gd name="T10" fmla="*/ 565 w 650"/>
                  <a:gd name="T11" fmla="*/ 10 h 735"/>
                  <a:gd name="T12" fmla="*/ 533 w 650"/>
                  <a:gd name="T13" fmla="*/ 6 h 735"/>
                  <a:gd name="T14" fmla="*/ 496 w 650"/>
                  <a:gd name="T15" fmla="*/ 3 h 735"/>
                  <a:gd name="T16" fmla="*/ 456 w 650"/>
                  <a:gd name="T17" fmla="*/ 1 h 735"/>
                  <a:gd name="T18" fmla="*/ 411 w 650"/>
                  <a:gd name="T19" fmla="*/ 0 h 735"/>
                  <a:gd name="T20" fmla="*/ 364 w 650"/>
                  <a:gd name="T21" fmla="*/ 2 h 735"/>
                  <a:gd name="T22" fmla="*/ 315 w 650"/>
                  <a:gd name="T23" fmla="*/ 6 h 735"/>
                  <a:gd name="T24" fmla="*/ 262 w 650"/>
                  <a:gd name="T25" fmla="*/ 15 h 735"/>
                  <a:gd name="T26" fmla="*/ 209 w 650"/>
                  <a:gd name="T27" fmla="*/ 26 h 735"/>
                  <a:gd name="T28" fmla="*/ 154 w 650"/>
                  <a:gd name="T29" fmla="*/ 42 h 735"/>
                  <a:gd name="T30" fmla="*/ 98 w 650"/>
                  <a:gd name="T31" fmla="*/ 61 h 735"/>
                  <a:gd name="T32" fmla="*/ 42 w 650"/>
                  <a:gd name="T33" fmla="*/ 87 h 735"/>
                  <a:gd name="T34" fmla="*/ 38 w 650"/>
                  <a:gd name="T35" fmla="*/ 101 h 735"/>
                  <a:gd name="T36" fmla="*/ 28 w 650"/>
                  <a:gd name="T37" fmla="*/ 141 h 735"/>
                  <a:gd name="T38" fmla="*/ 17 w 650"/>
                  <a:gd name="T39" fmla="*/ 203 h 735"/>
                  <a:gd name="T40" fmla="*/ 6 w 650"/>
                  <a:gd name="T41" fmla="*/ 283 h 735"/>
                  <a:gd name="T42" fmla="*/ 0 w 650"/>
                  <a:gd name="T43" fmla="*/ 378 h 735"/>
                  <a:gd name="T44" fmla="*/ 5 w 650"/>
                  <a:gd name="T45" fmla="*/ 484 h 735"/>
                  <a:gd name="T46" fmla="*/ 21 w 650"/>
                  <a:gd name="T47" fmla="*/ 599 h 735"/>
                  <a:gd name="T48" fmla="*/ 54 w 650"/>
                  <a:gd name="T49" fmla="*/ 716 h 735"/>
                  <a:gd name="T50" fmla="*/ 58 w 650"/>
                  <a:gd name="T51" fmla="*/ 716 h 735"/>
                  <a:gd name="T52" fmla="*/ 66 w 650"/>
                  <a:gd name="T53" fmla="*/ 715 h 735"/>
                  <a:gd name="T54" fmla="*/ 80 w 650"/>
                  <a:gd name="T55" fmla="*/ 713 h 735"/>
                  <a:gd name="T56" fmla="*/ 99 w 650"/>
                  <a:gd name="T57" fmla="*/ 712 h 735"/>
                  <a:gd name="T58" fmla="*/ 124 w 650"/>
                  <a:gd name="T59" fmla="*/ 710 h 735"/>
                  <a:gd name="T60" fmla="*/ 153 w 650"/>
                  <a:gd name="T61" fmla="*/ 708 h 735"/>
                  <a:gd name="T62" fmla="*/ 188 w 650"/>
                  <a:gd name="T63" fmla="*/ 707 h 735"/>
                  <a:gd name="T64" fmla="*/ 225 w 650"/>
                  <a:gd name="T65" fmla="*/ 706 h 735"/>
                  <a:gd name="T66" fmla="*/ 267 w 650"/>
                  <a:gd name="T67" fmla="*/ 705 h 735"/>
                  <a:gd name="T68" fmla="*/ 313 w 650"/>
                  <a:gd name="T69" fmla="*/ 706 h 735"/>
                  <a:gd name="T70" fmla="*/ 362 w 650"/>
                  <a:gd name="T71" fmla="*/ 707 h 735"/>
                  <a:gd name="T72" fmla="*/ 415 w 650"/>
                  <a:gd name="T73" fmla="*/ 709 h 735"/>
                  <a:gd name="T74" fmla="*/ 470 w 650"/>
                  <a:gd name="T75" fmla="*/ 713 h 735"/>
                  <a:gd name="T76" fmla="*/ 528 w 650"/>
                  <a:gd name="T77" fmla="*/ 719 h 735"/>
                  <a:gd name="T78" fmla="*/ 588 w 650"/>
                  <a:gd name="T79" fmla="*/ 726 h 735"/>
                  <a:gd name="T80" fmla="*/ 650 w 650"/>
                  <a:gd name="T81" fmla="*/ 735 h 735"/>
                  <a:gd name="T82" fmla="*/ 647 w 650"/>
                  <a:gd name="T83" fmla="*/ 713 h 735"/>
                  <a:gd name="T84" fmla="*/ 641 w 650"/>
                  <a:gd name="T85" fmla="*/ 655 h 735"/>
                  <a:gd name="T86" fmla="*/ 631 w 650"/>
                  <a:gd name="T87" fmla="*/ 568 h 735"/>
                  <a:gd name="T88" fmla="*/ 623 w 650"/>
                  <a:gd name="T89" fmla="*/ 462 h 735"/>
                  <a:gd name="T90" fmla="*/ 618 w 650"/>
                  <a:gd name="T91" fmla="*/ 345 h 735"/>
                  <a:gd name="T92" fmla="*/ 618 w 650"/>
                  <a:gd name="T93" fmla="*/ 229 h 735"/>
                  <a:gd name="T94" fmla="*/ 627 w 650"/>
                  <a:gd name="T95" fmla="*/ 119 h 735"/>
                  <a:gd name="T96" fmla="*/ 645 w 650"/>
                  <a:gd name="T97" fmla="*/ 27 h 73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650" h="735">
                    <a:moveTo>
                      <a:pt x="645" y="27"/>
                    </a:moveTo>
                    <a:lnTo>
                      <a:pt x="642" y="26"/>
                    </a:lnTo>
                    <a:lnTo>
                      <a:pt x="631" y="23"/>
                    </a:lnTo>
                    <a:lnTo>
                      <a:pt x="615" y="19"/>
                    </a:lnTo>
                    <a:lnTo>
                      <a:pt x="592" y="15"/>
                    </a:lnTo>
                    <a:lnTo>
                      <a:pt x="565" y="10"/>
                    </a:lnTo>
                    <a:lnTo>
                      <a:pt x="533" y="6"/>
                    </a:lnTo>
                    <a:lnTo>
                      <a:pt x="496" y="3"/>
                    </a:lnTo>
                    <a:lnTo>
                      <a:pt x="456" y="1"/>
                    </a:lnTo>
                    <a:lnTo>
                      <a:pt x="411" y="0"/>
                    </a:lnTo>
                    <a:lnTo>
                      <a:pt x="364" y="2"/>
                    </a:lnTo>
                    <a:lnTo>
                      <a:pt x="315" y="6"/>
                    </a:lnTo>
                    <a:lnTo>
                      <a:pt x="262" y="15"/>
                    </a:lnTo>
                    <a:lnTo>
                      <a:pt x="209" y="26"/>
                    </a:lnTo>
                    <a:lnTo>
                      <a:pt x="154" y="42"/>
                    </a:lnTo>
                    <a:lnTo>
                      <a:pt x="98" y="61"/>
                    </a:lnTo>
                    <a:lnTo>
                      <a:pt x="42" y="87"/>
                    </a:lnTo>
                    <a:lnTo>
                      <a:pt x="38" y="101"/>
                    </a:lnTo>
                    <a:lnTo>
                      <a:pt x="28" y="141"/>
                    </a:lnTo>
                    <a:lnTo>
                      <a:pt x="17" y="203"/>
                    </a:lnTo>
                    <a:lnTo>
                      <a:pt x="6" y="283"/>
                    </a:lnTo>
                    <a:lnTo>
                      <a:pt x="0" y="378"/>
                    </a:lnTo>
                    <a:lnTo>
                      <a:pt x="5" y="484"/>
                    </a:lnTo>
                    <a:lnTo>
                      <a:pt x="21" y="599"/>
                    </a:lnTo>
                    <a:lnTo>
                      <a:pt x="54" y="716"/>
                    </a:lnTo>
                    <a:lnTo>
                      <a:pt x="58" y="716"/>
                    </a:lnTo>
                    <a:lnTo>
                      <a:pt x="66" y="715"/>
                    </a:lnTo>
                    <a:lnTo>
                      <a:pt x="80" y="713"/>
                    </a:lnTo>
                    <a:lnTo>
                      <a:pt x="99" y="712"/>
                    </a:lnTo>
                    <a:lnTo>
                      <a:pt x="124" y="710"/>
                    </a:lnTo>
                    <a:lnTo>
                      <a:pt x="153" y="708"/>
                    </a:lnTo>
                    <a:lnTo>
                      <a:pt x="188" y="707"/>
                    </a:lnTo>
                    <a:lnTo>
                      <a:pt x="225" y="706"/>
                    </a:lnTo>
                    <a:lnTo>
                      <a:pt x="267" y="705"/>
                    </a:lnTo>
                    <a:lnTo>
                      <a:pt x="313" y="706"/>
                    </a:lnTo>
                    <a:lnTo>
                      <a:pt x="362" y="707"/>
                    </a:lnTo>
                    <a:lnTo>
                      <a:pt x="415" y="709"/>
                    </a:lnTo>
                    <a:lnTo>
                      <a:pt x="470" y="713"/>
                    </a:lnTo>
                    <a:lnTo>
                      <a:pt x="528" y="719"/>
                    </a:lnTo>
                    <a:lnTo>
                      <a:pt x="588" y="726"/>
                    </a:lnTo>
                    <a:lnTo>
                      <a:pt x="650" y="735"/>
                    </a:lnTo>
                    <a:lnTo>
                      <a:pt x="647" y="713"/>
                    </a:lnTo>
                    <a:lnTo>
                      <a:pt x="641" y="655"/>
                    </a:lnTo>
                    <a:lnTo>
                      <a:pt x="631" y="568"/>
                    </a:lnTo>
                    <a:lnTo>
                      <a:pt x="623" y="462"/>
                    </a:lnTo>
                    <a:lnTo>
                      <a:pt x="618" y="345"/>
                    </a:lnTo>
                    <a:lnTo>
                      <a:pt x="618" y="229"/>
                    </a:lnTo>
                    <a:lnTo>
                      <a:pt x="627" y="119"/>
                    </a:lnTo>
                    <a:lnTo>
                      <a:pt x="645" y="2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2" name="Freeform 132"/>
              <p:cNvSpPr>
                <a:spLocks/>
              </p:cNvSpPr>
              <p:nvPr/>
            </p:nvSpPr>
            <p:spPr bwMode="auto">
              <a:xfrm>
                <a:off x="6623" y="13797"/>
                <a:ext cx="1071" cy="731"/>
              </a:xfrm>
              <a:custGeom>
                <a:avLst/>
                <a:gdLst>
                  <a:gd name="T0" fmla="*/ 6 w 1071"/>
                  <a:gd name="T1" fmla="*/ 552 h 731"/>
                  <a:gd name="T2" fmla="*/ 0 w 1071"/>
                  <a:gd name="T3" fmla="*/ 642 h 731"/>
                  <a:gd name="T4" fmla="*/ 698 w 1071"/>
                  <a:gd name="T5" fmla="*/ 731 h 731"/>
                  <a:gd name="T6" fmla="*/ 703 w 1071"/>
                  <a:gd name="T7" fmla="*/ 729 h 731"/>
                  <a:gd name="T8" fmla="*/ 717 w 1071"/>
                  <a:gd name="T9" fmla="*/ 722 h 731"/>
                  <a:gd name="T10" fmla="*/ 740 w 1071"/>
                  <a:gd name="T11" fmla="*/ 710 h 731"/>
                  <a:gd name="T12" fmla="*/ 768 w 1071"/>
                  <a:gd name="T13" fmla="*/ 694 h 731"/>
                  <a:gd name="T14" fmla="*/ 801 w 1071"/>
                  <a:gd name="T15" fmla="*/ 672 h 731"/>
                  <a:gd name="T16" fmla="*/ 838 w 1071"/>
                  <a:gd name="T17" fmla="*/ 645 h 731"/>
                  <a:gd name="T18" fmla="*/ 876 w 1071"/>
                  <a:gd name="T19" fmla="*/ 614 h 731"/>
                  <a:gd name="T20" fmla="*/ 915 w 1071"/>
                  <a:gd name="T21" fmla="*/ 577 h 731"/>
                  <a:gd name="T22" fmla="*/ 953 w 1071"/>
                  <a:gd name="T23" fmla="*/ 536 h 731"/>
                  <a:gd name="T24" fmla="*/ 988 w 1071"/>
                  <a:gd name="T25" fmla="*/ 491 h 731"/>
                  <a:gd name="T26" fmla="*/ 1018 w 1071"/>
                  <a:gd name="T27" fmla="*/ 439 h 731"/>
                  <a:gd name="T28" fmla="*/ 1043 w 1071"/>
                  <a:gd name="T29" fmla="*/ 383 h 731"/>
                  <a:gd name="T30" fmla="*/ 1061 w 1071"/>
                  <a:gd name="T31" fmla="*/ 322 h 731"/>
                  <a:gd name="T32" fmla="*/ 1071 w 1071"/>
                  <a:gd name="T33" fmla="*/ 255 h 731"/>
                  <a:gd name="T34" fmla="*/ 1070 w 1071"/>
                  <a:gd name="T35" fmla="*/ 185 h 731"/>
                  <a:gd name="T36" fmla="*/ 1057 w 1071"/>
                  <a:gd name="T37" fmla="*/ 108 h 731"/>
                  <a:gd name="T38" fmla="*/ 1055 w 1071"/>
                  <a:gd name="T39" fmla="*/ 104 h 731"/>
                  <a:gd name="T40" fmla="*/ 1049 w 1071"/>
                  <a:gd name="T41" fmla="*/ 92 h 731"/>
                  <a:gd name="T42" fmla="*/ 1037 w 1071"/>
                  <a:gd name="T43" fmla="*/ 76 h 731"/>
                  <a:gd name="T44" fmla="*/ 1022 w 1071"/>
                  <a:gd name="T45" fmla="*/ 57 h 731"/>
                  <a:gd name="T46" fmla="*/ 1002 w 1071"/>
                  <a:gd name="T47" fmla="*/ 37 h 731"/>
                  <a:gd name="T48" fmla="*/ 979 w 1071"/>
                  <a:gd name="T49" fmla="*/ 20 h 731"/>
                  <a:gd name="T50" fmla="*/ 951 w 1071"/>
                  <a:gd name="T51" fmla="*/ 7 h 731"/>
                  <a:gd name="T52" fmla="*/ 919 w 1071"/>
                  <a:gd name="T53" fmla="*/ 0 h 731"/>
                  <a:gd name="T54" fmla="*/ 924 w 1071"/>
                  <a:gd name="T55" fmla="*/ 12 h 731"/>
                  <a:gd name="T56" fmla="*/ 934 w 1071"/>
                  <a:gd name="T57" fmla="*/ 44 h 731"/>
                  <a:gd name="T58" fmla="*/ 947 w 1071"/>
                  <a:gd name="T59" fmla="*/ 94 h 731"/>
                  <a:gd name="T60" fmla="*/ 958 w 1071"/>
                  <a:gd name="T61" fmla="*/ 159 h 731"/>
                  <a:gd name="T62" fmla="*/ 961 w 1071"/>
                  <a:gd name="T63" fmla="*/ 238 h 731"/>
                  <a:gd name="T64" fmla="*/ 953 w 1071"/>
                  <a:gd name="T65" fmla="*/ 324 h 731"/>
                  <a:gd name="T66" fmla="*/ 928 w 1071"/>
                  <a:gd name="T67" fmla="*/ 418 h 731"/>
                  <a:gd name="T68" fmla="*/ 884 w 1071"/>
                  <a:gd name="T69" fmla="*/ 516 h 731"/>
                  <a:gd name="T70" fmla="*/ 883 w 1071"/>
                  <a:gd name="T71" fmla="*/ 518 h 731"/>
                  <a:gd name="T72" fmla="*/ 879 w 1071"/>
                  <a:gd name="T73" fmla="*/ 521 h 731"/>
                  <a:gd name="T74" fmla="*/ 872 w 1071"/>
                  <a:gd name="T75" fmla="*/ 526 h 731"/>
                  <a:gd name="T76" fmla="*/ 862 w 1071"/>
                  <a:gd name="T77" fmla="*/ 534 h 731"/>
                  <a:gd name="T78" fmla="*/ 851 w 1071"/>
                  <a:gd name="T79" fmla="*/ 541 h 731"/>
                  <a:gd name="T80" fmla="*/ 837 w 1071"/>
                  <a:gd name="T81" fmla="*/ 550 h 731"/>
                  <a:gd name="T82" fmla="*/ 819 w 1071"/>
                  <a:gd name="T83" fmla="*/ 559 h 731"/>
                  <a:gd name="T84" fmla="*/ 800 w 1071"/>
                  <a:gd name="T85" fmla="*/ 567 h 731"/>
                  <a:gd name="T86" fmla="*/ 778 w 1071"/>
                  <a:gd name="T87" fmla="*/ 575 h 731"/>
                  <a:gd name="T88" fmla="*/ 754 w 1071"/>
                  <a:gd name="T89" fmla="*/ 582 h 731"/>
                  <a:gd name="T90" fmla="*/ 727 w 1071"/>
                  <a:gd name="T91" fmla="*/ 588 h 731"/>
                  <a:gd name="T92" fmla="*/ 697 w 1071"/>
                  <a:gd name="T93" fmla="*/ 592 h 731"/>
                  <a:gd name="T94" fmla="*/ 666 w 1071"/>
                  <a:gd name="T95" fmla="*/ 593 h 731"/>
                  <a:gd name="T96" fmla="*/ 631 w 1071"/>
                  <a:gd name="T97" fmla="*/ 592 h 731"/>
                  <a:gd name="T98" fmla="*/ 593 w 1071"/>
                  <a:gd name="T99" fmla="*/ 589 h 731"/>
                  <a:gd name="T100" fmla="*/ 555 w 1071"/>
                  <a:gd name="T101" fmla="*/ 581 h 731"/>
                  <a:gd name="T102" fmla="*/ 555 w 1071"/>
                  <a:gd name="T103" fmla="*/ 677 h 731"/>
                  <a:gd name="T104" fmla="*/ 24 w 1071"/>
                  <a:gd name="T105" fmla="*/ 623 h 731"/>
                  <a:gd name="T106" fmla="*/ 6 w 1071"/>
                  <a:gd name="T107" fmla="*/ 552 h 73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1071" h="731">
                    <a:moveTo>
                      <a:pt x="6" y="552"/>
                    </a:moveTo>
                    <a:lnTo>
                      <a:pt x="0" y="642"/>
                    </a:lnTo>
                    <a:lnTo>
                      <a:pt x="698" y="731"/>
                    </a:lnTo>
                    <a:lnTo>
                      <a:pt x="703" y="729"/>
                    </a:lnTo>
                    <a:lnTo>
                      <a:pt x="717" y="722"/>
                    </a:lnTo>
                    <a:lnTo>
                      <a:pt x="740" y="710"/>
                    </a:lnTo>
                    <a:lnTo>
                      <a:pt x="768" y="694"/>
                    </a:lnTo>
                    <a:lnTo>
                      <a:pt x="801" y="672"/>
                    </a:lnTo>
                    <a:lnTo>
                      <a:pt x="838" y="645"/>
                    </a:lnTo>
                    <a:lnTo>
                      <a:pt x="876" y="614"/>
                    </a:lnTo>
                    <a:lnTo>
                      <a:pt x="915" y="577"/>
                    </a:lnTo>
                    <a:lnTo>
                      <a:pt x="953" y="536"/>
                    </a:lnTo>
                    <a:lnTo>
                      <a:pt x="988" y="491"/>
                    </a:lnTo>
                    <a:lnTo>
                      <a:pt x="1018" y="439"/>
                    </a:lnTo>
                    <a:lnTo>
                      <a:pt x="1043" y="383"/>
                    </a:lnTo>
                    <a:lnTo>
                      <a:pt x="1061" y="322"/>
                    </a:lnTo>
                    <a:lnTo>
                      <a:pt x="1071" y="255"/>
                    </a:lnTo>
                    <a:lnTo>
                      <a:pt x="1070" y="185"/>
                    </a:lnTo>
                    <a:lnTo>
                      <a:pt x="1057" y="108"/>
                    </a:lnTo>
                    <a:lnTo>
                      <a:pt x="1055" y="104"/>
                    </a:lnTo>
                    <a:lnTo>
                      <a:pt x="1049" y="92"/>
                    </a:lnTo>
                    <a:lnTo>
                      <a:pt x="1037" y="76"/>
                    </a:lnTo>
                    <a:lnTo>
                      <a:pt x="1022" y="57"/>
                    </a:lnTo>
                    <a:lnTo>
                      <a:pt x="1002" y="37"/>
                    </a:lnTo>
                    <a:lnTo>
                      <a:pt x="979" y="20"/>
                    </a:lnTo>
                    <a:lnTo>
                      <a:pt x="951" y="7"/>
                    </a:lnTo>
                    <a:lnTo>
                      <a:pt x="919" y="0"/>
                    </a:lnTo>
                    <a:lnTo>
                      <a:pt x="924" y="12"/>
                    </a:lnTo>
                    <a:lnTo>
                      <a:pt x="934" y="44"/>
                    </a:lnTo>
                    <a:lnTo>
                      <a:pt x="947" y="94"/>
                    </a:lnTo>
                    <a:lnTo>
                      <a:pt x="958" y="159"/>
                    </a:lnTo>
                    <a:lnTo>
                      <a:pt x="961" y="238"/>
                    </a:lnTo>
                    <a:lnTo>
                      <a:pt x="953" y="324"/>
                    </a:lnTo>
                    <a:lnTo>
                      <a:pt x="928" y="418"/>
                    </a:lnTo>
                    <a:lnTo>
                      <a:pt x="884" y="516"/>
                    </a:lnTo>
                    <a:lnTo>
                      <a:pt x="883" y="518"/>
                    </a:lnTo>
                    <a:lnTo>
                      <a:pt x="879" y="521"/>
                    </a:lnTo>
                    <a:lnTo>
                      <a:pt x="872" y="526"/>
                    </a:lnTo>
                    <a:lnTo>
                      <a:pt x="862" y="534"/>
                    </a:lnTo>
                    <a:lnTo>
                      <a:pt x="851" y="541"/>
                    </a:lnTo>
                    <a:lnTo>
                      <a:pt x="837" y="550"/>
                    </a:lnTo>
                    <a:lnTo>
                      <a:pt x="819" y="559"/>
                    </a:lnTo>
                    <a:lnTo>
                      <a:pt x="800" y="567"/>
                    </a:lnTo>
                    <a:lnTo>
                      <a:pt x="778" y="575"/>
                    </a:lnTo>
                    <a:lnTo>
                      <a:pt x="754" y="582"/>
                    </a:lnTo>
                    <a:lnTo>
                      <a:pt x="727" y="588"/>
                    </a:lnTo>
                    <a:lnTo>
                      <a:pt x="697" y="592"/>
                    </a:lnTo>
                    <a:lnTo>
                      <a:pt x="666" y="593"/>
                    </a:lnTo>
                    <a:lnTo>
                      <a:pt x="631" y="592"/>
                    </a:lnTo>
                    <a:lnTo>
                      <a:pt x="593" y="589"/>
                    </a:lnTo>
                    <a:lnTo>
                      <a:pt x="555" y="581"/>
                    </a:lnTo>
                    <a:lnTo>
                      <a:pt x="555" y="677"/>
                    </a:lnTo>
                    <a:lnTo>
                      <a:pt x="24" y="623"/>
                    </a:lnTo>
                    <a:lnTo>
                      <a:pt x="6" y="55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3" name="Freeform 133"/>
              <p:cNvSpPr>
                <a:spLocks/>
              </p:cNvSpPr>
              <p:nvPr/>
            </p:nvSpPr>
            <p:spPr bwMode="auto">
              <a:xfrm>
                <a:off x="6486" y="14516"/>
                <a:ext cx="787" cy="253"/>
              </a:xfrm>
              <a:custGeom>
                <a:avLst/>
                <a:gdLst>
                  <a:gd name="T0" fmla="*/ 787 w 787"/>
                  <a:gd name="T1" fmla="*/ 91 h 253"/>
                  <a:gd name="T2" fmla="*/ 12 w 787"/>
                  <a:gd name="T3" fmla="*/ 0 h 253"/>
                  <a:gd name="T4" fmla="*/ 0 w 787"/>
                  <a:gd name="T5" fmla="*/ 91 h 253"/>
                  <a:gd name="T6" fmla="*/ 764 w 787"/>
                  <a:gd name="T7" fmla="*/ 253 h 253"/>
                  <a:gd name="T8" fmla="*/ 787 w 787"/>
                  <a:gd name="T9" fmla="*/ 91 h 2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7" h="253">
                    <a:moveTo>
                      <a:pt x="787" y="91"/>
                    </a:moveTo>
                    <a:lnTo>
                      <a:pt x="12" y="0"/>
                    </a:lnTo>
                    <a:lnTo>
                      <a:pt x="0" y="91"/>
                    </a:lnTo>
                    <a:lnTo>
                      <a:pt x="764" y="253"/>
                    </a:lnTo>
                    <a:lnTo>
                      <a:pt x="787" y="9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4" name="Freeform 134"/>
              <p:cNvSpPr>
                <a:spLocks/>
              </p:cNvSpPr>
              <p:nvPr/>
            </p:nvSpPr>
            <p:spPr bwMode="auto">
              <a:xfrm>
                <a:off x="6879" y="14597"/>
                <a:ext cx="336" cy="115"/>
              </a:xfrm>
              <a:custGeom>
                <a:avLst/>
                <a:gdLst>
                  <a:gd name="T0" fmla="*/ 336 w 336"/>
                  <a:gd name="T1" fmla="*/ 50 h 115"/>
                  <a:gd name="T2" fmla="*/ 4 w 336"/>
                  <a:gd name="T3" fmla="*/ 0 h 115"/>
                  <a:gd name="T4" fmla="*/ 0 w 336"/>
                  <a:gd name="T5" fmla="*/ 48 h 115"/>
                  <a:gd name="T6" fmla="*/ 327 w 336"/>
                  <a:gd name="T7" fmla="*/ 115 h 115"/>
                  <a:gd name="T8" fmla="*/ 336 w 336"/>
                  <a:gd name="T9" fmla="*/ 50 h 1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6" h="115">
                    <a:moveTo>
                      <a:pt x="336" y="50"/>
                    </a:moveTo>
                    <a:lnTo>
                      <a:pt x="4" y="0"/>
                    </a:lnTo>
                    <a:lnTo>
                      <a:pt x="0" y="48"/>
                    </a:lnTo>
                    <a:lnTo>
                      <a:pt x="327" y="115"/>
                    </a:lnTo>
                    <a:lnTo>
                      <a:pt x="336" y="5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5" name="Freeform 135"/>
              <p:cNvSpPr>
                <a:spLocks/>
              </p:cNvSpPr>
              <p:nvPr/>
            </p:nvSpPr>
            <p:spPr bwMode="auto">
              <a:xfrm>
                <a:off x="6536" y="14540"/>
                <a:ext cx="225" cy="85"/>
              </a:xfrm>
              <a:custGeom>
                <a:avLst/>
                <a:gdLst>
                  <a:gd name="T0" fmla="*/ 225 w 225"/>
                  <a:gd name="T1" fmla="*/ 39 h 85"/>
                  <a:gd name="T2" fmla="*/ 0 w 225"/>
                  <a:gd name="T3" fmla="*/ 0 h 85"/>
                  <a:gd name="T4" fmla="*/ 3 w 225"/>
                  <a:gd name="T5" fmla="*/ 41 h 85"/>
                  <a:gd name="T6" fmla="*/ 218 w 225"/>
                  <a:gd name="T7" fmla="*/ 85 h 85"/>
                  <a:gd name="T8" fmla="*/ 225 w 225"/>
                  <a:gd name="T9" fmla="*/ 39 h 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5" h="85">
                    <a:moveTo>
                      <a:pt x="225" y="39"/>
                    </a:moveTo>
                    <a:lnTo>
                      <a:pt x="0" y="0"/>
                    </a:lnTo>
                    <a:lnTo>
                      <a:pt x="3" y="41"/>
                    </a:lnTo>
                    <a:lnTo>
                      <a:pt x="218" y="85"/>
                    </a:lnTo>
                    <a:lnTo>
                      <a:pt x="225" y="3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6" name="Freeform 136"/>
              <p:cNvSpPr>
                <a:spLocks/>
              </p:cNvSpPr>
              <p:nvPr/>
            </p:nvSpPr>
            <p:spPr bwMode="auto">
              <a:xfrm>
                <a:off x="5972" y="14624"/>
                <a:ext cx="1325" cy="439"/>
              </a:xfrm>
              <a:custGeom>
                <a:avLst/>
                <a:gdLst>
                  <a:gd name="T0" fmla="*/ 0 w 1325"/>
                  <a:gd name="T1" fmla="*/ 132 h 439"/>
                  <a:gd name="T2" fmla="*/ 3 w 1325"/>
                  <a:gd name="T3" fmla="*/ 132 h 439"/>
                  <a:gd name="T4" fmla="*/ 10 w 1325"/>
                  <a:gd name="T5" fmla="*/ 130 h 439"/>
                  <a:gd name="T6" fmla="*/ 24 w 1325"/>
                  <a:gd name="T7" fmla="*/ 128 h 439"/>
                  <a:gd name="T8" fmla="*/ 42 w 1325"/>
                  <a:gd name="T9" fmla="*/ 125 h 439"/>
                  <a:gd name="T10" fmla="*/ 62 w 1325"/>
                  <a:gd name="T11" fmla="*/ 121 h 439"/>
                  <a:gd name="T12" fmla="*/ 86 w 1325"/>
                  <a:gd name="T13" fmla="*/ 116 h 439"/>
                  <a:gd name="T14" fmla="*/ 113 w 1325"/>
                  <a:gd name="T15" fmla="*/ 109 h 439"/>
                  <a:gd name="T16" fmla="*/ 141 w 1325"/>
                  <a:gd name="T17" fmla="*/ 102 h 439"/>
                  <a:gd name="T18" fmla="*/ 170 w 1325"/>
                  <a:gd name="T19" fmla="*/ 94 h 439"/>
                  <a:gd name="T20" fmla="*/ 199 w 1325"/>
                  <a:gd name="T21" fmla="*/ 85 h 439"/>
                  <a:gd name="T22" fmla="*/ 228 w 1325"/>
                  <a:gd name="T23" fmla="*/ 74 h 439"/>
                  <a:gd name="T24" fmla="*/ 257 w 1325"/>
                  <a:gd name="T25" fmla="*/ 62 h 439"/>
                  <a:gd name="T26" fmla="*/ 285 w 1325"/>
                  <a:gd name="T27" fmla="*/ 48 h 439"/>
                  <a:gd name="T28" fmla="*/ 309 w 1325"/>
                  <a:gd name="T29" fmla="*/ 34 h 439"/>
                  <a:gd name="T30" fmla="*/ 333 w 1325"/>
                  <a:gd name="T31" fmla="*/ 18 h 439"/>
                  <a:gd name="T32" fmla="*/ 352 w 1325"/>
                  <a:gd name="T33" fmla="*/ 0 h 439"/>
                  <a:gd name="T34" fmla="*/ 1325 w 1325"/>
                  <a:gd name="T35" fmla="*/ 223 h 439"/>
                  <a:gd name="T36" fmla="*/ 1323 w 1325"/>
                  <a:gd name="T37" fmla="*/ 225 h 439"/>
                  <a:gd name="T38" fmla="*/ 1318 w 1325"/>
                  <a:gd name="T39" fmla="*/ 230 h 439"/>
                  <a:gd name="T40" fmla="*/ 1309 w 1325"/>
                  <a:gd name="T41" fmla="*/ 239 h 439"/>
                  <a:gd name="T42" fmla="*/ 1297 w 1325"/>
                  <a:gd name="T43" fmla="*/ 250 h 439"/>
                  <a:gd name="T44" fmla="*/ 1282 w 1325"/>
                  <a:gd name="T45" fmla="*/ 263 h 439"/>
                  <a:gd name="T46" fmla="*/ 1265 w 1325"/>
                  <a:gd name="T47" fmla="*/ 278 h 439"/>
                  <a:gd name="T48" fmla="*/ 1247 w 1325"/>
                  <a:gd name="T49" fmla="*/ 295 h 439"/>
                  <a:gd name="T50" fmla="*/ 1225 w 1325"/>
                  <a:gd name="T51" fmla="*/ 312 h 439"/>
                  <a:gd name="T52" fmla="*/ 1202 w 1325"/>
                  <a:gd name="T53" fmla="*/ 331 h 439"/>
                  <a:gd name="T54" fmla="*/ 1179 w 1325"/>
                  <a:gd name="T55" fmla="*/ 349 h 439"/>
                  <a:gd name="T56" fmla="*/ 1154 w 1325"/>
                  <a:gd name="T57" fmla="*/ 367 h 439"/>
                  <a:gd name="T58" fmla="*/ 1128 w 1325"/>
                  <a:gd name="T59" fmla="*/ 385 h 439"/>
                  <a:gd name="T60" fmla="*/ 1102 w 1325"/>
                  <a:gd name="T61" fmla="*/ 401 h 439"/>
                  <a:gd name="T62" fmla="*/ 1077 w 1325"/>
                  <a:gd name="T63" fmla="*/ 415 h 439"/>
                  <a:gd name="T64" fmla="*/ 1051 w 1325"/>
                  <a:gd name="T65" fmla="*/ 428 h 439"/>
                  <a:gd name="T66" fmla="*/ 1026 w 1325"/>
                  <a:gd name="T67" fmla="*/ 439 h 439"/>
                  <a:gd name="T68" fmla="*/ 0 w 1325"/>
                  <a:gd name="T69" fmla="*/ 132 h 43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325" h="439">
                    <a:moveTo>
                      <a:pt x="0" y="132"/>
                    </a:moveTo>
                    <a:lnTo>
                      <a:pt x="3" y="132"/>
                    </a:lnTo>
                    <a:lnTo>
                      <a:pt x="10" y="130"/>
                    </a:lnTo>
                    <a:lnTo>
                      <a:pt x="24" y="128"/>
                    </a:lnTo>
                    <a:lnTo>
                      <a:pt x="42" y="125"/>
                    </a:lnTo>
                    <a:lnTo>
                      <a:pt x="62" y="121"/>
                    </a:lnTo>
                    <a:lnTo>
                      <a:pt x="86" y="116"/>
                    </a:lnTo>
                    <a:lnTo>
                      <a:pt x="113" y="109"/>
                    </a:lnTo>
                    <a:lnTo>
                      <a:pt x="141" y="102"/>
                    </a:lnTo>
                    <a:lnTo>
                      <a:pt x="170" y="94"/>
                    </a:lnTo>
                    <a:lnTo>
                      <a:pt x="199" y="85"/>
                    </a:lnTo>
                    <a:lnTo>
                      <a:pt x="228" y="74"/>
                    </a:lnTo>
                    <a:lnTo>
                      <a:pt x="257" y="62"/>
                    </a:lnTo>
                    <a:lnTo>
                      <a:pt x="285" y="48"/>
                    </a:lnTo>
                    <a:lnTo>
                      <a:pt x="309" y="34"/>
                    </a:lnTo>
                    <a:lnTo>
                      <a:pt x="333" y="18"/>
                    </a:lnTo>
                    <a:lnTo>
                      <a:pt x="352" y="0"/>
                    </a:lnTo>
                    <a:lnTo>
                      <a:pt x="1325" y="223"/>
                    </a:lnTo>
                    <a:lnTo>
                      <a:pt x="1323" y="225"/>
                    </a:lnTo>
                    <a:lnTo>
                      <a:pt x="1318" y="230"/>
                    </a:lnTo>
                    <a:lnTo>
                      <a:pt x="1309" y="239"/>
                    </a:lnTo>
                    <a:lnTo>
                      <a:pt x="1297" y="250"/>
                    </a:lnTo>
                    <a:lnTo>
                      <a:pt x="1282" y="263"/>
                    </a:lnTo>
                    <a:lnTo>
                      <a:pt x="1265" y="278"/>
                    </a:lnTo>
                    <a:lnTo>
                      <a:pt x="1247" y="295"/>
                    </a:lnTo>
                    <a:lnTo>
                      <a:pt x="1225" y="312"/>
                    </a:lnTo>
                    <a:lnTo>
                      <a:pt x="1202" y="331"/>
                    </a:lnTo>
                    <a:lnTo>
                      <a:pt x="1179" y="349"/>
                    </a:lnTo>
                    <a:lnTo>
                      <a:pt x="1154" y="367"/>
                    </a:lnTo>
                    <a:lnTo>
                      <a:pt x="1128" y="385"/>
                    </a:lnTo>
                    <a:lnTo>
                      <a:pt x="1102" y="401"/>
                    </a:lnTo>
                    <a:lnTo>
                      <a:pt x="1077" y="415"/>
                    </a:lnTo>
                    <a:lnTo>
                      <a:pt x="1051" y="428"/>
                    </a:lnTo>
                    <a:lnTo>
                      <a:pt x="1026" y="439"/>
                    </a:lnTo>
                    <a:lnTo>
                      <a:pt x="0" y="1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7" name="Freeform 137"/>
              <p:cNvSpPr>
                <a:spLocks/>
              </p:cNvSpPr>
              <p:nvPr/>
            </p:nvSpPr>
            <p:spPr bwMode="auto">
              <a:xfrm>
                <a:off x="7292" y="14577"/>
                <a:ext cx="472" cy="209"/>
              </a:xfrm>
              <a:custGeom>
                <a:avLst/>
                <a:gdLst>
                  <a:gd name="T0" fmla="*/ 47 w 472"/>
                  <a:gd name="T1" fmla="*/ 209 h 209"/>
                  <a:gd name="T2" fmla="*/ 472 w 472"/>
                  <a:gd name="T3" fmla="*/ 84 h 209"/>
                  <a:gd name="T4" fmla="*/ 215 w 472"/>
                  <a:gd name="T5" fmla="*/ 0 h 209"/>
                  <a:gd name="T6" fmla="*/ 5 w 472"/>
                  <a:gd name="T7" fmla="*/ 24 h 209"/>
                  <a:gd name="T8" fmla="*/ 0 w 472"/>
                  <a:gd name="T9" fmla="*/ 197 h 209"/>
                  <a:gd name="T10" fmla="*/ 47 w 472"/>
                  <a:gd name="T11" fmla="*/ 209 h 20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" h="209">
                    <a:moveTo>
                      <a:pt x="47" y="209"/>
                    </a:moveTo>
                    <a:lnTo>
                      <a:pt x="472" y="84"/>
                    </a:lnTo>
                    <a:lnTo>
                      <a:pt x="215" y="0"/>
                    </a:lnTo>
                    <a:lnTo>
                      <a:pt x="5" y="24"/>
                    </a:lnTo>
                    <a:lnTo>
                      <a:pt x="0" y="197"/>
                    </a:lnTo>
                    <a:lnTo>
                      <a:pt x="47" y="20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8" name="Freeform 138"/>
              <p:cNvSpPr>
                <a:spLocks/>
              </p:cNvSpPr>
              <p:nvPr/>
            </p:nvSpPr>
            <p:spPr bwMode="auto">
              <a:xfrm>
                <a:off x="6073" y="13679"/>
                <a:ext cx="251" cy="999"/>
              </a:xfrm>
              <a:custGeom>
                <a:avLst/>
                <a:gdLst>
                  <a:gd name="T0" fmla="*/ 251 w 251"/>
                  <a:gd name="T1" fmla="*/ 23 h 999"/>
                  <a:gd name="T2" fmla="*/ 250 w 251"/>
                  <a:gd name="T3" fmla="*/ 22 h 999"/>
                  <a:gd name="T4" fmla="*/ 246 w 251"/>
                  <a:gd name="T5" fmla="*/ 20 h 999"/>
                  <a:gd name="T6" fmla="*/ 239 w 251"/>
                  <a:gd name="T7" fmla="*/ 18 h 999"/>
                  <a:gd name="T8" fmla="*/ 230 w 251"/>
                  <a:gd name="T9" fmla="*/ 15 h 999"/>
                  <a:gd name="T10" fmla="*/ 218 w 251"/>
                  <a:gd name="T11" fmla="*/ 11 h 999"/>
                  <a:gd name="T12" fmla="*/ 205 w 251"/>
                  <a:gd name="T13" fmla="*/ 7 h 999"/>
                  <a:gd name="T14" fmla="*/ 190 w 251"/>
                  <a:gd name="T15" fmla="*/ 4 h 999"/>
                  <a:gd name="T16" fmla="*/ 173 w 251"/>
                  <a:gd name="T17" fmla="*/ 1 h 999"/>
                  <a:gd name="T18" fmla="*/ 155 w 251"/>
                  <a:gd name="T19" fmla="*/ 0 h 999"/>
                  <a:gd name="T20" fmla="*/ 134 w 251"/>
                  <a:gd name="T21" fmla="*/ 0 h 999"/>
                  <a:gd name="T22" fmla="*/ 114 w 251"/>
                  <a:gd name="T23" fmla="*/ 2 h 999"/>
                  <a:gd name="T24" fmla="*/ 92 w 251"/>
                  <a:gd name="T25" fmla="*/ 5 h 999"/>
                  <a:gd name="T26" fmla="*/ 70 w 251"/>
                  <a:gd name="T27" fmla="*/ 12 h 999"/>
                  <a:gd name="T28" fmla="*/ 47 w 251"/>
                  <a:gd name="T29" fmla="*/ 20 h 999"/>
                  <a:gd name="T30" fmla="*/ 23 w 251"/>
                  <a:gd name="T31" fmla="*/ 32 h 999"/>
                  <a:gd name="T32" fmla="*/ 0 w 251"/>
                  <a:gd name="T33" fmla="*/ 47 h 999"/>
                  <a:gd name="T34" fmla="*/ 0 w 251"/>
                  <a:gd name="T35" fmla="*/ 999 h 999"/>
                  <a:gd name="T36" fmla="*/ 1 w 251"/>
                  <a:gd name="T37" fmla="*/ 999 h 999"/>
                  <a:gd name="T38" fmla="*/ 6 w 251"/>
                  <a:gd name="T39" fmla="*/ 999 h 999"/>
                  <a:gd name="T40" fmla="*/ 14 w 251"/>
                  <a:gd name="T41" fmla="*/ 998 h 999"/>
                  <a:gd name="T42" fmla="*/ 23 w 251"/>
                  <a:gd name="T43" fmla="*/ 997 h 999"/>
                  <a:gd name="T44" fmla="*/ 35 w 251"/>
                  <a:gd name="T45" fmla="*/ 995 h 999"/>
                  <a:gd name="T46" fmla="*/ 49 w 251"/>
                  <a:gd name="T47" fmla="*/ 993 h 999"/>
                  <a:gd name="T48" fmla="*/ 65 w 251"/>
                  <a:gd name="T49" fmla="*/ 990 h 999"/>
                  <a:gd name="T50" fmla="*/ 83 w 251"/>
                  <a:gd name="T51" fmla="*/ 985 h 999"/>
                  <a:gd name="T52" fmla="*/ 102 w 251"/>
                  <a:gd name="T53" fmla="*/ 980 h 999"/>
                  <a:gd name="T54" fmla="*/ 121 w 251"/>
                  <a:gd name="T55" fmla="*/ 973 h 999"/>
                  <a:gd name="T56" fmla="*/ 143 w 251"/>
                  <a:gd name="T57" fmla="*/ 966 h 999"/>
                  <a:gd name="T58" fmla="*/ 164 w 251"/>
                  <a:gd name="T59" fmla="*/ 956 h 999"/>
                  <a:gd name="T60" fmla="*/ 186 w 251"/>
                  <a:gd name="T61" fmla="*/ 945 h 999"/>
                  <a:gd name="T62" fmla="*/ 208 w 251"/>
                  <a:gd name="T63" fmla="*/ 934 h 999"/>
                  <a:gd name="T64" fmla="*/ 230 w 251"/>
                  <a:gd name="T65" fmla="*/ 919 h 999"/>
                  <a:gd name="T66" fmla="*/ 251 w 251"/>
                  <a:gd name="T67" fmla="*/ 903 h 999"/>
                  <a:gd name="T68" fmla="*/ 251 w 251"/>
                  <a:gd name="T69" fmla="*/ 23 h 99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51" h="999">
                    <a:moveTo>
                      <a:pt x="251" y="23"/>
                    </a:moveTo>
                    <a:lnTo>
                      <a:pt x="250" y="22"/>
                    </a:lnTo>
                    <a:lnTo>
                      <a:pt x="246" y="20"/>
                    </a:lnTo>
                    <a:lnTo>
                      <a:pt x="239" y="18"/>
                    </a:lnTo>
                    <a:lnTo>
                      <a:pt x="230" y="15"/>
                    </a:lnTo>
                    <a:lnTo>
                      <a:pt x="218" y="11"/>
                    </a:lnTo>
                    <a:lnTo>
                      <a:pt x="205" y="7"/>
                    </a:lnTo>
                    <a:lnTo>
                      <a:pt x="190" y="4"/>
                    </a:lnTo>
                    <a:lnTo>
                      <a:pt x="173" y="1"/>
                    </a:lnTo>
                    <a:lnTo>
                      <a:pt x="155" y="0"/>
                    </a:lnTo>
                    <a:lnTo>
                      <a:pt x="134" y="0"/>
                    </a:lnTo>
                    <a:lnTo>
                      <a:pt x="114" y="2"/>
                    </a:lnTo>
                    <a:lnTo>
                      <a:pt x="92" y="5"/>
                    </a:lnTo>
                    <a:lnTo>
                      <a:pt x="70" y="12"/>
                    </a:lnTo>
                    <a:lnTo>
                      <a:pt x="47" y="20"/>
                    </a:lnTo>
                    <a:lnTo>
                      <a:pt x="23" y="32"/>
                    </a:lnTo>
                    <a:lnTo>
                      <a:pt x="0" y="47"/>
                    </a:lnTo>
                    <a:lnTo>
                      <a:pt x="0" y="999"/>
                    </a:lnTo>
                    <a:lnTo>
                      <a:pt x="1" y="999"/>
                    </a:lnTo>
                    <a:lnTo>
                      <a:pt x="6" y="999"/>
                    </a:lnTo>
                    <a:lnTo>
                      <a:pt x="14" y="998"/>
                    </a:lnTo>
                    <a:lnTo>
                      <a:pt x="23" y="997"/>
                    </a:lnTo>
                    <a:lnTo>
                      <a:pt x="35" y="995"/>
                    </a:lnTo>
                    <a:lnTo>
                      <a:pt x="49" y="993"/>
                    </a:lnTo>
                    <a:lnTo>
                      <a:pt x="65" y="990"/>
                    </a:lnTo>
                    <a:lnTo>
                      <a:pt x="83" y="985"/>
                    </a:lnTo>
                    <a:lnTo>
                      <a:pt x="102" y="980"/>
                    </a:lnTo>
                    <a:lnTo>
                      <a:pt x="121" y="973"/>
                    </a:lnTo>
                    <a:lnTo>
                      <a:pt x="143" y="966"/>
                    </a:lnTo>
                    <a:lnTo>
                      <a:pt x="164" y="956"/>
                    </a:lnTo>
                    <a:lnTo>
                      <a:pt x="186" y="945"/>
                    </a:lnTo>
                    <a:lnTo>
                      <a:pt x="208" y="934"/>
                    </a:lnTo>
                    <a:lnTo>
                      <a:pt x="230" y="919"/>
                    </a:lnTo>
                    <a:lnTo>
                      <a:pt x="251" y="903"/>
                    </a:lnTo>
                    <a:lnTo>
                      <a:pt x="251" y="2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9" name="Freeform 139"/>
              <p:cNvSpPr>
                <a:spLocks/>
              </p:cNvSpPr>
              <p:nvPr/>
            </p:nvSpPr>
            <p:spPr bwMode="auto">
              <a:xfrm>
                <a:off x="6080" y="13687"/>
                <a:ext cx="215" cy="843"/>
              </a:xfrm>
              <a:custGeom>
                <a:avLst/>
                <a:gdLst>
                  <a:gd name="T0" fmla="*/ 215 w 215"/>
                  <a:gd name="T1" fmla="*/ 20 h 843"/>
                  <a:gd name="T2" fmla="*/ 214 w 215"/>
                  <a:gd name="T3" fmla="*/ 19 h 843"/>
                  <a:gd name="T4" fmla="*/ 211 w 215"/>
                  <a:gd name="T5" fmla="*/ 18 h 843"/>
                  <a:gd name="T6" fmla="*/ 205 w 215"/>
                  <a:gd name="T7" fmla="*/ 15 h 843"/>
                  <a:gd name="T8" fmla="*/ 197 w 215"/>
                  <a:gd name="T9" fmla="*/ 12 h 843"/>
                  <a:gd name="T10" fmla="*/ 187 w 215"/>
                  <a:gd name="T11" fmla="*/ 9 h 843"/>
                  <a:gd name="T12" fmla="*/ 176 w 215"/>
                  <a:gd name="T13" fmla="*/ 6 h 843"/>
                  <a:gd name="T14" fmla="*/ 163 w 215"/>
                  <a:gd name="T15" fmla="*/ 4 h 843"/>
                  <a:gd name="T16" fmla="*/ 149 w 215"/>
                  <a:gd name="T17" fmla="*/ 1 h 843"/>
                  <a:gd name="T18" fmla="*/ 133 w 215"/>
                  <a:gd name="T19" fmla="*/ 0 h 843"/>
                  <a:gd name="T20" fmla="*/ 115 w 215"/>
                  <a:gd name="T21" fmla="*/ 0 h 843"/>
                  <a:gd name="T22" fmla="*/ 98 w 215"/>
                  <a:gd name="T23" fmla="*/ 1 h 843"/>
                  <a:gd name="T24" fmla="*/ 79 w 215"/>
                  <a:gd name="T25" fmla="*/ 5 h 843"/>
                  <a:gd name="T26" fmla="*/ 60 w 215"/>
                  <a:gd name="T27" fmla="*/ 10 h 843"/>
                  <a:gd name="T28" fmla="*/ 40 w 215"/>
                  <a:gd name="T29" fmla="*/ 18 h 843"/>
                  <a:gd name="T30" fmla="*/ 21 w 215"/>
                  <a:gd name="T31" fmla="*/ 27 h 843"/>
                  <a:gd name="T32" fmla="*/ 0 w 215"/>
                  <a:gd name="T33" fmla="*/ 40 h 843"/>
                  <a:gd name="T34" fmla="*/ 0 w 215"/>
                  <a:gd name="T35" fmla="*/ 843 h 843"/>
                  <a:gd name="T36" fmla="*/ 1 w 215"/>
                  <a:gd name="T37" fmla="*/ 843 h 843"/>
                  <a:gd name="T38" fmla="*/ 6 w 215"/>
                  <a:gd name="T39" fmla="*/ 843 h 843"/>
                  <a:gd name="T40" fmla="*/ 12 w 215"/>
                  <a:gd name="T41" fmla="*/ 842 h 843"/>
                  <a:gd name="T42" fmla="*/ 21 w 215"/>
                  <a:gd name="T43" fmla="*/ 841 h 843"/>
                  <a:gd name="T44" fmla="*/ 30 w 215"/>
                  <a:gd name="T45" fmla="*/ 840 h 843"/>
                  <a:gd name="T46" fmla="*/ 43 w 215"/>
                  <a:gd name="T47" fmla="*/ 838 h 843"/>
                  <a:gd name="T48" fmla="*/ 56 w 215"/>
                  <a:gd name="T49" fmla="*/ 835 h 843"/>
                  <a:gd name="T50" fmla="*/ 71 w 215"/>
                  <a:gd name="T51" fmla="*/ 831 h 843"/>
                  <a:gd name="T52" fmla="*/ 87 w 215"/>
                  <a:gd name="T53" fmla="*/ 826 h 843"/>
                  <a:gd name="T54" fmla="*/ 105 w 215"/>
                  <a:gd name="T55" fmla="*/ 821 h 843"/>
                  <a:gd name="T56" fmla="*/ 123 w 215"/>
                  <a:gd name="T57" fmla="*/ 814 h 843"/>
                  <a:gd name="T58" fmla="*/ 141 w 215"/>
                  <a:gd name="T59" fmla="*/ 806 h 843"/>
                  <a:gd name="T60" fmla="*/ 159 w 215"/>
                  <a:gd name="T61" fmla="*/ 797 h 843"/>
                  <a:gd name="T62" fmla="*/ 179 w 215"/>
                  <a:gd name="T63" fmla="*/ 786 h 843"/>
                  <a:gd name="T64" fmla="*/ 197 w 215"/>
                  <a:gd name="T65" fmla="*/ 774 h 843"/>
                  <a:gd name="T66" fmla="*/ 215 w 215"/>
                  <a:gd name="T67" fmla="*/ 760 h 843"/>
                  <a:gd name="T68" fmla="*/ 215 w 215"/>
                  <a:gd name="T69" fmla="*/ 20 h 84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15" h="843">
                    <a:moveTo>
                      <a:pt x="215" y="20"/>
                    </a:moveTo>
                    <a:lnTo>
                      <a:pt x="214" y="19"/>
                    </a:lnTo>
                    <a:lnTo>
                      <a:pt x="211" y="18"/>
                    </a:lnTo>
                    <a:lnTo>
                      <a:pt x="205" y="15"/>
                    </a:lnTo>
                    <a:lnTo>
                      <a:pt x="197" y="12"/>
                    </a:lnTo>
                    <a:lnTo>
                      <a:pt x="187" y="9"/>
                    </a:lnTo>
                    <a:lnTo>
                      <a:pt x="176" y="6"/>
                    </a:lnTo>
                    <a:lnTo>
                      <a:pt x="163" y="4"/>
                    </a:lnTo>
                    <a:lnTo>
                      <a:pt x="149" y="1"/>
                    </a:lnTo>
                    <a:lnTo>
                      <a:pt x="133" y="0"/>
                    </a:lnTo>
                    <a:lnTo>
                      <a:pt x="115" y="0"/>
                    </a:lnTo>
                    <a:lnTo>
                      <a:pt x="98" y="1"/>
                    </a:lnTo>
                    <a:lnTo>
                      <a:pt x="79" y="5"/>
                    </a:lnTo>
                    <a:lnTo>
                      <a:pt x="60" y="10"/>
                    </a:lnTo>
                    <a:lnTo>
                      <a:pt x="40" y="18"/>
                    </a:lnTo>
                    <a:lnTo>
                      <a:pt x="21" y="27"/>
                    </a:lnTo>
                    <a:lnTo>
                      <a:pt x="0" y="40"/>
                    </a:lnTo>
                    <a:lnTo>
                      <a:pt x="0" y="843"/>
                    </a:lnTo>
                    <a:lnTo>
                      <a:pt x="1" y="843"/>
                    </a:lnTo>
                    <a:lnTo>
                      <a:pt x="6" y="843"/>
                    </a:lnTo>
                    <a:lnTo>
                      <a:pt x="12" y="842"/>
                    </a:lnTo>
                    <a:lnTo>
                      <a:pt x="21" y="841"/>
                    </a:lnTo>
                    <a:lnTo>
                      <a:pt x="30" y="840"/>
                    </a:lnTo>
                    <a:lnTo>
                      <a:pt x="43" y="838"/>
                    </a:lnTo>
                    <a:lnTo>
                      <a:pt x="56" y="835"/>
                    </a:lnTo>
                    <a:lnTo>
                      <a:pt x="71" y="831"/>
                    </a:lnTo>
                    <a:lnTo>
                      <a:pt x="87" y="826"/>
                    </a:lnTo>
                    <a:lnTo>
                      <a:pt x="105" y="821"/>
                    </a:lnTo>
                    <a:lnTo>
                      <a:pt x="123" y="814"/>
                    </a:lnTo>
                    <a:lnTo>
                      <a:pt x="141" y="806"/>
                    </a:lnTo>
                    <a:lnTo>
                      <a:pt x="159" y="797"/>
                    </a:lnTo>
                    <a:lnTo>
                      <a:pt x="179" y="786"/>
                    </a:lnTo>
                    <a:lnTo>
                      <a:pt x="197" y="774"/>
                    </a:lnTo>
                    <a:lnTo>
                      <a:pt x="215" y="760"/>
                    </a:lnTo>
                    <a:lnTo>
                      <a:pt x="215" y="2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0" name="Freeform 140"/>
              <p:cNvSpPr>
                <a:spLocks/>
              </p:cNvSpPr>
              <p:nvPr/>
            </p:nvSpPr>
            <p:spPr bwMode="auto">
              <a:xfrm>
                <a:off x="6087" y="13696"/>
                <a:ext cx="180" cy="685"/>
              </a:xfrm>
              <a:custGeom>
                <a:avLst/>
                <a:gdLst>
                  <a:gd name="T0" fmla="*/ 180 w 180"/>
                  <a:gd name="T1" fmla="*/ 16 h 685"/>
                  <a:gd name="T2" fmla="*/ 179 w 180"/>
                  <a:gd name="T3" fmla="*/ 16 h 685"/>
                  <a:gd name="T4" fmla="*/ 176 w 180"/>
                  <a:gd name="T5" fmla="*/ 14 h 685"/>
                  <a:gd name="T6" fmla="*/ 172 w 180"/>
                  <a:gd name="T7" fmla="*/ 12 h 685"/>
                  <a:gd name="T8" fmla="*/ 165 w 180"/>
                  <a:gd name="T9" fmla="*/ 10 h 685"/>
                  <a:gd name="T10" fmla="*/ 157 w 180"/>
                  <a:gd name="T11" fmla="*/ 8 h 685"/>
                  <a:gd name="T12" fmla="*/ 147 w 180"/>
                  <a:gd name="T13" fmla="*/ 4 h 685"/>
                  <a:gd name="T14" fmla="*/ 136 w 180"/>
                  <a:gd name="T15" fmla="*/ 2 h 685"/>
                  <a:gd name="T16" fmla="*/ 125 w 180"/>
                  <a:gd name="T17" fmla="*/ 0 h 685"/>
                  <a:gd name="T18" fmla="*/ 111 w 180"/>
                  <a:gd name="T19" fmla="*/ 0 h 685"/>
                  <a:gd name="T20" fmla="*/ 97 w 180"/>
                  <a:gd name="T21" fmla="*/ 0 h 685"/>
                  <a:gd name="T22" fmla="*/ 81 w 180"/>
                  <a:gd name="T23" fmla="*/ 1 h 685"/>
                  <a:gd name="T24" fmla="*/ 66 w 180"/>
                  <a:gd name="T25" fmla="*/ 3 h 685"/>
                  <a:gd name="T26" fmla="*/ 50 w 180"/>
                  <a:gd name="T27" fmla="*/ 8 h 685"/>
                  <a:gd name="T28" fmla="*/ 33 w 180"/>
                  <a:gd name="T29" fmla="*/ 14 h 685"/>
                  <a:gd name="T30" fmla="*/ 17 w 180"/>
                  <a:gd name="T31" fmla="*/ 23 h 685"/>
                  <a:gd name="T32" fmla="*/ 0 w 180"/>
                  <a:gd name="T33" fmla="*/ 33 h 685"/>
                  <a:gd name="T34" fmla="*/ 0 w 180"/>
                  <a:gd name="T35" fmla="*/ 685 h 685"/>
                  <a:gd name="T36" fmla="*/ 1 w 180"/>
                  <a:gd name="T37" fmla="*/ 685 h 685"/>
                  <a:gd name="T38" fmla="*/ 4 w 180"/>
                  <a:gd name="T39" fmla="*/ 685 h 685"/>
                  <a:gd name="T40" fmla="*/ 9 w 180"/>
                  <a:gd name="T41" fmla="*/ 684 h 685"/>
                  <a:gd name="T42" fmla="*/ 17 w 180"/>
                  <a:gd name="T43" fmla="*/ 683 h 685"/>
                  <a:gd name="T44" fmla="*/ 26 w 180"/>
                  <a:gd name="T45" fmla="*/ 682 h 685"/>
                  <a:gd name="T46" fmla="*/ 35 w 180"/>
                  <a:gd name="T47" fmla="*/ 681 h 685"/>
                  <a:gd name="T48" fmla="*/ 47 w 180"/>
                  <a:gd name="T49" fmla="*/ 678 h 685"/>
                  <a:gd name="T50" fmla="*/ 60 w 180"/>
                  <a:gd name="T51" fmla="*/ 676 h 685"/>
                  <a:gd name="T52" fmla="*/ 73 w 180"/>
                  <a:gd name="T53" fmla="*/ 671 h 685"/>
                  <a:gd name="T54" fmla="*/ 87 w 180"/>
                  <a:gd name="T55" fmla="*/ 667 h 685"/>
                  <a:gd name="T56" fmla="*/ 102 w 180"/>
                  <a:gd name="T57" fmla="*/ 662 h 685"/>
                  <a:gd name="T58" fmla="*/ 118 w 180"/>
                  <a:gd name="T59" fmla="*/ 655 h 685"/>
                  <a:gd name="T60" fmla="*/ 133 w 180"/>
                  <a:gd name="T61" fmla="*/ 648 h 685"/>
                  <a:gd name="T62" fmla="*/ 149 w 180"/>
                  <a:gd name="T63" fmla="*/ 639 h 685"/>
                  <a:gd name="T64" fmla="*/ 165 w 180"/>
                  <a:gd name="T65" fmla="*/ 628 h 685"/>
                  <a:gd name="T66" fmla="*/ 180 w 180"/>
                  <a:gd name="T67" fmla="*/ 617 h 685"/>
                  <a:gd name="T68" fmla="*/ 180 w 180"/>
                  <a:gd name="T69" fmla="*/ 16 h 68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80" h="685">
                    <a:moveTo>
                      <a:pt x="180" y="16"/>
                    </a:moveTo>
                    <a:lnTo>
                      <a:pt x="179" y="16"/>
                    </a:lnTo>
                    <a:lnTo>
                      <a:pt x="176" y="14"/>
                    </a:lnTo>
                    <a:lnTo>
                      <a:pt x="172" y="12"/>
                    </a:lnTo>
                    <a:lnTo>
                      <a:pt x="165" y="10"/>
                    </a:lnTo>
                    <a:lnTo>
                      <a:pt x="157" y="8"/>
                    </a:lnTo>
                    <a:lnTo>
                      <a:pt x="147" y="4"/>
                    </a:lnTo>
                    <a:lnTo>
                      <a:pt x="136" y="2"/>
                    </a:lnTo>
                    <a:lnTo>
                      <a:pt x="125" y="0"/>
                    </a:lnTo>
                    <a:lnTo>
                      <a:pt x="111" y="0"/>
                    </a:lnTo>
                    <a:lnTo>
                      <a:pt x="97" y="0"/>
                    </a:lnTo>
                    <a:lnTo>
                      <a:pt x="81" y="1"/>
                    </a:lnTo>
                    <a:lnTo>
                      <a:pt x="66" y="3"/>
                    </a:lnTo>
                    <a:lnTo>
                      <a:pt x="50" y="8"/>
                    </a:lnTo>
                    <a:lnTo>
                      <a:pt x="33" y="14"/>
                    </a:lnTo>
                    <a:lnTo>
                      <a:pt x="17" y="23"/>
                    </a:lnTo>
                    <a:lnTo>
                      <a:pt x="0" y="33"/>
                    </a:lnTo>
                    <a:lnTo>
                      <a:pt x="0" y="685"/>
                    </a:lnTo>
                    <a:lnTo>
                      <a:pt x="1" y="685"/>
                    </a:lnTo>
                    <a:lnTo>
                      <a:pt x="4" y="685"/>
                    </a:lnTo>
                    <a:lnTo>
                      <a:pt x="9" y="684"/>
                    </a:lnTo>
                    <a:lnTo>
                      <a:pt x="17" y="683"/>
                    </a:lnTo>
                    <a:lnTo>
                      <a:pt x="26" y="682"/>
                    </a:lnTo>
                    <a:lnTo>
                      <a:pt x="35" y="681"/>
                    </a:lnTo>
                    <a:lnTo>
                      <a:pt x="47" y="678"/>
                    </a:lnTo>
                    <a:lnTo>
                      <a:pt x="60" y="676"/>
                    </a:lnTo>
                    <a:lnTo>
                      <a:pt x="73" y="671"/>
                    </a:lnTo>
                    <a:lnTo>
                      <a:pt x="87" y="667"/>
                    </a:lnTo>
                    <a:lnTo>
                      <a:pt x="102" y="662"/>
                    </a:lnTo>
                    <a:lnTo>
                      <a:pt x="118" y="655"/>
                    </a:lnTo>
                    <a:lnTo>
                      <a:pt x="133" y="648"/>
                    </a:lnTo>
                    <a:lnTo>
                      <a:pt x="149" y="639"/>
                    </a:lnTo>
                    <a:lnTo>
                      <a:pt x="165" y="628"/>
                    </a:lnTo>
                    <a:lnTo>
                      <a:pt x="180" y="617"/>
                    </a:lnTo>
                    <a:lnTo>
                      <a:pt x="180" y="1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1" name="Freeform 141"/>
              <p:cNvSpPr>
                <a:spLocks/>
              </p:cNvSpPr>
              <p:nvPr/>
            </p:nvSpPr>
            <p:spPr bwMode="auto">
              <a:xfrm>
                <a:off x="6093" y="13704"/>
                <a:ext cx="146" cy="530"/>
              </a:xfrm>
              <a:custGeom>
                <a:avLst/>
                <a:gdLst>
                  <a:gd name="T0" fmla="*/ 146 w 146"/>
                  <a:gd name="T1" fmla="*/ 14 h 530"/>
                  <a:gd name="T2" fmla="*/ 143 w 146"/>
                  <a:gd name="T3" fmla="*/ 12 h 530"/>
                  <a:gd name="T4" fmla="*/ 134 w 146"/>
                  <a:gd name="T5" fmla="*/ 8 h 530"/>
                  <a:gd name="T6" fmla="*/ 120 w 146"/>
                  <a:gd name="T7" fmla="*/ 4 h 530"/>
                  <a:gd name="T8" fmla="*/ 101 w 146"/>
                  <a:gd name="T9" fmla="*/ 1 h 530"/>
                  <a:gd name="T10" fmla="*/ 79 w 146"/>
                  <a:gd name="T11" fmla="*/ 0 h 530"/>
                  <a:gd name="T12" fmla="*/ 54 w 146"/>
                  <a:gd name="T13" fmla="*/ 3 h 530"/>
                  <a:gd name="T14" fmla="*/ 27 w 146"/>
                  <a:gd name="T15" fmla="*/ 11 h 530"/>
                  <a:gd name="T16" fmla="*/ 0 w 146"/>
                  <a:gd name="T17" fmla="*/ 27 h 530"/>
                  <a:gd name="T18" fmla="*/ 0 w 146"/>
                  <a:gd name="T19" fmla="*/ 530 h 530"/>
                  <a:gd name="T20" fmla="*/ 3 w 146"/>
                  <a:gd name="T21" fmla="*/ 530 h 530"/>
                  <a:gd name="T22" fmla="*/ 14 w 146"/>
                  <a:gd name="T23" fmla="*/ 529 h 530"/>
                  <a:gd name="T24" fmla="*/ 29 w 146"/>
                  <a:gd name="T25" fmla="*/ 526 h 530"/>
                  <a:gd name="T26" fmla="*/ 49 w 146"/>
                  <a:gd name="T27" fmla="*/ 521 h 530"/>
                  <a:gd name="T28" fmla="*/ 71 w 146"/>
                  <a:gd name="T29" fmla="*/ 514 h 530"/>
                  <a:gd name="T30" fmla="*/ 96 w 146"/>
                  <a:gd name="T31" fmla="*/ 505 h 530"/>
                  <a:gd name="T32" fmla="*/ 121 w 146"/>
                  <a:gd name="T33" fmla="*/ 492 h 530"/>
                  <a:gd name="T34" fmla="*/ 146 w 146"/>
                  <a:gd name="T35" fmla="*/ 475 h 530"/>
                  <a:gd name="T36" fmla="*/ 146 w 146"/>
                  <a:gd name="T37" fmla="*/ 14 h 53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46" h="530">
                    <a:moveTo>
                      <a:pt x="146" y="14"/>
                    </a:moveTo>
                    <a:lnTo>
                      <a:pt x="143" y="12"/>
                    </a:lnTo>
                    <a:lnTo>
                      <a:pt x="134" y="8"/>
                    </a:lnTo>
                    <a:lnTo>
                      <a:pt x="120" y="4"/>
                    </a:lnTo>
                    <a:lnTo>
                      <a:pt x="101" y="1"/>
                    </a:lnTo>
                    <a:lnTo>
                      <a:pt x="79" y="0"/>
                    </a:lnTo>
                    <a:lnTo>
                      <a:pt x="54" y="3"/>
                    </a:lnTo>
                    <a:lnTo>
                      <a:pt x="27" y="11"/>
                    </a:lnTo>
                    <a:lnTo>
                      <a:pt x="0" y="27"/>
                    </a:lnTo>
                    <a:lnTo>
                      <a:pt x="0" y="530"/>
                    </a:lnTo>
                    <a:lnTo>
                      <a:pt x="3" y="530"/>
                    </a:lnTo>
                    <a:lnTo>
                      <a:pt x="14" y="529"/>
                    </a:lnTo>
                    <a:lnTo>
                      <a:pt x="29" y="526"/>
                    </a:lnTo>
                    <a:lnTo>
                      <a:pt x="49" y="521"/>
                    </a:lnTo>
                    <a:lnTo>
                      <a:pt x="71" y="514"/>
                    </a:lnTo>
                    <a:lnTo>
                      <a:pt x="96" y="505"/>
                    </a:lnTo>
                    <a:lnTo>
                      <a:pt x="121" y="492"/>
                    </a:lnTo>
                    <a:lnTo>
                      <a:pt x="146" y="475"/>
                    </a:lnTo>
                    <a:lnTo>
                      <a:pt x="146" y="1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2" name="Freeform 142"/>
              <p:cNvSpPr>
                <a:spLocks/>
              </p:cNvSpPr>
              <p:nvPr/>
            </p:nvSpPr>
            <p:spPr bwMode="auto">
              <a:xfrm>
                <a:off x="6101" y="13712"/>
                <a:ext cx="109" cy="373"/>
              </a:xfrm>
              <a:custGeom>
                <a:avLst/>
                <a:gdLst>
                  <a:gd name="T0" fmla="*/ 109 w 109"/>
                  <a:gd name="T1" fmla="*/ 10 h 373"/>
                  <a:gd name="T2" fmla="*/ 107 w 109"/>
                  <a:gd name="T3" fmla="*/ 9 h 373"/>
                  <a:gd name="T4" fmla="*/ 100 w 109"/>
                  <a:gd name="T5" fmla="*/ 6 h 373"/>
                  <a:gd name="T6" fmla="*/ 89 w 109"/>
                  <a:gd name="T7" fmla="*/ 2 h 373"/>
                  <a:gd name="T8" fmla="*/ 75 w 109"/>
                  <a:gd name="T9" fmla="*/ 0 h 373"/>
                  <a:gd name="T10" fmla="*/ 59 w 109"/>
                  <a:gd name="T11" fmla="*/ 0 h 373"/>
                  <a:gd name="T12" fmla="*/ 39 w 109"/>
                  <a:gd name="T13" fmla="*/ 2 h 373"/>
                  <a:gd name="T14" fmla="*/ 20 w 109"/>
                  <a:gd name="T15" fmla="*/ 9 h 373"/>
                  <a:gd name="T16" fmla="*/ 0 w 109"/>
                  <a:gd name="T17" fmla="*/ 21 h 373"/>
                  <a:gd name="T18" fmla="*/ 0 w 109"/>
                  <a:gd name="T19" fmla="*/ 373 h 373"/>
                  <a:gd name="T20" fmla="*/ 2 w 109"/>
                  <a:gd name="T21" fmla="*/ 373 h 373"/>
                  <a:gd name="T22" fmla="*/ 9 w 109"/>
                  <a:gd name="T23" fmla="*/ 372 h 373"/>
                  <a:gd name="T24" fmla="*/ 21 w 109"/>
                  <a:gd name="T25" fmla="*/ 369 h 373"/>
                  <a:gd name="T26" fmla="*/ 36 w 109"/>
                  <a:gd name="T27" fmla="*/ 366 h 373"/>
                  <a:gd name="T28" fmla="*/ 53 w 109"/>
                  <a:gd name="T29" fmla="*/ 362 h 373"/>
                  <a:gd name="T30" fmla="*/ 72 w 109"/>
                  <a:gd name="T31" fmla="*/ 354 h 373"/>
                  <a:gd name="T32" fmla="*/ 90 w 109"/>
                  <a:gd name="T33" fmla="*/ 343 h 373"/>
                  <a:gd name="T34" fmla="*/ 109 w 109"/>
                  <a:gd name="T35" fmla="*/ 331 h 373"/>
                  <a:gd name="T36" fmla="*/ 109 w 109"/>
                  <a:gd name="T37" fmla="*/ 10 h 37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09" h="373">
                    <a:moveTo>
                      <a:pt x="109" y="10"/>
                    </a:moveTo>
                    <a:lnTo>
                      <a:pt x="107" y="9"/>
                    </a:lnTo>
                    <a:lnTo>
                      <a:pt x="100" y="6"/>
                    </a:lnTo>
                    <a:lnTo>
                      <a:pt x="89" y="2"/>
                    </a:lnTo>
                    <a:lnTo>
                      <a:pt x="75" y="0"/>
                    </a:lnTo>
                    <a:lnTo>
                      <a:pt x="59" y="0"/>
                    </a:lnTo>
                    <a:lnTo>
                      <a:pt x="39" y="2"/>
                    </a:lnTo>
                    <a:lnTo>
                      <a:pt x="20" y="9"/>
                    </a:lnTo>
                    <a:lnTo>
                      <a:pt x="0" y="21"/>
                    </a:lnTo>
                    <a:lnTo>
                      <a:pt x="0" y="373"/>
                    </a:lnTo>
                    <a:lnTo>
                      <a:pt x="2" y="373"/>
                    </a:lnTo>
                    <a:lnTo>
                      <a:pt x="9" y="372"/>
                    </a:lnTo>
                    <a:lnTo>
                      <a:pt x="21" y="369"/>
                    </a:lnTo>
                    <a:lnTo>
                      <a:pt x="36" y="366"/>
                    </a:lnTo>
                    <a:lnTo>
                      <a:pt x="53" y="362"/>
                    </a:lnTo>
                    <a:lnTo>
                      <a:pt x="72" y="354"/>
                    </a:lnTo>
                    <a:lnTo>
                      <a:pt x="90" y="343"/>
                    </a:lnTo>
                    <a:lnTo>
                      <a:pt x="109" y="331"/>
                    </a:lnTo>
                    <a:lnTo>
                      <a:pt x="109" y="1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3" name="Freeform 143"/>
              <p:cNvSpPr>
                <a:spLocks/>
              </p:cNvSpPr>
              <p:nvPr/>
            </p:nvSpPr>
            <p:spPr bwMode="auto">
              <a:xfrm>
                <a:off x="6107" y="13721"/>
                <a:ext cx="75" cy="216"/>
              </a:xfrm>
              <a:custGeom>
                <a:avLst/>
                <a:gdLst>
                  <a:gd name="T0" fmla="*/ 75 w 75"/>
                  <a:gd name="T1" fmla="*/ 6 h 216"/>
                  <a:gd name="T2" fmla="*/ 73 w 75"/>
                  <a:gd name="T3" fmla="*/ 5 h 216"/>
                  <a:gd name="T4" fmla="*/ 69 w 75"/>
                  <a:gd name="T5" fmla="*/ 4 h 216"/>
                  <a:gd name="T6" fmla="*/ 61 w 75"/>
                  <a:gd name="T7" fmla="*/ 2 h 216"/>
                  <a:gd name="T8" fmla="*/ 52 w 75"/>
                  <a:gd name="T9" fmla="*/ 0 h 216"/>
                  <a:gd name="T10" fmla="*/ 41 w 75"/>
                  <a:gd name="T11" fmla="*/ 0 h 216"/>
                  <a:gd name="T12" fmla="*/ 28 w 75"/>
                  <a:gd name="T13" fmla="*/ 1 h 216"/>
                  <a:gd name="T14" fmla="*/ 14 w 75"/>
                  <a:gd name="T15" fmla="*/ 6 h 216"/>
                  <a:gd name="T16" fmla="*/ 0 w 75"/>
                  <a:gd name="T17" fmla="*/ 14 h 216"/>
                  <a:gd name="T18" fmla="*/ 0 w 75"/>
                  <a:gd name="T19" fmla="*/ 216 h 216"/>
                  <a:gd name="T20" fmla="*/ 2 w 75"/>
                  <a:gd name="T21" fmla="*/ 216 h 216"/>
                  <a:gd name="T22" fmla="*/ 7 w 75"/>
                  <a:gd name="T23" fmla="*/ 215 h 216"/>
                  <a:gd name="T24" fmla="*/ 15 w 75"/>
                  <a:gd name="T25" fmla="*/ 214 h 216"/>
                  <a:gd name="T26" fmla="*/ 25 w 75"/>
                  <a:gd name="T27" fmla="*/ 211 h 216"/>
                  <a:gd name="T28" fmla="*/ 37 w 75"/>
                  <a:gd name="T29" fmla="*/ 208 h 216"/>
                  <a:gd name="T30" fmla="*/ 50 w 75"/>
                  <a:gd name="T31" fmla="*/ 203 h 216"/>
                  <a:gd name="T32" fmla="*/ 63 w 75"/>
                  <a:gd name="T33" fmla="*/ 195 h 216"/>
                  <a:gd name="T34" fmla="*/ 75 w 75"/>
                  <a:gd name="T35" fmla="*/ 187 h 216"/>
                  <a:gd name="T36" fmla="*/ 75 w 75"/>
                  <a:gd name="T37" fmla="*/ 6 h 21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75" h="216">
                    <a:moveTo>
                      <a:pt x="75" y="6"/>
                    </a:moveTo>
                    <a:lnTo>
                      <a:pt x="73" y="5"/>
                    </a:lnTo>
                    <a:lnTo>
                      <a:pt x="69" y="4"/>
                    </a:lnTo>
                    <a:lnTo>
                      <a:pt x="61" y="2"/>
                    </a:lnTo>
                    <a:lnTo>
                      <a:pt x="52" y="0"/>
                    </a:lnTo>
                    <a:lnTo>
                      <a:pt x="41" y="0"/>
                    </a:lnTo>
                    <a:lnTo>
                      <a:pt x="28" y="1"/>
                    </a:lnTo>
                    <a:lnTo>
                      <a:pt x="14" y="6"/>
                    </a:lnTo>
                    <a:lnTo>
                      <a:pt x="0" y="14"/>
                    </a:lnTo>
                    <a:lnTo>
                      <a:pt x="0" y="216"/>
                    </a:lnTo>
                    <a:lnTo>
                      <a:pt x="2" y="216"/>
                    </a:lnTo>
                    <a:lnTo>
                      <a:pt x="7" y="215"/>
                    </a:lnTo>
                    <a:lnTo>
                      <a:pt x="15" y="214"/>
                    </a:lnTo>
                    <a:lnTo>
                      <a:pt x="25" y="211"/>
                    </a:lnTo>
                    <a:lnTo>
                      <a:pt x="37" y="208"/>
                    </a:lnTo>
                    <a:lnTo>
                      <a:pt x="50" y="203"/>
                    </a:lnTo>
                    <a:lnTo>
                      <a:pt x="63" y="195"/>
                    </a:lnTo>
                    <a:lnTo>
                      <a:pt x="75" y="187"/>
                    </a:lnTo>
                    <a:lnTo>
                      <a:pt x="75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4" name="Freeform 144"/>
              <p:cNvSpPr>
                <a:spLocks/>
              </p:cNvSpPr>
              <p:nvPr/>
            </p:nvSpPr>
            <p:spPr bwMode="auto">
              <a:xfrm>
                <a:off x="7013" y="14340"/>
                <a:ext cx="110" cy="111"/>
              </a:xfrm>
              <a:custGeom>
                <a:avLst/>
                <a:gdLst>
                  <a:gd name="T0" fmla="*/ 55 w 110"/>
                  <a:gd name="T1" fmla="*/ 111 h 111"/>
                  <a:gd name="T2" fmla="*/ 66 w 110"/>
                  <a:gd name="T3" fmla="*/ 110 h 111"/>
                  <a:gd name="T4" fmla="*/ 76 w 110"/>
                  <a:gd name="T5" fmla="*/ 106 h 111"/>
                  <a:gd name="T6" fmla="*/ 85 w 110"/>
                  <a:gd name="T7" fmla="*/ 101 h 111"/>
                  <a:gd name="T8" fmla="*/ 94 w 110"/>
                  <a:gd name="T9" fmla="*/ 94 h 111"/>
                  <a:gd name="T10" fmla="*/ 100 w 110"/>
                  <a:gd name="T11" fmla="*/ 86 h 111"/>
                  <a:gd name="T12" fmla="*/ 106 w 110"/>
                  <a:gd name="T13" fmla="*/ 77 h 111"/>
                  <a:gd name="T14" fmla="*/ 109 w 110"/>
                  <a:gd name="T15" fmla="*/ 66 h 111"/>
                  <a:gd name="T16" fmla="*/ 110 w 110"/>
                  <a:gd name="T17" fmla="*/ 56 h 111"/>
                  <a:gd name="T18" fmla="*/ 109 w 110"/>
                  <a:gd name="T19" fmla="*/ 44 h 111"/>
                  <a:gd name="T20" fmla="*/ 106 w 110"/>
                  <a:gd name="T21" fmla="*/ 34 h 111"/>
                  <a:gd name="T22" fmla="*/ 100 w 110"/>
                  <a:gd name="T23" fmla="*/ 24 h 111"/>
                  <a:gd name="T24" fmla="*/ 94 w 110"/>
                  <a:gd name="T25" fmla="*/ 17 h 111"/>
                  <a:gd name="T26" fmla="*/ 85 w 110"/>
                  <a:gd name="T27" fmla="*/ 9 h 111"/>
                  <a:gd name="T28" fmla="*/ 76 w 110"/>
                  <a:gd name="T29" fmla="*/ 5 h 111"/>
                  <a:gd name="T30" fmla="*/ 66 w 110"/>
                  <a:gd name="T31" fmla="*/ 2 h 111"/>
                  <a:gd name="T32" fmla="*/ 55 w 110"/>
                  <a:gd name="T33" fmla="*/ 0 h 111"/>
                  <a:gd name="T34" fmla="*/ 44 w 110"/>
                  <a:gd name="T35" fmla="*/ 2 h 111"/>
                  <a:gd name="T36" fmla="*/ 33 w 110"/>
                  <a:gd name="T37" fmla="*/ 5 h 111"/>
                  <a:gd name="T38" fmla="*/ 25 w 110"/>
                  <a:gd name="T39" fmla="*/ 9 h 111"/>
                  <a:gd name="T40" fmla="*/ 16 w 110"/>
                  <a:gd name="T41" fmla="*/ 17 h 111"/>
                  <a:gd name="T42" fmla="*/ 10 w 110"/>
                  <a:gd name="T43" fmla="*/ 24 h 111"/>
                  <a:gd name="T44" fmla="*/ 4 w 110"/>
                  <a:gd name="T45" fmla="*/ 34 h 111"/>
                  <a:gd name="T46" fmla="*/ 1 w 110"/>
                  <a:gd name="T47" fmla="*/ 44 h 111"/>
                  <a:gd name="T48" fmla="*/ 0 w 110"/>
                  <a:gd name="T49" fmla="*/ 56 h 111"/>
                  <a:gd name="T50" fmla="*/ 1 w 110"/>
                  <a:gd name="T51" fmla="*/ 66 h 111"/>
                  <a:gd name="T52" fmla="*/ 4 w 110"/>
                  <a:gd name="T53" fmla="*/ 77 h 111"/>
                  <a:gd name="T54" fmla="*/ 10 w 110"/>
                  <a:gd name="T55" fmla="*/ 86 h 111"/>
                  <a:gd name="T56" fmla="*/ 16 w 110"/>
                  <a:gd name="T57" fmla="*/ 94 h 111"/>
                  <a:gd name="T58" fmla="*/ 25 w 110"/>
                  <a:gd name="T59" fmla="*/ 101 h 111"/>
                  <a:gd name="T60" fmla="*/ 33 w 110"/>
                  <a:gd name="T61" fmla="*/ 106 h 111"/>
                  <a:gd name="T62" fmla="*/ 44 w 110"/>
                  <a:gd name="T63" fmla="*/ 110 h 111"/>
                  <a:gd name="T64" fmla="*/ 55 w 110"/>
                  <a:gd name="T65" fmla="*/ 111 h 11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10" h="111">
                    <a:moveTo>
                      <a:pt x="55" y="111"/>
                    </a:moveTo>
                    <a:lnTo>
                      <a:pt x="66" y="110"/>
                    </a:lnTo>
                    <a:lnTo>
                      <a:pt x="76" y="106"/>
                    </a:lnTo>
                    <a:lnTo>
                      <a:pt x="85" y="101"/>
                    </a:lnTo>
                    <a:lnTo>
                      <a:pt x="94" y="94"/>
                    </a:lnTo>
                    <a:lnTo>
                      <a:pt x="100" y="86"/>
                    </a:lnTo>
                    <a:lnTo>
                      <a:pt x="106" y="77"/>
                    </a:lnTo>
                    <a:lnTo>
                      <a:pt x="109" y="66"/>
                    </a:lnTo>
                    <a:lnTo>
                      <a:pt x="110" y="56"/>
                    </a:lnTo>
                    <a:lnTo>
                      <a:pt x="109" y="44"/>
                    </a:lnTo>
                    <a:lnTo>
                      <a:pt x="106" y="34"/>
                    </a:lnTo>
                    <a:lnTo>
                      <a:pt x="100" y="24"/>
                    </a:lnTo>
                    <a:lnTo>
                      <a:pt x="94" y="17"/>
                    </a:lnTo>
                    <a:lnTo>
                      <a:pt x="85" y="9"/>
                    </a:lnTo>
                    <a:lnTo>
                      <a:pt x="76" y="5"/>
                    </a:lnTo>
                    <a:lnTo>
                      <a:pt x="66" y="2"/>
                    </a:lnTo>
                    <a:lnTo>
                      <a:pt x="55" y="0"/>
                    </a:lnTo>
                    <a:lnTo>
                      <a:pt x="44" y="2"/>
                    </a:lnTo>
                    <a:lnTo>
                      <a:pt x="33" y="5"/>
                    </a:lnTo>
                    <a:lnTo>
                      <a:pt x="25" y="9"/>
                    </a:lnTo>
                    <a:lnTo>
                      <a:pt x="16" y="17"/>
                    </a:lnTo>
                    <a:lnTo>
                      <a:pt x="10" y="24"/>
                    </a:lnTo>
                    <a:lnTo>
                      <a:pt x="4" y="34"/>
                    </a:lnTo>
                    <a:lnTo>
                      <a:pt x="1" y="44"/>
                    </a:lnTo>
                    <a:lnTo>
                      <a:pt x="0" y="56"/>
                    </a:lnTo>
                    <a:lnTo>
                      <a:pt x="1" y="66"/>
                    </a:lnTo>
                    <a:lnTo>
                      <a:pt x="4" y="77"/>
                    </a:lnTo>
                    <a:lnTo>
                      <a:pt x="10" y="86"/>
                    </a:lnTo>
                    <a:lnTo>
                      <a:pt x="16" y="94"/>
                    </a:lnTo>
                    <a:lnTo>
                      <a:pt x="25" y="101"/>
                    </a:lnTo>
                    <a:lnTo>
                      <a:pt x="33" y="106"/>
                    </a:lnTo>
                    <a:lnTo>
                      <a:pt x="44" y="110"/>
                    </a:lnTo>
                    <a:lnTo>
                      <a:pt x="55" y="11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5" name="Freeform 145"/>
              <p:cNvSpPr>
                <a:spLocks/>
              </p:cNvSpPr>
              <p:nvPr/>
            </p:nvSpPr>
            <p:spPr bwMode="auto">
              <a:xfrm>
                <a:off x="6676" y="14343"/>
                <a:ext cx="55" cy="55"/>
              </a:xfrm>
              <a:custGeom>
                <a:avLst/>
                <a:gdLst>
                  <a:gd name="T0" fmla="*/ 27 w 55"/>
                  <a:gd name="T1" fmla="*/ 55 h 55"/>
                  <a:gd name="T2" fmla="*/ 38 w 55"/>
                  <a:gd name="T3" fmla="*/ 53 h 55"/>
                  <a:gd name="T4" fmla="*/ 48 w 55"/>
                  <a:gd name="T5" fmla="*/ 46 h 55"/>
                  <a:gd name="T6" fmla="*/ 53 w 55"/>
                  <a:gd name="T7" fmla="*/ 37 h 55"/>
                  <a:gd name="T8" fmla="*/ 55 w 55"/>
                  <a:gd name="T9" fmla="*/ 27 h 55"/>
                  <a:gd name="T10" fmla="*/ 53 w 55"/>
                  <a:gd name="T11" fmla="*/ 16 h 55"/>
                  <a:gd name="T12" fmla="*/ 48 w 55"/>
                  <a:gd name="T13" fmla="*/ 7 h 55"/>
                  <a:gd name="T14" fmla="*/ 38 w 55"/>
                  <a:gd name="T15" fmla="*/ 2 h 55"/>
                  <a:gd name="T16" fmla="*/ 27 w 55"/>
                  <a:gd name="T17" fmla="*/ 0 h 55"/>
                  <a:gd name="T18" fmla="*/ 16 w 55"/>
                  <a:gd name="T19" fmla="*/ 2 h 55"/>
                  <a:gd name="T20" fmla="*/ 8 w 55"/>
                  <a:gd name="T21" fmla="*/ 7 h 55"/>
                  <a:gd name="T22" fmla="*/ 2 w 55"/>
                  <a:gd name="T23" fmla="*/ 16 h 55"/>
                  <a:gd name="T24" fmla="*/ 0 w 55"/>
                  <a:gd name="T25" fmla="*/ 27 h 55"/>
                  <a:gd name="T26" fmla="*/ 2 w 55"/>
                  <a:gd name="T27" fmla="*/ 37 h 55"/>
                  <a:gd name="T28" fmla="*/ 8 w 55"/>
                  <a:gd name="T29" fmla="*/ 46 h 55"/>
                  <a:gd name="T30" fmla="*/ 16 w 55"/>
                  <a:gd name="T31" fmla="*/ 53 h 55"/>
                  <a:gd name="T32" fmla="*/ 27 w 55"/>
                  <a:gd name="T33" fmla="*/ 55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5" h="55">
                    <a:moveTo>
                      <a:pt x="27" y="55"/>
                    </a:moveTo>
                    <a:lnTo>
                      <a:pt x="38" y="53"/>
                    </a:lnTo>
                    <a:lnTo>
                      <a:pt x="48" y="46"/>
                    </a:lnTo>
                    <a:lnTo>
                      <a:pt x="53" y="37"/>
                    </a:lnTo>
                    <a:lnTo>
                      <a:pt x="55" y="27"/>
                    </a:lnTo>
                    <a:lnTo>
                      <a:pt x="53" y="16"/>
                    </a:lnTo>
                    <a:lnTo>
                      <a:pt x="48" y="7"/>
                    </a:lnTo>
                    <a:lnTo>
                      <a:pt x="38" y="2"/>
                    </a:lnTo>
                    <a:lnTo>
                      <a:pt x="27" y="0"/>
                    </a:lnTo>
                    <a:lnTo>
                      <a:pt x="16" y="2"/>
                    </a:lnTo>
                    <a:lnTo>
                      <a:pt x="8" y="7"/>
                    </a:lnTo>
                    <a:lnTo>
                      <a:pt x="2" y="16"/>
                    </a:lnTo>
                    <a:lnTo>
                      <a:pt x="0" y="27"/>
                    </a:lnTo>
                    <a:lnTo>
                      <a:pt x="2" y="37"/>
                    </a:lnTo>
                    <a:lnTo>
                      <a:pt x="8" y="46"/>
                    </a:lnTo>
                    <a:lnTo>
                      <a:pt x="16" y="53"/>
                    </a:lnTo>
                    <a:lnTo>
                      <a:pt x="27" y="5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6" name="Freeform 146"/>
              <p:cNvSpPr>
                <a:spLocks/>
              </p:cNvSpPr>
              <p:nvPr/>
            </p:nvSpPr>
            <p:spPr bwMode="auto">
              <a:xfrm>
                <a:off x="6770" y="14345"/>
                <a:ext cx="55" cy="55"/>
              </a:xfrm>
              <a:custGeom>
                <a:avLst/>
                <a:gdLst>
                  <a:gd name="T0" fmla="*/ 28 w 55"/>
                  <a:gd name="T1" fmla="*/ 55 h 55"/>
                  <a:gd name="T2" fmla="*/ 39 w 55"/>
                  <a:gd name="T3" fmla="*/ 53 h 55"/>
                  <a:gd name="T4" fmla="*/ 47 w 55"/>
                  <a:gd name="T5" fmla="*/ 47 h 55"/>
                  <a:gd name="T6" fmla="*/ 53 w 55"/>
                  <a:gd name="T7" fmla="*/ 39 h 55"/>
                  <a:gd name="T8" fmla="*/ 55 w 55"/>
                  <a:gd name="T9" fmla="*/ 28 h 55"/>
                  <a:gd name="T10" fmla="*/ 53 w 55"/>
                  <a:gd name="T11" fmla="*/ 17 h 55"/>
                  <a:gd name="T12" fmla="*/ 47 w 55"/>
                  <a:gd name="T13" fmla="*/ 8 h 55"/>
                  <a:gd name="T14" fmla="*/ 39 w 55"/>
                  <a:gd name="T15" fmla="*/ 2 h 55"/>
                  <a:gd name="T16" fmla="*/ 28 w 55"/>
                  <a:gd name="T17" fmla="*/ 0 h 55"/>
                  <a:gd name="T18" fmla="*/ 17 w 55"/>
                  <a:gd name="T19" fmla="*/ 2 h 55"/>
                  <a:gd name="T20" fmla="*/ 9 w 55"/>
                  <a:gd name="T21" fmla="*/ 8 h 55"/>
                  <a:gd name="T22" fmla="*/ 2 w 55"/>
                  <a:gd name="T23" fmla="*/ 17 h 55"/>
                  <a:gd name="T24" fmla="*/ 0 w 55"/>
                  <a:gd name="T25" fmla="*/ 28 h 55"/>
                  <a:gd name="T26" fmla="*/ 2 w 55"/>
                  <a:gd name="T27" fmla="*/ 39 h 55"/>
                  <a:gd name="T28" fmla="*/ 9 w 55"/>
                  <a:gd name="T29" fmla="*/ 47 h 55"/>
                  <a:gd name="T30" fmla="*/ 17 w 55"/>
                  <a:gd name="T31" fmla="*/ 53 h 55"/>
                  <a:gd name="T32" fmla="*/ 28 w 55"/>
                  <a:gd name="T33" fmla="*/ 55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5" h="55">
                    <a:moveTo>
                      <a:pt x="28" y="55"/>
                    </a:moveTo>
                    <a:lnTo>
                      <a:pt x="39" y="53"/>
                    </a:lnTo>
                    <a:lnTo>
                      <a:pt x="47" y="47"/>
                    </a:lnTo>
                    <a:lnTo>
                      <a:pt x="53" y="39"/>
                    </a:lnTo>
                    <a:lnTo>
                      <a:pt x="55" y="28"/>
                    </a:lnTo>
                    <a:lnTo>
                      <a:pt x="53" y="17"/>
                    </a:lnTo>
                    <a:lnTo>
                      <a:pt x="47" y="8"/>
                    </a:lnTo>
                    <a:lnTo>
                      <a:pt x="39" y="2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8"/>
                    </a:lnTo>
                    <a:lnTo>
                      <a:pt x="2" y="39"/>
                    </a:lnTo>
                    <a:lnTo>
                      <a:pt x="9" y="47"/>
                    </a:lnTo>
                    <a:lnTo>
                      <a:pt x="17" y="53"/>
                    </a:lnTo>
                    <a:lnTo>
                      <a:pt x="28" y="5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7" name="Freeform 147"/>
              <p:cNvSpPr>
                <a:spLocks/>
              </p:cNvSpPr>
              <p:nvPr/>
            </p:nvSpPr>
            <p:spPr bwMode="auto">
              <a:xfrm>
                <a:off x="6401" y="13591"/>
                <a:ext cx="156" cy="752"/>
              </a:xfrm>
              <a:custGeom>
                <a:avLst/>
                <a:gdLst>
                  <a:gd name="T0" fmla="*/ 48 w 156"/>
                  <a:gd name="T1" fmla="*/ 15 h 752"/>
                  <a:gd name="T2" fmla="*/ 44 w 156"/>
                  <a:gd name="T3" fmla="*/ 30 h 752"/>
                  <a:gd name="T4" fmla="*/ 33 w 156"/>
                  <a:gd name="T5" fmla="*/ 73 h 752"/>
                  <a:gd name="T6" fmla="*/ 19 w 156"/>
                  <a:gd name="T7" fmla="*/ 140 h 752"/>
                  <a:gd name="T8" fmla="*/ 7 w 156"/>
                  <a:gd name="T9" fmla="*/ 229 h 752"/>
                  <a:gd name="T10" fmla="*/ 0 w 156"/>
                  <a:gd name="T11" fmla="*/ 337 h 752"/>
                  <a:gd name="T12" fmla="*/ 1 w 156"/>
                  <a:gd name="T13" fmla="*/ 462 h 752"/>
                  <a:gd name="T14" fmla="*/ 14 w 156"/>
                  <a:gd name="T15" fmla="*/ 602 h 752"/>
                  <a:gd name="T16" fmla="*/ 43 w 156"/>
                  <a:gd name="T17" fmla="*/ 752 h 752"/>
                  <a:gd name="T18" fmla="*/ 150 w 156"/>
                  <a:gd name="T19" fmla="*/ 746 h 752"/>
                  <a:gd name="T20" fmla="*/ 146 w 156"/>
                  <a:gd name="T21" fmla="*/ 724 h 752"/>
                  <a:gd name="T22" fmla="*/ 135 w 156"/>
                  <a:gd name="T23" fmla="*/ 663 h 752"/>
                  <a:gd name="T24" fmla="*/ 123 w 156"/>
                  <a:gd name="T25" fmla="*/ 574 h 752"/>
                  <a:gd name="T26" fmla="*/ 111 w 156"/>
                  <a:gd name="T27" fmla="*/ 463 h 752"/>
                  <a:gd name="T28" fmla="*/ 104 w 156"/>
                  <a:gd name="T29" fmla="*/ 342 h 752"/>
                  <a:gd name="T30" fmla="*/ 107 w 156"/>
                  <a:gd name="T31" fmla="*/ 220 h 752"/>
                  <a:gd name="T32" fmla="*/ 124 w 156"/>
                  <a:gd name="T33" fmla="*/ 106 h 752"/>
                  <a:gd name="T34" fmla="*/ 156 w 156"/>
                  <a:gd name="T35" fmla="*/ 9 h 752"/>
                  <a:gd name="T36" fmla="*/ 156 w 156"/>
                  <a:gd name="T37" fmla="*/ 8 h 752"/>
                  <a:gd name="T38" fmla="*/ 156 w 156"/>
                  <a:gd name="T39" fmla="*/ 6 h 752"/>
                  <a:gd name="T40" fmla="*/ 154 w 156"/>
                  <a:gd name="T41" fmla="*/ 4 h 752"/>
                  <a:gd name="T42" fmla="*/ 147 w 156"/>
                  <a:gd name="T43" fmla="*/ 0 h 752"/>
                  <a:gd name="T44" fmla="*/ 134 w 156"/>
                  <a:gd name="T45" fmla="*/ 0 h 752"/>
                  <a:gd name="T46" fmla="*/ 115 w 156"/>
                  <a:gd name="T47" fmla="*/ 1 h 752"/>
                  <a:gd name="T48" fmla="*/ 87 w 156"/>
                  <a:gd name="T49" fmla="*/ 7 h 752"/>
                  <a:gd name="T50" fmla="*/ 48 w 156"/>
                  <a:gd name="T51" fmla="*/ 15 h 75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56" h="752">
                    <a:moveTo>
                      <a:pt x="48" y="15"/>
                    </a:moveTo>
                    <a:lnTo>
                      <a:pt x="44" y="30"/>
                    </a:lnTo>
                    <a:lnTo>
                      <a:pt x="33" y="73"/>
                    </a:lnTo>
                    <a:lnTo>
                      <a:pt x="19" y="140"/>
                    </a:lnTo>
                    <a:lnTo>
                      <a:pt x="7" y="229"/>
                    </a:lnTo>
                    <a:lnTo>
                      <a:pt x="0" y="337"/>
                    </a:lnTo>
                    <a:lnTo>
                      <a:pt x="1" y="462"/>
                    </a:lnTo>
                    <a:lnTo>
                      <a:pt x="14" y="602"/>
                    </a:lnTo>
                    <a:lnTo>
                      <a:pt x="43" y="752"/>
                    </a:lnTo>
                    <a:lnTo>
                      <a:pt x="150" y="746"/>
                    </a:lnTo>
                    <a:lnTo>
                      <a:pt x="146" y="724"/>
                    </a:lnTo>
                    <a:lnTo>
                      <a:pt x="135" y="663"/>
                    </a:lnTo>
                    <a:lnTo>
                      <a:pt x="123" y="574"/>
                    </a:lnTo>
                    <a:lnTo>
                      <a:pt x="111" y="463"/>
                    </a:lnTo>
                    <a:lnTo>
                      <a:pt x="104" y="342"/>
                    </a:lnTo>
                    <a:lnTo>
                      <a:pt x="107" y="220"/>
                    </a:lnTo>
                    <a:lnTo>
                      <a:pt x="124" y="106"/>
                    </a:lnTo>
                    <a:lnTo>
                      <a:pt x="156" y="9"/>
                    </a:lnTo>
                    <a:lnTo>
                      <a:pt x="156" y="8"/>
                    </a:lnTo>
                    <a:lnTo>
                      <a:pt x="156" y="6"/>
                    </a:lnTo>
                    <a:lnTo>
                      <a:pt x="154" y="4"/>
                    </a:lnTo>
                    <a:lnTo>
                      <a:pt x="147" y="0"/>
                    </a:lnTo>
                    <a:lnTo>
                      <a:pt x="134" y="0"/>
                    </a:lnTo>
                    <a:lnTo>
                      <a:pt x="115" y="1"/>
                    </a:lnTo>
                    <a:lnTo>
                      <a:pt x="87" y="7"/>
                    </a:lnTo>
                    <a:lnTo>
                      <a:pt x="48" y="1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8" name="Freeform 148"/>
              <p:cNvSpPr>
                <a:spLocks/>
              </p:cNvSpPr>
              <p:nvPr/>
            </p:nvSpPr>
            <p:spPr bwMode="auto">
              <a:xfrm>
                <a:off x="7205" y="13498"/>
                <a:ext cx="212" cy="839"/>
              </a:xfrm>
              <a:custGeom>
                <a:avLst/>
                <a:gdLst>
                  <a:gd name="T0" fmla="*/ 212 w 212"/>
                  <a:gd name="T1" fmla="*/ 6 h 839"/>
                  <a:gd name="T2" fmla="*/ 206 w 212"/>
                  <a:gd name="T3" fmla="*/ 11 h 839"/>
                  <a:gd name="T4" fmla="*/ 192 w 212"/>
                  <a:gd name="T5" fmla="*/ 33 h 839"/>
                  <a:gd name="T6" fmla="*/ 174 w 212"/>
                  <a:gd name="T7" fmla="*/ 77 h 839"/>
                  <a:gd name="T8" fmla="*/ 156 w 212"/>
                  <a:gd name="T9" fmla="*/ 148 h 839"/>
                  <a:gd name="T10" fmla="*/ 141 w 212"/>
                  <a:gd name="T11" fmla="*/ 254 h 839"/>
                  <a:gd name="T12" fmla="*/ 133 w 212"/>
                  <a:gd name="T13" fmla="*/ 401 h 839"/>
                  <a:gd name="T14" fmla="*/ 137 w 212"/>
                  <a:gd name="T15" fmla="*/ 593 h 839"/>
                  <a:gd name="T16" fmla="*/ 158 w 212"/>
                  <a:gd name="T17" fmla="*/ 839 h 839"/>
                  <a:gd name="T18" fmla="*/ 38 w 212"/>
                  <a:gd name="T19" fmla="*/ 839 h 839"/>
                  <a:gd name="T20" fmla="*/ 34 w 212"/>
                  <a:gd name="T21" fmla="*/ 814 h 839"/>
                  <a:gd name="T22" fmla="*/ 24 w 212"/>
                  <a:gd name="T23" fmla="*/ 746 h 839"/>
                  <a:gd name="T24" fmla="*/ 12 w 212"/>
                  <a:gd name="T25" fmla="*/ 645 h 839"/>
                  <a:gd name="T26" fmla="*/ 3 w 212"/>
                  <a:gd name="T27" fmla="*/ 521 h 839"/>
                  <a:gd name="T28" fmla="*/ 0 w 212"/>
                  <a:gd name="T29" fmla="*/ 384 h 839"/>
                  <a:gd name="T30" fmla="*/ 6 w 212"/>
                  <a:gd name="T31" fmla="*/ 244 h 839"/>
                  <a:gd name="T32" fmla="*/ 29 w 212"/>
                  <a:gd name="T33" fmla="*/ 114 h 839"/>
                  <a:gd name="T34" fmla="*/ 68 w 212"/>
                  <a:gd name="T35" fmla="*/ 0 h 839"/>
                  <a:gd name="T36" fmla="*/ 212 w 212"/>
                  <a:gd name="T37" fmla="*/ 6 h 83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12" h="839">
                    <a:moveTo>
                      <a:pt x="212" y="6"/>
                    </a:moveTo>
                    <a:lnTo>
                      <a:pt x="206" y="11"/>
                    </a:lnTo>
                    <a:lnTo>
                      <a:pt x="192" y="33"/>
                    </a:lnTo>
                    <a:lnTo>
                      <a:pt x="174" y="77"/>
                    </a:lnTo>
                    <a:lnTo>
                      <a:pt x="156" y="148"/>
                    </a:lnTo>
                    <a:lnTo>
                      <a:pt x="141" y="254"/>
                    </a:lnTo>
                    <a:lnTo>
                      <a:pt x="133" y="401"/>
                    </a:lnTo>
                    <a:lnTo>
                      <a:pt x="137" y="593"/>
                    </a:lnTo>
                    <a:lnTo>
                      <a:pt x="158" y="839"/>
                    </a:lnTo>
                    <a:lnTo>
                      <a:pt x="38" y="839"/>
                    </a:lnTo>
                    <a:lnTo>
                      <a:pt x="34" y="814"/>
                    </a:lnTo>
                    <a:lnTo>
                      <a:pt x="24" y="746"/>
                    </a:lnTo>
                    <a:lnTo>
                      <a:pt x="12" y="645"/>
                    </a:lnTo>
                    <a:lnTo>
                      <a:pt x="3" y="521"/>
                    </a:lnTo>
                    <a:lnTo>
                      <a:pt x="0" y="384"/>
                    </a:lnTo>
                    <a:lnTo>
                      <a:pt x="6" y="244"/>
                    </a:lnTo>
                    <a:lnTo>
                      <a:pt x="29" y="114"/>
                    </a:lnTo>
                    <a:lnTo>
                      <a:pt x="68" y="0"/>
                    </a:lnTo>
                    <a:lnTo>
                      <a:pt x="212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9" name="Freeform 149"/>
              <p:cNvSpPr>
                <a:spLocks/>
              </p:cNvSpPr>
              <p:nvPr/>
            </p:nvSpPr>
            <p:spPr bwMode="auto">
              <a:xfrm>
                <a:off x="6406" y="13636"/>
                <a:ext cx="137" cy="656"/>
              </a:xfrm>
              <a:custGeom>
                <a:avLst/>
                <a:gdLst>
                  <a:gd name="T0" fmla="*/ 43 w 137"/>
                  <a:gd name="T1" fmla="*/ 12 h 656"/>
                  <a:gd name="T2" fmla="*/ 39 w 137"/>
                  <a:gd name="T3" fmla="*/ 25 h 656"/>
                  <a:gd name="T4" fmla="*/ 30 w 137"/>
                  <a:gd name="T5" fmla="*/ 62 h 656"/>
                  <a:gd name="T6" fmla="*/ 19 w 137"/>
                  <a:gd name="T7" fmla="*/ 122 h 656"/>
                  <a:gd name="T8" fmla="*/ 7 w 137"/>
                  <a:gd name="T9" fmla="*/ 199 h 656"/>
                  <a:gd name="T10" fmla="*/ 0 w 137"/>
                  <a:gd name="T11" fmla="*/ 294 h 656"/>
                  <a:gd name="T12" fmla="*/ 1 w 137"/>
                  <a:gd name="T13" fmla="*/ 403 h 656"/>
                  <a:gd name="T14" fmla="*/ 12 w 137"/>
                  <a:gd name="T15" fmla="*/ 524 h 656"/>
                  <a:gd name="T16" fmla="*/ 38 w 137"/>
                  <a:gd name="T17" fmla="*/ 656 h 656"/>
                  <a:gd name="T18" fmla="*/ 132 w 137"/>
                  <a:gd name="T19" fmla="*/ 650 h 656"/>
                  <a:gd name="T20" fmla="*/ 127 w 137"/>
                  <a:gd name="T21" fmla="*/ 631 h 656"/>
                  <a:gd name="T22" fmla="*/ 119 w 137"/>
                  <a:gd name="T23" fmla="*/ 578 h 656"/>
                  <a:gd name="T24" fmla="*/ 107 w 137"/>
                  <a:gd name="T25" fmla="*/ 499 h 656"/>
                  <a:gd name="T26" fmla="*/ 97 w 137"/>
                  <a:gd name="T27" fmla="*/ 403 h 656"/>
                  <a:gd name="T28" fmla="*/ 92 w 137"/>
                  <a:gd name="T29" fmla="*/ 297 h 656"/>
                  <a:gd name="T30" fmla="*/ 94 w 137"/>
                  <a:gd name="T31" fmla="*/ 192 h 656"/>
                  <a:gd name="T32" fmla="*/ 108 w 137"/>
                  <a:gd name="T33" fmla="*/ 91 h 656"/>
                  <a:gd name="T34" fmla="*/ 137 w 137"/>
                  <a:gd name="T35" fmla="*/ 7 h 656"/>
                  <a:gd name="T36" fmla="*/ 137 w 137"/>
                  <a:gd name="T37" fmla="*/ 6 h 656"/>
                  <a:gd name="T38" fmla="*/ 137 w 137"/>
                  <a:gd name="T39" fmla="*/ 4 h 656"/>
                  <a:gd name="T40" fmla="*/ 135 w 137"/>
                  <a:gd name="T41" fmla="*/ 2 h 656"/>
                  <a:gd name="T42" fmla="*/ 129 w 137"/>
                  <a:gd name="T43" fmla="*/ 0 h 656"/>
                  <a:gd name="T44" fmla="*/ 119 w 137"/>
                  <a:gd name="T45" fmla="*/ 0 h 656"/>
                  <a:gd name="T46" fmla="*/ 101 w 137"/>
                  <a:gd name="T47" fmla="*/ 1 h 656"/>
                  <a:gd name="T48" fmla="*/ 77 w 137"/>
                  <a:gd name="T49" fmla="*/ 5 h 656"/>
                  <a:gd name="T50" fmla="*/ 43 w 137"/>
                  <a:gd name="T51" fmla="*/ 12 h 65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37" h="656">
                    <a:moveTo>
                      <a:pt x="43" y="12"/>
                    </a:moveTo>
                    <a:lnTo>
                      <a:pt x="39" y="25"/>
                    </a:lnTo>
                    <a:lnTo>
                      <a:pt x="30" y="62"/>
                    </a:lnTo>
                    <a:lnTo>
                      <a:pt x="19" y="122"/>
                    </a:lnTo>
                    <a:lnTo>
                      <a:pt x="7" y="199"/>
                    </a:lnTo>
                    <a:lnTo>
                      <a:pt x="0" y="294"/>
                    </a:lnTo>
                    <a:lnTo>
                      <a:pt x="1" y="403"/>
                    </a:lnTo>
                    <a:lnTo>
                      <a:pt x="12" y="524"/>
                    </a:lnTo>
                    <a:lnTo>
                      <a:pt x="38" y="656"/>
                    </a:lnTo>
                    <a:lnTo>
                      <a:pt x="132" y="650"/>
                    </a:lnTo>
                    <a:lnTo>
                      <a:pt x="127" y="631"/>
                    </a:lnTo>
                    <a:lnTo>
                      <a:pt x="119" y="578"/>
                    </a:lnTo>
                    <a:lnTo>
                      <a:pt x="107" y="499"/>
                    </a:lnTo>
                    <a:lnTo>
                      <a:pt x="97" y="403"/>
                    </a:lnTo>
                    <a:lnTo>
                      <a:pt x="92" y="297"/>
                    </a:lnTo>
                    <a:lnTo>
                      <a:pt x="94" y="192"/>
                    </a:lnTo>
                    <a:lnTo>
                      <a:pt x="108" y="91"/>
                    </a:lnTo>
                    <a:lnTo>
                      <a:pt x="137" y="7"/>
                    </a:lnTo>
                    <a:lnTo>
                      <a:pt x="137" y="6"/>
                    </a:lnTo>
                    <a:lnTo>
                      <a:pt x="137" y="4"/>
                    </a:lnTo>
                    <a:lnTo>
                      <a:pt x="135" y="2"/>
                    </a:lnTo>
                    <a:lnTo>
                      <a:pt x="129" y="0"/>
                    </a:lnTo>
                    <a:lnTo>
                      <a:pt x="119" y="0"/>
                    </a:lnTo>
                    <a:lnTo>
                      <a:pt x="101" y="1"/>
                    </a:lnTo>
                    <a:lnTo>
                      <a:pt x="77" y="5"/>
                    </a:lnTo>
                    <a:lnTo>
                      <a:pt x="43" y="1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0" name="Freeform 150"/>
              <p:cNvSpPr>
                <a:spLocks/>
              </p:cNvSpPr>
              <p:nvPr/>
            </p:nvSpPr>
            <p:spPr bwMode="auto">
              <a:xfrm>
                <a:off x="6412" y="13680"/>
                <a:ext cx="116" cy="560"/>
              </a:xfrm>
              <a:custGeom>
                <a:avLst/>
                <a:gdLst>
                  <a:gd name="T0" fmla="*/ 36 w 116"/>
                  <a:gd name="T1" fmla="*/ 11 h 560"/>
                  <a:gd name="T2" fmla="*/ 33 w 116"/>
                  <a:gd name="T3" fmla="*/ 21 h 560"/>
                  <a:gd name="T4" fmla="*/ 24 w 116"/>
                  <a:gd name="T5" fmla="*/ 53 h 560"/>
                  <a:gd name="T6" fmla="*/ 15 w 116"/>
                  <a:gd name="T7" fmla="*/ 103 h 560"/>
                  <a:gd name="T8" fmla="*/ 5 w 116"/>
                  <a:gd name="T9" fmla="*/ 169 h 560"/>
                  <a:gd name="T10" fmla="*/ 0 w 116"/>
                  <a:gd name="T11" fmla="*/ 250 h 560"/>
                  <a:gd name="T12" fmla="*/ 1 w 116"/>
                  <a:gd name="T13" fmla="*/ 344 h 560"/>
                  <a:gd name="T14" fmla="*/ 10 w 116"/>
                  <a:gd name="T15" fmla="*/ 448 h 560"/>
                  <a:gd name="T16" fmla="*/ 32 w 116"/>
                  <a:gd name="T17" fmla="*/ 560 h 560"/>
                  <a:gd name="T18" fmla="*/ 112 w 116"/>
                  <a:gd name="T19" fmla="*/ 555 h 560"/>
                  <a:gd name="T20" fmla="*/ 108 w 116"/>
                  <a:gd name="T21" fmla="*/ 538 h 560"/>
                  <a:gd name="T22" fmla="*/ 101 w 116"/>
                  <a:gd name="T23" fmla="*/ 493 h 560"/>
                  <a:gd name="T24" fmla="*/ 91 w 116"/>
                  <a:gd name="T25" fmla="*/ 426 h 560"/>
                  <a:gd name="T26" fmla="*/ 82 w 116"/>
                  <a:gd name="T27" fmla="*/ 344 h 560"/>
                  <a:gd name="T28" fmla="*/ 77 w 116"/>
                  <a:gd name="T29" fmla="*/ 255 h 560"/>
                  <a:gd name="T30" fmla="*/ 79 w 116"/>
                  <a:gd name="T31" fmla="*/ 164 h 560"/>
                  <a:gd name="T32" fmla="*/ 91 w 116"/>
                  <a:gd name="T33" fmla="*/ 79 h 560"/>
                  <a:gd name="T34" fmla="*/ 116 w 116"/>
                  <a:gd name="T35" fmla="*/ 6 h 560"/>
                  <a:gd name="T36" fmla="*/ 116 w 116"/>
                  <a:gd name="T37" fmla="*/ 5 h 560"/>
                  <a:gd name="T38" fmla="*/ 116 w 116"/>
                  <a:gd name="T39" fmla="*/ 4 h 560"/>
                  <a:gd name="T40" fmla="*/ 114 w 116"/>
                  <a:gd name="T41" fmla="*/ 2 h 560"/>
                  <a:gd name="T42" fmla="*/ 109 w 116"/>
                  <a:gd name="T43" fmla="*/ 0 h 560"/>
                  <a:gd name="T44" fmla="*/ 100 w 116"/>
                  <a:gd name="T45" fmla="*/ 0 h 560"/>
                  <a:gd name="T46" fmla="*/ 86 w 116"/>
                  <a:gd name="T47" fmla="*/ 1 h 560"/>
                  <a:gd name="T48" fmla="*/ 65 w 116"/>
                  <a:gd name="T49" fmla="*/ 4 h 560"/>
                  <a:gd name="T50" fmla="*/ 36 w 116"/>
                  <a:gd name="T51" fmla="*/ 11 h 56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16" h="560">
                    <a:moveTo>
                      <a:pt x="36" y="11"/>
                    </a:moveTo>
                    <a:lnTo>
                      <a:pt x="33" y="21"/>
                    </a:lnTo>
                    <a:lnTo>
                      <a:pt x="24" y="53"/>
                    </a:lnTo>
                    <a:lnTo>
                      <a:pt x="15" y="103"/>
                    </a:lnTo>
                    <a:lnTo>
                      <a:pt x="5" y="169"/>
                    </a:lnTo>
                    <a:lnTo>
                      <a:pt x="0" y="250"/>
                    </a:lnTo>
                    <a:lnTo>
                      <a:pt x="1" y="344"/>
                    </a:lnTo>
                    <a:lnTo>
                      <a:pt x="10" y="448"/>
                    </a:lnTo>
                    <a:lnTo>
                      <a:pt x="32" y="560"/>
                    </a:lnTo>
                    <a:lnTo>
                      <a:pt x="112" y="555"/>
                    </a:lnTo>
                    <a:lnTo>
                      <a:pt x="108" y="538"/>
                    </a:lnTo>
                    <a:lnTo>
                      <a:pt x="101" y="493"/>
                    </a:lnTo>
                    <a:lnTo>
                      <a:pt x="91" y="426"/>
                    </a:lnTo>
                    <a:lnTo>
                      <a:pt x="82" y="344"/>
                    </a:lnTo>
                    <a:lnTo>
                      <a:pt x="77" y="255"/>
                    </a:lnTo>
                    <a:lnTo>
                      <a:pt x="79" y="164"/>
                    </a:lnTo>
                    <a:lnTo>
                      <a:pt x="91" y="79"/>
                    </a:lnTo>
                    <a:lnTo>
                      <a:pt x="116" y="6"/>
                    </a:lnTo>
                    <a:lnTo>
                      <a:pt x="116" y="5"/>
                    </a:lnTo>
                    <a:lnTo>
                      <a:pt x="116" y="4"/>
                    </a:lnTo>
                    <a:lnTo>
                      <a:pt x="114" y="2"/>
                    </a:lnTo>
                    <a:lnTo>
                      <a:pt x="109" y="0"/>
                    </a:lnTo>
                    <a:lnTo>
                      <a:pt x="100" y="0"/>
                    </a:lnTo>
                    <a:lnTo>
                      <a:pt x="86" y="1"/>
                    </a:lnTo>
                    <a:lnTo>
                      <a:pt x="65" y="4"/>
                    </a:lnTo>
                    <a:lnTo>
                      <a:pt x="36" y="1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1" name="Freeform 151"/>
              <p:cNvSpPr>
                <a:spLocks/>
              </p:cNvSpPr>
              <p:nvPr/>
            </p:nvSpPr>
            <p:spPr bwMode="auto">
              <a:xfrm>
                <a:off x="6417" y="13724"/>
                <a:ext cx="97" cy="463"/>
              </a:xfrm>
              <a:custGeom>
                <a:avLst/>
                <a:gdLst>
                  <a:gd name="T0" fmla="*/ 30 w 97"/>
                  <a:gd name="T1" fmla="*/ 9 h 463"/>
                  <a:gd name="T2" fmla="*/ 27 w 97"/>
                  <a:gd name="T3" fmla="*/ 17 h 463"/>
                  <a:gd name="T4" fmla="*/ 20 w 97"/>
                  <a:gd name="T5" fmla="*/ 44 h 463"/>
                  <a:gd name="T6" fmla="*/ 12 w 97"/>
                  <a:gd name="T7" fmla="*/ 85 h 463"/>
                  <a:gd name="T8" fmla="*/ 4 w 97"/>
                  <a:gd name="T9" fmla="*/ 140 h 463"/>
                  <a:gd name="T10" fmla="*/ 0 w 97"/>
                  <a:gd name="T11" fmla="*/ 207 h 463"/>
                  <a:gd name="T12" fmla="*/ 0 w 97"/>
                  <a:gd name="T13" fmla="*/ 285 h 463"/>
                  <a:gd name="T14" fmla="*/ 9 w 97"/>
                  <a:gd name="T15" fmla="*/ 370 h 463"/>
                  <a:gd name="T16" fmla="*/ 26 w 97"/>
                  <a:gd name="T17" fmla="*/ 463 h 463"/>
                  <a:gd name="T18" fmla="*/ 93 w 97"/>
                  <a:gd name="T19" fmla="*/ 460 h 463"/>
                  <a:gd name="T20" fmla="*/ 89 w 97"/>
                  <a:gd name="T21" fmla="*/ 446 h 463"/>
                  <a:gd name="T22" fmla="*/ 83 w 97"/>
                  <a:gd name="T23" fmla="*/ 408 h 463"/>
                  <a:gd name="T24" fmla="*/ 75 w 97"/>
                  <a:gd name="T25" fmla="*/ 353 h 463"/>
                  <a:gd name="T26" fmla="*/ 68 w 97"/>
                  <a:gd name="T27" fmla="*/ 285 h 463"/>
                  <a:gd name="T28" fmla="*/ 65 w 97"/>
                  <a:gd name="T29" fmla="*/ 211 h 463"/>
                  <a:gd name="T30" fmla="*/ 67 w 97"/>
                  <a:gd name="T31" fmla="*/ 136 h 463"/>
                  <a:gd name="T32" fmla="*/ 76 w 97"/>
                  <a:gd name="T33" fmla="*/ 65 h 463"/>
                  <a:gd name="T34" fmla="*/ 97 w 97"/>
                  <a:gd name="T35" fmla="*/ 5 h 463"/>
                  <a:gd name="T36" fmla="*/ 97 w 97"/>
                  <a:gd name="T37" fmla="*/ 4 h 463"/>
                  <a:gd name="T38" fmla="*/ 97 w 97"/>
                  <a:gd name="T39" fmla="*/ 3 h 463"/>
                  <a:gd name="T40" fmla="*/ 95 w 97"/>
                  <a:gd name="T41" fmla="*/ 1 h 463"/>
                  <a:gd name="T42" fmla="*/ 91 w 97"/>
                  <a:gd name="T43" fmla="*/ 0 h 463"/>
                  <a:gd name="T44" fmla="*/ 84 w 97"/>
                  <a:gd name="T45" fmla="*/ 0 h 463"/>
                  <a:gd name="T46" fmla="*/ 71 w 97"/>
                  <a:gd name="T47" fmla="*/ 0 h 463"/>
                  <a:gd name="T48" fmla="*/ 54 w 97"/>
                  <a:gd name="T49" fmla="*/ 3 h 463"/>
                  <a:gd name="T50" fmla="*/ 30 w 97"/>
                  <a:gd name="T51" fmla="*/ 9 h 46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97" h="463">
                    <a:moveTo>
                      <a:pt x="30" y="9"/>
                    </a:moveTo>
                    <a:lnTo>
                      <a:pt x="27" y="17"/>
                    </a:lnTo>
                    <a:lnTo>
                      <a:pt x="20" y="44"/>
                    </a:lnTo>
                    <a:lnTo>
                      <a:pt x="12" y="85"/>
                    </a:lnTo>
                    <a:lnTo>
                      <a:pt x="4" y="140"/>
                    </a:lnTo>
                    <a:lnTo>
                      <a:pt x="0" y="207"/>
                    </a:lnTo>
                    <a:lnTo>
                      <a:pt x="0" y="285"/>
                    </a:lnTo>
                    <a:lnTo>
                      <a:pt x="9" y="370"/>
                    </a:lnTo>
                    <a:lnTo>
                      <a:pt x="26" y="463"/>
                    </a:lnTo>
                    <a:lnTo>
                      <a:pt x="93" y="460"/>
                    </a:lnTo>
                    <a:lnTo>
                      <a:pt x="89" y="446"/>
                    </a:lnTo>
                    <a:lnTo>
                      <a:pt x="83" y="408"/>
                    </a:lnTo>
                    <a:lnTo>
                      <a:pt x="75" y="353"/>
                    </a:lnTo>
                    <a:lnTo>
                      <a:pt x="68" y="285"/>
                    </a:lnTo>
                    <a:lnTo>
                      <a:pt x="65" y="211"/>
                    </a:lnTo>
                    <a:lnTo>
                      <a:pt x="67" y="136"/>
                    </a:lnTo>
                    <a:lnTo>
                      <a:pt x="76" y="65"/>
                    </a:lnTo>
                    <a:lnTo>
                      <a:pt x="97" y="5"/>
                    </a:lnTo>
                    <a:lnTo>
                      <a:pt x="97" y="4"/>
                    </a:lnTo>
                    <a:lnTo>
                      <a:pt x="97" y="3"/>
                    </a:lnTo>
                    <a:lnTo>
                      <a:pt x="95" y="1"/>
                    </a:lnTo>
                    <a:lnTo>
                      <a:pt x="91" y="0"/>
                    </a:lnTo>
                    <a:lnTo>
                      <a:pt x="84" y="0"/>
                    </a:lnTo>
                    <a:lnTo>
                      <a:pt x="71" y="0"/>
                    </a:lnTo>
                    <a:lnTo>
                      <a:pt x="54" y="3"/>
                    </a:lnTo>
                    <a:lnTo>
                      <a:pt x="30" y="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2" name="Freeform 152"/>
              <p:cNvSpPr>
                <a:spLocks/>
              </p:cNvSpPr>
              <p:nvPr/>
            </p:nvSpPr>
            <p:spPr bwMode="auto">
              <a:xfrm>
                <a:off x="6422" y="13768"/>
                <a:ext cx="77" cy="367"/>
              </a:xfrm>
              <a:custGeom>
                <a:avLst/>
                <a:gdLst>
                  <a:gd name="T0" fmla="*/ 24 w 77"/>
                  <a:gd name="T1" fmla="*/ 8 h 367"/>
                  <a:gd name="T2" fmla="*/ 22 w 77"/>
                  <a:gd name="T3" fmla="*/ 15 h 367"/>
                  <a:gd name="T4" fmla="*/ 17 w 77"/>
                  <a:gd name="T5" fmla="*/ 36 h 367"/>
                  <a:gd name="T6" fmla="*/ 10 w 77"/>
                  <a:gd name="T7" fmla="*/ 68 h 367"/>
                  <a:gd name="T8" fmla="*/ 4 w 77"/>
                  <a:gd name="T9" fmla="*/ 112 h 367"/>
                  <a:gd name="T10" fmla="*/ 0 w 77"/>
                  <a:gd name="T11" fmla="*/ 164 h 367"/>
                  <a:gd name="T12" fmla="*/ 0 w 77"/>
                  <a:gd name="T13" fmla="*/ 226 h 367"/>
                  <a:gd name="T14" fmla="*/ 7 w 77"/>
                  <a:gd name="T15" fmla="*/ 294 h 367"/>
                  <a:gd name="T16" fmla="*/ 21 w 77"/>
                  <a:gd name="T17" fmla="*/ 367 h 367"/>
                  <a:gd name="T18" fmla="*/ 74 w 77"/>
                  <a:gd name="T19" fmla="*/ 364 h 367"/>
                  <a:gd name="T20" fmla="*/ 71 w 77"/>
                  <a:gd name="T21" fmla="*/ 353 h 367"/>
                  <a:gd name="T22" fmla="*/ 66 w 77"/>
                  <a:gd name="T23" fmla="*/ 323 h 367"/>
                  <a:gd name="T24" fmla="*/ 60 w 77"/>
                  <a:gd name="T25" fmla="*/ 280 h 367"/>
                  <a:gd name="T26" fmla="*/ 54 w 77"/>
                  <a:gd name="T27" fmla="*/ 226 h 367"/>
                  <a:gd name="T28" fmla="*/ 51 w 77"/>
                  <a:gd name="T29" fmla="*/ 168 h 367"/>
                  <a:gd name="T30" fmla="*/ 53 w 77"/>
                  <a:gd name="T31" fmla="*/ 107 h 367"/>
                  <a:gd name="T32" fmla="*/ 61 w 77"/>
                  <a:gd name="T33" fmla="*/ 52 h 367"/>
                  <a:gd name="T34" fmla="*/ 77 w 77"/>
                  <a:gd name="T35" fmla="*/ 5 h 367"/>
                  <a:gd name="T36" fmla="*/ 77 w 77"/>
                  <a:gd name="T37" fmla="*/ 5 h 367"/>
                  <a:gd name="T38" fmla="*/ 77 w 77"/>
                  <a:gd name="T39" fmla="*/ 2 h 367"/>
                  <a:gd name="T40" fmla="*/ 76 w 77"/>
                  <a:gd name="T41" fmla="*/ 1 h 367"/>
                  <a:gd name="T42" fmla="*/ 72 w 77"/>
                  <a:gd name="T43" fmla="*/ 0 h 367"/>
                  <a:gd name="T44" fmla="*/ 66 w 77"/>
                  <a:gd name="T45" fmla="*/ 0 h 367"/>
                  <a:gd name="T46" fmla="*/ 56 w 77"/>
                  <a:gd name="T47" fmla="*/ 1 h 367"/>
                  <a:gd name="T48" fmla="*/ 43 w 77"/>
                  <a:gd name="T49" fmla="*/ 4 h 367"/>
                  <a:gd name="T50" fmla="*/ 24 w 77"/>
                  <a:gd name="T51" fmla="*/ 8 h 36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77" h="367">
                    <a:moveTo>
                      <a:pt x="24" y="8"/>
                    </a:moveTo>
                    <a:lnTo>
                      <a:pt x="22" y="15"/>
                    </a:lnTo>
                    <a:lnTo>
                      <a:pt x="17" y="36"/>
                    </a:lnTo>
                    <a:lnTo>
                      <a:pt x="10" y="68"/>
                    </a:lnTo>
                    <a:lnTo>
                      <a:pt x="4" y="112"/>
                    </a:lnTo>
                    <a:lnTo>
                      <a:pt x="0" y="164"/>
                    </a:lnTo>
                    <a:lnTo>
                      <a:pt x="0" y="226"/>
                    </a:lnTo>
                    <a:lnTo>
                      <a:pt x="7" y="294"/>
                    </a:lnTo>
                    <a:lnTo>
                      <a:pt x="21" y="367"/>
                    </a:lnTo>
                    <a:lnTo>
                      <a:pt x="74" y="364"/>
                    </a:lnTo>
                    <a:lnTo>
                      <a:pt x="71" y="353"/>
                    </a:lnTo>
                    <a:lnTo>
                      <a:pt x="66" y="323"/>
                    </a:lnTo>
                    <a:lnTo>
                      <a:pt x="60" y="280"/>
                    </a:lnTo>
                    <a:lnTo>
                      <a:pt x="54" y="226"/>
                    </a:lnTo>
                    <a:lnTo>
                      <a:pt x="51" y="168"/>
                    </a:lnTo>
                    <a:lnTo>
                      <a:pt x="53" y="107"/>
                    </a:lnTo>
                    <a:lnTo>
                      <a:pt x="61" y="52"/>
                    </a:lnTo>
                    <a:lnTo>
                      <a:pt x="77" y="5"/>
                    </a:lnTo>
                    <a:lnTo>
                      <a:pt x="77" y="2"/>
                    </a:lnTo>
                    <a:lnTo>
                      <a:pt x="76" y="1"/>
                    </a:lnTo>
                    <a:lnTo>
                      <a:pt x="72" y="0"/>
                    </a:lnTo>
                    <a:lnTo>
                      <a:pt x="66" y="0"/>
                    </a:lnTo>
                    <a:lnTo>
                      <a:pt x="56" y="1"/>
                    </a:lnTo>
                    <a:lnTo>
                      <a:pt x="43" y="4"/>
                    </a:lnTo>
                    <a:lnTo>
                      <a:pt x="24" y="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3" name="Freeform 153"/>
              <p:cNvSpPr>
                <a:spLocks/>
              </p:cNvSpPr>
              <p:nvPr/>
            </p:nvSpPr>
            <p:spPr bwMode="auto">
              <a:xfrm>
                <a:off x="6428" y="13813"/>
                <a:ext cx="56" cy="271"/>
              </a:xfrm>
              <a:custGeom>
                <a:avLst/>
                <a:gdLst>
                  <a:gd name="T0" fmla="*/ 17 w 56"/>
                  <a:gd name="T1" fmla="*/ 5 h 271"/>
                  <a:gd name="T2" fmla="*/ 16 w 56"/>
                  <a:gd name="T3" fmla="*/ 10 h 271"/>
                  <a:gd name="T4" fmla="*/ 12 w 56"/>
                  <a:gd name="T5" fmla="*/ 25 h 271"/>
                  <a:gd name="T6" fmla="*/ 6 w 56"/>
                  <a:gd name="T7" fmla="*/ 49 h 271"/>
                  <a:gd name="T8" fmla="*/ 2 w 56"/>
                  <a:gd name="T9" fmla="*/ 82 h 271"/>
                  <a:gd name="T10" fmla="*/ 0 w 56"/>
                  <a:gd name="T11" fmla="*/ 122 h 271"/>
                  <a:gd name="T12" fmla="*/ 0 w 56"/>
                  <a:gd name="T13" fmla="*/ 166 h 271"/>
                  <a:gd name="T14" fmla="*/ 4 w 56"/>
                  <a:gd name="T15" fmla="*/ 217 h 271"/>
                  <a:gd name="T16" fmla="*/ 15 w 56"/>
                  <a:gd name="T17" fmla="*/ 271 h 271"/>
                  <a:gd name="T18" fmla="*/ 54 w 56"/>
                  <a:gd name="T19" fmla="*/ 268 h 271"/>
                  <a:gd name="T20" fmla="*/ 52 w 56"/>
                  <a:gd name="T21" fmla="*/ 261 h 271"/>
                  <a:gd name="T22" fmla="*/ 48 w 56"/>
                  <a:gd name="T23" fmla="*/ 238 h 271"/>
                  <a:gd name="T24" fmla="*/ 44 w 56"/>
                  <a:gd name="T25" fmla="*/ 206 h 271"/>
                  <a:gd name="T26" fmla="*/ 40 w 56"/>
                  <a:gd name="T27" fmla="*/ 166 h 271"/>
                  <a:gd name="T28" fmla="*/ 37 w 56"/>
                  <a:gd name="T29" fmla="*/ 123 h 271"/>
                  <a:gd name="T30" fmla="*/ 39 w 56"/>
                  <a:gd name="T31" fmla="*/ 78 h 271"/>
                  <a:gd name="T32" fmla="*/ 44 w 56"/>
                  <a:gd name="T33" fmla="*/ 37 h 271"/>
                  <a:gd name="T34" fmla="*/ 56 w 56"/>
                  <a:gd name="T35" fmla="*/ 3 h 271"/>
                  <a:gd name="T36" fmla="*/ 56 w 56"/>
                  <a:gd name="T37" fmla="*/ 3 h 271"/>
                  <a:gd name="T38" fmla="*/ 56 w 56"/>
                  <a:gd name="T39" fmla="*/ 2 h 271"/>
                  <a:gd name="T40" fmla="*/ 55 w 56"/>
                  <a:gd name="T41" fmla="*/ 1 h 271"/>
                  <a:gd name="T42" fmla="*/ 52 w 56"/>
                  <a:gd name="T43" fmla="*/ 0 h 271"/>
                  <a:gd name="T44" fmla="*/ 48 w 56"/>
                  <a:gd name="T45" fmla="*/ 0 h 271"/>
                  <a:gd name="T46" fmla="*/ 42 w 56"/>
                  <a:gd name="T47" fmla="*/ 0 h 271"/>
                  <a:gd name="T48" fmla="*/ 31 w 56"/>
                  <a:gd name="T49" fmla="*/ 2 h 271"/>
                  <a:gd name="T50" fmla="*/ 17 w 56"/>
                  <a:gd name="T51" fmla="*/ 5 h 27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56" h="271">
                    <a:moveTo>
                      <a:pt x="17" y="5"/>
                    </a:moveTo>
                    <a:lnTo>
                      <a:pt x="16" y="10"/>
                    </a:lnTo>
                    <a:lnTo>
                      <a:pt x="12" y="25"/>
                    </a:lnTo>
                    <a:lnTo>
                      <a:pt x="6" y="49"/>
                    </a:lnTo>
                    <a:lnTo>
                      <a:pt x="2" y="82"/>
                    </a:lnTo>
                    <a:lnTo>
                      <a:pt x="0" y="122"/>
                    </a:lnTo>
                    <a:lnTo>
                      <a:pt x="0" y="166"/>
                    </a:lnTo>
                    <a:lnTo>
                      <a:pt x="4" y="217"/>
                    </a:lnTo>
                    <a:lnTo>
                      <a:pt x="15" y="271"/>
                    </a:lnTo>
                    <a:lnTo>
                      <a:pt x="54" y="268"/>
                    </a:lnTo>
                    <a:lnTo>
                      <a:pt x="52" y="261"/>
                    </a:lnTo>
                    <a:lnTo>
                      <a:pt x="48" y="238"/>
                    </a:lnTo>
                    <a:lnTo>
                      <a:pt x="44" y="206"/>
                    </a:lnTo>
                    <a:lnTo>
                      <a:pt x="40" y="166"/>
                    </a:lnTo>
                    <a:lnTo>
                      <a:pt x="37" y="123"/>
                    </a:lnTo>
                    <a:lnTo>
                      <a:pt x="39" y="78"/>
                    </a:lnTo>
                    <a:lnTo>
                      <a:pt x="44" y="37"/>
                    </a:lnTo>
                    <a:lnTo>
                      <a:pt x="56" y="3"/>
                    </a:lnTo>
                    <a:lnTo>
                      <a:pt x="56" y="2"/>
                    </a:lnTo>
                    <a:lnTo>
                      <a:pt x="55" y="1"/>
                    </a:lnTo>
                    <a:lnTo>
                      <a:pt x="52" y="0"/>
                    </a:lnTo>
                    <a:lnTo>
                      <a:pt x="48" y="0"/>
                    </a:lnTo>
                    <a:lnTo>
                      <a:pt x="42" y="0"/>
                    </a:lnTo>
                    <a:lnTo>
                      <a:pt x="31" y="2"/>
                    </a:lnTo>
                    <a:lnTo>
                      <a:pt x="17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4" name="Freeform 154"/>
              <p:cNvSpPr>
                <a:spLocks/>
              </p:cNvSpPr>
              <p:nvPr/>
            </p:nvSpPr>
            <p:spPr bwMode="auto">
              <a:xfrm>
                <a:off x="7211" y="13549"/>
                <a:ext cx="186" cy="732"/>
              </a:xfrm>
              <a:custGeom>
                <a:avLst/>
                <a:gdLst>
                  <a:gd name="T0" fmla="*/ 186 w 186"/>
                  <a:gd name="T1" fmla="*/ 6 h 732"/>
                  <a:gd name="T2" fmla="*/ 182 w 186"/>
                  <a:gd name="T3" fmla="*/ 11 h 732"/>
                  <a:gd name="T4" fmla="*/ 169 w 186"/>
                  <a:gd name="T5" fmla="*/ 29 h 732"/>
                  <a:gd name="T6" fmla="*/ 153 w 186"/>
                  <a:gd name="T7" fmla="*/ 67 h 732"/>
                  <a:gd name="T8" fmla="*/ 137 w 186"/>
                  <a:gd name="T9" fmla="*/ 130 h 732"/>
                  <a:gd name="T10" fmla="*/ 124 w 186"/>
                  <a:gd name="T11" fmla="*/ 221 h 732"/>
                  <a:gd name="T12" fmla="*/ 117 w 186"/>
                  <a:gd name="T13" fmla="*/ 350 h 732"/>
                  <a:gd name="T14" fmla="*/ 122 w 186"/>
                  <a:gd name="T15" fmla="*/ 517 h 732"/>
                  <a:gd name="T16" fmla="*/ 139 w 186"/>
                  <a:gd name="T17" fmla="*/ 732 h 732"/>
                  <a:gd name="T18" fmla="*/ 34 w 186"/>
                  <a:gd name="T19" fmla="*/ 732 h 732"/>
                  <a:gd name="T20" fmla="*/ 31 w 186"/>
                  <a:gd name="T21" fmla="*/ 711 h 732"/>
                  <a:gd name="T22" fmla="*/ 22 w 186"/>
                  <a:gd name="T23" fmla="*/ 651 h 732"/>
                  <a:gd name="T24" fmla="*/ 12 w 186"/>
                  <a:gd name="T25" fmla="*/ 563 h 732"/>
                  <a:gd name="T26" fmla="*/ 3 w 186"/>
                  <a:gd name="T27" fmla="*/ 454 h 732"/>
                  <a:gd name="T28" fmla="*/ 0 w 186"/>
                  <a:gd name="T29" fmla="*/ 335 h 732"/>
                  <a:gd name="T30" fmla="*/ 6 w 186"/>
                  <a:gd name="T31" fmla="*/ 213 h 732"/>
                  <a:gd name="T32" fmla="*/ 25 w 186"/>
                  <a:gd name="T33" fmla="*/ 98 h 732"/>
                  <a:gd name="T34" fmla="*/ 60 w 186"/>
                  <a:gd name="T35" fmla="*/ 0 h 732"/>
                  <a:gd name="T36" fmla="*/ 186 w 186"/>
                  <a:gd name="T37" fmla="*/ 6 h 7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86" h="732">
                    <a:moveTo>
                      <a:pt x="186" y="6"/>
                    </a:moveTo>
                    <a:lnTo>
                      <a:pt x="182" y="11"/>
                    </a:lnTo>
                    <a:lnTo>
                      <a:pt x="169" y="29"/>
                    </a:lnTo>
                    <a:lnTo>
                      <a:pt x="153" y="67"/>
                    </a:lnTo>
                    <a:lnTo>
                      <a:pt x="137" y="130"/>
                    </a:lnTo>
                    <a:lnTo>
                      <a:pt x="124" y="221"/>
                    </a:lnTo>
                    <a:lnTo>
                      <a:pt x="117" y="350"/>
                    </a:lnTo>
                    <a:lnTo>
                      <a:pt x="122" y="517"/>
                    </a:lnTo>
                    <a:lnTo>
                      <a:pt x="139" y="732"/>
                    </a:lnTo>
                    <a:lnTo>
                      <a:pt x="34" y="732"/>
                    </a:lnTo>
                    <a:lnTo>
                      <a:pt x="31" y="711"/>
                    </a:lnTo>
                    <a:lnTo>
                      <a:pt x="22" y="651"/>
                    </a:lnTo>
                    <a:lnTo>
                      <a:pt x="12" y="563"/>
                    </a:lnTo>
                    <a:lnTo>
                      <a:pt x="3" y="454"/>
                    </a:lnTo>
                    <a:lnTo>
                      <a:pt x="0" y="335"/>
                    </a:lnTo>
                    <a:lnTo>
                      <a:pt x="6" y="213"/>
                    </a:lnTo>
                    <a:lnTo>
                      <a:pt x="25" y="98"/>
                    </a:lnTo>
                    <a:lnTo>
                      <a:pt x="60" y="0"/>
                    </a:lnTo>
                    <a:lnTo>
                      <a:pt x="186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5" name="Freeform 155"/>
              <p:cNvSpPr>
                <a:spLocks/>
              </p:cNvSpPr>
              <p:nvPr/>
            </p:nvSpPr>
            <p:spPr bwMode="auto">
              <a:xfrm>
                <a:off x="7219" y="13600"/>
                <a:ext cx="158" cy="625"/>
              </a:xfrm>
              <a:custGeom>
                <a:avLst/>
                <a:gdLst>
                  <a:gd name="T0" fmla="*/ 158 w 158"/>
                  <a:gd name="T1" fmla="*/ 4 h 625"/>
                  <a:gd name="T2" fmla="*/ 153 w 158"/>
                  <a:gd name="T3" fmla="*/ 9 h 625"/>
                  <a:gd name="T4" fmla="*/ 144 w 158"/>
                  <a:gd name="T5" fmla="*/ 25 h 625"/>
                  <a:gd name="T6" fmla="*/ 130 w 158"/>
                  <a:gd name="T7" fmla="*/ 57 h 625"/>
                  <a:gd name="T8" fmla="*/ 116 w 158"/>
                  <a:gd name="T9" fmla="*/ 110 h 625"/>
                  <a:gd name="T10" fmla="*/ 105 w 158"/>
                  <a:gd name="T11" fmla="*/ 189 h 625"/>
                  <a:gd name="T12" fmla="*/ 100 w 158"/>
                  <a:gd name="T13" fmla="*/ 298 h 625"/>
                  <a:gd name="T14" fmla="*/ 103 w 158"/>
                  <a:gd name="T15" fmla="*/ 441 h 625"/>
                  <a:gd name="T16" fmla="*/ 118 w 158"/>
                  <a:gd name="T17" fmla="*/ 625 h 625"/>
                  <a:gd name="T18" fmla="*/ 29 w 158"/>
                  <a:gd name="T19" fmla="*/ 625 h 625"/>
                  <a:gd name="T20" fmla="*/ 25 w 158"/>
                  <a:gd name="T21" fmla="*/ 607 h 625"/>
                  <a:gd name="T22" fmla="*/ 18 w 158"/>
                  <a:gd name="T23" fmla="*/ 556 h 625"/>
                  <a:gd name="T24" fmla="*/ 9 w 158"/>
                  <a:gd name="T25" fmla="*/ 480 h 625"/>
                  <a:gd name="T26" fmla="*/ 2 w 158"/>
                  <a:gd name="T27" fmla="*/ 387 h 625"/>
                  <a:gd name="T28" fmla="*/ 0 w 158"/>
                  <a:gd name="T29" fmla="*/ 286 h 625"/>
                  <a:gd name="T30" fmla="*/ 5 w 158"/>
                  <a:gd name="T31" fmla="*/ 182 h 625"/>
                  <a:gd name="T32" fmla="*/ 21 w 158"/>
                  <a:gd name="T33" fmla="*/ 84 h 625"/>
                  <a:gd name="T34" fmla="*/ 51 w 158"/>
                  <a:gd name="T35" fmla="*/ 0 h 625"/>
                  <a:gd name="T36" fmla="*/ 158 w 158"/>
                  <a:gd name="T37" fmla="*/ 4 h 62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58" h="625">
                    <a:moveTo>
                      <a:pt x="158" y="4"/>
                    </a:moveTo>
                    <a:lnTo>
                      <a:pt x="153" y="9"/>
                    </a:lnTo>
                    <a:lnTo>
                      <a:pt x="144" y="25"/>
                    </a:lnTo>
                    <a:lnTo>
                      <a:pt x="130" y="57"/>
                    </a:lnTo>
                    <a:lnTo>
                      <a:pt x="116" y="110"/>
                    </a:lnTo>
                    <a:lnTo>
                      <a:pt x="105" y="189"/>
                    </a:lnTo>
                    <a:lnTo>
                      <a:pt x="100" y="298"/>
                    </a:lnTo>
                    <a:lnTo>
                      <a:pt x="103" y="441"/>
                    </a:lnTo>
                    <a:lnTo>
                      <a:pt x="118" y="625"/>
                    </a:lnTo>
                    <a:lnTo>
                      <a:pt x="29" y="625"/>
                    </a:lnTo>
                    <a:lnTo>
                      <a:pt x="25" y="607"/>
                    </a:lnTo>
                    <a:lnTo>
                      <a:pt x="18" y="556"/>
                    </a:lnTo>
                    <a:lnTo>
                      <a:pt x="9" y="480"/>
                    </a:lnTo>
                    <a:lnTo>
                      <a:pt x="2" y="387"/>
                    </a:lnTo>
                    <a:lnTo>
                      <a:pt x="0" y="286"/>
                    </a:lnTo>
                    <a:lnTo>
                      <a:pt x="5" y="182"/>
                    </a:lnTo>
                    <a:lnTo>
                      <a:pt x="21" y="84"/>
                    </a:lnTo>
                    <a:lnTo>
                      <a:pt x="51" y="0"/>
                    </a:lnTo>
                    <a:lnTo>
                      <a:pt x="158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6" name="Freeform 156"/>
              <p:cNvSpPr>
                <a:spLocks/>
              </p:cNvSpPr>
              <p:nvPr/>
            </p:nvSpPr>
            <p:spPr bwMode="auto">
              <a:xfrm>
                <a:off x="7225" y="13651"/>
                <a:ext cx="131" cy="517"/>
              </a:xfrm>
              <a:custGeom>
                <a:avLst/>
                <a:gdLst>
                  <a:gd name="T0" fmla="*/ 131 w 131"/>
                  <a:gd name="T1" fmla="*/ 4 h 517"/>
                  <a:gd name="T2" fmla="*/ 128 w 131"/>
                  <a:gd name="T3" fmla="*/ 7 h 517"/>
                  <a:gd name="T4" fmla="*/ 119 w 131"/>
                  <a:gd name="T5" fmla="*/ 21 h 517"/>
                  <a:gd name="T6" fmla="*/ 109 w 131"/>
                  <a:gd name="T7" fmla="*/ 47 h 517"/>
                  <a:gd name="T8" fmla="*/ 97 w 131"/>
                  <a:gd name="T9" fmla="*/ 91 h 517"/>
                  <a:gd name="T10" fmla="*/ 88 w 131"/>
                  <a:gd name="T11" fmla="*/ 156 h 517"/>
                  <a:gd name="T12" fmla="*/ 84 w 131"/>
                  <a:gd name="T13" fmla="*/ 247 h 517"/>
                  <a:gd name="T14" fmla="*/ 86 w 131"/>
                  <a:gd name="T15" fmla="*/ 366 h 517"/>
                  <a:gd name="T16" fmla="*/ 99 w 131"/>
                  <a:gd name="T17" fmla="*/ 517 h 517"/>
                  <a:gd name="T18" fmla="*/ 25 w 131"/>
                  <a:gd name="T19" fmla="*/ 517 h 517"/>
                  <a:gd name="T20" fmla="*/ 23 w 131"/>
                  <a:gd name="T21" fmla="*/ 502 h 517"/>
                  <a:gd name="T22" fmla="*/ 16 w 131"/>
                  <a:gd name="T23" fmla="*/ 460 h 517"/>
                  <a:gd name="T24" fmla="*/ 9 w 131"/>
                  <a:gd name="T25" fmla="*/ 397 h 517"/>
                  <a:gd name="T26" fmla="*/ 2 w 131"/>
                  <a:gd name="T27" fmla="*/ 320 h 517"/>
                  <a:gd name="T28" fmla="*/ 0 w 131"/>
                  <a:gd name="T29" fmla="*/ 236 h 517"/>
                  <a:gd name="T30" fmla="*/ 4 w 131"/>
                  <a:gd name="T31" fmla="*/ 151 h 517"/>
                  <a:gd name="T32" fmla="*/ 18 w 131"/>
                  <a:gd name="T33" fmla="*/ 70 h 517"/>
                  <a:gd name="T34" fmla="*/ 43 w 131"/>
                  <a:gd name="T35" fmla="*/ 0 h 517"/>
                  <a:gd name="T36" fmla="*/ 131 w 131"/>
                  <a:gd name="T37" fmla="*/ 4 h 51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31" h="517">
                    <a:moveTo>
                      <a:pt x="131" y="4"/>
                    </a:moveTo>
                    <a:lnTo>
                      <a:pt x="128" y="7"/>
                    </a:lnTo>
                    <a:lnTo>
                      <a:pt x="119" y="21"/>
                    </a:lnTo>
                    <a:lnTo>
                      <a:pt x="109" y="47"/>
                    </a:lnTo>
                    <a:lnTo>
                      <a:pt x="97" y="91"/>
                    </a:lnTo>
                    <a:lnTo>
                      <a:pt x="88" y="156"/>
                    </a:lnTo>
                    <a:lnTo>
                      <a:pt x="84" y="247"/>
                    </a:lnTo>
                    <a:lnTo>
                      <a:pt x="86" y="366"/>
                    </a:lnTo>
                    <a:lnTo>
                      <a:pt x="99" y="517"/>
                    </a:lnTo>
                    <a:lnTo>
                      <a:pt x="25" y="517"/>
                    </a:lnTo>
                    <a:lnTo>
                      <a:pt x="23" y="502"/>
                    </a:lnTo>
                    <a:lnTo>
                      <a:pt x="16" y="460"/>
                    </a:lnTo>
                    <a:lnTo>
                      <a:pt x="9" y="397"/>
                    </a:lnTo>
                    <a:lnTo>
                      <a:pt x="2" y="320"/>
                    </a:lnTo>
                    <a:lnTo>
                      <a:pt x="0" y="236"/>
                    </a:lnTo>
                    <a:lnTo>
                      <a:pt x="4" y="151"/>
                    </a:lnTo>
                    <a:lnTo>
                      <a:pt x="18" y="70"/>
                    </a:lnTo>
                    <a:lnTo>
                      <a:pt x="43" y="0"/>
                    </a:lnTo>
                    <a:lnTo>
                      <a:pt x="131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7" name="Freeform 157"/>
              <p:cNvSpPr>
                <a:spLocks/>
              </p:cNvSpPr>
              <p:nvPr/>
            </p:nvSpPr>
            <p:spPr bwMode="auto">
              <a:xfrm>
                <a:off x="7233" y="13701"/>
                <a:ext cx="104" cy="411"/>
              </a:xfrm>
              <a:custGeom>
                <a:avLst/>
                <a:gdLst>
                  <a:gd name="T0" fmla="*/ 104 w 104"/>
                  <a:gd name="T1" fmla="*/ 4 h 411"/>
                  <a:gd name="T2" fmla="*/ 101 w 104"/>
                  <a:gd name="T3" fmla="*/ 7 h 411"/>
                  <a:gd name="T4" fmla="*/ 94 w 104"/>
                  <a:gd name="T5" fmla="*/ 17 h 411"/>
                  <a:gd name="T6" fmla="*/ 86 w 104"/>
                  <a:gd name="T7" fmla="*/ 38 h 411"/>
                  <a:gd name="T8" fmla="*/ 76 w 104"/>
                  <a:gd name="T9" fmla="*/ 73 h 411"/>
                  <a:gd name="T10" fmla="*/ 69 w 104"/>
                  <a:gd name="T11" fmla="*/ 125 h 411"/>
                  <a:gd name="T12" fmla="*/ 65 w 104"/>
                  <a:gd name="T13" fmla="*/ 196 h 411"/>
                  <a:gd name="T14" fmla="*/ 67 w 104"/>
                  <a:gd name="T15" fmla="*/ 291 h 411"/>
                  <a:gd name="T16" fmla="*/ 77 w 104"/>
                  <a:gd name="T17" fmla="*/ 411 h 411"/>
                  <a:gd name="T18" fmla="*/ 19 w 104"/>
                  <a:gd name="T19" fmla="*/ 411 h 411"/>
                  <a:gd name="T20" fmla="*/ 17 w 104"/>
                  <a:gd name="T21" fmla="*/ 399 h 411"/>
                  <a:gd name="T22" fmla="*/ 11 w 104"/>
                  <a:gd name="T23" fmla="*/ 365 h 411"/>
                  <a:gd name="T24" fmla="*/ 6 w 104"/>
                  <a:gd name="T25" fmla="*/ 316 h 411"/>
                  <a:gd name="T26" fmla="*/ 2 w 104"/>
                  <a:gd name="T27" fmla="*/ 255 h 411"/>
                  <a:gd name="T28" fmla="*/ 0 w 104"/>
                  <a:gd name="T29" fmla="*/ 188 h 411"/>
                  <a:gd name="T30" fmla="*/ 4 w 104"/>
                  <a:gd name="T31" fmla="*/ 120 h 411"/>
                  <a:gd name="T32" fmla="*/ 15 w 104"/>
                  <a:gd name="T33" fmla="*/ 55 h 411"/>
                  <a:gd name="T34" fmla="*/ 34 w 104"/>
                  <a:gd name="T35" fmla="*/ 0 h 411"/>
                  <a:gd name="T36" fmla="*/ 104 w 104"/>
                  <a:gd name="T37" fmla="*/ 4 h 41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04" h="411">
                    <a:moveTo>
                      <a:pt x="104" y="4"/>
                    </a:moveTo>
                    <a:lnTo>
                      <a:pt x="101" y="7"/>
                    </a:lnTo>
                    <a:lnTo>
                      <a:pt x="94" y="17"/>
                    </a:lnTo>
                    <a:lnTo>
                      <a:pt x="86" y="38"/>
                    </a:lnTo>
                    <a:lnTo>
                      <a:pt x="76" y="73"/>
                    </a:lnTo>
                    <a:lnTo>
                      <a:pt x="69" y="125"/>
                    </a:lnTo>
                    <a:lnTo>
                      <a:pt x="65" y="196"/>
                    </a:lnTo>
                    <a:lnTo>
                      <a:pt x="67" y="291"/>
                    </a:lnTo>
                    <a:lnTo>
                      <a:pt x="77" y="411"/>
                    </a:lnTo>
                    <a:lnTo>
                      <a:pt x="19" y="411"/>
                    </a:lnTo>
                    <a:lnTo>
                      <a:pt x="17" y="399"/>
                    </a:lnTo>
                    <a:lnTo>
                      <a:pt x="11" y="365"/>
                    </a:lnTo>
                    <a:lnTo>
                      <a:pt x="6" y="316"/>
                    </a:lnTo>
                    <a:lnTo>
                      <a:pt x="2" y="255"/>
                    </a:lnTo>
                    <a:lnTo>
                      <a:pt x="0" y="188"/>
                    </a:lnTo>
                    <a:lnTo>
                      <a:pt x="4" y="120"/>
                    </a:lnTo>
                    <a:lnTo>
                      <a:pt x="15" y="55"/>
                    </a:lnTo>
                    <a:lnTo>
                      <a:pt x="34" y="0"/>
                    </a:lnTo>
                    <a:lnTo>
                      <a:pt x="104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8" name="Freeform 158"/>
              <p:cNvSpPr>
                <a:spLocks/>
              </p:cNvSpPr>
              <p:nvPr/>
            </p:nvSpPr>
            <p:spPr bwMode="auto">
              <a:xfrm>
                <a:off x="7240" y="13752"/>
                <a:ext cx="76" cy="302"/>
              </a:xfrm>
              <a:custGeom>
                <a:avLst/>
                <a:gdLst>
                  <a:gd name="T0" fmla="*/ 76 w 76"/>
                  <a:gd name="T1" fmla="*/ 2 h 302"/>
                  <a:gd name="T2" fmla="*/ 74 w 76"/>
                  <a:gd name="T3" fmla="*/ 4 h 302"/>
                  <a:gd name="T4" fmla="*/ 70 w 76"/>
                  <a:gd name="T5" fmla="*/ 12 h 302"/>
                  <a:gd name="T6" fmla="*/ 62 w 76"/>
                  <a:gd name="T7" fmla="*/ 28 h 302"/>
                  <a:gd name="T8" fmla="*/ 56 w 76"/>
                  <a:gd name="T9" fmla="*/ 53 h 302"/>
                  <a:gd name="T10" fmla="*/ 51 w 76"/>
                  <a:gd name="T11" fmla="*/ 92 h 302"/>
                  <a:gd name="T12" fmla="*/ 49 w 76"/>
                  <a:gd name="T13" fmla="*/ 145 h 302"/>
                  <a:gd name="T14" fmla="*/ 50 w 76"/>
                  <a:gd name="T15" fmla="*/ 214 h 302"/>
                  <a:gd name="T16" fmla="*/ 57 w 76"/>
                  <a:gd name="T17" fmla="*/ 302 h 302"/>
                  <a:gd name="T18" fmla="*/ 14 w 76"/>
                  <a:gd name="T19" fmla="*/ 302 h 302"/>
                  <a:gd name="T20" fmla="*/ 13 w 76"/>
                  <a:gd name="T21" fmla="*/ 294 h 302"/>
                  <a:gd name="T22" fmla="*/ 9 w 76"/>
                  <a:gd name="T23" fmla="*/ 269 h 302"/>
                  <a:gd name="T24" fmla="*/ 4 w 76"/>
                  <a:gd name="T25" fmla="*/ 232 h 302"/>
                  <a:gd name="T26" fmla="*/ 1 w 76"/>
                  <a:gd name="T27" fmla="*/ 188 h 302"/>
                  <a:gd name="T28" fmla="*/ 0 w 76"/>
                  <a:gd name="T29" fmla="*/ 138 h 302"/>
                  <a:gd name="T30" fmla="*/ 2 w 76"/>
                  <a:gd name="T31" fmla="*/ 89 h 302"/>
                  <a:gd name="T32" fmla="*/ 10 w 76"/>
                  <a:gd name="T33" fmla="*/ 41 h 302"/>
                  <a:gd name="T34" fmla="*/ 25 w 76"/>
                  <a:gd name="T35" fmla="*/ 0 h 302"/>
                  <a:gd name="T36" fmla="*/ 76 w 76"/>
                  <a:gd name="T37" fmla="*/ 2 h 30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76" h="302">
                    <a:moveTo>
                      <a:pt x="76" y="2"/>
                    </a:moveTo>
                    <a:lnTo>
                      <a:pt x="74" y="4"/>
                    </a:lnTo>
                    <a:lnTo>
                      <a:pt x="70" y="12"/>
                    </a:lnTo>
                    <a:lnTo>
                      <a:pt x="62" y="28"/>
                    </a:lnTo>
                    <a:lnTo>
                      <a:pt x="56" y="53"/>
                    </a:lnTo>
                    <a:lnTo>
                      <a:pt x="51" y="92"/>
                    </a:lnTo>
                    <a:lnTo>
                      <a:pt x="49" y="145"/>
                    </a:lnTo>
                    <a:lnTo>
                      <a:pt x="50" y="214"/>
                    </a:lnTo>
                    <a:lnTo>
                      <a:pt x="57" y="302"/>
                    </a:lnTo>
                    <a:lnTo>
                      <a:pt x="14" y="302"/>
                    </a:lnTo>
                    <a:lnTo>
                      <a:pt x="13" y="294"/>
                    </a:lnTo>
                    <a:lnTo>
                      <a:pt x="9" y="269"/>
                    </a:lnTo>
                    <a:lnTo>
                      <a:pt x="4" y="232"/>
                    </a:lnTo>
                    <a:lnTo>
                      <a:pt x="1" y="188"/>
                    </a:lnTo>
                    <a:lnTo>
                      <a:pt x="0" y="138"/>
                    </a:lnTo>
                    <a:lnTo>
                      <a:pt x="2" y="89"/>
                    </a:lnTo>
                    <a:lnTo>
                      <a:pt x="10" y="41"/>
                    </a:lnTo>
                    <a:lnTo>
                      <a:pt x="25" y="0"/>
                    </a:lnTo>
                    <a:lnTo>
                      <a:pt x="76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9" name="Rectangle 159"/>
              <p:cNvSpPr>
                <a:spLocks noChangeArrowheads="1"/>
              </p:cNvSpPr>
              <p:nvPr/>
            </p:nvSpPr>
            <p:spPr bwMode="auto">
              <a:xfrm>
                <a:off x="6241" y="13678"/>
                <a:ext cx="23" cy="95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0" name="Freeform 160"/>
              <p:cNvSpPr>
                <a:spLocks/>
              </p:cNvSpPr>
              <p:nvPr/>
            </p:nvSpPr>
            <p:spPr bwMode="auto">
              <a:xfrm>
                <a:off x="6579" y="13664"/>
                <a:ext cx="375" cy="440"/>
              </a:xfrm>
              <a:custGeom>
                <a:avLst/>
                <a:gdLst>
                  <a:gd name="T0" fmla="*/ 35 w 375"/>
                  <a:gd name="T1" fmla="*/ 41 h 440"/>
                  <a:gd name="T2" fmla="*/ 32 w 375"/>
                  <a:gd name="T3" fmla="*/ 49 h 440"/>
                  <a:gd name="T4" fmla="*/ 25 w 375"/>
                  <a:gd name="T5" fmla="*/ 74 h 440"/>
                  <a:gd name="T6" fmla="*/ 17 w 375"/>
                  <a:gd name="T7" fmla="*/ 112 h 440"/>
                  <a:gd name="T8" fmla="*/ 8 w 375"/>
                  <a:gd name="T9" fmla="*/ 163 h 440"/>
                  <a:gd name="T10" fmla="*/ 2 w 375"/>
                  <a:gd name="T11" fmla="*/ 223 h 440"/>
                  <a:gd name="T12" fmla="*/ 0 w 375"/>
                  <a:gd name="T13" fmla="*/ 290 h 440"/>
                  <a:gd name="T14" fmla="*/ 7 w 375"/>
                  <a:gd name="T15" fmla="*/ 363 h 440"/>
                  <a:gd name="T16" fmla="*/ 23 w 375"/>
                  <a:gd name="T17" fmla="*/ 440 h 440"/>
                  <a:gd name="T18" fmla="*/ 23 w 375"/>
                  <a:gd name="T19" fmla="*/ 437 h 440"/>
                  <a:gd name="T20" fmla="*/ 23 w 375"/>
                  <a:gd name="T21" fmla="*/ 427 h 440"/>
                  <a:gd name="T22" fmla="*/ 23 w 375"/>
                  <a:gd name="T23" fmla="*/ 411 h 440"/>
                  <a:gd name="T24" fmla="*/ 23 w 375"/>
                  <a:gd name="T25" fmla="*/ 391 h 440"/>
                  <a:gd name="T26" fmla="*/ 25 w 375"/>
                  <a:gd name="T27" fmla="*/ 367 h 440"/>
                  <a:gd name="T28" fmla="*/ 28 w 375"/>
                  <a:gd name="T29" fmla="*/ 341 h 440"/>
                  <a:gd name="T30" fmla="*/ 33 w 375"/>
                  <a:gd name="T31" fmla="*/ 312 h 440"/>
                  <a:gd name="T32" fmla="*/ 39 w 375"/>
                  <a:gd name="T33" fmla="*/ 281 h 440"/>
                  <a:gd name="T34" fmla="*/ 49 w 375"/>
                  <a:gd name="T35" fmla="*/ 251 h 440"/>
                  <a:gd name="T36" fmla="*/ 61 w 375"/>
                  <a:gd name="T37" fmla="*/ 222 h 440"/>
                  <a:gd name="T38" fmla="*/ 75 w 375"/>
                  <a:gd name="T39" fmla="*/ 194 h 440"/>
                  <a:gd name="T40" fmla="*/ 93 w 375"/>
                  <a:gd name="T41" fmla="*/ 168 h 440"/>
                  <a:gd name="T42" fmla="*/ 116 w 375"/>
                  <a:gd name="T43" fmla="*/ 145 h 440"/>
                  <a:gd name="T44" fmla="*/ 141 w 375"/>
                  <a:gd name="T45" fmla="*/ 127 h 440"/>
                  <a:gd name="T46" fmla="*/ 173 w 375"/>
                  <a:gd name="T47" fmla="*/ 114 h 440"/>
                  <a:gd name="T48" fmla="*/ 208 w 375"/>
                  <a:gd name="T49" fmla="*/ 106 h 440"/>
                  <a:gd name="T50" fmla="*/ 210 w 375"/>
                  <a:gd name="T51" fmla="*/ 104 h 440"/>
                  <a:gd name="T52" fmla="*/ 217 w 375"/>
                  <a:gd name="T53" fmla="*/ 100 h 440"/>
                  <a:gd name="T54" fmla="*/ 227 w 375"/>
                  <a:gd name="T55" fmla="*/ 92 h 440"/>
                  <a:gd name="T56" fmla="*/ 245 w 375"/>
                  <a:gd name="T57" fmla="*/ 82 h 440"/>
                  <a:gd name="T58" fmla="*/ 267 w 375"/>
                  <a:gd name="T59" fmla="*/ 69 h 440"/>
                  <a:gd name="T60" fmla="*/ 296 w 375"/>
                  <a:gd name="T61" fmla="*/ 54 h 440"/>
                  <a:gd name="T62" fmla="*/ 332 w 375"/>
                  <a:gd name="T63" fmla="*/ 36 h 440"/>
                  <a:gd name="T64" fmla="*/ 375 w 375"/>
                  <a:gd name="T65" fmla="*/ 17 h 440"/>
                  <a:gd name="T66" fmla="*/ 373 w 375"/>
                  <a:gd name="T67" fmla="*/ 16 h 440"/>
                  <a:gd name="T68" fmla="*/ 366 w 375"/>
                  <a:gd name="T69" fmla="*/ 15 h 440"/>
                  <a:gd name="T70" fmla="*/ 357 w 375"/>
                  <a:gd name="T71" fmla="*/ 13 h 440"/>
                  <a:gd name="T72" fmla="*/ 343 w 375"/>
                  <a:gd name="T73" fmla="*/ 10 h 440"/>
                  <a:gd name="T74" fmla="*/ 326 w 375"/>
                  <a:gd name="T75" fmla="*/ 7 h 440"/>
                  <a:gd name="T76" fmla="*/ 307 w 375"/>
                  <a:gd name="T77" fmla="*/ 5 h 440"/>
                  <a:gd name="T78" fmla="*/ 285 w 375"/>
                  <a:gd name="T79" fmla="*/ 3 h 440"/>
                  <a:gd name="T80" fmla="*/ 261 w 375"/>
                  <a:gd name="T81" fmla="*/ 1 h 440"/>
                  <a:gd name="T82" fmla="*/ 235 w 375"/>
                  <a:gd name="T83" fmla="*/ 0 h 440"/>
                  <a:gd name="T84" fmla="*/ 208 w 375"/>
                  <a:gd name="T85" fmla="*/ 1 h 440"/>
                  <a:gd name="T86" fmla="*/ 180 w 375"/>
                  <a:gd name="T87" fmla="*/ 2 h 440"/>
                  <a:gd name="T88" fmla="*/ 151 w 375"/>
                  <a:gd name="T89" fmla="*/ 5 h 440"/>
                  <a:gd name="T90" fmla="*/ 122 w 375"/>
                  <a:gd name="T91" fmla="*/ 10 h 440"/>
                  <a:gd name="T92" fmla="*/ 92 w 375"/>
                  <a:gd name="T93" fmla="*/ 18 h 440"/>
                  <a:gd name="T94" fmla="*/ 63 w 375"/>
                  <a:gd name="T95" fmla="*/ 28 h 440"/>
                  <a:gd name="T96" fmla="*/ 35 w 375"/>
                  <a:gd name="T97" fmla="*/ 41 h 44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375" h="440">
                    <a:moveTo>
                      <a:pt x="35" y="41"/>
                    </a:moveTo>
                    <a:lnTo>
                      <a:pt x="32" y="49"/>
                    </a:lnTo>
                    <a:lnTo>
                      <a:pt x="25" y="74"/>
                    </a:lnTo>
                    <a:lnTo>
                      <a:pt x="17" y="112"/>
                    </a:lnTo>
                    <a:lnTo>
                      <a:pt x="8" y="163"/>
                    </a:lnTo>
                    <a:lnTo>
                      <a:pt x="2" y="223"/>
                    </a:lnTo>
                    <a:lnTo>
                      <a:pt x="0" y="290"/>
                    </a:lnTo>
                    <a:lnTo>
                      <a:pt x="7" y="363"/>
                    </a:lnTo>
                    <a:lnTo>
                      <a:pt x="23" y="440"/>
                    </a:lnTo>
                    <a:lnTo>
                      <a:pt x="23" y="437"/>
                    </a:lnTo>
                    <a:lnTo>
                      <a:pt x="23" y="427"/>
                    </a:lnTo>
                    <a:lnTo>
                      <a:pt x="23" y="411"/>
                    </a:lnTo>
                    <a:lnTo>
                      <a:pt x="23" y="391"/>
                    </a:lnTo>
                    <a:lnTo>
                      <a:pt x="25" y="367"/>
                    </a:lnTo>
                    <a:lnTo>
                      <a:pt x="28" y="341"/>
                    </a:lnTo>
                    <a:lnTo>
                      <a:pt x="33" y="312"/>
                    </a:lnTo>
                    <a:lnTo>
                      <a:pt x="39" y="281"/>
                    </a:lnTo>
                    <a:lnTo>
                      <a:pt x="49" y="251"/>
                    </a:lnTo>
                    <a:lnTo>
                      <a:pt x="61" y="222"/>
                    </a:lnTo>
                    <a:lnTo>
                      <a:pt x="75" y="194"/>
                    </a:lnTo>
                    <a:lnTo>
                      <a:pt x="93" y="168"/>
                    </a:lnTo>
                    <a:lnTo>
                      <a:pt x="116" y="145"/>
                    </a:lnTo>
                    <a:lnTo>
                      <a:pt x="141" y="127"/>
                    </a:lnTo>
                    <a:lnTo>
                      <a:pt x="173" y="114"/>
                    </a:lnTo>
                    <a:lnTo>
                      <a:pt x="208" y="106"/>
                    </a:lnTo>
                    <a:lnTo>
                      <a:pt x="210" y="104"/>
                    </a:lnTo>
                    <a:lnTo>
                      <a:pt x="217" y="100"/>
                    </a:lnTo>
                    <a:lnTo>
                      <a:pt x="227" y="92"/>
                    </a:lnTo>
                    <a:lnTo>
                      <a:pt x="245" y="82"/>
                    </a:lnTo>
                    <a:lnTo>
                      <a:pt x="267" y="69"/>
                    </a:lnTo>
                    <a:lnTo>
                      <a:pt x="296" y="54"/>
                    </a:lnTo>
                    <a:lnTo>
                      <a:pt x="332" y="36"/>
                    </a:lnTo>
                    <a:lnTo>
                      <a:pt x="375" y="17"/>
                    </a:lnTo>
                    <a:lnTo>
                      <a:pt x="373" y="16"/>
                    </a:lnTo>
                    <a:lnTo>
                      <a:pt x="366" y="15"/>
                    </a:lnTo>
                    <a:lnTo>
                      <a:pt x="357" y="13"/>
                    </a:lnTo>
                    <a:lnTo>
                      <a:pt x="343" y="10"/>
                    </a:lnTo>
                    <a:lnTo>
                      <a:pt x="326" y="7"/>
                    </a:lnTo>
                    <a:lnTo>
                      <a:pt x="307" y="5"/>
                    </a:lnTo>
                    <a:lnTo>
                      <a:pt x="285" y="3"/>
                    </a:lnTo>
                    <a:lnTo>
                      <a:pt x="261" y="1"/>
                    </a:lnTo>
                    <a:lnTo>
                      <a:pt x="235" y="0"/>
                    </a:lnTo>
                    <a:lnTo>
                      <a:pt x="208" y="1"/>
                    </a:lnTo>
                    <a:lnTo>
                      <a:pt x="180" y="2"/>
                    </a:lnTo>
                    <a:lnTo>
                      <a:pt x="151" y="5"/>
                    </a:lnTo>
                    <a:lnTo>
                      <a:pt x="122" y="10"/>
                    </a:lnTo>
                    <a:lnTo>
                      <a:pt x="92" y="18"/>
                    </a:lnTo>
                    <a:lnTo>
                      <a:pt x="63" y="28"/>
                    </a:lnTo>
                    <a:lnTo>
                      <a:pt x="35" y="4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1" name="Freeform 161"/>
              <p:cNvSpPr>
                <a:spLocks/>
              </p:cNvSpPr>
              <p:nvPr/>
            </p:nvSpPr>
            <p:spPr bwMode="auto">
              <a:xfrm>
                <a:off x="6061" y="13991"/>
                <a:ext cx="305" cy="83"/>
              </a:xfrm>
              <a:custGeom>
                <a:avLst/>
                <a:gdLst>
                  <a:gd name="T0" fmla="*/ 0 w 305"/>
                  <a:gd name="T1" fmla="*/ 53 h 83"/>
                  <a:gd name="T2" fmla="*/ 0 w 305"/>
                  <a:gd name="T3" fmla="*/ 52 h 83"/>
                  <a:gd name="T4" fmla="*/ 2 w 305"/>
                  <a:gd name="T5" fmla="*/ 48 h 83"/>
                  <a:gd name="T6" fmla="*/ 5 w 305"/>
                  <a:gd name="T7" fmla="*/ 44 h 83"/>
                  <a:gd name="T8" fmla="*/ 11 w 305"/>
                  <a:gd name="T9" fmla="*/ 37 h 83"/>
                  <a:gd name="T10" fmla="*/ 18 w 305"/>
                  <a:gd name="T11" fmla="*/ 31 h 83"/>
                  <a:gd name="T12" fmla="*/ 27 w 305"/>
                  <a:gd name="T13" fmla="*/ 25 h 83"/>
                  <a:gd name="T14" fmla="*/ 39 w 305"/>
                  <a:gd name="T15" fmla="*/ 18 h 83"/>
                  <a:gd name="T16" fmla="*/ 54 w 305"/>
                  <a:gd name="T17" fmla="*/ 12 h 83"/>
                  <a:gd name="T18" fmla="*/ 72 w 305"/>
                  <a:gd name="T19" fmla="*/ 6 h 83"/>
                  <a:gd name="T20" fmla="*/ 92 w 305"/>
                  <a:gd name="T21" fmla="*/ 2 h 83"/>
                  <a:gd name="T22" fmla="*/ 118 w 305"/>
                  <a:gd name="T23" fmla="*/ 0 h 83"/>
                  <a:gd name="T24" fmla="*/ 146 w 305"/>
                  <a:gd name="T25" fmla="*/ 0 h 83"/>
                  <a:gd name="T26" fmla="*/ 180 w 305"/>
                  <a:gd name="T27" fmla="*/ 2 h 83"/>
                  <a:gd name="T28" fmla="*/ 216 w 305"/>
                  <a:gd name="T29" fmla="*/ 7 h 83"/>
                  <a:gd name="T30" fmla="*/ 258 w 305"/>
                  <a:gd name="T31" fmla="*/ 16 h 83"/>
                  <a:gd name="T32" fmla="*/ 305 w 305"/>
                  <a:gd name="T33" fmla="*/ 29 h 83"/>
                  <a:gd name="T34" fmla="*/ 299 w 305"/>
                  <a:gd name="T35" fmla="*/ 47 h 83"/>
                  <a:gd name="T36" fmla="*/ 297 w 305"/>
                  <a:gd name="T37" fmla="*/ 46 h 83"/>
                  <a:gd name="T38" fmla="*/ 289 w 305"/>
                  <a:gd name="T39" fmla="*/ 44 h 83"/>
                  <a:gd name="T40" fmla="*/ 277 w 305"/>
                  <a:gd name="T41" fmla="*/ 41 h 83"/>
                  <a:gd name="T42" fmla="*/ 262 w 305"/>
                  <a:gd name="T43" fmla="*/ 36 h 83"/>
                  <a:gd name="T44" fmla="*/ 244 w 305"/>
                  <a:gd name="T45" fmla="*/ 32 h 83"/>
                  <a:gd name="T46" fmla="*/ 224 w 305"/>
                  <a:gd name="T47" fmla="*/ 28 h 83"/>
                  <a:gd name="T48" fmla="*/ 201 w 305"/>
                  <a:gd name="T49" fmla="*/ 25 h 83"/>
                  <a:gd name="T50" fmla="*/ 176 w 305"/>
                  <a:gd name="T51" fmla="*/ 22 h 83"/>
                  <a:gd name="T52" fmla="*/ 152 w 305"/>
                  <a:gd name="T53" fmla="*/ 21 h 83"/>
                  <a:gd name="T54" fmla="*/ 126 w 305"/>
                  <a:gd name="T55" fmla="*/ 21 h 83"/>
                  <a:gd name="T56" fmla="*/ 101 w 305"/>
                  <a:gd name="T57" fmla="*/ 23 h 83"/>
                  <a:gd name="T58" fmla="*/ 77 w 305"/>
                  <a:gd name="T59" fmla="*/ 29 h 83"/>
                  <a:gd name="T60" fmla="*/ 55 w 305"/>
                  <a:gd name="T61" fmla="*/ 37 h 83"/>
                  <a:gd name="T62" fmla="*/ 33 w 305"/>
                  <a:gd name="T63" fmla="*/ 48 h 83"/>
                  <a:gd name="T64" fmla="*/ 15 w 305"/>
                  <a:gd name="T65" fmla="*/ 63 h 83"/>
                  <a:gd name="T66" fmla="*/ 0 w 305"/>
                  <a:gd name="T67" fmla="*/ 83 h 83"/>
                  <a:gd name="T68" fmla="*/ 0 w 305"/>
                  <a:gd name="T69" fmla="*/ 53 h 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05" h="83">
                    <a:moveTo>
                      <a:pt x="0" y="53"/>
                    </a:moveTo>
                    <a:lnTo>
                      <a:pt x="0" y="52"/>
                    </a:lnTo>
                    <a:lnTo>
                      <a:pt x="2" y="48"/>
                    </a:lnTo>
                    <a:lnTo>
                      <a:pt x="5" y="44"/>
                    </a:lnTo>
                    <a:lnTo>
                      <a:pt x="11" y="37"/>
                    </a:lnTo>
                    <a:lnTo>
                      <a:pt x="18" y="31"/>
                    </a:lnTo>
                    <a:lnTo>
                      <a:pt x="27" y="25"/>
                    </a:lnTo>
                    <a:lnTo>
                      <a:pt x="39" y="18"/>
                    </a:lnTo>
                    <a:lnTo>
                      <a:pt x="54" y="12"/>
                    </a:lnTo>
                    <a:lnTo>
                      <a:pt x="72" y="6"/>
                    </a:lnTo>
                    <a:lnTo>
                      <a:pt x="92" y="2"/>
                    </a:lnTo>
                    <a:lnTo>
                      <a:pt x="118" y="0"/>
                    </a:lnTo>
                    <a:lnTo>
                      <a:pt x="146" y="0"/>
                    </a:lnTo>
                    <a:lnTo>
                      <a:pt x="180" y="2"/>
                    </a:lnTo>
                    <a:lnTo>
                      <a:pt x="216" y="7"/>
                    </a:lnTo>
                    <a:lnTo>
                      <a:pt x="258" y="16"/>
                    </a:lnTo>
                    <a:lnTo>
                      <a:pt x="305" y="29"/>
                    </a:lnTo>
                    <a:lnTo>
                      <a:pt x="299" y="47"/>
                    </a:lnTo>
                    <a:lnTo>
                      <a:pt x="297" y="46"/>
                    </a:lnTo>
                    <a:lnTo>
                      <a:pt x="289" y="44"/>
                    </a:lnTo>
                    <a:lnTo>
                      <a:pt x="277" y="41"/>
                    </a:lnTo>
                    <a:lnTo>
                      <a:pt x="262" y="36"/>
                    </a:lnTo>
                    <a:lnTo>
                      <a:pt x="244" y="32"/>
                    </a:lnTo>
                    <a:lnTo>
                      <a:pt x="224" y="28"/>
                    </a:lnTo>
                    <a:lnTo>
                      <a:pt x="201" y="25"/>
                    </a:lnTo>
                    <a:lnTo>
                      <a:pt x="176" y="22"/>
                    </a:lnTo>
                    <a:lnTo>
                      <a:pt x="152" y="21"/>
                    </a:lnTo>
                    <a:lnTo>
                      <a:pt x="126" y="21"/>
                    </a:lnTo>
                    <a:lnTo>
                      <a:pt x="101" y="23"/>
                    </a:lnTo>
                    <a:lnTo>
                      <a:pt x="77" y="29"/>
                    </a:lnTo>
                    <a:lnTo>
                      <a:pt x="55" y="37"/>
                    </a:lnTo>
                    <a:lnTo>
                      <a:pt x="33" y="48"/>
                    </a:lnTo>
                    <a:lnTo>
                      <a:pt x="15" y="63"/>
                    </a:lnTo>
                    <a:lnTo>
                      <a:pt x="0" y="83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2" name="Freeform 162"/>
              <p:cNvSpPr>
                <a:spLocks/>
              </p:cNvSpPr>
              <p:nvPr/>
            </p:nvSpPr>
            <p:spPr bwMode="auto">
              <a:xfrm>
                <a:off x="6061" y="13793"/>
                <a:ext cx="305" cy="83"/>
              </a:xfrm>
              <a:custGeom>
                <a:avLst/>
                <a:gdLst>
                  <a:gd name="T0" fmla="*/ 0 w 305"/>
                  <a:gd name="T1" fmla="*/ 53 h 83"/>
                  <a:gd name="T2" fmla="*/ 0 w 305"/>
                  <a:gd name="T3" fmla="*/ 52 h 83"/>
                  <a:gd name="T4" fmla="*/ 2 w 305"/>
                  <a:gd name="T5" fmla="*/ 49 h 83"/>
                  <a:gd name="T6" fmla="*/ 5 w 305"/>
                  <a:gd name="T7" fmla="*/ 44 h 83"/>
                  <a:gd name="T8" fmla="*/ 11 w 305"/>
                  <a:gd name="T9" fmla="*/ 38 h 83"/>
                  <a:gd name="T10" fmla="*/ 18 w 305"/>
                  <a:gd name="T11" fmla="*/ 31 h 83"/>
                  <a:gd name="T12" fmla="*/ 27 w 305"/>
                  <a:gd name="T13" fmla="*/ 25 h 83"/>
                  <a:gd name="T14" fmla="*/ 39 w 305"/>
                  <a:gd name="T15" fmla="*/ 17 h 83"/>
                  <a:gd name="T16" fmla="*/ 54 w 305"/>
                  <a:gd name="T17" fmla="*/ 12 h 83"/>
                  <a:gd name="T18" fmla="*/ 72 w 305"/>
                  <a:gd name="T19" fmla="*/ 7 h 83"/>
                  <a:gd name="T20" fmla="*/ 92 w 305"/>
                  <a:gd name="T21" fmla="*/ 2 h 83"/>
                  <a:gd name="T22" fmla="*/ 118 w 305"/>
                  <a:gd name="T23" fmla="*/ 0 h 83"/>
                  <a:gd name="T24" fmla="*/ 146 w 305"/>
                  <a:gd name="T25" fmla="*/ 0 h 83"/>
                  <a:gd name="T26" fmla="*/ 180 w 305"/>
                  <a:gd name="T27" fmla="*/ 2 h 83"/>
                  <a:gd name="T28" fmla="*/ 216 w 305"/>
                  <a:gd name="T29" fmla="*/ 8 h 83"/>
                  <a:gd name="T30" fmla="*/ 258 w 305"/>
                  <a:gd name="T31" fmla="*/ 16 h 83"/>
                  <a:gd name="T32" fmla="*/ 305 w 305"/>
                  <a:gd name="T33" fmla="*/ 29 h 83"/>
                  <a:gd name="T34" fmla="*/ 299 w 305"/>
                  <a:gd name="T35" fmla="*/ 47 h 83"/>
                  <a:gd name="T36" fmla="*/ 297 w 305"/>
                  <a:gd name="T37" fmla="*/ 45 h 83"/>
                  <a:gd name="T38" fmla="*/ 289 w 305"/>
                  <a:gd name="T39" fmla="*/ 43 h 83"/>
                  <a:gd name="T40" fmla="*/ 277 w 305"/>
                  <a:gd name="T41" fmla="*/ 40 h 83"/>
                  <a:gd name="T42" fmla="*/ 262 w 305"/>
                  <a:gd name="T43" fmla="*/ 36 h 83"/>
                  <a:gd name="T44" fmla="*/ 244 w 305"/>
                  <a:gd name="T45" fmla="*/ 33 h 83"/>
                  <a:gd name="T46" fmla="*/ 224 w 305"/>
                  <a:gd name="T47" fmla="*/ 28 h 83"/>
                  <a:gd name="T48" fmla="*/ 201 w 305"/>
                  <a:gd name="T49" fmla="*/ 25 h 83"/>
                  <a:gd name="T50" fmla="*/ 176 w 305"/>
                  <a:gd name="T51" fmla="*/ 22 h 83"/>
                  <a:gd name="T52" fmla="*/ 152 w 305"/>
                  <a:gd name="T53" fmla="*/ 21 h 83"/>
                  <a:gd name="T54" fmla="*/ 126 w 305"/>
                  <a:gd name="T55" fmla="*/ 22 h 83"/>
                  <a:gd name="T56" fmla="*/ 101 w 305"/>
                  <a:gd name="T57" fmla="*/ 24 h 83"/>
                  <a:gd name="T58" fmla="*/ 77 w 305"/>
                  <a:gd name="T59" fmla="*/ 29 h 83"/>
                  <a:gd name="T60" fmla="*/ 55 w 305"/>
                  <a:gd name="T61" fmla="*/ 38 h 83"/>
                  <a:gd name="T62" fmla="*/ 33 w 305"/>
                  <a:gd name="T63" fmla="*/ 49 h 83"/>
                  <a:gd name="T64" fmla="*/ 15 w 305"/>
                  <a:gd name="T65" fmla="*/ 64 h 83"/>
                  <a:gd name="T66" fmla="*/ 0 w 305"/>
                  <a:gd name="T67" fmla="*/ 83 h 83"/>
                  <a:gd name="T68" fmla="*/ 0 w 305"/>
                  <a:gd name="T69" fmla="*/ 53 h 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05" h="83">
                    <a:moveTo>
                      <a:pt x="0" y="53"/>
                    </a:moveTo>
                    <a:lnTo>
                      <a:pt x="0" y="52"/>
                    </a:lnTo>
                    <a:lnTo>
                      <a:pt x="2" y="49"/>
                    </a:lnTo>
                    <a:lnTo>
                      <a:pt x="5" y="44"/>
                    </a:lnTo>
                    <a:lnTo>
                      <a:pt x="11" y="38"/>
                    </a:lnTo>
                    <a:lnTo>
                      <a:pt x="18" y="31"/>
                    </a:lnTo>
                    <a:lnTo>
                      <a:pt x="27" y="25"/>
                    </a:lnTo>
                    <a:lnTo>
                      <a:pt x="39" y="17"/>
                    </a:lnTo>
                    <a:lnTo>
                      <a:pt x="54" y="12"/>
                    </a:lnTo>
                    <a:lnTo>
                      <a:pt x="72" y="7"/>
                    </a:lnTo>
                    <a:lnTo>
                      <a:pt x="92" y="2"/>
                    </a:lnTo>
                    <a:lnTo>
                      <a:pt x="118" y="0"/>
                    </a:lnTo>
                    <a:lnTo>
                      <a:pt x="146" y="0"/>
                    </a:lnTo>
                    <a:lnTo>
                      <a:pt x="180" y="2"/>
                    </a:lnTo>
                    <a:lnTo>
                      <a:pt x="216" y="8"/>
                    </a:lnTo>
                    <a:lnTo>
                      <a:pt x="258" y="16"/>
                    </a:lnTo>
                    <a:lnTo>
                      <a:pt x="305" y="29"/>
                    </a:lnTo>
                    <a:lnTo>
                      <a:pt x="299" y="47"/>
                    </a:lnTo>
                    <a:lnTo>
                      <a:pt x="297" y="45"/>
                    </a:lnTo>
                    <a:lnTo>
                      <a:pt x="289" y="43"/>
                    </a:lnTo>
                    <a:lnTo>
                      <a:pt x="277" y="40"/>
                    </a:lnTo>
                    <a:lnTo>
                      <a:pt x="262" y="36"/>
                    </a:lnTo>
                    <a:lnTo>
                      <a:pt x="244" y="33"/>
                    </a:lnTo>
                    <a:lnTo>
                      <a:pt x="224" y="28"/>
                    </a:lnTo>
                    <a:lnTo>
                      <a:pt x="201" y="25"/>
                    </a:lnTo>
                    <a:lnTo>
                      <a:pt x="176" y="22"/>
                    </a:lnTo>
                    <a:lnTo>
                      <a:pt x="152" y="21"/>
                    </a:lnTo>
                    <a:lnTo>
                      <a:pt x="126" y="22"/>
                    </a:lnTo>
                    <a:lnTo>
                      <a:pt x="101" y="24"/>
                    </a:lnTo>
                    <a:lnTo>
                      <a:pt x="77" y="29"/>
                    </a:lnTo>
                    <a:lnTo>
                      <a:pt x="55" y="38"/>
                    </a:lnTo>
                    <a:lnTo>
                      <a:pt x="33" y="49"/>
                    </a:lnTo>
                    <a:lnTo>
                      <a:pt x="15" y="64"/>
                    </a:lnTo>
                    <a:lnTo>
                      <a:pt x="0" y="83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3" name="Freeform 163"/>
              <p:cNvSpPr>
                <a:spLocks/>
              </p:cNvSpPr>
              <p:nvPr/>
            </p:nvSpPr>
            <p:spPr bwMode="auto">
              <a:xfrm>
                <a:off x="6348" y="13696"/>
                <a:ext cx="496" cy="917"/>
              </a:xfrm>
              <a:custGeom>
                <a:avLst/>
                <a:gdLst>
                  <a:gd name="T0" fmla="*/ 0 w 496"/>
                  <a:gd name="T1" fmla="*/ 0 h 917"/>
                  <a:gd name="T2" fmla="*/ 0 w 496"/>
                  <a:gd name="T3" fmla="*/ 886 h 917"/>
                  <a:gd name="T4" fmla="*/ 150 w 496"/>
                  <a:gd name="T5" fmla="*/ 917 h 917"/>
                  <a:gd name="T6" fmla="*/ 143 w 496"/>
                  <a:gd name="T7" fmla="*/ 797 h 917"/>
                  <a:gd name="T8" fmla="*/ 496 w 496"/>
                  <a:gd name="T9" fmla="*/ 851 h 917"/>
                  <a:gd name="T10" fmla="*/ 490 w 496"/>
                  <a:gd name="T11" fmla="*/ 803 h 917"/>
                  <a:gd name="T12" fmla="*/ 245 w 496"/>
                  <a:gd name="T13" fmla="*/ 773 h 917"/>
                  <a:gd name="T14" fmla="*/ 239 w 496"/>
                  <a:gd name="T15" fmla="*/ 670 h 917"/>
                  <a:gd name="T16" fmla="*/ 72 w 496"/>
                  <a:gd name="T17" fmla="*/ 670 h 917"/>
                  <a:gd name="T18" fmla="*/ 68 w 496"/>
                  <a:gd name="T19" fmla="*/ 657 h 917"/>
                  <a:gd name="T20" fmla="*/ 56 w 496"/>
                  <a:gd name="T21" fmla="*/ 620 h 917"/>
                  <a:gd name="T22" fmla="*/ 41 w 496"/>
                  <a:gd name="T23" fmla="*/ 559 h 917"/>
                  <a:gd name="T24" fmla="*/ 26 w 496"/>
                  <a:gd name="T25" fmla="*/ 480 h 917"/>
                  <a:gd name="T26" fmla="*/ 15 w 496"/>
                  <a:gd name="T27" fmla="*/ 385 h 917"/>
                  <a:gd name="T28" fmla="*/ 11 w 496"/>
                  <a:gd name="T29" fmla="*/ 276 h 917"/>
                  <a:gd name="T30" fmla="*/ 20 w 496"/>
                  <a:gd name="T31" fmla="*/ 158 h 917"/>
                  <a:gd name="T32" fmla="*/ 42 w 496"/>
                  <a:gd name="T33" fmla="*/ 30 h 917"/>
                  <a:gd name="T34" fmla="*/ 0 w 496"/>
                  <a:gd name="T35" fmla="*/ 0 h 91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496" h="917">
                    <a:moveTo>
                      <a:pt x="0" y="0"/>
                    </a:moveTo>
                    <a:lnTo>
                      <a:pt x="0" y="886"/>
                    </a:lnTo>
                    <a:lnTo>
                      <a:pt x="150" y="917"/>
                    </a:lnTo>
                    <a:lnTo>
                      <a:pt x="143" y="797"/>
                    </a:lnTo>
                    <a:lnTo>
                      <a:pt x="496" y="851"/>
                    </a:lnTo>
                    <a:lnTo>
                      <a:pt x="490" y="803"/>
                    </a:lnTo>
                    <a:lnTo>
                      <a:pt x="245" y="773"/>
                    </a:lnTo>
                    <a:lnTo>
                      <a:pt x="239" y="670"/>
                    </a:lnTo>
                    <a:lnTo>
                      <a:pt x="72" y="670"/>
                    </a:lnTo>
                    <a:lnTo>
                      <a:pt x="68" y="657"/>
                    </a:lnTo>
                    <a:lnTo>
                      <a:pt x="56" y="620"/>
                    </a:lnTo>
                    <a:lnTo>
                      <a:pt x="41" y="559"/>
                    </a:lnTo>
                    <a:lnTo>
                      <a:pt x="26" y="480"/>
                    </a:lnTo>
                    <a:lnTo>
                      <a:pt x="15" y="385"/>
                    </a:lnTo>
                    <a:lnTo>
                      <a:pt x="11" y="276"/>
                    </a:lnTo>
                    <a:lnTo>
                      <a:pt x="20" y="158"/>
                    </a:lnTo>
                    <a:lnTo>
                      <a:pt x="42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4" name="Freeform 164"/>
              <p:cNvSpPr>
                <a:spLocks/>
              </p:cNvSpPr>
              <p:nvPr/>
            </p:nvSpPr>
            <p:spPr bwMode="auto">
              <a:xfrm>
                <a:off x="6593" y="13487"/>
                <a:ext cx="638" cy="125"/>
              </a:xfrm>
              <a:custGeom>
                <a:avLst/>
                <a:gdLst>
                  <a:gd name="T0" fmla="*/ 0 w 638"/>
                  <a:gd name="T1" fmla="*/ 125 h 125"/>
                  <a:gd name="T2" fmla="*/ 4 w 638"/>
                  <a:gd name="T3" fmla="*/ 124 h 125"/>
                  <a:gd name="T4" fmla="*/ 14 w 638"/>
                  <a:gd name="T5" fmla="*/ 119 h 125"/>
                  <a:gd name="T6" fmla="*/ 31 w 638"/>
                  <a:gd name="T7" fmla="*/ 114 h 125"/>
                  <a:gd name="T8" fmla="*/ 53 w 638"/>
                  <a:gd name="T9" fmla="*/ 106 h 125"/>
                  <a:gd name="T10" fmla="*/ 81 w 638"/>
                  <a:gd name="T11" fmla="*/ 98 h 125"/>
                  <a:gd name="T12" fmla="*/ 113 w 638"/>
                  <a:gd name="T13" fmla="*/ 89 h 125"/>
                  <a:gd name="T14" fmla="*/ 151 w 638"/>
                  <a:gd name="T15" fmla="*/ 81 h 125"/>
                  <a:gd name="T16" fmla="*/ 192 w 638"/>
                  <a:gd name="T17" fmla="*/ 73 h 125"/>
                  <a:gd name="T18" fmla="*/ 237 w 638"/>
                  <a:gd name="T19" fmla="*/ 65 h 125"/>
                  <a:gd name="T20" fmla="*/ 286 w 638"/>
                  <a:gd name="T21" fmla="*/ 60 h 125"/>
                  <a:gd name="T22" fmla="*/ 337 w 638"/>
                  <a:gd name="T23" fmla="*/ 56 h 125"/>
                  <a:gd name="T24" fmla="*/ 390 w 638"/>
                  <a:gd name="T25" fmla="*/ 55 h 125"/>
                  <a:gd name="T26" fmla="*/ 446 w 638"/>
                  <a:gd name="T27" fmla="*/ 56 h 125"/>
                  <a:gd name="T28" fmla="*/ 503 w 638"/>
                  <a:gd name="T29" fmla="*/ 61 h 125"/>
                  <a:gd name="T30" fmla="*/ 561 w 638"/>
                  <a:gd name="T31" fmla="*/ 70 h 125"/>
                  <a:gd name="T32" fmla="*/ 620 w 638"/>
                  <a:gd name="T33" fmla="*/ 83 h 125"/>
                  <a:gd name="T34" fmla="*/ 638 w 638"/>
                  <a:gd name="T35" fmla="*/ 0 h 125"/>
                  <a:gd name="T36" fmla="*/ 634 w 638"/>
                  <a:gd name="T37" fmla="*/ 0 h 125"/>
                  <a:gd name="T38" fmla="*/ 620 w 638"/>
                  <a:gd name="T39" fmla="*/ 0 h 125"/>
                  <a:gd name="T40" fmla="*/ 599 w 638"/>
                  <a:gd name="T41" fmla="*/ 0 h 125"/>
                  <a:gd name="T42" fmla="*/ 571 w 638"/>
                  <a:gd name="T43" fmla="*/ 1 h 125"/>
                  <a:gd name="T44" fmla="*/ 536 w 638"/>
                  <a:gd name="T45" fmla="*/ 2 h 125"/>
                  <a:gd name="T46" fmla="*/ 496 w 638"/>
                  <a:gd name="T47" fmla="*/ 3 h 125"/>
                  <a:gd name="T48" fmla="*/ 452 w 638"/>
                  <a:gd name="T49" fmla="*/ 6 h 125"/>
                  <a:gd name="T50" fmla="*/ 405 w 638"/>
                  <a:gd name="T51" fmla="*/ 8 h 125"/>
                  <a:gd name="T52" fmla="*/ 354 w 638"/>
                  <a:gd name="T53" fmla="*/ 13 h 125"/>
                  <a:gd name="T54" fmla="*/ 302 w 638"/>
                  <a:gd name="T55" fmla="*/ 17 h 125"/>
                  <a:gd name="T56" fmla="*/ 249 w 638"/>
                  <a:gd name="T57" fmla="*/ 22 h 125"/>
                  <a:gd name="T58" fmla="*/ 196 w 638"/>
                  <a:gd name="T59" fmla="*/ 30 h 125"/>
                  <a:gd name="T60" fmla="*/ 144 w 638"/>
                  <a:gd name="T61" fmla="*/ 37 h 125"/>
                  <a:gd name="T62" fmla="*/ 93 w 638"/>
                  <a:gd name="T63" fmla="*/ 47 h 125"/>
                  <a:gd name="T64" fmla="*/ 45 w 638"/>
                  <a:gd name="T65" fmla="*/ 58 h 125"/>
                  <a:gd name="T66" fmla="*/ 0 w 638"/>
                  <a:gd name="T67" fmla="*/ 71 h 125"/>
                  <a:gd name="T68" fmla="*/ 0 w 638"/>
                  <a:gd name="T69" fmla="*/ 125 h 12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638" h="125">
                    <a:moveTo>
                      <a:pt x="0" y="125"/>
                    </a:moveTo>
                    <a:lnTo>
                      <a:pt x="4" y="124"/>
                    </a:lnTo>
                    <a:lnTo>
                      <a:pt x="14" y="119"/>
                    </a:lnTo>
                    <a:lnTo>
                      <a:pt x="31" y="114"/>
                    </a:lnTo>
                    <a:lnTo>
                      <a:pt x="53" y="106"/>
                    </a:lnTo>
                    <a:lnTo>
                      <a:pt x="81" y="98"/>
                    </a:lnTo>
                    <a:lnTo>
                      <a:pt x="113" y="89"/>
                    </a:lnTo>
                    <a:lnTo>
                      <a:pt x="151" y="81"/>
                    </a:lnTo>
                    <a:lnTo>
                      <a:pt x="192" y="73"/>
                    </a:lnTo>
                    <a:lnTo>
                      <a:pt x="237" y="65"/>
                    </a:lnTo>
                    <a:lnTo>
                      <a:pt x="286" y="60"/>
                    </a:lnTo>
                    <a:lnTo>
                      <a:pt x="337" y="56"/>
                    </a:lnTo>
                    <a:lnTo>
                      <a:pt x="390" y="55"/>
                    </a:lnTo>
                    <a:lnTo>
                      <a:pt x="446" y="56"/>
                    </a:lnTo>
                    <a:lnTo>
                      <a:pt x="503" y="61"/>
                    </a:lnTo>
                    <a:lnTo>
                      <a:pt x="561" y="70"/>
                    </a:lnTo>
                    <a:lnTo>
                      <a:pt x="620" y="83"/>
                    </a:lnTo>
                    <a:lnTo>
                      <a:pt x="638" y="0"/>
                    </a:lnTo>
                    <a:lnTo>
                      <a:pt x="634" y="0"/>
                    </a:lnTo>
                    <a:lnTo>
                      <a:pt x="620" y="0"/>
                    </a:lnTo>
                    <a:lnTo>
                      <a:pt x="599" y="0"/>
                    </a:lnTo>
                    <a:lnTo>
                      <a:pt x="571" y="1"/>
                    </a:lnTo>
                    <a:lnTo>
                      <a:pt x="536" y="2"/>
                    </a:lnTo>
                    <a:lnTo>
                      <a:pt x="496" y="3"/>
                    </a:lnTo>
                    <a:lnTo>
                      <a:pt x="452" y="6"/>
                    </a:lnTo>
                    <a:lnTo>
                      <a:pt x="405" y="8"/>
                    </a:lnTo>
                    <a:lnTo>
                      <a:pt x="354" y="13"/>
                    </a:lnTo>
                    <a:lnTo>
                      <a:pt x="302" y="17"/>
                    </a:lnTo>
                    <a:lnTo>
                      <a:pt x="249" y="22"/>
                    </a:lnTo>
                    <a:lnTo>
                      <a:pt x="196" y="30"/>
                    </a:lnTo>
                    <a:lnTo>
                      <a:pt x="144" y="37"/>
                    </a:lnTo>
                    <a:lnTo>
                      <a:pt x="93" y="47"/>
                    </a:lnTo>
                    <a:lnTo>
                      <a:pt x="45" y="58"/>
                    </a:lnTo>
                    <a:lnTo>
                      <a:pt x="0" y="71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5" name="Freeform 165"/>
              <p:cNvSpPr>
                <a:spLocks/>
              </p:cNvSpPr>
              <p:nvPr/>
            </p:nvSpPr>
            <p:spPr bwMode="auto">
              <a:xfrm>
                <a:off x="6217" y="14634"/>
                <a:ext cx="1075" cy="356"/>
              </a:xfrm>
              <a:custGeom>
                <a:avLst/>
                <a:gdLst>
                  <a:gd name="T0" fmla="*/ 454 w 1075"/>
                  <a:gd name="T1" fmla="*/ 344 h 356"/>
                  <a:gd name="T2" fmla="*/ 456 w 1075"/>
                  <a:gd name="T3" fmla="*/ 343 h 356"/>
                  <a:gd name="T4" fmla="*/ 463 w 1075"/>
                  <a:gd name="T5" fmla="*/ 341 h 356"/>
                  <a:gd name="T6" fmla="*/ 472 w 1075"/>
                  <a:gd name="T7" fmla="*/ 337 h 356"/>
                  <a:gd name="T8" fmla="*/ 485 w 1075"/>
                  <a:gd name="T9" fmla="*/ 332 h 356"/>
                  <a:gd name="T10" fmla="*/ 501 w 1075"/>
                  <a:gd name="T11" fmla="*/ 325 h 356"/>
                  <a:gd name="T12" fmla="*/ 518 w 1075"/>
                  <a:gd name="T13" fmla="*/ 317 h 356"/>
                  <a:gd name="T14" fmla="*/ 538 w 1075"/>
                  <a:gd name="T15" fmla="*/ 308 h 356"/>
                  <a:gd name="T16" fmla="*/ 558 w 1075"/>
                  <a:gd name="T17" fmla="*/ 298 h 356"/>
                  <a:gd name="T18" fmla="*/ 580 w 1075"/>
                  <a:gd name="T19" fmla="*/ 287 h 356"/>
                  <a:gd name="T20" fmla="*/ 600 w 1075"/>
                  <a:gd name="T21" fmla="*/ 274 h 356"/>
                  <a:gd name="T22" fmla="*/ 621 w 1075"/>
                  <a:gd name="T23" fmla="*/ 262 h 356"/>
                  <a:gd name="T24" fmla="*/ 640 w 1075"/>
                  <a:gd name="T25" fmla="*/ 248 h 356"/>
                  <a:gd name="T26" fmla="*/ 658 w 1075"/>
                  <a:gd name="T27" fmla="*/ 234 h 356"/>
                  <a:gd name="T28" fmla="*/ 674 w 1075"/>
                  <a:gd name="T29" fmla="*/ 219 h 356"/>
                  <a:gd name="T30" fmla="*/ 688 w 1075"/>
                  <a:gd name="T31" fmla="*/ 204 h 356"/>
                  <a:gd name="T32" fmla="*/ 699 w 1075"/>
                  <a:gd name="T33" fmla="*/ 189 h 356"/>
                  <a:gd name="T34" fmla="*/ 0 w 1075"/>
                  <a:gd name="T35" fmla="*/ 18 h 356"/>
                  <a:gd name="T36" fmla="*/ 54 w 1075"/>
                  <a:gd name="T37" fmla="*/ 0 h 356"/>
                  <a:gd name="T38" fmla="*/ 1075 w 1075"/>
                  <a:gd name="T39" fmla="*/ 251 h 356"/>
                  <a:gd name="T40" fmla="*/ 1033 w 1075"/>
                  <a:gd name="T41" fmla="*/ 274 h 356"/>
                  <a:gd name="T42" fmla="*/ 738 w 1075"/>
                  <a:gd name="T43" fmla="*/ 199 h 356"/>
                  <a:gd name="T44" fmla="*/ 737 w 1075"/>
                  <a:gd name="T45" fmla="*/ 200 h 356"/>
                  <a:gd name="T46" fmla="*/ 735 w 1075"/>
                  <a:gd name="T47" fmla="*/ 203 h 356"/>
                  <a:gd name="T48" fmla="*/ 730 w 1075"/>
                  <a:gd name="T49" fmla="*/ 207 h 356"/>
                  <a:gd name="T50" fmla="*/ 724 w 1075"/>
                  <a:gd name="T51" fmla="*/ 214 h 356"/>
                  <a:gd name="T52" fmla="*/ 716 w 1075"/>
                  <a:gd name="T53" fmla="*/ 222 h 356"/>
                  <a:gd name="T54" fmla="*/ 706 w 1075"/>
                  <a:gd name="T55" fmla="*/ 231 h 356"/>
                  <a:gd name="T56" fmla="*/ 694 w 1075"/>
                  <a:gd name="T57" fmla="*/ 242 h 356"/>
                  <a:gd name="T58" fmla="*/ 679 w 1075"/>
                  <a:gd name="T59" fmla="*/ 253 h 356"/>
                  <a:gd name="T60" fmla="*/ 662 w 1075"/>
                  <a:gd name="T61" fmla="*/ 265 h 356"/>
                  <a:gd name="T62" fmla="*/ 643 w 1075"/>
                  <a:gd name="T63" fmla="*/ 278 h 356"/>
                  <a:gd name="T64" fmla="*/ 621 w 1075"/>
                  <a:gd name="T65" fmla="*/ 291 h 356"/>
                  <a:gd name="T66" fmla="*/ 597 w 1075"/>
                  <a:gd name="T67" fmla="*/ 303 h 356"/>
                  <a:gd name="T68" fmla="*/ 570 w 1075"/>
                  <a:gd name="T69" fmla="*/ 317 h 356"/>
                  <a:gd name="T70" fmla="*/ 540 w 1075"/>
                  <a:gd name="T71" fmla="*/ 330 h 356"/>
                  <a:gd name="T72" fmla="*/ 508 w 1075"/>
                  <a:gd name="T73" fmla="*/ 343 h 356"/>
                  <a:gd name="T74" fmla="*/ 472 w 1075"/>
                  <a:gd name="T75" fmla="*/ 356 h 356"/>
                  <a:gd name="T76" fmla="*/ 454 w 1075"/>
                  <a:gd name="T77" fmla="*/ 344 h 35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1075" h="356">
                    <a:moveTo>
                      <a:pt x="454" y="344"/>
                    </a:moveTo>
                    <a:lnTo>
                      <a:pt x="456" y="343"/>
                    </a:lnTo>
                    <a:lnTo>
                      <a:pt x="463" y="341"/>
                    </a:lnTo>
                    <a:lnTo>
                      <a:pt x="472" y="337"/>
                    </a:lnTo>
                    <a:lnTo>
                      <a:pt x="485" y="332"/>
                    </a:lnTo>
                    <a:lnTo>
                      <a:pt x="501" y="325"/>
                    </a:lnTo>
                    <a:lnTo>
                      <a:pt x="518" y="317"/>
                    </a:lnTo>
                    <a:lnTo>
                      <a:pt x="538" y="308"/>
                    </a:lnTo>
                    <a:lnTo>
                      <a:pt x="558" y="298"/>
                    </a:lnTo>
                    <a:lnTo>
                      <a:pt x="580" y="287"/>
                    </a:lnTo>
                    <a:lnTo>
                      <a:pt x="600" y="274"/>
                    </a:lnTo>
                    <a:lnTo>
                      <a:pt x="621" y="262"/>
                    </a:lnTo>
                    <a:lnTo>
                      <a:pt x="640" y="248"/>
                    </a:lnTo>
                    <a:lnTo>
                      <a:pt x="658" y="234"/>
                    </a:lnTo>
                    <a:lnTo>
                      <a:pt x="674" y="219"/>
                    </a:lnTo>
                    <a:lnTo>
                      <a:pt x="688" y="204"/>
                    </a:lnTo>
                    <a:lnTo>
                      <a:pt x="699" y="189"/>
                    </a:lnTo>
                    <a:lnTo>
                      <a:pt x="0" y="18"/>
                    </a:lnTo>
                    <a:lnTo>
                      <a:pt x="54" y="0"/>
                    </a:lnTo>
                    <a:lnTo>
                      <a:pt x="1075" y="251"/>
                    </a:lnTo>
                    <a:lnTo>
                      <a:pt x="1033" y="274"/>
                    </a:lnTo>
                    <a:lnTo>
                      <a:pt x="738" y="199"/>
                    </a:lnTo>
                    <a:lnTo>
                      <a:pt x="737" y="200"/>
                    </a:lnTo>
                    <a:lnTo>
                      <a:pt x="735" y="203"/>
                    </a:lnTo>
                    <a:lnTo>
                      <a:pt x="730" y="207"/>
                    </a:lnTo>
                    <a:lnTo>
                      <a:pt x="724" y="214"/>
                    </a:lnTo>
                    <a:lnTo>
                      <a:pt x="716" y="222"/>
                    </a:lnTo>
                    <a:lnTo>
                      <a:pt x="706" y="231"/>
                    </a:lnTo>
                    <a:lnTo>
                      <a:pt x="694" y="242"/>
                    </a:lnTo>
                    <a:lnTo>
                      <a:pt x="679" y="253"/>
                    </a:lnTo>
                    <a:lnTo>
                      <a:pt x="662" y="265"/>
                    </a:lnTo>
                    <a:lnTo>
                      <a:pt x="643" y="278"/>
                    </a:lnTo>
                    <a:lnTo>
                      <a:pt x="621" y="291"/>
                    </a:lnTo>
                    <a:lnTo>
                      <a:pt x="597" y="303"/>
                    </a:lnTo>
                    <a:lnTo>
                      <a:pt x="570" y="317"/>
                    </a:lnTo>
                    <a:lnTo>
                      <a:pt x="540" y="330"/>
                    </a:lnTo>
                    <a:lnTo>
                      <a:pt x="508" y="343"/>
                    </a:lnTo>
                    <a:lnTo>
                      <a:pt x="472" y="356"/>
                    </a:lnTo>
                    <a:lnTo>
                      <a:pt x="454" y="3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6" name="Freeform 166"/>
              <p:cNvSpPr>
                <a:spLocks/>
              </p:cNvSpPr>
              <p:nvPr/>
            </p:nvSpPr>
            <p:spPr bwMode="auto">
              <a:xfrm>
                <a:off x="5997" y="14727"/>
                <a:ext cx="1095" cy="319"/>
              </a:xfrm>
              <a:custGeom>
                <a:avLst/>
                <a:gdLst>
                  <a:gd name="T0" fmla="*/ 0 w 1095"/>
                  <a:gd name="T1" fmla="*/ 0 h 319"/>
                  <a:gd name="T2" fmla="*/ 1071 w 1095"/>
                  <a:gd name="T3" fmla="*/ 319 h 319"/>
                  <a:gd name="T4" fmla="*/ 1095 w 1095"/>
                  <a:gd name="T5" fmla="*/ 319 h 319"/>
                  <a:gd name="T6" fmla="*/ 33 w 1095"/>
                  <a:gd name="T7" fmla="*/ 0 h 319"/>
                  <a:gd name="T8" fmla="*/ 0 w 1095"/>
                  <a:gd name="T9" fmla="*/ 0 h 3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95" h="319">
                    <a:moveTo>
                      <a:pt x="0" y="0"/>
                    </a:moveTo>
                    <a:lnTo>
                      <a:pt x="1071" y="319"/>
                    </a:lnTo>
                    <a:lnTo>
                      <a:pt x="1095" y="319"/>
                    </a:lnTo>
                    <a:lnTo>
                      <a:pt x="3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7" name="Freeform 167"/>
              <p:cNvSpPr>
                <a:spLocks/>
              </p:cNvSpPr>
              <p:nvPr/>
            </p:nvSpPr>
            <p:spPr bwMode="auto">
              <a:xfrm>
                <a:off x="6181" y="14684"/>
                <a:ext cx="1082" cy="285"/>
              </a:xfrm>
              <a:custGeom>
                <a:avLst/>
                <a:gdLst>
                  <a:gd name="T0" fmla="*/ 0 w 1082"/>
                  <a:gd name="T1" fmla="*/ 1 h 285"/>
                  <a:gd name="T2" fmla="*/ 1058 w 1082"/>
                  <a:gd name="T3" fmla="*/ 285 h 285"/>
                  <a:gd name="T4" fmla="*/ 1082 w 1082"/>
                  <a:gd name="T5" fmla="*/ 284 h 285"/>
                  <a:gd name="T6" fmla="*/ 33 w 1082"/>
                  <a:gd name="T7" fmla="*/ 0 h 285"/>
                  <a:gd name="T8" fmla="*/ 0 w 1082"/>
                  <a:gd name="T9" fmla="*/ 1 h 2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82" h="285">
                    <a:moveTo>
                      <a:pt x="0" y="1"/>
                    </a:moveTo>
                    <a:lnTo>
                      <a:pt x="1058" y="285"/>
                    </a:lnTo>
                    <a:lnTo>
                      <a:pt x="1082" y="284"/>
                    </a:lnTo>
                    <a:lnTo>
                      <a:pt x="33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8" name="Freeform 168"/>
              <p:cNvSpPr>
                <a:spLocks/>
              </p:cNvSpPr>
              <p:nvPr/>
            </p:nvSpPr>
            <p:spPr bwMode="auto">
              <a:xfrm>
                <a:off x="6093" y="14699"/>
                <a:ext cx="1087" cy="315"/>
              </a:xfrm>
              <a:custGeom>
                <a:avLst/>
                <a:gdLst>
                  <a:gd name="T0" fmla="*/ 0 w 1087"/>
                  <a:gd name="T1" fmla="*/ 0 h 315"/>
                  <a:gd name="T2" fmla="*/ 1066 w 1087"/>
                  <a:gd name="T3" fmla="*/ 315 h 315"/>
                  <a:gd name="T4" fmla="*/ 1087 w 1087"/>
                  <a:gd name="T5" fmla="*/ 308 h 315"/>
                  <a:gd name="T6" fmla="*/ 31 w 1087"/>
                  <a:gd name="T7" fmla="*/ 0 h 315"/>
                  <a:gd name="T8" fmla="*/ 0 w 1087"/>
                  <a:gd name="T9" fmla="*/ 0 h 3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87" h="315">
                    <a:moveTo>
                      <a:pt x="0" y="0"/>
                    </a:moveTo>
                    <a:lnTo>
                      <a:pt x="1066" y="315"/>
                    </a:lnTo>
                    <a:lnTo>
                      <a:pt x="1087" y="308"/>
                    </a:lnTo>
                    <a:lnTo>
                      <a:pt x="3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6046" name="Group 169"/>
            <p:cNvGrpSpPr>
              <a:grpSpLocks/>
            </p:cNvGrpSpPr>
            <p:nvPr/>
          </p:nvGrpSpPr>
          <p:grpSpPr bwMode="auto">
            <a:xfrm>
              <a:off x="4332" y="2968"/>
              <a:ext cx="410" cy="570"/>
              <a:chOff x="12762" y="10336"/>
              <a:chExt cx="1027" cy="1700"/>
            </a:xfrm>
          </p:grpSpPr>
          <p:sp>
            <p:nvSpPr>
              <p:cNvPr id="86114" name="Rectangle 170"/>
              <p:cNvSpPr>
                <a:spLocks noChangeArrowheads="1"/>
              </p:cNvSpPr>
              <p:nvPr/>
            </p:nvSpPr>
            <p:spPr bwMode="auto">
              <a:xfrm>
                <a:off x="12824" y="10394"/>
                <a:ext cx="965" cy="1642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5" name="Rectangle 171"/>
              <p:cNvSpPr>
                <a:spLocks noChangeArrowheads="1"/>
              </p:cNvSpPr>
              <p:nvPr/>
            </p:nvSpPr>
            <p:spPr bwMode="auto">
              <a:xfrm>
                <a:off x="12766" y="10336"/>
                <a:ext cx="965" cy="16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6" name="Line 172"/>
              <p:cNvSpPr>
                <a:spLocks noChangeShapeType="1"/>
              </p:cNvSpPr>
              <p:nvPr/>
            </p:nvSpPr>
            <p:spPr bwMode="auto">
              <a:xfrm>
                <a:off x="12766" y="10682"/>
                <a:ext cx="965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7" name="Line 173"/>
              <p:cNvSpPr>
                <a:spLocks noChangeShapeType="1"/>
              </p:cNvSpPr>
              <p:nvPr/>
            </p:nvSpPr>
            <p:spPr bwMode="auto">
              <a:xfrm>
                <a:off x="12780" y="11042"/>
                <a:ext cx="98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8" name="Line 174"/>
              <p:cNvSpPr>
                <a:spLocks noChangeShapeType="1"/>
              </p:cNvSpPr>
              <p:nvPr/>
            </p:nvSpPr>
            <p:spPr bwMode="auto">
              <a:xfrm>
                <a:off x="12764" y="11374"/>
                <a:ext cx="98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9" name="Line 175"/>
              <p:cNvSpPr>
                <a:spLocks noChangeShapeType="1"/>
              </p:cNvSpPr>
              <p:nvPr/>
            </p:nvSpPr>
            <p:spPr bwMode="auto">
              <a:xfrm>
                <a:off x="12762" y="11675"/>
                <a:ext cx="967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6047" name="Group 176"/>
            <p:cNvGrpSpPr>
              <a:grpSpLocks/>
            </p:cNvGrpSpPr>
            <p:nvPr/>
          </p:nvGrpSpPr>
          <p:grpSpPr bwMode="auto">
            <a:xfrm>
              <a:off x="3811" y="3748"/>
              <a:ext cx="618" cy="568"/>
              <a:chOff x="5850" y="13487"/>
              <a:chExt cx="2023" cy="1840"/>
            </a:xfrm>
          </p:grpSpPr>
          <p:sp>
            <p:nvSpPr>
              <p:cNvPr id="86075" name="Freeform 177"/>
              <p:cNvSpPr>
                <a:spLocks/>
              </p:cNvSpPr>
              <p:nvPr/>
            </p:nvSpPr>
            <p:spPr bwMode="auto">
              <a:xfrm>
                <a:off x="5850" y="13632"/>
                <a:ext cx="2023" cy="1695"/>
              </a:xfrm>
              <a:custGeom>
                <a:avLst/>
                <a:gdLst>
                  <a:gd name="T0" fmla="*/ 570 w 2023"/>
                  <a:gd name="T1" fmla="*/ 121 h 1695"/>
                  <a:gd name="T2" fmla="*/ 575 w 2023"/>
                  <a:gd name="T3" fmla="*/ 120 h 1695"/>
                  <a:gd name="T4" fmla="*/ 586 w 2023"/>
                  <a:gd name="T5" fmla="*/ 116 h 1695"/>
                  <a:gd name="T6" fmla="*/ 607 w 2023"/>
                  <a:gd name="T7" fmla="*/ 108 h 1695"/>
                  <a:gd name="T8" fmla="*/ 636 w 2023"/>
                  <a:gd name="T9" fmla="*/ 101 h 1695"/>
                  <a:gd name="T10" fmla="*/ 672 w 2023"/>
                  <a:gd name="T11" fmla="*/ 90 h 1695"/>
                  <a:gd name="T12" fmla="*/ 718 w 2023"/>
                  <a:gd name="T13" fmla="*/ 79 h 1695"/>
                  <a:gd name="T14" fmla="*/ 771 w 2023"/>
                  <a:gd name="T15" fmla="*/ 67 h 1695"/>
                  <a:gd name="T16" fmla="*/ 834 w 2023"/>
                  <a:gd name="T17" fmla="*/ 55 h 1695"/>
                  <a:gd name="T18" fmla="*/ 904 w 2023"/>
                  <a:gd name="T19" fmla="*/ 43 h 1695"/>
                  <a:gd name="T20" fmla="*/ 982 w 2023"/>
                  <a:gd name="T21" fmla="*/ 33 h 1695"/>
                  <a:gd name="T22" fmla="*/ 1071 w 2023"/>
                  <a:gd name="T23" fmla="*/ 22 h 1695"/>
                  <a:gd name="T24" fmla="*/ 1166 w 2023"/>
                  <a:gd name="T25" fmla="*/ 13 h 1695"/>
                  <a:gd name="T26" fmla="*/ 1271 w 2023"/>
                  <a:gd name="T27" fmla="*/ 7 h 1695"/>
                  <a:gd name="T28" fmla="*/ 1384 w 2023"/>
                  <a:gd name="T29" fmla="*/ 1 h 1695"/>
                  <a:gd name="T30" fmla="*/ 1506 w 2023"/>
                  <a:gd name="T31" fmla="*/ 0 h 1695"/>
                  <a:gd name="T32" fmla="*/ 1636 w 2023"/>
                  <a:gd name="T33" fmla="*/ 1 h 1695"/>
                  <a:gd name="T34" fmla="*/ 1692 w 2023"/>
                  <a:gd name="T35" fmla="*/ 233 h 1695"/>
                  <a:gd name="T36" fmla="*/ 1713 w 2023"/>
                  <a:gd name="T37" fmla="*/ 243 h 1695"/>
                  <a:gd name="T38" fmla="*/ 1758 w 2023"/>
                  <a:gd name="T39" fmla="*/ 274 h 1695"/>
                  <a:gd name="T40" fmla="*/ 1806 w 2023"/>
                  <a:gd name="T41" fmla="*/ 329 h 1695"/>
                  <a:gd name="T42" fmla="*/ 1836 w 2023"/>
                  <a:gd name="T43" fmla="*/ 409 h 1695"/>
                  <a:gd name="T44" fmla="*/ 1955 w 2023"/>
                  <a:gd name="T45" fmla="*/ 948 h 1695"/>
                  <a:gd name="T46" fmla="*/ 2003 w 2023"/>
                  <a:gd name="T47" fmla="*/ 1171 h 1695"/>
                  <a:gd name="T48" fmla="*/ 2011 w 2023"/>
                  <a:gd name="T49" fmla="*/ 1188 h 1695"/>
                  <a:gd name="T50" fmla="*/ 2022 w 2023"/>
                  <a:gd name="T51" fmla="*/ 1231 h 1695"/>
                  <a:gd name="T52" fmla="*/ 2021 w 2023"/>
                  <a:gd name="T53" fmla="*/ 1297 h 1695"/>
                  <a:gd name="T54" fmla="*/ 1992 w 2023"/>
                  <a:gd name="T55" fmla="*/ 1380 h 1695"/>
                  <a:gd name="T56" fmla="*/ 0 w 2023"/>
                  <a:gd name="T57" fmla="*/ 1328 h 1695"/>
                  <a:gd name="T58" fmla="*/ 199 w 2023"/>
                  <a:gd name="T59" fmla="*/ 1223 h 1695"/>
                  <a:gd name="T60" fmla="*/ 200 w 2023"/>
                  <a:gd name="T61" fmla="*/ 232 h 1695"/>
                  <a:gd name="T62" fmla="*/ 210 w 2023"/>
                  <a:gd name="T63" fmla="*/ 226 h 1695"/>
                  <a:gd name="T64" fmla="*/ 230 w 2023"/>
                  <a:gd name="T65" fmla="*/ 214 h 1695"/>
                  <a:gd name="T66" fmla="*/ 259 w 2023"/>
                  <a:gd name="T67" fmla="*/ 201 h 1695"/>
                  <a:gd name="T68" fmla="*/ 297 w 2023"/>
                  <a:gd name="T69" fmla="*/ 189 h 1695"/>
                  <a:gd name="T70" fmla="*/ 344 w 2023"/>
                  <a:gd name="T71" fmla="*/ 183 h 1695"/>
                  <a:gd name="T72" fmla="*/ 399 w 2023"/>
                  <a:gd name="T73" fmla="*/ 181 h 1695"/>
                  <a:gd name="T74" fmla="*/ 464 w 2023"/>
                  <a:gd name="T75" fmla="*/ 191 h 1695"/>
                  <a:gd name="T76" fmla="*/ 548 w 2023"/>
                  <a:gd name="T77" fmla="*/ 225 h 1695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023" h="1695">
                    <a:moveTo>
                      <a:pt x="548" y="225"/>
                    </a:moveTo>
                    <a:lnTo>
                      <a:pt x="570" y="121"/>
                    </a:lnTo>
                    <a:lnTo>
                      <a:pt x="571" y="121"/>
                    </a:lnTo>
                    <a:lnTo>
                      <a:pt x="575" y="120"/>
                    </a:lnTo>
                    <a:lnTo>
                      <a:pt x="580" y="118"/>
                    </a:lnTo>
                    <a:lnTo>
                      <a:pt x="586" y="116"/>
                    </a:lnTo>
                    <a:lnTo>
                      <a:pt x="596" y="112"/>
                    </a:lnTo>
                    <a:lnTo>
                      <a:pt x="607" y="108"/>
                    </a:lnTo>
                    <a:lnTo>
                      <a:pt x="620" y="105"/>
                    </a:lnTo>
                    <a:lnTo>
                      <a:pt x="636" y="101"/>
                    </a:lnTo>
                    <a:lnTo>
                      <a:pt x="653" y="95"/>
                    </a:lnTo>
                    <a:lnTo>
                      <a:pt x="672" y="90"/>
                    </a:lnTo>
                    <a:lnTo>
                      <a:pt x="694" y="84"/>
                    </a:lnTo>
                    <a:lnTo>
                      <a:pt x="718" y="79"/>
                    </a:lnTo>
                    <a:lnTo>
                      <a:pt x="743" y="74"/>
                    </a:lnTo>
                    <a:lnTo>
                      <a:pt x="771" y="67"/>
                    </a:lnTo>
                    <a:lnTo>
                      <a:pt x="802" y="61"/>
                    </a:lnTo>
                    <a:lnTo>
                      <a:pt x="834" y="55"/>
                    </a:lnTo>
                    <a:lnTo>
                      <a:pt x="867" y="49"/>
                    </a:lnTo>
                    <a:lnTo>
                      <a:pt x="904" y="43"/>
                    </a:lnTo>
                    <a:lnTo>
                      <a:pt x="943" y="38"/>
                    </a:lnTo>
                    <a:lnTo>
                      <a:pt x="982" y="33"/>
                    </a:lnTo>
                    <a:lnTo>
                      <a:pt x="1025" y="27"/>
                    </a:lnTo>
                    <a:lnTo>
                      <a:pt x="1071" y="22"/>
                    </a:lnTo>
                    <a:lnTo>
                      <a:pt x="1117" y="17"/>
                    </a:lnTo>
                    <a:lnTo>
                      <a:pt x="1166" y="13"/>
                    </a:lnTo>
                    <a:lnTo>
                      <a:pt x="1218" y="10"/>
                    </a:lnTo>
                    <a:lnTo>
                      <a:pt x="1271" y="7"/>
                    </a:lnTo>
                    <a:lnTo>
                      <a:pt x="1327" y="3"/>
                    </a:lnTo>
                    <a:lnTo>
                      <a:pt x="1384" y="1"/>
                    </a:lnTo>
                    <a:lnTo>
                      <a:pt x="1444" y="0"/>
                    </a:lnTo>
                    <a:lnTo>
                      <a:pt x="1506" y="0"/>
                    </a:lnTo>
                    <a:lnTo>
                      <a:pt x="1570" y="0"/>
                    </a:lnTo>
                    <a:lnTo>
                      <a:pt x="1636" y="1"/>
                    </a:lnTo>
                    <a:lnTo>
                      <a:pt x="1709" y="41"/>
                    </a:lnTo>
                    <a:lnTo>
                      <a:pt x="1692" y="233"/>
                    </a:lnTo>
                    <a:lnTo>
                      <a:pt x="1698" y="235"/>
                    </a:lnTo>
                    <a:lnTo>
                      <a:pt x="1713" y="243"/>
                    </a:lnTo>
                    <a:lnTo>
                      <a:pt x="1733" y="256"/>
                    </a:lnTo>
                    <a:lnTo>
                      <a:pt x="1758" y="274"/>
                    </a:lnTo>
                    <a:lnTo>
                      <a:pt x="1784" y="299"/>
                    </a:lnTo>
                    <a:lnTo>
                      <a:pt x="1806" y="329"/>
                    </a:lnTo>
                    <a:lnTo>
                      <a:pt x="1825" y="366"/>
                    </a:lnTo>
                    <a:lnTo>
                      <a:pt x="1836" y="409"/>
                    </a:lnTo>
                    <a:lnTo>
                      <a:pt x="1999" y="557"/>
                    </a:lnTo>
                    <a:lnTo>
                      <a:pt x="1955" y="948"/>
                    </a:lnTo>
                    <a:lnTo>
                      <a:pt x="1692" y="1080"/>
                    </a:lnTo>
                    <a:lnTo>
                      <a:pt x="2003" y="1171"/>
                    </a:lnTo>
                    <a:lnTo>
                      <a:pt x="2006" y="1176"/>
                    </a:lnTo>
                    <a:lnTo>
                      <a:pt x="2011" y="1188"/>
                    </a:lnTo>
                    <a:lnTo>
                      <a:pt x="2016" y="1206"/>
                    </a:lnTo>
                    <a:lnTo>
                      <a:pt x="2022" y="1231"/>
                    </a:lnTo>
                    <a:lnTo>
                      <a:pt x="2023" y="1261"/>
                    </a:lnTo>
                    <a:lnTo>
                      <a:pt x="2021" y="1297"/>
                    </a:lnTo>
                    <a:lnTo>
                      <a:pt x="2010" y="1337"/>
                    </a:lnTo>
                    <a:lnTo>
                      <a:pt x="1992" y="1380"/>
                    </a:lnTo>
                    <a:lnTo>
                      <a:pt x="1171" y="1695"/>
                    </a:lnTo>
                    <a:lnTo>
                      <a:pt x="0" y="1328"/>
                    </a:lnTo>
                    <a:lnTo>
                      <a:pt x="20" y="1285"/>
                    </a:lnTo>
                    <a:lnTo>
                      <a:pt x="199" y="1223"/>
                    </a:lnTo>
                    <a:lnTo>
                      <a:pt x="199" y="233"/>
                    </a:lnTo>
                    <a:lnTo>
                      <a:pt x="200" y="232"/>
                    </a:lnTo>
                    <a:lnTo>
                      <a:pt x="204" y="229"/>
                    </a:lnTo>
                    <a:lnTo>
                      <a:pt x="210" y="226"/>
                    </a:lnTo>
                    <a:lnTo>
                      <a:pt x="218" y="220"/>
                    </a:lnTo>
                    <a:lnTo>
                      <a:pt x="230" y="214"/>
                    </a:lnTo>
                    <a:lnTo>
                      <a:pt x="243" y="207"/>
                    </a:lnTo>
                    <a:lnTo>
                      <a:pt x="259" y="201"/>
                    </a:lnTo>
                    <a:lnTo>
                      <a:pt x="277" y="194"/>
                    </a:lnTo>
                    <a:lnTo>
                      <a:pt x="297" y="189"/>
                    </a:lnTo>
                    <a:lnTo>
                      <a:pt x="320" y="185"/>
                    </a:lnTo>
                    <a:lnTo>
                      <a:pt x="344" y="183"/>
                    </a:lnTo>
                    <a:lnTo>
                      <a:pt x="370" y="180"/>
                    </a:lnTo>
                    <a:lnTo>
                      <a:pt x="399" y="181"/>
                    </a:lnTo>
                    <a:lnTo>
                      <a:pt x="430" y="185"/>
                    </a:lnTo>
                    <a:lnTo>
                      <a:pt x="464" y="191"/>
                    </a:lnTo>
                    <a:lnTo>
                      <a:pt x="498" y="201"/>
                    </a:lnTo>
                    <a:lnTo>
                      <a:pt x="548" y="225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6" name="Freeform 178"/>
              <p:cNvSpPr>
                <a:spLocks/>
              </p:cNvSpPr>
              <p:nvPr/>
            </p:nvSpPr>
            <p:spPr bwMode="auto">
              <a:xfrm>
                <a:off x="6551" y="13597"/>
                <a:ext cx="650" cy="735"/>
              </a:xfrm>
              <a:custGeom>
                <a:avLst/>
                <a:gdLst>
                  <a:gd name="T0" fmla="*/ 645 w 650"/>
                  <a:gd name="T1" fmla="*/ 27 h 735"/>
                  <a:gd name="T2" fmla="*/ 642 w 650"/>
                  <a:gd name="T3" fmla="*/ 26 h 735"/>
                  <a:gd name="T4" fmla="*/ 631 w 650"/>
                  <a:gd name="T5" fmla="*/ 23 h 735"/>
                  <a:gd name="T6" fmla="*/ 615 w 650"/>
                  <a:gd name="T7" fmla="*/ 19 h 735"/>
                  <a:gd name="T8" fmla="*/ 592 w 650"/>
                  <a:gd name="T9" fmla="*/ 15 h 735"/>
                  <a:gd name="T10" fmla="*/ 565 w 650"/>
                  <a:gd name="T11" fmla="*/ 10 h 735"/>
                  <a:gd name="T12" fmla="*/ 533 w 650"/>
                  <a:gd name="T13" fmla="*/ 6 h 735"/>
                  <a:gd name="T14" fmla="*/ 496 w 650"/>
                  <a:gd name="T15" fmla="*/ 3 h 735"/>
                  <a:gd name="T16" fmla="*/ 456 w 650"/>
                  <a:gd name="T17" fmla="*/ 1 h 735"/>
                  <a:gd name="T18" fmla="*/ 411 w 650"/>
                  <a:gd name="T19" fmla="*/ 0 h 735"/>
                  <a:gd name="T20" fmla="*/ 364 w 650"/>
                  <a:gd name="T21" fmla="*/ 2 h 735"/>
                  <a:gd name="T22" fmla="*/ 315 w 650"/>
                  <a:gd name="T23" fmla="*/ 6 h 735"/>
                  <a:gd name="T24" fmla="*/ 262 w 650"/>
                  <a:gd name="T25" fmla="*/ 15 h 735"/>
                  <a:gd name="T26" fmla="*/ 209 w 650"/>
                  <a:gd name="T27" fmla="*/ 26 h 735"/>
                  <a:gd name="T28" fmla="*/ 154 w 650"/>
                  <a:gd name="T29" fmla="*/ 42 h 735"/>
                  <a:gd name="T30" fmla="*/ 98 w 650"/>
                  <a:gd name="T31" fmla="*/ 61 h 735"/>
                  <a:gd name="T32" fmla="*/ 42 w 650"/>
                  <a:gd name="T33" fmla="*/ 87 h 735"/>
                  <a:gd name="T34" fmla="*/ 38 w 650"/>
                  <a:gd name="T35" fmla="*/ 101 h 735"/>
                  <a:gd name="T36" fmla="*/ 28 w 650"/>
                  <a:gd name="T37" fmla="*/ 141 h 735"/>
                  <a:gd name="T38" fmla="*/ 17 w 650"/>
                  <a:gd name="T39" fmla="*/ 203 h 735"/>
                  <a:gd name="T40" fmla="*/ 6 w 650"/>
                  <a:gd name="T41" fmla="*/ 283 h 735"/>
                  <a:gd name="T42" fmla="*/ 0 w 650"/>
                  <a:gd name="T43" fmla="*/ 378 h 735"/>
                  <a:gd name="T44" fmla="*/ 5 w 650"/>
                  <a:gd name="T45" fmla="*/ 484 h 735"/>
                  <a:gd name="T46" fmla="*/ 21 w 650"/>
                  <a:gd name="T47" fmla="*/ 599 h 735"/>
                  <a:gd name="T48" fmla="*/ 54 w 650"/>
                  <a:gd name="T49" fmla="*/ 716 h 735"/>
                  <a:gd name="T50" fmla="*/ 58 w 650"/>
                  <a:gd name="T51" fmla="*/ 716 h 735"/>
                  <a:gd name="T52" fmla="*/ 66 w 650"/>
                  <a:gd name="T53" fmla="*/ 715 h 735"/>
                  <a:gd name="T54" fmla="*/ 80 w 650"/>
                  <a:gd name="T55" fmla="*/ 713 h 735"/>
                  <a:gd name="T56" fmla="*/ 99 w 650"/>
                  <a:gd name="T57" fmla="*/ 712 h 735"/>
                  <a:gd name="T58" fmla="*/ 124 w 650"/>
                  <a:gd name="T59" fmla="*/ 710 h 735"/>
                  <a:gd name="T60" fmla="*/ 153 w 650"/>
                  <a:gd name="T61" fmla="*/ 708 h 735"/>
                  <a:gd name="T62" fmla="*/ 188 w 650"/>
                  <a:gd name="T63" fmla="*/ 707 h 735"/>
                  <a:gd name="T64" fmla="*/ 225 w 650"/>
                  <a:gd name="T65" fmla="*/ 706 h 735"/>
                  <a:gd name="T66" fmla="*/ 267 w 650"/>
                  <a:gd name="T67" fmla="*/ 705 h 735"/>
                  <a:gd name="T68" fmla="*/ 313 w 650"/>
                  <a:gd name="T69" fmla="*/ 706 h 735"/>
                  <a:gd name="T70" fmla="*/ 362 w 650"/>
                  <a:gd name="T71" fmla="*/ 707 h 735"/>
                  <a:gd name="T72" fmla="*/ 415 w 650"/>
                  <a:gd name="T73" fmla="*/ 709 h 735"/>
                  <a:gd name="T74" fmla="*/ 470 w 650"/>
                  <a:gd name="T75" fmla="*/ 713 h 735"/>
                  <a:gd name="T76" fmla="*/ 528 w 650"/>
                  <a:gd name="T77" fmla="*/ 719 h 735"/>
                  <a:gd name="T78" fmla="*/ 588 w 650"/>
                  <a:gd name="T79" fmla="*/ 726 h 735"/>
                  <a:gd name="T80" fmla="*/ 650 w 650"/>
                  <a:gd name="T81" fmla="*/ 735 h 735"/>
                  <a:gd name="T82" fmla="*/ 647 w 650"/>
                  <a:gd name="T83" fmla="*/ 713 h 735"/>
                  <a:gd name="T84" fmla="*/ 641 w 650"/>
                  <a:gd name="T85" fmla="*/ 655 h 735"/>
                  <a:gd name="T86" fmla="*/ 631 w 650"/>
                  <a:gd name="T87" fmla="*/ 568 h 735"/>
                  <a:gd name="T88" fmla="*/ 623 w 650"/>
                  <a:gd name="T89" fmla="*/ 462 h 735"/>
                  <a:gd name="T90" fmla="*/ 618 w 650"/>
                  <a:gd name="T91" fmla="*/ 345 h 735"/>
                  <a:gd name="T92" fmla="*/ 618 w 650"/>
                  <a:gd name="T93" fmla="*/ 229 h 735"/>
                  <a:gd name="T94" fmla="*/ 627 w 650"/>
                  <a:gd name="T95" fmla="*/ 119 h 735"/>
                  <a:gd name="T96" fmla="*/ 645 w 650"/>
                  <a:gd name="T97" fmla="*/ 27 h 73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650" h="735">
                    <a:moveTo>
                      <a:pt x="645" y="27"/>
                    </a:moveTo>
                    <a:lnTo>
                      <a:pt x="642" y="26"/>
                    </a:lnTo>
                    <a:lnTo>
                      <a:pt x="631" y="23"/>
                    </a:lnTo>
                    <a:lnTo>
                      <a:pt x="615" y="19"/>
                    </a:lnTo>
                    <a:lnTo>
                      <a:pt x="592" y="15"/>
                    </a:lnTo>
                    <a:lnTo>
                      <a:pt x="565" y="10"/>
                    </a:lnTo>
                    <a:lnTo>
                      <a:pt x="533" y="6"/>
                    </a:lnTo>
                    <a:lnTo>
                      <a:pt x="496" y="3"/>
                    </a:lnTo>
                    <a:lnTo>
                      <a:pt x="456" y="1"/>
                    </a:lnTo>
                    <a:lnTo>
                      <a:pt x="411" y="0"/>
                    </a:lnTo>
                    <a:lnTo>
                      <a:pt x="364" y="2"/>
                    </a:lnTo>
                    <a:lnTo>
                      <a:pt x="315" y="6"/>
                    </a:lnTo>
                    <a:lnTo>
                      <a:pt x="262" y="15"/>
                    </a:lnTo>
                    <a:lnTo>
                      <a:pt x="209" y="26"/>
                    </a:lnTo>
                    <a:lnTo>
                      <a:pt x="154" y="42"/>
                    </a:lnTo>
                    <a:lnTo>
                      <a:pt x="98" y="61"/>
                    </a:lnTo>
                    <a:lnTo>
                      <a:pt x="42" y="87"/>
                    </a:lnTo>
                    <a:lnTo>
                      <a:pt x="38" y="101"/>
                    </a:lnTo>
                    <a:lnTo>
                      <a:pt x="28" y="141"/>
                    </a:lnTo>
                    <a:lnTo>
                      <a:pt x="17" y="203"/>
                    </a:lnTo>
                    <a:lnTo>
                      <a:pt x="6" y="283"/>
                    </a:lnTo>
                    <a:lnTo>
                      <a:pt x="0" y="378"/>
                    </a:lnTo>
                    <a:lnTo>
                      <a:pt x="5" y="484"/>
                    </a:lnTo>
                    <a:lnTo>
                      <a:pt x="21" y="599"/>
                    </a:lnTo>
                    <a:lnTo>
                      <a:pt x="54" y="716"/>
                    </a:lnTo>
                    <a:lnTo>
                      <a:pt x="58" y="716"/>
                    </a:lnTo>
                    <a:lnTo>
                      <a:pt x="66" y="715"/>
                    </a:lnTo>
                    <a:lnTo>
                      <a:pt x="80" y="713"/>
                    </a:lnTo>
                    <a:lnTo>
                      <a:pt x="99" y="712"/>
                    </a:lnTo>
                    <a:lnTo>
                      <a:pt x="124" y="710"/>
                    </a:lnTo>
                    <a:lnTo>
                      <a:pt x="153" y="708"/>
                    </a:lnTo>
                    <a:lnTo>
                      <a:pt x="188" y="707"/>
                    </a:lnTo>
                    <a:lnTo>
                      <a:pt x="225" y="706"/>
                    </a:lnTo>
                    <a:lnTo>
                      <a:pt x="267" y="705"/>
                    </a:lnTo>
                    <a:lnTo>
                      <a:pt x="313" y="706"/>
                    </a:lnTo>
                    <a:lnTo>
                      <a:pt x="362" y="707"/>
                    </a:lnTo>
                    <a:lnTo>
                      <a:pt x="415" y="709"/>
                    </a:lnTo>
                    <a:lnTo>
                      <a:pt x="470" y="713"/>
                    </a:lnTo>
                    <a:lnTo>
                      <a:pt x="528" y="719"/>
                    </a:lnTo>
                    <a:lnTo>
                      <a:pt x="588" y="726"/>
                    </a:lnTo>
                    <a:lnTo>
                      <a:pt x="650" y="735"/>
                    </a:lnTo>
                    <a:lnTo>
                      <a:pt x="647" y="713"/>
                    </a:lnTo>
                    <a:lnTo>
                      <a:pt x="641" y="655"/>
                    </a:lnTo>
                    <a:lnTo>
                      <a:pt x="631" y="568"/>
                    </a:lnTo>
                    <a:lnTo>
                      <a:pt x="623" y="462"/>
                    </a:lnTo>
                    <a:lnTo>
                      <a:pt x="618" y="345"/>
                    </a:lnTo>
                    <a:lnTo>
                      <a:pt x="618" y="229"/>
                    </a:lnTo>
                    <a:lnTo>
                      <a:pt x="627" y="119"/>
                    </a:lnTo>
                    <a:lnTo>
                      <a:pt x="645" y="2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7" name="Freeform 179"/>
              <p:cNvSpPr>
                <a:spLocks/>
              </p:cNvSpPr>
              <p:nvPr/>
            </p:nvSpPr>
            <p:spPr bwMode="auto">
              <a:xfrm>
                <a:off x="6623" y="13797"/>
                <a:ext cx="1071" cy="731"/>
              </a:xfrm>
              <a:custGeom>
                <a:avLst/>
                <a:gdLst>
                  <a:gd name="T0" fmla="*/ 6 w 1071"/>
                  <a:gd name="T1" fmla="*/ 552 h 731"/>
                  <a:gd name="T2" fmla="*/ 0 w 1071"/>
                  <a:gd name="T3" fmla="*/ 642 h 731"/>
                  <a:gd name="T4" fmla="*/ 698 w 1071"/>
                  <a:gd name="T5" fmla="*/ 731 h 731"/>
                  <a:gd name="T6" fmla="*/ 703 w 1071"/>
                  <a:gd name="T7" fmla="*/ 729 h 731"/>
                  <a:gd name="T8" fmla="*/ 717 w 1071"/>
                  <a:gd name="T9" fmla="*/ 722 h 731"/>
                  <a:gd name="T10" fmla="*/ 740 w 1071"/>
                  <a:gd name="T11" fmla="*/ 710 h 731"/>
                  <a:gd name="T12" fmla="*/ 768 w 1071"/>
                  <a:gd name="T13" fmla="*/ 694 h 731"/>
                  <a:gd name="T14" fmla="*/ 801 w 1071"/>
                  <a:gd name="T15" fmla="*/ 672 h 731"/>
                  <a:gd name="T16" fmla="*/ 838 w 1071"/>
                  <a:gd name="T17" fmla="*/ 645 h 731"/>
                  <a:gd name="T18" fmla="*/ 876 w 1071"/>
                  <a:gd name="T19" fmla="*/ 614 h 731"/>
                  <a:gd name="T20" fmla="*/ 915 w 1071"/>
                  <a:gd name="T21" fmla="*/ 577 h 731"/>
                  <a:gd name="T22" fmla="*/ 953 w 1071"/>
                  <a:gd name="T23" fmla="*/ 536 h 731"/>
                  <a:gd name="T24" fmla="*/ 988 w 1071"/>
                  <a:gd name="T25" fmla="*/ 491 h 731"/>
                  <a:gd name="T26" fmla="*/ 1018 w 1071"/>
                  <a:gd name="T27" fmla="*/ 439 h 731"/>
                  <a:gd name="T28" fmla="*/ 1043 w 1071"/>
                  <a:gd name="T29" fmla="*/ 383 h 731"/>
                  <a:gd name="T30" fmla="*/ 1061 w 1071"/>
                  <a:gd name="T31" fmla="*/ 322 h 731"/>
                  <a:gd name="T32" fmla="*/ 1071 w 1071"/>
                  <a:gd name="T33" fmla="*/ 255 h 731"/>
                  <a:gd name="T34" fmla="*/ 1070 w 1071"/>
                  <a:gd name="T35" fmla="*/ 185 h 731"/>
                  <a:gd name="T36" fmla="*/ 1057 w 1071"/>
                  <a:gd name="T37" fmla="*/ 108 h 731"/>
                  <a:gd name="T38" fmla="*/ 1055 w 1071"/>
                  <a:gd name="T39" fmla="*/ 104 h 731"/>
                  <a:gd name="T40" fmla="*/ 1049 w 1071"/>
                  <a:gd name="T41" fmla="*/ 92 h 731"/>
                  <a:gd name="T42" fmla="*/ 1037 w 1071"/>
                  <a:gd name="T43" fmla="*/ 76 h 731"/>
                  <a:gd name="T44" fmla="*/ 1022 w 1071"/>
                  <a:gd name="T45" fmla="*/ 57 h 731"/>
                  <a:gd name="T46" fmla="*/ 1002 w 1071"/>
                  <a:gd name="T47" fmla="*/ 37 h 731"/>
                  <a:gd name="T48" fmla="*/ 979 w 1071"/>
                  <a:gd name="T49" fmla="*/ 20 h 731"/>
                  <a:gd name="T50" fmla="*/ 951 w 1071"/>
                  <a:gd name="T51" fmla="*/ 7 h 731"/>
                  <a:gd name="T52" fmla="*/ 919 w 1071"/>
                  <a:gd name="T53" fmla="*/ 0 h 731"/>
                  <a:gd name="T54" fmla="*/ 924 w 1071"/>
                  <a:gd name="T55" fmla="*/ 12 h 731"/>
                  <a:gd name="T56" fmla="*/ 934 w 1071"/>
                  <a:gd name="T57" fmla="*/ 44 h 731"/>
                  <a:gd name="T58" fmla="*/ 947 w 1071"/>
                  <a:gd name="T59" fmla="*/ 94 h 731"/>
                  <a:gd name="T60" fmla="*/ 958 w 1071"/>
                  <a:gd name="T61" fmla="*/ 159 h 731"/>
                  <a:gd name="T62" fmla="*/ 961 w 1071"/>
                  <a:gd name="T63" fmla="*/ 238 h 731"/>
                  <a:gd name="T64" fmla="*/ 953 w 1071"/>
                  <a:gd name="T65" fmla="*/ 324 h 731"/>
                  <a:gd name="T66" fmla="*/ 928 w 1071"/>
                  <a:gd name="T67" fmla="*/ 418 h 731"/>
                  <a:gd name="T68" fmla="*/ 884 w 1071"/>
                  <a:gd name="T69" fmla="*/ 516 h 731"/>
                  <a:gd name="T70" fmla="*/ 883 w 1071"/>
                  <a:gd name="T71" fmla="*/ 518 h 731"/>
                  <a:gd name="T72" fmla="*/ 879 w 1071"/>
                  <a:gd name="T73" fmla="*/ 521 h 731"/>
                  <a:gd name="T74" fmla="*/ 872 w 1071"/>
                  <a:gd name="T75" fmla="*/ 526 h 731"/>
                  <a:gd name="T76" fmla="*/ 862 w 1071"/>
                  <a:gd name="T77" fmla="*/ 534 h 731"/>
                  <a:gd name="T78" fmla="*/ 851 w 1071"/>
                  <a:gd name="T79" fmla="*/ 541 h 731"/>
                  <a:gd name="T80" fmla="*/ 837 w 1071"/>
                  <a:gd name="T81" fmla="*/ 550 h 731"/>
                  <a:gd name="T82" fmla="*/ 819 w 1071"/>
                  <a:gd name="T83" fmla="*/ 559 h 731"/>
                  <a:gd name="T84" fmla="*/ 800 w 1071"/>
                  <a:gd name="T85" fmla="*/ 567 h 731"/>
                  <a:gd name="T86" fmla="*/ 778 w 1071"/>
                  <a:gd name="T87" fmla="*/ 575 h 731"/>
                  <a:gd name="T88" fmla="*/ 754 w 1071"/>
                  <a:gd name="T89" fmla="*/ 582 h 731"/>
                  <a:gd name="T90" fmla="*/ 727 w 1071"/>
                  <a:gd name="T91" fmla="*/ 588 h 731"/>
                  <a:gd name="T92" fmla="*/ 697 w 1071"/>
                  <a:gd name="T93" fmla="*/ 592 h 731"/>
                  <a:gd name="T94" fmla="*/ 666 w 1071"/>
                  <a:gd name="T95" fmla="*/ 593 h 731"/>
                  <a:gd name="T96" fmla="*/ 631 w 1071"/>
                  <a:gd name="T97" fmla="*/ 592 h 731"/>
                  <a:gd name="T98" fmla="*/ 593 w 1071"/>
                  <a:gd name="T99" fmla="*/ 589 h 731"/>
                  <a:gd name="T100" fmla="*/ 555 w 1071"/>
                  <a:gd name="T101" fmla="*/ 581 h 731"/>
                  <a:gd name="T102" fmla="*/ 555 w 1071"/>
                  <a:gd name="T103" fmla="*/ 677 h 731"/>
                  <a:gd name="T104" fmla="*/ 24 w 1071"/>
                  <a:gd name="T105" fmla="*/ 623 h 731"/>
                  <a:gd name="T106" fmla="*/ 6 w 1071"/>
                  <a:gd name="T107" fmla="*/ 552 h 73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1071" h="731">
                    <a:moveTo>
                      <a:pt x="6" y="552"/>
                    </a:moveTo>
                    <a:lnTo>
                      <a:pt x="0" y="642"/>
                    </a:lnTo>
                    <a:lnTo>
                      <a:pt x="698" y="731"/>
                    </a:lnTo>
                    <a:lnTo>
                      <a:pt x="703" y="729"/>
                    </a:lnTo>
                    <a:lnTo>
                      <a:pt x="717" y="722"/>
                    </a:lnTo>
                    <a:lnTo>
                      <a:pt x="740" y="710"/>
                    </a:lnTo>
                    <a:lnTo>
                      <a:pt x="768" y="694"/>
                    </a:lnTo>
                    <a:lnTo>
                      <a:pt x="801" y="672"/>
                    </a:lnTo>
                    <a:lnTo>
                      <a:pt x="838" y="645"/>
                    </a:lnTo>
                    <a:lnTo>
                      <a:pt x="876" y="614"/>
                    </a:lnTo>
                    <a:lnTo>
                      <a:pt x="915" y="577"/>
                    </a:lnTo>
                    <a:lnTo>
                      <a:pt x="953" y="536"/>
                    </a:lnTo>
                    <a:lnTo>
                      <a:pt x="988" y="491"/>
                    </a:lnTo>
                    <a:lnTo>
                      <a:pt x="1018" y="439"/>
                    </a:lnTo>
                    <a:lnTo>
                      <a:pt x="1043" y="383"/>
                    </a:lnTo>
                    <a:lnTo>
                      <a:pt x="1061" y="322"/>
                    </a:lnTo>
                    <a:lnTo>
                      <a:pt x="1071" y="255"/>
                    </a:lnTo>
                    <a:lnTo>
                      <a:pt x="1070" y="185"/>
                    </a:lnTo>
                    <a:lnTo>
                      <a:pt x="1057" y="108"/>
                    </a:lnTo>
                    <a:lnTo>
                      <a:pt x="1055" y="104"/>
                    </a:lnTo>
                    <a:lnTo>
                      <a:pt x="1049" y="92"/>
                    </a:lnTo>
                    <a:lnTo>
                      <a:pt x="1037" y="76"/>
                    </a:lnTo>
                    <a:lnTo>
                      <a:pt x="1022" y="57"/>
                    </a:lnTo>
                    <a:lnTo>
                      <a:pt x="1002" y="37"/>
                    </a:lnTo>
                    <a:lnTo>
                      <a:pt x="979" y="20"/>
                    </a:lnTo>
                    <a:lnTo>
                      <a:pt x="951" y="7"/>
                    </a:lnTo>
                    <a:lnTo>
                      <a:pt x="919" y="0"/>
                    </a:lnTo>
                    <a:lnTo>
                      <a:pt x="924" y="12"/>
                    </a:lnTo>
                    <a:lnTo>
                      <a:pt x="934" y="44"/>
                    </a:lnTo>
                    <a:lnTo>
                      <a:pt x="947" y="94"/>
                    </a:lnTo>
                    <a:lnTo>
                      <a:pt x="958" y="159"/>
                    </a:lnTo>
                    <a:lnTo>
                      <a:pt x="961" y="238"/>
                    </a:lnTo>
                    <a:lnTo>
                      <a:pt x="953" y="324"/>
                    </a:lnTo>
                    <a:lnTo>
                      <a:pt x="928" y="418"/>
                    </a:lnTo>
                    <a:lnTo>
                      <a:pt x="884" y="516"/>
                    </a:lnTo>
                    <a:lnTo>
                      <a:pt x="883" y="518"/>
                    </a:lnTo>
                    <a:lnTo>
                      <a:pt x="879" y="521"/>
                    </a:lnTo>
                    <a:lnTo>
                      <a:pt x="872" y="526"/>
                    </a:lnTo>
                    <a:lnTo>
                      <a:pt x="862" y="534"/>
                    </a:lnTo>
                    <a:lnTo>
                      <a:pt x="851" y="541"/>
                    </a:lnTo>
                    <a:lnTo>
                      <a:pt x="837" y="550"/>
                    </a:lnTo>
                    <a:lnTo>
                      <a:pt x="819" y="559"/>
                    </a:lnTo>
                    <a:lnTo>
                      <a:pt x="800" y="567"/>
                    </a:lnTo>
                    <a:lnTo>
                      <a:pt x="778" y="575"/>
                    </a:lnTo>
                    <a:lnTo>
                      <a:pt x="754" y="582"/>
                    </a:lnTo>
                    <a:lnTo>
                      <a:pt x="727" y="588"/>
                    </a:lnTo>
                    <a:lnTo>
                      <a:pt x="697" y="592"/>
                    </a:lnTo>
                    <a:lnTo>
                      <a:pt x="666" y="593"/>
                    </a:lnTo>
                    <a:lnTo>
                      <a:pt x="631" y="592"/>
                    </a:lnTo>
                    <a:lnTo>
                      <a:pt x="593" y="589"/>
                    </a:lnTo>
                    <a:lnTo>
                      <a:pt x="555" y="581"/>
                    </a:lnTo>
                    <a:lnTo>
                      <a:pt x="555" y="677"/>
                    </a:lnTo>
                    <a:lnTo>
                      <a:pt x="24" y="623"/>
                    </a:lnTo>
                    <a:lnTo>
                      <a:pt x="6" y="55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8" name="Freeform 180"/>
              <p:cNvSpPr>
                <a:spLocks/>
              </p:cNvSpPr>
              <p:nvPr/>
            </p:nvSpPr>
            <p:spPr bwMode="auto">
              <a:xfrm>
                <a:off x="6486" y="14516"/>
                <a:ext cx="787" cy="253"/>
              </a:xfrm>
              <a:custGeom>
                <a:avLst/>
                <a:gdLst>
                  <a:gd name="T0" fmla="*/ 787 w 787"/>
                  <a:gd name="T1" fmla="*/ 91 h 253"/>
                  <a:gd name="T2" fmla="*/ 12 w 787"/>
                  <a:gd name="T3" fmla="*/ 0 h 253"/>
                  <a:gd name="T4" fmla="*/ 0 w 787"/>
                  <a:gd name="T5" fmla="*/ 91 h 253"/>
                  <a:gd name="T6" fmla="*/ 764 w 787"/>
                  <a:gd name="T7" fmla="*/ 253 h 253"/>
                  <a:gd name="T8" fmla="*/ 787 w 787"/>
                  <a:gd name="T9" fmla="*/ 91 h 2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7" h="253">
                    <a:moveTo>
                      <a:pt x="787" y="91"/>
                    </a:moveTo>
                    <a:lnTo>
                      <a:pt x="12" y="0"/>
                    </a:lnTo>
                    <a:lnTo>
                      <a:pt x="0" y="91"/>
                    </a:lnTo>
                    <a:lnTo>
                      <a:pt x="764" y="253"/>
                    </a:lnTo>
                    <a:lnTo>
                      <a:pt x="787" y="9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9" name="Freeform 181"/>
              <p:cNvSpPr>
                <a:spLocks/>
              </p:cNvSpPr>
              <p:nvPr/>
            </p:nvSpPr>
            <p:spPr bwMode="auto">
              <a:xfrm>
                <a:off x="6879" y="14597"/>
                <a:ext cx="336" cy="115"/>
              </a:xfrm>
              <a:custGeom>
                <a:avLst/>
                <a:gdLst>
                  <a:gd name="T0" fmla="*/ 336 w 336"/>
                  <a:gd name="T1" fmla="*/ 50 h 115"/>
                  <a:gd name="T2" fmla="*/ 4 w 336"/>
                  <a:gd name="T3" fmla="*/ 0 h 115"/>
                  <a:gd name="T4" fmla="*/ 0 w 336"/>
                  <a:gd name="T5" fmla="*/ 48 h 115"/>
                  <a:gd name="T6" fmla="*/ 327 w 336"/>
                  <a:gd name="T7" fmla="*/ 115 h 115"/>
                  <a:gd name="T8" fmla="*/ 336 w 336"/>
                  <a:gd name="T9" fmla="*/ 50 h 1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6" h="115">
                    <a:moveTo>
                      <a:pt x="336" y="50"/>
                    </a:moveTo>
                    <a:lnTo>
                      <a:pt x="4" y="0"/>
                    </a:lnTo>
                    <a:lnTo>
                      <a:pt x="0" y="48"/>
                    </a:lnTo>
                    <a:lnTo>
                      <a:pt x="327" y="115"/>
                    </a:lnTo>
                    <a:lnTo>
                      <a:pt x="336" y="5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0" name="Freeform 182"/>
              <p:cNvSpPr>
                <a:spLocks/>
              </p:cNvSpPr>
              <p:nvPr/>
            </p:nvSpPr>
            <p:spPr bwMode="auto">
              <a:xfrm>
                <a:off x="6536" y="14540"/>
                <a:ext cx="225" cy="85"/>
              </a:xfrm>
              <a:custGeom>
                <a:avLst/>
                <a:gdLst>
                  <a:gd name="T0" fmla="*/ 225 w 225"/>
                  <a:gd name="T1" fmla="*/ 39 h 85"/>
                  <a:gd name="T2" fmla="*/ 0 w 225"/>
                  <a:gd name="T3" fmla="*/ 0 h 85"/>
                  <a:gd name="T4" fmla="*/ 3 w 225"/>
                  <a:gd name="T5" fmla="*/ 41 h 85"/>
                  <a:gd name="T6" fmla="*/ 218 w 225"/>
                  <a:gd name="T7" fmla="*/ 85 h 85"/>
                  <a:gd name="T8" fmla="*/ 225 w 225"/>
                  <a:gd name="T9" fmla="*/ 39 h 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5" h="85">
                    <a:moveTo>
                      <a:pt x="225" y="39"/>
                    </a:moveTo>
                    <a:lnTo>
                      <a:pt x="0" y="0"/>
                    </a:lnTo>
                    <a:lnTo>
                      <a:pt x="3" y="41"/>
                    </a:lnTo>
                    <a:lnTo>
                      <a:pt x="218" y="85"/>
                    </a:lnTo>
                    <a:lnTo>
                      <a:pt x="225" y="3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1" name="Freeform 183"/>
              <p:cNvSpPr>
                <a:spLocks/>
              </p:cNvSpPr>
              <p:nvPr/>
            </p:nvSpPr>
            <p:spPr bwMode="auto">
              <a:xfrm>
                <a:off x="5972" y="14624"/>
                <a:ext cx="1325" cy="439"/>
              </a:xfrm>
              <a:custGeom>
                <a:avLst/>
                <a:gdLst>
                  <a:gd name="T0" fmla="*/ 0 w 1325"/>
                  <a:gd name="T1" fmla="*/ 132 h 439"/>
                  <a:gd name="T2" fmla="*/ 3 w 1325"/>
                  <a:gd name="T3" fmla="*/ 132 h 439"/>
                  <a:gd name="T4" fmla="*/ 10 w 1325"/>
                  <a:gd name="T5" fmla="*/ 130 h 439"/>
                  <a:gd name="T6" fmla="*/ 24 w 1325"/>
                  <a:gd name="T7" fmla="*/ 128 h 439"/>
                  <a:gd name="T8" fmla="*/ 42 w 1325"/>
                  <a:gd name="T9" fmla="*/ 125 h 439"/>
                  <a:gd name="T10" fmla="*/ 62 w 1325"/>
                  <a:gd name="T11" fmla="*/ 121 h 439"/>
                  <a:gd name="T12" fmla="*/ 86 w 1325"/>
                  <a:gd name="T13" fmla="*/ 116 h 439"/>
                  <a:gd name="T14" fmla="*/ 113 w 1325"/>
                  <a:gd name="T15" fmla="*/ 109 h 439"/>
                  <a:gd name="T16" fmla="*/ 141 w 1325"/>
                  <a:gd name="T17" fmla="*/ 102 h 439"/>
                  <a:gd name="T18" fmla="*/ 170 w 1325"/>
                  <a:gd name="T19" fmla="*/ 94 h 439"/>
                  <a:gd name="T20" fmla="*/ 199 w 1325"/>
                  <a:gd name="T21" fmla="*/ 85 h 439"/>
                  <a:gd name="T22" fmla="*/ 228 w 1325"/>
                  <a:gd name="T23" fmla="*/ 74 h 439"/>
                  <a:gd name="T24" fmla="*/ 257 w 1325"/>
                  <a:gd name="T25" fmla="*/ 62 h 439"/>
                  <a:gd name="T26" fmla="*/ 285 w 1325"/>
                  <a:gd name="T27" fmla="*/ 48 h 439"/>
                  <a:gd name="T28" fmla="*/ 309 w 1325"/>
                  <a:gd name="T29" fmla="*/ 34 h 439"/>
                  <a:gd name="T30" fmla="*/ 333 w 1325"/>
                  <a:gd name="T31" fmla="*/ 18 h 439"/>
                  <a:gd name="T32" fmla="*/ 352 w 1325"/>
                  <a:gd name="T33" fmla="*/ 0 h 439"/>
                  <a:gd name="T34" fmla="*/ 1325 w 1325"/>
                  <a:gd name="T35" fmla="*/ 223 h 439"/>
                  <a:gd name="T36" fmla="*/ 1323 w 1325"/>
                  <a:gd name="T37" fmla="*/ 225 h 439"/>
                  <a:gd name="T38" fmla="*/ 1318 w 1325"/>
                  <a:gd name="T39" fmla="*/ 230 h 439"/>
                  <a:gd name="T40" fmla="*/ 1309 w 1325"/>
                  <a:gd name="T41" fmla="*/ 239 h 439"/>
                  <a:gd name="T42" fmla="*/ 1297 w 1325"/>
                  <a:gd name="T43" fmla="*/ 250 h 439"/>
                  <a:gd name="T44" fmla="*/ 1282 w 1325"/>
                  <a:gd name="T45" fmla="*/ 263 h 439"/>
                  <a:gd name="T46" fmla="*/ 1265 w 1325"/>
                  <a:gd name="T47" fmla="*/ 278 h 439"/>
                  <a:gd name="T48" fmla="*/ 1247 w 1325"/>
                  <a:gd name="T49" fmla="*/ 295 h 439"/>
                  <a:gd name="T50" fmla="*/ 1225 w 1325"/>
                  <a:gd name="T51" fmla="*/ 312 h 439"/>
                  <a:gd name="T52" fmla="*/ 1202 w 1325"/>
                  <a:gd name="T53" fmla="*/ 331 h 439"/>
                  <a:gd name="T54" fmla="*/ 1179 w 1325"/>
                  <a:gd name="T55" fmla="*/ 349 h 439"/>
                  <a:gd name="T56" fmla="*/ 1154 w 1325"/>
                  <a:gd name="T57" fmla="*/ 367 h 439"/>
                  <a:gd name="T58" fmla="*/ 1128 w 1325"/>
                  <a:gd name="T59" fmla="*/ 385 h 439"/>
                  <a:gd name="T60" fmla="*/ 1102 w 1325"/>
                  <a:gd name="T61" fmla="*/ 401 h 439"/>
                  <a:gd name="T62" fmla="*/ 1077 w 1325"/>
                  <a:gd name="T63" fmla="*/ 415 h 439"/>
                  <a:gd name="T64" fmla="*/ 1051 w 1325"/>
                  <a:gd name="T65" fmla="*/ 428 h 439"/>
                  <a:gd name="T66" fmla="*/ 1026 w 1325"/>
                  <a:gd name="T67" fmla="*/ 439 h 439"/>
                  <a:gd name="T68" fmla="*/ 0 w 1325"/>
                  <a:gd name="T69" fmla="*/ 132 h 43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325" h="439">
                    <a:moveTo>
                      <a:pt x="0" y="132"/>
                    </a:moveTo>
                    <a:lnTo>
                      <a:pt x="3" y="132"/>
                    </a:lnTo>
                    <a:lnTo>
                      <a:pt x="10" y="130"/>
                    </a:lnTo>
                    <a:lnTo>
                      <a:pt x="24" y="128"/>
                    </a:lnTo>
                    <a:lnTo>
                      <a:pt x="42" y="125"/>
                    </a:lnTo>
                    <a:lnTo>
                      <a:pt x="62" y="121"/>
                    </a:lnTo>
                    <a:lnTo>
                      <a:pt x="86" y="116"/>
                    </a:lnTo>
                    <a:lnTo>
                      <a:pt x="113" y="109"/>
                    </a:lnTo>
                    <a:lnTo>
                      <a:pt x="141" y="102"/>
                    </a:lnTo>
                    <a:lnTo>
                      <a:pt x="170" y="94"/>
                    </a:lnTo>
                    <a:lnTo>
                      <a:pt x="199" y="85"/>
                    </a:lnTo>
                    <a:lnTo>
                      <a:pt x="228" y="74"/>
                    </a:lnTo>
                    <a:lnTo>
                      <a:pt x="257" y="62"/>
                    </a:lnTo>
                    <a:lnTo>
                      <a:pt x="285" y="48"/>
                    </a:lnTo>
                    <a:lnTo>
                      <a:pt x="309" y="34"/>
                    </a:lnTo>
                    <a:lnTo>
                      <a:pt x="333" y="18"/>
                    </a:lnTo>
                    <a:lnTo>
                      <a:pt x="352" y="0"/>
                    </a:lnTo>
                    <a:lnTo>
                      <a:pt x="1325" y="223"/>
                    </a:lnTo>
                    <a:lnTo>
                      <a:pt x="1323" y="225"/>
                    </a:lnTo>
                    <a:lnTo>
                      <a:pt x="1318" y="230"/>
                    </a:lnTo>
                    <a:lnTo>
                      <a:pt x="1309" y="239"/>
                    </a:lnTo>
                    <a:lnTo>
                      <a:pt x="1297" y="250"/>
                    </a:lnTo>
                    <a:lnTo>
                      <a:pt x="1282" y="263"/>
                    </a:lnTo>
                    <a:lnTo>
                      <a:pt x="1265" y="278"/>
                    </a:lnTo>
                    <a:lnTo>
                      <a:pt x="1247" y="295"/>
                    </a:lnTo>
                    <a:lnTo>
                      <a:pt x="1225" y="312"/>
                    </a:lnTo>
                    <a:lnTo>
                      <a:pt x="1202" y="331"/>
                    </a:lnTo>
                    <a:lnTo>
                      <a:pt x="1179" y="349"/>
                    </a:lnTo>
                    <a:lnTo>
                      <a:pt x="1154" y="367"/>
                    </a:lnTo>
                    <a:lnTo>
                      <a:pt x="1128" y="385"/>
                    </a:lnTo>
                    <a:lnTo>
                      <a:pt x="1102" y="401"/>
                    </a:lnTo>
                    <a:lnTo>
                      <a:pt x="1077" y="415"/>
                    </a:lnTo>
                    <a:lnTo>
                      <a:pt x="1051" y="428"/>
                    </a:lnTo>
                    <a:lnTo>
                      <a:pt x="1026" y="439"/>
                    </a:lnTo>
                    <a:lnTo>
                      <a:pt x="0" y="1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2" name="Freeform 184"/>
              <p:cNvSpPr>
                <a:spLocks/>
              </p:cNvSpPr>
              <p:nvPr/>
            </p:nvSpPr>
            <p:spPr bwMode="auto">
              <a:xfrm>
                <a:off x="7292" y="14577"/>
                <a:ext cx="472" cy="209"/>
              </a:xfrm>
              <a:custGeom>
                <a:avLst/>
                <a:gdLst>
                  <a:gd name="T0" fmla="*/ 47 w 472"/>
                  <a:gd name="T1" fmla="*/ 209 h 209"/>
                  <a:gd name="T2" fmla="*/ 472 w 472"/>
                  <a:gd name="T3" fmla="*/ 84 h 209"/>
                  <a:gd name="T4" fmla="*/ 215 w 472"/>
                  <a:gd name="T5" fmla="*/ 0 h 209"/>
                  <a:gd name="T6" fmla="*/ 5 w 472"/>
                  <a:gd name="T7" fmla="*/ 24 h 209"/>
                  <a:gd name="T8" fmla="*/ 0 w 472"/>
                  <a:gd name="T9" fmla="*/ 197 h 209"/>
                  <a:gd name="T10" fmla="*/ 47 w 472"/>
                  <a:gd name="T11" fmla="*/ 209 h 20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" h="209">
                    <a:moveTo>
                      <a:pt x="47" y="209"/>
                    </a:moveTo>
                    <a:lnTo>
                      <a:pt x="472" y="84"/>
                    </a:lnTo>
                    <a:lnTo>
                      <a:pt x="215" y="0"/>
                    </a:lnTo>
                    <a:lnTo>
                      <a:pt x="5" y="24"/>
                    </a:lnTo>
                    <a:lnTo>
                      <a:pt x="0" y="197"/>
                    </a:lnTo>
                    <a:lnTo>
                      <a:pt x="47" y="20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3" name="Freeform 185"/>
              <p:cNvSpPr>
                <a:spLocks/>
              </p:cNvSpPr>
              <p:nvPr/>
            </p:nvSpPr>
            <p:spPr bwMode="auto">
              <a:xfrm>
                <a:off x="6073" y="13679"/>
                <a:ext cx="251" cy="999"/>
              </a:xfrm>
              <a:custGeom>
                <a:avLst/>
                <a:gdLst>
                  <a:gd name="T0" fmla="*/ 251 w 251"/>
                  <a:gd name="T1" fmla="*/ 23 h 999"/>
                  <a:gd name="T2" fmla="*/ 250 w 251"/>
                  <a:gd name="T3" fmla="*/ 22 h 999"/>
                  <a:gd name="T4" fmla="*/ 246 w 251"/>
                  <a:gd name="T5" fmla="*/ 20 h 999"/>
                  <a:gd name="T6" fmla="*/ 239 w 251"/>
                  <a:gd name="T7" fmla="*/ 18 h 999"/>
                  <a:gd name="T8" fmla="*/ 230 w 251"/>
                  <a:gd name="T9" fmla="*/ 15 h 999"/>
                  <a:gd name="T10" fmla="*/ 218 w 251"/>
                  <a:gd name="T11" fmla="*/ 11 h 999"/>
                  <a:gd name="T12" fmla="*/ 205 w 251"/>
                  <a:gd name="T13" fmla="*/ 7 h 999"/>
                  <a:gd name="T14" fmla="*/ 190 w 251"/>
                  <a:gd name="T15" fmla="*/ 4 h 999"/>
                  <a:gd name="T16" fmla="*/ 173 w 251"/>
                  <a:gd name="T17" fmla="*/ 1 h 999"/>
                  <a:gd name="T18" fmla="*/ 155 w 251"/>
                  <a:gd name="T19" fmla="*/ 0 h 999"/>
                  <a:gd name="T20" fmla="*/ 134 w 251"/>
                  <a:gd name="T21" fmla="*/ 0 h 999"/>
                  <a:gd name="T22" fmla="*/ 114 w 251"/>
                  <a:gd name="T23" fmla="*/ 2 h 999"/>
                  <a:gd name="T24" fmla="*/ 92 w 251"/>
                  <a:gd name="T25" fmla="*/ 5 h 999"/>
                  <a:gd name="T26" fmla="*/ 70 w 251"/>
                  <a:gd name="T27" fmla="*/ 12 h 999"/>
                  <a:gd name="T28" fmla="*/ 47 w 251"/>
                  <a:gd name="T29" fmla="*/ 20 h 999"/>
                  <a:gd name="T30" fmla="*/ 23 w 251"/>
                  <a:gd name="T31" fmla="*/ 32 h 999"/>
                  <a:gd name="T32" fmla="*/ 0 w 251"/>
                  <a:gd name="T33" fmla="*/ 47 h 999"/>
                  <a:gd name="T34" fmla="*/ 0 w 251"/>
                  <a:gd name="T35" fmla="*/ 999 h 999"/>
                  <a:gd name="T36" fmla="*/ 1 w 251"/>
                  <a:gd name="T37" fmla="*/ 999 h 999"/>
                  <a:gd name="T38" fmla="*/ 6 w 251"/>
                  <a:gd name="T39" fmla="*/ 999 h 999"/>
                  <a:gd name="T40" fmla="*/ 14 w 251"/>
                  <a:gd name="T41" fmla="*/ 998 h 999"/>
                  <a:gd name="T42" fmla="*/ 23 w 251"/>
                  <a:gd name="T43" fmla="*/ 997 h 999"/>
                  <a:gd name="T44" fmla="*/ 35 w 251"/>
                  <a:gd name="T45" fmla="*/ 995 h 999"/>
                  <a:gd name="T46" fmla="*/ 49 w 251"/>
                  <a:gd name="T47" fmla="*/ 993 h 999"/>
                  <a:gd name="T48" fmla="*/ 65 w 251"/>
                  <a:gd name="T49" fmla="*/ 990 h 999"/>
                  <a:gd name="T50" fmla="*/ 83 w 251"/>
                  <a:gd name="T51" fmla="*/ 985 h 999"/>
                  <a:gd name="T52" fmla="*/ 102 w 251"/>
                  <a:gd name="T53" fmla="*/ 980 h 999"/>
                  <a:gd name="T54" fmla="*/ 121 w 251"/>
                  <a:gd name="T55" fmla="*/ 973 h 999"/>
                  <a:gd name="T56" fmla="*/ 143 w 251"/>
                  <a:gd name="T57" fmla="*/ 966 h 999"/>
                  <a:gd name="T58" fmla="*/ 164 w 251"/>
                  <a:gd name="T59" fmla="*/ 956 h 999"/>
                  <a:gd name="T60" fmla="*/ 186 w 251"/>
                  <a:gd name="T61" fmla="*/ 945 h 999"/>
                  <a:gd name="T62" fmla="*/ 208 w 251"/>
                  <a:gd name="T63" fmla="*/ 934 h 999"/>
                  <a:gd name="T64" fmla="*/ 230 w 251"/>
                  <a:gd name="T65" fmla="*/ 919 h 999"/>
                  <a:gd name="T66" fmla="*/ 251 w 251"/>
                  <a:gd name="T67" fmla="*/ 903 h 999"/>
                  <a:gd name="T68" fmla="*/ 251 w 251"/>
                  <a:gd name="T69" fmla="*/ 23 h 99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51" h="999">
                    <a:moveTo>
                      <a:pt x="251" y="23"/>
                    </a:moveTo>
                    <a:lnTo>
                      <a:pt x="250" y="22"/>
                    </a:lnTo>
                    <a:lnTo>
                      <a:pt x="246" y="20"/>
                    </a:lnTo>
                    <a:lnTo>
                      <a:pt x="239" y="18"/>
                    </a:lnTo>
                    <a:lnTo>
                      <a:pt x="230" y="15"/>
                    </a:lnTo>
                    <a:lnTo>
                      <a:pt x="218" y="11"/>
                    </a:lnTo>
                    <a:lnTo>
                      <a:pt x="205" y="7"/>
                    </a:lnTo>
                    <a:lnTo>
                      <a:pt x="190" y="4"/>
                    </a:lnTo>
                    <a:lnTo>
                      <a:pt x="173" y="1"/>
                    </a:lnTo>
                    <a:lnTo>
                      <a:pt x="155" y="0"/>
                    </a:lnTo>
                    <a:lnTo>
                      <a:pt x="134" y="0"/>
                    </a:lnTo>
                    <a:lnTo>
                      <a:pt x="114" y="2"/>
                    </a:lnTo>
                    <a:lnTo>
                      <a:pt x="92" y="5"/>
                    </a:lnTo>
                    <a:lnTo>
                      <a:pt x="70" y="12"/>
                    </a:lnTo>
                    <a:lnTo>
                      <a:pt x="47" y="20"/>
                    </a:lnTo>
                    <a:lnTo>
                      <a:pt x="23" y="32"/>
                    </a:lnTo>
                    <a:lnTo>
                      <a:pt x="0" y="47"/>
                    </a:lnTo>
                    <a:lnTo>
                      <a:pt x="0" y="999"/>
                    </a:lnTo>
                    <a:lnTo>
                      <a:pt x="1" y="999"/>
                    </a:lnTo>
                    <a:lnTo>
                      <a:pt x="6" y="999"/>
                    </a:lnTo>
                    <a:lnTo>
                      <a:pt x="14" y="998"/>
                    </a:lnTo>
                    <a:lnTo>
                      <a:pt x="23" y="997"/>
                    </a:lnTo>
                    <a:lnTo>
                      <a:pt x="35" y="995"/>
                    </a:lnTo>
                    <a:lnTo>
                      <a:pt x="49" y="993"/>
                    </a:lnTo>
                    <a:lnTo>
                      <a:pt x="65" y="990"/>
                    </a:lnTo>
                    <a:lnTo>
                      <a:pt x="83" y="985"/>
                    </a:lnTo>
                    <a:lnTo>
                      <a:pt x="102" y="980"/>
                    </a:lnTo>
                    <a:lnTo>
                      <a:pt x="121" y="973"/>
                    </a:lnTo>
                    <a:lnTo>
                      <a:pt x="143" y="966"/>
                    </a:lnTo>
                    <a:lnTo>
                      <a:pt x="164" y="956"/>
                    </a:lnTo>
                    <a:lnTo>
                      <a:pt x="186" y="945"/>
                    </a:lnTo>
                    <a:lnTo>
                      <a:pt x="208" y="934"/>
                    </a:lnTo>
                    <a:lnTo>
                      <a:pt x="230" y="919"/>
                    </a:lnTo>
                    <a:lnTo>
                      <a:pt x="251" y="903"/>
                    </a:lnTo>
                    <a:lnTo>
                      <a:pt x="251" y="2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4" name="Freeform 186"/>
              <p:cNvSpPr>
                <a:spLocks/>
              </p:cNvSpPr>
              <p:nvPr/>
            </p:nvSpPr>
            <p:spPr bwMode="auto">
              <a:xfrm>
                <a:off x="6080" y="13687"/>
                <a:ext cx="215" cy="843"/>
              </a:xfrm>
              <a:custGeom>
                <a:avLst/>
                <a:gdLst>
                  <a:gd name="T0" fmla="*/ 215 w 215"/>
                  <a:gd name="T1" fmla="*/ 20 h 843"/>
                  <a:gd name="T2" fmla="*/ 214 w 215"/>
                  <a:gd name="T3" fmla="*/ 19 h 843"/>
                  <a:gd name="T4" fmla="*/ 211 w 215"/>
                  <a:gd name="T5" fmla="*/ 18 h 843"/>
                  <a:gd name="T6" fmla="*/ 205 w 215"/>
                  <a:gd name="T7" fmla="*/ 15 h 843"/>
                  <a:gd name="T8" fmla="*/ 197 w 215"/>
                  <a:gd name="T9" fmla="*/ 12 h 843"/>
                  <a:gd name="T10" fmla="*/ 187 w 215"/>
                  <a:gd name="T11" fmla="*/ 9 h 843"/>
                  <a:gd name="T12" fmla="*/ 176 w 215"/>
                  <a:gd name="T13" fmla="*/ 6 h 843"/>
                  <a:gd name="T14" fmla="*/ 163 w 215"/>
                  <a:gd name="T15" fmla="*/ 4 h 843"/>
                  <a:gd name="T16" fmla="*/ 149 w 215"/>
                  <a:gd name="T17" fmla="*/ 1 h 843"/>
                  <a:gd name="T18" fmla="*/ 133 w 215"/>
                  <a:gd name="T19" fmla="*/ 0 h 843"/>
                  <a:gd name="T20" fmla="*/ 115 w 215"/>
                  <a:gd name="T21" fmla="*/ 0 h 843"/>
                  <a:gd name="T22" fmla="*/ 98 w 215"/>
                  <a:gd name="T23" fmla="*/ 1 h 843"/>
                  <a:gd name="T24" fmla="*/ 79 w 215"/>
                  <a:gd name="T25" fmla="*/ 5 h 843"/>
                  <a:gd name="T26" fmla="*/ 60 w 215"/>
                  <a:gd name="T27" fmla="*/ 10 h 843"/>
                  <a:gd name="T28" fmla="*/ 40 w 215"/>
                  <a:gd name="T29" fmla="*/ 18 h 843"/>
                  <a:gd name="T30" fmla="*/ 21 w 215"/>
                  <a:gd name="T31" fmla="*/ 27 h 843"/>
                  <a:gd name="T32" fmla="*/ 0 w 215"/>
                  <a:gd name="T33" fmla="*/ 40 h 843"/>
                  <a:gd name="T34" fmla="*/ 0 w 215"/>
                  <a:gd name="T35" fmla="*/ 843 h 843"/>
                  <a:gd name="T36" fmla="*/ 1 w 215"/>
                  <a:gd name="T37" fmla="*/ 843 h 843"/>
                  <a:gd name="T38" fmla="*/ 6 w 215"/>
                  <a:gd name="T39" fmla="*/ 843 h 843"/>
                  <a:gd name="T40" fmla="*/ 12 w 215"/>
                  <a:gd name="T41" fmla="*/ 842 h 843"/>
                  <a:gd name="T42" fmla="*/ 21 w 215"/>
                  <a:gd name="T43" fmla="*/ 841 h 843"/>
                  <a:gd name="T44" fmla="*/ 30 w 215"/>
                  <a:gd name="T45" fmla="*/ 840 h 843"/>
                  <a:gd name="T46" fmla="*/ 43 w 215"/>
                  <a:gd name="T47" fmla="*/ 838 h 843"/>
                  <a:gd name="T48" fmla="*/ 56 w 215"/>
                  <a:gd name="T49" fmla="*/ 835 h 843"/>
                  <a:gd name="T50" fmla="*/ 71 w 215"/>
                  <a:gd name="T51" fmla="*/ 831 h 843"/>
                  <a:gd name="T52" fmla="*/ 87 w 215"/>
                  <a:gd name="T53" fmla="*/ 826 h 843"/>
                  <a:gd name="T54" fmla="*/ 105 w 215"/>
                  <a:gd name="T55" fmla="*/ 821 h 843"/>
                  <a:gd name="T56" fmla="*/ 123 w 215"/>
                  <a:gd name="T57" fmla="*/ 814 h 843"/>
                  <a:gd name="T58" fmla="*/ 141 w 215"/>
                  <a:gd name="T59" fmla="*/ 806 h 843"/>
                  <a:gd name="T60" fmla="*/ 159 w 215"/>
                  <a:gd name="T61" fmla="*/ 797 h 843"/>
                  <a:gd name="T62" fmla="*/ 179 w 215"/>
                  <a:gd name="T63" fmla="*/ 786 h 843"/>
                  <a:gd name="T64" fmla="*/ 197 w 215"/>
                  <a:gd name="T65" fmla="*/ 774 h 843"/>
                  <a:gd name="T66" fmla="*/ 215 w 215"/>
                  <a:gd name="T67" fmla="*/ 760 h 843"/>
                  <a:gd name="T68" fmla="*/ 215 w 215"/>
                  <a:gd name="T69" fmla="*/ 20 h 84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15" h="843">
                    <a:moveTo>
                      <a:pt x="215" y="20"/>
                    </a:moveTo>
                    <a:lnTo>
                      <a:pt x="214" y="19"/>
                    </a:lnTo>
                    <a:lnTo>
                      <a:pt x="211" y="18"/>
                    </a:lnTo>
                    <a:lnTo>
                      <a:pt x="205" y="15"/>
                    </a:lnTo>
                    <a:lnTo>
                      <a:pt x="197" y="12"/>
                    </a:lnTo>
                    <a:lnTo>
                      <a:pt x="187" y="9"/>
                    </a:lnTo>
                    <a:lnTo>
                      <a:pt x="176" y="6"/>
                    </a:lnTo>
                    <a:lnTo>
                      <a:pt x="163" y="4"/>
                    </a:lnTo>
                    <a:lnTo>
                      <a:pt x="149" y="1"/>
                    </a:lnTo>
                    <a:lnTo>
                      <a:pt x="133" y="0"/>
                    </a:lnTo>
                    <a:lnTo>
                      <a:pt x="115" y="0"/>
                    </a:lnTo>
                    <a:lnTo>
                      <a:pt x="98" y="1"/>
                    </a:lnTo>
                    <a:lnTo>
                      <a:pt x="79" y="5"/>
                    </a:lnTo>
                    <a:lnTo>
                      <a:pt x="60" y="10"/>
                    </a:lnTo>
                    <a:lnTo>
                      <a:pt x="40" y="18"/>
                    </a:lnTo>
                    <a:lnTo>
                      <a:pt x="21" y="27"/>
                    </a:lnTo>
                    <a:lnTo>
                      <a:pt x="0" y="40"/>
                    </a:lnTo>
                    <a:lnTo>
                      <a:pt x="0" y="843"/>
                    </a:lnTo>
                    <a:lnTo>
                      <a:pt x="1" y="843"/>
                    </a:lnTo>
                    <a:lnTo>
                      <a:pt x="6" y="843"/>
                    </a:lnTo>
                    <a:lnTo>
                      <a:pt x="12" y="842"/>
                    </a:lnTo>
                    <a:lnTo>
                      <a:pt x="21" y="841"/>
                    </a:lnTo>
                    <a:lnTo>
                      <a:pt x="30" y="840"/>
                    </a:lnTo>
                    <a:lnTo>
                      <a:pt x="43" y="838"/>
                    </a:lnTo>
                    <a:lnTo>
                      <a:pt x="56" y="835"/>
                    </a:lnTo>
                    <a:lnTo>
                      <a:pt x="71" y="831"/>
                    </a:lnTo>
                    <a:lnTo>
                      <a:pt x="87" y="826"/>
                    </a:lnTo>
                    <a:lnTo>
                      <a:pt x="105" y="821"/>
                    </a:lnTo>
                    <a:lnTo>
                      <a:pt x="123" y="814"/>
                    </a:lnTo>
                    <a:lnTo>
                      <a:pt x="141" y="806"/>
                    </a:lnTo>
                    <a:lnTo>
                      <a:pt x="159" y="797"/>
                    </a:lnTo>
                    <a:lnTo>
                      <a:pt x="179" y="786"/>
                    </a:lnTo>
                    <a:lnTo>
                      <a:pt x="197" y="774"/>
                    </a:lnTo>
                    <a:lnTo>
                      <a:pt x="215" y="760"/>
                    </a:lnTo>
                    <a:lnTo>
                      <a:pt x="215" y="2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5" name="Freeform 187"/>
              <p:cNvSpPr>
                <a:spLocks/>
              </p:cNvSpPr>
              <p:nvPr/>
            </p:nvSpPr>
            <p:spPr bwMode="auto">
              <a:xfrm>
                <a:off x="6087" y="13696"/>
                <a:ext cx="180" cy="685"/>
              </a:xfrm>
              <a:custGeom>
                <a:avLst/>
                <a:gdLst>
                  <a:gd name="T0" fmla="*/ 180 w 180"/>
                  <a:gd name="T1" fmla="*/ 16 h 685"/>
                  <a:gd name="T2" fmla="*/ 179 w 180"/>
                  <a:gd name="T3" fmla="*/ 16 h 685"/>
                  <a:gd name="T4" fmla="*/ 176 w 180"/>
                  <a:gd name="T5" fmla="*/ 14 h 685"/>
                  <a:gd name="T6" fmla="*/ 172 w 180"/>
                  <a:gd name="T7" fmla="*/ 12 h 685"/>
                  <a:gd name="T8" fmla="*/ 165 w 180"/>
                  <a:gd name="T9" fmla="*/ 10 h 685"/>
                  <a:gd name="T10" fmla="*/ 157 w 180"/>
                  <a:gd name="T11" fmla="*/ 8 h 685"/>
                  <a:gd name="T12" fmla="*/ 147 w 180"/>
                  <a:gd name="T13" fmla="*/ 4 h 685"/>
                  <a:gd name="T14" fmla="*/ 136 w 180"/>
                  <a:gd name="T15" fmla="*/ 2 h 685"/>
                  <a:gd name="T16" fmla="*/ 125 w 180"/>
                  <a:gd name="T17" fmla="*/ 0 h 685"/>
                  <a:gd name="T18" fmla="*/ 111 w 180"/>
                  <a:gd name="T19" fmla="*/ 0 h 685"/>
                  <a:gd name="T20" fmla="*/ 97 w 180"/>
                  <a:gd name="T21" fmla="*/ 0 h 685"/>
                  <a:gd name="T22" fmla="*/ 81 w 180"/>
                  <a:gd name="T23" fmla="*/ 1 h 685"/>
                  <a:gd name="T24" fmla="*/ 66 w 180"/>
                  <a:gd name="T25" fmla="*/ 3 h 685"/>
                  <a:gd name="T26" fmla="*/ 50 w 180"/>
                  <a:gd name="T27" fmla="*/ 8 h 685"/>
                  <a:gd name="T28" fmla="*/ 33 w 180"/>
                  <a:gd name="T29" fmla="*/ 14 h 685"/>
                  <a:gd name="T30" fmla="*/ 17 w 180"/>
                  <a:gd name="T31" fmla="*/ 23 h 685"/>
                  <a:gd name="T32" fmla="*/ 0 w 180"/>
                  <a:gd name="T33" fmla="*/ 33 h 685"/>
                  <a:gd name="T34" fmla="*/ 0 w 180"/>
                  <a:gd name="T35" fmla="*/ 685 h 685"/>
                  <a:gd name="T36" fmla="*/ 1 w 180"/>
                  <a:gd name="T37" fmla="*/ 685 h 685"/>
                  <a:gd name="T38" fmla="*/ 4 w 180"/>
                  <a:gd name="T39" fmla="*/ 685 h 685"/>
                  <a:gd name="T40" fmla="*/ 9 w 180"/>
                  <a:gd name="T41" fmla="*/ 684 h 685"/>
                  <a:gd name="T42" fmla="*/ 17 w 180"/>
                  <a:gd name="T43" fmla="*/ 683 h 685"/>
                  <a:gd name="T44" fmla="*/ 26 w 180"/>
                  <a:gd name="T45" fmla="*/ 682 h 685"/>
                  <a:gd name="T46" fmla="*/ 35 w 180"/>
                  <a:gd name="T47" fmla="*/ 681 h 685"/>
                  <a:gd name="T48" fmla="*/ 47 w 180"/>
                  <a:gd name="T49" fmla="*/ 678 h 685"/>
                  <a:gd name="T50" fmla="*/ 60 w 180"/>
                  <a:gd name="T51" fmla="*/ 676 h 685"/>
                  <a:gd name="T52" fmla="*/ 73 w 180"/>
                  <a:gd name="T53" fmla="*/ 671 h 685"/>
                  <a:gd name="T54" fmla="*/ 87 w 180"/>
                  <a:gd name="T55" fmla="*/ 667 h 685"/>
                  <a:gd name="T56" fmla="*/ 102 w 180"/>
                  <a:gd name="T57" fmla="*/ 662 h 685"/>
                  <a:gd name="T58" fmla="*/ 118 w 180"/>
                  <a:gd name="T59" fmla="*/ 655 h 685"/>
                  <a:gd name="T60" fmla="*/ 133 w 180"/>
                  <a:gd name="T61" fmla="*/ 648 h 685"/>
                  <a:gd name="T62" fmla="*/ 149 w 180"/>
                  <a:gd name="T63" fmla="*/ 639 h 685"/>
                  <a:gd name="T64" fmla="*/ 165 w 180"/>
                  <a:gd name="T65" fmla="*/ 628 h 685"/>
                  <a:gd name="T66" fmla="*/ 180 w 180"/>
                  <a:gd name="T67" fmla="*/ 617 h 685"/>
                  <a:gd name="T68" fmla="*/ 180 w 180"/>
                  <a:gd name="T69" fmla="*/ 16 h 68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80" h="685">
                    <a:moveTo>
                      <a:pt x="180" y="16"/>
                    </a:moveTo>
                    <a:lnTo>
                      <a:pt x="179" y="16"/>
                    </a:lnTo>
                    <a:lnTo>
                      <a:pt x="176" y="14"/>
                    </a:lnTo>
                    <a:lnTo>
                      <a:pt x="172" y="12"/>
                    </a:lnTo>
                    <a:lnTo>
                      <a:pt x="165" y="10"/>
                    </a:lnTo>
                    <a:lnTo>
                      <a:pt x="157" y="8"/>
                    </a:lnTo>
                    <a:lnTo>
                      <a:pt x="147" y="4"/>
                    </a:lnTo>
                    <a:lnTo>
                      <a:pt x="136" y="2"/>
                    </a:lnTo>
                    <a:lnTo>
                      <a:pt x="125" y="0"/>
                    </a:lnTo>
                    <a:lnTo>
                      <a:pt x="111" y="0"/>
                    </a:lnTo>
                    <a:lnTo>
                      <a:pt x="97" y="0"/>
                    </a:lnTo>
                    <a:lnTo>
                      <a:pt x="81" y="1"/>
                    </a:lnTo>
                    <a:lnTo>
                      <a:pt x="66" y="3"/>
                    </a:lnTo>
                    <a:lnTo>
                      <a:pt x="50" y="8"/>
                    </a:lnTo>
                    <a:lnTo>
                      <a:pt x="33" y="14"/>
                    </a:lnTo>
                    <a:lnTo>
                      <a:pt x="17" y="23"/>
                    </a:lnTo>
                    <a:lnTo>
                      <a:pt x="0" y="33"/>
                    </a:lnTo>
                    <a:lnTo>
                      <a:pt x="0" y="685"/>
                    </a:lnTo>
                    <a:lnTo>
                      <a:pt x="1" y="685"/>
                    </a:lnTo>
                    <a:lnTo>
                      <a:pt x="4" y="685"/>
                    </a:lnTo>
                    <a:lnTo>
                      <a:pt x="9" y="684"/>
                    </a:lnTo>
                    <a:lnTo>
                      <a:pt x="17" y="683"/>
                    </a:lnTo>
                    <a:lnTo>
                      <a:pt x="26" y="682"/>
                    </a:lnTo>
                    <a:lnTo>
                      <a:pt x="35" y="681"/>
                    </a:lnTo>
                    <a:lnTo>
                      <a:pt x="47" y="678"/>
                    </a:lnTo>
                    <a:lnTo>
                      <a:pt x="60" y="676"/>
                    </a:lnTo>
                    <a:lnTo>
                      <a:pt x="73" y="671"/>
                    </a:lnTo>
                    <a:lnTo>
                      <a:pt x="87" y="667"/>
                    </a:lnTo>
                    <a:lnTo>
                      <a:pt x="102" y="662"/>
                    </a:lnTo>
                    <a:lnTo>
                      <a:pt x="118" y="655"/>
                    </a:lnTo>
                    <a:lnTo>
                      <a:pt x="133" y="648"/>
                    </a:lnTo>
                    <a:lnTo>
                      <a:pt x="149" y="639"/>
                    </a:lnTo>
                    <a:lnTo>
                      <a:pt x="165" y="628"/>
                    </a:lnTo>
                    <a:lnTo>
                      <a:pt x="180" y="617"/>
                    </a:lnTo>
                    <a:lnTo>
                      <a:pt x="180" y="1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6" name="Freeform 188"/>
              <p:cNvSpPr>
                <a:spLocks/>
              </p:cNvSpPr>
              <p:nvPr/>
            </p:nvSpPr>
            <p:spPr bwMode="auto">
              <a:xfrm>
                <a:off x="6093" y="13704"/>
                <a:ext cx="146" cy="530"/>
              </a:xfrm>
              <a:custGeom>
                <a:avLst/>
                <a:gdLst>
                  <a:gd name="T0" fmla="*/ 146 w 146"/>
                  <a:gd name="T1" fmla="*/ 14 h 530"/>
                  <a:gd name="T2" fmla="*/ 143 w 146"/>
                  <a:gd name="T3" fmla="*/ 12 h 530"/>
                  <a:gd name="T4" fmla="*/ 134 w 146"/>
                  <a:gd name="T5" fmla="*/ 8 h 530"/>
                  <a:gd name="T6" fmla="*/ 120 w 146"/>
                  <a:gd name="T7" fmla="*/ 4 h 530"/>
                  <a:gd name="T8" fmla="*/ 101 w 146"/>
                  <a:gd name="T9" fmla="*/ 1 h 530"/>
                  <a:gd name="T10" fmla="*/ 79 w 146"/>
                  <a:gd name="T11" fmla="*/ 0 h 530"/>
                  <a:gd name="T12" fmla="*/ 54 w 146"/>
                  <a:gd name="T13" fmla="*/ 3 h 530"/>
                  <a:gd name="T14" fmla="*/ 27 w 146"/>
                  <a:gd name="T15" fmla="*/ 11 h 530"/>
                  <a:gd name="T16" fmla="*/ 0 w 146"/>
                  <a:gd name="T17" fmla="*/ 27 h 530"/>
                  <a:gd name="T18" fmla="*/ 0 w 146"/>
                  <a:gd name="T19" fmla="*/ 530 h 530"/>
                  <a:gd name="T20" fmla="*/ 3 w 146"/>
                  <a:gd name="T21" fmla="*/ 530 h 530"/>
                  <a:gd name="T22" fmla="*/ 14 w 146"/>
                  <a:gd name="T23" fmla="*/ 529 h 530"/>
                  <a:gd name="T24" fmla="*/ 29 w 146"/>
                  <a:gd name="T25" fmla="*/ 526 h 530"/>
                  <a:gd name="T26" fmla="*/ 49 w 146"/>
                  <a:gd name="T27" fmla="*/ 521 h 530"/>
                  <a:gd name="T28" fmla="*/ 71 w 146"/>
                  <a:gd name="T29" fmla="*/ 514 h 530"/>
                  <a:gd name="T30" fmla="*/ 96 w 146"/>
                  <a:gd name="T31" fmla="*/ 505 h 530"/>
                  <a:gd name="T32" fmla="*/ 121 w 146"/>
                  <a:gd name="T33" fmla="*/ 492 h 530"/>
                  <a:gd name="T34" fmla="*/ 146 w 146"/>
                  <a:gd name="T35" fmla="*/ 475 h 530"/>
                  <a:gd name="T36" fmla="*/ 146 w 146"/>
                  <a:gd name="T37" fmla="*/ 14 h 53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46" h="530">
                    <a:moveTo>
                      <a:pt x="146" y="14"/>
                    </a:moveTo>
                    <a:lnTo>
                      <a:pt x="143" y="12"/>
                    </a:lnTo>
                    <a:lnTo>
                      <a:pt x="134" y="8"/>
                    </a:lnTo>
                    <a:lnTo>
                      <a:pt x="120" y="4"/>
                    </a:lnTo>
                    <a:lnTo>
                      <a:pt x="101" y="1"/>
                    </a:lnTo>
                    <a:lnTo>
                      <a:pt x="79" y="0"/>
                    </a:lnTo>
                    <a:lnTo>
                      <a:pt x="54" y="3"/>
                    </a:lnTo>
                    <a:lnTo>
                      <a:pt x="27" y="11"/>
                    </a:lnTo>
                    <a:lnTo>
                      <a:pt x="0" y="27"/>
                    </a:lnTo>
                    <a:lnTo>
                      <a:pt x="0" y="530"/>
                    </a:lnTo>
                    <a:lnTo>
                      <a:pt x="3" y="530"/>
                    </a:lnTo>
                    <a:lnTo>
                      <a:pt x="14" y="529"/>
                    </a:lnTo>
                    <a:lnTo>
                      <a:pt x="29" y="526"/>
                    </a:lnTo>
                    <a:lnTo>
                      <a:pt x="49" y="521"/>
                    </a:lnTo>
                    <a:lnTo>
                      <a:pt x="71" y="514"/>
                    </a:lnTo>
                    <a:lnTo>
                      <a:pt x="96" y="505"/>
                    </a:lnTo>
                    <a:lnTo>
                      <a:pt x="121" y="492"/>
                    </a:lnTo>
                    <a:lnTo>
                      <a:pt x="146" y="475"/>
                    </a:lnTo>
                    <a:lnTo>
                      <a:pt x="146" y="1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7" name="Freeform 189"/>
              <p:cNvSpPr>
                <a:spLocks/>
              </p:cNvSpPr>
              <p:nvPr/>
            </p:nvSpPr>
            <p:spPr bwMode="auto">
              <a:xfrm>
                <a:off x="6101" y="13712"/>
                <a:ext cx="109" cy="373"/>
              </a:xfrm>
              <a:custGeom>
                <a:avLst/>
                <a:gdLst>
                  <a:gd name="T0" fmla="*/ 109 w 109"/>
                  <a:gd name="T1" fmla="*/ 10 h 373"/>
                  <a:gd name="T2" fmla="*/ 107 w 109"/>
                  <a:gd name="T3" fmla="*/ 9 h 373"/>
                  <a:gd name="T4" fmla="*/ 100 w 109"/>
                  <a:gd name="T5" fmla="*/ 6 h 373"/>
                  <a:gd name="T6" fmla="*/ 89 w 109"/>
                  <a:gd name="T7" fmla="*/ 2 h 373"/>
                  <a:gd name="T8" fmla="*/ 75 w 109"/>
                  <a:gd name="T9" fmla="*/ 0 h 373"/>
                  <a:gd name="T10" fmla="*/ 59 w 109"/>
                  <a:gd name="T11" fmla="*/ 0 h 373"/>
                  <a:gd name="T12" fmla="*/ 39 w 109"/>
                  <a:gd name="T13" fmla="*/ 2 h 373"/>
                  <a:gd name="T14" fmla="*/ 20 w 109"/>
                  <a:gd name="T15" fmla="*/ 9 h 373"/>
                  <a:gd name="T16" fmla="*/ 0 w 109"/>
                  <a:gd name="T17" fmla="*/ 21 h 373"/>
                  <a:gd name="T18" fmla="*/ 0 w 109"/>
                  <a:gd name="T19" fmla="*/ 373 h 373"/>
                  <a:gd name="T20" fmla="*/ 2 w 109"/>
                  <a:gd name="T21" fmla="*/ 373 h 373"/>
                  <a:gd name="T22" fmla="*/ 9 w 109"/>
                  <a:gd name="T23" fmla="*/ 372 h 373"/>
                  <a:gd name="T24" fmla="*/ 21 w 109"/>
                  <a:gd name="T25" fmla="*/ 369 h 373"/>
                  <a:gd name="T26" fmla="*/ 36 w 109"/>
                  <a:gd name="T27" fmla="*/ 366 h 373"/>
                  <a:gd name="T28" fmla="*/ 53 w 109"/>
                  <a:gd name="T29" fmla="*/ 362 h 373"/>
                  <a:gd name="T30" fmla="*/ 72 w 109"/>
                  <a:gd name="T31" fmla="*/ 354 h 373"/>
                  <a:gd name="T32" fmla="*/ 90 w 109"/>
                  <a:gd name="T33" fmla="*/ 343 h 373"/>
                  <a:gd name="T34" fmla="*/ 109 w 109"/>
                  <a:gd name="T35" fmla="*/ 331 h 373"/>
                  <a:gd name="T36" fmla="*/ 109 w 109"/>
                  <a:gd name="T37" fmla="*/ 10 h 37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09" h="373">
                    <a:moveTo>
                      <a:pt x="109" y="10"/>
                    </a:moveTo>
                    <a:lnTo>
                      <a:pt x="107" y="9"/>
                    </a:lnTo>
                    <a:lnTo>
                      <a:pt x="100" y="6"/>
                    </a:lnTo>
                    <a:lnTo>
                      <a:pt x="89" y="2"/>
                    </a:lnTo>
                    <a:lnTo>
                      <a:pt x="75" y="0"/>
                    </a:lnTo>
                    <a:lnTo>
                      <a:pt x="59" y="0"/>
                    </a:lnTo>
                    <a:lnTo>
                      <a:pt x="39" y="2"/>
                    </a:lnTo>
                    <a:lnTo>
                      <a:pt x="20" y="9"/>
                    </a:lnTo>
                    <a:lnTo>
                      <a:pt x="0" y="21"/>
                    </a:lnTo>
                    <a:lnTo>
                      <a:pt x="0" y="373"/>
                    </a:lnTo>
                    <a:lnTo>
                      <a:pt x="2" y="373"/>
                    </a:lnTo>
                    <a:lnTo>
                      <a:pt x="9" y="372"/>
                    </a:lnTo>
                    <a:lnTo>
                      <a:pt x="21" y="369"/>
                    </a:lnTo>
                    <a:lnTo>
                      <a:pt x="36" y="366"/>
                    </a:lnTo>
                    <a:lnTo>
                      <a:pt x="53" y="362"/>
                    </a:lnTo>
                    <a:lnTo>
                      <a:pt x="72" y="354"/>
                    </a:lnTo>
                    <a:lnTo>
                      <a:pt x="90" y="343"/>
                    </a:lnTo>
                    <a:lnTo>
                      <a:pt x="109" y="331"/>
                    </a:lnTo>
                    <a:lnTo>
                      <a:pt x="109" y="1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8" name="Freeform 190"/>
              <p:cNvSpPr>
                <a:spLocks/>
              </p:cNvSpPr>
              <p:nvPr/>
            </p:nvSpPr>
            <p:spPr bwMode="auto">
              <a:xfrm>
                <a:off x="6107" y="13721"/>
                <a:ext cx="75" cy="216"/>
              </a:xfrm>
              <a:custGeom>
                <a:avLst/>
                <a:gdLst>
                  <a:gd name="T0" fmla="*/ 75 w 75"/>
                  <a:gd name="T1" fmla="*/ 6 h 216"/>
                  <a:gd name="T2" fmla="*/ 73 w 75"/>
                  <a:gd name="T3" fmla="*/ 5 h 216"/>
                  <a:gd name="T4" fmla="*/ 69 w 75"/>
                  <a:gd name="T5" fmla="*/ 4 h 216"/>
                  <a:gd name="T6" fmla="*/ 61 w 75"/>
                  <a:gd name="T7" fmla="*/ 2 h 216"/>
                  <a:gd name="T8" fmla="*/ 52 w 75"/>
                  <a:gd name="T9" fmla="*/ 0 h 216"/>
                  <a:gd name="T10" fmla="*/ 41 w 75"/>
                  <a:gd name="T11" fmla="*/ 0 h 216"/>
                  <a:gd name="T12" fmla="*/ 28 w 75"/>
                  <a:gd name="T13" fmla="*/ 1 h 216"/>
                  <a:gd name="T14" fmla="*/ 14 w 75"/>
                  <a:gd name="T15" fmla="*/ 6 h 216"/>
                  <a:gd name="T16" fmla="*/ 0 w 75"/>
                  <a:gd name="T17" fmla="*/ 14 h 216"/>
                  <a:gd name="T18" fmla="*/ 0 w 75"/>
                  <a:gd name="T19" fmla="*/ 216 h 216"/>
                  <a:gd name="T20" fmla="*/ 2 w 75"/>
                  <a:gd name="T21" fmla="*/ 216 h 216"/>
                  <a:gd name="T22" fmla="*/ 7 w 75"/>
                  <a:gd name="T23" fmla="*/ 215 h 216"/>
                  <a:gd name="T24" fmla="*/ 15 w 75"/>
                  <a:gd name="T25" fmla="*/ 214 h 216"/>
                  <a:gd name="T26" fmla="*/ 25 w 75"/>
                  <a:gd name="T27" fmla="*/ 211 h 216"/>
                  <a:gd name="T28" fmla="*/ 37 w 75"/>
                  <a:gd name="T29" fmla="*/ 208 h 216"/>
                  <a:gd name="T30" fmla="*/ 50 w 75"/>
                  <a:gd name="T31" fmla="*/ 203 h 216"/>
                  <a:gd name="T32" fmla="*/ 63 w 75"/>
                  <a:gd name="T33" fmla="*/ 195 h 216"/>
                  <a:gd name="T34" fmla="*/ 75 w 75"/>
                  <a:gd name="T35" fmla="*/ 187 h 216"/>
                  <a:gd name="T36" fmla="*/ 75 w 75"/>
                  <a:gd name="T37" fmla="*/ 6 h 21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75" h="216">
                    <a:moveTo>
                      <a:pt x="75" y="6"/>
                    </a:moveTo>
                    <a:lnTo>
                      <a:pt x="73" y="5"/>
                    </a:lnTo>
                    <a:lnTo>
                      <a:pt x="69" y="4"/>
                    </a:lnTo>
                    <a:lnTo>
                      <a:pt x="61" y="2"/>
                    </a:lnTo>
                    <a:lnTo>
                      <a:pt x="52" y="0"/>
                    </a:lnTo>
                    <a:lnTo>
                      <a:pt x="41" y="0"/>
                    </a:lnTo>
                    <a:lnTo>
                      <a:pt x="28" y="1"/>
                    </a:lnTo>
                    <a:lnTo>
                      <a:pt x="14" y="6"/>
                    </a:lnTo>
                    <a:lnTo>
                      <a:pt x="0" y="14"/>
                    </a:lnTo>
                    <a:lnTo>
                      <a:pt x="0" y="216"/>
                    </a:lnTo>
                    <a:lnTo>
                      <a:pt x="2" y="216"/>
                    </a:lnTo>
                    <a:lnTo>
                      <a:pt x="7" y="215"/>
                    </a:lnTo>
                    <a:lnTo>
                      <a:pt x="15" y="214"/>
                    </a:lnTo>
                    <a:lnTo>
                      <a:pt x="25" y="211"/>
                    </a:lnTo>
                    <a:lnTo>
                      <a:pt x="37" y="208"/>
                    </a:lnTo>
                    <a:lnTo>
                      <a:pt x="50" y="203"/>
                    </a:lnTo>
                    <a:lnTo>
                      <a:pt x="63" y="195"/>
                    </a:lnTo>
                    <a:lnTo>
                      <a:pt x="75" y="187"/>
                    </a:lnTo>
                    <a:lnTo>
                      <a:pt x="75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9" name="Freeform 191"/>
              <p:cNvSpPr>
                <a:spLocks/>
              </p:cNvSpPr>
              <p:nvPr/>
            </p:nvSpPr>
            <p:spPr bwMode="auto">
              <a:xfrm>
                <a:off x="7013" y="14340"/>
                <a:ext cx="110" cy="111"/>
              </a:xfrm>
              <a:custGeom>
                <a:avLst/>
                <a:gdLst>
                  <a:gd name="T0" fmla="*/ 55 w 110"/>
                  <a:gd name="T1" fmla="*/ 111 h 111"/>
                  <a:gd name="T2" fmla="*/ 66 w 110"/>
                  <a:gd name="T3" fmla="*/ 110 h 111"/>
                  <a:gd name="T4" fmla="*/ 76 w 110"/>
                  <a:gd name="T5" fmla="*/ 106 h 111"/>
                  <a:gd name="T6" fmla="*/ 85 w 110"/>
                  <a:gd name="T7" fmla="*/ 101 h 111"/>
                  <a:gd name="T8" fmla="*/ 94 w 110"/>
                  <a:gd name="T9" fmla="*/ 94 h 111"/>
                  <a:gd name="T10" fmla="*/ 100 w 110"/>
                  <a:gd name="T11" fmla="*/ 86 h 111"/>
                  <a:gd name="T12" fmla="*/ 106 w 110"/>
                  <a:gd name="T13" fmla="*/ 77 h 111"/>
                  <a:gd name="T14" fmla="*/ 109 w 110"/>
                  <a:gd name="T15" fmla="*/ 66 h 111"/>
                  <a:gd name="T16" fmla="*/ 110 w 110"/>
                  <a:gd name="T17" fmla="*/ 56 h 111"/>
                  <a:gd name="T18" fmla="*/ 109 w 110"/>
                  <a:gd name="T19" fmla="*/ 44 h 111"/>
                  <a:gd name="T20" fmla="*/ 106 w 110"/>
                  <a:gd name="T21" fmla="*/ 34 h 111"/>
                  <a:gd name="T22" fmla="*/ 100 w 110"/>
                  <a:gd name="T23" fmla="*/ 24 h 111"/>
                  <a:gd name="T24" fmla="*/ 94 w 110"/>
                  <a:gd name="T25" fmla="*/ 17 h 111"/>
                  <a:gd name="T26" fmla="*/ 85 w 110"/>
                  <a:gd name="T27" fmla="*/ 9 h 111"/>
                  <a:gd name="T28" fmla="*/ 76 w 110"/>
                  <a:gd name="T29" fmla="*/ 5 h 111"/>
                  <a:gd name="T30" fmla="*/ 66 w 110"/>
                  <a:gd name="T31" fmla="*/ 2 h 111"/>
                  <a:gd name="T32" fmla="*/ 55 w 110"/>
                  <a:gd name="T33" fmla="*/ 0 h 111"/>
                  <a:gd name="T34" fmla="*/ 44 w 110"/>
                  <a:gd name="T35" fmla="*/ 2 h 111"/>
                  <a:gd name="T36" fmla="*/ 33 w 110"/>
                  <a:gd name="T37" fmla="*/ 5 h 111"/>
                  <a:gd name="T38" fmla="*/ 25 w 110"/>
                  <a:gd name="T39" fmla="*/ 9 h 111"/>
                  <a:gd name="T40" fmla="*/ 16 w 110"/>
                  <a:gd name="T41" fmla="*/ 17 h 111"/>
                  <a:gd name="T42" fmla="*/ 10 w 110"/>
                  <a:gd name="T43" fmla="*/ 24 h 111"/>
                  <a:gd name="T44" fmla="*/ 4 w 110"/>
                  <a:gd name="T45" fmla="*/ 34 h 111"/>
                  <a:gd name="T46" fmla="*/ 1 w 110"/>
                  <a:gd name="T47" fmla="*/ 44 h 111"/>
                  <a:gd name="T48" fmla="*/ 0 w 110"/>
                  <a:gd name="T49" fmla="*/ 56 h 111"/>
                  <a:gd name="T50" fmla="*/ 1 w 110"/>
                  <a:gd name="T51" fmla="*/ 66 h 111"/>
                  <a:gd name="T52" fmla="*/ 4 w 110"/>
                  <a:gd name="T53" fmla="*/ 77 h 111"/>
                  <a:gd name="T54" fmla="*/ 10 w 110"/>
                  <a:gd name="T55" fmla="*/ 86 h 111"/>
                  <a:gd name="T56" fmla="*/ 16 w 110"/>
                  <a:gd name="T57" fmla="*/ 94 h 111"/>
                  <a:gd name="T58" fmla="*/ 25 w 110"/>
                  <a:gd name="T59" fmla="*/ 101 h 111"/>
                  <a:gd name="T60" fmla="*/ 33 w 110"/>
                  <a:gd name="T61" fmla="*/ 106 h 111"/>
                  <a:gd name="T62" fmla="*/ 44 w 110"/>
                  <a:gd name="T63" fmla="*/ 110 h 111"/>
                  <a:gd name="T64" fmla="*/ 55 w 110"/>
                  <a:gd name="T65" fmla="*/ 111 h 11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10" h="111">
                    <a:moveTo>
                      <a:pt x="55" y="111"/>
                    </a:moveTo>
                    <a:lnTo>
                      <a:pt x="66" y="110"/>
                    </a:lnTo>
                    <a:lnTo>
                      <a:pt x="76" y="106"/>
                    </a:lnTo>
                    <a:lnTo>
                      <a:pt x="85" y="101"/>
                    </a:lnTo>
                    <a:lnTo>
                      <a:pt x="94" y="94"/>
                    </a:lnTo>
                    <a:lnTo>
                      <a:pt x="100" y="86"/>
                    </a:lnTo>
                    <a:lnTo>
                      <a:pt x="106" y="77"/>
                    </a:lnTo>
                    <a:lnTo>
                      <a:pt x="109" y="66"/>
                    </a:lnTo>
                    <a:lnTo>
                      <a:pt x="110" y="56"/>
                    </a:lnTo>
                    <a:lnTo>
                      <a:pt x="109" y="44"/>
                    </a:lnTo>
                    <a:lnTo>
                      <a:pt x="106" y="34"/>
                    </a:lnTo>
                    <a:lnTo>
                      <a:pt x="100" y="24"/>
                    </a:lnTo>
                    <a:lnTo>
                      <a:pt x="94" y="17"/>
                    </a:lnTo>
                    <a:lnTo>
                      <a:pt x="85" y="9"/>
                    </a:lnTo>
                    <a:lnTo>
                      <a:pt x="76" y="5"/>
                    </a:lnTo>
                    <a:lnTo>
                      <a:pt x="66" y="2"/>
                    </a:lnTo>
                    <a:lnTo>
                      <a:pt x="55" y="0"/>
                    </a:lnTo>
                    <a:lnTo>
                      <a:pt x="44" y="2"/>
                    </a:lnTo>
                    <a:lnTo>
                      <a:pt x="33" y="5"/>
                    </a:lnTo>
                    <a:lnTo>
                      <a:pt x="25" y="9"/>
                    </a:lnTo>
                    <a:lnTo>
                      <a:pt x="16" y="17"/>
                    </a:lnTo>
                    <a:lnTo>
                      <a:pt x="10" y="24"/>
                    </a:lnTo>
                    <a:lnTo>
                      <a:pt x="4" y="34"/>
                    </a:lnTo>
                    <a:lnTo>
                      <a:pt x="1" y="44"/>
                    </a:lnTo>
                    <a:lnTo>
                      <a:pt x="0" y="56"/>
                    </a:lnTo>
                    <a:lnTo>
                      <a:pt x="1" y="66"/>
                    </a:lnTo>
                    <a:lnTo>
                      <a:pt x="4" y="77"/>
                    </a:lnTo>
                    <a:lnTo>
                      <a:pt x="10" y="86"/>
                    </a:lnTo>
                    <a:lnTo>
                      <a:pt x="16" y="94"/>
                    </a:lnTo>
                    <a:lnTo>
                      <a:pt x="25" y="101"/>
                    </a:lnTo>
                    <a:lnTo>
                      <a:pt x="33" y="106"/>
                    </a:lnTo>
                    <a:lnTo>
                      <a:pt x="44" y="110"/>
                    </a:lnTo>
                    <a:lnTo>
                      <a:pt x="55" y="11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0" name="Freeform 192"/>
              <p:cNvSpPr>
                <a:spLocks/>
              </p:cNvSpPr>
              <p:nvPr/>
            </p:nvSpPr>
            <p:spPr bwMode="auto">
              <a:xfrm>
                <a:off x="6676" y="14343"/>
                <a:ext cx="55" cy="55"/>
              </a:xfrm>
              <a:custGeom>
                <a:avLst/>
                <a:gdLst>
                  <a:gd name="T0" fmla="*/ 27 w 55"/>
                  <a:gd name="T1" fmla="*/ 55 h 55"/>
                  <a:gd name="T2" fmla="*/ 38 w 55"/>
                  <a:gd name="T3" fmla="*/ 53 h 55"/>
                  <a:gd name="T4" fmla="*/ 48 w 55"/>
                  <a:gd name="T5" fmla="*/ 46 h 55"/>
                  <a:gd name="T6" fmla="*/ 53 w 55"/>
                  <a:gd name="T7" fmla="*/ 37 h 55"/>
                  <a:gd name="T8" fmla="*/ 55 w 55"/>
                  <a:gd name="T9" fmla="*/ 27 h 55"/>
                  <a:gd name="T10" fmla="*/ 53 w 55"/>
                  <a:gd name="T11" fmla="*/ 16 h 55"/>
                  <a:gd name="T12" fmla="*/ 48 w 55"/>
                  <a:gd name="T13" fmla="*/ 7 h 55"/>
                  <a:gd name="T14" fmla="*/ 38 w 55"/>
                  <a:gd name="T15" fmla="*/ 2 h 55"/>
                  <a:gd name="T16" fmla="*/ 27 w 55"/>
                  <a:gd name="T17" fmla="*/ 0 h 55"/>
                  <a:gd name="T18" fmla="*/ 16 w 55"/>
                  <a:gd name="T19" fmla="*/ 2 h 55"/>
                  <a:gd name="T20" fmla="*/ 8 w 55"/>
                  <a:gd name="T21" fmla="*/ 7 h 55"/>
                  <a:gd name="T22" fmla="*/ 2 w 55"/>
                  <a:gd name="T23" fmla="*/ 16 h 55"/>
                  <a:gd name="T24" fmla="*/ 0 w 55"/>
                  <a:gd name="T25" fmla="*/ 27 h 55"/>
                  <a:gd name="T26" fmla="*/ 2 w 55"/>
                  <a:gd name="T27" fmla="*/ 37 h 55"/>
                  <a:gd name="T28" fmla="*/ 8 w 55"/>
                  <a:gd name="T29" fmla="*/ 46 h 55"/>
                  <a:gd name="T30" fmla="*/ 16 w 55"/>
                  <a:gd name="T31" fmla="*/ 53 h 55"/>
                  <a:gd name="T32" fmla="*/ 27 w 55"/>
                  <a:gd name="T33" fmla="*/ 55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5" h="55">
                    <a:moveTo>
                      <a:pt x="27" y="55"/>
                    </a:moveTo>
                    <a:lnTo>
                      <a:pt x="38" y="53"/>
                    </a:lnTo>
                    <a:lnTo>
                      <a:pt x="48" y="46"/>
                    </a:lnTo>
                    <a:lnTo>
                      <a:pt x="53" y="37"/>
                    </a:lnTo>
                    <a:lnTo>
                      <a:pt x="55" y="27"/>
                    </a:lnTo>
                    <a:lnTo>
                      <a:pt x="53" y="16"/>
                    </a:lnTo>
                    <a:lnTo>
                      <a:pt x="48" y="7"/>
                    </a:lnTo>
                    <a:lnTo>
                      <a:pt x="38" y="2"/>
                    </a:lnTo>
                    <a:lnTo>
                      <a:pt x="27" y="0"/>
                    </a:lnTo>
                    <a:lnTo>
                      <a:pt x="16" y="2"/>
                    </a:lnTo>
                    <a:lnTo>
                      <a:pt x="8" y="7"/>
                    </a:lnTo>
                    <a:lnTo>
                      <a:pt x="2" y="16"/>
                    </a:lnTo>
                    <a:lnTo>
                      <a:pt x="0" y="27"/>
                    </a:lnTo>
                    <a:lnTo>
                      <a:pt x="2" y="37"/>
                    </a:lnTo>
                    <a:lnTo>
                      <a:pt x="8" y="46"/>
                    </a:lnTo>
                    <a:lnTo>
                      <a:pt x="16" y="53"/>
                    </a:lnTo>
                    <a:lnTo>
                      <a:pt x="27" y="5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1" name="Freeform 193"/>
              <p:cNvSpPr>
                <a:spLocks/>
              </p:cNvSpPr>
              <p:nvPr/>
            </p:nvSpPr>
            <p:spPr bwMode="auto">
              <a:xfrm>
                <a:off x="6770" y="14345"/>
                <a:ext cx="55" cy="55"/>
              </a:xfrm>
              <a:custGeom>
                <a:avLst/>
                <a:gdLst>
                  <a:gd name="T0" fmla="*/ 28 w 55"/>
                  <a:gd name="T1" fmla="*/ 55 h 55"/>
                  <a:gd name="T2" fmla="*/ 39 w 55"/>
                  <a:gd name="T3" fmla="*/ 53 h 55"/>
                  <a:gd name="T4" fmla="*/ 47 w 55"/>
                  <a:gd name="T5" fmla="*/ 47 h 55"/>
                  <a:gd name="T6" fmla="*/ 53 w 55"/>
                  <a:gd name="T7" fmla="*/ 39 h 55"/>
                  <a:gd name="T8" fmla="*/ 55 w 55"/>
                  <a:gd name="T9" fmla="*/ 28 h 55"/>
                  <a:gd name="T10" fmla="*/ 53 w 55"/>
                  <a:gd name="T11" fmla="*/ 17 h 55"/>
                  <a:gd name="T12" fmla="*/ 47 w 55"/>
                  <a:gd name="T13" fmla="*/ 8 h 55"/>
                  <a:gd name="T14" fmla="*/ 39 w 55"/>
                  <a:gd name="T15" fmla="*/ 2 h 55"/>
                  <a:gd name="T16" fmla="*/ 28 w 55"/>
                  <a:gd name="T17" fmla="*/ 0 h 55"/>
                  <a:gd name="T18" fmla="*/ 17 w 55"/>
                  <a:gd name="T19" fmla="*/ 2 h 55"/>
                  <a:gd name="T20" fmla="*/ 9 w 55"/>
                  <a:gd name="T21" fmla="*/ 8 h 55"/>
                  <a:gd name="T22" fmla="*/ 2 w 55"/>
                  <a:gd name="T23" fmla="*/ 17 h 55"/>
                  <a:gd name="T24" fmla="*/ 0 w 55"/>
                  <a:gd name="T25" fmla="*/ 28 h 55"/>
                  <a:gd name="T26" fmla="*/ 2 w 55"/>
                  <a:gd name="T27" fmla="*/ 39 h 55"/>
                  <a:gd name="T28" fmla="*/ 9 w 55"/>
                  <a:gd name="T29" fmla="*/ 47 h 55"/>
                  <a:gd name="T30" fmla="*/ 17 w 55"/>
                  <a:gd name="T31" fmla="*/ 53 h 55"/>
                  <a:gd name="T32" fmla="*/ 28 w 55"/>
                  <a:gd name="T33" fmla="*/ 55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5" h="55">
                    <a:moveTo>
                      <a:pt x="28" y="55"/>
                    </a:moveTo>
                    <a:lnTo>
                      <a:pt x="39" y="53"/>
                    </a:lnTo>
                    <a:lnTo>
                      <a:pt x="47" y="47"/>
                    </a:lnTo>
                    <a:lnTo>
                      <a:pt x="53" y="39"/>
                    </a:lnTo>
                    <a:lnTo>
                      <a:pt x="55" y="28"/>
                    </a:lnTo>
                    <a:lnTo>
                      <a:pt x="53" y="17"/>
                    </a:lnTo>
                    <a:lnTo>
                      <a:pt x="47" y="8"/>
                    </a:lnTo>
                    <a:lnTo>
                      <a:pt x="39" y="2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8"/>
                    </a:lnTo>
                    <a:lnTo>
                      <a:pt x="2" y="39"/>
                    </a:lnTo>
                    <a:lnTo>
                      <a:pt x="9" y="47"/>
                    </a:lnTo>
                    <a:lnTo>
                      <a:pt x="17" y="53"/>
                    </a:lnTo>
                    <a:lnTo>
                      <a:pt x="28" y="5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2" name="Freeform 194"/>
              <p:cNvSpPr>
                <a:spLocks/>
              </p:cNvSpPr>
              <p:nvPr/>
            </p:nvSpPr>
            <p:spPr bwMode="auto">
              <a:xfrm>
                <a:off x="6401" y="13591"/>
                <a:ext cx="156" cy="752"/>
              </a:xfrm>
              <a:custGeom>
                <a:avLst/>
                <a:gdLst>
                  <a:gd name="T0" fmla="*/ 48 w 156"/>
                  <a:gd name="T1" fmla="*/ 15 h 752"/>
                  <a:gd name="T2" fmla="*/ 44 w 156"/>
                  <a:gd name="T3" fmla="*/ 30 h 752"/>
                  <a:gd name="T4" fmla="*/ 33 w 156"/>
                  <a:gd name="T5" fmla="*/ 73 h 752"/>
                  <a:gd name="T6" fmla="*/ 19 w 156"/>
                  <a:gd name="T7" fmla="*/ 140 h 752"/>
                  <a:gd name="T8" fmla="*/ 7 w 156"/>
                  <a:gd name="T9" fmla="*/ 229 h 752"/>
                  <a:gd name="T10" fmla="*/ 0 w 156"/>
                  <a:gd name="T11" fmla="*/ 337 h 752"/>
                  <a:gd name="T12" fmla="*/ 1 w 156"/>
                  <a:gd name="T13" fmla="*/ 462 h 752"/>
                  <a:gd name="T14" fmla="*/ 14 w 156"/>
                  <a:gd name="T15" fmla="*/ 602 h 752"/>
                  <a:gd name="T16" fmla="*/ 43 w 156"/>
                  <a:gd name="T17" fmla="*/ 752 h 752"/>
                  <a:gd name="T18" fmla="*/ 150 w 156"/>
                  <a:gd name="T19" fmla="*/ 746 h 752"/>
                  <a:gd name="T20" fmla="*/ 146 w 156"/>
                  <a:gd name="T21" fmla="*/ 724 h 752"/>
                  <a:gd name="T22" fmla="*/ 135 w 156"/>
                  <a:gd name="T23" fmla="*/ 663 h 752"/>
                  <a:gd name="T24" fmla="*/ 123 w 156"/>
                  <a:gd name="T25" fmla="*/ 574 h 752"/>
                  <a:gd name="T26" fmla="*/ 111 w 156"/>
                  <a:gd name="T27" fmla="*/ 463 h 752"/>
                  <a:gd name="T28" fmla="*/ 104 w 156"/>
                  <a:gd name="T29" fmla="*/ 342 h 752"/>
                  <a:gd name="T30" fmla="*/ 107 w 156"/>
                  <a:gd name="T31" fmla="*/ 220 h 752"/>
                  <a:gd name="T32" fmla="*/ 124 w 156"/>
                  <a:gd name="T33" fmla="*/ 106 h 752"/>
                  <a:gd name="T34" fmla="*/ 156 w 156"/>
                  <a:gd name="T35" fmla="*/ 9 h 752"/>
                  <a:gd name="T36" fmla="*/ 156 w 156"/>
                  <a:gd name="T37" fmla="*/ 8 h 752"/>
                  <a:gd name="T38" fmla="*/ 156 w 156"/>
                  <a:gd name="T39" fmla="*/ 6 h 752"/>
                  <a:gd name="T40" fmla="*/ 154 w 156"/>
                  <a:gd name="T41" fmla="*/ 4 h 752"/>
                  <a:gd name="T42" fmla="*/ 147 w 156"/>
                  <a:gd name="T43" fmla="*/ 0 h 752"/>
                  <a:gd name="T44" fmla="*/ 134 w 156"/>
                  <a:gd name="T45" fmla="*/ 0 h 752"/>
                  <a:gd name="T46" fmla="*/ 115 w 156"/>
                  <a:gd name="T47" fmla="*/ 1 h 752"/>
                  <a:gd name="T48" fmla="*/ 87 w 156"/>
                  <a:gd name="T49" fmla="*/ 7 h 752"/>
                  <a:gd name="T50" fmla="*/ 48 w 156"/>
                  <a:gd name="T51" fmla="*/ 15 h 75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56" h="752">
                    <a:moveTo>
                      <a:pt x="48" y="15"/>
                    </a:moveTo>
                    <a:lnTo>
                      <a:pt x="44" y="30"/>
                    </a:lnTo>
                    <a:lnTo>
                      <a:pt x="33" y="73"/>
                    </a:lnTo>
                    <a:lnTo>
                      <a:pt x="19" y="140"/>
                    </a:lnTo>
                    <a:lnTo>
                      <a:pt x="7" y="229"/>
                    </a:lnTo>
                    <a:lnTo>
                      <a:pt x="0" y="337"/>
                    </a:lnTo>
                    <a:lnTo>
                      <a:pt x="1" y="462"/>
                    </a:lnTo>
                    <a:lnTo>
                      <a:pt x="14" y="602"/>
                    </a:lnTo>
                    <a:lnTo>
                      <a:pt x="43" y="752"/>
                    </a:lnTo>
                    <a:lnTo>
                      <a:pt x="150" y="746"/>
                    </a:lnTo>
                    <a:lnTo>
                      <a:pt x="146" y="724"/>
                    </a:lnTo>
                    <a:lnTo>
                      <a:pt x="135" y="663"/>
                    </a:lnTo>
                    <a:lnTo>
                      <a:pt x="123" y="574"/>
                    </a:lnTo>
                    <a:lnTo>
                      <a:pt x="111" y="463"/>
                    </a:lnTo>
                    <a:lnTo>
                      <a:pt x="104" y="342"/>
                    </a:lnTo>
                    <a:lnTo>
                      <a:pt x="107" y="220"/>
                    </a:lnTo>
                    <a:lnTo>
                      <a:pt x="124" y="106"/>
                    </a:lnTo>
                    <a:lnTo>
                      <a:pt x="156" y="9"/>
                    </a:lnTo>
                    <a:lnTo>
                      <a:pt x="156" y="8"/>
                    </a:lnTo>
                    <a:lnTo>
                      <a:pt x="156" y="6"/>
                    </a:lnTo>
                    <a:lnTo>
                      <a:pt x="154" y="4"/>
                    </a:lnTo>
                    <a:lnTo>
                      <a:pt x="147" y="0"/>
                    </a:lnTo>
                    <a:lnTo>
                      <a:pt x="134" y="0"/>
                    </a:lnTo>
                    <a:lnTo>
                      <a:pt x="115" y="1"/>
                    </a:lnTo>
                    <a:lnTo>
                      <a:pt x="87" y="7"/>
                    </a:lnTo>
                    <a:lnTo>
                      <a:pt x="48" y="1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3" name="Freeform 195"/>
              <p:cNvSpPr>
                <a:spLocks/>
              </p:cNvSpPr>
              <p:nvPr/>
            </p:nvSpPr>
            <p:spPr bwMode="auto">
              <a:xfrm>
                <a:off x="7205" y="13498"/>
                <a:ext cx="212" cy="839"/>
              </a:xfrm>
              <a:custGeom>
                <a:avLst/>
                <a:gdLst>
                  <a:gd name="T0" fmla="*/ 212 w 212"/>
                  <a:gd name="T1" fmla="*/ 6 h 839"/>
                  <a:gd name="T2" fmla="*/ 206 w 212"/>
                  <a:gd name="T3" fmla="*/ 11 h 839"/>
                  <a:gd name="T4" fmla="*/ 192 w 212"/>
                  <a:gd name="T5" fmla="*/ 33 h 839"/>
                  <a:gd name="T6" fmla="*/ 174 w 212"/>
                  <a:gd name="T7" fmla="*/ 77 h 839"/>
                  <a:gd name="T8" fmla="*/ 156 w 212"/>
                  <a:gd name="T9" fmla="*/ 148 h 839"/>
                  <a:gd name="T10" fmla="*/ 141 w 212"/>
                  <a:gd name="T11" fmla="*/ 254 h 839"/>
                  <a:gd name="T12" fmla="*/ 133 w 212"/>
                  <a:gd name="T13" fmla="*/ 401 h 839"/>
                  <a:gd name="T14" fmla="*/ 137 w 212"/>
                  <a:gd name="T15" fmla="*/ 593 h 839"/>
                  <a:gd name="T16" fmla="*/ 158 w 212"/>
                  <a:gd name="T17" fmla="*/ 839 h 839"/>
                  <a:gd name="T18" fmla="*/ 38 w 212"/>
                  <a:gd name="T19" fmla="*/ 839 h 839"/>
                  <a:gd name="T20" fmla="*/ 34 w 212"/>
                  <a:gd name="T21" fmla="*/ 814 h 839"/>
                  <a:gd name="T22" fmla="*/ 24 w 212"/>
                  <a:gd name="T23" fmla="*/ 746 h 839"/>
                  <a:gd name="T24" fmla="*/ 12 w 212"/>
                  <a:gd name="T25" fmla="*/ 645 h 839"/>
                  <a:gd name="T26" fmla="*/ 3 w 212"/>
                  <a:gd name="T27" fmla="*/ 521 h 839"/>
                  <a:gd name="T28" fmla="*/ 0 w 212"/>
                  <a:gd name="T29" fmla="*/ 384 h 839"/>
                  <a:gd name="T30" fmla="*/ 6 w 212"/>
                  <a:gd name="T31" fmla="*/ 244 h 839"/>
                  <a:gd name="T32" fmla="*/ 29 w 212"/>
                  <a:gd name="T33" fmla="*/ 114 h 839"/>
                  <a:gd name="T34" fmla="*/ 68 w 212"/>
                  <a:gd name="T35" fmla="*/ 0 h 839"/>
                  <a:gd name="T36" fmla="*/ 212 w 212"/>
                  <a:gd name="T37" fmla="*/ 6 h 83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12" h="839">
                    <a:moveTo>
                      <a:pt x="212" y="6"/>
                    </a:moveTo>
                    <a:lnTo>
                      <a:pt x="206" y="11"/>
                    </a:lnTo>
                    <a:lnTo>
                      <a:pt x="192" y="33"/>
                    </a:lnTo>
                    <a:lnTo>
                      <a:pt x="174" y="77"/>
                    </a:lnTo>
                    <a:lnTo>
                      <a:pt x="156" y="148"/>
                    </a:lnTo>
                    <a:lnTo>
                      <a:pt x="141" y="254"/>
                    </a:lnTo>
                    <a:lnTo>
                      <a:pt x="133" y="401"/>
                    </a:lnTo>
                    <a:lnTo>
                      <a:pt x="137" y="593"/>
                    </a:lnTo>
                    <a:lnTo>
                      <a:pt x="158" y="839"/>
                    </a:lnTo>
                    <a:lnTo>
                      <a:pt x="38" y="839"/>
                    </a:lnTo>
                    <a:lnTo>
                      <a:pt x="34" y="814"/>
                    </a:lnTo>
                    <a:lnTo>
                      <a:pt x="24" y="746"/>
                    </a:lnTo>
                    <a:lnTo>
                      <a:pt x="12" y="645"/>
                    </a:lnTo>
                    <a:lnTo>
                      <a:pt x="3" y="521"/>
                    </a:lnTo>
                    <a:lnTo>
                      <a:pt x="0" y="384"/>
                    </a:lnTo>
                    <a:lnTo>
                      <a:pt x="6" y="244"/>
                    </a:lnTo>
                    <a:lnTo>
                      <a:pt x="29" y="114"/>
                    </a:lnTo>
                    <a:lnTo>
                      <a:pt x="68" y="0"/>
                    </a:lnTo>
                    <a:lnTo>
                      <a:pt x="212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4" name="Freeform 196"/>
              <p:cNvSpPr>
                <a:spLocks/>
              </p:cNvSpPr>
              <p:nvPr/>
            </p:nvSpPr>
            <p:spPr bwMode="auto">
              <a:xfrm>
                <a:off x="6406" y="13636"/>
                <a:ext cx="137" cy="656"/>
              </a:xfrm>
              <a:custGeom>
                <a:avLst/>
                <a:gdLst>
                  <a:gd name="T0" fmla="*/ 43 w 137"/>
                  <a:gd name="T1" fmla="*/ 12 h 656"/>
                  <a:gd name="T2" fmla="*/ 39 w 137"/>
                  <a:gd name="T3" fmla="*/ 25 h 656"/>
                  <a:gd name="T4" fmla="*/ 30 w 137"/>
                  <a:gd name="T5" fmla="*/ 62 h 656"/>
                  <a:gd name="T6" fmla="*/ 19 w 137"/>
                  <a:gd name="T7" fmla="*/ 122 h 656"/>
                  <a:gd name="T8" fmla="*/ 7 w 137"/>
                  <a:gd name="T9" fmla="*/ 199 h 656"/>
                  <a:gd name="T10" fmla="*/ 0 w 137"/>
                  <a:gd name="T11" fmla="*/ 294 h 656"/>
                  <a:gd name="T12" fmla="*/ 1 w 137"/>
                  <a:gd name="T13" fmla="*/ 403 h 656"/>
                  <a:gd name="T14" fmla="*/ 12 w 137"/>
                  <a:gd name="T15" fmla="*/ 524 h 656"/>
                  <a:gd name="T16" fmla="*/ 38 w 137"/>
                  <a:gd name="T17" fmla="*/ 656 h 656"/>
                  <a:gd name="T18" fmla="*/ 132 w 137"/>
                  <a:gd name="T19" fmla="*/ 650 h 656"/>
                  <a:gd name="T20" fmla="*/ 127 w 137"/>
                  <a:gd name="T21" fmla="*/ 631 h 656"/>
                  <a:gd name="T22" fmla="*/ 119 w 137"/>
                  <a:gd name="T23" fmla="*/ 578 h 656"/>
                  <a:gd name="T24" fmla="*/ 107 w 137"/>
                  <a:gd name="T25" fmla="*/ 499 h 656"/>
                  <a:gd name="T26" fmla="*/ 97 w 137"/>
                  <a:gd name="T27" fmla="*/ 403 h 656"/>
                  <a:gd name="T28" fmla="*/ 92 w 137"/>
                  <a:gd name="T29" fmla="*/ 297 h 656"/>
                  <a:gd name="T30" fmla="*/ 94 w 137"/>
                  <a:gd name="T31" fmla="*/ 192 h 656"/>
                  <a:gd name="T32" fmla="*/ 108 w 137"/>
                  <a:gd name="T33" fmla="*/ 91 h 656"/>
                  <a:gd name="T34" fmla="*/ 137 w 137"/>
                  <a:gd name="T35" fmla="*/ 7 h 656"/>
                  <a:gd name="T36" fmla="*/ 137 w 137"/>
                  <a:gd name="T37" fmla="*/ 6 h 656"/>
                  <a:gd name="T38" fmla="*/ 137 w 137"/>
                  <a:gd name="T39" fmla="*/ 4 h 656"/>
                  <a:gd name="T40" fmla="*/ 135 w 137"/>
                  <a:gd name="T41" fmla="*/ 2 h 656"/>
                  <a:gd name="T42" fmla="*/ 129 w 137"/>
                  <a:gd name="T43" fmla="*/ 0 h 656"/>
                  <a:gd name="T44" fmla="*/ 119 w 137"/>
                  <a:gd name="T45" fmla="*/ 0 h 656"/>
                  <a:gd name="T46" fmla="*/ 101 w 137"/>
                  <a:gd name="T47" fmla="*/ 1 h 656"/>
                  <a:gd name="T48" fmla="*/ 77 w 137"/>
                  <a:gd name="T49" fmla="*/ 5 h 656"/>
                  <a:gd name="T50" fmla="*/ 43 w 137"/>
                  <a:gd name="T51" fmla="*/ 12 h 65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37" h="656">
                    <a:moveTo>
                      <a:pt x="43" y="12"/>
                    </a:moveTo>
                    <a:lnTo>
                      <a:pt x="39" y="25"/>
                    </a:lnTo>
                    <a:lnTo>
                      <a:pt x="30" y="62"/>
                    </a:lnTo>
                    <a:lnTo>
                      <a:pt x="19" y="122"/>
                    </a:lnTo>
                    <a:lnTo>
                      <a:pt x="7" y="199"/>
                    </a:lnTo>
                    <a:lnTo>
                      <a:pt x="0" y="294"/>
                    </a:lnTo>
                    <a:lnTo>
                      <a:pt x="1" y="403"/>
                    </a:lnTo>
                    <a:lnTo>
                      <a:pt x="12" y="524"/>
                    </a:lnTo>
                    <a:lnTo>
                      <a:pt x="38" y="656"/>
                    </a:lnTo>
                    <a:lnTo>
                      <a:pt x="132" y="650"/>
                    </a:lnTo>
                    <a:lnTo>
                      <a:pt x="127" y="631"/>
                    </a:lnTo>
                    <a:lnTo>
                      <a:pt x="119" y="578"/>
                    </a:lnTo>
                    <a:lnTo>
                      <a:pt x="107" y="499"/>
                    </a:lnTo>
                    <a:lnTo>
                      <a:pt x="97" y="403"/>
                    </a:lnTo>
                    <a:lnTo>
                      <a:pt x="92" y="297"/>
                    </a:lnTo>
                    <a:lnTo>
                      <a:pt x="94" y="192"/>
                    </a:lnTo>
                    <a:lnTo>
                      <a:pt x="108" y="91"/>
                    </a:lnTo>
                    <a:lnTo>
                      <a:pt x="137" y="7"/>
                    </a:lnTo>
                    <a:lnTo>
                      <a:pt x="137" y="6"/>
                    </a:lnTo>
                    <a:lnTo>
                      <a:pt x="137" y="4"/>
                    </a:lnTo>
                    <a:lnTo>
                      <a:pt x="135" y="2"/>
                    </a:lnTo>
                    <a:lnTo>
                      <a:pt x="129" y="0"/>
                    </a:lnTo>
                    <a:lnTo>
                      <a:pt x="119" y="0"/>
                    </a:lnTo>
                    <a:lnTo>
                      <a:pt x="101" y="1"/>
                    </a:lnTo>
                    <a:lnTo>
                      <a:pt x="77" y="5"/>
                    </a:lnTo>
                    <a:lnTo>
                      <a:pt x="43" y="1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5" name="Freeform 197"/>
              <p:cNvSpPr>
                <a:spLocks/>
              </p:cNvSpPr>
              <p:nvPr/>
            </p:nvSpPr>
            <p:spPr bwMode="auto">
              <a:xfrm>
                <a:off x="6412" y="13680"/>
                <a:ext cx="116" cy="560"/>
              </a:xfrm>
              <a:custGeom>
                <a:avLst/>
                <a:gdLst>
                  <a:gd name="T0" fmla="*/ 36 w 116"/>
                  <a:gd name="T1" fmla="*/ 11 h 560"/>
                  <a:gd name="T2" fmla="*/ 33 w 116"/>
                  <a:gd name="T3" fmla="*/ 21 h 560"/>
                  <a:gd name="T4" fmla="*/ 24 w 116"/>
                  <a:gd name="T5" fmla="*/ 53 h 560"/>
                  <a:gd name="T6" fmla="*/ 15 w 116"/>
                  <a:gd name="T7" fmla="*/ 103 h 560"/>
                  <a:gd name="T8" fmla="*/ 5 w 116"/>
                  <a:gd name="T9" fmla="*/ 169 h 560"/>
                  <a:gd name="T10" fmla="*/ 0 w 116"/>
                  <a:gd name="T11" fmla="*/ 250 h 560"/>
                  <a:gd name="T12" fmla="*/ 1 w 116"/>
                  <a:gd name="T13" fmla="*/ 344 h 560"/>
                  <a:gd name="T14" fmla="*/ 10 w 116"/>
                  <a:gd name="T15" fmla="*/ 448 h 560"/>
                  <a:gd name="T16" fmla="*/ 32 w 116"/>
                  <a:gd name="T17" fmla="*/ 560 h 560"/>
                  <a:gd name="T18" fmla="*/ 112 w 116"/>
                  <a:gd name="T19" fmla="*/ 555 h 560"/>
                  <a:gd name="T20" fmla="*/ 108 w 116"/>
                  <a:gd name="T21" fmla="*/ 538 h 560"/>
                  <a:gd name="T22" fmla="*/ 101 w 116"/>
                  <a:gd name="T23" fmla="*/ 493 h 560"/>
                  <a:gd name="T24" fmla="*/ 91 w 116"/>
                  <a:gd name="T25" fmla="*/ 426 h 560"/>
                  <a:gd name="T26" fmla="*/ 82 w 116"/>
                  <a:gd name="T27" fmla="*/ 344 h 560"/>
                  <a:gd name="T28" fmla="*/ 77 w 116"/>
                  <a:gd name="T29" fmla="*/ 255 h 560"/>
                  <a:gd name="T30" fmla="*/ 79 w 116"/>
                  <a:gd name="T31" fmla="*/ 164 h 560"/>
                  <a:gd name="T32" fmla="*/ 91 w 116"/>
                  <a:gd name="T33" fmla="*/ 79 h 560"/>
                  <a:gd name="T34" fmla="*/ 116 w 116"/>
                  <a:gd name="T35" fmla="*/ 6 h 560"/>
                  <a:gd name="T36" fmla="*/ 116 w 116"/>
                  <a:gd name="T37" fmla="*/ 5 h 560"/>
                  <a:gd name="T38" fmla="*/ 116 w 116"/>
                  <a:gd name="T39" fmla="*/ 4 h 560"/>
                  <a:gd name="T40" fmla="*/ 114 w 116"/>
                  <a:gd name="T41" fmla="*/ 2 h 560"/>
                  <a:gd name="T42" fmla="*/ 109 w 116"/>
                  <a:gd name="T43" fmla="*/ 0 h 560"/>
                  <a:gd name="T44" fmla="*/ 100 w 116"/>
                  <a:gd name="T45" fmla="*/ 0 h 560"/>
                  <a:gd name="T46" fmla="*/ 86 w 116"/>
                  <a:gd name="T47" fmla="*/ 1 h 560"/>
                  <a:gd name="T48" fmla="*/ 65 w 116"/>
                  <a:gd name="T49" fmla="*/ 4 h 560"/>
                  <a:gd name="T50" fmla="*/ 36 w 116"/>
                  <a:gd name="T51" fmla="*/ 11 h 56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16" h="560">
                    <a:moveTo>
                      <a:pt x="36" y="11"/>
                    </a:moveTo>
                    <a:lnTo>
                      <a:pt x="33" y="21"/>
                    </a:lnTo>
                    <a:lnTo>
                      <a:pt x="24" y="53"/>
                    </a:lnTo>
                    <a:lnTo>
                      <a:pt x="15" y="103"/>
                    </a:lnTo>
                    <a:lnTo>
                      <a:pt x="5" y="169"/>
                    </a:lnTo>
                    <a:lnTo>
                      <a:pt x="0" y="250"/>
                    </a:lnTo>
                    <a:lnTo>
                      <a:pt x="1" y="344"/>
                    </a:lnTo>
                    <a:lnTo>
                      <a:pt x="10" y="448"/>
                    </a:lnTo>
                    <a:lnTo>
                      <a:pt x="32" y="560"/>
                    </a:lnTo>
                    <a:lnTo>
                      <a:pt x="112" y="555"/>
                    </a:lnTo>
                    <a:lnTo>
                      <a:pt x="108" y="538"/>
                    </a:lnTo>
                    <a:lnTo>
                      <a:pt x="101" y="493"/>
                    </a:lnTo>
                    <a:lnTo>
                      <a:pt x="91" y="426"/>
                    </a:lnTo>
                    <a:lnTo>
                      <a:pt x="82" y="344"/>
                    </a:lnTo>
                    <a:lnTo>
                      <a:pt x="77" y="255"/>
                    </a:lnTo>
                    <a:lnTo>
                      <a:pt x="79" y="164"/>
                    </a:lnTo>
                    <a:lnTo>
                      <a:pt x="91" y="79"/>
                    </a:lnTo>
                    <a:lnTo>
                      <a:pt x="116" y="6"/>
                    </a:lnTo>
                    <a:lnTo>
                      <a:pt x="116" y="5"/>
                    </a:lnTo>
                    <a:lnTo>
                      <a:pt x="116" y="4"/>
                    </a:lnTo>
                    <a:lnTo>
                      <a:pt x="114" y="2"/>
                    </a:lnTo>
                    <a:lnTo>
                      <a:pt x="109" y="0"/>
                    </a:lnTo>
                    <a:lnTo>
                      <a:pt x="100" y="0"/>
                    </a:lnTo>
                    <a:lnTo>
                      <a:pt x="86" y="1"/>
                    </a:lnTo>
                    <a:lnTo>
                      <a:pt x="65" y="4"/>
                    </a:lnTo>
                    <a:lnTo>
                      <a:pt x="36" y="1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6" name="Freeform 198"/>
              <p:cNvSpPr>
                <a:spLocks/>
              </p:cNvSpPr>
              <p:nvPr/>
            </p:nvSpPr>
            <p:spPr bwMode="auto">
              <a:xfrm>
                <a:off x="6417" y="13724"/>
                <a:ext cx="97" cy="463"/>
              </a:xfrm>
              <a:custGeom>
                <a:avLst/>
                <a:gdLst>
                  <a:gd name="T0" fmla="*/ 30 w 97"/>
                  <a:gd name="T1" fmla="*/ 9 h 463"/>
                  <a:gd name="T2" fmla="*/ 27 w 97"/>
                  <a:gd name="T3" fmla="*/ 17 h 463"/>
                  <a:gd name="T4" fmla="*/ 20 w 97"/>
                  <a:gd name="T5" fmla="*/ 44 h 463"/>
                  <a:gd name="T6" fmla="*/ 12 w 97"/>
                  <a:gd name="T7" fmla="*/ 85 h 463"/>
                  <a:gd name="T8" fmla="*/ 4 w 97"/>
                  <a:gd name="T9" fmla="*/ 140 h 463"/>
                  <a:gd name="T10" fmla="*/ 0 w 97"/>
                  <a:gd name="T11" fmla="*/ 207 h 463"/>
                  <a:gd name="T12" fmla="*/ 0 w 97"/>
                  <a:gd name="T13" fmla="*/ 285 h 463"/>
                  <a:gd name="T14" fmla="*/ 9 w 97"/>
                  <a:gd name="T15" fmla="*/ 370 h 463"/>
                  <a:gd name="T16" fmla="*/ 26 w 97"/>
                  <a:gd name="T17" fmla="*/ 463 h 463"/>
                  <a:gd name="T18" fmla="*/ 93 w 97"/>
                  <a:gd name="T19" fmla="*/ 460 h 463"/>
                  <a:gd name="T20" fmla="*/ 89 w 97"/>
                  <a:gd name="T21" fmla="*/ 446 h 463"/>
                  <a:gd name="T22" fmla="*/ 83 w 97"/>
                  <a:gd name="T23" fmla="*/ 408 h 463"/>
                  <a:gd name="T24" fmla="*/ 75 w 97"/>
                  <a:gd name="T25" fmla="*/ 353 h 463"/>
                  <a:gd name="T26" fmla="*/ 68 w 97"/>
                  <a:gd name="T27" fmla="*/ 285 h 463"/>
                  <a:gd name="T28" fmla="*/ 65 w 97"/>
                  <a:gd name="T29" fmla="*/ 211 h 463"/>
                  <a:gd name="T30" fmla="*/ 67 w 97"/>
                  <a:gd name="T31" fmla="*/ 136 h 463"/>
                  <a:gd name="T32" fmla="*/ 76 w 97"/>
                  <a:gd name="T33" fmla="*/ 65 h 463"/>
                  <a:gd name="T34" fmla="*/ 97 w 97"/>
                  <a:gd name="T35" fmla="*/ 5 h 463"/>
                  <a:gd name="T36" fmla="*/ 97 w 97"/>
                  <a:gd name="T37" fmla="*/ 4 h 463"/>
                  <a:gd name="T38" fmla="*/ 97 w 97"/>
                  <a:gd name="T39" fmla="*/ 3 h 463"/>
                  <a:gd name="T40" fmla="*/ 95 w 97"/>
                  <a:gd name="T41" fmla="*/ 1 h 463"/>
                  <a:gd name="T42" fmla="*/ 91 w 97"/>
                  <a:gd name="T43" fmla="*/ 0 h 463"/>
                  <a:gd name="T44" fmla="*/ 84 w 97"/>
                  <a:gd name="T45" fmla="*/ 0 h 463"/>
                  <a:gd name="T46" fmla="*/ 71 w 97"/>
                  <a:gd name="T47" fmla="*/ 0 h 463"/>
                  <a:gd name="T48" fmla="*/ 54 w 97"/>
                  <a:gd name="T49" fmla="*/ 3 h 463"/>
                  <a:gd name="T50" fmla="*/ 30 w 97"/>
                  <a:gd name="T51" fmla="*/ 9 h 46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97" h="463">
                    <a:moveTo>
                      <a:pt x="30" y="9"/>
                    </a:moveTo>
                    <a:lnTo>
                      <a:pt x="27" y="17"/>
                    </a:lnTo>
                    <a:lnTo>
                      <a:pt x="20" y="44"/>
                    </a:lnTo>
                    <a:lnTo>
                      <a:pt x="12" y="85"/>
                    </a:lnTo>
                    <a:lnTo>
                      <a:pt x="4" y="140"/>
                    </a:lnTo>
                    <a:lnTo>
                      <a:pt x="0" y="207"/>
                    </a:lnTo>
                    <a:lnTo>
                      <a:pt x="0" y="285"/>
                    </a:lnTo>
                    <a:lnTo>
                      <a:pt x="9" y="370"/>
                    </a:lnTo>
                    <a:lnTo>
                      <a:pt x="26" y="463"/>
                    </a:lnTo>
                    <a:lnTo>
                      <a:pt x="93" y="460"/>
                    </a:lnTo>
                    <a:lnTo>
                      <a:pt x="89" y="446"/>
                    </a:lnTo>
                    <a:lnTo>
                      <a:pt x="83" y="408"/>
                    </a:lnTo>
                    <a:lnTo>
                      <a:pt x="75" y="353"/>
                    </a:lnTo>
                    <a:lnTo>
                      <a:pt x="68" y="285"/>
                    </a:lnTo>
                    <a:lnTo>
                      <a:pt x="65" y="211"/>
                    </a:lnTo>
                    <a:lnTo>
                      <a:pt x="67" y="136"/>
                    </a:lnTo>
                    <a:lnTo>
                      <a:pt x="76" y="65"/>
                    </a:lnTo>
                    <a:lnTo>
                      <a:pt x="97" y="5"/>
                    </a:lnTo>
                    <a:lnTo>
                      <a:pt x="97" y="4"/>
                    </a:lnTo>
                    <a:lnTo>
                      <a:pt x="97" y="3"/>
                    </a:lnTo>
                    <a:lnTo>
                      <a:pt x="95" y="1"/>
                    </a:lnTo>
                    <a:lnTo>
                      <a:pt x="91" y="0"/>
                    </a:lnTo>
                    <a:lnTo>
                      <a:pt x="84" y="0"/>
                    </a:lnTo>
                    <a:lnTo>
                      <a:pt x="71" y="0"/>
                    </a:lnTo>
                    <a:lnTo>
                      <a:pt x="54" y="3"/>
                    </a:lnTo>
                    <a:lnTo>
                      <a:pt x="30" y="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7" name="Freeform 199"/>
              <p:cNvSpPr>
                <a:spLocks/>
              </p:cNvSpPr>
              <p:nvPr/>
            </p:nvSpPr>
            <p:spPr bwMode="auto">
              <a:xfrm>
                <a:off x="6422" y="13768"/>
                <a:ext cx="77" cy="367"/>
              </a:xfrm>
              <a:custGeom>
                <a:avLst/>
                <a:gdLst>
                  <a:gd name="T0" fmla="*/ 24 w 77"/>
                  <a:gd name="T1" fmla="*/ 8 h 367"/>
                  <a:gd name="T2" fmla="*/ 22 w 77"/>
                  <a:gd name="T3" fmla="*/ 15 h 367"/>
                  <a:gd name="T4" fmla="*/ 17 w 77"/>
                  <a:gd name="T5" fmla="*/ 36 h 367"/>
                  <a:gd name="T6" fmla="*/ 10 w 77"/>
                  <a:gd name="T7" fmla="*/ 68 h 367"/>
                  <a:gd name="T8" fmla="*/ 4 w 77"/>
                  <a:gd name="T9" fmla="*/ 112 h 367"/>
                  <a:gd name="T10" fmla="*/ 0 w 77"/>
                  <a:gd name="T11" fmla="*/ 164 h 367"/>
                  <a:gd name="T12" fmla="*/ 0 w 77"/>
                  <a:gd name="T13" fmla="*/ 226 h 367"/>
                  <a:gd name="T14" fmla="*/ 7 w 77"/>
                  <a:gd name="T15" fmla="*/ 294 h 367"/>
                  <a:gd name="T16" fmla="*/ 21 w 77"/>
                  <a:gd name="T17" fmla="*/ 367 h 367"/>
                  <a:gd name="T18" fmla="*/ 74 w 77"/>
                  <a:gd name="T19" fmla="*/ 364 h 367"/>
                  <a:gd name="T20" fmla="*/ 71 w 77"/>
                  <a:gd name="T21" fmla="*/ 353 h 367"/>
                  <a:gd name="T22" fmla="*/ 66 w 77"/>
                  <a:gd name="T23" fmla="*/ 323 h 367"/>
                  <a:gd name="T24" fmla="*/ 60 w 77"/>
                  <a:gd name="T25" fmla="*/ 280 h 367"/>
                  <a:gd name="T26" fmla="*/ 54 w 77"/>
                  <a:gd name="T27" fmla="*/ 226 h 367"/>
                  <a:gd name="T28" fmla="*/ 51 w 77"/>
                  <a:gd name="T29" fmla="*/ 168 h 367"/>
                  <a:gd name="T30" fmla="*/ 53 w 77"/>
                  <a:gd name="T31" fmla="*/ 107 h 367"/>
                  <a:gd name="T32" fmla="*/ 61 w 77"/>
                  <a:gd name="T33" fmla="*/ 52 h 367"/>
                  <a:gd name="T34" fmla="*/ 77 w 77"/>
                  <a:gd name="T35" fmla="*/ 5 h 367"/>
                  <a:gd name="T36" fmla="*/ 77 w 77"/>
                  <a:gd name="T37" fmla="*/ 5 h 367"/>
                  <a:gd name="T38" fmla="*/ 77 w 77"/>
                  <a:gd name="T39" fmla="*/ 2 h 367"/>
                  <a:gd name="T40" fmla="*/ 76 w 77"/>
                  <a:gd name="T41" fmla="*/ 1 h 367"/>
                  <a:gd name="T42" fmla="*/ 72 w 77"/>
                  <a:gd name="T43" fmla="*/ 0 h 367"/>
                  <a:gd name="T44" fmla="*/ 66 w 77"/>
                  <a:gd name="T45" fmla="*/ 0 h 367"/>
                  <a:gd name="T46" fmla="*/ 56 w 77"/>
                  <a:gd name="T47" fmla="*/ 1 h 367"/>
                  <a:gd name="T48" fmla="*/ 43 w 77"/>
                  <a:gd name="T49" fmla="*/ 4 h 367"/>
                  <a:gd name="T50" fmla="*/ 24 w 77"/>
                  <a:gd name="T51" fmla="*/ 8 h 36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77" h="367">
                    <a:moveTo>
                      <a:pt x="24" y="8"/>
                    </a:moveTo>
                    <a:lnTo>
                      <a:pt x="22" y="15"/>
                    </a:lnTo>
                    <a:lnTo>
                      <a:pt x="17" y="36"/>
                    </a:lnTo>
                    <a:lnTo>
                      <a:pt x="10" y="68"/>
                    </a:lnTo>
                    <a:lnTo>
                      <a:pt x="4" y="112"/>
                    </a:lnTo>
                    <a:lnTo>
                      <a:pt x="0" y="164"/>
                    </a:lnTo>
                    <a:lnTo>
                      <a:pt x="0" y="226"/>
                    </a:lnTo>
                    <a:lnTo>
                      <a:pt x="7" y="294"/>
                    </a:lnTo>
                    <a:lnTo>
                      <a:pt x="21" y="367"/>
                    </a:lnTo>
                    <a:lnTo>
                      <a:pt x="74" y="364"/>
                    </a:lnTo>
                    <a:lnTo>
                      <a:pt x="71" y="353"/>
                    </a:lnTo>
                    <a:lnTo>
                      <a:pt x="66" y="323"/>
                    </a:lnTo>
                    <a:lnTo>
                      <a:pt x="60" y="280"/>
                    </a:lnTo>
                    <a:lnTo>
                      <a:pt x="54" y="226"/>
                    </a:lnTo>
                    <a:lnTo>
                      <a:pt x="51" y="168"/>
                    </a:lnTo>
                    <a:lnTo>
                      <a:pt x="53" y="107"/>
                    </a:lnTo>
                    <a:lnTo>
                      <a:pt x="61" y="52"/>
                    </a:lnTo>
                    <a:lnTo>
                      <a:pt x="77" y="5"/>
                    </a:lnTo>
                    <a:lnTo>
                      <a:pt x="77" y="2"/>
                    </a:lnTo>
                    <a:lnTo>
                      <a:pt x="76" y="1"/>
                    </a:lnTo>
                    <a:lnTo>
                      <a:pt x="72" y="0"/>
                    </a:lnTo>
                    <a:lnTo>
                      <a:pt x="66" y="0"/>
                    </a:lnTo>
                    <a:lnTo>
                      <a:pt x="56" y="1"/>
                    </a:lnTo>
                    <a:lnTo>
                      <a:pt x="43" y="4"/>
                    </a:lnTo>
                    <a:lnTo>
                      <a:pt x="24" y="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8" name="Freeform 200"/>
              <p:cNvSpPr>
                <a:spLocks/>
              </p:cNvSpPr>
              <p:nvPr/>
            </p:nvSpPr>
            <p:spPr bwMode="auto">
              <a:xfrm>
                <a:off x="6428" y="13813"/>
                <a:ext cx="56" cy="271"/>
              </a:xfrm>
              <a:custGeom>
                <a:avLst/>
                <a:gdLst>
                  <a:gd name="T0" fmla="*/ 17 w 56"/>
                  <a:gd name="T1" fmla="*/ 5 h 271"/>
                  <a:gd name="T2" fmla="*/ 16 w 56"/>
                  <a:gd name="T3" fmla="*/ 10 h 271"/>
                  <a:gd name="T4" fmla="*/ 12 w 56"/>
                  <a:gd name="T5" fmla="*/ 25 h 271"/>
                  <a:gd name="T6" fmla="*/ 6 w 56"/>
                  <a:gd name="T7" fmla="*/ 49 h 271"/>
                  <a:gd name="T8" fmla="*/ 2 w 56"/>
                  <a:gd name="T9" fmla="*/ 82 h 271"/>
                  <a:gd name="T10" fmla="*/ 0 w 56"/>
                  <a:gd name="T11" fmla="*/ 122 h 271"/>
                  <a:gd name="T12" fmla="*/ 0 w 56"/>
                  <a:gd name="T13" fmla="*/ 166 h 271"/>
                  <a:gd name="T14" fmla="*/ 4 w 56"/>
                  <a:gd name="T15" fmla="*/ 217 h 271"/>
                  <a:gd name="T16" fmla="*/ 15 w 56"/>
                  <a:gd name="T17" fmla="*/ 271 h 271"/>
                  <a:gd name="T18" fmla="*/ 54 w 56"/>
                  <a:gd name="T19" fmla="*/ 268 h 271"/>
                  <a:gd name="T20" fmla="*/ 52 w 56"/>
                  <a:gd name="T21" fmla="*/ 261 h 271"/>
                  <a:gd name="T22" fmla="*/ 48 w 56"/>
                  <a:gd name="T23" fmla="*/ 238 h 271"/>
                  <a:gd name="T24" fmla="*/ 44 w 56"/>
                  <a:gd name="T25" fmla="*/ 206 h 271"/>
                  <a:gd name="T26" fmla="*/ 40 w 56"/>
                  <a:gd name="T27" fmla="*/ 166 h 271"/>
                  <a:gd name="T28" fmla="*/ 37 w 56"/>
                  <a:gd name="T29" fmla="*/ 123 h 271"/>
                  <a:gd name="T30" fmla="*/ 39 w 56"/>
                  <a:gd name="T31" fmla="*/ 78 h 271"/>
                  <a:gd name="T32" fmla="*/ 44 w 56"/>
                  <a:gd name="T33" fmla="*/ 37 h 271"/>
                  <a:gd name="T34" fmla="*/ 56 w 56"/>
                  <a:gd name="T35" fmla="*/ 3 h 271"/>
                  <a:gd name="T36" fmla="*/ 56 w 56"/>
                  <a:gd name="T37" fmla="*/ 3 h 271"/>
                  <a:gd name="T38" fmla="*/ 56 w 56"/>
                  <a:gd name="T39" fmla="*/ 2 h 271"/>
                  <a:gd name="T40" fmla="*/ 55 w 56"/>
                  <a:gd name="T41" fmla="*/ 1 h 271"/>
                  <a:gd name="T42" fmla="*/ 52 w 56"/>
                  <a:gd name="T43" fmla="*/ 0 h 271"/>
                  <a:gd name="T44" fmla="*/ 48 w 56"/>
                  <a:gd name="T45" fmla="*/ 0 h 271"/>
                  <a:gd name="T46" fmla="*/ 42 w 56"/>
                  <a:gd name="T47" fmla="*/ 0 h 271"/>
                  <a:gd name="T48" fmla="*/ 31 w 56"/>
                  <a:gd name="T49" fmla="*/ 2 h 271"/>
                  <a:gd name="T50" fmla="*/ 17 w 56"/>
                  <a:gd name="T51" fmla="*/ 5 h 27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56" h="271">
                    <a:moveTo>
                      <a:pt x="17" y="5"/>
                    </a:moveTo>
                    <a:lnTo>
                      <a:pt x="16" y="10"/>
                    </a:lnTo>
                    <a:lnTo>
                      <a:pt x="12" y="25"/>
                    </a:lnTo>
                    <a:lnTo>
                      <a:pt x="6" y="49"/>
                    </a:lnTo>
                    <a:lnTo>
                      <a:pt x="2" y="82"/>
                    </a:lnTo>
                    <a:lnTo>
                      <a:pt x="0" y="122"/>
                    </a:lnTo>
                    <a:lnTo>
                      <a:pt x="0" y="166"/>
                    </a:lnTo>
                    <a:lnTo>
                      <a:pt x="4" y="217"/>
                    </a:lnTo>
                    <a:lnTo>
                      <a:pt x="15" y="271"/>
                    </a:lnTo>
                    <a:lnTo>
                      <a:pt x="54" y="268"/>
                    </a:lnTo>
                    <a:lnTo>
                      <a:pt x="52" y="261"/>
                    </a:lnTo>
                    <a:lnTo>
                      <a:pt x="48" y="238"/>
                    </a:lnTo>
                    <a:lnTo>
                      <a:pt x="44" y="206"/>
                    </a:lnTo>
                    <a:lnTo>
                      <a:pt x="40" y="166"/>
                    </a:lnTo>
                    <a:lnTo>
                      <a:pt x="37" y="123"/>
                    </a:lnTo>
                    <a:lnTo>
                      <a:pt x="39" y="78"/>
                    </a:lnTo>
                    <a:lnTo>
                      <a:pt x="44" y="37"/>
                    </a:lnTo>
                    <a:lnTo>
                      <a:pt x="56" y="3"/>
                    </a:lnTo>
                    <a:lnTo>
                      <a:pt x="56" y="2"/>
                    </a:lnTo>
                    <a:lnTo>
                      <a:pt x="55" y="1"/>
                    </a:lnTo>
                    <a:lnTo>
                      <a:pt x="52" y="0"/>
                    </a:lnTo>
                    <a:lnTo>
                      <a:pt x="48" y="0"/>
                    </a:lnTo>
                    <a:lnTo>
                      <a:pt x="42" y="0"/>
                    </a:lnTo>
                    <a:lnTo>
                      <a:pt x="31" y="2"/>
                    </a:lnTo>
                    <a:lnTo>
                      <a:pt x="17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9" name="Freeform 201"/>
              <p:cNvSpPr>
                <a:spLocks/>
              </p:cNvSpPr>
              <p:nvPr/>
            </p:nvSpPr>
            <p:spPr bwMode="auto">
              <a:xfrm>
                <a:off x="7211" y="13549"/>
                <a:ext cx="186" cy="732"/>
              </a:xfrm>
              <a:custGeom>
                <a:avLst/>
                <a:gdLst>
                  <a:gd name="T0" fmla="*/ 186 w 186"/>
                  <a:gd name="T1" fmla="*/ 6 h 732"/>
                  <a:gd name="T2" fmla="*/ 182 w 186"/>
                  <a:gd name="T3" fmla="*/ 11 h 732"/>
                  <a:gd name="T4" fmla="*/ 169 w 186"/>
                  <a:gd name="T5" fmla="*/ 29 h 732"/>
                  <a:gd name="T6" fmla="*/ 153 w 186"/>
                  <a:gd name="T7" fmla="*/ 67 h 732"/>
                  <a:gd name="T8" fmla="*/ 137 w 186"/>
                  <a:gd name="T9" fmla="*/ 130 h 732"/>
                  <a:gd name="T10" fmla="*/ 124 w 186"/>
                  <a:gd name="T11" fmla="*/ 221 h 732"/>
                  <a:gd name="T12" fmla="*/ 117 w 186"/>
                  <a:gd name="T13" fmla="*/ 350 h 732"/>
                  <a:gd name="T14" fmla="*/ 122 w 186"/>
                  <a:gd name="T15" fmla="*/ 517 h 732"/>
                  <a:gd name="T16" fmla="*/ 139 w 186"/>
                  <a:gd name="T17" fmla="*/ 732 h 732"/>
                  <a:gd name="T18" fmla="*/ 34 w 186"/>
                  <a:gd name="T19" fmla="*/ 732 h 732"/>
                  <a:gd name="T20" fmla="*/ 31 w 186"/>
                  <a:gd name="T21" fmla="*/ 711 h 732"/>
                  <a:gd name="T22" fmla="*/ 22 w 186"/>
                  <a:gd name="T23" fmla="*/ 651 h 732"/>
                  <a:gd name="T24" fmla="*/ 12 w 186"/>
                  <a:gd name="T25" fmla="*/ 563 h 732"/>
                  <a:gd name="T26" fmla="*/ 3 w 186"/>
                  <a:gd name="T27" fmla="*/ 454 h 732"/>
                  <a:gd name="T28" fmla="*/ 0 w 186"/>
                  <a:gd name="T29" fmla="*/ 335 h 732"/>
                  <a:gd name="T30" fmla="*/ 6 w 186"/>
                  <a:gd name="T31" fmla="*/ 213 h 732"/>
                  <a:gd name="T32" fmla="*/ 25 w 186"/>
                  <a:gd name="T33" fmla="*/ 98 h 732"/>
                  <a:gd name="T34" fmla="*/ 60 w 186"/>
                  <a:gd name="T35" fmla="*/ 0 h 732"/>
                  <a:gd name="T36" fmla="*/ 186 w 186"/>
                  <a:gd name="T37" fmla="*/ 6 h 7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86" h="732">
                    <a:moveTo>
                      <a:pt x="186" y="6"/>
                    </a:moveTo>
                    <a:lnTo>
                      <a:pt x="182" y="11"/>
                    </a:lnTo>
                    <a:lnTo>
                      <a:pt x="169" y="29"/>
                    </a:lnTo>
                    <a:lnTo>
                      <a:pt x="153" y="67"/>
                    </a:lnTo>
                    <a:lnTo>
                      <a:pt x="137" y="130"/>
                    </a:lnTo>
                    <a:lnTo>
                      <a:pt x="124" y="221"/>
                    </a:lnTo>
                    <a:lnTo>
                      <a:pt x="117" y="350"/>
                    </a:lnTo>
                    <a:lnTo>
                      <a:pt x="122" y="517"/>
                    </a:lnTo>
                    <a:lnTo>
                      <a:pt x="139" y="732"/>
                    </a:lnTo>
                    <a:lnTo>
                      <a:pt x="34" y="732"/>
                    </a:lnTo>
                    <a:lnTo>
                      <a:pt x="31" y="711"/>
                    </a:lnTo>
                    <a:lnTo>
                      <a:pt x="22" y="651"/>
                    </a:lnTo>
                    <a:lnTo>
                      <a:pt x="12" y="563"/>
                    </a:lnTo>
                    <a:lnTo>
                      <a:pt x="3" y="454"/>
                    </a:lnTo>
                    <a:lnTo>
                      <a:pt x="0" y="335"/>
                    </a:lnTo>
                    <a:lnTo>
                      <a:pt x="6" y="213"/>
                    </a:lnTo>
                    <a:lnTo>
                      <a:pt x="25" y="98"/>
                    </a:lnTo>
                    <a:lnTo>
                      <a:pt x="60" y="0"/>
                    </a:lnTo>
                    <a:lnTo>
                      <a:pt x="186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0" name="Freeform 202"/>
              <p:cNvSpPr>
                <a:spLocks/>
              </p:cNvSpPr>
              <p:nvPr/>
            </p:nvSpPr>
            <p:spPr bwMode="auto">
              <a:xfrm>
                <a:off x="7219" y="13600"/>
                <a:ext cx="158" cy="625"/>
              </a:xfrm>
              <a:custGeom>
                <a:avLst/>
                <a:gdLst>
                  <a:gd name="T0" fmla="*/ 158 w 158"/>
                  <a:gd name="T1" fmla="*/ 4 h 625"/>
                  <a:gd name="T2" fmla="*/ 153 w 158"/>
                  <a:gd name="T3" fmla="*/ 9 h 625"/>
                  <a:gd name="T4" fmla="*/ 144 w 158"/>
                  <a:gd name="T5" fmla="*/ 25 h 625"/>
                  <a:gd name="T6" fmla="*/ 130 w 158"/>
                  <a:gd name="T7" fmla="*/ 57 h 625"/>
                  <a:gd name="T8" fmla="*/ 116 w 158"/>
                  <a:gd name="T9" fmla="*/ 110 h 625"/>
                  <a:gd name="T10" fmla="*/ 105 w 158"/>
                  <a:gd name="T11" fmla="*/ 189 h 625"/>
                  <a:gd name="T12" fmla="*/ 100 w 158"/>
                  <a:gd name="T13" fmla="*/ 298 h 625"/>
                  <a:gd name="T14" fmla="*/ 103 w 158"/>
                  <a:gd name="T15" fmla="*/ 441 h 625"/>
                  <a:gd name="T16" fmla="*/ 118 w 158"/>
                  <a:gd name="T17" fmla="*/ 625 h 625"/>
                  <a:gd name="T18" fmla="*/ 29 w 158"/>
                  <a:gd name="T19" fmla="*/ 625 h 625"/>
                  <a:gd name="T20" fmla="*/ 25 w 158"/>
                  <a:gd name="T21" fmla="*/ 607 h 625"/>
                  <a:gd name="T22" fmla="*/ 18 w 158"/>
                  <a:gd name="T23" fmla="*/ 556 h 625"/>
                  <a:gd name="T24" fmla="*/ 9 w 158"/>
                  <a:gd name="T25" fmla="*/ 480 h 625"/>
                  <a:gd name="T26" fmla="*/ 2 w 158"/>
                  <a:gd name="T27" fmla="*/ 387 h 625"/>
                  <a:gd name="T28" fmla="*/ 0 w 158"/>
                  <a:gd name="T29" fmla="*/ 286 h 625"/>
                  <a:gd name="T30" fmla="*/ 5 w 158"/>
                  <a:gd name="T31" fmla="*/ 182 h 625"/>
                  <a:gd name="T32" fmla="*/ 21 w 158"/>
                  <a:gd name="T33" fmla="*/ 84 h 625"/>
                  <a:gd name="T34" fmla="*/ 51 w 158"/>
                  <a:gd name="T35" fmla="*/ 0 h 625"/>
                  <a:gd name="T36" fmla="*/ 158 w 158"/>
                  <a:gd name="T37" fmla="*/ 4 h 62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58" h="625">
                    <a:moveTo>
                      <a:pt x="158" y="4"/>
                    </a:moveTo>
                    <a:lnTo>
                      <a:pt x="153" y="9"/>
                    </a:lnTo>
                    <a:lnTo>
                      <a:pt x="144" y="25"/>
                    </a:lnTo>
                    <a:lnTo>
                      <a:pt x="130" y="57"/>
                    </a:lnTo>
                    <a:lnTo>
                      <a:pt x="116" y="110"/>
                    </a:lnTo>
                    <a:lnTo>
                      <a:pt x="105" y="189"/>
                    </a:lnTo>
                    <a:lnTo>
                      <a:pt x="100" y="298"/>
                    </a:lnTo>
                    <a:lnTo>
                      <a:pt x="103" y="441"/>
                    </a:lnTo>
                    <a:lnTo>
                      <a:pt x="118" y="625"/>
                    </a:lnTo>
                    <a:lnTo>
                      <a:pt x="29" y="625"/>
                    </a:lnTo>
                    <a:lnTo>
                      <a:pt x="25" y="607"/>
                    </a:lnTo>
                    <a:lnTo>
                      <a:pt x="18" y="556"/>
                    </a:lnTo>
                    <a:lnTo>
                      <a:pt x="9" y="480"/>
                    </a:lnTo>
                    <a:lnTo>
                      <a:pt x="2" y="387"/>
                    </a:lnTo>
                    <a:lnTo>
                      <a:pt x="0" y="286"/>
                    </a:lnTo>
                    <a:lnTo>
                      <a:pt x="5" y="182"/>
                    </a:lnTo>
                    <a:lnTo>
                      <a:pt x="21" y="84"/>
                    </a:lnTo>
                    <a:lnTo>
                      <a:pt x="51" y="0"/>
                    </a:lnTo>
                    <a:lnTo>
                      <a:pt x="158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1" name="Freeform 203"/>
              <p:cNvSpPr>
                <a:spLocks/>
              </p:cNvSpPr>
              <p:nvPr/>
            </p:nvSpPr>
            <p:spPr bwMode="auto">
              <a:xfrm>
                <a:off x="7225" y="13651"/>
                <a:ext cx="131" cy="517"/>
              </a:xfrm>
              <a:custGeom>
                <a:avLst/>
                <a:gdLst>
                  <a:gd name="T0" fmla="*/ 131 w 131"/>
                  <a:gd name="T1" fmla="*/ 4 h 517"/>
                  <a:gd name="T2" fmla="*/ 128 w 131"/>
                  <a:gd name="T3" fmla="*/ 7 h 517"/>
                  <a:gd name="T4" fmla="*/ 119 w 131"/>
                  <a:gd name="T5" fmla="*/ 21 h 517"/>
                  <a:gd name="T6" fmla="*/ 109 w 131"/>
                  <a:gd name="T7" fmla="*/ 47 h 517"/>
                  <a:gd name="T8" fmla="*/ 97 w 131"/>
                  <a:gd name="T9" fmla="*/ 91 h 517"/>
                  <a:gd name="T10" fmla="*/ 88 w 131"/>
                  <a:gd name="T11" fmla="*/ 156 h 517"/>
                  <a:gd name="T12" fmla="*/ 84 w 131"/>
                  <a:gd name="T13" fmla="*/ 247 h 517"/>
                  <a:gd name="T14" fmla="*/ 86 w 131"/>
                  <a:gd name="T15" fmla="*/ 366 h 517"/>
                  <a:gd name="T16" fmla="*/ 99 w 131"/>
                  <a:gd name="T17" fmla="*/ 517 h 517"/>
                  <a:gd name="T18" fmla="*/ 25 w 131"/>
                  <a:gd name="T19" fmla="*/ 517 h 517"/>
                  <a:gd name="T20" fmla="*/ 23 w 131"/>
                  <a:gd name="T21" fmla="*/ 502 h 517"/>
                  <a:gd name="T22" fmla="*/ 16 w 131"/>
                  <a:gd name="T23" fmla="*/ 460 h 517"/>
                  <a:gd name="T24" fmla="*/ 9 w 131"/>
                  <a:gd name="T25" fmla="*/ 397 h 517"/>
                  <a:gd name="T26" fmla="*/ 2 w 131"/>
                  <a:gd name="T27" fmla="*/ 320 h 517"/>
                  <a:gd name="T28" fmla="*/ 0 w 131"/>
                  <a:gd name="T29" fmla="*/ 236 h 517"/>
                  <a:gd name="T30" fmla="*/ 4 w 131"/>
                  <a:gd name="T31" fmla="*/ 151 h 517"/>
                  <a:gd name="T32" fmla="*/ 18 w 131"/>
                  <a:gd name="T33" fmla="*/ 70 h 517"/>
                  <a:gd name="T34" fmla="*/ 43 w 131"/>
                  <a:gd name="T35" fmla="*/ 0 h 517"/>
                  <a:gd name="T36" fmla="*/ 131 w 131"/>
                  <a:gd name="T37" fmla="*/ 4 h 51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31" h="517">
                    <a:moveTo>
                      <a:pt x="131" y="4"/>
                    </a:moveTo>
                    <a:lnTo>
                      <a:pt x="128" y="7"/>
                    </a:lnTo>
                    <a:lnTo>
                      <a:pt x="119" y="21"/>
                    </a:lnTo>
                    <a:lnTo>
                      <a:pt x="109" y="47"/>
                    </a:lnTo>
                    <a:lnTo>
                      <a:pt x="97" y="91"/>
                    </a:lnTo>
                    <a:lnTo>
                      <a:pt x="88" y="156"/>
                    </a:lnTo>
                    <a:lnTo>
                      <a:pt x="84" y="247"/>
                    </a:lnTo>
                    <a:lnTo>
                      <a:pt x="86" y="366"/>
                    </a:lnTo>
                    <a:lnTo>
                      <a:pt x="99" y="517"/>
                    </a:lnTo>
                    <a:lnTo>
                      <a:pt x="25" y="517"/>
                    </a:lnTo>
                    <a:lnTo>
                      <a:pt x="23" y="502"/>
                    </a:lnTo>
                    <a:lnTo>
                      <a:pt x="16" y="460"/>
                    </a:lnTo>
                    <a:lnTo>
                      <a:pt x="9" y="397"/>
                    </a:lnTo>
                    <a:lnTo>
                      <a:pt x="2" y="320"/>
                    </a:lnTo>
                    <a:lnTo>
                      <a:pt x="0" y="236"/>
                    </a:lnTo>
                    <a:lnTo>
                      <a:pt x="4" y="151"/>
                    </a:lnTo>
                    <a:lnTo>
                      <a:pt x="18" y="70"/>
                    </a:lnTo>
                    <a:lnTo>
                      <a:pt x="43" y="0"/>
                    </a:lnTo>
                    <a:lnTo>
                      <a:pt x="131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2" name="Freeform 204"/>
              <p:cNvSpPr>
                <a:spLocks/>
              </p:cNvSpPr>
              <p:nvPr/>
            </p:nvSpPr>
            <p:spPr bwMode="auto">
              <a:xfrm>
                <a:off x="7233" y="13701"/>
                <a:ext cx="104" cy="411"/>
              </a:xfrm>
              <a:custGeom>
                <a:avLst/>
                <a:gdLst>
                  <a:gd name="T0" fmla="*/ 104 w 104"/>
                  <a:gd name="T1" fmla="*/ 4 h 411"/>
                  <a:gd name="T2" fmla="*/ 101 w 104"/>
                  <a:gd name="T3" fmla="*/ 7 h 411"/>
                  <a:gd name="T4" fmla="*/ 94 w 104"/>
                  <a:gd name="T5" fmla="*/ 17 h 411"/>
                  <a:gd name="T6" fmla="*/ 86 w 104"/>
                  <a:gd name="T7" fmla="*/ 38 h 411"/>
                  <a:gd name="T8" fmla="*/ 76 w 104"/>
                  <a:gd name="T9" fmla="*/ 73 h 411"/>
                  <a:gd name="T10" fmla="*/ 69 w 104"/>
                  <a:gd name="T11" fmla="*/ 125 h 411"/>
                  <a:gd name="T12" fmla="*/ 65 w 104"/>
                  <a:gd name="T13" fmla="*/ 196 h 411"/>
                  <a:gd name="T14" fmla="*/ 67 w 104"/>
                  <a:gd name="T15" fmla="*/ 291 h 411"/>
                  <a:gd name="T16" fmla="*/ 77 w 104"/>
                  <a:gd name="T17" fmla="*/ 411 h 411"/>
                  <a:gd name="T18" fmla="*/ 19 w 104"/>
                  <a:gd name="T19" fmla="*/ 411 h 411"/>
                  <a:gd name="T20" fmla="*/ 17 w 104"/>
                  <a:gd name="T21" fmla="*/ 399 h 411"/>
                  <a:gd name="T22" fmla="*/ 11 w 104"/>
                  <a:gd name="T23" fmla="*/ 365 h 411"/>
                  <a:gd name="T24" fmla="*/ 6 w 104"/>
                  <a:gd name="T25" fmla="*/ 316 h 411"/>
                  <a:gd name="T26" fmla="*/ 2 w 104"/>
                  <a:gd name="T27" fmla="*/ 255 h 411"/>
                  <a:gd name="T28" fmla="*/ 0 w 104"/>
                  <a:gd name="T29" fmla="*/ 188 h 411"/>
                  <a:gd name="T30" fmla="*/ 4 w 104"/>
                  <a:gd name="T31" fmla="*/ 120 h 411"/>
                  <a:gd name="T32" fmla="*/ 15 w 104"/>
                  <a:gd name="T33" fmla="*/ 55 h 411"/>
                  <a:gd name="T34" fmla="*/ 34 w 104"/>
                  <a:gd name="T35" fmla="*/ 0 h 411"/>
                  <a:gd name="T36" fmla="*/ 104 w 104"/>
                  <a:gd name="T37" fmla="*/ 4 h 41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04" h="411">
                    <a:moveTo>
                      <a:pt x="104" y="4"/>
                    </a:moveTo>
                    <a:lnTo>
                      <a:pt x="101" y="7"/>
                    </a:lnTo>
                    <a:lnTo>
                      <a:pt x="94" y="17"/>
                    </a:lnTo>
                    <a:lnTo>
                      <a:pt x="86" y="38"/>
                    </a:lnTo>
                    <a:lnTo>
                      <a:pt x="76" y="73"/>
                    </a:lnTo>
                    <a:lnTo>
                      <a:pt x="69" y="125"/>
                    </a:lnTo>
                    <a:lnTo>
                      <a:pt x="65" y="196"/>
                    </a:lnTo>
                    <a:lnTo>
                      <a:pt x="67" y="291"/>
                    </a:lnTo>
                    <a:lnTo>
                      <a:pt x="77" y="411"/>
                    </a:lnTo>
                    <a:lnTo>
                      <a:pt x="19" y="411"/>
                    </a:lnTo>
                    <a:lnTo>
                      <a:pt x="17" y="399"/>
                    </a:lnTo>
                    <a:lnTo>
                      <a:pt x="11" y="365"/>
                    </a:lnTo>
                    <a:lnTo>
                      <a:pt x="6" y="316"/>
                    </a:lnTo>
                    <a:lnTo>
                      <a:pt x="2" y="255"/>
                    </a:lnTo>
                    <a:lnTo>
                      <a:pt x="0" y="188"/>
                    </a:lnTo>
                    <a:lnTo>
                      <a:pt x="4" y="120"/>
                    </a:lnTo>
                    <a:lnTo>
                      <a:pt x="15" y="55"/>
                    </a:lnTo>
                    <a:lnTo>
                      <a:pt x="34" y="0"/>
                    </a:lnTo>
                    <a:lnTo>
                      <a:pt x="104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3" name="Freeform 205"/>
              <p:cNvSpPr>
                <a:spLocks/>
              </p:cNvSpPr>
              <p:nvPr/>
            </p:nvSpPr>
            <p:spPr bwMode="auto">
              <a:xfrm>
                <a:off x="7240" y="13752"/>
                <a:ext cx="76" cy="302"/>
              </a:xfrm>
              <a:custGeom>
                <a:avLst/>
                <a:gdLst>
                  <a:gd name="T0" fmla="*/ 76 w 76"/>
                  <a:gd name="T1" fmla="*/ 2 h 302"/>
                  <a:gd name="T2" fmla="*/ 74 w 76"/>
                  <a:gd name="T3" fmla="*/ 4 h 302"/>
                  <a:gd name="T4" fmla="*/ 70 w 76"/>
                  <a:gd name="T5" fmla="*/ 12 h 302"/>
                  <a:gd name="T6" fmla="*/ 62 w 76"/>
                  <a:gd name="T7" fmla="*/ 28 h 302"/>
                  <a:gd name="T8" fmla="*/ 56 w 76"/>
                  <a:gd name="T9" fmla="*/ 53 h 302"/>
                  <a:gd name="T10" fmla="*/ 51 w 76"/>
                  <a:gd name="T11" fmla="*/ 92 h 302"/>
                  <a:gd name="T12" fmla="*/ 49 w 76"/>
                  <a:gd name="T13" fmla="*/ 145 h 302"/>
                  <a:gd name="T14" fmla="*/ 50 w 76"/>
                  <a:gd name="T15" fmla="*/ 214 h 302"/>
                  <a:gd name="T16" fmla="*/ 57 w 76"/>
                  <a:gd name="T17" fmla="*/ 302 h 302"/>
                  <a:gd name="T18" fmla="*/ 14 w 76"/>
                  <a:gd name="T19" fmla="*/ 302 h 302"/>
                  <a:gd name="T20" fmla="*/ 13 w 76"/>
                  <a:gd name="T21" fmla="*/ 294 h 302"/>
                  <a:gd name="T22" fmla="*/ 9 w 76"/>
                  <a:gd name="T23" fmla="*/ 269 h 302"/>
                  <a:gd name="T24" fmla="*/ 4 w 76"/>
                  <a:gd name="T25" fmla="*/ 232 h 302"/>
                  <a:gd name="T26" fmla="*/ 1 w 76"/>
                  <a:gd name="T27" fmla="*/ 188 h 302"/>
                  <a:gd name="T28" fmla="*/ 0 w 76"/>
                  <a:gd name="T29" fmla="*/ 138 h 302"/>
                  <a:gd name="T30" fmla="*/ 2 w 76"/>
                  <a:gd name="T31" fmla="*/ 89 h 302"/>
                  <a:gd name="T32" fmla="*/ 10 w 76"/>
                  <a:gd name="T33" fmla="*/ 41 h 302"/>
                  <a:gd name="T34" fmla="*/ 25 w 76"/>
                  <a:gd name="T35" fmla="*/ 0 h 302"/>
                  <a:gd name="T36" fmla="*/ 76 w 76"/>
                  <a:gd name="T37" fmla="*/ 2 h 30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76" h="302">
                    <a:moveTo>
                      <a:pt x="76" y="2"/>
                    </a:moveTo>
                    <a:lnTo>
                      <a:pt x="74" y="4"/>
                    </a:lnTo>
                    <a:lnTo>
                      <a:pt x="70" y="12"/>
                    </a:lnTo>
                    <a:lnTo>
                      <a:pt x="62" y="28"/>
                    </a:lnTo>
                    <a:lnTo>
                      <a:pt x="56" y="53"/>
                    </a:lnTo>
                    <a:lnTo>
                      <a:pt x="51" y="92"/>
                    </a:lnTo>
                    <a:lnTo>
                      <a:pt x="49" y="145"/>
                    </a:lnTo>
                    <a:lnTo>
                      <a:pt x="50" y="214"/>
                    </a:lnTo>
                    <a:lnTo>
                      <a:pt x="57" y="302"/>
                    </a:lnTo>
                    <a:lnTo>
                      <a:pt x="14" y="302"/>
                    </a:lnTo>
                    <a:lnTo>
                      <a:pt x="13" y="294"/>
                    </a:lnTo>
                    <a:lnTo>
                      <a:pt x="9" y="269"/>
                    </a:lnTo>
                    <a:lnTo>
                      <a:pt x="4" y="232"/>
                    </a:lnTo>
                    <a:lnTo>
                      <a:pt x="1" y="188"/>
                    </a:lnTo>
                    <a:lnTo>
                      <a:pt x="0" y="138"/>
                    </a:lnTo>
                    <a:lnTo>
                      <a:pt x="2" y="89"/>
                    </a:lnTo>
                    <a:lnTo>
                      <a:pt x="10" y="41"/>
                    </a:lnTo>
                    <a:lnTo>
                      <a:pt x="25" y="0"/>
                    </a:lnTo>
                    <a:lnTo>
                      <a:pt x="76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4" name="Rectangle 206"/>
              <p:cNvSpPr>
                <a:spLocks noChangeArrowheads="1"/>
              </p:cNvSpPr>
              <p:nvPr/>
            </p:nvSpPr>
            <p:spPr bwMode="auto">
              <a:xfrm>
                <a:off x="6241" y="13678"/>
                <a:ext cx="23" cy="95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5" name="Freeform 207"/>
              <p:cNvSpPr>
                <a:spLocks/>
              </p:cNvSpPr>
              <p:nvPr/>
            </p:nvSpPr>
            <p:spPr bwMode="auto">
              <a:xfrm>
                <a:off x="6579" y="13664"/>
                <a:ext cx="375" cy="440"/>
              </a:xfrm>
              <a:custGeom>
                <a:avLst/>
                <a:gdLst>
                  <a:gd name="T0" fmla="*/ 35 w 375"/>
                  <a:gd name="T1" fmla="*/ 41 h 440"/>
                  <a:gd name="T2" fmla="*/ 32 w 375"/>
                  <a:gd name="T3" fmla="*/ 49 h 440"/>
                  <a:gd name="T4" fmla="*/ 25 w 375"/>
                  <a:gd name="T5" fmla="*/ 74 h 440"/>
                  <a:gd name="T6" fmla="*/ 17 w 375"/>
                  <a:gd name="T7" fmla="*/ 112 h 440"/>
                  <a:gd name="T8" fmla="*/ 8 w 375"/>
                  <a:gd name="T9" fmla="*/ 163 h 440"/>
                  <a:gd name="T10" fmla="*/ 2 w 375"/>
                  <a:gd name="T11" fmla="*/ 223 h 440"/>
                  <a:gd name="T12" fmla="*/ 0 w 375"/>
                  <a:gd name="T13" fmla="*/ 290 h 440"/>
                  <a:gd name="T14" fmla="*/ 7 w 375"/>
                  <a:gd name="T15" fmla="*/ 363 h 440"/>
                  <a:gd name="T16" fmla="*/ 23 w 375"/>
                  <a:gd name="T17" fmla="*/ 440 h 440"/>
                  <a:gd name="T18" fmla="*/ 23 w 375"/>
                  <a:gd name="T19" fmla="*/ 437 h 440"/>
                  <a:gd name="T20" fmla="*/ 23 w 375"/>
                  <a:gd name="T21" fmla="*/ 427 h 440"/>
                  <a:gd name="T22" fmla="*/ 23 w 375"/>
                  <a:gd name="T23" fmla="*/ 411 h 440"/>
                  <a:gd name="T24" fmla="*/ 23 w 375"/>
                  <a:gd name="T25" fmla="*/ 391 h 440"/>
                  <a:gd name="T26" fmla="*/ 25 w 375"/>
                  <a:gd name="T27" fmla="*/ 367 h 440"/>
                  <a:gd name="T28" fmla="*/ 28 w 375"/>
                  <a:gd name="T29" fmla="*/ 341 h 440"/>
                  <a:gd name="T30" fmla="*/ 33 w 375"/>
                  <a:gd name="T31" fmla="*/ 312 h 440"/>
                  <a:gd name="T32" fmla="*/ 39 w 375"/>
                  <a:gd name="T33" fmla="*/ 281 h 440"/>
                  <a:gd name="T34" fmla="*/ 49 w 375"/>
                  <a:gd name="T35" fmla="*/ 251 h 440"/>
                  <a:gd name="T36" fmla="*/ 61 w 375"/>
                  <a:gd name="T37" fmla="*/ 222 h 440"/>
                  <a:gd name="T38" fmla="*/ 75 w 375"/>
                  <a:gd name="T39" fmla="*/ 194 h 440"/>
                  <a:gd name="T40" fmla="*/ 93 w 375"/>
                  <a:gd name="T41" fmla="*/ 168 h 440"/>
                  <a:gd name="T42" fmla="*/ 116 w 375"/>
                  <a:gd name="T43" fmla="*/ 145 h 440"/>
                  <a:gd name="T44" fmla="*/ 141 w 375"/>
                  <a:gd name="T45" fmla="*/ 127 h 440"/>
                  <a:gd name="T46" fmla="*/ 173 w 375"/>
                  <a:gd name="T47" fmla="*/ 114 h 440"/>
                  <a:gd name="T48" fmla="*/ 208 w 375"/>
                  <a:gd name="T49" fmla="*/ 106 h 440"/>
                  <a:gd name="T50" fmla="*/ 210 w 375"/>
                  <a:gd name="T51" fmla="*/ 104 h 440"/>
                  <a:gd name="T52" fmla="*/ 217 w 375"/>
                  <a:gd name="T53" fmla="*/ 100 h 440"/>
                  <a:gd name="T54" fmla="*/ 227 w 375"/>
                  <a:gd name="T55" fmla="*/ 92 h 440"/>
                  <a:gd name="T56" fmla="*/ 245 w 375"/>
                  <a:gd name="T57" fmla="*/ 82 h 440"/>
                  <a:gd name="T58" fmla="*/ 267 w 375"/>
                  <a:gd name="T59" fmla="*/ 69 h 440"/>
                  <a:gd name="T60" fmla="*/ 296 w 375"/>
                  <a:gd name="T61" fmla="*/ 54 h 440"/>
                  <a:gd name="T62" fmla="*/ 332 w 375"/>
                  <a:gd name="T63" fmla="*/ 36 h 440"/>
                  <a:gd name="T64" fmla="*/ 375 w 375"/>
                  <a:gd name="T65" fmla="*/ 17 h 440"/>
                  <a:gd name="T66" fmla="*/ 373 w 375"/>
                  <a:gd name="T67" fmla="*/ 16 h 440"/>
                  <a:gd name="T68" fmla="*/ 366 w 375"/>
                  <a:gd name="T69" fmla="*/ 15 h 440"/>
                  <a:gd name="T70" fmla="*/ 357 w 375"/>
                  <a:gd name="T71" fmla="*/ 13 h 440"/>
                  <a:gd name="T72" fmla="*/ 343 w 375"/>
                  <a:gd name="T73" fmla="*/ 10 h 440"/>
                  <a:gd name="T74" fmla="*/ 326 w 375"/>
                  <a:gd name="T75" fmla="*/ 7 h 440"/>
                  <a:gd name="T76" fmla="*/ 307 w 375"/>
                  <a:gd name="T77" fmla="*/ 5 h 440"/>
                  <a:gd name="T78" fmla="*/ 285 w 375"/>
                  <a:gd name="T79" fmla="*/ 3 h 440"/>
                  <a:gd name="T80" fmla="*/ 261 w 375"/>
                  <a:gd name="T81" fmla="*/ 1 h 440"/>
                  <a:gd name="T82" fmla="*/ 235 w 375"/>
                  <a:gd name="T83" fmla="*/ 0 h 440"/>
                  <a:gd name="T84" fmla="*/ 208 w 375"/>
                  <a:gd name="T85" fmla="*/ 1 h 440"/>
                  <a:gd name="T86" fmla="*/ 180 w 375"/>
                  <a:gd name="T87" fmla="*/ 2 h 440"/>
                  <a:gd name="T88" fmla="*/ 151 w 375"/>
                  <a:gd name="T89" fmla="*/ 5 h 440"/>
                  <a:gd name="T90" fmla="*/ 122 w 375"/>
                  <a:gd name="T91" fmla="*/ 10 h 440"/>
                  <a:gd name="T92" fmla="*/ 92 w 375"/>
                  <a:gd name="T93" fmla="*/ 18 h 440"/>
                  <a:gd name="T94" fmla="*/ 63 w 375"/>
                  <a:gd name="T95" fmla="*/ 28 h 440"/>
                  <a:gd name="T96" fmla="*/ 35 w 375"/>
                  <a:gd name="T97" fmla="*/ 41 h 44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375" h="440">
                    <a:moveTo>
                      <a:pt x="35" y="41"/>
                    </a:moveTo>
                    <a:lnTo>
                      <a:pt x="32" y="49"/>
                    </a:lnTo>
                    <a:lnTo>
                      <a:pt x="25" y="74"/>
                    </a:lnTo>
                    <a:lnTo>
                      <a:pt x="17" y="112"/>
                    </a:lnTo>
                    <a:lnTo>
                      <a:pt x="8" y="163"/>
                    </a:lnTo>
                    <a:lnTo>
                      <a:pt x="2" y="223"/>
                    </a:lnTo>
                    <a:lnTo>
                      <a:pt x="0" y="290"/>
                    </a:lnTo>
                    <a:lnTo>
                      <a:pt x="7" y="363"/>
                    </a:lnTo>
                    <a:lnTo>
                      <a:pt x="23" y="440"/>
                    </a:lnTo>
                    <a:lnTo>
                      <a:pt x="23" y="437"/>
                    </a:lnTo>
                    <a:lnTo>
                      <a:pt x="23" y="427"/>
                    </a:lnTo>
                    <a:lnTo>
                      <a:pt x="23" y="411"/>
                    </a:lnTo>
                    <a:lnTo>
                      <a:pt x="23" y="391"/>
                    </a:lnTo>
                    <a:lnTo>
                      <a:pt x="25" y="367"/>
                    </a:lnTo>
                    <a:lnTo>
                      <a:pt x="28" y="341"/>
                    </a:lnTo>
                    <a:lnTo>
                      <a:pt x="33" y="312"/>
                    </a:lnTo>
                    <a:lnTo>
                      <a:pt x="39" y="281"/>
                    </a:lnTo>
                    <a:lnTo>
                      <a:pt x="49" y="251"/>
                    </a:lnTo>
                    <a:lnTo>
                      <a:pt x="61" y="222"/>
                    </a:lnTo>
                    <a:lnTo>
                      <a:pt x="75" y="194"/>
                    </a:lnTo>
                    <a:lnTo>
                      <a:pt x="93" y="168"/>
                    </a:lnTo>
                    <a:lnTo>
                      <a:pt x="116" y="145"/>
                    </a:lnTo>
                    <a:lnTo>
                      <a:pt x="141" y="127"/>
                    </a:lnTo>
                    <a:lnTo>
                      <a:pt x="173" y="114"/>
                    </a:lnTo>
                    <a:lnTo>
                      <a:pt x="208" y="106"/>
                    </a:lnTo>
                    <a:lnTo>
                      <a:pt x="210" y="104"/>
                    </a:lnTo>
                    <a:lnTo>
                      <a:pt x="217" y="100"/>
                    </a:lnTo>
                    <a:lnTo>
                      <a:pt x="227" y="92"/>
                    </a:lnTo>
                    <a:lnTo>
                      <a:pt x="245" y="82"/>
                    </a:lnTo>
                    <a:lnTo>
                      <a:pt x="267" y="69"/>
                    </a:lnTo>
                    <a:lnTo>
                      <a:pt x="296" y="54"/>
                    </a:lnTo>
                    <a:lnTo>
                      <a:pt x="332" y="36"/>
                    </a:lnTo>
                    <a:lnTo>
                      <a:pt x="375" y="17"/>
                    </a:lnTo>
                    <a:lnTo>
                      <a:pt x="373" y="16"/>
                    </a:lnTo>
                    <a:lnTo>
                      <a:pt x="366" y="15"/>
                    </a:lnTo>
                    <a:lnTo>
                      <a:pt x="357" y="13"/>
                    </a:lnTo>
                    <a:lnTo>
                      <a:pt x="343" y="10"/>
                    </a:lnTo>
                    <a:lnTo>
                      <a:pt x="326" y="7"/>
                    </a:lnTo>
                    <a:lnTo>
                      <a:pt x="307" y="5"/>
                    </a:lnTo>
                    <a:lnTo>
                      <a:pt x="285" y="3"/>
                    </a:lnTo>
                    <a:lnTo>
                      <a:pt x="261" y="1"/>
                    </a:lnTo>
                    <a:lnTo>
                      <a:pt x="235" y="0"/>
                    </a:lnTo>
                    <a:lnTo>
                      <a:pt x="208" y="1"/>
                    </a:lnTo>
                    <a:lnTo>
                      <a:pt x="180" y="2"/>
                    </a:lnTo>
                    <a:lnTo>
                      <a:pt x="151" y="5"/>
                    </a:lnTo>
                    <a:lnTo>
                      <a:pt x="122" y="10"/>
                    </a:lnTo>
                    <a:lnTo>
                      <a:pt x="92" y="18"/>
                    </a:lnTo>
                    <a:lnTo>
                      <a:pt x="63" y="28"/>
                    </a:lnTo>
                    <a:lnTo>
                      <a:pt x="35" y="4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6" name="Freeform 208"/>
              <p:cNvSpPr>
                <a:spLocks/>
              </p:cNvSpPr>
              <p:nvPr/>
            </p:nvSpPr>
            <p:spPr bwMode="auto">
              <a:xfrm>
                <a:off x="6061" y="13991"/>
                <a:ext cx="305" cy="83"/>
              </a:xfrm>
              <a:custGeom>
                <a:avLst/>
                <a:gdLst>
                  <a:gd name="T0" fmla="*/ 0 w 305"/>
                  <a:gd name="T1" fmla="*/ 53 h 83"/>
                  <a:gd name="T2" fmla="*/ 0 w 305"/>
                  <a:gd name="T3" fmla="*/ 52 h 83"/>
                  <a:gd name="T4" fmla="*/ 2 w 305"/>
                  <a:gd name="T5" fmla="*/ 48 h 83"/>
                  <a:gd name="T6" fmla="*/ 5 w 305"/>
                  <a:gd name="T7" fmla="*/ 44 h 83"/>
                  <a:gd name="T8" fmla="*/ 11 w 305"/>
                  <a:gd name="T9" fmla="*/ 37 h 83"/>
                  <a:gd name="T10" fmla="*/ 18 w 305"/>
                  <a:gd name="T11" fmla="*/ 31 h 83"/>
                  <a:gd name="T12" fmla="*/ 27 w 305"/>
                  <a:gd name="T13" fmla="*/ 25 h 83"/>
                  <a:gd name="T14" fmla="*/ 39 w 305"/>
                  <a:gd name="T15" fmla="*/ 18 h 83"/>
                  <a:gd name="T16" fmla="*/ 54 w 305"/>
                  <a:gd name="T17" fmla="*/ 12 h 83"/>
                  <a:gd name="T18" fmla="*/ 72 w 305"/>
                  <a:gd name="T19" fmla="*/ 6 h 83"/>
                  <a:gd name="T20" fmla="*/ 92 w 305"/>
                  <a:gd name="T21" fmla="*/ 2 h 83"/>
                  <a:gd name="T22" fmla="*/ 118 w 305"/>
                  <a:gd name="T23" fmla="*/ 0 h 83"/>
                  <a:gd name="T24" fmla="*/ 146 w 305"/>
                  <a:gd name="T25" fmla="*/ 0 h 83"/>
                  <a:gd name="T26" fmla="*/ 180 w 305"/>
                  <a:gd name="T27" fmla="*/ 2 h 83"/>
                  <a:gd name="T28" fmla="*/ 216 w 305"/>
                  <a:gd name="T29" fmla="*/ 7 h 83"/>
                  <a:gd name="T30" fmla="*/ 258 w 305"/>
                  <a:gd name="T31" fmla="*/ 16 h 83"/>
                  <a:gd name="T32" fmla="*/ 305 w 305"/>
                  <a:gd name="T33" fmla="*/ 29 h 83"/>
                  <a:gd name="T34" fmla="*/ 299 w 305"/>
                  <a:gd name="T35" fmla="*/ 47 h 83"/>
                  <a:gd name="T36" fmla="*/ 297 w 305"/>
                  <a:gd name="T37" fmla="*/ 46 h 83"/>
                  <a:gd name="T38" fmla="*/ 289 w 305"/>
                  <a:gd name="T39" fmla="*/ 44 h 83"/>
                  <a:gd name="T40" fmla="*/ 277 w 305"/>
                  <a:gd name="T41" fmla="*/ 41 h 83"/>
                  <a:gd name="T42" fmla="*/ 262 w 305"/>
                  <a:gd name="T43" fmla="*/ 36 h 83"/>
                  <a:gd name="T44" fmla="*/ 244 w 305"/>
                  <a:gd name="T45" fmla="*/ 32 h 83"/>
                  <a:gd name="T46" fmla="*/ 224 w 305"/>
                  <a:gd name="T47" fmla="*/ 28 h 83"/>
                  <a:gd name="T48" fmla="*/ 201 w 305"/>
                  <a:gd name="T49" fmla="*/ 25 h 83"/>
                  <a:gd name="T50" fmla="*/ 176 w 305"/>
                  <a:gd name="T51" fmla="*/ 22 h 83"/>
                  <a:gd name="T52" fmla="*/ 152 w 305"/>
                  <a:gd name="T53" fmla="*/ 21 h 83"/>
                  <a:gd name="T54" fmla="*/ 126 w 305"/>
                  <a:gd name="T55" fmla="*/ 21 h 83"/>
                  <a:gd name="T56" fmla="*/ 101 w 305"/>
                  <a:gd name="T57" fmla="*/ 23 h 83"/>
                  <a:gd name="T58" fmla="*/ 77 w 305"/>
                  <a:gd name="T59" fmla="*/ 29 h 83"/>
                  <a:gd name="T60" fmla="*/ 55 w 305"/>
                  <a:gd name="T61" fmla="*/ 37 h 83"/>
                  <a:gd name="T62" fmla="*/ 33 w 305"/>
                  <a:gd name="T63" fmla="*/ 48 h 83"/>
                  <a:gd name="T64" fmla="*/ 15 w 305"/>
                  <a:gd name="T65" fmla="*/ 63 h 83"/>
                  <a:gd name="T66" fmla="*/ 0 w 305"/>
                  <a:gd name="T67" fmla="*/ 83 h 83"/>
                  <a:gd name="T68" fmla="*/ 0 w 305"/>
                  <a:gd name="T69" fmla="*/ 53 h 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05" h="83">
                    <a:moveTo>
                      <a:pt x="0" y="53"/>
                    </a:moveTo>
                    <a:lnTo>
                      <a:pt x="0" y="52"/>
                    </a:lnTo>
                    <a:lnTo>
                      <a:pt x="2" y="48"/>
                    </a:lnTo>
                    <a:lnTo>
                      <a:pt x="5" y="44"/>
                    </a:lnTo>
                    <a:lnTo>
                      <a:pt x="11" y="37"/>
                    </a:lnTo>
                    <a:lnTo>
                      <a:pt x="18" y="31"/>
                    </a:lnTo>
                    <a:lnTo>
                      <a:pt x="27" y="25"/>
                    </a:lnTo>
                    <a:lnTo>
                      <a:pt x="39" y="18"/>
                    </a:lnTo>
                    <a:lnTo>
                      <a:pt x="54" y="12"/>
                    </a:lnTo>
                    <a:lnTo>
                      <a:pt x="72" y="6"/>
                    </a:lnTo>
                    <a:lnTo>
                      <a:pt x="92" y="2"/>
                    </a:lnTo>
                    <a:lnTo>
                      <a:pt x="118" y="0"/>
                    </a:lnTo>
                    <a:lnTo>
                      <a:pt x="146" y="0"/>
                    </a:lnTo>
                    <a:lnTo>
                      <a:pt x="180" y="2"/>
                    </a:lnTo>
                    <a:lnTo>
                      <a:pt x="216" y="7"/>
                    </a:lnTo>
                    <a:lnTo>
                      <a:pt x="258" y="16"/>
                    </a:lnTo>
                    <a:lnTo>
                      <a:pt x="305" y="29"/>
                    </a:lnTo>
                    <a:lnTo>
                      <a:pt x="299" y="47"/>
                    </a:lnTo>
                    <a:lnTo>
                      <a:pt x="297" y="46"/>
                    </a:lnTo>
                    <a:lnTo>
                      <a:pt x="289" y="44"/>
                    </a:lnTo>
                    <a:lnTo>
                      <a:pt x="277" y="41"/>
                    </a:lnTo>
                    <a:lnTo>
                      <a:pt x="262" y="36"/>
                    </a:lnTo>
                    <a:lnTo>
                      <a:pt x="244" y="32"/>
                    </a:lnTo>
                    <a:lnTo>
                      <a:pt x="224" y="28"/>
                    </a:lnTo>
                    <a:lnTo>
                      <a:pt x="201" y="25"/>
                    </a:lnTo>
                    <a:lnTo>
                      <a:pt x="176" y="22"/>
                    </a:lnTo>
                    <a:lnTo>
                      <a:pt x="152" y="21"/>
                    </a:lnTo>
                    <a:lnTo>
                      <a:pt x="126" y="21"/>
                    </a:lnTo>
                    <a:lnTo>
                      <a:pt x="101" y="23"/>
                    </a:lnTo>
                    <a:lnTo>
                      <a:pt x="77" y="29"/>
                    </a:lnTo>
                    <a:lnTo>
                      <a:pt x="55" y="37"/>
                    </a:lnTo>
                    <a:lnTo>
                      <a:pt x="33" y="48"/>
                    </a:lnTo>
                    <a:lnTo>
                      <a:pt x="15" y="63"/>
                    </a:lnTo>
                    <a:lnTo>
                      <a:pt x="0" y="83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7" name="Freeform 209"/>
              <p:cNvSpPr>
                <a:spLocks/>
              </p:cNvSpPr>
              <p:nvPr/>
            </p:nvSpPr>
            <p:spPr bwMode="auto">
              <a:xfrm>
                <a:off x="6061" y="13793"/>
                <a:ext cx="305" cy="83"/>
              </a:xfrm>
              <a:custGeom>
                <a:avLst/>
                <a:gdLst>
                  <a:gd name="T0" fmla="*/ 0 w 305"/>
                  <a:gd name="T1" fmla="*/ 53 h 83"/>
                  <a:gd name="T2" fmla="*/ 0 w 305"/>
                  <a:gd name="T3" fmla="*/ 52 h 83"/>
                  <a:gd name="T4" fmla="*/ 2 w 305"/>
                  <a:gd name="T5" fmla="*/ 49 h 83"/>
                  <a:gd name="T6" fmla="*/ 5 w 305"/>
                  <a:gd name="T7" fmla="*/ 44 h 83"/>
                  <a:gd name="T8" fmla="*/ 11 w 305"/>
                  <a:gd name="T9" fmla="*/ 38 h 83"/>
                  <a:gd name="T10" fmla="*/ 18 w 305"/>
                  <a:gd name="T11" fmla="*/ 31 h 83"/>
                  <a:gd name="T12" fmla="*/ 27 w 305"/>
                  <a:gd name="T13" fmla="*/ 25 h 83"/>
                  <a:gd name="T14" fmla="*/ 39 w 305"/>
                  <a:gd name="T15" fmla="*/ 17 h 83"/>
                  <a:gd name="T16" fmla="*/ 54 w 305"/>
                  <a:gd name="T17" fmla="*/ 12 h 83"/>
                  <a:gd name="T18" fmla="*/ 72 w 305"/>
                  <a:gd name="T19" fmla="*/ 7 h 83"/>
                  <a:gd name="T20" fmla="*/ 92 w 305"/>
                  <a:gd name="T21" fmla="*/ 2 h 83"/>
                  <a:gd name="T22" fmla="*/ 118 w 305"/>
                  <a:gd name="T23" fmla="*/ 0 h 83"/>
                  <a:gd name="T24" fmla="*/ 146 w 305"/>
                  <a:gd name="T25" fmla="*/ 0 h 83"/>
                  <a:gd name="T26" fmla="*/ 180 w 305"/>
                  <a:gd name="T27" fmla="*/ 2 h 83"/>
                  <a:gd name="T28" fmla="*/ 216 w 305"/>
                  <a:gd name="T29" fmla="*/ 8 h 83"/>
                  <a:gd name="T30" fmla="*/ 258 w 305"/>
                  <a:gd name="T31" fmla="*/ 16 h 83"/>
                  <a:gd name="T32" fmla="*/ 305 w 305"/>
                  <a:gd name="T33" fmla="*/ 29 h 83"/>
                  <a:gd name="T34" fmla="*/ 299 w 305"/>
                  <a:gd name="T35" fmla="*/ 47 h 83"/>
                  <a:gd name="T36" fmla="*/ 297 w 305"/>
                  <a:gd name="T37" fmla="*/ 45 h 83"/>
                  <a:gd name="T38" fmla="*/ 289 w 305"/>
                  <a:gd name="T39" fmla="*/ 43 h 83"/>
                  <a:gd name="T40" fmla="*/ 277 w 305"/>
                  <a:gd name="T41" fmla="*/ 40 h 83"/>
                  <a:gd name="T42" fmla="*/ 262 w 305"/>
                  <a:gd name="T43" fmla="*/ 36 h 83"/>
                  <a:gd name="T44" fmla="*/ 244 w 305"/>
                  <a:gd name="T45" fmla="*/ 33 h 83"/>
                  <a:gd name="T46" fmla="*/ 224 w 305"/>
                  <a:gd name="T47" fmla="*/ 28 h 83"/>
                  <a:gd name="T48" fmla="*/ 201 w 305"/>
                  <a:gd name="T49" fmla="*/ 25 h 83"/>
                  <a:gd name="T50" fmla="*/ 176 w 305"/>
                  <a:gd name="T51" fmla="*/ 22 h 83"/>
                  <a:gd name="T52" fmla="*/ 152 w 305"/>
                  <a:gd name="T53" fmla="*/ 21 h 83"/>
                  <a:gd name="T54" fmla="*/ 126 w 305"/>
                  <a:gd name="T55" fmla="*/ 22 h 83"/>
                  <a:gd name="T56" fmla="*/ 101 w 305"/>
                  <a:gd name="T57" fmla="*/ 24 h 83"/>
                  <a:gd name="T58" fmla="*/ 77 w 305"/>
                  <a:gd name="T59" fmla="*/ 29 h 83"/>
                  <a:gd name="T60" fmla="*/ 55 w 305"/>
                  <a:gd name="T61" fmla="*/ 38 h 83"/>
                  <a:gd name="T62" fmla="*/ 33 w 305"/>
                  <a:gd name="T63" fmla="*/ 49 h 83"/>
                  <a:gd name="T64" fmla="*/ 15 w 305"/>
                  <a:gd name="T65" fmla="*/ 64 h 83"/>
                  <a:gd name="T66" fmla="*/ 0 w 305"/>
                  <a:gd name="T67" fmla="*/ 83 h 83"/>
                  <a:gd name="T68" fmla="*/ 0 w 305"/>
                  <a:gd name="T69" fmla="*/ 53 h 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05" h="83">
                    <a:moveTo>
                      <a:pt x="0" y="53"/>
                    </a:moveTo>
                    <a:lnTo>
                      <a:pt x="0" y="52"/>
                    </a:lnTo>
                    <a:lnTo>
                      <a:pt x="2" y="49"/>
                    </a:lnTo>
                    <a:lnTo>
                      <a:pt x="5" y="44"/>
                    </a:lnTo>
                    <a:lnTo>
                      <a:pt x="11" y="38"/>
                    </a:lnTo>
                    <a:lnTo>
                      <a:pt x="18" y="31"/>
                    </a:lnTo>
                    <a:lnTo>
                      <a:pt x="27" y="25"/>
                    </a:lnTo>
                    <a:lnTo>
                      <a:pt x="39" y="17"/>
                    </a:lnTo>
                    <a:lnTo>
                      <a:pt x="54" y="12"/>
                    </a:lnTo>
                    <a:lnTo>
                      <a:pt x="72" y="7"/>
                    </a:lnTo>
                    <a:lnTo>
                      <a:pt x="92" y="2"/>
                    </a:lnTo>
                    <a:lnTo>
                      <a:pt x="118" y="0"/>
                    </a:lnTo>
                    <a:lnTo>
                      <a:pt x="146" y="0"/>
                    </a:lnTo>
                    <a:lnTo>
                      <a:pt x="180" y="2"/>
                    </a:lnTo>
                    <a:lnTo>
                      <a:pt x="216" y="8"/>
                    </a:lnTo>
                    <a:lnTo>
                      <a:pt x="258" y="16"/>
                    </a:lnTo>
                    <a:lnTo>
                      <a:pt x="305" y="29"/>
                    </a:lnTo>
                    <a:lnTo>
                      <a:pt x="299" y="47"/>
                    </a:lnTo>
                    <a:lnTo>
                      <a:pt x="297" y="45"/>
                    </a:lnTo>
                    <a:lnTo>
                      <a:pt x="289" y="43"/>
                    </a:lnTo>
                    <a:lnTo>
                      <a:pt x="277" y="40"/>
                    </a:lnTo>
                    <a:lnTo>
                      <a:pt x="262" y="36"/>
                    </a:lnTo>
                    <a:lnTo>
                      <a:pt x="244" y="33"/>
                    </a:lnTo>
                    <a:lnTo>
                      <a:pt x="224" y="28"/>
                    </a:lnTo>
                    <a:lnTo>
                      <a:pt x="201" y="25"/>
                    </a:lnTo>
                    <a:lnTo>
                      <a:pt x="176" y="22"/>
                    </a:lnTo>
                    <a:lnTo>
                      <a:pt x="152" y="21"/>
                    </a:lnTo>
                    <a:lnTo>
                      <a:pt x="126" y="22"/>
                    </a:lnTo>
                    <a:lnTo>
                      <a:pt x="101" y="24"/>
                    </a:lnTo>
                    <a:lnTo>
                      <a:pt x="77" y="29"/>
                    </a:lnTo>
                    <a:lnTo>
                      <a:pt x="55" y="38"/>
                    </a:lnTo>
                    <a:lnTo>
                      <a:pt x="33" y="49"/>
                    </a:lnTo>
                    <a:lnTo>
                      <a:pt x="15" y="64"/>
                    </a:lnTo>
                    <a:lnTo>
                      <a:pt x="0" y="83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8" name="Freeform 210"/>
              <p:cNvSpPr>
                <a:spLocks/>
              </p:cNvSpPr>
              <p:nvPr/>
            </p:nvSpPr>
            <p:spPr bwMode="auto">
              <a:xfrm>
                <a:off x="6348" y="13696"/>
                <a:ext cx="496" cy="917"/>
              </a:xfrm>
              <a:custGeom>
                <a:avLst/>
                <a:gdLst>
                  <a:gd name="T0" fmla="*/ 0 w 496"/>
                  <a:gd name="T1" fmla="*/ 0 h 917"/>
                  <a:gd name="T2" fmla="*/ 0 w 496"/>
                  <a:gd name="T3" fmla="*/ 886 h 917"/>
                  <a:gd name="T4" fmla="*/ 150 w 496"/>
                  <a:gd name="T5" fmla="*/ 917 h 917"/>
                  <a:gd name="T6" fmla="*/ 143 w 496"/>
                  <a:gd name="T7" fmla="*/ 797 h 917"/>
                  <a:gd name="T8" fmla="*/ 496 w 496"/>
                  <a:gd name="T9" fmla="*/ 851 h 917"/>
                  <a:gd name="T10" fmla="*/ 490 w 496"/>
                  <a:gd name="T11" fmla="*/ 803 h 917"/>
                  <a:gd name="T12" fmla="*/ 245 w 496"/>
                  <a:gd name="T13" fmla="*/ 773 h 917"/>
                  <a:gd name="T14" fmla="*/ 239 w 496"/>
                  <a:gd name="T15" fmla="*/ 670 h 917"/>
                  <a:gd name="T16" fmla="*/ 72 w 496"/>
                  <a:gd name="T17" fmla="*/ 670 h 917"/>
                  <a:gd name="T18" fmla="*/ 68 w 496"/>
                  <a:gd name="T19" fmla="*/ 657 h 917"/>
                  <a:gd name="T20" fmla="*/ 56 w 496"/>
                  <a:gd name="T21" fmla="*/ 620 h 917"/>
                  <a:gd name="T22" fmla="*/ 41 w 496"/>
                  <a:gd name="T23" fmla="*/ 559 h 917"/>
                  <a:gd name="T24" fmla="*/ 26 w 496"/>
                  <a:gd name="T25" fmla="*/ 480 h 917"/>
                  <a:gd name="T26" fmla="*/ 15 w 496"/>
                  <a:gd name="T27" fmla="*/ 385 h 917"/>
                  <a:gd name="T28" fmla="*/ 11 w 496"/>
                  <a:gd name="T29" fmla="*/ 276 h 917"/>
                  <a:gd name="T30" fmla="*/ 20 w 496"/>
                  <a:gd name="T31" fmla="*/ 158 h 917"/>
                  <a:gd name="T32" fmla="*/ 42 w 496"/>
                  <a:gd name="T33" fmla="*/ 30 h 917"/>
                  <a:gd name="T34" fmla="*/ 0 w 496"/>
                  <a:gd name="T35" fmla="*/ 0 h 91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496" h="917">
                    <a:moveTo>
                      <a:pt x="0" y="0"/>
                    </a:moveTo>
                    <a:lnTo>
                      <a:pt x="0" y="886"/>
                    </a:lnTo>
                    <a:lnTo>
                      <a:pt x="150" y="917"/>
                    </a:lnTo>
                    <a:lnTo>
                      <a:pt x="143" y="797"/>
                    </a:lnTo>
                    <a:lnTo>
                      <a:pt x="496" y="851"/>
                    </a:lnTo>
                    <a:lnTo>
                      <a:pt x="490" y="803"/>
                    </a:lnTo>
                    <a:lnTo>
                      <a:pt x="245" y="773"/>
                    </a:lnTo>
                    <a:lnTo>
                      <a:pt x="239" y="670"/>
                    </a:lnTo>
                    <a:lnTo>
                      <a:pt x="72" y="670"/>
                    </a:lnTo>
                    <a:lnTo>
                      <a:pt x="68" y="657"/>
                    </a:lnTo>
                    <a:lnTo>
                      <a:pt x="56" y="620"/>
                    </a:lnTo>
                    <a:lnTo>
                      <a:pt x="41" y="559"/>
                    </a:lnTo>
                    <a:lnTo>
                      <a:pt x="26" y="480"/>
                    </a:lnTo>
                    <a:lnTo>
                      <a:pt x="15" y="385"/>
                    </a:lnTo>
                    <a:lnTo>
                      <a:pt x="11" y="276"/>
                    </a:lnTo>
                    <a:lnTo>
                      <a:pt x="20" y="158"/>
                    </a:lnTo>
                    <a:lnTo>
                      <a:pt x="42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9" name="Freeform 211"/>
              <p:cNvSpPr>
                <a:spLocks/>
              </p:cNvSpPr>
              <p:nvPr/>
            </p:nvSpPr>
            <p:spPr bwMode="auto">
              <a:xfrm>
                <a:off x="6593" y="13487"/>
                <a:ext cx="638" cy="125"/>
              </a:xfrm>
              <a:custGeom>
                <a:avLst/>
                <a:gdLst>
                  <a:gd name="T0" fmla="*/ 0 w 638"/>
                  <a:gd name="T1" fmla="*/ 125 h 125"/>
                  <a:gd name="T2" fmla="*/ 4 w 638"/>
                  <a:gd name="T3" fmla="*/ 124 h 125"/>
                  <a:gd name="T4" fmla="*/ 14 w 638"/>
                  <a:gd name="T5" fmla="*/ 119 h 125"/>
                  <a:gd name="T6" fmla="*/ 31 w 638"/>
                  <a:gd name="T7" fmla="*/ 114 h 125"/>
                  <a:gd name="T8" fmla="*/ 53 w 638"/>
                  <a:gd name="T9" fmla="*/ 106 h 125"/>
                  <a:gd name="T10" fmla="*/ 81 w 638"/>
                  <a:gd name="T11" fmla="*/ 98 h 125"/>
                  <a:gd name="T12" fmla="*/ 113 w 638"/>
                  <a:gd name="T13" fmla="*/ 89 h 125"/>
                  <a:gd name="T14" fmla="*/ 151 w 638"/>
                  <a:gd name="T15" fmla="*/ 81 h 125"/>
                  <a:gd name="T16" fmla="*/ 192 w 638"/>
                  <a:gd name="T17" fmla="*/ 73 h 125"/>
                  <a:gd name="T18" fmla="*/ 237 w 638"/>
                  <a:gd name="T19" fmla="*/ 65 h 125"/>
                  <a:gd name="T20" fmla="*/ 286 w 638"/>
                  <a:gd name="T21" fmla="*/ 60 h 125"/>
                  <a:gd name="T22" fmla="*/ 337 w 638"/>
                  <a:gd name="T23" fmla="*/ 56 h 125"/>
                  <a:gd name="T24" fmla="*/ 390 w 638"/>
                  <a:gd name="T25" fmla="*/ 55 h 125"/>
                  <a:gd name="T26" fmla="*/ 446 w 638"/>
                  <a:gd name="T27" fmla="*/ 56 h 125"/>
                  <a:gd name="T28" fmla="*/ 503 w 638"/>
                  <a:gd name="T29" fmla="*/ 61 h 125"/>
                  <a:gd name="T30" fmla="*/ 561 w 638"/>
                  <a:gd name="T31" fmla="*/ 70 h 125"/>
                  <a:gd name="T32" fmla="*/ 620 w 638"/>
                  <a:gd name="T33" fmla="*/ 83 h 125"/>
                  <a:gd name="T34" fmla="*/ 638 w 638"/>
                  <a:gd name="T35" fmla="*/ 0 h 125"/>
                  <a:gd name="T36" fmla="*/ 634 w 638"/>
                  <a:gd name="T37" fmla="*/ 0 h 125"/>
                  <a:gd name="T38" fmla="*/ 620 w 638"/>
                  <a:gd name="T39" fmla="*/ 0 h 125"/>
                  <a:gd name="T40" fmla="*/ 599 w 638"/>
                  <a:gd name="T41" fmla="*/ 0 h 125"/>
                  <a:gd name="T42" fmla="*/ 571 w 638"/>
                  <a:gd name="T43" fmla="*/ 1 h 125"/>
                  <a:gd name="T44" fmla="*/ 536 w 638"/>
                  <a:gd name="T45" fmla="*/ 2 h 125"/>
                  <a:gd name="T46" fmla="*/ 496 w 638"/>
                  <a:gd name="T47" fmla="*/ 3 h 125"/>
                  <a:gd name="T48" fmla="*/ 452 w 638"/>
                  <a:gd name="T49" fmla="*/ 6 h 125"/>
                  <a:gd name="T50" fmla="*/ 405 w 638"/>
                  <a:gd name="T51" fmla="*/ 8 h 125"/>
                  <a:gd name="T52" fmla="*/ 354 w 638"/>
                  <a:gd name="T53" fmla="*/ 13 h 125"/>
                  <a:gd name="T54" fmla="*/ 302 w 638"/>
                  <a:gd name="T55" fmla="*/ 17 h 125"/>
                  <a:gd name="T56" fmla="*/ 249 w 638"/>
                  <a:gd name="T57" fmla="*/ 22 h 125"/>
                  <a:gd name="T58" fmla="*/ 196 w 638"/>
                  <a:gd name="T59" fmla="*/ 30 h 125"/>
                  <a:gd name="T60" fmla="*/ 144 w 638"/>
                  <a:gd name="T61" fmla="*/ 37 h 125"/>
                  <a:gd name="T62" fmla="*/ 93 w 638"/>
                  <a:gd name="T63" fmla="*/ 47 h 125"/>
                  <a:gd name="T64" fmla="*/ 45 w 638"/>
                  <a:gd name="T65" fmla="*/ 58 h 125"/>
                  <a:gd name="T66" fmla="*/ 0 w 638"/>
                  <a:gd name="T67" fmla="*/ 71 h 125"/>
                  <a:gd name="T68" fmla="*/ 0 w 638"/>
                  <a:gd name="T69" fmla="*/ 125 h 12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638" h="125">
                    <a:moveTo>
                      <a:pt x="0" y="125"/>
                    </a:moveTo>
                    <a:lnTo>
                      <a:pt x="4" y="124"/>
                    </a:lnTo>
                    <a:lnTo>
                      <a:pt x="14" y="119"/>
                    </a:lnTo>
                    <a:lnTo>
                      <a:pt x="31" y="114"/>
                    </a:lnTo>
                    <a:lnTo>
                      <a:pt x="53" y="106"/>
                    </a:lnTo>
                    <a:lnTo>
                      <a:pt x="81" y="98"/>
                    </a:lnTo>
                    <a:lnTo>
                      <a:pt x="113" y="89"/>
                    </a:lnTo>
                    <a:lnTo>
                      <a:pt x="151" y="81"/>
                    </a:lnTo>
                    <a:lnTo>
                      <a:pt x="192" y="73"/>
                    </a:lnTo>
                    <a:lnTo>
                      <a:pt x="237" y="65"/>
                    </a:lnTo>
                    <a:lnTo>
                      <a:pt x="286" y="60"/>
                    </a:lnTo>
                    <a:lnTo>
                      <a:pt x="337" y="56"/>
                    </a:lnTo>
                    <a:lnTo>
                      <a:pt x="390" y="55"/>
                    </a:lnTo>
                    <a:lnTo>
                      <a:pt x="446" y="56"/>
                    </a:lnTo>
                    <a:lnTo>
                      <a:pt x="503" y="61"/>
                    </a:lnTo>
                    <a:lnTo>
                      <a:pt x="561" y="70"/>
                    </a:lnTo>
                    <a:lnTo>
                      <a:pt x="620" y="83"/>
                    </a:lnTo>
                    <a:lnTo>
                      <a:pt x="638" y="0"/>
                    </a:lnTo>
                    <a:lnTo>
                      <a:pt x="634" y="0"/>
                    </a:lnTo>
                    <a:lnTo>
                      <a:pt x="620" y="0"/>
                    </a:lnTo>
                    <a:lnTo>
                      <a:pt x="599" y="0"/>
                    </a:lnTo>
                    <a:lnTo>
                      <a:pt x="571" y="1"/>
                    </a:lnTo>
                    <a:lnTo>
                      <a:pt x="536" y="2"/>
                    </a:lnTo>
                    <a:lnTo>
                      <a:pt x="496" y="3"/>
                    </a:lnTo>
                    <a:lnTo>
                      <a:pt x="452" y="6"/>
                    </a:lnTo>
                    <a:lnTo>
                      <a:pt x="405" y="8"/>
                    </a:lnTo>
                    <a:lnTo>
                      <a:pt x="354" y="13"/>
                    </a:lnTo>
                    <a:lnTo>
                      <a:pt x="302" y="17"/>
                    </a:lnTo>
                    <a:lnTo>
                      <a:pt x="249" y="22"/>
                    </a:lnTo>
                    <a:lnTo>
                      <a:pt x="196" y="30"/>
                    </a:lnTo>
                    <a:lnTo>
                      <a:pt x="144" y="37"/>
                    </a:lnTo>
                    <a:lnTo>
                      <a:pt x="93" y="47"/>
                    </a:lnTo>
                    <a:lnTo>
                      <a:pt x="45" y="58"/>
                    </a:lnTo>
                    <a:lnTo>
                      <a:pt x="0" y="71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0" name="Freeform 212"/>
              <p:cNvSpPr>
                <a:spLocks/>
              </p:cNvSpPr>
              <p:nvPr/>
            </p:nvSpPr>
            <p:spPr bwMode="auto">
              <a:xfrm>
                <a:off x="6217" y="14634"/>
                <a:ext cx="1075" cy="356"/>
              </a:xfrm>
              <a:custGeom>
                <a:avLst/>
                <a:gdLst>
                  <a:gd name="T0" fmla="*/ 454 w 1075"/>
                  <a:gd name="T1" fmla="*/ 344 h 356"/>
                  <a:gd name="T2" fmla="*/ 456 w 1075"/>
                  <a:gd name="T3" fmla="*/ 343 h 356"/>
                  <a:gd name="T4" fmla="*/ 463 w 1075"/>
                  <a:gd name="T5" fmla="*/ 341 h 356"/>
                  <a:gd name="T6" fmla="*/ 472 w 1075"/>
                  <a:gd name="T7" fmla="*/ 337 h 356"/>
                  <a:gd name="T8" fmla="*/ 485 w 1075"/>
                  <a:gd name="T9" fmla="*/ 332 h 356"/>
                  <a:gd name="T10" fmla="*/ 501 w 1075"/>
                  <a:gd name="T11" fmla="*/ 325 h 356"/>
                  <a:gd name="T12" fmla="*/ 518 w 1075"/>
                  <a:gd name="T13" fmla="*/ 317 h 356"/>
                  <a:gd name="T14" fmla="*/ 538 w 1075"/>
                  <a:gd name="T15" fmla="*/ 308 h 356"/>
                  <a:gd name="T16" fmla="*/ 558 w 1075"/>
                  <a:gd name="T17" fmla="*/ 298 h 356"/>
                  <a:gd name="T18" fmla="*/ 580 w 1075"/>
                  <a:gd name="T19" fmla="*/ 287 h 356"/>
                  <a:gd name="T20" fmla="*/ 600 w 1075"/>
                  <a:gd name="T21" fmla="*/ 274 h 356"/>
                  <a:gd name="T22" fmla="*/ 621 w 1075"/>
                  <a:gd name="T23" fmla="*/ 262 h 356"/>
                  <a:gd name="T24" fmla="*/ 640 w 1075"/>
                  <a:gd name="T25" fmla="*/ 248 h 356"/>
                  <a:gd name="T26" fmla="*/ 658 w 1075"/>
                  <a:gd name="T27" fmla="*/ 234 h 356"/>
                  <a:gd name="T28" fmla="*/ 674 w 1075"/>
                  <a:gd name="T29" fmla="*/ 219 h 356"/>
                  <a:gd name="T30" fmla="*/ 688 w 1075"/>
                  <a:gd name="T31" fmla="*/ 204 h 356"/>
                  <a:gd name="T32" fmla="*/ 699 w 1075"/>
                  <a:gd name="T33" fmla="*/ 189 h 356"/>
                  <a:gd name="T34" fmla="*/ 0 w 1075"/>
                  <a:gd name="T35" fmla="*/ 18 h 356"/>
                  <a:gd name="T36" fmla="*/ 54 w 1075"/>
                  <a:gd name="T37" fmla="*/ 0 h 356"/>
                  <a:gd name="T38" fmla="*/ 1075 w 1075"/>
                  <a:gd name="T39" fmla="*/ 251 h 356"/>
                  <a:gd name="T40" fmla="*/ 1033 w 1075"/>
                  <a:gd name="T41" fmla="*/ 274 h 356"/>
                  <a:gd name="T42" fmla="*/ 738 w 1075"/>
                  <a:gd name="T43" fmla="*/ 199 h 356"/>
                  <a:gd name="T44" fmla="*/ 737 w 1075"/>
                  <a:gd name="T45" fmla="*/ 200 h 356"/>
                  <a:gd name="T46" fmla="*/ 735 w 1075"/>
                  <a:gd name="T47" fmla="*/ 203 h 356"/>
                  <a:gd name="T48" fmla="*/ 730 w 1075"/>
                  <a:gd name="T49" fmla="*/ 207 h 356"/>
                  <a:gd name="T50" fmla="*/ 724 w 1075"/>
                  <a:gd name="T51" fmla="*/ 214 h 356"/>
                  <a:gd name="T52" fmla="*/ 716 w 1075"/>
                  <a:gd name="T53" fmla="*/ 222 h 356"/>
                  <a:gd name="T54" fmla="*/ 706 w 1075"/>
                  <a:gd name="T55" fmla="*/ 231 h 356"/>
                  <a:gd name="T56" fmla="*/ 694 w 1075"/>
                  <a:gd name="T57" fmla="*/ 242 h 356"/>
                  <a:gd name="T58" fmla="*/ 679 w 1075"/>
                  <a:gd name="T59" fmla="*/ 253 h 356"/>
                  <a:gd name="T60" fmla="*/ 662 w 1075"/>
                  <a:gd name="T61" fmla="*/ 265 h 356"/>
                  <a:gd name="T62" fmla="*/ 643 w 1075"/>
                  <a:gd name="T63" fmla="*/ 278 h 356"/>
                  <a:gd name="T64" fmla="*/ 621 w 1075"/>
                  <a:gd name="T65" fmla="*/ 291 h 356"/>
                  <a:gd name="T66" fmla="*/ 597 w 1075"/>
                  <a:gd name="T67" fmla="*/ 303 h 356"/>
                  <a:gd name="T68" fmla="*/ 570 w 1075"/>
                  <a:gd name="T69" fmla="*/ 317 h 356"/>
                  <a:gd name="T70" fmla="*/ 540 w 1075"/>
                  <a:gd name="T71" fmla="*/ 330 h 356"/>
                  <a:gd name="T72" fmla="*/ 508 w 1075"/>
                  <a:gd name="T73" fmla="*/ 343 h 356"/>
                  <a:gd name="T74" fmla="*/ 472 w 1075"/>
                  <a:gd name="T75" fmla="*/ 356 h 356"/>
                  <a:gd name="T76" fmla="*/ 454 w 1075"/>
                  <a:gd name="T77" fmla="*/ 344 h 35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1075" h="356">
                    <a:moveTo>
                      <a:pt x="454" y="344"/>
                    </a:moveTo>
                    <a:lnTo>
                      <a:pt x="456" y="343"/>
                    </a:lnTo>
                    <a:lnTo>
                      <a:pt x="463" y="341"/>
                    </a:lnTo>
                    <a:lnTo>
                      <a:pt x="472" y="337"/>
                    </a:lnTo>
                    <a:lnTo>
                      <a:pt x="485" y="332"/>
                    </a:lnTo>
                    <a:lnTo>
                      <a:pt x="501" y="325"/>
                    </a:lnTo>
                    <a:lnTo>
                      <a:pt x="518" y="317"/>
                    </a:lnTo>
                    <a:lnTo>
                      <a:pt x="538" y="308"/>
                    </a:lnTo>
                    <a:lnTo>
                      <a:pt x="558" y="298"/>
                    </a:lnTo>
                    <a:lnTo>
                      <a:pt x="580" y="287"/>
                    </a:lnTo>
                    <a:lnTo>
                      <a:pt x="600" y="274"/>
                    </a:lnTo>
                    <a:lnTo>
                      <a:pt x="621" y="262"/>
                    </a:lnTo>
                    <a:lnTo>
                      <a:pt x="640" y="248"/>
                    </a:lnTo>
                    <a:lnTo>
                      <a:pt x="658" y="234"/>
                    </a:lnTo>
                    <a:lnTo>
                      <a:pt x="674" y="219"/>
                    </a:lnTo>
                    <a:lnTo>
                      <a:pt x="688" y="204"/>
                    </a:lnTo>
                    <a:lnTo>
                      <a:pt x="699" y="189"/>
                    </a:lnTo>
                    <a:lnTo>
                      <a:pt x="0" y="18"/>
                    </a:lnTo>
                    <a:lnTo>
                      <a:pt x="54" y="0"/>
                    </a:lnTo>
                    <a:lnTo>
                      <a:pt x="1075" y="251"/>
                    </a:lnTo>
                    <a:lnTo>
                      <a:pt x="1033" y="274"/>
                    </a:lnTo>
                    <a:lnTo>
                      <a:pt x="738" y="199"/>
                    </a:lnTo>
                    <a:lnTo>
                      <a:pt x="737" y="200"/>
                    </a:lnTo>
                    <a:lnTo>
                      <a:pt x="735" y="203"/>
                    </a:lnTo>
                    <a:lnTo>
                      <a:pt x="730" y="207"/>
                    </a:lnTo>
                    <a:lnTo>
                      <a:pt x="724" y="214"/>
                    </a:lnTo>
                    <a:lnTo>
                      <a:pt x="716" y="222"/>
                    </a:lnTo>
                    <a:lnTo>
                      <a:pt x="706" y="231"/>
                    </a:lnTo>
                    <a:lnTo>
                      <a:pt x="694" y="242"/>
                    </a:lnTo>
                    <a:lnTo>
                      <a:pt x="679" y="253"/>
                    </a:lnTo>
                    <a:lnTo>
                      <a:pt x="662" y="265"/>
                    </a:lnTo>
                    <a:lnTo>
                      <a:pt x="643" y="278"/>
                    </a:lnTo>
                    <a:lnTo>
                      <a:pt x="621" y="291"/>
                    </a:lnTo>
                    <a:lnTo>
                      <a:pt x="597" y="303"/>
                    </a:lnTo>
                    <a:lnTo>
                      <a:pt x="570" y="317"/>
                    </a:lnTo>
                    <a:lnTo>
                      <a:pt x="540" y="330"/>
                    </a:lnTo>
                    <a:lnTo>
                      <a:pt x="508" y="343"/>
                    </a:lnTo>
                    <a:lnTo>
                      <a:pt x="472" y="356"/>
                    </a:lnTo>
                    <a:lnTo>
                      <a:pt x="454" y="3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1" name="Freeform 213"/>
              <p:cNvSpPr>
                <a:spLocks/>
              </p:cNvSpPr>
              <p:nvPr/>
            </p:nvSpPr>
            <p:spPr bwMode="auto">
              <a:xfrm>
                <a:off x="5997" y="14727"/>
                <a:ext cx="1095" cy="319"/>
              </a:xfrm>
              <a:custGeom>
                <a:avLst/>
                <a:gdLst>
                  <a:gd name="T0" fmla="*/ 0 w 1095"/>
                  <a:gd name="T1" fmla="*/ 0 h 319"/>
                  <a:gd name="T2" fmla="*/ 1071 w 1095"/>
                  <a:gd name="T3" fmla="*/ 319 h 319"/>
                  <a:gd name="T4" fmla="*/ 1095 w 1095"/>
                  <a:gd name="T5" fmla="*/ 319 h 319"/>
                  <a:gd name="T6" fmla="*/ 33 w 1095"/>
                  <a:gd name="T7" fmla="*/ 0 h 319"/>
                  <a:gd name="T8" fmla="*/ 0 w 1095"/>
                  <a:gd name="T9" fmla="*/ 0 h 3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95" h="319">
                    <a:moveTo>
                      <a:pt x="0" y="0"/>
                    </a:moveTo>
                    <a:lnTo>
                      <a:pt x="1071" y="319"/>
                    </a:lnTo>
                    <a:lnTo>
                      <a:pt x="1095" y="319"/>
                    </a:lnTo>
                    <a:lnTo>
                      <a:pt x="3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2" name="Freeform 214"/>
              <p:cNvSpPr>
                <a:spLocks/>
              </p:cNvSpPr>
              <p:nvPr/>
            </p:nvSpPr>
            <p:spPr bwMode="auto">
              <a:xfrm>
                <a:off x="6181" y="14684"/>
                <a:ext cx="1082" cy="285"/>
              </a:xfrm>
              <a:custGeom>
                <a:avLst/>
                <a:gdLst>
                  <a:gd name="T0" fmla="*/ 0 w 1082"/>
                  <a:gd name="T1" fmla="*/ 1 h 285"/>
                  <a:gd name="T2" fmla="*/ 1058 w 1082"/>
                  <a:gd name="T3" fmla="*/ 285 h 285"/>
                  <a:gd name="T4" fmla="*/ 1082 w 1082"/>
                  <a:gd name="T5" fmla="*/ 284 h 285"/>
                  <a:gd name="T6" fmla="*/ 33 w 1082"/>
                  <a:gd name="T7" fmla="*/ 0 h 285"/>
                  <a:gd name="T8" fmla="*/ 0 w 1082"/>
                  <a:gd name="T9" fmla="*/ 1 h 2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82" h="285">
                    <a:moveTo>
                      <a:pt x="0" y="1"/>
                    </a:moveTo>
                    <a:lnTo>
                      <a:pt x="1058" y="285"/>
                    </a:lnTo>
                    <a:lnTo>
                      <a:pt x="1082" y="284"/>
                    </a:lnTo>
                    <a:lnTo>
                      <a:pt x="33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3" name="Freeform 215"/>
              <p:cNvSpPr>
                <a:spLocks/>
              </p:cNvSpPr>
              <p:nvPr/>
            </p:nvSpPr>
            <p:spPr bwMode="auto">
              <a:xfrm>
                <a:off x="6093" y="14699"/>
                <a:ext cx="1087" cy="315"/>
              </a:xfrm>
              <a:custGeom>
                <a:avLst/>
                <a:gdLst>
                  <a:gd name="T0" fmla="*/ 0 w 1087"/>
                  <a:gd name="T1" fmla="*/ 0 h 315"/>
                  <a:gd name="T2" fmla="*/ 1066 w 1087"/>
                  <a:gd name="T3" fmla="*/ 315 h 315"/>
                  <a:gd name="T4" fmla="*/ 1087 w 1087"/>
                  <a:gd name="T5" fmla="*/ 308 h 315"/>
                  <a:gd name="T6" fmla="*/ 31 w 1087"/>
                  <a:gd name="T7" fmla="*/ 0 h 315"/>
                  <a:gd name="T8" fmla="*/ 0 w 1087"/>
                  <a:gd name="T9" fmla="*/ 0 h 3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87" h="315">
                    <a:moveTo>
                      <a:pt x="0" y="0"/>
                    </a:moveTo>
                    <a:lnTo>
                      <a:pt x="1066" y="315"/>
                    </a:lnTo>
                    <a:lnTo>
                      <a:pt x="1087" y="308"/>
                    </a:lnTo>
                    <a:lnTo>
                      <a:pt x="3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6048" name="Group 216"/>
            <p:cNvGrpSpPr>
              <a:grpSpLocks/>
            </p:cNvGrpSpPr>
            <p:nvPr/>
          </p:nvGrpSpPr>
          <p:grpSpPr bwMode="auto">
            <a:xfrm>
              <a:off x="4092" y="3609"/>
              <a:ext cx="410" cy="571"/>
              <a:chOff x="12762" y="10336"/>
              <a:chExt cx="1027" cy="1700"/>
            </a:xfrm>
          </p:grpSpPr>
          <p:sp>
            <p:nvSpPr>
              <p:cNvPr id="86069" name="Rectangle 217"/>
              <p:cNvSpPr>
                <a:spLocks noChangeArrowheads="1"/>
              </p:cNvSpPr>
              <p:nvPr/>
            </p:nvSpPr>
            <p:spPr bwMode="auto">
              <a:xfrm>
                <a:off x="12824" y="10394"/>
                <a:ext cx="965" cy="1642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0" name="Rectangle 218"/>
              <p:cNvSpPr>
                <a:spLocks noChangeArrowheads="1"/>
              </p:cNvSpPr>
              <p:nvPr/>
            </p:nvSpPr>
            <p:spPr bwMode="auto">
              <a:xfrm>
                <a:off x="12766" y="10336"/>
                <a:ext cx="965" cy="16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1" name="Line 219"/>
              <p:cNvSpPr>
                <a:spLocks noChangeShapeType="1"/>
              </p:cNvSpPr>
              <p:nvPr/>
            </p:nvSpPr>
            <p:spPr bwMode="auto">
              <a:xfrm>
                <a:off x="12766" y="10682"/>
                <a:ext cx="965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2" name="Line 220"/>
              <p:cNvSpPr>
                <a:spLocks noChangeShapeType="1"/>
              </p:cNvSpPr>
              <p:nvPr/>
            </p:nvSpPr>
            <p:spPr bwMode="auto">
              <a:xfrm>
                <a:off x="12780" y="11042"/>
                <a:ext cx="98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3" name="Line 221"/>
              <p:cNvSpPr>
                <a:spLocks noChangeShapeType="1"/>
              </p:cNvSpPr>
              <p:nvPr/>
            </p:nvSpPr>
            <p:spPr bwMode="auto">
              <a:xfrm>
                <a:off x="12764" y="11374"/>
                <a:ext cx="98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4" name="Line 222"/>
              <p:cNvSpPr>
                <a:spLocks noChangeShapeType="1"/>
              </p:cNvSpPr>
              <p:nvPr/>
            </p:nvSpPr>
            <p:spPr bwMode="auto">
              <a:xfrm>
                <a:off x="12762" y="11675"/>
                <a:ext cx="967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6049" name="Oval 223"/>
            <p:cNvSpPr>
              <a:spLocks noChangeArrowheads="1"/>
            </p:cNvSpPr>
            <p:nvPr/>
          </p:nvSpPr>
          <p:spPr bwMode="auto">
            <a:xfrm>
              <a:off x="2342" y="2938"/>
              <a:ext cx="58" cy="5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50" name="Oval 224"/>
            <p:cNvSpPr>
              <a:spLocks noChangeArrowheads="1"/>
            </p:cNvSpPr>
            <p:nvPr/>
          </p:nvSpPr>
          <p:spPr bwMode="auto">
            <a:xfrm>
              <a:off x="1748" y="3490"/>
              <a:ext cx="58" cy="5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51" name="Line 225"/>
            <p:cNvSpPr>
              <a:spLocks noChangeShapeType="1"/>
            </p:cNvSpPr>
            <p:nvPr/>
          </p:nvSpPr>
          <p:spPr bwMode="auto">
            <a:xfrm flipH="1">
              <a:off x="2414" y="2878"/>
              <a:ext cx="186" cy="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52" name="Text Box 226"/>
            <p:cNvSpPr txBox="1">
              <a:spLocks noChangeArrowheads="1"/>
            </p:cNvSpPr>
            <p:nvPr/>
          </p:nvSpPr>
          <p:spPr bwMode="auto">
            <a:xfrm>
              <a:off x="4220" y="2710"/>
              <a:ext cx="30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400">
                  <a:solidFill>
                    <a:srgbClr val="FF0000"/>
                  </a:solidFill>
                  <a:latin typeface="Symbol" pitchFamily="18" charset="2"/>
                </a:rPr>
                <a:t>l</a:t>
              </a:r>
              <a:r>
                <a:rPr lang="en-US" sz="1200" baseline="-25000">
                  <a:solidFill>
                    <a:srgbClr val="FF0000"/>
                  </a:solidFill>
                  <a:latin typeface="Arial" charset="0"/>
                </a:rPr>
                <a:t>out</a:t>
              </a:r>
              <a:endParaRPr lang="en-US" sz="2000">
                <a:solidFill>
                  <a:schemeClr val="tx2"/>
                </a:solidFill>
              </a:endParaRPr>
            </a:p>
          </p:txBody>
        </p:sp>
        <p:sp>
          <p:nvSpPr>
            <p:cNvPr id="86053" name="Line 227"/>
            <p:cNvSpPr>
              <a:spLocks noChangeShapeType="1"/>
            </p:cNvSpPr>
            <p:nvPr/>
          </p:nvSpPr>
          <p:spPr bwMode="auto">
            <a:xfrm>
              <a:off x="4340" y="2890"/>
              <a:ext cx="126" cy="1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54" name="Line 228"/>
            <p:cNvSpPr>
              <a:spLocks noChangeShapeType="1"/>
            </p:cNvSpPr>
            <p:nvPr/>
          </p:nvSpPr>
          <p:spPr bwMode="auto">
            <a:xfrm flipH="1">
              <a:off x="3368" y="3466"/>
              <a:ext cx="210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6055" name="Group 229"/>
            <p:cNvGrpSpPr>
              <a:grpSpLocks/>
            </p:cNvGrpSpPr>
            <p:nvPr/>
          </p:nvGrpSpPr>
          <p:grpSpPr bwMode="auto">
            <a:xfrm>
              <a:off x="3098" y="3712"/>
              <a:ext cx="424" cy="168"/>
              <a:chOff x="10808" y="10250"/>
              <a:chExt cx="1018" cy="403"/>
            </a:xfrm>
          </p:grpSpPr>
          <p:sp>
            <p:nvSpPr>
              <p:cNvPr id="86058" name="Rectangle 230"/>
              <p:cNvSpPr>
                <a:spLocks noChangeArrowheads="1"/>
              </p:cNvSpPr>
              <p:nvPr/>
            </p:nvSpPr>
            <p:spPr bwMode="auto">
              <a:xfrm>
                <a:off x="10832" y="10250"/>
                <a:ext cx="994" cy="403"/>
              </a:xfrm>
              <a:prstGeom prst="rect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59" name="Freeform 231"/>
              <p:cNvSpPr>
                <a:spLocks/>
              </p:cNvSpPr>
              <p:nvPr/>
            </p:nvSpPr>
            <p:spPr bwMode="auto">
              <a:xfrm>
                <a:off x="11198" y="10272"/>
                <a:ext cx="610" cy="374"/>
              </a:xfrm>
              <a:custGeom>
                <a:avLst/>
                <a:gdLst>
                  <a:gd name="T0" fmla="*/ 0 w 855"/>
                  <a:gd name="T1" fmla="*/ 0 h 390"/>
                  <a:gd name="T2" fmla="*/ 610 w 855"/>
                  <a:gd name="T3" fmla="*/ 0 h 390"/>
                  <a:gd name="T4" fmla="*/ 610 w 855"/>
                  <a:gd name="T5" fmla="*/ 374 h 390"/>
                  <a:gd name="T6" fmla="*/ 32 w 855"/>
                  <a:gd name="T7" fmla="*/ 374 h 39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55" h="390">
                    <a:moveTo>
                      <a:pt x="0" y="0"/>
                    </a:moveTo>
                    <a:lnTo>
                      <a:pt x="855" y="0"/>
                    </a:lnTo>
                    <a:lnTo>
                      <a:pt x="855" y="390"/>
                    </a:lnTo>
                    <a:lnTo>
                      <a:pt x="45" y="39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0" name="Line 232"/>
              <p:cNvSpPr>
                <a:spLocks noChangeShapeType="1"/>
              </p:cNvSpPr>
              <p:nvPr/>
            </p:nvSpPr>
            <p:spPr bwMode="auto">
              <a:xfrm>
                <a:off x="10808" y="10272"/>
                <a:ext cx="39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1" name="Line 233"/>
              <p:cNvSpPr>
                <a:spLocks noChangeShapeType="1"/>
              </p:cNvSpPr>
              <p:nvPr/>
            </p:nvSpPr>
            <p:spPr bwMode="auto">
              <a:xfrm>
                <a:off x="10830" y="10646"/>
                <a:ext cx="387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2" name="Line 234"/>
              <p:cNvSpPr>
                <a:spLocks noChangeShapeType="1"/>
              </p:cNvSpPr>
              <p:nvPr/>
            </p:nvSpPr>
            <p:spPr bwMode="auto">
              <a:xfrm>
                <a:off x="11744" y="10329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3" name="Line 235"/>
              <p:cNvSpPr>
                <a:spLocks noChangeShapeType="1"/>
              </p:cNvSpPr>
              <p:nvPr/>
            </p:nvSpPr>
            <p:spPr bwMode="auto">
              <a:xfrm>
                <a:off x="11679" y="10329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4" name="Line 236"/>
              <p:cNvSpPr>
                <a:spLocks noChangeShapeType="1"/>
              </p:cNvSpPr>
              <p:nvPr/>
            </p:nvSpPr>
            <p:spPr bwMode="auto">
              <a:xfrm>
                <a:off x="11614" y="10329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5" name="Line 237"/>
              <p:cNvSpPr>
                <a:spLocks noChangeShapeType="1"/>
              </p:cNvSpPr>
              <p:nvPr/>
            </p:nvSpPr>
            <p:spPr bwMode="auto">
              <a:xfrm>
                <a:off x="11549" y="10322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6" name="Line 238"/>
              <p:cNvSpPr>
                <a:spLocks noChangeShapeType="1"/>
              </p:cNvSpPr>
              <p:nvPr/>
            </p:nvSpPr>
            <p:spPr bwMode="auto">
              <a:xfrm>
                <a:off x="11484" y="10322"/>
                <a:ext cx="2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7" name="Line 239"/>
              <p:cNvSpPr>
                <a:spLocks noChangeShapeType="1"/>
              </p:cNvSpPr>
              <p:nvPr/>
            </p:nvSpPr>
            <p:spPr bwMode="auto">
              <a:xfrm>
                <a:off x="11418" y="10322"/>
                <a:ext cx="3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8" name="Line 240"/>
              <p:cNvSpPr>
                <a:spLocks noChangeShapeType="1"/>
              </p:cNvSpPr>
              <p:nvPr/>
            </p:nvSpPr>
            <p:spPr bwMode="auto">
              <a:xfrm>
                <a:off x="10909" y="10452"/>
                <a:ext cx="417" cy="0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6056" name="Freeform 241"/>
            <p:cNvSpPr>
              <a:spLocks/>
            </p:cNvSpPr>
            <p:nvPr/>
          </p:nvSpPr>
          <p:spPr bwMode="auto">
            <a:xfrm>
              <a:off x="1778" y="3538"/>
              <a:ext cx="2490" cy="600"/>
            </a:xfrm>
            <a:custGeom>
              <a:avLst/>
              <a:gdLst>
                <a:gd name="T0" fmla="*/ 0 w 6225"/>
                <a:gd name="T1" fmla="*/ 0 h 1501"/>
                <a:gd name="T2" fmla="*/ 0 w 6225"/>
                <a:gd name="T3" fmla="*/ 594 h 1501"/>
                <a:gd name="T4" fmla="*/ 402 w 6225"/>
                <a:gd name="T5" fmla="*/ 600 h 1501"/>
                <a:gd name="T6" fmla="*/ 744 w 6225"/>
                <a:gd name="T7" fmla="*/ 282 h 1501"/>
                <a:gd name="T8" fmla="*/ 2034 w 6225"/>
                <a:gd name="T9" fmla="*/ 288 h 1501"/>
                <a:gd name="T10" fmla="*/ 1722 w 6225"/>
                <a:gd name="T11" fmla="*/ 582 h 1501"/>
                <a:gd name="T12" fmla="*/ 2490 w 6225"/>
                <a:gd name="T13" fmla="*/ 582 h 1501"/>
                <a:gd name="T14" fmla="*/ 2488 w 6225"/>
                <a:gd name="T15" fmla="*/ 156 h 15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225" h="1501">
                  <a:moveTo>
                    <a:pt x="0" y="0"/>
                  </a:moveTo>
                  <a:lnTo>
                    <a:pt x="0" y="1486"/>
                  </a:lnTo>
                  <a:lnTo>
                    <a:pt x="1005" y="1501"/>
                  </a:lnTo>
                  <a:lnTo>
                    <a:pt x="1860" y="706"/>
                  </a:lnTo>
                  <a:lnTo>
                    <a:pt x="5085" y="721"/>
                  </a:lnTo>
                  <a:lnTo>
                    <a:pt x="4305" y="1456"/>
                  </a:lnTo>
                  <a:lnTo>
                    <a:pt x="6225" y="1456"/>
                  </a:lnTo>
                  <a:lnTo>
                    <a:pt x="6220" y="391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57" name="Freeform 242"/>
            <p:cNvSpPr>
              <a:spLocks/>
            </p:cNvSpPr>
            <p:nvPr/>
          </p:nvSpPr>
          <p:spPr bwMode="auto">
            <a:xfrm>
              <a:off x="2372" y="2968"/>
              <a:ext cx="2160" cy="804"/>
            </a:xfrm>
            <a:custGeom>
              <a:avLst/>
              <a:gdLst>
                <a:gd name="T0" fmla="*/ 0 w 5400"/>
                <a:gd name="T1" fmla="*/ 0 h 2010"/>
                <a:gd name="T2" fmla="*/ 0 w 5400"/>
                <a:gd name="T3" fmla="*/ 594 h 2010"/>
                <a:gd name="T4" fmla="*/ 402 w 5400"/>
                <a:gd name="T5" fmla="*/ 600 h 2010"/>
                <a:gd name="T6" fmla="*/ 216 w 5400"/>
                <a:gd name="T7" fmla="*/ 804 h 2010"/>
                <a:gd name="T8" fmla="*/ 1446 w 5400"/>
                <a:gd name="T9" fmla="*/ 804 h 2010"/>
                <a:gd name="T10" fmla="*/ 1740 w 5400"/>
                <a:gd name="T11" fmla="*/ 510 h 2010"/>
                <a:gd name="T12" fmla="*/ 2160 w 5400"/>
                <a:gd name="T13" fmla="*/ 516 h 2010"/>
                <a:gd name="T14" fmla="*/ 2160 w 5400"/>
                <a:gd name="T15" fmla="*/ 48 h 20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400" h="2010">
                  <a:moveTo>
                    <a:pt x="0" y="0"/>
                  </a:moveTo>
                  <a:lnTo>
                    <a:pt x="0" y="1485"/>
                  </a:lnTo>
                  <a:lnTo>
                    <a:pt x="1005" y="1500"/>
                  </a:lnTo>
                  <a:lnTo>
                    <a:pt x="540" y="2010"/>
                  </a:lnTo>
                  <a:lnTo>
                    <a:pt x="3615" y="2010"/>
                  </a:lnTo>
                  <a:lnTo>
                    <a:pt x="4350" y="1275"/>
                  </a:lnTo>
                  <a:lnTo>
                    <a:pt x="5400" y="1290"/>
                  </a:lnTo>
                  <a:lnTo>
                    <a:pt x="5400" y="12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39D45-A491-4521-BD0B-5E298ED6D09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17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TCP New Reno</a:t>
            </a:r>
            <a:endParaRPr lang="en-US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problem scenarios with TCP Reno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bursty</a:t>
            </a:r>
            <a:r>
              <a:rPr lang="en-US" dirty="0" smtClean="0"/>
              <a:t> losses, Reno cannot recover from bursts of 3+ losses.</a:t>
            </a:r>
          </a:p>
          <a:p>
            <a:pPr lvl="1"/>
            <a:r>
              <a:rPr lang="en-US" dirty="0" smtClean="0"/>
              <a:t>Packets arriving out-of-order can yield duplicate </a:t>
            </a:r>
            <a:r>
              <a:rPr lang="en-US" dirty="0" err="1" smtClean="0"/>
              <a:t>acks</a:t>
            </a:r>
            <a:r>
              <a:rPr lang="en-US" dirty="0" smtClean="0"/>
              <a:t> when in fact there is no loss.</a:t>
            </a:r>
          </a:p>
          <a:p>
            <a:r>
              <a:rPr lang="en-US" dirty="0" smtClean="0"/>
              <a:t>New Reno solution – try to determine the end of a burst loss.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28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TCP New Reno</a:t>
            </a:r>
            <a:endParaRPr 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685800" y="1428750"/>
            <a:ext cx="7772400" cy="4400550"/>
          </a:xfrm>
        </p:spPr>
        <p:txBody>
          <a:bodyPr/>
          <a:lstStyle/>
          <a:p>
            <a:r>
              <a:rPr lang="en-US" dirty="0" smtClean="0"/>
              <a:t>When duplicate ACKs trigger a retransmission for a lost packet, remember the highest packet sent from window in </a:t>
            </a:r>
            <a:r>
              <a:rPr lang="en-US" b="1" dirty="0" smtClean="0">
                <a:solidFill>
                  <a:srgbClr val="008000"/>
                </a:solidFill>
              </a:rPr>
              <a:t>recover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Upon receiving an ACK,</a:t>
            </a:r>
          </a:p>
          <a:p>
            <a:pPr lvl="1"/>
            <a:r>
              <a:rPr lang="en-US" dirty="0" smtClean="0"/>
              <a:t>if ACK &lt; </a:t>
            </a:r>
            <a:r>
              <a:rPr lang="en-US" b="1" dirty="0" smtClean="0">
                <a:solidFill>
                  <a:srgbClr val="008000"/>
                </a:solidFill>
              </a:rPr>
              <a:t>recover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/>
              <a:t>=&gt; partial ACK</a:t>
            </a:r>
          </a:p>
          <a:p>
            <a:pPr lvl="1"/>
            <a:r>
              <a:rPr lang="en-US" dirty="0" smtClean="0"/>
              <a:t>If ACK ≥ </a:t>
            </a:r>
            <a:r>
              <a:rPr lang="en-US" b="1" dirty="0" smtClean="0">
                <a:solidFill>
                  <a:srgbClr val="008000"/>
                </a:solidFill>
              </a:rPr>
              <a:t>recover</a:t>
            </a:r>
            <a:r>
              <a:rPr lang="en-US" dirty="0" smtClean="0"/>
              <a:t> =&gt; new ACK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28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TCP New Reno</a:t>
            </a:r>
            <a:endParaRPr lang="en-US" dirty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85800" y="1428750"/>
            <a:ext cx="7772400" cy="4400550"/>
          </a:xfrm>
        </p:spPr>
        <p:txBody>
          <a:bodyPr/>
          <a:lstStyle/>
          <a:p>
            <a:r>
              <a:rPr lang="en-US" b="1" dirty="0" smtClean="0">
                <a:solidFill>
                  <a:srgbClr val="3333CC"/>
                </a:solidFill>
              </a:rPr>
              <a:t>Partial ACK </a:t>
            </a:r>
            <a:r>
              <a:rPr lang="en-US" dirty="0" smtClean="0"/>
              <a:t>implies another lost packet: retransmit next packet, inflate window and stay in </a:t>
            </a:r>
            <a:r>
              <a:rPr lang="en-US" b="1" dirty="0" smtClean="0">
                <a:solidFill>
                  <a:srgbClr val="FF9933"/>
                </a:solidFill>
              </a:rPr>
              <a:t>fast recovery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3333CC"/>
                </a:solidFill>
              </a:rPr>
              <a:t>New ACK </a:t>
            </a:r>
            <a:r>
              <a:rPr lang="en-US" dirty="0" smtClean="0"/>
              <a:t>implies fast recovery is over: starting from 0.5 x </a:t>
            </a:r>
            <a:r>
              <a:rPr lang="en-US" dirty="0" err="1" smtClean="0"/>
              <a:t>cwnd</a:t>
            </a:r>
            <a:r>
              <a:rPr lang="en-US" dirty="0" smtClean="0"/>
              <a:t> proceed with congestion avoidance (linear increase).</a:t>
            </a:r>
          </a:p>
          <a:p>
            <a:r>
              <a:rPr lang="en-US" dirty="0" smtClean="0"/>
              <a:t>New Reno recovers from </a:t>
            </a:r>
            <a:r>
              <a:rPr lang="en-US" b="1" dirty="0" smtClean="0">
                <a:solidFill>
                  <a:srgbClr val="3333CC"/>
                </a:solidFill>
              </a:rPr>
              <a:t>n</a:t>
            </a:r>
            <a:r>
              <a:rPr lang="en-US" dirty="0" smtClean="0"/>
              <a:t> losses in </a:t>
            </a:r>
            <a:r>
              <a:rPr lang="en-US" b="1" dirty="0" smtClean="0">
                <a:solidFill>
                  <a:srgbClr val="3333CC"/>
                </a:solidFill>
              </a:rPr>
              <a:t>n</a:t>
            </a:r>
            <a:r>
              <a:rPr lang="en-US" dirty="0" smtClean="0"/>
              <a:t> round trips.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Figure 5.6 Three-way TCP Handshake</a:t>
            </a:r>
            <a:endParaRPr lang="en-US" dirty="0"/>
          </a:p>
        </p:txBody>
      </p:sp>
      <p:pic>
        <p:nvPicPr>
          <p:cNvPr id="25605" name="Picture 4" descr="05f0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1900238"/>
            <a:ext cx="5441950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716A2-9B31-4A91-96D9-0376147C6A7C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Adaptive Retransmissions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RTT:: Round Trip Time </a:t>
            </a:r>
            <a:r>
              <a:rPr lang="en-US" smtClean="0"/>
              <a:t>between a pair of hosts on the Internet.</a:t>
            </a:r>
          </a:p>
          <a:p>
            <a:pPr eaLnBrk="1" hangingPunct="1"/>
            <a:r>
              <a:rPr lang="en-US" smtClean="0"/>
              <a:t>How to set the TimeOut value </a:t>
            </a:r>
            <a:r>
              <a:rPr lang="en-US" smtClean="0">
                <a:solidFill>
                  <a:srgbClr val="000099"/>
                </a:solidFill>
              </a:rPr>
              <a:t>(RTO)</a:t>
            </a:r>
            <a:r>
              <a:rPr lang="en-US" smtClean="0"/>
              <a:t>?</a:t>
            </a:r>
          </a:p>
          <a:p>
            <a:pPr lvl="1" eaLnBrk="1" hangingPunct="1"/>
            <a:r>
              <a:rPr lang="en-US" smtClean="0"/>
              <a:t>The timeout value is set as a function of the expected RTT.</a:t>
            </a:r>
          </a:p>
          <a:p>
            <a:pPr lvl="1" eaLnBrk="1" hangingPunct="1"/>
            <a:r>
              <a:rPr lang="en-US" smtClean="0"/>
              <a:t>Consequences of a bad choice?</a:t>
            </a:r>
          </a:p>
          <a:p>
            <a:pPr eaLnBrk="1" hangingPunct="1">
              <a:buFontTx/>
              <a:buNone/>
            </a:pPr>
            <a:r>
              <a:rPr lang="en-US" smtClean="0"/>
              <a:t>		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Original Algorithm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Keep a running average of RTT and compute TimeOut as a function of this RTT.</a:t>
            </a:r>
          </a:p>
          <a:p>
            <a:pPr lvl="1" eaLnBrk="1" hangingPunct="1"/>
            <a:r>
              <a:rPr lang="en-US" smtClean="0"/>
              <a:t>Send packet and keep timestamp </a:t>
            </a:r>
            <a:r>
              <a:rPr lang="en-US" smtClean="0">
                <a:solidFill>
                  <a:schemeClr val="accent2"/>
                </a:solidFill>
              </a:rPr>
              <a:t>t</a:t>
            </a:r>
            <a:r>
              <a:rPr lang="en-US" baseline="-25000" smtClean="0">
                <a:solidFill>
                  <a:schemeClr val="accent2"/>
                </a:solidFill>
              </a:rPr>
              <a:t>s</a:t>
            </a:r>
            <a:r>
              <a:rPr lang="en-US" smtClean="0"/>
              <a:t> .</a:t>
            </a:r>
          </a:p>
          <a:p>
            <a:pPr lvl="1" eaLnBrk="1" hangingPunct="1"/>
            <a:r>
              <a:rPr lang="en-US" smtClean="0"/>
              <a:t>When ACK arrives, record timestamp </a:t>
            </a:r>
            <a:r>
              <a:rPr lang="en-US" smtClean="0">
                <a:solidFill>
                  <a:schemeClr val="accent2"/>
                </a:solidFill>
              </a:rPr>
              <a:t>t</a:t>
            </a:r>
            <a:r>
              <a:rPr lang="en-US" baseline="-25000" smtClean="0">
                <a:solidFill>
                  <a:schemeClr val="accent2"/>
                </a:solidFill>
              </a:rPr>
              <a:t>a</a:t>
            </a:r>
            <a:r>
              <a:rPr lang="en-US" baseline="-25000" smtClean="0"/>
              <a:t> </a:t>
            </a:r>
            <a:r>
              <a:rPr lang="en-US" smtClean="0"/>
              <a:t>.</a:t>
            </a:r>
          </a:p>
          <a:p>
            <a:pPr lvl="1" eaLnBrk="1" hangingPunct="1">
              <a:buFontTx/>
              <a:buNone/>
            </a:pPr>
            <a:endParaRPr lang="en-US" smtClean="0"/>
          </a:p>
          <a:p>
            <a:pPr lvl="1" eaLnBrk="1" hangingPunct="1">
              <a:buFontTx/>
              <a:buNone/>
            </a:pPr>
            <a:r>
              <a:rPr lang="en-US" smtClean="0"/>
              <a:t>			</a:t>
            </a:r>
            <a:r>
              <a:rPr lang="en-US" smtClean="0">
                <a:solidFill>
                  <a:schemeClr val="accent2"/>
                </a:solidFill>
              </a:rPr>
              <a:t>SampleRTT  = t</a:t>
            </a:r>
            <a:r>
              <a:rPr lang="en-US" baseline="-25000" smtClean="0">
                <a:solidFill>
                  <a:schemeClr val="accent2"/>
                </a:solidFill>
              </a:rPr>
              <a:t>a  </a:t>
            </a:r>
            <a:r>
              <a:rPr lang="en-US" smtClean="0">
                <a:solidFill>
                  <a:schemeClr val="accent2"/>
                </a:solidFill>
              </a:rPr>
              <a:t>- t</a:t>
            </a:r>
            <a:r>
              <a:rPr lang="en-US" baseline="-25000" smtClean="0">
                <a:solidFill>
                  <a:schemeClr val="accent2"/>
                </a:solidFill>
              </a:rPr>
              <a:t>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Original Algorithm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557338"/>
            <a:ext cx="8281987" cy="42481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mtClean="0"/>
              <a:t>Compute a weighted average: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mtClean="0">
                <a:solidFill>
                  <a:schemeClr val="accent2"/>
                </a:solidFill>
              </a:rPr>
              <a:t>		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mtClean="0">
                <a:solidFill>
                  <a:schemeClr val="accent2"/>
                </a:solidFill>
              </a:rPr>
              <a:t>	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EstimatedRTT = 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pitchFamily="34" charset="0"/>
              </a:rPr>
              <a:t>α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pitchFamily="34" charset="0"/>
              </a:rPr>
              <a:t> 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x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pitchFamily="34" charset="0"/>
              </a:rPr>
              <a:t> 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EstimatedRTT + 				      (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1-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pitchFamily="34" charset="0"/>
              </a:rPr>
              <a:t>α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x SampleRTT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smtClean="0">
              <a:solidFill>
                <a:schemeClr val="accent2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smtClean="0"/>
              <a:t>Original TCP spec: </a:t>
            </a:r>
            <a:r>
              <a:rPr lang="en-US" sz="280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pitchFamily="34" charset="0"/>
              </a:rPr>
              <a:t>α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pitchFamily="34" charset="0"/>
              </a:rPr>
              <a:t>  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in range (0.8,0.9)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		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		TimeOut = 2 x 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EstimatedRTT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smtClean="0">
              <a:solidFill>
                <a:schemeClr val="accent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Karn/Partidge Algorithm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8132763" cy="41052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An obvious flaw in the original algorithm: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 Whenever there is a retransmission it is impossible to know whether to associate the ACK with the original packet or the retransmitted packet.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137525" cy="12239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Figure 5.10 Associating the ACK?</a:t>
            </a:r>
            <a:endParaRPr lang="en-GB" sz="4000" smtClean="0"/>
          </a:p>
        </p:txBody>
      </p:sp>
      <p:pic>
        <p:nvPicPr>
          <p:cNvPr id="30725" name="Picture 3" descr="05x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133600"/>
            <a:ext cx="6829425" cy="309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716A2-9B31-4A91-96D9-0376147C6A7C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Karn/Partidge Algorithm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US" smtClean="0"/>
              <a:t>Do not measure 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SampleRTT</a:t>
            </a:r>
            <a:r>
              <a:rPr lang="en-US" smtClean="0"/>
              <a:t> when sending packet more than once.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mtClean="0"/>
              <a:t>For each retransmission, set 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TimeOut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mtClean="0"/>
              <a:t>to </a:t>
            </a:r>
            <a:r>
              <a:rPr lang="en-US" smtClean="0">
                <a:solidFill>
                  <a:srgbClr val="800000"/>
                </a:solidFill>
                <a:latin typeface="Comic Sans MS" pitchFamily="66" charset="0"/>
              </a:rPr>
              <a:t>double</a:t>
            </a:r>
            <a:r>
              <a:rPr lang="en-US" smtClean="0"/>
              <a:t> the last 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TimeOut</a:t>
            </a:r>
            <a:r>
              <a:rPr lang="en-US" smtClean="0"/>
              <a:t>.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smtClean="0"/>
              <a:t>	{ Note – this is a form of exponential backoff based on the believe that the lost packet is due to </a:t>
            </a:r>
            <a:r>
              <a:rPr lang="en-US" smtClean="0">
                <a:solidFill>
                  <a:srgbClr val="000099"/>
                </a:solidFill>
                <a:latin typeface="Comic Sans MS" pitchFamily="66" charset="0"/>
              </a:rPr>
              <a:t>congestion</a:t>
            </a:r>
            <a:r>
              <a:rPr lang="en-US" smtClean="0">
                <a:cs typeface="Arial" pitchFamily="34" charset="0"/>
              </a:rPr>
              <a:t>.}</a:t>
            </a:r>
            <a:endParaRPr lang="en-US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r>
              <a:rPr lang="en-US" sz="3200" dirty="0" smtClean="0"/>
              <a:t>Causes/Costs of Congestion</a:t>
            </a:r>
            <a:br>
              <a:rPr lang="en-US" sz="3200" dirty="0" smtClean="0"/>
            </a:br>
            <a:r>
              <a:rPr lang="en-US" sz="3200" dirty="0" smtClean="0"/>
              <a:t>Scenario 2</a:t>
            </a:r>
            <a:r>
              <a:rPr lang="en-US" dirty="0" smtClean="0"/>
              <a:t> </a:t>
            </a:r>
          </a:p>
        </p:txBody>
      </p:sp>
      <p:sp>
        <p:nvSpPr>
          <p:cNvPr id="870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1936" y="1340768"/>
            <a:ext cx="6391275" cy="4648200"/>
          </a:xfrm>
        </p:spPr>
        <p:txBody>
          <a:bodyPr/>
          <a:lstStyle/>
          <a:p>
            <a:r>
              <a:rPr lang="en-US" sz="2400" dirty="0" smtClean="0"/>
              <a:t>one router,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chemeClr val="accent2"/>
                </a:solidFill>
              </a:rPr>
              <a:t>finite</a:t>
            </a:r>
            <a:r>
              <a:rPr lang="en-US" sz="2400" b="1" dirty="0" smtClean="0"/>
              <a:t> </a:t>
            </a:r>
            <a:r>
              <a:rPr lang="en-US" sz="2400" dirty="0" smtClean="0"/>
              <a:t>buffers </a:t>
            </a:r>
          </a:p>
          <a:p>
            <a:r>
              <a:rPr lang="en-US" sz="2400" dirty="0" smtClean="0"/>
              <a:t>sender retransmits lost packets</a:t>
            </a:r>
          </a:p>
          <a:p>
            <a:endParaRPr lang="en-US" sz="2400" dirty="0" smtClean="0"/>
          </a:p>
        </p:txBody>
      </p:sp>
      <p:sp>
        <p:nvSpPr>
          <p:cNvPr id="87046" name="Oval 5"/>
          <p:cNvSpPr>
            <a:spLocks noChangeArrowheads="1"/>
          </p:cNvSpPr>
          <p:nvPr/>
        </p:nvSpPr>
        <p:spPr bwMode="auto">
          <a:xfrm>
            <a:off x="3822849" y="4860256"/>
            <a:ext cx="1304925" cy="303212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47" name="Line 6"/>
          <p:cNvSpPr>
            <a:spLocks noChangeShapeType="1"/>
          </p:cNvSpPr>
          <p:nvPr/>
        </p:nvSpPr>
        <p:spPr bwMode="auto">
          <a:xfrm>
            <a:off x="3822849" y="4836443"/>
            <a:ext cx="0" cy="1873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8" name="Line 7"/>
          <p:cNvSpPr>
            <a:spLocks noChangeShapeType="1"/>
          </p:cNvSpPr>
          <p:nvPr/>
        </p:nvSpPr>
        <p:spPr bwMode="auto">
          <a:xfrm>
            <a:off x="5127774" y="4836443"/>
            <a:ext cx="0" cy="187325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9" name="Rectangle 8"/>
          <p:cNvSpPr>
            <a:spLocks noChangeArrowheads="1"/>
          </p:cNvSpPr>
          <p:nvPr/>
        </p:nvSpPr>
        <p:spPr bwMode="auto">
          <a:xfrm>
            <a:off x="3822849" y="4836443"/>
            <a:ext cx="309562" cy="1841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endParaRPr lang="en-US" sz="2000">
              <a:solidFill>
                <a:schemeClr val="tx2"/>
              </a:solidFill>
            </a:endParaRPr>
          </a:p>
        </p:txBody>
      </p:sp>
      <p:sp>
        <p:nvSpPr>
          <p:cNvPr id="87050" name="Rectangle 9"/>
          <p:cNvSpPr>
            <a:spLocks noChangeArrowheads="1"/>
          </p:cNvSpPr>
          <p:nvPr/>
        </p:nvSpPr>
        <p:spPr bwMode="auto">
          <a:xfrm>
            <a:off x="4732486" y="4823743"/>
            <a:ext cx="395288" cy="1841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endParaRPr lang="en-US" sz="2000">
              <a:solidFill>
                <a:schemeClr val="tx2"/>
              </a:solidFill>
            </a:endParaRPr>
          </a:p>
        </p:txBody>
      </p:sp>
      <p:sp>
        <p:nvSpPr>
          <p:cNvPr id="87051" name="Oval 10"/>
          <p:cNvSpPr>
            <a:spLocks noChangeArrowheads="1"/>
          </p:cNvSpPr>
          <p:nvPr/>
        </p:nvSpPr>
        <p:spPr bwMode="auto">
          <a:xfrm>
            <a:off x="3808561" y="4618956"/>
            <a:ext cx="1306513" cy="352425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7052" name="Group 11"/>
          <p:cNvGrpSpPr>
            <a:grpSpLocks/>
          </p:cNvGrpSpPr>
          <p:nvPr/>
        </p:nvGrpSpPr>
        <p:grpSpPr bwMode="auto">
          <a:xfrm>
            <a:off x="4124474" y="4695156"/>
            <a:ext cx="647700" cy="206375"/>
            <a:chOff x="2848" y="848"/>
            <a:chExt cx="140" cy="98"/>
          </a:xfrm>
        </p:grpSpPr>
        <p:sp>
          <p:nvSpPr>
            <p:cNvPr id="87277" name="Line 1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278" name="Line 1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279" name="Line 1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7053" name="Group 15"/>
          <p:cNvGrpSpPr>
            <a:grpSpLocks/>
          </p:cNvGrpSpPr>
          <p:nvPr/>
        </p:nvGrpSpPr>
        <p:grpSpPr bwMode="auto">
          <a:xfrm flipV="1">
            <a:off x="4124474" y="4693568"/>
            <a:ext cx="647700" cy="204788"/>
            <a:chOff x="2848" y="848"/>
            <a:chExt cx="140" cy="98"/>
          </a:xfrm>
        </p:grpSpPr>
        <p:sp>
          <p:nvSpPr>
            <p:cNvPr id="87274" name="Line 1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275" name="Line 1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276" name="Line 1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7054" name="Text Box 19"/>
          <p:cNvSpPr txBox="1">
            <a:spLocks noChangeArrowheads="1"/>
          </p:cNvSpPr>
          <p:nvPr/>
        </p:nvSpPr>
        <p:spPr bwMode="auto">
          <a:xfrm>
            <a:off x="3773636" y="3834731"/>
            <a:ext cx="2136775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 eaLnBrk="1" hangingPunct="1"/>
            <a:r>
              <a:rPr lang="en-US">
                <a:solidFill>
                  <a:schemeClr val="tx2"/>
                </a:solidFill>
                <a:latin typeface="Arial" charset="0"/>
              </a:rPr>
              <a:t>finite shared output link buffers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87055" name="Line 20"/>
          <p:cNvSpPr>
            <a:spLocks noChangeShapeType="1"/>
          </p:cNvSpPr>
          <p:nvPr/>
        </p:nvSpPr>
        <p:spPr bwMode="auto">
          <a:xfrm flipH="1">
            <a:off x="2451249" y="4390356"/>
            <a:ext cx="1135062" cy="1117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6" name="Line 21"/>
          <p:cNvSpPr>
            <a:spLocks noChangeShapeType="1"/>
          </p:cNvSpPr>
          <p:nvPr/>
        </p:nvSpPr>
        <p:spPr bwMode="auto">
          <a:xfrm flipH="1">
            <a:off x="3048149" y="4390356"/>
            <a:ext cx="538162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7057" name="Group 23"/>
          <p:cNvGrpSpPr>
            <a:grpSpLocks/>
          </p:cNvGrpSpPr>
          <p:nvPr/>
        </p:nvGrpSpPr>
        <p:grpSpPr bwMode="auto">
          <a:xfrm>
            <a:off x="2100411" y="3447381"/>
            <a:ext cx="1203325" cy="1162050"/>
            <a:chOff x="5850" y="13487"/>
            <a:chExt cx="2023" cy="1840"/>
          </a:xfrm>
        </p:grpSpPr>
        <p:sp>
          <p:nvSpPr>
            <p:cNvPr id="87235" name="Freeform 24"/>
            <p:cNvSpPr>
              <a:spLocks/>
            </p:cNvSpPr>
            <p:nvPr/>
          </p:nvSpPr>
          <p:spPr bwMode="auto">
            <a:xfrm>
              <a:off x="5850" y="13632"/>
              <a:ext cx="2023" cy="1695"/>
            </a:xfrm>
            <a:custGeom>
              <a:avLst/>
              <a:gdLst>
                <a:gd name="T0" fmla="*/ 570 w 2023"/>
                <a:gd name="T1" fmla="*/ 121 h 1695"/>
                <a:gd name="T2" fmla="*/ 575 w 2023"/>
                <a:gd name="T3" fmla="*/ 120 h 1695"/>
                <a:gd name="T4" fmla="*/ 586 w 2023"/>
                <a:gd name="T5" fmla="*/ 116 h 1695"/>
                <a:gd name="T6" fmla="*/ 607 w 2023"/>
                <a:gd name="T7" fmla="*/ 108 h 1695"/>
                <a:gd name="T8" fmla="*/ 636 w 2023"/>
                <a:gd name="T9" fmla="*/ 101 h 1695"/>
                <a:gd name="T10" fmla="*/ 672 w 2023"/>
                <a:gd name="T11" fmla="*/ 90 h 1695"/>
                <a:gd name="T12" fmla="*/ 718 w 2023"/>
                <a:gd name="T13" fmla="*/ 79 h 1695"/>
                <a:gd name="T14" fmla="*/ 771 w 2023"/>
                <a:gd name="T15" fmla="*/ 67 h 1695"/>
                <a:gd name="T16" fmla="*/ 834 w 2023"/>
                <a:gd name="T17" fmla="*/ 55 h 1695"/>
                <a:gd name="T18" fmla="*/ 904 w 2023"/>
                <a:gd name="T19" fmla="*/ 43 h 1695"/>
                <a:gd name="T20" fmla="*/ 982 w 2023"/>
                <a:gd name="T21" fmla="*/ 33 h 1695"/>
                <a:gd name="T22" fmla="*/ 1071 w 2023"/>
                <a:gd name="T23" fmla="*/ 22 h 1695"/>
                <a:gd name="T24" fmla="*/ 1166 w 2023"/>
                <a:gd name="T25" fmla="*/ 13 h 1695"/>
                <a:gd name="T26" fmla="*/ 1271 w 2023"/>
                <a:gd name="T27" fmla="*/ 7 h 1695"/>
                <a:gd name="T28" fmla="*/ 1384 w 2023"/>
                <a:gd name="T29" fmla="*/ 1 h 1695"/>
                <a:gd name="T30" fmla="*/ 1506 w 2023"/>
                <a:gd name="T31" fmla="*/ 0 h 1695"/>
                <a:gd name="T32" fmla="*/ 1636 w 2023"/>
                <a:gd name="T33" fmla="*/ 1 h 1695"/>
                <a:gd name="T34" fmla="*/ 1692 w 2023"/>
                <a:gd name="T35" fmla="*/ 233 h 1695"/>
                <a:gd name="T36" fmla="*/ 1713 w 2023"/>
                <a:gd name="T37" fmla="*/ 243 h 1695"/>
                <a:gd name="T38" fmla="*/ 1758 w 2023"/>
                <a:gd name="T39" fmla="*/ 274 h 1695"/>
                <a:gd name="T40" fmla="*/ 1806 w 2023"/>
                <a:gd name="T41" fmla="*/ 329 h 1695"/>
                <a:gd name="T42" fmla="*/ 1836 w 2023"/>
                <a:gd name="T43" fmla="*/ 409 h 1695"/>
                <a:gd name="T44" fmla="*/ 1955 w 2023"/>
                <a:gd name="T45" fmla="*/ 948 h 1695"/>
                <a:gd name="T46" fmla="*/ 2003 w 2023"/>
                <a:gd name="T47" fmla="*/ 1171 h 1695"/>
                <a:gd name="T48" fmla="*/ 2011 w 2023"/>
                <a:gd name="T49" fmla="*/ 1188 h 1695"/>
                <a:gd name="T50" fmla="*/ 2022 w 2023"/>
                <a:gd name="T51" fmla="*/ 1231 h 1695"/>
                <a:gd name="T52" fmla="*/ 2021 w 2023"/>
                <a:gd name="T53" fmla="*/ 1297 h 1695"/>
                <a:gd name="T54" fmla="*/ 1992 w 2023"/>
                <a:gd name="T55" fmla="*/ 1380 h 1695"/>
                <a:gd name="T56" fmla="*/ 0 w 2023"/>
                <a:gd name="T57" fmla="*/ 1328 h 1695"/>
                <a:gd name="T58" fmla="*/ 199 w 2023"/>
                <a:gd name="T59" fmla="*/ 1223 h 1695"/>
                <a:gd name="T60" fmla="*/ 200 w 2023"/>
                <a:gd name="T61" fmla="*/ 232 h 1695"/>
                <a:gd name="T62" fmla="*/ 210 w 2023"/>
                <a:gd name="T63" fmla="*/ 226 h 1695"/>
                <a:gd name="T64" fmla="*/ 230 w 2023"/>
                <a:gd name="T65" fmla="*/ 214 h 1695"/>
                <a:gd name="T66" fmla="*/ 259 w 2023"/>
                <a:gd name="T67" fmla="*/ 201 h 1695"/>
                <a:gd name="T68" fmla="*/ 297 w 2023"/>
                <a:gd name="T69" fmla="*/ 189 h 1695"/>
                <a:gd name="T70" fmla="*/ 344 w 2023"/>
                <a:gd name="T71" fmla="*/ 183 h 1695"/>
                <a:gd name="T72" fmla="*/ 399 w 2023"/>
                <a:gd name="T73" fmla="*/ 181 h 1695"/>
                <a:gd name="T74" fmla="*/ 464 w 2023"/>
                <a:gd name="T75" fmla="*/ 191 h 1695"/>
                <a:gd name="T76" fmla="*/ 548 w 2023"/>
                <a:gd name="T77" fmla="*/ 225 h 169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023" h="1695">
                  <a:moveTo>
                    <a:pt x="548" y="225"/>
                  </a:moveTo>
                  <a:lnTo>
                    <a:pt x="570" y="121"/>
                  </a:lnTo>
                  <a:lnTo>
                    <a:pt x="571" y="121"/>
                  </a:lnTo>
                  <a:lnTo>
                    <a:pt x="575" y="120"/>
                  </a:lnTo>
                  <a:lnTo>
                    <a:pt x="580" y="118"/>
                  </a:lnTo>
                  <a:lnTo>
                    <a:pt x="586" y="116"/>
                  </a:lnTo>
                  <a:lnTo>
                    <a:pt x="596" y="112"/>
                  </a:lnTo>
                  <a:lnTo>
                    <a:pt x="607" y="108"/>
                  </a:lnTo>
                  <a:lnTo>
                    <a:pt x="620" y="105"/>
                  </a:lnTo>
                  <a:lnTo>
                    <a:pt x="636" y="101"/>
                  </a:lnTo>
                  <a:lnTo>
                    <a:pt x="653" y="95"/>
                  </a:lnTo>
                  <a:lnTo>
                    <a:pt x="672" y="90"/>
                  </a:lnTo>
                  <a:lnTo>
                    <a:pt x="694" y="84"/>
                  </a:lnTo>
                  <a:lnTo>
                    <a:pt x="718" y="79"/>
                  </a:lnTo>
                  <a:lnTo>
                    <a:pt x="743" y="74"/>
                  </a:lnTo>
                  <a:lnTo>
                    <a:pt x="771" y="67"/>
                  </a:lnTo>
                  <a:lnTo>
                    <a:pt x="802" y="61"/>
                  </a:lnTo>
                  <a:lnTo>
                    <a:pt x="834" y="55"/>
                  </a:lnTo>
                  <a:lnTo>
                    <a:pt x="867" y="49"/>
                  </a:lnTo>
                  <a:lnTo>
                    <a:pt x="904" y="43"/>
                  </a:lnTo>
                  <a:lnTo>
                    <a:pt x="943" y="38"/>
                  </a:lnTo>
                  <a:lnTo>
                    <a:pt x="982" y="33"/>
                  </a:lnTo>
                  <a:lnTo>
                    <a:pt x="1025" y="27"/>
                  </a:lnTo>
                  <a:lnTo>
                    <a:pt x="1071" y="22"/>
                  </a:lnTo>
                  <a:lnTo>
                    <a:pt x="1117" y="17"/>
                  </a:lnTo>
                  <a:lnTo>
                    <a:pt x="1166" y="13"/>
                  </a:lnTo>
                  <a:lnTo>
                    <a:pt x="1218" y="10"/>
                  </a:lnTo>
                  <a:lnTo>
                    <a:pt x="1271" y="7"/>
                  </a:lnTo>
                  <a:lnTo>
                    <a:pt x="1327" y="3"/>
                  </a:lnTo>
                  <a:lnTo>
                    <a:pt x="1384" y="1"/>
                  </a:lnTo>
                  <a:lnTo>
                    <a:pt x="1444" y="0"/>
                  </a:lnTo>
                  <a:lnTo>
                    <a:pt x="1506" y="0"/>
                  </a:lnTo>
                  <a:lnTo>
                    <a:pt x="1570" y="0"/>
                  </a:lnTo>
                  <a:lnTo>
                    <a:pt x="1636" y="1"/>
                  </a:lnTo>
                  <a:lnTo>
                    <a:pt x="1709" y="41"/>
                  </a:lnTo>
                  <a:lnTo>
                    <a:pt x="1692" y="233"/>
                  </a:lnTo>
                  <a:lnTo>
                    <a:pt x="1698" y="235"/>
                  </a:lnTo>
                  <a:lnTo>
                    <a:pt x="1713" y="243"/>
                  </a:lnTo>
                  <a:lnTo>
                    <a:pt x="1733" y="256"/>
                  </a:lnTo>
                  <a:lnTo>
                    <a:pt x="1758" y="274"/>
                  </a:lnTo>
                  <a:lnTo>
                    <a:pt x="1784" y="299"/>
                  </a:lnTo>
                  <a:lnTo>
                    <a:pt x="1806" y="329"/>
                  </a:lnTo>
                  <a:lnTo>
                    <a:pt x="1825" y="366"/>
                  </a:lnTo>
                  <a:lnTo>
                    <a:pt x="1836" y="409"/>
                  </a:lnTo>
                  <a:lnTo>
                    <a:pt x="1999" y="557"/>
                  </a:lnTo>
                  <a:lnTo>
                    <a:pt x="1955" y="948"/>
                  </a:lnTo>
                  <a:lnTo>
                    <a:pt x="1692" y="1080"/>
                  </a:lnTo>
                  <a:lnTo>
                    <a:pt x="2003" y="1171"/>
                  </a:lnTo>
                  <a:lnTo>
                    <a:pt x="2006" y="1176"/>
                  </a:lnTo>
                  <a:lnTo>
                    <a:pt x="2011" y="1188"/>
                  </a:lnTo>
                  <a:lnTo>
                    <a:pt x="2016" y="1206"/>
                  </a:lnTo>
                  <a:lnTo>
                    <a:pt x="2022" y="1231"/>
                  </a:lnTo>
                  <a:lnTo>
                    <a:pt x="2023" y="1261"/>
                  </a:lnTo>
                  <a:lnTo>
                    <a:pt x="2021" y="1297"/>
                  </a:lnTo>
                  <a:lnTo>
                    <a:pt x="2010" y="1337"/>
                  </a:lnTo>
                  <a:lnTo>
                    <a:pt x="1992" y="1380"/>
                  </a:lnTo>
                  <a:lnTo>
                    <a:pt x="1171" y="1695"/>
                  </a:lnTo>
                  <a:lnTo>
                    <a:pt x="0" y="1328"/>
                  </a:lnTo>
                  <a:lnTo>
                    <a:pt x="20" y="1285"/>
                  </a:lnTo>
                  <a:lnTo>
                    <a:pt x="199" y="1223"/>
                  </a:lnTo>
                  <a:lnTo>
                    <a:pt x="199" y="233"/>
                  </a:lnTo>
                  <a:lnTo>
                    <a:pt x="200" y="232"/>
                  </a:lnTo>
                  <a:lnTo>
                    <a:pt x="204" y="229"/>
                  </a:lnTo>
                  <a:lnTo>
                    <a:pt x="210" y="226"/>
                  </a:lnTo>
                  <a:lnTo>
                    <a:pt x="218" y="220"/>
                  </a:lnTo>
                  <a:lnTo>
                    <a:pt x="230" y="214"/>
                  </a:lnTo>
                  <a:lnTo>
                    <a:pt x="243" y="207"/>
                  </a:lnTo>
                  <a:lnTo>
                    <a:pt x="259" y="201"/>
                  </a:lnTo>
                  <a:lnTo>
                    <a:pt x="277" y="194"/>
                  </a:lnTo>
                  <a:lnTo>
                    <a:pt x="297" y="189"/>
                  </a:lnTo>
                  <a:lnTo>
                    <a:pt x="320" y="185"/>
                  </a:lnTo>
                  <a:lnTo>
                    <a:pt x="344" y="183"/>
                  </a:lnTo>
                  <a:lnTo>
                    <a:pt x="370" y="180"/>
                  </a:lnTo>
                  <a:lnTo>
                    <a:pt x="399" y="181"/>
                  </a:lnTo>
                  <a:lnTo>
                    <a:pt x="430" y="185"/>
                  </a:lnTo>
                  <a:lnTo>
                    <a:pt x="464" y="191"/>
                  </a:lnTo>
                  <a:lnTo>
                    <a:pt x="498" y="201"/>
                  </a:lnTo>
                  <a:lnTo>
                    <a:pt x="548" y="225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6" name="Freeform 25"/>
            <p:cNvSpPr>
              <a:spLocks/>
            </p:cNvSpPr>
            <p:nvPr/>
          </p:nvSpPr>
          <p:spPr bwMode="auto">
            <a:xfrm>
              <a:off x="6551" y="13597"/>
              <a:ext cx="650" cy="735"/>
            </a:xfrm>
            <a:custGeom>
              <a:avLst/>
              <a:gdLst>
                <a:gd name="T0" fmla="*/ 645 w 650"/>
                <a:gd name="T1" fmla="*/ 27 h 735"/>
                <a:gd name="T2" fmla="*/ 642 w 650"/>
                <a:gd name="T3" fmla="*/ 26 h 735"/>
                <a:gd name="T4" fmla="*/ 631 w 650"/>
                <a:gd name="T5" fmla="*/ 23 h 735"/>
                <a:gd name="T6" fmla="*/ 615 w 650"/>
                <a:gd name="T7" fmla="*/ 19 h 735"/>
                <a:gd name="T8" fmla="*/ 592 w 650"/>
                <a:gd name="T9" fmla="*/ 15 h 735"/>
                <a:gd name="T10" fmla="*/ 565 w 650"/>
                <a:gd name="T11" fmla="*/ 10 h 735"/>
                <a:gd name="T12" fmla="*/ 533 w 650"/>
                <a:gd name="T13" fmla="*/ 6 h 735"/>
                <a:gd name="T14" fmla="*/ 496 w 650"/>
                <a:gd name="T15" fmla="*/ 3 h 735"/>
                <a:gd name="T16" fmla="*/ 456 w 650"/>
                <a:gd name="T17" fmla="*/ 1 h 735"/>
                <a:gd name="T18" fmla="*/ 411 w 650"/>
                <a:gd name="T19" fmla="*/ 0 h 735"/>
                <a:gd name="T20" fmla="*/ 364 w 650"/>
                <a:gd name="T21" fmla="*/ 2 h 735"/>
                <a:gd name="T22" fmla="*/ 315 w 650"/>
                <a:gd name="T23" fmla="*/ 6 h 735"/>
                <a:gd name="T24" fmla="*/ 262 w 650"/>
                <a:gd name="T25" fmla="*/ 15 h 735"/>
                <a:gd name="T26" fmla="*/ 209 w 650"/>
                <a:gd name="T27" fmla="*/ 26 h 735"/>
                <a:gd name="T28" fmla="*/ 154 w 650"/>
                <a:gd name="T29" fmla="*/ 42 h 735"/>
                <a:gd name="T30" fmla="*/ 98 w 650"/>
                <a:gd name="T31" fmla="*/ 61 h 735"/>
                <a:gd name="T32" fmla="*/ 42 w 650"/>
                <a:gd name="T33" fmla="*/ 87 h 735"/>
                <a:gd name="T34" fmla="*/ 38 w 650"/>
                <a:gd name="T35" fmla="*/ 101 h 735"/>
                <a:gd name="T36" fmla="*/ 28 w 650"/>
                <a:gd name="T37" fmla="*/ 141 h 735"/>
                <a:gd name="T38" fmla="*/ 17 w 650"/>
                <a:gd name="T39" fmla="*/ 203 h 735"/>
                <a:gd name="T40" fmla="*/ 6 w 650"/>
                <a:gd name="T41" fmla="*/ 283 h 735"/>
                <a:gd name="T42" fmla="*/ 0 w 650"/>
                <a:gd name="T43" fmla="*/ 378 h 735"/>
                <a:gd name="T44" fmla="*/ 5 w 650"/>
                <a:gd name="T45" fmla="*/ 484 h 735"/>
                <a:gd name="T46" fmla="*/ 21 w 650"/>
                <a:gd name="T47" fmla="*/ 599 h 735"/>
                <a:gd name="T48" fmla="*/ 54 w 650"/>
                <a:gd name="T49" fmla="*/ 716 h 735"/>
                <a:gd name="T50" fmla="*/ 58 w 650"/>
                <a:gd name="T51" fmla="*/ 716 h 735"/>
                <a:gd name="T52" fmla="*/ 66 w 650"/>
                <a:gd name="T53" fmla="*/ 715 h 735"/>
                <a:gd name="T54" fmla="*/ 80 w 650"/>
                <a:gd name="T55" fmla="*/ 713 h 735"/>
                <a:gd name="T56" fmla="*/ 99 w 650"/>
                <a:gd name="T57" fmla="*/ 712 h 735"/>
                <a:gd name="T58" fmla="*/ 124 w 650"/>
                <a:gd name="T59" fmla="*/ 710 h 735"/>
                <a:gd name="T60" fmla="*/ 153 w 650"/>
                <a:gd name="T61" fmla="*/ 708 h 735"/>
                <a:gd name="T62" fmla="*/ 188 w 650"/>
                <a:gd name="T63" fmla="*/ 707 h 735"/>
                <a:gd name="T64" fmla="*/ 225 w 650"/>
                <a:gd name="T65" fmla="*/ 706 h 735"/>
                <a:gd name="T66" fmla="*/ 267 w 650"/>
                <a:gd name="T67" fmla="*/ 705 h 735"/>
                <a:gd name="T68" fmla="*/ 313 w 650"/>
                <a:gd name="T69" fmla="*/ 706 h 735"/>
                <a:gd name="T70" fmla="*/ 362 w 650"/>
                <a:gd name="T71" fmla="*/ 707 h 735"/>
                <a:gd name="T72" fmla="*/ 415 w 650"/>
                <a:gd name="T73" fmla="*/ 709 h 735"/>
                <a:gd name="T74" fmla="*/ 470 w 650"/>
                <a:gd name="T75" fmla="*/ 713 h 735"/>
                <a:gd name="T76" fmla="*/ 528 w 650"/>
                <a:gd name="T77" fmla="*/ 719 h 735"/>
                <a:gd name="T78" fmla="*/ 588 w 650"/>
                <a:gd name="T79" fmla="*/ 726 h 735"/>
                <a:gd name="T80" fmla="*/ 650 w 650"/>
                <a:gd name="T81" fmla="*/ 735 h 735"/>
                <a:gd name="T82" fmla="*/ 647 w 650"/>
                <a:gd name="T83" fmla="*/ 713 h 735"/>
                <a:gd name="T84" fmla="*/ 641 w 650"/>
                <a:gd name="T85" fmla="*/ 655 h 735"/>
                <a:gd name="T86" fmla="*/ 631 w 650"/>
                <a:gd name="T87" fmla="*/ 568 h 735"/>
                <a:gd name="T88" fmla="*/ 623 w 650"/>
                <a:gd name="T89" fmla="*/ 462 h 735"/>
                <a:gd name="T90" fmla="*/ 618 w 650"/>
                <a:gd name="T91" fmla="*/ 345 h 735"/>
                <a:gd name="T92" fmla="*/ 618 w 650"/>
                <a:gd name="T93" fmla="*/ 229 h 735"/>
                <a:gd name="T94" fmla="*/ 627 w 650"/>
                <a:gd name="T95" fmla="*/ 119 h 735"/>
                <a:gd name="T96" fmla="*/ 645 w 650"/>
                <a:gd name="T97" fmla="*/ 27 h 7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50" h="735">
                  <a:moveTo>
                    <a:pt x="645" y="27"/>
                  </a:moveTo>
                  <a:lnTo>
                    <a:pt x="642" y="26"/>
                  </a:lnTo>
                  <a:lnTo>
                    <a:pt x="631" y="23"/>
                  </a:lnTo>
                  <a:lnTo>
                    <a:pt x="615" y="19"/>
                  </a:lnTo>
                  <a:lnTo>
                    <a:pt x="592" y="15"/>
                  </a:lnTo>
                  <a:lnTo>
                    <a:pt x="565" y="10"/>
                  </a:lnTo>
                  <a:lnTo>
                    <a:pt x="533" y="6"/>
                  </a:lnTo>
                  <a:lnTo>
                    <a:pt x="496" y="3"/>
                  </a:lnTo>
                  <a:lnTo>
                    <a:pt x="456" y="1"/>
                  </a:lnTo>
                  <a:lnTo>
                    <a:pt x="411" y="0"/>
                  </a:lnTo>
                  <a:lnTo>
                    <a:pt x="364" y="2"/>
                  </a:lnTo>
                  <a:lnTo>
                    <a:pt x="315" y="6"/>
                  </a:lnTo>
                  <a:lnTo>
                    <a:pt x="262" y="15"/>
                  </a:lnTo>
                  <a:lnTo>
                    <a:pt x="209" y="26"/>
                  </a:lnTo>
                  <a:lnTo>
                    <a:pt x="154" y="42"/>
                  </a:lnTo>
                  <a:lnTo>
                    <a:pt x="98" y="61"/>
                  </a:lnTo>
                  <a:lnTo>
                    <a:pt x="42" y="87"/>
                  </a:lnTo>
                  <a:lnTo>
                    <a:pt x="38" y="101"/>
                  </a:lnTo>
                  <a:lnTo>
                    <a:pt x="28" y="141"/>
                  </a:lnTo>
                  <a:lnTo>
                    <a:pt x="17" y="203"/>
                  </a:lnTo>
                  <a:lnTo>
                    <a:pt x="6" y="283"/>
                  </a:lnTo>
                  <a:lnTo>
                    <a:pt x="0" y="378"/>
                  </a:lnTo>
                  <a:lnTo>
                    <a:pt x="5" y="484"/>
                  </a:lnTo>
                  <a:lnTo>
                    <a:pt x="21" y="599"/>
                  </a:lnTo>
                  <a:lnTo>
                    <a:pt x="54" y="716"/>
                  </a:lnTo>
                  <a:lnTo>
                    <a:pt x="58" y="716"/>
                  </a:lnTo>
                  <a:lnTo>
                    <a:pt x="66" y="715"/>
                  </a:lnTo>
                  <a:lnTo>
                    <a:pt x="80" y="713"/>
                  </a:lnTo>
                  <a:lnTo>
                    <a:pt x="99" y="712"/>
                  </a:lnTo>
                  <a:lnTo>
                    <a:pt x="124" y="710"/>
                  </a:lnTo>
                  <a:lnTo>
                    <a:pt x="153" y="708"/>
                  </a:lnTo>
                  <a:lnTo>
                    <a:pt x="188" y="707"/>
                  </a:lnTo>
                  <a:lnTo>
                    <a:pt x="225" y="706"/>
                  </a:lnTo>
                  <a:lnTo>
                    <a:pt x="267" y="705"/>
                  </a:lnTo>
                  <a:lnTo>
                    <a:pt x="313" y="706"/>
                  </a:lnTo>
                  <a:lnTo>
                    <a:pt x="362" y="707"/>
                  </a:lnTo>
                  <a:lnTo>
                    <a:pt x="415" y="709"/>
                  </a:lnTo>
                  <a:lnTo>
                    <a:pt x="470" y="713"/>
                  </a:lnTo>
                  <a:lnTo>
                    <a:pt x="528" y="719"/>
                  </a:lnTo>
                  <a:lnTo>
                    <a:pt x="588" y="726"/>
                  </a:lnTo>
                  <a:lnTo>
                    <a:pt x="650" y="735"/>
                  </a:lnTo>
                  <a:lnTo>
                    <a:pt x="647" y="713"/>
                  </a:lnTo>
                  <a:lnTo>
                    <a:pt x="641" y="655"/>
                  </a:lnTo>
                  <a:lnTo>
                    <a:pt x="631" y="568"/>
                  </a:lnTo>
                  <a:lnTo>
                    <a:pt x="623" y="462"/>
                  </a:lnTo>
                  <a:lnTo>
                    <a:pt x="618" y="345"/>
                  </a:lnTo>
                  <a:lnTo>
                    <a:pt x="618" y="229"/>
                  </a:lnTo>
                  <a:lnTo>
                    <a:pt x="627" y="119"/>
                  </a:lnTo>
                  <a:lnTo>
                    <a:pt x="645" y="2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7" name="Freeform 26"/>
            <p:cNvSpPr>
              <a:spLocks/>
            </p:cNvSpPr>
            <p:nvPr/>
          </p:nvSpPr>
          <p:spPr bwMode="auto">
            <a:xfrm>
              <a:off x="6623" y="13797"/>
              <a:ext cx="1071" cy="731"/>
            </a:xfrm>
            <a:custGeom>
              <a:avLst/>
              <a:gdLst>
                <a:gd name="T0" fmla="*/ 6 w 1071"/>
                <a:gd name="T1" fmla="*/ 552 h 731"/>
                <a:gd name="T2" fmla="*/ 0 w 1071"/>
                <a:gd name="T3" fmla="*/ 642 h 731"/>
                <a:gd name="T4" fmla="*/ 698 w 1071"/>
                <a:gd name="T5" fmla="*/ 731 h 731"/>
                <a:gd name="T6" fmla="*/ 703 w 1071"/>
                <a:gd name="T7" fmla="*/ 729 h 731"/>
                <a:gd name="T8" fmla="*/ 717 w 1071"/>
                <a:gd name="T9" fmla="*/ 722 h 731"/>
                <a:gd name="T10" fmla="*/ 740 w 1071"/>
                <a:gd name="T11" fmla="*/ 710 h 731"/>
                <a:gd name="T12" fmla="*/ 768 w 1071"/>
                <a:gd name="T13" fmla="*/ 694 h 731"/>
                <a:gd name="T14" fmla="*/ 801 w 1071"/>
                <a:gd name="T15" fmla="*/ 672 h 731"/>
                <a:gd name="T16" fmla="*/ 838 w 1071"/>
                <a:gd name="T17" fmla="*/ 645 h 731"/>
                <a:gd name="T18" fmla="*/ 876 w 1071"/>
                <a:gd name="T19" fmla="*/ 614 h 731"/>
                <a:gd name="T20" fmla="*/ 915 w 1071"/>
                <a:gd name="T21" fmla="*/ 577 h 731"/>
                <a:gd name="T22" fmla="*/ 953 w 1071"/>
                <a:gd name="T23" fmla="*/ 536 h 731"/>
                <a:gd name="T24" fmla="*/ 988 w 1071"/>
                <a:gd name="T25" fmla="*/ 491 h 731"/>
                <a:gd name="T26" fmla="*/ 1018 w 1071"/>
                <a:gd name="T27" fmla="*/ 439 h 731"/>
                <a:gd name="T28" fmla="*/ 1043 w 1071"/>
                <a:gd name="T29" fmla="*/ 383 h 731"/>
                <a:gd name="T30" fmla="*/ 1061 w 1071"/>
                <a:gd name="T31" fmla="*/ 322 h 731"/>
                <a:gd name="T32" fmla="*/ 1071 w 1071"/>
                <a:gd name="T33" fmla="*/ 255 h 731"/>
                <a:gd name="T34" fmla="*/ 1070 w 1071"/>
                <a:gd name="T35" fmla="*/ 185 h 731"/>
                <a:gd name="T36" fmla="*/ 1057 w 1071"/>
                <a:gd name="T37" fmla="*/ 108 h 731"/>
                <a:gd name="T38" fmla="*/ 1055 w 1071"/>
                <a:gd name="T39" fmla="*/ 104 h 731"/>
                <a:gd name="T40" fmla="*/ 1049 w 1071"/>
                <a:gd name="T41" fmla="*/ 92 h 731"/>
                <a:gd name="T42" fmla="*/ 1037 w 1071"/>
                <a:gd name="T43" fmla="*/ 76 h 731"/>
                <a:gd name="T44" fmla="*/ 1022 w 1071"/>
                <a:gd name="T45" fmla="*/ 57 h 731"/>
                <a:gd name="T46" fmla="*/ 1002 w 1071"/>
                <a:gd name="T47" fmla="*/ 37 h 731"/>
                <a:gd name="T48" fmla="*/ 979 w 1071"/>
                <a:gd name="T49" fmla="*/ 20 h 731"/>
                <a:gd name="T50" fmla="*/ 951 w 1071"/>
                <a:gd name="T51" fmla="*/ 7 h 731"/>
                <a:gd name="T52" fmla="*/ 919 w 1071"/>
                <a:gd name="T53" fmla="*/ 0 h 731"/>
                <a:gd name="T54" fmla="*/ 924 w 1071"/>
                <a:gd name="T55" fmla="*/ 12 h 731"/>
                <a:gd name="T56" fmla="*/ 934 w 1071"/>
                <a:gd name="T57" fmla="*/ 44 h 731"/>
                <a:gd name="T58" fmla="*/ 947 w 1071"/>
                <a:gd name="T59" fmla="*/ 94 h 731"/>
                <a:gd name="T60" fmla="*/ 958 w 1071"/>
                <a:gd name="T61" fmla="*/ 159 h 731"/>
                <a:gd name="T62" fmla="*/ 961 w 1071"/>
                <a:gd name="T63" fmla="*/ 238 h 731"/>
                <a:gd name="T64" fmla="*/ 953 w 1071"/>
                <a:gd name="T65" fmla="*/ 324 h 731"/>
                <a:gd name="T66" fmla="*/ 928 w 1071"/>
                <a:gd name="T67" fmla="*/ 418 h 731"/>
                <a:gd name="T68" fmla="*/ 884 w 1071"/>
                <a:gd name="T69" fmla="*/ 516 h 731"/>
                <a:gd name="T70" fmla="*/ 883 w 1071"/>
                <a:gd name="T71" fmla="*/ 518 h 731"/>
                <a:gd name="T72" fmla="*/ 879 w 1071"/>
                <a:gd name="T73" fmla="*/ 521 h 731"/>
                <a:gd name="T74" fmla="*/ 872 w 1071"/>
                <a:gd name="T75" fmla="*/ 526 h 731"/>
                <a:gd name="T76" fmla="*/ 862 w 1071"/>
                <a:gd name="T77" fmla="*/ 534 h 731"/>
                <a:gd name="T78" fmla="*/ 851 w 1071"/>
                <a:gd name="T79" fmla="*/ 541 h 731"/>
                <a:gd name="T80" fmla="*/ 837 w 1071"/>
                <a:gd name="T81" fmla="*/ 550 h 731"/>
                <a:gd name="T82" fmla="*/ 819 w 1071"/>
                <a:gd name="T83" fmla="*/ 559 h 731"/>
                <a:gd name="T84" fmla="*/ 800 w 1071"/>
                <a:gd name="T85" fmla="*/ 567 h 731"/>
                <a:gd name="T86" fmla="*/ 778 w 1071"/>
                <a:gd name="T87" fmla="*/ 575 h 731"/>
                <a:gd name="T88" fmla="*/ 754 w 1071"/>
                <a:gd name="T89" fmla="*/ 582 h 731"/>
                <a:gd name="T90" fmla="*/ 727 w 1071"/>
                <a:gd name="T91" fmla="*/ 588 h 731"/>
                <a:gd name="T92" fmla="*/ 697 w 1071"/>
                <a:gd name="T93" fmla="*/ 592 h 731"/>
                <a:gd name="T94" fmla="*/ 666 w 1071"/>
                <a:gd name="T95" fmla="*/ 593 h 731"/>
                <a:gd name="T96" fmla="*/ 631 w 1071"/>
                <a:gd name="T97" fmla="*/ 592 h 731"/>
                <a:gd name="T98" fmla="*/ 593 w 1071"/>
                <a:gd name="T99" fmla="*/ 589 h 731"/>
                <a:gd name="T100" fmla="*/ 555 w 1071"/>
                <a:gd name="T101" fmla="*/ 581 h 731"/>
                <a:gd name="T102" fmla="*/ 555 w 1071"/>
                <a:gd name="T103" fmla="*/ 677 h 731"/>
                <a:gd name="T104" fmla="*/ 24 w 1071"/>
                <a:gd name="T105" fmla="*/ 623 h 731"/>
                <a:gd name="T106" fmla="*/ 6 w 1071"/>
                <a:gd name="T107" fmla="*/ 552 h 73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71" h="731">
                  <a:moveTo>
                    <a:pt x="6" y="552"/>
                  </a:moveTo>
                  <a:lnTo>
                    <a:pt x="0" y="642"/>
                  </a:lnTo>
                  <a:lnTo>
                    <a:pt x="698" y="731"/>
                  </a:lnTo>
                  <a:lnTo>
                    <a:pt x="703" y="729"/>
                  </a:lnTo>
                  <a:lnTo>
                    <a:pt x="717" y="722"/>
                  </a:lnTo>
                  <a:lnTo>
                    <a:pt x="740" y="710"/>
                  </a:lnTo>
                  <a:lnTo>
                    <a:pt x="768" y="694"/>
                  </a:lnTo>
                  <a:lnTo>
                    <a:pt x="801" y="672"/>
                  </a:lnTo>
                  <a:lnTo>
                    <a:pt x="838" y="645"/>
                  </a:lnTo>
                  <a:lnTo>
                    <a:pt x="876" y="614"/>
                  </a:lnTo>
                  <a:lnTo>
                    <a:pt x="915" y="577"/>
                  </a:lnTo>
                  <a:lnTo>
                    <a:pt x="953" y="536"/>
                  </a:lnTo>
                  <a:lnTo>
                    <a:pt x="988" y="491"/>
                  </a:lnTo>
                  <a:lnTo>
                    <a:pt x="1018" y="439"/>
                  </a:lnTo>
                  <a:lnTo>
                    <a:pt x="1043" y="383"/>
                  </a:lnTo>
                  <a:lnTo>
                    <a:pt x="1061" y="322"/>
                  </a:lnTo>
                  <a:lnTo>
                    <a:pt x="1071" y="255"/>
                  </a:lnTo>
                  <a:lnTo>
                    <a:pt x="1070" y="185"/>
                  </a:lnTo>
                  <a:lnTo>
                    <a:pt x="1057" y="108"/>
                  </a:lnTo>
                  <a:lnTo>
                    <a:pt x="1055" y="104"/>
                  </a:lnTo>
                  <a:lnTo>
                    <a:pt x="1049" y="92"/>
                  </a:lnTo>
                  <a:lnTo>
                    <a:pt x="1037" y="76"/>
                  </a:lnTo>
                  <a:lnTo>
                    <a:pt x="1022" y="57"/>
                  </a:lnTo>
                  <a:lnTo>
                    <a:pt x="1002" y="37"/>
                  </a:lnTo>
                  <a:lnTo>
                    <a:pt x="979" y="20"/>
                  </a:lnTo>
                  <a:lnTo>
                    <a:pt x="951" y="7"/>
                  </a:lnTo>
                  <a:lnTo>
                    <a:pt x="919" y="0"/>
                  </a:lnTo>
                  <a:lnTo>
                    <a:pt x="924" y="12"/>
                  </a:lnTo>
                  <a:lnTo>
                    <a:pt x="934" y="44"/>
                  </a:lnTo>
                  <a:lnTo>
                    <a:pt x="947" y="94"/>
                  </a:lnTo>
                  <a:lnTo>
                    <a:pt x="958" y="159"/>
                  </a:lnTo>
                  <a:lnTo>
                    <a:pt x="961" y="238"/>
                  </a:lnTo>
                  <a:lnTo>
                    <a:pt x="953" y="324"/>
                  </a:lnTo>
                  <a:lnTo>
                    <a:pt x="928" y="418"/>
                  </a:lnTo>
                  <a:lnTo>
                    <a:pt x="884" y="516"/>
                  </a:lnTo>
                  <a:lnTo>
                    <a:pt x="883" y="518"/>
                  </a:lnTo>
                  <a:lnTo>
                    <a:pt x="879" y="521"/>
                  </a:lnTo>
                  <a:lnTo>
                    <a:pt x="872" y="526"/>
                  </a:lnTo>
                  <a:lnTo>
                    <a:pt x="862" y="534"/>
                  </a:lnTo>
                  <a:lnTo>
                    <a:pt x="851" y="541"/>
                  </a:lnTo>
                  <a:lnTo>
                    <a:pt x="837" y="550"/>
                  </a:lnTo>
                  <a:lnTo>
                    <a:pt x="819" y="559"/>
                  </a:lnTo>
                  <a:lnTo>
                    <a:pt x="800" y="567"/>
                  </a:lnTo>
                  <a:lnTo>
                    <a:pt x="778" y="575"/>
                  </a:lnTo>
                  <a:lnTo>
                    <a:pt x="754" y="582"/>
                  </a:lnTo>
                  <a:lnTo>
                    <a:pt x="727" y="588"/>
                  </a:lnTo>
                  <a:lnTo>
                    <a:pt x="697" y="592"/>
                  </a:lnTo>
                  <a:lnTo>
                    <a:pt x="666" y="593"/>
                  </a:lnTo>
                  <a:lnTo>
                    <a:pt x="631" y="592"/>
                  </a:lnTo>
                  <a:lnTo>
                    <a:pt x="593" y="589"/>
                  </a:lnTo>
                  <a:lnTo>
                    <a:pt x="555" y="581"/>
                  </a:lnTo>
                  <a:lnTo>
                    <a:pt x="555" y="677"/>
                  </a:lnTo>
                  <a:lnTo>
                    <a:pt x="24" y="623"/>
                  </a:lnTo>
                  <a:lnTo>
                    <a:pt x="6" y="5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8" name="Freeform 27"/>
            <p:cNvSpPr>
              <a:spLocks/>
            </p:cNvSpPr>
            <p:nvPr/>
          </p:nvSpPr>
          <p:spPr bwMode="auto">
            <a:xfrm>
              <a:off x="6486" y="14516"/>
              <a:ext cx="787" cy="253"/>
            </a:xfrm>
            <a:custGeom>
              <a:avLst/>
              <a:gdLst>
                <a:gd name="T0" fmla="*/ 787 w 787"/>
                <a:gd name="T1" fmla="*/ 91 h 253"/>
                <a:gd name="T2" fmla="*/ 12 w 787"/>
                <a:gd name="T3" fmla="*/ 0 h 253"/>
                <a:gd name="T4" fmla="*/ 0 w 787"/>
                <a:gd name="T5" fmla="*/ 91 h 253"/>
                <a:gd name="T6" fmla="*/ 764 w 787"/>
                <a:gd name="T7" fmla="*/ 253 h 253"/>
                <a:gd name="T8" fmla="*/ 787 w 787"/>
                <a:gd name="T9" fmla="*/ 91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7" h="253">
                  <a:moveTo>
                    <a:pt x="787" y="91"/>
                  </a:moveTo>
                  <a:lnTo>
                    <a:pt x="12" y="0"/>
                  </a:lnTo>
                  <a:lnTo>
                    <a:pt x="0" y="91"/>
                  </a:lnTo>
                  <a:lnTo>
                    <a:pt x="764" y="253"/>
                  </a:lnTo>
                  <a:lnTo>
                    <a:pt x="787" y="9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9" name="Freeform 28"/>
            <p:cNvSpPr>
              <a:spLocks/>
            </p:cNvSpPr>
            <p:nvPr/>
          </p:nvSpPr>
          <p:spPr bwMode="auto">
            <a:xfrm>
              <a:off x="6879" y="14597"/>
              <a:ext cx="336" cy="115"/>
            </a:xfrm>
            <a:custGeom>
              <a:avLst/>
              <a:gdLst>
                <a:gd name="T0" fmla="*/ 336 w 336"/>
                <a:gd name="T1" fmla="*/ 50 h 115"/>
                <a:gd name="T2" fmla="*/ 4 w 336"/>
                <a:gd name="T3" fmla="*/ 0 h 115"/>
                <a:gd name="T4" fmla="*/ 0 w 336"/>
                <a:gd name="T5" fmla="*/ 48 h 115"/>
                <a:gd name="T6" fmla="*/ 327 w 336"/>
                <a:gd name="T7" fmla="*/ 115 h 115"/>
                <a:gd name="T8" fmla="*/ 336 w 336"/>
                <a:gd name="T9" fmla="*/ 50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" h="115">
                  <a:moveTo>
                    <a:pt x="336" y="50"/>
                  </a:moveTo>
                  <a:lnTo>
                    <a:pt x="4" y="0"/>
                  </a:lnTo>
                  <a:lnTo>
                    <a:pt x="0" y="48"/>
                  </a:lnTo>
                  <a:lnTo>
                    <a:pt x="327" y="115"/>
                  </a:lnTo>
                  <a:lnTo>
                    <a:pt x="336" y="5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0" name="Freeform 29"/>
            <p:cNvSpPr>
              <a:spLocks/>
            </p:cNvSpPr>
            <p:nvPr/>
          </p:nvSpPr>
          <p:spPr bwMode="auto">
            <a:xfrm>
              <a:off x="6536" y="14540"/>
              <a:ext cx="225" cy="85"/>
            </a:xfrm>
            <a:custGeom>
              <a:avLst/>
              <a:gdLst>
                <a:gd name="T0" fmla="*/ 225 w 225"/>
                <a:gd name="T1" fmla="*/ 39 h 85"/>
                <a:gd name="T2" fmla="*/ 0 w 225"/>
                <a:gd name="T3" fmla="*/ 0 h 85"/>
                <a:gd name="T4" fmla="*/ 3 w 225"/>
                <a:gd name="T5" fmla="*/ 41 h 85"/>
                <a:gd name="T6" fmla="*/ 218 w 225"/>
                <a:gd name="T7" fmla="*/ 85 h 85"/>
                <a:gd name="T8" fmla="*/ 225 w 225"/>
                <a:gd name="T9" fmla="*/ 39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5" h="85">
                  <a:moveTo>
                    <a:pt x="225" y="39"/>
                  </a:moveTo>
                  <a:lnTo>
                    <a:pt x="0" y="0"/>
                  </a:lnTo>
                  <a:lnTo>
                    <a:pt x="3" y="41"/>
                  </a:lnTo>
                  <a:lnTo>
                    <a:pt x="218" y="85"/>
                  </a:lnTo>
                  <a:lnTo>
                    <a:pt x="225" y="3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1" name="Freeform 30"/>
            <p:cNvSpPr>
              <a:spLocks/>
            </p:cNvSpPr>
            <p:nvPr/>
          </p:nvSpPr>
          <p:spPr bwMode="auto">
            <a:xfrm>
              <a:off x="5972" y="14624"/>
              <a:ext cx="1325" cy="439"/>
            </a:xfrm>
            <a:custGeom>
              <a:avLst/>
              <a:gdLst>
                <a:gd name="T0" fmla="*/ 0 w 1325"/>
                <a:gd name="T1" fmla="*/ 132 h 439"/>
                <a:gd name="T2" fmla="*/ 3 w 1325"/>
                <a:gd name="T3" fmla="*/ 132 h 439"/>
                <a:gd name="T4" fmla="*/ 10 w 1325"/>
                <a:gd name="T5" fmla="*/ 130 h 439"/>
                <a:gd name="T6" fmla="*/ 24 w 1325"/>
                <a:gd name="T7" fmla="*/ 128 h 439"/>
                <a:gd name="T8" fmla="*/ 42 w 1325"/>
                <a:gd name="T9" fmla="*/ 125 h 439"/>
                <a:gd name="T10" fmla="*/ 62 w 1325"/>
                <a:gd name="T11" fmla="*/ 121 h 439"/>
                <a:gd name="T12" fmla="*/ 86 w 1325"/>
                <a:gd name="T13" fmla="*/ 116 h 439"/>
                <a:gd name="T14" fmla="*/ 113 w 1325"/>
                <a:gd name="T15" fmla="*/ 109 h 439"/>
                <a:gd name="T16" fmla="*/ 141 w 1325"/>
                <a:gd name="T17" fmla="*/ 102 h 439"/>
                <a:gd name="T18" fmla="*/ 170 w 1325"/>
                <a:gd name="T19" fmla="*/ 94 h 439"/>
                <a:gd name="T20" fmla="*/ 199 w 1325"/>
                <a:gd name="T21" fmla="*/ 85 h 439"/>
                <a:gd name="T22" fmla="*/ 228 w 1325"/>
                <a:gd name="T23" fmla="*/ 74 h 439"/>
                <a:gd name="T24" fmla="*/ 257 w 1325"/>
                <a:gd name="T25" fmla="*/ 62 h 439"/>
                <a:gd name="T26" fmla="*/ 285 w 1325"/>
                <a:gd name="T27" fmla="*/ 48 h 439"/>
                <a:gd name="T28" fmla="*/ 309 w 1325"/>
                <a:gd name="T29" fmla="*/ 34 h 439"/>
                <a:gd name="T30" fmla="*/ 333 w 1325"/>
                <a:gd name="T31" fmla="*/ 18 h 439"/>
                <a:gd name="T32" fmla="*/ 352 w 1325"/>
                <a:gd name="T33" fmla="*/ 0 h 439"/>
                <a:gd name="T34" fmla="*/ 1325 w 1325"/>
                <a:gd name="T35" fmla="*/ 223 h 439"/>
                <a:gd name="T36" fmla="*/ 1323 w 1325"/>
                <a:gd name="T37" fmla="*/ 225 h 439"/>
                <a:gd name="T38" fmla="*/ 1318 w 1325"/>
                <a:gd name="T39" fmla="*/ 230 h 439"/>
                <a:gd name="T40" fmla="*/ 1309 w 1325"/>
                <a:gd name="T41" fmla="*/ 239 h 439"/>
                <a:gd name="T42" fmla="*/ 1297 w 1325"/>
                <a:gd name="T43" fmla="*/ 250 h 439"/>
                <a:gd name="T44" fmla="*/ 1282 w 1325"/>
                <a:gd name="T45" fmla="*/ 263 h 439"/>
                <a:gd name="T46" fmla="*/ 1265 w 1325"/>
                <a:gd name="T47" fmla="*/ 278 h 439"/>
                <a:gd name="T48" fmla="*/ 1247 w 1325"/>
                <a:gd name="T49" fmla="*/ 295 h 439"/>
                <a:gd name="T50" fmla="*/ 1225 w 1325"/>
                <a:gd name="T51" fmla="*/ 312 h 439"/>
                <a:gd name="T52" fmla="*/ 1202 w 1325"/>
                <a:gd name="T53" fmla="*/ 331 h 439"/>
                <a:gd name="T54" fmla="*/ 1179 w 1325"/>
                <a:gd name="T55" fmla="*/ 349 h 439"/>
                <a:gd name="T56" fmla="*/ 1154 w 1325"/>
                <a:gd name="T57" fmla="*/ 367 h 439"/>
                <a:gd name="T58" fmla="*/ 1128 w 1325"/>
                <a:gd name="T59" fmla="*/ 385 h 439"/>
                <a:gd name="T60" fmla="*/ 1102 w 1325"/>
                <a:gd name="T61" fmla="*/ 401 h 439"/>
                <a:gd name="T62" fmla="*/ 1077 w 1325"/>
                <a:gd name="T63" fmla="*/ 415 h 439"/>
                <a:gd name="T64" fmla="*/ 1051 w 1325"/>
                <a:gd name="T65" fmla="*/ 428 h 439"/>
                <a:gd name="T66" fmla="*/ 1026 w 1325"/>
                <a:gd name="T67" fmla="*/ 439 h 439"/>
                <a:gd name="T68" fmla="*/ 0 w 1325"/>
                <a:gd name="T69" fmla="*/ 132 h 43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25" h="439">
                  <a:moveTo>
                    <a:pt x="0" y="132"/>
                  </a:moveTo>
                  <a:lnTo>
                    <a:pt x="3" y="132"/>
                  </a:lnTo>
                  <a:lnTo>
                    <a:pt x="10" y="130"/>
                  </a:lnTo>
                  <a:lnTo>
                    <a:pt x="24" y="128"/>
                  </a:lnTo>
                  <a:lnTo>
                    <a:pt x="42" y="125"/>
                  </a:lnTo>
                  <a:lnTo>
                    <a:pt x="62" y="121"/>
                  </a:lnTo>
                  <a:lnTo>
                    <a:pt x="86" y="116"/>
                  </a:lnTo>
                  <a:lnTo>
                    <a:pt x="113" y="109"/>
                  </a:lnTo>
                  <a:lnTo>
                    <a:pt x="141" y="102"/>
                  </a:lnTo>
                  <a:lnTo>
                    <a:pt x="170" y="94"/>
                  </a:lnTo>
                  <a:lnTo>
                    <a:pt x="199" y="85"/>
                  </a:lnTo>
                  <a:lnTo>
                    <a:pt x="228" y="74"/>
                  </a:lnTo>
                  <a:lnTo>
                    <a:pt x="257" y="62"/>
                  </a:lnTo>
                  <a:lnTo>
                    <a:pt x="285" y="48"/>
                  </a:lnTo>
                  <a:lnTo>
                    <a:pt x="309" y="34"/>
                  </a:lnTo>
                  <a:lnTo>
                    <a:pt x="333" y="18"/>
                  </a:lnTo>
                  <a:lnTo>
                    <a:pt x="352" y="0"/>
                  </a:lnTo>
                  <a:lnTo>
                    <a:pt x="1325" y="223"/>
                  </a:lnTo>
                  <a:lnTo>
                    <a:pt x="1323" y="225"/>
                  </a:lnTo>
                  <a:lnTo>
                    <a:pt x="1318" y="230"/>
                  </a:lnTo>
                  <a:lnTo>
                    <a:pt x="1309" y="239"/>
                  </a:lnTo>
                  <a:lnTo>
                    <a:pt x="1297" y="250"/>
                  </a:lnTo>
                  <a:lnTo>
                    <a:pt x="1282" y="263"/>
                  </a:lnTo>
                  <a:lnTo>
                    <a:pt x="1265" y="278"/>
                  </a:lnTo>
                  <a:lnTo>
                    <a:pt x="1247" y="295"/>
                  </a:lnTo>
                  <a:lnTo>
                    <a:pt x="1225" y="312"/>
                  </a:lnTo>
                  <a:lnTo>
                    <a:pt x="1202" y="331"/>
                  </a:lnTo>
                  <a:lnTo>
                    <a:pt x="1179" y="349"/>
                  </a:lnTo>
                  <a:lnTo>
                    <a:pt x="1154" y="367"/>
                  </a:lnTo>
                  <a:lnTo>
                    <a:pt x="1128" y="385"/>
                  </a:lnTo>
                  <a:lnTo>
                    <a:pt x="1102" y="401"/>
                  </a:lnTo>
                  <a:lnTo>
                    <a:pt x="1077" y="415"/>
                  </a:lnTo>
                  <a:lnTo>
                    <a:pt x="1051" y="428"/>
                  </a:lnTo>
                  <a:lnTo>
                    <a:pt x="1026" y="439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2" name="Freeform 31"/>
            <p:cNvSpPr>
              <a:spLocks/>
            </p:cNvSpPr>
            <p:nvPr/>
          </p:nvSpPr>
          <p:spPr bwMode="auto">
            <a:xfrm>
              <a:off x="7292" y="14577"/>
              <a:ext cx="472" cy="209"/>
            </a:xfrm>
            <a:custGeom>
              <a:avLst/>
              <a:gdLst>
                <a:gd name="T0" fmla="*/ 47 w 472"/>
                <a:gd name="T1" fmla="*/ 209 h 209"/>
                <a:gd name="T2" fmla="*/ 472 w 472"/>
                <a:gd name="T3" fmla="*/ 84 h 209"/>
                <a:gd name="T4" fmla="*/ 215 w 472"/>
                <a:gd name="T5" fmla="*/ 0 h 209"/>
                <a:gd name="T6" fmla="*/ 5 w 472"/>
                <a:gd name="T7" fmla="*/ 24 h 209"/>
                <a:gd name="T8" fmla="*/ 0 w 472"/>
                <a:gd name="T9" fmla="*/ 197 h 209"/>
                <a:gd name="T10" fmla="*/ 47 w 472"/>
                <a:gd name="T11" fmla="*/ 209 h 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2" h="209">
                  <a:moveTo>
                    <a:pt x="47" y="209"/>
                  </a:moveTo>
                  <a:lnTo>
                    <a:pt x="472" y="84"/>
                  </a:lnTo>
                  <a:lnTo>
                    <a:pt x="215" y="0"/>
                  </a:lnTo>
                  <a:lnTo>
                    <a:pt x="5" y="24"/>
                  </a:lnTo>
                  <a:lnTo>
                    <a:pt x="0" y="197"/>
                  </a:lnTo>
                  <a:lnTo>
                    <a:pt x="47" y="20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3" name="Freeform 32"/>
            <p:cNvSpPr>
              <a:spLocks/>
            </p:cNvSpPr>
            <p:nvPr/>
          </p:nvSpPr>
          <p:spPr bwMode="auto">
            <a:xfrm>
              <a:off x="6073" y="13679"/>
              <a:ext cx="251" cy="999"/>
            </a:xfrm>
            <a:custGeom>
              <a:avLst/>
              <a:gdLst>
                <a:gd name="T0" fmla="*/ 251 w 251"/>
                <a:gd name="T1" fmla="*/ 23 h 999"/>
                <a:gd name="T2" fmla="*/ 250 w 251"/>
                <a:gd name="T3" fmla="*/ 22 h 999"/>
                <a:gd name="T4" fmla="*/ 246 w 251"/>
                <a:gd name="T5" fmla="*/ 20 h 999"/>
                <a:gd name="T6" fmla="*/ 239 w 251"/>
                <a:gd name="T7" fmla="*/ 18 h 999"/>
                <a:gd name="T8" fmla="*/ 230 w 251"/>
                <a:gd name="T9" fmla="*/ 15 h 999"/>
                <a:gd name="T10" fmla="*/ 218 w 251"/>
                <a:gd name="T11" fmla="*/ 11 h 999"/>
                <a:gd name="T12" fmla="*/ 205 w 251"/>
                <a:gd name="T13" fmla="*/ 7 h 999"/>
                <a:gd name="T14" fmla="*/ 190 w 251"/>
                <a:gd name="T15" fmla="*/ 4 h 999"/>
                <a:gd name="T16" fmla="*/ 173 w 251"/>
                <a:gd name="T17" fmla="*/ 1 h 999"/>
                <a:gd name="T18" fmla="*/ 155 w 251"/>
                <a:gd name="T19" fmla="*/ 0 h 999"/>
                <a:gd name="T20" fmla="*/ 134 w 251"/>
                <a:gd name="T21" fmla="*/ 0 h 999"/>
                <a:gd name="T22" fmla="*/ 114 w 251"/>
                <a:gd name="T23" fmla="*/ 2 h 999"/>
                <a:gd name="T24" fmla="*/ 92 w 251"/>
                <a:gd name="T25" fmla="*/ 5 h 999"/>
                <a:gd name="T26" fmla="*/ 70 w 251"/>
                <a:gd name="T27" fmla="*/ 12 h 999"/>
                <a:gd name="T28" fmla="*/ 47 w 251"/>
                <a:gd name="T29" fmla="*/ 20 h 999"/>
                <a:gd name="T30" fmla="*/ 23 w 251"/>
                <a:gd name="T31" fmla="*/ 32 h 999"/>
                <a:gd name="T32" fmla="*/ 0 w 251"/>
                <a:gd name="T33" fmla="*/ 47 h 999"/>
                <a:gd name="T34" fmla="*/ 0 w 251"/>
                <a:gd name="T35" fmla="*/ 999 h 999"/>
                <a:gd name="T36" fmla="*/ 1 w 251"/>
                <a:gd name="T37" fmla="*/ 999 h 999"/>
                <a:gd name="T38" fmla="*/ 6 w 251"/>
                <a:gd name="T39" fmla="*/ 999 h 999"/>
                <a:gd name="T40" fmla="*/ 14 w 251"/>
                <a:gd name="T41" fmla="*/ 998 h 999"/>
                <a:gd name="T42" fmla="*/ 23 w 251"/>
                <a:gd name="T43" fmla="*/ 997 h 999"/>
                <a:gd name="T44" fmla="*/ 35 w 251"/>
                <a:gd name="T45" fmla="*/ 995 h 999"/>
                <a:gd name="T46" fmla="*/ 49 w 251"/>
                <a:gd name="T47" fmla="*/ 993 h 999"/>
                <a:gd name="T48" fmla="*/ 65 w 251"/>
                <a:gd name="T49" fmla="*/ 990 h 999"/>
                <a:gd name="T50" fmla="*/ 83 w 251"/>
                <a:gd name="T51" fmla="*/ 985 h 999"/>
                <a:gd name="T52" fmla="*/ 102 w 251"/>
                <a:gd name="T53" fmla="*/ 980 h 999"/>
                <a:gd name="T54" fmla="*/ 121 w 251"/>
                <a:gd name="T55" fmla="*/ 973 h 999"/>
                <a:gd name="T56" fmla="*/ 143 w 251"/>
                <a:gd name="T57" fmla="*/ 966 h 999"/>
                <a:gd name="T58" fmla="*/ 164 w 251"/>
                <a:gd name="T59" fmla="*/ 956 h 999"/>
                <a:gd name="T60" fmla="*/ 186 w 251"/>
                <a:gd name="T61" fmla="*/ 945 h 999"/>
                <a:gd name="T62" fmla="*/ 208 w 251"/>
                <a:gd name="T63" fmla="*/ 934 h 999"/>
                <a:gd name="T64" fmla="*/ 230 w 251"/>
                <a:gd name="T65" fmla="*/ 919 h 999"/>
                <a:gd name="T66" fmla="*/ 251 w 251"/>
                <a:gd name="T67" fmla="*/ 903 h 999"/>
                <a:gd name="T68" fmla="*/ 251 w 251"/>
                <a:gd name="T69" fmla="*/ 23 h 99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51" h="999">
                  <a:moveTo>
                    <a:pt x="251" y="23"/>
                  </a:moveTo>
                  <a:lnTo>
                    <a:pt x="250" y="22"/>
                  </a:lnTo>
                  <a:lnTo>
                    <a:pt x="246" y="20"/>
                  </a:lnTo>
                  <a:lnTo>
                    <a:pt x="239" y="18"/>
                  </a:lnTo>
                  <a:lnTo>
                    <a:pt x="230" y="15"/>
                  </a:lnTo>
                  <a:lnTo>
                    <a:pt x="218" y="11"/>
                  </a:lnTo>
                  <a:lnTo>
                    <a:pt x="205" y="7"/>
                  </a:lnTo>
                  <a:lnTo>
                    <a:pt x="190" y="4"/>
                  </a:lnTo>
                  <a:lnTo>
                    <a:pt x="173" y="1"/>
                  </a:lnTo>
                  <a:lnTo>
                    <a:pt x="155" y="0"/>
                  </a:lnTo>
                  <a:lnTo>
                    <a:pt x="134" y="0"/>
                  </a:lnTo>
                  <a:lnTo>
                    <a:pt x="114" y="2"/>
                  </a:lnTo>
                  <a:lnTo>
                    <a:pt x="92" y="5"/>
                  </a:lnTo>
                  <a:lnTo>
                    <a:pt x="70" y="12"/>
                  </a:lnTo>
                  <a:lnTo>
                    <a:pt x="47" y="20"/>
                  </a:lnTo>
                  <a:lnTo>
                    <a:pt x="23" y="32"/>
                  </a:lnTo>
                  <a:lnTo>
                    <a:pt x="0" y="47"/>
                  </a:lnTo>
                  <a:lnTo>
                    <a:pt x="0" y="999"/>
                  </a:lnTo>
                  <a:lnTo>
                    <a:pt x="1" y="999"/>
                  </a:lnTo>
                  <a:lnTo>
                    <a:pt x="6" y="999"/>
                  </a:lnTo>
                  <a:lnTo>
                    <a:pt x="14" y="998"/>
                  </a:lnTo>
                  <a:lnTo>
                    <a:pt x="23" y="997"/>
                  </a:lnTo>
                  <a:lnTo>
                    <a:pt x="35" y="995"/>
                  </a:lnTo>
                  <a:lnTo>
                    <a:pt x="49" y="993"/>
                  </a:lnTo>
                  <a:lnTo>
                    <a:pt x="65" y="990"/>
                  </a:lnTo>
                  <a:lnTo>
                    <a:pt x="83" y="985"/>
                  </a:lnTo>
                  <a:lnTo>
                    <a:pt x="102" y="980"/>
                  </a:lnTo>
                  <a:lnTo>
                    <a:pt x="121" y="973"/>
                  </a:lnTo>
                  <a:lnTo>
                    <a:pt x="143" y="966"/>
                  </a:lnTo>
                  <a:lnTo>
                    <a:pt x="164" y="956"/>
                  </a:lnTo>
                  <a:lnTo>
                    <a:pt x="186" y="945"/>
                  </a:lnTo>
                  <a:lnTo>
                    <a:pt x="208" y="934"/>
                  </a:lnTo>
                  <a:lnTo>
                    <a:pt x="230" y="919"/>
                  </a:lnTo>
                  <a:lnTo>
                    <a:pt x="251" y="903"/>
                  </a:lnTo>
                  <a:lnTo>
                    <a:pt x="251" y="2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4" name="Freeform 33"/>
            <p:cNvSpPr>
              <a:spLocks/>
            </p:cNvSpPr>
            <p:nvPr/>
          </p:nvSpPr>
          <p:spPr bwMode="auto">
            <a:xfrm>
              <a:off x="6080" y="13687"/>
              <a:ext cx="215" cy="843"/>
            </a:xfrm>
            <a:custGeom>
              <a:avLst/>
              <a:gdLst>
                <a:gd name="T0" fmla="*/ 215 w 215"/>
                <a:gd name="T1" fmla="*/ 20 h 843"/>
                <a:gd name="T2" fmla="*/ 214 w 215"/>
                <a:gd name="T3" fmla="*/ 19 h 843"/>
                <a:gd name="T4" fmla="*/ 211 w 215"/>
                <a:gd name="T5" fmla="*/ 18 h 843"/>
                <a:gd name="T6" fmla="*/ 205 w 215"/>
                <a:gd name="T7" fmla="*/ 15 h 843"/>
                <a:gd name="T8" fmla="*/ 197 w 215"/>
                <a:gd name="T9" fmla="*/ 12 h 843"/>
                <a:gd name="T10" fmla="*/ 187 w 215"/>
                <a:gd name="T11" fmla="*/ 9 h 843"/>
                <a:gd name="T12" fmla="*/ 176 w 215"/>
                <a:gd name="T13" fmla="*/ 6 h 843"/>
                <a:gd name="T14" fmla="*/ 163 w 215"/>
                <a:gd name="T15" fmla="*/ 4 h 843"/>
                <a:gd name="T16" fmla="*/ 149 w 215"/>
                <a:gd name="T17" fmla="*/ 1 h 843"/>
                <a:gd name="T18" fmla="*/ 133 w 215"/>
                <a:gd name="T19" fmla="*/ 0 h 843"/>
                <a:gd name="T20" fmla="*/ 115 w 215"/>
                <a:gd name="T21" fmla="*/ 0 h 843"/>
                <a:gd name="T22" fmla="*/ 98 w 215"/>
                <a:gd name="T23" fmla="*/ 1 h 843"/>
                <a:gd name="T24" fmla="*/ 79 w 215"/>
                <a:gd name="T25" fmla="*/ 5 h 843"/>
                <a:gd name="T26" fmla="*/ 60 w 215"/>
                <a:gd name="T27" fmla="*/ 10 h 843"/>
                <a:gd name="T28" fmla="*/ 40 w 215"/>
                <a:gd name="T29" fmla="*/ 18 h 843"/>
                <a:gd name="T30" fmla="*/ 21 w 215"/>
                <a:gd name="T31" fmla="*/ 27 h 843"/>
                <a:gd name="T32" fmla="*/ 0 w 215"/>
                <a:gd name="T33" fmla="*/ 40 h 843"/>
                <a:gd name="T34" fmla="*/ 0 w 215"/>
                <a:gd name="T35" fmla="*/ 843 h 843"/>
                <a:gd name="T36" fmla="*/ 1 w 215"/>
                <a:gd name="T37" fmla="*/ 843 h 843"/>
                <a:gd name="T38" fmla="*/ 6 w 215"/>
                <a:gd name="T39" fmla="*/ 843 h 843"/>
                <a:gd name="T40" fmla="*/ 12 w 215"/>
                <a:gd name="T41" fmla="*/ 842 h 843"/>
                <a:gd name="T42" fmla="*/ 21 w 215"/>
                <a:gd name="T43" fmla="*/ 841 h 843"/>
                <a:gd name="T44" fmla="*/ 30 w 215"/>
                <a:gd name="T45" fmla="*/ 840 h 843"/>
                <a:gd name="T46" fmla="*/ 43 w 215"/>
                <a:gd name="T47" fmla="*/ 838 h 843"/>
                <a:gd name="T48" fmla="*/ 56 w 215"/>
                <a:gd name="T49" fmla="*/ 835 h 843"/>
                <a:gd name="T50" fmla="*/ 71 w 215"/>
                <a:gd name="T51" fmla="*/ 831 h 843"/>
                <a:gd name="T52" fmla="*/ 87 w 215"/>
                <a:gd name="T53" fmla="*/ 826 h 843"/>
                <a:gd name="T54" fmla="*/ 105 w 215"/>
                <a:gd name="T55" fmla="*/ 821 h 843"/>
                <a:gd name="T56" fmla="*/ 123 w 215"/>
                <a:gd name="T57" fmla="*/ 814 h 843"/>
                <a:gd name="T58" fmla="*/ 141 w 215"/>
                <a:gd name="T59" fmla="*/ 806 h 843"/>
                <a:gd name="T60" fmla="*/ 159 w 215"/>
                <a:gd name="T61" fmla="*/ 797 h 843"/>
                <a:gd name="T62" fmla="*/ 179 w 215"/>
                <a:gd name="T63" fmla="*/ 786 h 843"/>
                <a:gd name="T64" fmla="*/ 197 w 215"/>
                <a:gd name="T65" fmla="*/ 774 h 843"/>
                <a:gd name="T66" fmla="*/ 215 w 215"/>
                <a:gd name="T67" fmla="*/ 760 h 843"/>
                <a:gd name="T68" fmla="*/ 215 w 215"/>
                <a:gd name="T69" fmla="*/ 20 h 8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15" h="843">
                  <a:moveTo>
                    <a:pt x="215" y="20"/>
                  </a:moveTo>
                  <a:lnTo>
                    <a:pt x="214" y="19"/>
                  </a:lnTo>
                  <a:lnTo>
                    <a:pt x="211" y="18"/>
                  </a:lnTo>
                  <a:lnTo>
                    <a:pt x="205" y="15"/>
                  </a:lnTo>
                  <a:lnTo>
                    <a:pt x="197" y="12"/>
                  </a:lnTo>
                  <a:lnTo>
                    <a:pt x="187" y="9"/>
                  </a:lnTo>
                  <a:lnTo>
                    <a:pt x="176" y="6"/>
                  </a:lnTo>
                  <a:lnTo>
                    <a:pt x="163" y="4"/>
                  </a:lnTo>
                  <a:lnTo>
                    <a:pt x="149" y="1"/>
                  </a:lnTo>
                  <a:lnTo>
                    <a:pt x="133" y="0"/>
                  </a:lnTo>
                  <a:lnTo>
                    <a:pt x="115" y="0"/>
                  </a:lnTo>
                  <a:lnTo>
                    <a:pt x="98" y="1"/>
                  </a:lnTo>
                  <a:lnTo>
                    <a:pt x="79" y="5"/>
                  </a:lnTo>
                  <a:lnTo>
                    <a:pt x="60" y="10"/>
                  </a:lnTo>
                  <a:lnTo>
                    <a:pt x="40" y="18"/>
                  </a:lnTo>
                  <a:lnTo>
                    <a:pt x="21" y="27"/>
                  </a:lnTo>
                  <a:lnTo>
                    <a:pt x="0" y="40"/>
                  </a:lnTo>
                  <a:lnTo>
                    <a:pt x="0" y="843"/>
                  </a:lnTo>
                  <a:lnTo>
                    <a:pt x="1" y="843"/>
                  </a:lnTo>
                  <a:lnTo>
                    <a:pt x="6" y="843"/>
                  </a:lnTo>
                  <a:lnTo>
                    <a:pt x="12" y="842"/>
                  </a:lnTo>
                  <a:lnTo>
                    <a:pt x="21" y="841"/>
                  </a:lnTo>
                  <a:lnTo>
                    <a:pt x="30" y="840"/>
                  </a:lnTo>
                  <a:lnTo>
                    <a:pt x="43" y="838"/>
                  </a:lnTo>
                  <a:lnTo>
                    <a:pt x="56" y="835"/>
                  </a:lnTo>
                  <a:lnTo>
                    <a:pt x="71" y="831"/>
                  </a:lnTo>
                  <a:lnTo>
                    <a:pt x="87" y="826"/>
                  </a:lnTo>
                  <a:lnTo>
                    <a:pt x="105" y="821"/>
                  </a:lnTo>
                  <a:lnTo>
                    <a:pt x="123" y="814"/>
                  </a:lnTo>
                  <a:lnTo>
                    <a:pt x="141" y="806"/>
                  </a:lnTo>
                  <a:lnTo>
                    <a:pt x="159" y="797"/>
                  </a:lnTo>
                  <a:lnTo>
                    <a:pt x="179" y="786"/>
                  </a:lnTo>
                  <a:lnTo>
                    <a:pt x="197" y="774"/>
                  </a:lnTo>
                  <a:lnTo>
                    <a:pt x="215" y="760"/>
                  </a:lnTo>
                  <a:lnTo>
                    <a:pt x="215" y="2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5" name="Freeform 34"/>
            <p:cNvSpPr>
              <a:spLocks/>
            </p:cNvSpPr>
            <p:nvPr/>
          </p:nvSpPr>
          <p:spPr bwMode="auto">
            <a:xfrm>
              <a:off x="6087" y="13696"/>
              <a:ext cx="180" cy="685"/>
            </a:xfrm>
            <a:custGeom>
              <a:avLst/>
              <a:gdLst>
                <a:gd name="T0" fmla="*/ 180 w 180"/>
                <a:gd name="T1" fmla="*/ 16 h 685"/>
                <a:gd name="T2" fmla="*/ 179 w 180"/>
                <a:gd name="T3" fmla="*/ 16 h 685"/>
                <a:gd name="T4" fmla="*/ 176 w 180"/>
                <a:gd name="T5" fmla="*/ 14 h 685"/>
                <a:gd name="T6" fmla="*/ 172 w 180"/>
                <a:gd name="T7" fmla="*/ 12 h 685"/>
                <a:gd name="T8" fmla="*/ 165 w 180"/>
                <a:gd name="T9" fmla="*/ 10 h 685"/>
                <a:gd name="T10" fmla="*/ 157 w 180"/>
                <a:gd name="T11" fmla="*/ 8 h 685"/>
                <a:gd name="T12" fmla="*/ 147 w 180"/>
                <a:gd name="T13" fmla="*/ 4 h 685"/>
                <a:gd name="T14" fmla="*/ 136 w 180"/>
                <a:gd name="T15" fmla="*/ 2 h 685"/>
                <a:gd name="T16" fmla="*/ 125 w 180"/>
                <a:gd name="T17" fmla="*/ 0 h 685"/>
                <a:gd name="T18" fmla="*/ 111 w 180"/>
                <a:gd name="T19" fmla="*/ 0 h 685"/>
                <a:gd name="T20" fmla="*/ 97 w 180"/>
                <a:gd name="T21" fmla="*/ 0 h 685"/>
                <a:gd name="T22" fmla="*/ 81 w 180"/>
                <a:gd name="T23" fmla="*/ 1 h 685"/>
                <a:gd name="T24" fmla="*/ 66 w 180"/>
                <a:gd name="T25" fmla="*/ 3 h 685"/>
                <a:gd name="T26" fmla="*/ 50 w 180"/>
                <a:gd name="T27" fmla="*/ 8 h 685"/>
                <a:gd name="T28" fmla="*/ 33 w 180"/>
                <a:gd name="T29" fmla="*/ 14 h 685"/>
                <a:gd name="T30" fmla="*/ 17 w 180"/>
                <a:gd name="T31" fmla="*/ 23 h 685"/>
                <a:gd name="T32" fmla="*/ 0 w 180"/>
                <a:gd name="T33" fmla="*/ 33 h 685"/>
                <a:gd name="T34" fmla="*/ 0 w 180"/>
                <a:gd name="T35" fmla="*/ 685 h 685"/>
                <a:gd name="T36" fmla="*/ 1 w 180"/>
                <a:gd name="T37" fmla="*/ 685 h 685"/>
                <a:gd name="T38" fmla="*/ 4 w 180"/>
                <a:gd name="T39" fmla="*/ 685 h 685"/>
                <a:gd name="T40" fmla="*/ 9 w 180"/>
                <a:gd name="T41" fmla="*/ 684 h 685"/>
                <a:gd name="T42" fmla="*/ 17 w 180"/>
                <a:gd name="T43" fmla="*/ 683 h 685"/>
                <a:gd name="T44" fmla="*/ 26 w 180"/>
                <a:gd name="T45" fmla="*/ 682 h 685"/>
                <a:gd name="T46" fmla="*/ 35 w 180"/>
                <a:gd name="T47" fmla="*/ 681 h 685"/>
                <a:gd name="T48" fmla="*/ 47 w 180"/>
                <a:gd name="T49" fmla="*/ 678 h 685"/>
                <a:gd name="T50" fmla="*/ 60 w 180"/>
                <a:gd name="T51" fmla="*/ 676 h 685"/>
                <a:gd name="T52" fmla="*/ 73 w 180"/>
                <a:gd name="T53" fmla="*/ 671 h 685"/>
                <a:gd name="T54" fmla="*/ 87 w 180"/>
                <a:gd name="T55" fmla="*/ 667 h 685"/>
                <a:gd name="T56" fmla="*/ 102 w 180"/>
                <a:gd name="T57" fmla="*/ 662 h 685"/>
                <a:gd name="T58" fmla="*/ 118 w 180"/>
                <a:gd name="T59" fmla="*/ 655 h 685"/>
                <a:gd name="T60" fmla="*/ 133 w 180"/>
                <a:gd name="T61" fmla="*/ 648 h 685"/>
                <a:gd name="T62" fmla="*/ 149 w 180"/>
                <a:gd name="T63" fmla="*/ 639 h 685"/>
                <a:gd name="T64" fmla="*/ 165 w 180"/>
                <a:gd name="T65" fmla="*/ 628 h 685"/>
                <a:gd name="T66" fmla="*/ 180 w 180"/>
                <a:gd name="T67" fmla="*/ 617 h 685"/>
                <a:gd name="T68" fmla="*/ 180 w 180"/>
                <a:gd name="T69" fmla="*/ 16 h 6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80" h="685">
                  <a:moveTo>
                    <a:pt x="180" y="16"/>
                  </a:moveTo>
                  <a:lnTo>
                    <a:pt x="179" y="16"/>
                  </a:lnTo>
                  <a:lnTo>
                    <a:pt x="176" y="14"/>
                  </a:lnTo>
                  <a:lnTo>
                    <a:pt x="172" y="12"/>
                  </a:lnTo>
                  <a:lnTo>
                    <a:pt x="165" y="10"/>
                  </a:lnTo>
                  <a:lnTo>
                    <a:pt x="157" y="8"/>
                  </a:lnTo>
                  <a:lnTo>
                    <a:pt x="147" y="4"/>
                  </a:lnTo>
                  <a:lnTo>
                    <a:pt x="136" y="2"/>
                  </a:lnTo>
                  <a:lnTo>
                    <a:pt x="125" y="0"/>
                  </a:lnTo>
                  <a:lnTo>
                    <a:pt x="111" y="0"/>
                  </a:lnTo>
                  <a:lnTo>
                    <a:pt x="97" y="0"/>
                  </a:lnTo>
                  <a:lnTo>
                    <a:pt x="81" y="1"/>
                  </a:lnTo>
                  <a:lnTo>
                    <a:pt x="66" y="3"/>
                  </a:lnTo>
                  <a:lnTo>
                    <a:pt x="50" y="8"/>
                  </a:lnTo>
                  <a:lnTo>
                    <a:pt x="33" y="14"/>
                  </a:lnTo>
                  <a:lnTo>
                    <a:pt x="17" y="23"/>
                  </a:lnTo>
                  <a:lnTo>
                    <a:pt x="0" y="33"/>
                  </a:lnTo>
                  <a:lnTo>
                    <a:pt x="0" y="685"/>
                  </a:lnTo>
                  <a:lnTo>
                    <a:pt x="1" y="685"/>
                  </a:lnTo>
                  <a:lnTo>
                    <a:pt x="4" y="685"/>
                  </a:lnTo>
                  <a:lnTo>
                    <a:pt x="9" y="684"/>
                  </a:lnTo>
                  <a:lnTo>
                    <a:pt x="17" y="683"/>
                  </a:lnTo>
                  <a:lnTo>
                    <a:pt x="26" y="682"/>
                  </a:lnTo>
                  <a:lnTo>
                    <a:pt x="35" y="681"/>
                  </a:lnTo>
                  <a:lnTo>
                    <a:pt x="47" y="678"/>
                  </a:lnTo>
                  <a:lnTo>
                    <a:pt x="60" y="676"/>
                  </a:lnTo>
                  <a:lnTo>
                    <a:pt x="73" y="671"/>
                  </a:lnTo>
                  <a:lnTo>
                    <a:pt x="87" y="667"/>
                  </a:lnTo>
                  <a:lnTo>
                    <a:pt x="102" y="662"/>
                  </a:lnTo>
                  <a:lnTo>
                    <a:pt x="118" y="655"/>
                  </a:lnTo>
                  <a:lnTo>
                    <a:pt x="133" y="648"/>
                  </a:lnTo>
                  <a:lnTo>
                    <a:pt x="149" y="639"/>
                  </a:lnTo>
                  <a:lnTo>
                    <a:pt x="165" y="628"/>
                  </a:lnTo>
                  <a:lnTo>
                    <a:pt x="180" y="617"/>
                  </a:lnTo>
                  <a:lnTo>
                    <a:pt x="180" y="1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6" name="Freeform 35"/>
            <p:cNvSpPr>
              <a:spLocks/>
            </p:cNvSpPr>
            <p:nvPr/>
          </p:nvSpPr>
          <p:spPr bwMode="auto">
            <a:xfrm>
              <a:off x="6093" y="13704"/>
              <a:ext cx="146" cy="530"/>
            </a:xfrm>
            <a:custGeom>
              <a:avLst/>
              <a:gdLst>
                <a:gd name="T0" fmla="*/ 146 w 146"/>
                <a:gd name="T1" fmla="*/ 14 h 530"/>
                <a:gd name="T2" fmla="*/ 143 w 146"/>
                <a:gd name="T3" fmla="*/ 12 h 530"/>
                <a:gd name="T4" fmla="*/ 134 w 146"/>
                <a:gd name="T5" fmla="*/ 8 h 530"/>
                <a:gd name="T6" fmla="*/ 120 w 146"/>
                <a:gd name="T7" fmla="*/ 4 h 530"/>
                <a:gd name="T8" fmla="*/ 101 w 146"/>
                <a:gd name="T9" fmla="*/ 1 h 530"/>
                <a:gd name="T10" fmla="*/ 79 w 146"/>
                <a:gd name="T11" fmla="*/ 0 h 530"/>
                <a:gd name="T12" fmla="*/ 54 w 146"/>
                <a:gd name="T13" fmla="*/ 3 h 530"/>
                <a:gd name="T14" fmla="*/ 27 w 146"/>
                <a:gd name="T15" fmla="*/ 11 h 530"/>
                <a:gd name="T16" fmla="*/ 0 w 146"/>
                <a:gd name="T17" fmla="*/ 27 h 530"/>
                <a:gd name="T18" fmla="*/ 0 w 146"/>
                <a:gd name="T19" fmla="*/ 530 h 530"/>
                <a:gd name="T20" fmla="*/ 3 w 146"/>
                <a:gd name="T21" fmla="*/ 530 h 530"/>
                <a:gd name="T22" fmla="*/ 14 w 146"/>
                <a:gd name="T23" fmla="*/ 529 h 530"/>
                <a:gd name="T24" fmla="*/ 29 w 146"/>
                <a:gd name="T25" fmla="*/ 526 h 530"/>
                <a:gd name="T26" fmla="*/ 49 w 146"/>
                <a:gd name="T27" fmla="*/ 521 h 530"/>
                <a:gd name="T28" fmla="*/ 71 w 146"/>
                <a:gd name="T29" fmla="*/ 514 h 530"/>
                <a:gd name="T30" fmla="*/ 96 w 146"/>
                <a:gd name="T31" fmla="*/ 505 h 530"/>
                <a:gd name="T32" fmla="*/ 121 w 146"/>
                <a:gd name="T33" fmla="*/ 492 h 530"/>
                <a:gd name="T34" fmla="*/ 146 w 146"/>
                <a:gd name="T35" fmla="*/ 475 h 530"/>
                <a:gd name="T36" fmla="*/ 146 w 146"/>
                <a:gd name="T37" fmla="*/ 14 h 5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6" h="530">
                  <a:moveTo>
                    <a:pt x="146" y="14"/>
                  </a:moveTo>
                  <a:lnTo>
                    <a:pt x="143" y="12"/>
                  </a:lnTo>
                  <a:lnTo>
                    <a:pt x="134" y="8"/>
                  </a:lnTo>
                  <a:lnTo>
                    <a:pt x="120" y="4"/>
                  </a:lnTo>
                  <a:lnTo>
                    <a:pt x="101" y="1"/>
                  </a:lnTo>
                  <a:lnTo>
                    <a:pt x="79" y="0"/>
                  </a:lnTo>
                  <a:lnTo>
                    <a:pt x="54" y="3"/>
                  </a:lnTo>
                  <a:lnTo>
                    <a:pt x="27" y="11"/>
                  </a:lnTo>
                  <a:lnTo>
                    <a:pt x="0" y="27"/>
                  </a:lnTo>
                  <a:lnTo>
                    <a:pt x="0" y="530"/>
                  </a:lnTo>
                  <a:lnTo>
                    <a:pt x="3" y="530"/>
                  </a:lnTo>
                  <a:lnTo>
                    <a:pt x="14" y="529"/>
                  </a:lnTo>
                  <a:lnTo>
                    <a:pt x="29" y="526"/>
                  </a:lnTo>
                  <a:lnTo>
                    <a:pt x="49" y="521"/>
                  </a:lnTo>
                  <a:lnTo>
                    <a:pt x="71" y="514"/>
                  </a:lnTo>
                  <a:lnTo>
                    <a:pt x="96" y="505"/>
                  </a:lnTo>
                  <a:lnTo>
                    <a:pt x="121" y="492"/>
                  </a:lnTo>
                  <a:lnTo>
                    <a:pt x="146" y="475"/>
                  </a:lnTo>
                  <a:lnTo>
                    <a:pt x="146" y="1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7" name="Freeform 36"/>
            <p:cNvSpPr>
              <a:spLocks/>
            </p:cNvSpPr>
            <p:nvPr/>
          </p:nvSpPr>
          <p:spPr bwMode="auto">
            <a:xfrm>
              <a:off x="6101" y="13712"/>
              <a:ext cx="109" cy="373"/>
            </a:xfrm>
            <a:custGeom>
              <a:avLst/>
              <a:gdLst>
                <a:gd name="T0" fmla="*/ 109 w 109"/>
                <a:gd name="T1" fmla="*/ 10 h 373"/>
                <a:gd name="T2" fmla="*/ 107 w 109"/>
                <a:gd name="T3" fmla="*/ 9 h 373"/>
                <a:gd name="T4" fmla="*/ 100 w 109"/>
                <a:gd name="T5" fmla="*/ 6 h 373"/>
                <a:gd name="T6" fmla="*/ 89 w 109"/>
                <a:gd name="T7" fmla="*/ 2 h 373"/>
                <a:gd name="T8" fmla="*/ 75 w 109"/>
                <a:gd name="T9" fmla="*/ 0 h 373"/>
                <a:gd name="T10" fmla="*/ 59 w 109"/>
                <a:gd name="T11" fmla="*/ 0 h 373"/>
                <a:gd name="T12" fmla="*/ 39 w 109"/>
                <a:gd name="T13" fmla="*/ 2 h 373"/>
                <a:gd name="T14" fmla="*/ 20 w 109"/>
                <a:gd name="T15" fmla="*/ 9 h 373"/>
                <a:gd name="T16" fmla="*/ 0 w 109"/>
                <a:gd name="T17" fmla="*/ 21 h 373"/>
                <a:gd name="T18" fmla="*/ 0 w 109"/>
                <a:gd name="T19" fmla="*/ 373 h 373"/>
                <a:gd name="T20" fmla="*/ 2 w 109"/>
                <a:gd name="T21" fmla="*/ 373 h 373"/>
                <a:gd name="T22" fmla="*/ 9 w 109"/>
                <a:gd name="T23" fmla="*/ 372 h 373"/>
                <a:gd name="T24" fmla="*/ 21 w 109"/>
                <a:gd name="T25" fmla="*/ 369 h 373"/>
                <a:gd name="T26" fmla="*/ 36 w 109"/>
                <a:gd name="T27" fmla="*/ 366 h 373"/>
                <a:gd name="T28" fmla="*/ 53 w 109"/>
                <a:gd name="T29" fmla="*/ 362 h 373"/>
                <a:gd name="T30" fmla="*/ 72 w 109"/>
                <a:gd name="T31" fmla="*/ 354 h 373"/>
                <a:gd name="T32" fmla="*/ 90 w 109"/>
                <a:gd name="T33" fmla="*/ 343 h 373"/>
                <a:gd name="T34" fmla="*/ 109 w 109"/>
                <a:gd name="T35" fmla="*/ 331 h 373"/>
                <a:gd name="T36" fmla="*/ 109 w 109"/>
                <a:gd name="T37" fmla="*/ 10 h 37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9" h="373">
                  <a:moveTo>
                    <a:pt x="109" y="10"/>
                  </a:moveTo>
                  <a:lnTo>
                    <a:pt x="107" y="9"/>
                  </a:lnTo>
                  <a:lnTo>
                    <a:pt x="100" y="6"/>
                  </a:lnTo>
                  <a:lnTo>
                    <a:pt x="89" y="2"/>
                  </a:lnTo>
                  <a:lnTo>
                    <a:pt x="75" y="0"/>
                  </a:lnTo>
                  <a:lnTo>
                    <a:pt x="59" y="0"/>
                  </a:lnTo>
                  <a:lnTo>
                    <a:pt x="39" y="2"/>
                  </a:lnTo>
                  <a:lnTo>
                    <a:pt x="20" y="9"/>
                  </a:lnTo>
                  <a:lnTo>
                    <a:pt x="0" y="21"/>
                  </a:lnTo>
                  <a:lnTo>
                    <a:pt x="0" y="373"/>
                  </a:lnTo>
                  <a:lnTo>
                    <a:pt x="2" y="373"/>
                  </a:lnTo>
                  <a:lnTo>
                    <a:pt x="9" y="372"/>
                  </a:lnTo>
                  <a:lnTo>
                    <a:pt x="21" y="369"/>
                  </a:lnTo>
                  <a:lnTo>
                    <a:pt x="36" y="366"/>
                  </a:lnTo>
                  <a:lnTo>
                    <a:pt x="53" y="362"/>
                  </a:lnTo>
                  <a:lnTo>
                    <a:pt x="72" y="354"/>
                  </a:lnTo>
                  <a:lnTo>
                    <a:pt x="90" y="343"/>
                  </a:lnTo>
                  <a:lnTo>
                    <a:pt x="109" y="331"/>
                  </a:lnTo>
                  <a:lnTo>
                    <a:pt x="109" y="1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8" name="Freeform 37"/>
            <p:cNvSpPr>
              <a:spLocks/>
            </p:cNvSpPr>
            <p:nvPr/>
          </p:nvSpPr>
          <p:spPr bwMode="auto">
            <a:xfrm>
              <a:off x="6107" y="13721"/>
              <a:ext cx="75" cy="216"/>
            </a:xfrm>
            <a:custGeom>
              <a:avLst/>
              <a:gdLst>
                <a:gd name="T0" fmla="*/ 75 w 75"/>
                <a:gd name="T1" fmla="*/ 6 h 216"/>
                <a:gd name="T2" fmla="*/ 73 w 75"/>
                <a:gd name="T3" fmla="*/ 5 h 216"/>
                <a:gd name="T4" fmla="*/ 69 w 75"/>
                <a:gd name="T5" fmla="*/ 4 h 216"/>
                <a:gd name="T6" fmla="*/ 61 w 75"/>
                <a:gd name="T7" fmla="*/ 2 h 216"/>
                <a:gd name="T8" fmla="*/ 52 w 75"/>
                <a:gd name="T9" fmla="*/ 0 h 216"/>
                <a:gd name="T10" fmla="*/ 41 w 75"/>
                <a:gd name="T11" fmla="*/ 0 h 216"/>
                <a:gd name="T12" fmla="*/ 28 w 75"/>
                <a:gd name="T13" fmla="*/ 1 h 216"/>
                <a:gd name="T14" fmla="*/ 14 w 75"/>
                <a:gd name="T15" fmla="*/ 6 h 216"/>
                <a:gd name="T16" fmla="*/ 0 w 75"/>
                <a:gd name="T17" fmla="*/ 14 h 216"/>
                <a:gd name="T18" fmla="*/ 0 w 75"/>
                <a:gd name="T19" fmla="*/ 216 h 216"/>
                <a:gd name="T20" fmla="*/ 2 w 75"/>
                <a:gd name="T21" fmla="*/ 216 h 216"/>
                <a:gd name="T22" fmla="*/ 7 w 75"/>
                <a:gd name="T23" fmla="*/ 215 h 216"/>
                <a:gd name="T24" fmla="*/ 15 w 75"/>
                <a:gd name="T25" fmla="*/ 214 h 216"/>
                <a:gd name="T26" fmla="*/ 25 w 75"/>
                <a:gd name="T27" fmla="*/ 211 h 216"/>
                <a:gd name="T28" fmla="*/ 37 w 75"/>
                <a:gd name="T29" fmla="*/ 208 h 216"/>
                <a:gd name="T30" fmla="*/ 50 w 75"/>
                <a:gd name="T31" fmla="*/ 203 h 216"/>
                <a:gd name="T32" fmla="*/ 63 w 75"/>
                <a:gd name="T33" fmla="*/ 195 h 216"/>
                <a:gd name="T34" fmla="*/ 75 w 75"/>
                <a:gd name="T35" fmla="*/ 187 h 216"/>
                <a:gd name="T36" fmla="*/ 75 w 75"/>
                <a:gd name="T37" fmla="*/ 6 h 2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5" h="216">
                  <a:moveTo>
                    <a:pt x="75" y="6"/>
                  </a:moveTo>
                  <a:lnTo>
                    <a:pt x="73" y="5"/>
                  </a:lnTo>
                  <a:lnTo>
                    <a:pt x="69" y="4"/>
                  </a:lnTo>
                  <a:lnTo>
                    <a:pt x="61" y="2"/>
                  </a:lnTo>
                  <a:lnTo>
                    <a:pt x="52" y="0"/>
                  </a:lnTo>
                  <a:lnTo>
                    <a:pt x="41" y="0"/>
                  </a:lnTo>
                  <a:lnTo>
                    <a:pt x="28" y="1"/>
                  </a:lnTo>
                  <a:lnTo>
                    <a:pt x="14" y="6"/>
                  </a:lnTo>
                  <a:lnTo>
                    <a:pt x="0" y="14"/>
                  </a:lnTo>
                  <a:lnTo>
                    <a:pt x="0" y="216"/>
                  </a:lnTo>
                  <a:lnTo>
                    <a:pt x="2" y="216"/>
                  </a:lnTo>
                  <a:lnTo>
                    <a:pt x="7" y="215"/>
                  </a:lnTo>
                  <a:lnTo>
                    <a:pt x="15" y="214"/>
                  </a:lnTo>
                  <a:lnTo>
                    <a:pt x="25" y="211"/>
                  </a:lnTo>
                  <a:lnTo>
                    <a:pt x="37" y="208"/>
                  </a:lnTo>
                  <a:lnTo>
                    <a:pt x="50" y="203"/>
                  </a:lnTo>
                  <a:lnTo>
                    <a:pt x="63" y="195"/>
                  </a:lnTo>
                  <a:lnTo>
                    <a:pt x="75" y="187"/>
                  </a:lnTo>
                  <a:lnTo>
                    <a:pt x="75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9" name="Freeform 38"/>
            <p:cNvSpPr>
              <a:spLocks/>
            </p:cNvSpPr>
            <p:nvPr/>
          </p:nvSpPr>
          <p:spPr bwMode="auto">
            <a:xfrm>
              <a:off x="7013" y="14340"/>
              <a:ext cx="110" cy="111"/>
            </a:xfrm>
            <a:custGeom>
              <a:avLst/>
              <a:gdLst>
                <a:gd name="T0" fmla="*/ 55 w 110"/>
                <a:gd name="T1" fmla="*/ 111 h 111"/>
                <a:gd name="T2" fmla="*/ 66 w 110"/>
                <a:gd name="T3" fmla="*/ 110 h 111"/>
                <a:gd name="T4" fmla="*/ 76 w 110"/>
                <a:gd name="T5" fmla="*/ 106 h 111"/>
                <a:gd name="T6" fmla="*/ 85 w 110"/>
                <a:gd name="T7" fmla="*/ 101 h 111"/>
                <a:gd name="T8" fmla="*/ 94 w 110"/>
                <a:gd name="T9" fmla="*/ 94 h 111"/>
                <a:gd name="T10" fmla="*/ 100 w 110"/>
                <a:gd name="T11" fmla="*/ 86 h 111"/>
                <a:gd name="T12" fmla="*/ 106 w 110"/>
                <a:gd name="T13" fmla="*/ 77 h 111"/>
                <a:gd name="T14" fmla="*/ 109 w 110"/>
                <a:gd name="T15" fmla="*/ 66 h 111"/>
                <a:gd name="T16" fmla="*/ 110 w 110"/>
                <a:gd name="T17" fmla="*/ 56 h 111"/>
                <a:gd name="T18" fmla="*/ 109 w 110"/>
                <a:gd name="T19" fmla="*/ 44 h 111"/>
                <a:gd name="T20" fmla="*/ 106 w 110"/>
                <a:gd name="T21" fmla="*/ 34 h 111"/>
                <a:gd name="T22" fmla="*/ 100 w 110"/>
                <a:gd name="T23" fmla="*/ 24 h 111"/>
                <a:gd name="T24" fmla="*/ 94 w 110"/>
                <a:gd name="T25" fmla="*/ 17 h 111"/>
                <a:gd name="T26" fmla="*/ 85 w 110"/>
                <a:gd name="T27" fmla="*/ 9 h 111"/>
                <a:gd name="T28" fmla="*/ 76 w 110"/>
                <a:gd name="T29" fmla="*/ 5 h 111"/>
                <a:gd name="T30" fmla="*/ 66 w 110"/>
                <a:gd name="T31" fmla="*/ 2 h 111"/>
                <a:gd name="T32" fmla="*/ 55 w 110"/>
                <a:gd name="T33" fmla="*/ 0 h 111"/>
                <a:gd name="T34" fmla="*/ 44 w 110"/>
                <a:gd name="T35" fmla="*/ 2 h 111"/>
                <a:gd name="T36" fmla="*/ 33 w 110"/>
                <a:gd name="T37" fmla="*/ 5 h 111"/>
                <a:gd name="T38" fmla="*/ 25 w 110"/>
                <a:gd name="T39" fmla="*/ 9 h 111"/>
                <a:gd name="T40" fmla="*/ 16 w 110"/>
                <a:gd name="T41" fmla="*/ 17 h 111"/>
                <a:gd name="T42" fmla="*/ 10 w 110"/>
                <a:gd name="T43" fmla="*/ 24 h 111"/>
                <a:gd name="T44" fmla="*/ 4 w 110"/>
                <a:gd name="T45" fmla="*/ 34 h 111"/>
                <a:gd name="T46" fmla="*/ 1 w 110"/>
                <a:gd name="T47" fmla="*/ 44 h 111"/>
                <a:gd name="T48" fmla="*/ 0 w 110"/>
                <a:gd name="T49" fmla="*/ 56 h 111"/>
                <a:gd name="T50" fmla="*/ 1 w 110"/>
                <a:gd name="T51" fmla="*/ 66 h 111"/>
                <a:gd name="T52" fmla="*/ 4 w 110"/>
                <a:gd name="T53" fmla="*/ 77 h 111"/>
                <a:gd name="T54" fmla="*/ 10 w 110"/>
                <a:gd name="T55" fmla="*/ 86 h 111"/>
                <a:gd name="T56" fmla="*/ 16 w 110"/>
                <a:gd name="T57" fmla="*/ 94 h 111"/>
                <a:gd name="T58" fmla="*/ 25 w 110"/>
                <a:gd name="T59" fmla="*/ 101 h 111"/>
                <a:gd name="T60" fmla="*/ 33 w 110"/>
                <a:gd name="T61" fmla="*/ 106 h 111"/>
                <a:gd name="T62" fmla="*/ 44 w 110"/>
                <a:gd name="T63" fmla="*/ 110 h 111"/>
                <a:gd name="T64" fmla="*/ 55 w 110"/>
                <a:gd name="T65" fmla="*/ 111 h 11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0" h="111">
                  <a:moveTo>
                    <a:pt x="55" y="111"/>
                  </a:moveTo>
                  <a:lnTo>
                    <a:pt x="66" y="110"/>
                  </a:lnTo>
                  <a:lnTo>
                    <a:pt x="76" y="106"/>
                  </a:lnTo>
                  <a:lnTo>
                    <a:pt x="85" y="101"/>
                  </a:lnTo>
                  <a:lnTo>
                    <a:pt x="94" y="94"/>
                  </a:lnTo>
                  <a:lnTo>
                    <a:pt x="100" y="86"/>
                  </a:lnTo>
                  <a:lnTo>
                    <a:pt x="106" y="77"/>
                  </a:lnTo>
                  <a:lnTo>
                    <a:pt x="109" y="66"/>
                  </a:lnTo>
                  <a:lnTo>
                    <a:pt x="110" y="56"/>
                  </a:lnTo>
                  <a:lnTo>
                    <a:pt x="109" y="44"/>
                  </a:lnTo>
                  <a:lnTo>
                    <a:pt x="106" y="34"/>
                  </a:lnTo>
                  <a:lnTo>
                    <a:pt x="100" y="24"/>
                  </a:lnTo>
                  <a:lnTo>
                    <a:pt x="94" y="17"/>
                  </a:lnTo>
                  <a:lnTo>
                    <a:pt x="85" y="9"/>
                  </a:lnTo>
                  <a:lnTo>
                    <a:pt x="76" y="5"/>
                  </a:lnTo>
                  <a:lnTo>
                    <a:pt x="66" y="2"/>
                  </a:lnTo>
                  <a:lnTo>
                    <a:pt x="55" y="0"/>
                  </a:lnTo>
                  <a:lnTo>
                    <a:pt x="44" y="2"/>
                  </a:lnTo>
                  <a:lnTo>
                    <a:pt x="33" y="5"/>
                  </a:lnTo>
                  <a:lnTo>
                    <a:pt x="25" y="9"/>
                  </a:lnTo>
                  <a:lnTo>
                    <a:pt x="16" y="17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1" y="44"/>
                  </a:lnTo>
                  <a:lnTo>
                    <a:pt x="0" y="56"/>
                  </a:lnTo>
                  <a:lnTo>
                    <a:pt x="1" y="66"/>
                  </a:lnTo>
                  <a:lnTo>
                    <a:pt x="4" y="77"/>
                  </a:lnTo>
                  <a:lnTo>
                    <a:pt x="10" y="86"/>
                  </a:lnTo>
                  <a:lnTo>
                    <a:pt x="16" y="94"/>
                  </a:lnTo>
                  <a:lnTo>
                    <a:pt x="25" y="101"/>
                  </a:lnTo>
                  <a:lnTo>
                    <a:pt x="33" y="106"/>
                  </a:lnTo>
                  <a:lnTo>
                    <a:pt x="44" y="110"/>
                  </a:lnTo>
                  <a:lnTo>
                    <a:pt x="55" y="1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0" name="Freeform 39"/>
            <p:cNvSpPr>
              <a:spLocks/>
            </p:cNvSpPr>
            <p:nvPr/>
          </p:nvSpPr>
          <p:spPr bwMode="auto">
            <a:xfrm>
              <a:off x="6676" y="14343"/>
              <a:ext cx="55" cy="55"/>
            </a:xfrm>
            <a:custGeom>
              <a:avLst/>
              <a:gdLst>
                <a:gd name="T0" fmla="*/ 27 w 55"/>
                <a:gd name="T1" fmla="*/ 55 h 55"/>
                <a:gd name="T2" fmla="*/ 38 w 55"/>
                <a:gd name="T3" fmla="*/ 53 h 55"/>
                <a:gd name="T4" fmla="*/ 48 w 55"/>
                <a:gd name="T5" fmla="*/ 46 h 55"/>
                <a:gd name="T6" fmla="*/ 53 w 55"/>
                <a:gd name="T7" fmla="*/ 37 h 55"/>
                <a:gd name="T8" fmla="*/ 55 w 55"/>
                <a:gd name="T9" fmla="*/ 27 h 55"/>
                <a:gd name="T10" fmla="*/ 53 w 55"/>
                <a:gd name="T11" fmla="*/ 16 h 55"/>
                <a:gd name="T12" fmla="*/ 48 w 55"/>
                <a:gd name="T13" fmla="*/ 7 h 55"/>
                <a:gd name="T14" fmla="*/ 38 w 55"/>
                <a:gd name="T15" fmla="*/ 2 h 55"/>
                <a:gd name="T16" fmla="*/ 27 w 55"/>
                <a:gd name="T17" fmla="*/ 0 h 55"/>
                <a:gd name="T18" fmla="*/ 16 w 55"/>
                <a:gd name="T19" fmla="*/ 2 h 55"/>
                <a:gd name="T20" fmla="*/ 8 w 55"/>
                <a:gd name="T21" fmla="*/ 7 h 55"/>
                <a:gd name="T22" fmla="*/ 2 w 55"/>
                <a:gd name="T23" fmla="*/ 16 h 55"/>
                <a:gd name="T24" fmla="*/ 0 w 55"/>
                <a:gd name="T25" fmla="*/ 27 h 55"/>
                <a:gd name="T26" fmla="*/ 2 w 55"/>
                <a:gd name="T27" fmla="*/ 37 h 55"/>
                <a:gd name="T28" fmla="*/ 8 w 55"/>
                <a:gd name="T29" fmla="*/ 46 h 55"/>
                <a:gd name="T30" fmla="*/ 16 w 55"/>
                <a:gd name="T31" fmla="*/ 53 h 55"/>
                <a:gd name="T32" fmla="*/ 27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lnTo>
                    <a:pt x="38" y="53"/>
                  </a:lnTo>
                  <a:lnTo>
                    <a:pt x="48" y="46"/>
                  </a:lnTo>
                  <a:lnTo>
                    <a:pt x="53" y="37"/>
                  </a:lnTo>
                  <a:lnTo>
                    <a:pt x="55" y="27"/>
                  </a:lnTo>
                  <a:lnTo>
                    <a:pt x="53" y="16"/>
                  </a:lnTo>
                  <a:lnTo>
                    <a:pt x="48" y="7"/>
                  </a:lnTo>
                  <a:lnTo>
                    <a:pt x="38" y="2"/>
                  </a:lnTo>
                  <a:lnTo>
                    <a:pt x="27" y="0"/>
                  </a:lnTo>
                  <a:lnTo>
                    <a:pt x="16" y="2"/>
                  </a:lnTo>
                  <a:lnTo>
                    <a:pt x="8" y="7"/>
                  </a:lnTo>
                  <a:lnTo>
                    <a:pt x="2" y="16"/>
                  </a:lnTo>
                  <a:lnTo>
                    <a:pt x="0" y="27"/>
                  </a:lnTo>
                  <a:lnTo>
                    <a:pt x="2" y="37"/>
                  </a:lnTo>
                  <a:lnTo>
                    <a:pt x="8" y="46"/>
                  </a:lnTo>
                  <a:lnTo>
                    <a:pt x="16" y="53"/>
                  </a:lnTo>
                  <a:lnTo>
                    <a:pt x="27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1" name="Freeform 40"/>
            <p:cNvSpPr>
              <a:spLocks/>
            </p:cNvSpPr>
            <p:nvPr/>
          </p:nvSpPr>
          <p:spPr bwMode="auto">
            <a:xfrm>
              <a:off x="6770" y="14345"/>
              <a:ext cx="55" cy="55"/>
            </a:xfrm>
            <a:custGeom>
              <a:avLst/>
              <a:gdLst>
                <a:gd name="T0" fmla="*/ 28 w 55"/>
                <a:gd name="T1" fmla="*/ 55 h 55"/>
                <a:gd name="T2" fmla="*/ 39 w 55"/>
                <a:gd name="T3" fmla="*/ 53 h 55"/>
                <a:gd name="T4" fmla="*/ 47 w 55"/>
                <a:gd name="T5" fmla="*/ 47 h 55"/>
                <a:gd name="T6" fmla="*/ 53 w 55"/>
                <a:gd name="T7" fmla="*/ 39 h 55"/>
                <a:gd name="T8" fmla="*/ 55 w 55"/>
                <a:gd name="T9" fmla="*/ 28 h 55"/>
                <a:gd name="T10" fmla="*/ 53 w 55"/>
                <a:gd name="T11" fmla="*/ 17 h 55"/>
                <a:gd name="T12" fmla="*/ 47 w 55"/>
                <a:gd name="T13" fmla="*/ 8 h 55"/>
                <a:gd name="T14" fmla="*/ 39 w 55"/>
                <a:gd name="T15" fmla="*/ 2 h 55"/>
                <a:gd name="T16" fmla="*/ 28 w 55"/>
                <a:gd name="T17" fmla="*/ 0 h 55"/>
                <a:gd name="T18" fmla="*/ 17 w 55"/>
                <a:gd name="T19" fmla="*/ 2 h 55"/>
                <a:gd name="T20" fmla="*/ 9 w 55"/>
                <a:gd name="T21" fmla="*/ 8 h 55"/>
                <a:gd name="T22" fmla="*/ 2 w 55"/>
                <a:gd name="T23" fmla="*/ 17 h 55"/>
                <a:gd name="T24" fmla="*/ 0 w 55"/>
                <a:gd name="T25" fmla="*/ 28 h 55"/>
                <a:gd name="T26" fmla="*/ 2 w 55"/>
                <a:gd name="T27" fmla="*/ 39 h 55"/>
                <a:gd name="T28" fmla="*/ 9 w 55"/>
                <a:gd name="T29" fmla="*/ 47 h 55"/>
                <a:gd name="T30" fmla="*/ 17 w 55"/>
                <a:gd name="T31" fmla="*/ 53 h 55"/>
                <a:gd name="T32" fmla="*/ 28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8" y="55"/>
                  </a:moveTo>
                  <a:lnTo>
                    <a:pt x="39" y="53"/>
                  </a:lnTo>
                  <a:lnTo>
                    <a:pt x="47" y="47"/>
                  </a:lnTo>
                  <a:lnTo>
                    <a:pt x="53" y="39"/>
                  </a:lnTo>
                  <a:lnTo>
                    <a:pt x="55" y="28"/>
                  </a:lnTo>
                  <a:lnTo>
                    <a:pt x="53" y="17"/>
                  </a:lnTo>
                  <a:lnTo>
                    <a:pt x="47" y="8"/>
                  </a:lnTo>
                  <a:lnTo>
                    <a:pt x="39" y="2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2" y="39"/>
                  </a:lnTo>
                  <a:lnTo>
                    <a:pt x="9" y="47"/>
                  </a:lnTo>
                  <a:lnTo>
                    <a:pt x="17" y="53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2" name="Freeform 41"/>
            <p:cNvSpPr>
              <a:spLocks/>
            </p:cNvSpPr>
            <p:nvPr/>
          </p:nvSpPr>
          <p:spPr bwMode="auto">
            <a:xfrm>
              <a:off x="6401" y="13591"/>
              <a:ext cx="156" cy="752"/>
            </a:xfrm>
            <a:custGeom>
              <a:avLst/>
              <a:gdLst>
                <a:gd name="T0" fmla="*/ 48 w 156"/>
                <a:gd name="T1" fmla="*/ 15 h 752"/>
                <a:gd name="T2" fmla="*/ 44 w 156"/>
                <a:gd name="T3" fmla="*/ 30 h 752"/>
                <a:gd name="T4" fmla="*/ 33 w 156"/>
                <a:gd name="T5" fmla="*/ 73 h 752"/>
                <a:gd name="T6" fmla="*/ 19 w 156"/>
                <a:gd name="T7" fmla="*/ 140 h 752"/>
                <a:gd name="T8" fmla="*/ 7 w 156"/>
                <a:gd name="T9" fmla="*/ 229 h 752"/>
                <a:gd name="T10" fmla="*/ 0 w 156"/>
                <a:gd name="T11" fmla="*/ 337 h 752"/>
                <a:gd name="T12" fmla="*/ 1 w 156"/>
                <a:gd name="T13" fmla="*/ 462 h 752"/>
                <a:gd name="T14" fmla="*/ 14 w 156"/>
                <a:gd name="T15" fmla="*/ 602 h 752"/>
                <a:gd name="T16" fmla="*/ 43 w 156"/>
                <a:gd name="T17" fmla="*/ 752 h 752"/>
                <a:gd name="T18" fmla="*/ 150 w 156"/>
                <a:gd name="T19" fmla="*/ 746 h 752"/>
                <a:gd name="T20" fmla="*/ 146 w 156"/>
                <a:gd name="T21" fmla="*/ 724 h 752"/>
                <a:gd name="T22" fmla="*/ 135 w 156"/>
                <a:gd name="T23" fmla="*/ 663 h 752"/>
                <a:gd name="T24" fmla="*/ 123 w 156"/>
                <a:gd name="T25" fmla="*/ 574 h 752"/>
                <a:gd name="T26" fmla="*/ 111 w 156"/>
                <a:gd name="T27" fmla="*/ 463 h 752"/>
                <a:gd name="T28" fmla="*/ 104 w 156"/>
                <a:gd name="T29" fmla="*/ 342 h 752"/>
                <a:gd name="T30" fmla="*/ 107 w 156"/>
                <a:gd name="T31" fmla="*/ 220 h 752"/>
                <a:gd name="T32" fmla="*/ 124 w 156"/>
                <a:gd name="T33" fmla="*/ 106 h 752"/>
                <a:gd name="T34" fmla="*/ 156 w 156"/>
                <a:gd name="T35" fmla="*/ 9 h 752"/>
                <a:gd name="T36" fmla="*/ 156 w 156"/>
                <a:gd name="T37" fmla="*/ 8 h 752"/>
                <a:gd name="T38" fmla="*/ 156 w 156"/>
                <a:gd name="T39" fmla="*/ 6 h 752"/>
                <a:gd name="T40" fmla="*/ 154 w 156"/>
                <a:gd name="T41" fmla="*/ 4 h 752"/>
                <a:gd name="T42" fmla="*/ 147 w 156"/>
                <a:gd name="T43" fmla="*/ 0 h 752"/>
                <a:gd name="T44" fmla="*/ 134 w 156"/>
                <a:gd name="T45" fmla="*/ 0 h 752"/>
                <a:gd name="T46" fmla="*/ 115 w 156"/>
                <a:gd name="T47" fmla="*/ 1 h 752"/>
                <a:gd name="T48" fmla="*/ 87 w 156"/>
                <a:gd name="T49" fmla="*/ 7 h 752"/>
                <a:gd name="T50" fmla="*/ 48 w 156"/>
                <a:gd name="T51" fmla="*/ 15 h 7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6" h="752">
                  <a:moveTo>
                    <a:pt x="48" y="15"/>
                  </a:moveTo>
                  <a:lnTo>
                    <a:pt x="44" y="30"/>
                  </a:lnTo>
                  <a:lnTo>
                    <a:pt x="33" y="73"/>
                  </a:lnTo>
                  <a:lnTo>
                    <a:pt x="19" y="140"/>
                  </a:lnTo>
                  <a:lnTo>
                    <a:pt x="7" y="229"/>
                  </a:lnTo>
                  <a:lnTo>
                    <a:pt x="0" y="337"/>
                  </a:lnTo>
                  <a:lnTo>
                    <a:pt x="1" y="462"/>
                  </a:lnTo>
                  <a:lnTo>
                    <a:pt x="14" y="602"/>
                  </a:lnTo>
                  <a:lnTo>
                    <a:pt x="43" y="752"/>
                  </a:lnTo>
                  <a:lnTo>
                    <a:pt x="150" y="746"/>
                  </a:lnTo>
                  <a:lnTo>
                    <a:pt x="146" y="724"/>
                  </a:lnTo>
                  <a:lnTo>
                    <a:pt x="135" y="663"/>
                  </a:lnTo>
                  <a:lnTo>
                    <a:pt x="123" y="574"/>
                  </a:lnTo>
                  <a:lnTo>
                    <a:pt x="111" y="463"/>
                  </a:lnTo>
                  <a:lnTo>
                    <a:pt x="104" y="342"/>
                  </a:lnTo>
                  <a:lnTo>
                    <a:pt x="107" y="220"/>
                  </a:lnTo>
                  <a:lnTo>
                    <a:pt x="124" y="106"/>
                  </a:lnTo>
                  <a:lnTo>
                    <a:pt x="156" y="9"/>
                  </a:lnTo>
                  <a:lnTo>
                    <a:pt x="156" y="8"/>
                  </a:lnTo>
                  <a:lnTo>
                    <a:pt x="156" y="6"/>
                  </a:lnTo>
                  <a:lnTo>
                    <a:pt x="154" y="4"/>
                  </a:lnTo>
                  <a:lnTo>
                    <a:pt x="147" y="0"/>
                  </a:lnTo>
                  <a:lnTo>
                    <a:pt x="134" y="0"/>
                  </a:lnTo>
                  <a:lnTo>
                    <a:pt x="115" y="1"/>
                  </a:lnTo>
                  <a:lnTo>
                    <a:pt x="87" y="7"/>
                  </a:lnTo>
                  <a:lnTo>
                    <a:pt x="48" y="1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3" name="Freeform 42"/>
            <p:cNvSpPr>
              <a:spLocks/>
            </p:cNvSpPr>
            <p:nvPr/>
          </p:nvSpPr>
          <p:spPr bwMode="auto">
            <a:xfrm>
              <a:off x="7205" y="13498"/>
              <a:ext cx="212" cy="839"/>
            </a:xfrm>
            <a:custGeom>
              <a:avLst/>
              <a:gdLst>
                <a:gd name="T0" fmla="*/ 212 w 212"/>
                <a:gd name="T1" fmla="*/ 6 h 839"/>
                <a:gd name="T2" fmla="*/ 206 w 212"/>
                <a:gd name="T3" fmla="*/ 11 h 839"/>
                <a:gd name="T4" fmla="*/ 192 w 212"/>
                <a:gd name="T5" fmla="*/ 33 h 839"/>
                <a:gd name="T6" fmla="*/ 174 w 212"/>
                <a:gd name="T7" fmla="*/ 77 h 839"/>
                <a:gd name="T8" fmla="*/ 156 w 212"/>
                <a:gd name="T9" fmla="*/ 148 h 839"/>
                <a:gd name="T10" fmla="*/ 141 w 212"/>
                <a:gd name="T11" fmla="*/ 254 h 839"/>
                <a:gd name="T12" fmla="*/ 133 w 212"/>
                <a:gd name="T13" fmla="*/ 401 h 839"/>
                <a:gd name="T14" fmla="*/ 137 w 212"/>
                <a:gd name="T15" fmla="*/ 593 h 839"/>
                <a:gd name="T16" fmla="*/ 158 w 212"/>
                <a:gd name="T17" fmla="*/ 839 h 839"/>
                <a:gd name="T18" fmla="*/ 38 w 212"/>
                <a:gd name="T19" fmla="*/ 839 h 839"/>
                <a:gd name="T20" fmla="*/ 34 w 212"/>
                <a:gd name="T21" fmla="*/ 814 h 839"/>
                <a:gd name="T22" fmla="*/ 24 w 212"/>
                <a:gd name="T23" fmla="*/ 746 h 839"/>
                <a:gd name="T24" fmla="*/ 12 w 212"/>
                <a:gd name="T25" fmla="*/ 645 h 839"/>
                <a:gd name="T26" fmla="*/ 3 w 212"/>
                <a:gd name="T27" fmla="*/ 521 h 839"/>
                <a:gd name="T28" fmla="*/ 0 w 212"/>
                <a:gd name="T29" fmla="*/ 384 h 839"/>
                <a:gd name="T30" fmla="*/ 6 w 212"/>
                <a:gd name="T31" fmla="*/ 244 h 839"/>
                <a:gd name="T32" fmla="*/ 29 w 212"/>
                <a:gd name="T33" fmla="*/ 114 h 839"/>
                <a:gd name="T34" fmla="*/ 68 w 212"/>
                <a:gd name="T35" fmla="*/ 0 h 839"/>
                <a:gd name="T36" fmla="*/ 212 w 212"/>
                <a:gd name="T37" fmla="*/ 6 h 8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12" h="839">
                  <a:moveTo>
                    <a:pt x="212" y="6"/>
                  </a:moveTo>
                  <a:lnTo>
                    <a:pt x="206" y="11"/>
                  </a:lnTo>
                  <a:lnTo>
                    <a:pt x="192" y="33"/>
                  </a:lnTo>
                  <a:lnTo>
                    <a:pt x="174" y="77"/>
                  </a:lnTo>
                  <a:lnTo>
                    <a:pt x="156" y="148"/>
                  </a:lnTo>
                  <a:lnTo>
                    <a:pt x="141" y="254"/>
                  </a:lnTo>
                  <a:lnTo>
                    <a:pt x="133" y="401"/>
                  </a:lnTo>
                  <a:lnTo>
                    <a:pt x="137" y="593"/>
                  </a:lnTo>
                  <a:lnTo>
                    <a:pt x="158" y="839"/>
                  </a:lnTo>
                  <a:lnTo>
                    <a:pt x="38" y="839"/>
                  </a:lnTo>
                  <a:lnTo>
                    <a:pt x="34" y="814"/>
                  </a:lnTo>
                  <a:lnTo>
                    <a:pt x="24" y="746"/>
                  </a:lnTo>
                  <a:lnTo>
                    <a:pt x="12" y="645"/>
                  </a:lnTo>
                  <a:lnTo>
                    <a:pt x="3" y="521"/>
                  </a:lnTo>
                  <a:lnTo>
                    <a:pt x="0" y="384"/>
                  </a:lnTo>
                  <a:lnTo>
                    <a:pt x="6" y="244"/>
                  </a:lnTo>
                  <a:lnTo>
                    <a:pt x="29" y="114"/>
                  </a:lnTo>
                  <a:lnTo>
                    <a:pt x="68" y="0"/>
                  </a:lnTo>
                  <a:lnTo>
                    <a:pt x="212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4" name="Freeform 43"/>
            <p:cNvSpPr>
              <a:spLocks/>
            </p:cNvSpPr>
            <p:nvPr/>
          </p:nvSpPr>
          <p:spPr bwMode="auto">
            <a:xfrm>
              <a:off x="6406" y="13636"/>
              <a:ext cx="137" cy="656"/>
            </a:xfrm>
            <a:custGeom>
              <a:avLst/>
              <a:gdLst>
                <a:gd name="T0" fmla="*/ 43 w 137"/>
                <a:gd name="T1" fmla="*/ 12 h 656"/>
                <a:gd name="T2" fmla="*/ 39 w 137"/>
                <a:gd name="T3" fmla="*/ 25 h 656"/>
                <a:gd name="T4" fmla="*/ 30 w 137"/>
                <a:gd name="T5" fmla="*/ 62 h 656"/>
                <a:gd name="T6" fmla="*/ 19 w 137"/>
                <a:gd name="T7" fmla="*/ 122 h 656"/>
                <a:gd name="T8" fmla="*/ 7 w 137"/>
                <a:gd name="T9" fmla="*/ 199 h 656"/>
                <a:gd name="T10" fmla="*/ 0 w 137"/>
                <a:gd name="T11" fmla="*/ 294 h 656"/>
                <a:gd name="T12" fmla="*/ 1 w 137"/>
                <a:gd name="T13" fmla="*/ 403 h 656"/>
                <a:gd name="T14" fmla="*/ 12 w 137"/>
                <a:gd name="T15" fmla="*/ 524 h 656"/>
                <a:gd name="T16" fmla="*/ 38 w 137"/>
                <a:gd name="T17" fmla="*/ 656 h 656"/>
                <a:gd name="T18" fmla="*/ 132 w 137"/>
                <a:gd name="T19" fmla="*/ 650 h 656"/>
                <a:gd name="T20" fmla="*/ 127 w 137"/>
                <a:gd name="T21" fmla="*/ 631 h 656"/>
                <a:gd name="T22" fmla="*/ 119 w 137"/>
                <a:gd name="T23" fmla="*/ 578 h 656"/>
                <a:gd name="T24" fmla="*/ 107 w 137"/>
                <a:gd name="T25" fmla="*/ 499 h 656"/>
                <a:gd name="T26" fmla="*/ 97 w 137"/>
                <a:gd name="T27" fmla="*/ 403 h 656"/>
                <a:gd name="T28" fmla="*/ 92 w 137"/>
                <a:gd name="T29" fmla="*/ 297 h 656"/>
                <a:gd name="T30" fmla="*/ 94 w 137"/>
                <a:gd name="T31" fmla="*/ 192 h 656"/>
                <a:gd name="T32" fmla="*/ 108 w 137"/>
                <a:gd name="T33" fmla="*/ 91 h 656"/>
                <a:gd name="T34" fmla="*/ 137 w 137"/>
                <a:gd name="T35" fmla="*/ 7 h 656"/>
                <a:gd name="T36" fmla="*/ 137 w 137"/>
                <a:gd name="T37" fmla="*/ 6 h 656"/>
                <a:gd name="T38" fmla="*/ 137 w 137"/>
                <a:gd name="T39" fmla="*/ 4 h 656"/>
                <a:gd name="T40" fmla="*/ 135 w 137"/>
                <a:gd name="T41" fmla="*/ 2 h 656"/>
                <a:gd name="T42" fmla="*/ 129 w 137"/>
                <a:gd name="T43" fmla="*/ 0 h 656"/>
                <a:gd name="T44" fmla="*/ 119 w 137"/>
                <a:gd name="T45" fmla="*/ 0 h 656"/>
                <a:gd name="T46" fmla="*/ 101 w 137"/>
                <a:gd name="T47" fmla="*/ 1 h 656"/>
                <a:gd name="T48" fmla="*/ 77 w 137"/>
                <a:gd name="T49" fmla="*/ 5 h 656"/>
                <a:gd name="T50" fmla="*/ 43 w 137"/>
                <a:gd name="T51" fmla="*/ 12 h 6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7" h="656">
                  <a:moveTo>
                    <a:pt x="43" y="12"/>
                  </a:moveTo>
                  <a:lnTo>
                    <a:pt x="39" y="25"/>
                  </a:lnTo>
                  <a:lnTo>
                    <a:pt x="30" y="62"/>
                  </a:lnTo>
                  <a:lnTo>
                    <a:pt x="19" y="122"/>
                  </a:lnTo>
                  <a:lnTo>
                    <a:pt x="7" y="199"/>
                  </a:lnTo>
                  <a:lnTo>
                    <a:pt x="0" y="294"/>
                  </a:lnTo>
                  <a:lnTo>
                    <a:pt x="1" y="403"/>
                  </a:lnTo>
                  <a:lnTo>
                    <a:pt x="12" y="524"/>
                  </a:lnTo>
                  <a:lnTo>
                    <a:pt x="38" y="656"/>
                  </a:lnTo>
                  <a:lnTo>
                    <a:pt x="132" y="650"/>
                  </a:lnTo>
                  <a:lnTo>
                    <a:pt x="127" y="631"/>
                  </a:lnTo>
                  <a:lnTo>
                    <a:pt x="119" y="578"/>
                  </a:lnTo>
                  <a:lnTo>
                    <a:pt x="107" y="499"/>
                  </a:lnTo>
                  <a:lnTo>
                    <a:pt x="97" y="403"/>
                  </a:lnTo>
                  <a:lnTo>
                    <a:pt x="92" y="297"/>
                  </a:lnTo>
                  <a:lnTo>
                    <a:pt x="94" y="192"/>
                  </a:lnTo>
                  <a:lnTo>
                    <a:pt x="108" y="91"/>
                  </a:lnTo>
                  <a:lnTo>
                    <a:pt x="137" y="7"/>
                  </a:lnTo>
                  <a:lnTo>
                    <a:pt x="137" y="6"/>
                  </a:lnTo>
                  <a:lnTo>
                    <a:pt x="137" y="4"/>
                  </a:lnTo>
                  <a:lnTo>
                    <a:pt x="135" y="2"/>
                  </a:lnTo>
                  <a:lnTo>
                    <a:pt x="129" y="0"/>
                  </a:lnTo>
                  <a:lnTo>
                    <a:pt x="119" y="0"/>
                  </a:lnTo>
                  <a:lnTo>
                    <a:pt x="101" y="1"/>
                  </a:lnTo>
                  <a:lnTo>
                    <a:pt x="77" y="5"/>
                  </a:lnTo>
                  <a:lnTo>
                    <a:pt x="43" y="1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5" name="Freeform 44"/>
            <p:cNvSpPr>
              <a:spLocks/>
            </p:cNvSpPr>
            <p:nvPr/>
          </p:nvSpPr>
          <p:spPr bwMode="auto">
            <a:xfrm>
              <a:off x="6412" y="13680"/>
              <a:ext cx="116" cy="560"/>
            </a:xfrm>
            <a:custGeom>
              <a:avLst/>
              <a:gdLst>
                <a:gd name="T0" fmla="*/ 36 w 116"/>
                <a:gd name="T1" fmla="*/ 11 h 560"/>
                <a:gd name="T2" fmla="*/ 33 w 116"/>
                <a:gd name="T3" fmla="*/ 21 h 560"/>
                <a:gd name="T4" fmla="*/ 24 w 116"/>
                <a:gd name="T5" fmla="*/ 53 h 560"/>
                <a:gd name="T6" fmla="*/ 15 w 116"/>
                <a:gd name="T7" fmla="*/ 103 h 560"/>
                <a:gd name="T8" fmla="*/ 5 w 116"/>
                <a:gd name="T9" fmla="*/ 169 h 560"/>
                <a:gd name="T10" fmla="*/ 0 w 116"/>
                <a:gd name="T11" fmla="*/ 250 h 560"/>
                <a:gd name="T12" fmla="*/ 1 w 116"/>
                <a:gd name="T13" fmla="*/ 344 h 560"/>
                <a:gd name="T14" fmla="*/ 10 w 116"/>
                <a:gd name="T15" fmla="*/ 448 h 560"/>
                <a:gd name="T16" fmla="*/ 32 w 116"/>
                <a:gd name="T17" fmla="*/ 560 h 560"/>
                <a:gd name="T18" fmla="*/ 112 w 116"/>
                <a:gd name="T19" fmla="*/ 555 h 560"/>
                <a:gd name="T20" fmla="*/ 108 w 116"/>
                <a:gd name="T21" fmla="*/ 538 h 560"/>
                <a:gd name="T22" fmla="*/ 101 w 116"/>
                <a:gd name="T23" fmla="*/ 493 h 560"/>
                <a:gd name="T24" fmla="*/ 91 w 116"/>
                <a:gd name="T25" fmla="*/ 426 h 560"/>
                <a:gd name="T26" fmla="*/ 82 w 116"/>
                <a:gd name="T27" fmla="*/ 344 h 560"/>
                <a:gd name="T28" fmla="*/ 77 w 116"/>
                <a:gd name="T29" fmla="*/ 255 h 560"/>
                <a:gd name="T30" fmla="*/ 79 w 116"/>
                <a:gd name="T31" fmla="*/ 164 h 560"/>
                <a:gd name="T32" fmla="*/ 91 w 116"/>
                <a:gd name="T33" fmla="*/ 79 h 560"/>
                <a:gd name="T34" fmla="*/ 116 w 116"/>
                <a:gd name="T35" fmla="*/ 6 h 560"/>
                <a:gd name="T36" fmla="*/ 116 w 116"/>
                <a:gd name="T37" fmla="*/ 5 h 560"/>
                <a:gd name="T38" fmla="*/ 116 w 116"/>
                <a:gd name="T39" fmla="*/ 4 h 560"/>
                <a:gd name="T40" fmla="*/ 114 w 116"/>
                <a:gd name="T41" fmla="*/ 2 h 560"/>
                <a:gd name="T42" fmla="*/ 109 w 116"/>
                <a:gd name="T43" fmla="*/ 0 h 560"/>
                <a:gd name="T44" fmla="*/ 100 w 116"/>
                <a:gd name="T45" fmla="*/ 0 h 560"/>
                <a:gd name="T46" fmla="*/ 86 w 116"/>
                <a:gd name="T47" fmla="*/ 1 h 560"/>
                <a:gd name="T48" fmla="*/ 65 w 116"/>
                <a:gd name="T49" fmla="*/ 4 h 560"/>
                <a:gd name="T50" fmla="*/ 36 w 116"/>
                <a:gd name="T51" fmla="*/ 11 h 56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16" h="560">
                  <a:moveTo>
                    <a:pt x="36" y="11"/>
                  </a:moveTo>
                  <a:lnTo>
                    <a:pt x="33" y="21"/>
                  </a:lnTo>
                  <a:lnTo>
                    <a:pt x="24" y="53"/>
                  </a:lnTo>
                  <a:lnTo>
                    <a:pt x="15" y="103"/>
                  </a:lnTo>
                  <a:lnTo>
                    <a:pt x="5" y="169"/>
                  </a:lnTo>
                  <a:lnTo>
                    <a:pt x="0" y="250"/>
                  </a:lnTo>
                  <a:lnTo>
                    <a:pt x="1" y="344"/>
                  </a:lnTo>
                  <a:lnTo>
                    <a:pt x="10" y="448"/>
                  </a:lnTo>
                  <a:lnTo>
                    <a:pt x="32" y="560"/>
                  </a:lnTo>
                  <a:lnTo>
                    <a:pt x="112" y="555"/>
                  </a:lnTo>
                  <a:lnTo>
                    <a:pt x="108" y="538"/>
                  </a:lnTo>
                  <a:lnTo>
                    <a:pt x="101" y="493"/>
                  </a:lnTo>
                  <a:lnTo>
                    <a:pt x="91" y="426"/>
                  </a:lnTo>
                  <a:lnTo>
                    <a:pt x="82" y="344"/>
                  </a:lnTo>
                  <a:lnTo>
                    <a:pt x="77" y="255"/>
                  </a:lnTo>
                  <a:lnTo>
                    <a:pt x="79" y="164"/>
                  </a:lnTo>
                  <a:lnTo>
                    <a:pt x="91" y="79"/>
                  </a:lnTo>
                  <a:lnTo>
                    <a:pt x="116" y="6"/>
                  </a:lnTo>
                  <a:lnTo>
                    <a:pt x="116" y="5"/>
                  </a:lnTo>
                  <a:lnTo>
                    <a:pt x="116" y="4"/>
                  </a:lnTo>
                  <a:lnTo>
                    <a:pt x="114" y="2"/>
                  </a:lnTo>
                  <a:lnTo>
                    <a:pt x="109" y="0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65" y="4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6" name="Freeform 45"/>
            <p:cNvSpPr>
              <a:spLocks/>
            </p:cNvSpPr>
            <p:nvPr/>
          </p:nvSpPr>
          <p:spPr bwMode="auto">
            <a:xfrm>
              <a:off x="6417" y="13724"/>
              <a:ext cx="97" cy="463"/>
            </a:xfrm>
            <a:custGeom>
              <a:avLst/>
              <a:gdLst>
                <a:gd name="T0" fmla="*/ 30 w 97"/>
                <a:gd name="T1" fmla="*/ 9 h 463"/>
                <a:gd name="T2" fmla="*/ 27 w 97"/>
                <a:gd name="T3" fmla="*/ 17 h 463"/>
                <a:gd name="T4" fmla="*/ 20 w 97"/>
                <a:gd name="T5" fmla="*/ 44 h 463"/>
                <a:gd name="T6" fmla="*/ 12 w 97"/>
                <a:gd name="T7" fmla="*/ 85 h 463"/>
                <a:gd name="T8" fmla="*/ 4 w 97"/>
                <a:gd name="T9" fmla="*/ 140 h 463"/>
                <a:gd name="T10" fmla="*/ 0 w 97"/>
                <a:gd name="T11" fmla="*/ 207 h 463"/>
                <a:gd name="T12" fmla="*/ 0 w 97"/>
                <a:gd name="T13" fmla="*/ 285 h 463"/>
                <a:gd name="T14" fmla="*/ 9 w 97"/>
                <a:gd name="T15" fmla="*/ 370 h 463"/>
                <a:gd name="T16" fmla="*/ 26 w 97"/>
                <a:gd name="T17" fmla="*/ 463 h 463"/>
                <a:gd name="T18" fmla="*/ 93 w 97"/>
                <a:gd name="T19" fmla="*/ 460 h 463"/>
                <a:gd name="T20" fmla="*/ 89 w 97"/>
                <a:gd name="T21" fmla="*/ 446 h 463"/>
                <a:gd name="T22" fmla="*/ 83 w 97"/>
                <a:gd name="T23" fmla="*/ 408 h 463"/>
                <a:gd name="T24" fmla="*/ 75 w 97"/>
                <a:gd name="T25" fmla="*/ 353 h 463"/>
                <a:gd name="T26" fmla="*/ 68 w 97"/>
                <a:gd name="T27" fmla="*/ 285 h 463"/>
                <a:gd name="T28" fmla="*/ 65 w 97"/>
                <a:gd name="T29" fmla="*/ 211 h 463"/>
                <a:gd name="T30" fmla="*/ 67 w 97"/>
                <a:gd name="T31" fmla="*/ 136 h 463"/>
                <a:gd name="T32" fmla="*/ 76 w 97"/>
                <a:gd name="T33" fmla="*/ 65 h 463"/>
                <a:gd name="T34" fmla="*/ 97 w 97"/>
                <a:gd name="T35" fmla="*/ 5 h 463"/>
                <a:gd name="T36" fmla="*/ 97 w 97"/>
                <a:gd name="T37" fmla="*/ 4 h 463"/>
                <a:gd name="T38" fmla="*/ 97 w 97"/>
                <a:gd name="T39" fmla="*/ 3 h 463"/>
                <a:gd name="T40" fmla="*/ 95 w 97"/>
                <a:gd name="T41" fmla="*/ 1 h 463"/>
                <a:gd name="T42" fmla="*/ 91 w 97"/>
                <a:gd name="T43" fmla="*/ 0 h 463"/>
                <a:gd name="T44" fmla="*/ 84 w 97"/>
                <a:gd name="T45" fmla="*/ 0 h 463"/>
                <a:gd name="T46" fmla="*/ 71 w 97"/>
                <a:gd name="T47" fmla="*/ 0 h 463"/>
                <a:gd name="T48" fmla="*/ 54 w 97"/>
                <a:gd name="T49" fmla="*/ 3 h 463"/>
                <a:gd name="T50" fmla="*/ 30 w 97"/>
                <a:gd name="T51" fmla="*/ 9 h 46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7" h="463">
                  <a:moveTo>
                    <a:pt x="30" y="9"/>
                  </a:moveTo>
                  <a:lnTo>
                    <a:pt x="27" y="17"/>
                  </a:lnTo>
                  <a:lnTo>
                    <a:pt x="20" y="44"/>
                  </a:lnTo>
                  <a:lnTo>
                    <a:pt x="12" y="85"/>
                  </a:lnTo>
                  <a:lnTo>
                    <a:pt x="4" y="140"/>
                  </a:lnTo>
                  <a:lnTo>
                    <a:pt x="0" y="207"/>
                  </a:lnTo>
                  <a:lnTo>
                    <a:pt x="0" y="285"/>
                  </a:lnTo>
                  <a:lnTo>
                    <a:pt x="9" y="370"/>
                  </a:lnTo>
                  <a:lnTo>
                    <a:pt x="26" y="463"/>
                  </a:lnTo>
                  <a:lnTo>
                    <a:pt x="93" y="460"/>
                  </a:lnTo>
                  <a:lnTo>
                    <a:pt x="89" y="446"/>
                  </a:lnTo>
                  <a:lnTo>
                    <a:pt x="83" y="408"/>
                  </a:lnTo>
                  <a:lnTo>
                    <a:pt x="75" y="353"/>
                  </a:lnTo>
                  <a:lnTo>
                    <a:pt x="68" y="285"/>
                  </a:lnTo>
                  <a:lnTo>
                    <a:pt x="65" y="211"/>
                  </a:lnTo>
                  <a:lnTo>
                    <a:pt x="67" y="136"/>
                  </a:lnTo>
                  <a:lnTo>
                    <a:pt x="76" y="65"/>
                  </a:lnTo>
                  <a:lnTo>
                    <a:pt x="97" y="5"/>
                  </a:lnTo>
                  <a:lnTo>
                    <a:pt x="97" y="4"/>
                  </a:lnTo>
                  <a:lnTo>
                    <a:pt x="97" y="3"/>
                  </a:lnTo>
                  <a:lnTo>
                    <a:pt x="95" y="1"/>
                  </a:lnTo>
                  <a:lnTo>
                    <a:pt x="91" y="0"/>
                  </a:lnTo>
                  <a:lnTo>
                    <a:pt x="84" y="0"/>
                  </a:lnTo>
                  <a:lnTo>
                    <a:pt x="71" y="0"/>
                  </a:lnTo>
                  <a:lnTo>
                    <a:pt x="54" y="3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7" name="Freeform 46"/>
            <p:cNvSpPr>
              <a:spLocks/>
            </p:cNvSpPr>
            <p:nvPr/>
          </p:nvSpPr>
          <p:spPr bwMode="auto">
            <a:xfrm>
              <a:off x="6422" y="13768"/>
              <a:ext cx="77" cy="367"/>
            </a:xfrm>
            <a:custGeom>
              <a:avLst/>
              <a:gdLst>
                <a:gd name="T0" fmla="*/ 24 w 77"/>
                <a:gd name="T1" fmla="*/ 8 h 367"/>
                <a:gd name="T2" fmla="*/ 22 w 77"/>
                <a:gd name="T3" fmla="*/ 15 h 367"/>
                <a:gd name="T4" fmla="*/ 17 w 77"/>
                <a:gd name="T5" fmla="*/ 36 h 367"/>
                <a:gd name="T6" fmla="*/ 10 w 77"/>
                <a:gd name="T7" fmla="*/ 68 h 367"/>
                <a:gd name="T8" fmla="*/ 4 w 77"/>
                <a:gd name="T9" fmla="*/ 112 h 367"/>
                <a:gd name="T10" fmla="*/ 0 w 77"/>
                <a:gd name="T11" fmla="*/ 164 h 367"/>
                <a:gd name="T12" fmla="*/ 0 w 77"/>
                <a:gd name="T13" fmla="*/ 226 h 367"/>
                <a:gd name="T14" fmla="*/ 7 w 77"/>
                <a:gd name="T15" fmla="*/ 294 h 367"/>
                <a:gd name="T16" fmla="*/ 21 w 77"/>
                <a:gd name="T17" fmla="*/ 367 h 367"/>
                <a:gd name="T18" fmla="*/ 74 w 77"/>
                <a:gd name="T19" fmla="*/ 364 h 367"/>
                <a:gd name="T20" fmla="*/ 71 w 77"/>
                <a:gd name="T21" fmla="*/ 353 h 367"/>
                <a:gd name="T22" fmla="*/ 66 w 77"/>
                <a:gd name="T23" fmla="*/ 323 h 367"/>
                <a:gd name="T24" fmla="*/ 60 w 77"/>
                <a:gd name="T25" fmla="*/ 280 h 367"/>
                <a:gd name="T26" fmla="*/ 54 w 77"/>
                <a:gd name="T27" fmla="*/ 226 h 367"/>
                <a:gd name="T28" fmla="*/ 51 w 77"/>
                <a:gd name="T29" fmla="*/ 168 h 367"/>
                <a:gd name="T30" fmla="*/ 53 w 77"/>
                <a:gd name="T31" fmla="*/ 107 h 367"/>
                <a:gd name="T32" fmla="*/ 61 w 77"/>
                <a:gd name="T33" fmla="*/ 52 h 367"/>
                <a:gd name="T34" fmla="*/ 77 w 77"/>
                <a:gd name="T35" fmla="*/ 5 h 367"/>
                <a:gd name="T36" fmla="*/ 77 w 77"/>
                <a:gd name="T37" fmla="*/ 5 h 367"/>
                <a:gd name="T38" fmla="*/ 77 w 77"/>
                <a:gd name="T39" fmla="*/ 2 h 367"/>
                <a:gd name="T40" fmla="*/ 76 w 77"/>
                <a:gd name="T41" fmla="*/ 1 h 367"/>
                <a:gd name="T42" fmla="*/ 72 w 77"/>
                <a:gd name="T43" fmla="*/ 0 h 367"/>
                <a:gd name="T44" fmla="*/ 66 w 77"/>
                <a:gd name="T45" fmla="*/ 0 h 367"/>
                <a:gd name="T46" fmla="*/ 56 w 77"/>
                <a:gd name="T47" fmla="*/ 1 h 367"/>
                <a:gd name="T48" fmla="*/ 43 w 77"/>
                <a:gd name="T49" fmla="*/ 4 h 367"/>
                <a:gd name="T50" fmla="*/ 24 w 77"/>
                <a:gd name="T51" fmla="*/ 8 h 36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77" h="367">
                  <a:moveTo>
                    <a:pt x="24" y="8"/>
                  </a:moveTo>
                  <a:lnTo>
                    <a:pt x="22" y="15"/>
                  </a:lnTo>
                  <a:lnTo>
                    <a:pt x="17" y="36"/>
                  </a:lnTo>
                  <a:lnTo>
                    <a:pt x="10" y="68"/>
                  </a:lnTo>
                  <a:lnTo>
                    <a:pt x="4" y="112"/>
                  </a:lnTo>
                  <a:lnTo>
                    <a:pt x="0" y="164"/>
                  </a:lnTo>
                  <a:lnTo>
                    <a:pt x="0" y="226"/>
                  </a:lnTo>
                  <a:lnTo>
                    <a:pt x="7" y="294"/>
                  </a:lnTo>
                  <a:lnTo>
                    <a:pt x="21" y="367"/>
                  </a:lnTo>
                  <a:lnTo>
                    <a:pt x="74" y="364"/>
                  </a:lnTo>
                  <a:lnTo>
                    <a:pt x="71" y="353"/>
                  </a:lnTo>
                  <a:lnTo>
                    <a:pt x="66" y="323"/>
                  </a:lnTo>
                  <a:lnTo>
                    <a:pt x="60" y="280"/>
                  </a:lnTo>
                  <a:lnTo>
                    <a:pt x="54" y="226"/>
                  </a:lnTo>
                  <a:lnTo>
                    <a:pt x="51" y="168"/>
                  </a:lnTo>
                  <a:lnTo>
                    <a:pt x="53" y="107"/>
                  </a:lnTo>
                  <a:lnTo>
                    <a:pt x="61" y="52"/>
                  </a:lnTo>
                  <a:lnTo>
                    <a:pt x="77" y="5"/>
                  </a:lnTo>
                  <a:lnTo>
                    <a:pt x="77" y="2"/>
                  </a:lnTo>
                  <a:lnTo>
                    <a:pt x="76" y="1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56" y="1"/>
                  </a:lnTo>
                  <a:lnTo>
                    <a:pt x="43" y="4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8" name="Freeform 47"/>
            <p:cNvSpPr>
              <a:spLocks/>
            </p:cNvSpPr>
            <p:nvPr/>
          </p:nvSpPr>
          <p:spPr bwMode="auto">
            <a:xfrm>
              <a:off x="6428" y="13813"/>
              <a:ext cx="56" cy="271"/>
            </a:xfrm>
            <a:custGeom>
              <a:avLst/>
              <a:gdLst>
                <a:gd name="T0" fmla="*/ 17 w 56"/>
                <a:gd name="T1" fmla="*/ 5 h 271"/>
                <a:gd name="T2" fmla="*/ 16 w 56"/>
                <a:gd name="T3" fmla="*/ 10 h 271"/>
                <a:gd name="T4" fmla="*/ 12 w 56"/>
                <a:gd name="T5" fmla="*/ 25 h 271"/>
                <a:gd name="T6" fmla="*/ 6 w 56"/>
                <a:gd name="T7" fmla="*/ 49 h 271"/>
                <a:gd name="T8" fmla="*/ 2 w 56"/>
                <a:gd name="T9" fmla="*/ 82 h 271"/>
                <a:gd name="T10" fmla="*/ 0 w 56"/>
                <a:gd name="T11" fmla="*/ 122 h 271"/>
                <a:gd name="T12" fmla="*/ 0 w 56"/>
                <a:gd name="T13" fmla="*/ 166 h 271"/>
                <a:gd name="T14" fmla="*/ 4 w 56"/>
                <a:gd name="T15" fmla="*/ 217 h 271"/>
                <a:gd name="T16" fmla="*/ 15 w 56"/>
                <a:gd name="T17" fmla="*/ 271 h 271"/>
                <a:gd name="T18" fmla="*/ 54 w 56"/>
                <a:gd name="T19" fmla="*/ 268 h 271"/>
                <a:gd name="T20" fmla="*/ 52 w 56"/>
                <a:gd name="T21" fmla="*/ 261 h 271"/>
                <a:gd name="T22" fmla="*/ 48 w 56"/>
                <a:gd name="T23" fmla="*/ 238 h 271"/>
                <a:gd name="T24" fmla="*/ 44 w 56"/>
                <a:gd name="T25" fmla="*/ 206 h 271"/>
                <a:gd name="T26" fmla="*/ 40 w 56"/>
                <a:gd name="T27" fmla="*/ 166 h 271"/>
                <a:gd name="T28" fmla="*/ 37 w 56"/>
                <a:gd name="T29" fmla="*/ 123 h 271"/>
                <a:gd name="T30" fmla="*/ 39 w 56"/>
                <a:gd name="T31" fmla="*/ 78 h 271"/>
                <a:gd name="T32" fmla="*/ 44 w 56"/>
                <a:gd name="T33" fmla="*/ 37 h 271"/>
                <a:gd name="T34" fmla="*/ 56 w 56"/>
                <a:gd name="T35" fmla="*/ 3 h 271"/>
                <a:gd name="T36" fmla="*/ 56 w 56"/>
                <a:gd name="T37" fmla="*/ 3 h 271"/>
                <a:gd name="T38" fmla="*/ 56 w 56"/>
                <a:gd name="T39" fmla="*/ 2 h 271"/>
                <a:gd name="T40" fmla="*/ 55 w 56"/>
                <a:gd name="T41" fmla="*/ 1 h 271"/>
                <a:gd name="T42" fmla="*/ 52 w 56"/>
                <a:gd name="T43" fmla="*/ 0 h 271"/>
                <a:gd name="T44" fmla="*/ 48 w 56"/>
                <a:gd name="T45" fmla="*/ 0 h 271"/>
                <a:gd name="T46" fmla="*/ 42 w 56"/>
                <a:gd name="T47" fmla="*/ 0 h 271"/>
                <a:gd name="T48" fmla="*/ 31 w 56"/>
                <a:gd name="T49" fmla="*/ 2 h 271"/>
                <a:gd name="T50" fmla="*/ 17 w 56"/>
                <a:gd name="T51" fmla="*/ 5 h 27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56" h="271">
                  <a:moveTo>
                    <a:pt x="17" y="5"/>
                  </a:moveTo>
                  <a:lnTo>
                    <a:pt x="16" y="10"/>
                  </a:lnTo>
                  <a:lnTo>
                    <a:pt x="12" y="25"/>
                  </a:lnTo>
                  <a:lnTo>
                    <a:pt x="6" y="49"/>
                  </a:lnTo>
                  <a:lnTo>
                    <a:pt x="2" y="82"/>
                  </a:lnTo>
                  <a:lnTo>
                    <a:pt x="0" y="122"/>
                  </a:lnTo>
                  <a:lnTo>
                    <a:pt x="0" y="166"/>
                  </a:lnTo>
                  <a:lnTo>
                    <a:pt x="4" y="217"/>
                  </a:lnTo>
                  <a:lnTo>
                    <a:pt x="15" y="271"/>
                  </a:lnTo>
                  <a:lnTo>
                    <a:pt x="54" y="268"/>
                  </a:lnTo>
                  <a:lnTo>
                    <a:pt x="52" y="261"/>
                  </a:lnTo>
                  <a:lnTo>
                    <a:pt x="48" y="238"/>
                  </a:lnTo>
                  <a:lnTo>
                    <a:pt x="44" y="206"/>
                  </a:lnTo>
                  <a:lnTo>
                    <a:pt x="40" y="166"/>
                  </a:lnTo>
                  <a:lnTo>
                    <a:pt x="37" y="123"/>
                  </a:lnTo>
                  <a:lnTo>
                    <a:pt x="39" y="78"/>
                  </a:lnTo>
                  <a:lnTo>
                    <a:pt x="44" y="37"/>
                  </a:lnTo>
                  <a:lnTo>
                    <a:pt x="56" y="3"/>
                  </a:lnTo>
                  <a:lnTo>
                    <a:pt x="56" y="2"/>
                  </a:lnTo>
                  <a:lnTo>
                    <a:pt x="55" y="1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1" y="2"/>
                  </a:lnTo>
                  <a:lnTo>
                    <a:pt x="17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9" name="Freeform 48"/>
            <p:cNvSpPr>
              <a:spLocks/>
            </p:cNvSpPr>
            <p:nvPr/>
          </p:nvSpPr>
          <p:spPr bwMode="auto">
            <a:xfrm>
              <a:off x="7211" y="13549"/>
              <a:ext cx="186" cy="732"/>
            </a:xfrm>
            <a:custGeom>
              <a:avLst/>
              <a:gdLst>
                <a:gd name="T0" fmla="*/ 186 w 186"/>
                <a:gd name="T1" fmla="*/ 6 h 732"/>
                <a:gd name="T2" fmla="*/ 182 w 186"/>
                <a:gd name="T3" fmla="*/ 11 h 732"/>
                <a:gd name="T4" fmla="*/ 169 w 186"/>
                <a:gd name="T5" fmla="*/ 29 h 732"/>
                <a:gd name="T6" fmla="*/ 153 w 186"/>
                <a:gd name="T7" fmla="*/ 67 h 732"/>
                <a:gd name="T8" fmla="*/ 137 w 186"/>
                <a:gd name="T9" fmla="*/ 130 h 732"/>
                <a:gd name="T10" fmla="*/ 124 w 186"/>
                <a:gd name="T11" fmla="*/ 221 h 732"/>
                <a:gd name="T12" fmla="*/ 117 w 186"/>
                <a:gd name="T13" fmla="*/ 350 h 732"/>
                <a:gd name="T14" fmla="*/ 122 w 186"/>
                <a:gd name="T15" fmla="*/ 517 h 732"/>
                <a:gd name="T16" fmla="*/ 139 w 186"/>
                <a:gd name="T17" fmla="*/ 732 h 732"/>
                <a:gd name="T18" fmla="*/ 34 w 186"/>
                <a:gd name="T19" fmla="*/ 732 h 732"/>
                <a:gd name="T20" fmla="*/ 31 w 186"/>
                <a:gd name="T21" fmla="*/ 711 h 732"/>
                <a:gd name="T22" fmla="*/ 22 w 186"/>
                <a:gd name="T23" fmla="*/ 651 h 732"/>
                <a:gd name="T24" fmla="*/ 12 w 186"/>
                <a:gd name="T25" fmla="*/ 563 h 732"/>
                <a:gd name="T26" fmla="*/ 3 w 186"/>
                <a:gd name="T27" fmla="*/ 454 h 732"/>
                <a:gd name="T28" fmla="*/ 0 w 186"/>
                <a:gd name="T29" fmla="*/ 335 h 732"/>
                <a:gd name="T30" fmla="*/ 6 w 186"/>
                <a:gd name="T31" fmla="*/ 213 h 732"/>
                <a:gd name="T32" fmla="*/ 25 w 186"/>
                <a:gd name="T33" fmla="*/ 98 h 732"/>
                <a:gd name="T34" fmla="*/ 60 w 186"/>
                <a:gd name="T35" fmla="*/ 0 h 732"/>
                <a:gd name="T36" fmla="*/ 186 w 186"/>
                <a:gd name="T37" fmla="*/ 6 h 7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86" h="732">
                  <a:moveTo>
                    <a:pt x="186" y="6"/>
                  </a:moveTo>
                  <a:lnTo>
                    <a:pt x="182" y="11"/>
                  </a:lnTo>
                  <a:lnTo>
                    <a:pt x="169" y="29"/>
                  </a:lnTo>
                  <a:lnTo>
                    <a:pt x="153" y="67"/>
                  </a:lnTo>
                  <a:lnTo>
                    <a:pt x="137" y="130"/>
                  </a:lnTo>
                  <a:lnTo>
                    <a:pt x="124" y="221"/>
                  </a:lnTo>
                  <a:lnTo>
                    <a:pt x="117" y="350"/>
                  </a:lnTo>
                  <a:lnTo>
                    <a:pt x="122" y="517"/>
                  </a:lnTo>
                  <a:lnTo>
                    <a:pt x="139" y="732"/>
                  </a:lnTo>
                  <a:lnTo>
                    <a:pt x="34" y="732"/>
                  </a:lnTo>
                  <a:lnTo>
                    <a:pt x="31" y="711"/>
                  </a:lnTo>
                  <a:lnTo>
                    <a:pt x="22" y="651"/>
                  </a:lnTo>
                  <a:lnTo>
                    <a:pt x="12" y="563"/>
                  </a:lnTo>
                  <a:lnTo>
                    <a:pt x="3" y="454"/>
                  </a:lnTo>
                  <a:lnTo>
                    <a:pt x="0" y="335"/>
                  </a:lnTo>
                  <a:lnTo>
                    <a:pt x="6" y="213"/>
                  </a:lnTo>
                  <a:lnTo>
                    <a:pt x="25" y="98"/>
                  </a:lnTo>
                  <a:lnTo>
                    <a:pt x="60" y="0"/>
                  </a:lnTo>
                  <a:lnTo>
                    <a:pt x="186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0" name="Freeform 49"/>
            <p:cNvSpPr>
              <a:spLocks/>
            </p:cNvSpPr>
            <p:nvPr/>
          </p:nvSpPr>
          <p:spPr bwMode="auto">
            <a:xfrm>
              <a:off x="7219" y="13600"/>
              <a:ext cx="158" cy="625"/>
            </a:xfrm>
            <a:custGeom>
              <a:avLst/>
              <a:gdLst>
                <a:gd name="T0" fmla="*/ 158 w 158"/>
                <a:gd name="T1" fmla="*/ 4 h 625"/>
                <a:gd name="T2" fmla="*/ 153 w 158"/>
                <a:gd name="T3" fmla="*/ 9 h 625"/>
                <a:gd name="T4" fmla="*/ 144 w 158"/>
                <a:gd name="T5" fmla="*/ 25 h 625"/>
                <a:gd name="T6" fmla="*/ 130 w 158"/>
                <a:gd name="T7" fmla="*/ 57 h 625"/>
                <a:gd name="T8" fmla="*/ 116 w 158"/>
                <a:gd name="T9" fmla="*/ 110 h 625"/>
                <a:gd name="T10" fmla="*/ 105 w 158"/>
                <a:gd name="T11" fmla="*/ 189 h 625"/>
                <a:gd name="T12" fmla="*/ 100 w 158"/>
                <a:gd name="T13" fmla="*/ 298 h 625"/>
                <a:gd name="T14" fmla="*/ 103 w 158"/>
                <a:gd name="T15" fmla="*/ 441 h 625"/>
                <a:gd name="T16" fmla="*/ 118 w 158"/>
                <a:gd name="T17" fmla="*/ 625 h 625"/>
                <a:gd name="T18" fmla="*/ 29 w 158"/>
                <a:gd name="T19" fmla="*/ 625 h 625"/>
                <a:gd name="T20" fmla="*/ 25 w 158"/>
                <a:gd name="T21" fmla="*/ 607 h 625"/>
                <a:gd name="T22" fmla="*/ 18 w 158"/>
                <a:gd name="T23" fmla="*/ 556 h 625"/>
                <a:gd name="T24" fmla="*/ 9 w 158"/>
                <a:gd name="T25" fmla="*/ 480 h 625"/>
                <a:gd name="T26" fmla="*/ 2 w 158"/>
                <a:gd name="T27" fmla="*/ 387 h 625"/>
                <a:gd name="T28" fmla="*/ 0 w 158"/>
                <a:gd name="T29" fmla="*/ 286 h 625"/>
                <a:gd name="T30" fmla="*/ 5 w 158"/>
                <a:gd name="T31" fmla="*/ 182 h 625"/>
                <a:gd name="T32" fmla="*/ 21 w 158"/>
                <a:gd name="T33" fmla="*/ 84 h 625"/>
                <a:gd name="T34" fmla="*/ 51 w 158"/>
                <a:gd name="T35" fmla="*/ 0 h 625"/>
                <a:gd name="T36" fmla="*/ 158 w 158"/>
                <a:gd name="T37" fmla="*/ 4 h 6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8" h="625">
                  <a:moveTo>
                    <a:pt x="158" y="4"/>
                  </a:moveTo>
                  <a:lnTo>
                    <a:pt x="153" y="9"/>
                  </a:lnTo>
                  <a:lnTo>
                    <a:pt x="144" y="25"/>
                  </a:lnTo>
                  <a:lnTo>
                    <a:pt x="130" y="57"/>
                  </a:lnTo>
                  <a:lnTo>
                    <a:pt x="116" y="110"/>
                  </a:lnTo>
                  <a:lnTo>
                    <a:pt x="105" y="189"/>
                  </a:lnTo>
                  <a:lnTo>
                    <a:pt x="100" y="298"/>
                  </a:lnTo>
                  <a:lnTo>
                    <a:pt x="103" y="441"/>
                  </a:lnTo>
                  <a:lnTo>
                    <a:pt x="118" y="625"/>
                  </a:lnTo>
                  <a:lnTo>
                    <a:pt x="29" y="625"/>
                  </a:lnTo>
                  <a:lnTo>
                    <a:pt x="25" y="607"/>
                  </a:lnTo>
                  <a:lnTo>
                    <a:pt x="18" y="556"/>
                  </a:lnTo>
                  <a:lnTo>
                    <a:pt x="9" y="480"/>
                  </a:lnTo>
                  <a:lnTo>
                    <a:pt x="2" y="387"/>
                  </a:lnTo>
                  <a:lnTo>
                    <a:pt x="0" y="286"/>
                  </a:lnTo>
                  <a:lnTo>
                    <a:pt x="5" y="182"/>
                  </a:lnTo>
                  <a:lnTo>
                    <a:pt x="21" y="84"/>
                  </a:lnTo>
                  <a:lnTo>
                    <a:pt x="51" y="0"/>
                  </a:lnTo>
                  <a:lnTo>
                    <a:pt x="158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1" name="Freeform 50"/>
            <p:cNvSpPr>
              <a:spLocks/>
            </p:cNvSpPr>
            <p:nvPr/>
          </p:nvSpPr>
          <p:spPr bwMode="auto">
            <a:xfrm>
              <a:off x="7225" y="13651"/>
              <a:ext cx="131" cy="517"/>
            </a:xfrm>
            <a:custGeom>
              <a:avLst/>
              <a:gdLst>
                <a:gd name="T0" fmla="*/ 131 w 131"/>
                <a:gd name="T1" fmla="*/ 4 h 517"/>
                <a:gd name="T2" fmla="*/ 128 w 131"/>
                <a:gd name="T3" fmla="*/ 7 h 517"/>
                <a:gd name="T4" fmla="*/ 119 w 131"/>
                <a:gd name="T5" fmla="*/ 21 h 517"/>
                <a:gd name="T6" fmla="*/ 109 w 131"/>
                <a:gd name="T7" fmla="*/ 47 h 517"/>
                <a:gd name="T8" fmla="*/ 97 w 131"/>
                <a:gd name="T9" fmla="*/ 91 h 517"/>
                <a:gd name="T10" fmla="*/ 88 w 131"/>
                <a:gd name="T11" fmla="*/ 156 h 517"/>
                <a:gd name="T12" fmla="*/ 84 w 131"/>
                <a:gd name="T13" fmla="*/ 247 h 517"/>
                <a:gd name="T14" fmla="*/ 86 w 131"/>
                <a:gd name="T15" fmla="*/ 366 h 517"/>
                <a:gd name="T16" fmla="*/ 99 w 131"/>
                <a:gd name="T17" fmla="*/ 517 h 517"/>
                <a:gd name="T18" fmla="*/ 25 w 131"/>
                <a:gd name="T19" fmla="*/ 517 h 517"/>
                <a:gd name="T20" fmla="*/ 23 w 131"/>
                <a:gd name="T21" fmla="*/ 502 h 517"/>
                <a:gd name="T22" fmla="*/ 16 w 131"/>
                <a:gd name="T23" fmla="*/ 460 h 517"/>
                <a:gd name="T24" fmla="*/ 9 w 131"/>
                <a:gd name="T25" fmla="*/ 397 h 517"/>
                <a:gd name="T26" fmla="*/ 2 w 131"/>
                <a:gd name="T27" fmla="*/ 320 h 517"/>
                <a:gd name="T28" fmla="*/ 0 w 131"/>
                <a:gd name="T29" fmla="*/ 236 h 517"/>
                <a:gd name="T30" fmla="*/ 4 w 131"/>
                <a:gd name="T31" fmla="*/ 151 h 517"/>
                <a:gd name="T32" fmla="*/ 18 w 131"/>
                <a:gd name="T33" fmla="*/ 70 h 517"/>
                <a:gd name="T34" fmla="*/ 43 w 131"/>
                <a:gd name="T35" fmla="*/ 0 h 517"/>
                <a:gd name="T36" fmla="*/ 131 w 131"/>
                <a:gd name="T37" fmla="*/ 4 h 5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31" h="517">
                  <a:moveTo>
                    <a:pt x="131" y="4"/>
                  </a:moveTo>
                  <a:lnTo>
                    <a:pt x="128" y="7"/>
                  </a:lnTo>
                  <a:lnTo>
                    <a:pt x="119" y="21"/>
                  </a:lnTo>
                  <a:lnTo>
                    <a:pt x="109" y="47"/>
                  </a:lnTo>
                  <a:lnTo>
                    <a:pt x="97" y="91"/>
                  </a:lnTo>
                  <a:lnTo>
                    <a:pt x="88" y="156"/>
                  </a:lnTo>
                  <a:lnTo>
                    <a:pt x="84" y="247"/>
                  </a:lnTo>
                  <a:lnTo>
                    <a:pt x="86" y="366"/>
                  </a:lnTo>
                  <a:lnTo>
                    <a:pt x="99" y="517"/>
                  </a:lnTo>
                  <a:lnTo>
                    <a:pt x="25" y="517"/>
                  </a:lnTo>
                  <a:lnTo>
                    <a:pt x="23" y="502"/>
                  </a:lnTo>
                  <a:lnTo>
                    <a:pt x="16" y="460"/>
                  </a:lnTo>
                  <a:lnTo>
                    <a:pt x="9" y="397"/>
                  </a:lnTo>
                  <a:lnTo>
                    <a:pt x="2" y="320"/>
                  </a:lnTo>
                  <a:lnTo>
                    <a:pt x="0" y="236"/>
                  </a:lnTo>
                  <a:lnTo>
                    <a:pt x="4" y="151"/>
                  </a:lnTo>
                  <a:lnTo>
                    <a:pt x="18" y="70"/>
                  </a:lnTo>
                  <a:lnTo>
                    <a:pt x="43" y="0"/>
                  </a:lnTo>
                  <a:lnTo>
                    <a:pt x="131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2" name="Freeform 51"/>
            <p:cNvSpPr>
              <a:spLocks/>
            </p:cNvSpPr>
            <p:nvPr/>
          </p:nvSpPr>
          <p:spPr bwMode="auto">
            <a:xfrm>
              <a:off x="7233" y="13701"/>
              <a:ext cx="104" cy="411"/>
            </a:xfrm>
            <a:custGeom>
              <a:avLst/>
              <a:gdLst>
                <a:gd name="T0" fmla="*/ 104 w 104"/>
                <a:gd name="T1" fmla="*/ 4 h 411"/>
                <a:gd name="T2" fmla="*/ 101 w 104"/>
                <a:gd name="T3" fmla="*/ 7 h 411"/>
                <a:gd name="T4" fmla="*/ 94 w 104"/>
                <a:gd name="T5" fmla="*/ 17 h 411"/>
                <a:gd name="T6" fmla="*/ 86 w 104"/>
                <a:gd name="T7" fmla="*/ 38 h 411"/>
                <a:gd name="T8" fmla="*/ 76 w 104"/>
                <a:gd name="T9" fmla="*/ 73 h 411"/>
                <a:gd name="T10" fmla="*/ 69 w 104"/>
                <a:gd name="T11" fmla="*/ 125 h 411"/>
                <a:gd name="T12" fmla="*/ 65 w 104"/>
                <a:gd name="T13" fmla="*/ 196 h 411"/>
                <a:gd name="T14" fmla="*/ 67 w 104"/>
                <a:gd name="T15" fmla="*/ 291 h 411"/>
                <a:gd name="T16" fmla="*/ 77 w 104"/>
                <a:gd name="T17" fmla="*/ 411 h 411"/>
                <a:gd name="T18" fmla="*/ 19 w 104"/>
                <a:gd name="T19" fmla="*/ 411 h 411"/>
                <a:gd name="T20" fmla="*/ 17 w 104"/>
                <a:gd name="T21" fmla="*/ 399 h 411"/>
                <a:gd name="T22" fmla="*/ 11 w 104"/>
                <a:gd name="T23" fmla="*/ 365 h 411"/>
                <a:gd name="T24" fmla="*/ 6 w 104"/>
                <a:gd name="T25" fmla="*/ 316 h 411"/>
                <a:gd name="T26" fmla="*/ 2 w 104"/>
                <a:gd name="T27" fmla="*/ 255 h 411"/>
                <a:gd name="T28" fmla="*/ 0 w 104"/>
                <a:gd name="T29" fmla="*/ 188 h 411"/>
                <a:gd name="T30" fmla="*/ 4 w 104"/>
                <a:gd name="T31" fmla="*/ 120 h 411"/>
                <a:gd name="T32" fmla="*/ 15 w 104"/>
                <a:gd name="T33" fmla="*/ 55 h 411"/>
                <a:gd name="T34" fmla="*/ 34 w 104"/>
                <a:gd name="T35" fmla="*/ 0 h 411"/>
                <a:gd name="T36" fmla="*/ 104 w 104"/>
                <a:gd name="T37" fmla="*/ 4 h 4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4" h="411">
                  <a:moveTo>
                    <a:pt x="104" y="4"/>
                  </a:moveTo>
                  <a:lnTo>
                    <a:pt x="101" y="7"/>
                  </a:lnTo>
                  <a:lnTo>
                    <a:pt x="94" y="17"/>
                  </a:lnTo>
                  <a:lnTo>
                    <a:pt x="86" y="38"/>
                  </a:lnTo>
                  <a:lnTo>
                    <a:pt x="76" y="73"/>
                  </a:lnTo>
                  <a:lnTo>
                    <a:pt x="69" y="125"/>
                  </a:lnTo>
                  <a:lnTo>
                    <a:pt x="65" y="196"/>
                  </a:lnTo>
                  <a:lnTo>
                    <a:pt x="67" y="291"/>
                  </a:lnTo>
                  <a:lnTo>
                    <a:pt x="77" y="411"/>
                  </a:lnTo>
                  <a:lnTo>
                    <a:pt x="19" y="411"/>
                  </a:lnTo>
                  <a:lnTo>
                    <a:pt x="17" y="399"/>
                  </a:lnTo>
                  <a:lnTo>
                    <a:pt x="11" y="365"/>
                  </a:lnTo>
                  <a:lnTo>
                    <a:pt x="6" y="316"/>
                  </a:lnTo>
                  <a:lnTo>
                    <a:pt x="2" y="255"/>
                  </a:lnTo>
                  <a:lnTo>
                    <a:pt x="0" y="188"/>
                  </a:lnTo>
                  <a:lnTo>
                    <a:pt x="4" y="120"/>
                  </a:lnTo>
                  <a:lnTo>
                    <a:pt x="15" y="55"/>
                  </a:lnTo>
                  <a:lnTo>
                    <a:pt x="34" y="0"/>
                  </a:lnTo>
                  <a:lnTo>
                    <a:pt x="104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3" name="Freeform 52"/>
            <p:cNvSpPr>
              <a:spLocks/>
            </p:cNvSpPr>
            <p:nvPr/>
          </p:nvSpPr>
          <p:spPr bwMode="auto">
            <a:xfrm>
              <a:off x="7240" y="13752"/>
              <a:ext cx="76" cy="302"/>
            </a:xfrm>
            <a:custGeom>
              <a:avLst/>
              <a:gdLst>
                <a:gd name="T0" fmla="*/ 76 w 76"/>
                <a:gd name="T1" fmla="*/ 2 h 302"/>
                <a:gd name="T2" fmla="*/ 74 w 76"/>
                <a:gd name="T3" fmla="*/ 4 h 302"/>
                <a:gd name="T4" fmla="*/ 70 w 76"/>
                <a:gd name="T5" fmla="*/ 12 h 302"/>
                <a:gd name="T6" fmla="*/ 62 w 76"/>
                <a:gd name="T7" fmla="*/ 28 h 302"/>
                <a:gd name="T8" fmla="*/ 56 w 76"/>
                <a:gd name="T9" fmla="*/ 53 h 302"/>
                <a:gd name="T10" fmla="*/ 51 w 76"/>
                <a:gd name="T11" fmla="*/ 92 h 302"/>
                <a:gd name="T12" fmla="*/ 49 w 76"/>
                <a:gd name="T13" fmla="*/ 145 h 302"/>
                <a:gd name="T14" fmla="*/ 50 w 76"/>
                <a:gd name="T15" fmla="*/ 214 h 302"/>
                <a:gd name="T16" fmla="*/ 57 w 76"/>
                <a:gd name="T17" fmla="*/ 302 h 302"/>
                <a:gd name="T18" fmla="*/ 14 w 76"/>
                <a:gd name="T19" fmla="*/ 302 h 302"/>
                <a:gd name="T20" fmla="*/ 13 w 76"/>
                <a:gd name="T21" fmla="*/ 294 h 302"/>
                <a:gd name="T22" fmla="*/ 9 w 76"/>
                <a:gd name="T23" fmla="*/ 269 h 302"/>
                <a:gd name="T24" fmla="*/ 4 w 76"/>
                <a:gd name="T25" fmla="*/ 232 h 302"/>
                <a:gd name="T26" fmla="*/ 1 w 76"/>
                <a:gd name="T27" fmla="*/ 188 h 302"/>
                <a:gd name="T28" fmla="*/ 0 w 76"/>
                <a:gd name="T29" fmla="*/ 138 h 302"/>
                <a:gd name="T30" fmla="*/ 2 w 76"/>
                <a:gd name="T31" fmla="*/ 89 h 302"/>
                <a:gd name="T32" fmla="*/ 10 w 76"/>
                <a:gd name="T33" fmla="*/ 41 h 302"/>
                <a:gd name="T34" fmla="*/ 25 w 76"/>
                <a:gd name="T35" fmla="*/ 0 h 302"/>
                <a:gd name="T36" fmla="*/ 76 w 76"/>
                <a:gd name="T37" fmla="*/ 2 h 30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6" h="302">
                  <a:moveTo>
                    <a:pt x="76" y="2"/>
                  </a:moveTo>
                  <a:lnTo>
                    <a:pt x="74" y="4"/>
                  </a:lnTo>
                  <a:lnTo>
                    <a:pt x="70" y="12"/>
                  </a:lnTo>
                  <a:lnTo>
                    <a:pt x="62" y="28"/>
                  </a:lnTo>
                  <a:lnTo>
                    <a:pt x="56" y="53"/>
                  </a:lnTo>
                  <a:lnTo>
                    <a:pt x="51" y="92"/>
                  </a:lnTo>
                  <a:lnTo>
                    <a:pt x="49" y="145"/>
                  </a:lnTo>
                  <a:lnTo>
                    <a:pt x="50" y="214"/>
                  </a:lnTo>
                  <a:lnTo>
                    <a:pt x="57" y="302"/>
                  </a:lnTo>
                  <a:lnTo>
                    <a:pt x="14" y="302"/>
                  </a:lnTo>
                  <a:lnTo>
                    <a:pt x="13" y="294"/>
                  </a:lnTo>
                  <a:lnTo>
                    <a:pt x="9" y="269"/>
                  </a:lnTo>
                  <a:lnTo>
                    <a:pt x="4" y="232"/>
                  </a:lnTo>
                  <a:lnTo>
                    <a:pt x="1" y="188"/>
                  </a:lnTo>
                  <a:lnTo>
                    <a:pt x="0" y="138"/>
                  </a:lnTo>
                  <a:lnTo>
                    <a:pt x="2" y="89"/>
                  </a:lnTo>
                  <a:lnTo>
                    <a:pt x="10" y="41"/>
                  </a:lnTo>
                  <a:lnTo>
                    <a:pt x="25" y="0"/>
                  </a:lnTo>
                  <a:lnTo>
                    <a:pt x="76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4" name="Rectangle 53"/>
            <p:cNvSpPr>
              <a:spLocks noChangeArrowheads="1"/>
            </p:cNvSpPr>
            <p:nvPr/>
          </p:nvSpPr>
          <p:spPr bwMode="auto">
            <a:xfrm>
              <a:off x="6241" y="13678"/>
              <a:ext cx="23" cy="9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5" name="Freeform 54"/>
            <p:cNvSpPr>
              <a:spLocks/>
            </p:cNvSpPr>
            <p:nvPr/>
          </p:nvSpPr>
          <p:spPr bwMode="auto">
            <a:xfrm>
              <a:off x="6579" y="13664"/>
              <a:ext cx="375" cy="440"/>
            </a:xfrm>
            <a:custGeom>
              <a:avLst/>
              <a:gdLst>
                <a:gd name="T0" fmla="*/ 35 w 375"/>
                <a:gd name="T1" fmla="*/ 41 h 440"/>
                <a:gd name="T2" fmla="*/ 32 w 375"/>
                <a:gd name="T3" fmla="*/ 49 h 440"/>
                <a:gd name="T4" fmla="*/ 25 w 375"/>
                <a:gd name="T5" fmla="*/ 74 h 440"/>
                <a:gd name="T6" fmla="*/ 17 w 375"/>
                <a:gd name="T7" fmla="*/ 112 h 440"/>
                <a:gd name="T8" fmla="*/ 8 w 375"/>
                <a:gd name="T9" fmla="*/ 163 h 440"/>
                <a:gd name="T10" fmla="*/ 2 w 375"/>
                <a:gd name="T11" fmla="*/ 223 h 440"/>
                <a:gd name="T12" fmla="*/ 0 w 375"/>
                <a:gd name="T13" fmla="*/ 290 h 440"/>
                <a:gd name="T14" fmla="*/ 7 w 375"/>
                <a:gd name="T15" fmla="*/ 363 h 440"/>
                <a:gd name="T16" fmla="*/ 23 w 375"/>
                <a:gd name="T17" fmla="*/ 440 h 440"/>
                <a:gd name="T18" fmla="*/ 23 w 375"/>
                <a:gd name="T19" fmla="*/ 437 h 440"/>
                <a:gd name="T20" fmla="*/ 23 w 375"/>
                <a:gd name="T21" fmla="*/ 427 h 440"/>
                <a:gd name="T22" fmla="*/ 23 w 375"/>
                <a:gd name="T23" fmla="*/ 411 h 440"/>
                <a:gd name="T24" fmla="*/ 23 w 375"/>
                <a:gd name="T25" fmla="*/ 391 h 440"/>
                <a:gd name="T26" fmla="*/ 25 w 375"/>
                <a:gd name="T27" fmla="*/ 367 h 440"/>
                <a:gd name="T28" fmla="*/ 28 w 375"/>
                <a:gd name="T29" fmla="*/ 341 h 440"/>
                <a:gd name="T30" fmla="*/ 33 w 375"/>
                <a:gd name="T31" fmla="*/ 312 h 440"/>
                <a:gd name="T32" fmla="*/ 39 w 375"/>
                <a:gd name="T33" fmla="*/ 281 h 440"/>
                <a:gd name="T34" fmla="*/ 49 w 375"/>
                <a:gd name="T35" fmla="*/ 251 h 440"/>
                <a:gd name="T36" fmla="*/ 61 w 375"/>
                <a:gd name="T37" fmla="*/ 222 h 440"/>
                <a:gd name="T38" fmla="*/ 75 w 375"/>
                <a:gd name="T39" fmla="*/ 194 h 440"/>
                <a:gd name="T40" fmla="*/ 93 w 375"/>
                <a:gd name="T41" fmla="*/ 168 h 440"/>
                <a:gd name="T42" fmla="*/ 116 w 375"/>
                <a:gd name="T43" fmla="*/ 145 h 440"/>
                <a:gd name="T44" fmla="*/ 141 w 375"/>
                <a:gd name="T45" fmla="*/ 127 h 440"/>
                <a:gd name="T46" fmla="*/ 173 w 375"/>
                <a:gd name="T47" fmla="*/ 114 h 440"/>
                <a:gd name="T48" fmla="*/ 208 w 375"/>
                <a:gd name="T49" fmla="*/ 106 h 440"/>
                <a:gd name="T50" fmla="*/ 210 w 375"/>
                <a:gd name="T51" fmla="*/ 104 h 440"/>
                <a:gd name="T52" fmla="*/ 217 w 375"/>
                <a:gd name="T53" fmla="*/ 100 h 440"/>
                <a:gd name="T54" fmla="*/ 227 w 375"/>
                <a:gd name="T55" fmla="*/ 92 h 440"/>
                <a:gd name="T56" fmla="*/ 245 w 375"/>
                <a:gd name="T57" fmla="*/ 82 h 440"/>
                <a:gd name="T58" fmla="*/ 267 w 375"/>
                <a:gd name="T59" fmla="*/ 69 h 440"/>
                <a:gd name="T60" fmla="*/ 296 w 375"/>
                <a:gd name="T61" fmla="*/ 54 h 440"/>
                <a:gd name="T62" fmla="*/ 332 w 375"/>
                <a:gd name="T63" fmla="*/ 36 h 440"/>
                <a:gd name="T64" fmla="*/ 375 w 375"/>
                <a:gd name="T65" fmla="*/ 17 h 440"/>
                <a:gd name="T66" fmla="*/ 373 w 375"/>
                <a:gd name="T67" fmla="*/ 16 h 440"/>
                <a:gd name="T68" fmla="*/ 366 w 375"/>
                <a:gd name="T69" fmla="*/ 15 h 440"/>
                <a:gd name="T70" fmla="*/ 357 w 375"/>
                <a:gd name="T71" fmla="*/ 13 h 440"/>
                <a:gd name="T72" fmla="*/ 343 w 375"/>
                <a:gd name="T73" fmla="*/ 10 h 440"/>
                <a:gd name="T74" fmla="*/ 326 w 375"/>
                <a:gd name="T75" fmla="*/ 7 h 440"/>
                <a:gd name="T76" fmla="*/ 307 w 375"/>
                <a:gd name="T77" fmla="*/ 5 h 440"/>
                <a:gd name="T78" fmla="*/ 285 w 375"/>
                <a:gd name="T79" fmla="*/ 3 h 440"/>
                <a:gd name="T80" fmla="*/ 261 w 375"/>
                <a:gd name="T81" fmla="*/ 1 h 440"/>
                <a:gd name="T82" fmla="*/ 235 w 375"/>
                <a:gd name="T83" fmla="*/ 0 h 440"/>
                <a:gd name="T84" fmla="*/ 208 w 375"/>
                <a:gd name="T85" fmla="*/ 1 h 440"/>
                <a:gd name="T86" fmla="*/ 180 w 375"/>
                <a:gd name="T87" fmla="*/ 2 h 440"/>
                <a:gd name="T88" fmla="*/ 151 w 375"/>
                <a:gd name="T89" fmla="*/ 5 h 440"/>
                <a:gd name="T90" fmla="*/ 122 w 375"/>
                <a:gd name="T91" fmla="*/ 10 h 440"/>
                <a:gd name="T92" fmla="*/ 92 w 375"/>
                <a:gd name="T93" fmla="*/ 18 h 440"/>
                <a:gd name="T94" fmla="*/ 63 w 375"/>
                <a:gd name="T95" fmla="*/ 28 h 440"/>
                <a:gd name="T96" fmla="*/ 35 w 375"/>
                <a:gd name="T97" fmla="*/ 41 h 4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75" h="440">
                  <a:moveTo>
                    <a:pt x="35" y="41"/>
                  </a:moveTo>
                  <a:lnTo>
                    <a:pt x="32" y="49"/>
                  </a:lnTo>
                  <a:lnTo>
                    <a:pt x="25" y="74"/>
                  </a:lnTo>
                  <a:lnTo>
                    <a:pt x="17" y="112"/>
                  </a:lnTo>
                  <a:lnTo>
                    <a:pt x="8" y="163"/>
                  </a:lnTo>
                  <a:lnTo>
                    <a:pt x="2" y="223"/>
                  </a:lnTo>
                  <a:lnTo>
                    <a:pt x="0" y="290"/>
                  </a:lnTo>
                  <a:lnTo>
                    <a:pt x="7" y="363"/>
                  </a:lnTo>
                  <a:lnTo>
                    <a:pt x="23" y="440"/>
                  </a:lnTo>
                  <a:lnTo>
                    <a:pt x="23" y="437"/>
                  </a:lnTo>
                  <a:lnTo>
                    <a:pt x="23" y="427"/>
                  </a:lnTo>
                  <a:lnTo>
                    <a:pt x="23" y="411"/>
                  </a:lnTo>
                  <a:lnTo>
                    <a:pt x="23" y="391"/>
                  </a:lnTo>
                  <a:lnTo>
                    <a:pt x="25" y="367"/>
                  </a:lnTo>
                  <a:lnTo>
                    <a:pt x="28" y="341"/>
                  </a:lnTo>
                  <a:lnTo>
                    <a:pt x="33" y="312"/>
                  </a:lnTo>
                  <a:lnTo>
                    <a:pt x="39" y="281"/>
                  </a:lnTo>
                  <a:lnTo>
                    <a:pt x="49" y="251"/>
                  </a:lnTo>
                  <a:lnTo>
                    <a:pt x="61" y="222"/>
                  </a:lnTo>
                  <a:lnTo>
                    <a:pt x="75" y="194"/>
                  </a:lnTo>
                  <a:lnTo>
                    <a:pt x="93" y="168"/>
                  </a:lnTo>
                  <a:lnTo>
                    <a:pt x="116" y="145"/>
                  </a:lnTo>
                  <a:lnTo>
                    <a:pt x="141" y="127"/>
                  </a:lnTo>
                  <a:lnTo>
                    <a:pt x="173" y="114"/>
                  </a:lnTo>
                  <a:lnTo>
                    <a:pt x="208" y="106"/>
                  </a:lnTo>
                  <a:lnTo>
                    <a:pt x="210" y="104"/>
                  </a:lnTo>
                  <a:lnTo>
                    <a:pt x="217" y="100"/>
                  </a:lnTo>
                  <a:lnTo>
                    <a:pt x="227" y="92"/>
                  </a:lnTo>
                  <a:lnTo>
                    <a:pt x="245" y="82"/>
                  </a:lnTo>
                  <a:lnTo>
                    <a:pt x="267" y="69"/>
                  </a:lnTo>
                  <a:lnTo>
                    <a:pt x="296" y="54"/>
                  </a:lnTo>
                  <a:lnTo>
                    <a:pt x="332" y="36"/>
                  </a:lnTo>
                  <a:lnTo>
                    <a:pt x="375" y="17"/>
                  </a:lnTo>
                  <a:lnTo>
                    <a:pt x="373" y="16"/>
                  </a:lnTo>
                  <a:lnTo>
                    <a:pt x="366" y="15"/>
                  </a:lnTo>
                  <a:lnTo>
                    <a:pt x="357" y="13"/>
                  </a:lnTo>
                  <a:lnTo>
                    <a:pt x="343" y="10"/>
                  </a:lnTo>
                  <a:lnTo>
                    <a:pt x="326" y="7"/>
                  </a:lnTo>
                  <a:lnTo>
                    <a:pt x="307" y="5"/>
                  </a:lnTo>
                  <a:lnTo>
                    <a:pt x="285" y="3"/>
                  </a:lnTo>
                  <a:lnTo>
                    <a:pt x="261" y="1"/>
                  </a:lnTo>
                  <a:lnTo>
                    <a:pt x="235" y="0"/>
                  </a:lnTo>
                  <a:lnTo>
                    <a:pt x="208" y="1"/>
                  </a:lnTo>
                  <a:lnTo>
                    <a:pt x="180" y="2"/>
                  </a:lnTo>
                  <a:lnTo>
                    <a:pt x="151" y="5"/>
                  </a:lnTo>
                  <a:lnTo>
                    <a:pt x="122" y="10"/>
                  </a:lnTo>
                  <a:lnTo>
                    <a:pt x="92" y="18"/>
                  </a:lnTo>
                  <a:lnTo>
                    <a:pt x="63" y="28"/>
                  </a:lnTo>
                  <a:lnTo>
                    <a:pt x="35" y="4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6" name="Freeform 55"/>
            <p:cNvSpPr>
              <a:spLocks/>
            </p:cNvSpPr>
            <p:nvPr/>
          </p:nvSpPr>
          <p:spPr bwMode="auto">
            <a:xfrm>
              <a:off x="6061" y="13991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8 h 83"/>
                <a:gd name="T6" fmla="*/ 5 w 305"/>
                <a:gd name="T7" fmla="*/ 44 h 83"/>
                <a:gd name="T8" fmla="*/ 11 w 305"/>
                <a:gd name="T9" fmla="*/ 37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8 h 83"/>
                <a:gd name="T16" fmla="*/ 54 w 305"/>
                <a:gd name="T17" fmla="*/ 12 h 83"/>
                <a:gd name="T18" fmla="*/ 72 w 305"/>
                <a:gd name="T19" fmla="*/ 6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7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6 h 83"/>
                <a:gd name="T38" fmla="*/ 289 w 305"/>
                <a:gd name="T39" fmla="*/ 44 h 83"/>
                <a:gd name="T40" fmla="*/ 277 w 305"/>
                <a:gd name="T41" fmla="*/ 41 h 83"/>
                <a:gd name="T42" fmla="*/ 262 w 305"/>
                <a:gd name="T43" fmla="*/ 36 h 83"/>
                <a:gd name="T44" fmla="*/ 244 w 305"/>
                <a:gd name="T45" fmla="*/ 32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1 h 83"/>
                <a:gd name="T56" fmla="*/ 101 w 305"/>
                <a:gd name="T57" fmla="*/ 23 h 83"/>
                <a:gd name="T58" fmla="*/ 77 w 305"/>
                <a:gd name="T59" fmla="*/ 29 h 83"/>
                <a:gd name="T60" fmla="*/ 55 w 305"/>
                <a:gd name="T61" fmla="*/ 37 h 83"/>
                <a:gd name="T62" fmla="*/ 33 w 305"/>
                <a:gd name="T63" fmla="*/ 48 h 83"/>
                <a:gd name="T64" fmla="*/ 15 w 305"/>
                <a:gd name="T65" fmla="*/ 63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8"/>
                  </a:lnTo>
                  <a:lnTo>
                    <a:pt x="5" y="44"/>
                  </a:lnTo>
                  <a:lnTo>
                    <a:pt x="11" y="37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8"/>
                  </a:lnTo>
                  <a:lnTo>
                    <a:pt x="54" y="12"/>
                  </a:lnTo>
                  <a:lnTo>
                    <a:pt x="72" y="6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7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6"/>
                  </a:lnTo>
                  <a:lnTo>
                    <a:pt x="289" y="44"/>
                  </a:lnTo>
                  <a:lnTo>
                    <a:pt x="277" y="41"/>
                  </a:lnTo>
                  <a:lnTo>
                    <a:pt x="262" y="36"/>
                  </a:lnTo>
                  <a:lnTo>
                    <a:pt x="244" y="32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1"/>
                  </a:lnTo>
                  <a:lnTo>
                    <a:pt x="101" y="23"/>
                  </a:lnTo>
                  <a:lnTo>
                    <a:pt x="77" y="29"/>
                  </a:lnTo>
                  <a:lnTo>
                    <a:pt x="55" y="37"/>
                  </a:lnTo>
                  <a:lnTo>
                    <a:pt x="33" y="48"/>
                  </a:lnTo>
                  <a:lnTo>
                    <a:pt x="15" y="63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7" name="Freeform 56"/>
            <p:cNvSpPr>
              <a:spLocks/>
            </p:cNvSpPr>
            <p:nvPr/>
          </p:nvSpPr>
          <p:spPr bwMode="auto">
            <a:xfrm>
              <a:off x="6061" y="13793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9 h 83"/>
                <a:gd name="T6" fmla="*/ 5 w 305"/>
                <a:gd name="T7" fmla="*/ 44 h 83"/>
                <a:gd name="T8" fmla="*/ 11 w 305"/>
                <a:gd name="T9" fmla="*/ 38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7 h 83"/>
                <a:gd name="T16" fmla="*/ 54 w 305"/>
                <a:gd name="T17" fmla="*/ 12 h 83"/>
                <a:gd name="T18" fmla="*/ 72 w 305"/>
                <a:gd name="T19" fmla="*/ 7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8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5 h 83"/>
                <a:gd name="T38" fmla="*/ 289 w 305"/>
                <a:gd name="T39" fmla="*/ 43 h 83"/>
                <a:gd name="T40" fmla="*/ 277 w 305"/>
                <a:gd name="T41" fmla="*/ 40 h 83"/>
                <a:gd name="T42" fmla="*/ 262 w 305"/>
                <a:gd name="T43" fmla="*/ 36 h 83"/>
                <a:gd name="T44" fmla="*/ 244 w 305"/>
                <a:gd name="T45" fmla="*/ 33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2 h 83"/>
                <a:gd name="T56" fmla="*/ 101 w 305"/>
                <a:gd name="T57" fmla="*/ 24 h 83"/>
                <a:gd name="T58" fmla="*/ 77 w 305"/>
                <a:gd name="T59" fmla="*/ 29 h 83"/>
                <a:gd name="T60" fmla="*/ 55 w 305"/>
                <a:gd name="T61" fmla="*/ 38 h 83"/>
                <a:gd name="T62" fmla="*/ 33 w 305"/>
                <a:gd name="T63" fmla="*/ 49 h 83"/>
                <a:gd name="T64" fmla="*/ 15 w 305"/>
                <a:gd name="T65" fmla="*/ 64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11" y="38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7"/>
                  </a:lnTo>
                  <a:lnTo>
                    <a:pt x="54" y="12"/>
                  </a:lnTo>
                  <a:lnTo>
                    <a:pt x="72" y="7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8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5"/>
                  </a:lnTo>
                  <a:lnTo>
                    <a:pt x="289" y="43"/>
                  </a:lnTo>
                  <a:lnTo>
                    <a:pt x="277" y="40"/>
                  </a:lnTo>
                  <a:lnTo>
                    <a:pt x="262" y="36"/>
                  </a:lnTo>
                  <a:lnTo>
                    <a:pt x="244" y="33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2"/>
                  </a:lnTo>
                  <a:lnTo>
                    <a:pt x="101" y="24"/>
                  </a:lnTo>
                  <a:lnTo>
                    <a:pt x="77" y="29"/>
                  </a:lnTo>
                  <a:lnTo>
                    <a:pt x="55" y="38"/>
                  </a:lnTo>
                  <a:lnTo>
                    <a:pt x="33" y="49"/>
                  </a:lnTo>
                  <a:lnTo>
                    <a:pt x="15" y="64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8" name="Freeform 57"/>
            <p:cNvSpPr>
              <a:spLocks/>
            </p:cNvSpPr>
            <p:nvPr/>
          </p:nvSpPr>
          <p:spPr bwMode="auto">
            <a:xfrm>
              <a:off x="6348" y="13696"/>
              <a:ext cx="496" cy="917"/>
            </a:xfrm>
            <a:custGeom>
              <a:avLst/>
              <a:gdLst>
                <a:gd name="T0" fmla="*/ 0 w 496"/>
                <a:gd name="T1" fmla="*/ 0 h 917"/>
                <a:gd name="T2" fmla="*/ 0 w 496"/>
                <a:gd name="T3" fmla="*/ 886 h 917"/>
                <a:gd name="T4" fmla="*/ 150 w 496"/>
                <a:gd name="T5" fmla="*/ 917 h 917"/>
                <a:gd name="T6" fmla="*/ 143 w 496"/>
                <a:gd name="T7" fmla="*/ 797 h 917"/>
                <a:gd name="T8" fmla="*/ 496 w 496"/>
                <a:gd name="T9" fmla="*/ 851 h 917"/>
                <a:gd name="T10" fmla="*/ 490 w 496"/>
                <a:gd name="T11" fmla="*/ 803 h 917"/>
                <a:gd name="T12" fmla="*/ 245 w 496"/>
                <a:gd name="T13" fmla="*/ 773 h 917"/>
                <a:gd name="T14" fmla="*/ 239 w 496"/>
                <a:gd name="T15" fmla="*/ 670 h 917"/>
                <a:gd name="T16" fmla="*/ 72 w 496"/>
                <a:gd name="T17" fmla="*/ 670 h 917"/>
                <a:gd name="T18" fmla="*/ 68 w 496"/>
                <a:gd name="T19" fmla="*/ 657 h 917"/>
                <a:gd name="T20" fmla="*/ 56 w 496"/>
                <a:gd name="T21" fmla="*/ 620 h 917"/>
                <a:gd name="T22" fmla="*/ 41 w 496"/>
                <a:gd name="T23" fmla="*/ 559 h 917"/>
                <a:gd name="T24" fmla="*/ 26 w 496"/>
                <a:gd name="T25" fmla="*/ 480 h 917"/>
                <a:gd name="T26" fmla="*/ 15 w 496"/>
                <a:gd name="T27" fmla="*/ 385 h 917"/>
                <a:gd name="T28" fmla="*/ 11 w 496"/>
                <a:gd name="T29" fmla="*/ 276 h 917"/>
                <a:gd name="T30" fmla="*/ 20 w 496"/>
                <a:gd name="T31" fmla="*/ 158 h 917"/>
                <a:gd name="T32" fmla="*/ 42 w 496"/>
                <a:gd name="T33" fmla="*/ 30 h 917"/>
                <a:gd name="T34" fmla="*/ 0 w 496"/>
                <a:gd name="T35" fmla="*/ 0 h 9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96" h="917">
                  <a:moveTo>
                    <a:pt x="0" y="0"/>
                  </a:moveTo>
                  <a:lnTo>
                    <a:pt x="0" y="886"/>
                  </a:lnTo>
                  <a:lnTo>
                    <a:pt x="150" y="917"/>
                  </a:lnTo>
                  <a:lnTo>
                    <a:pt x="143" y="797"/>
                  </a:lnTo>
                  <a:lnTo>
                    <a:pt x="496" y="851"/>
                  </a:lnTo>
                  <a:lnTo>
                    <a:pt x="490" y="803"/>
                  </a:lnTo>
                  <a:lnTo>
                    <a:pt x="245" y="773"/>
                  </a:lnTo>
                  <a:lnTo>
                    <a:pt x="239" y="670"/>
                  </a:lnTo>
                  <a:lnTo>
                    <a:pt x="72" y="670"/>
                  </a:lnTo>
                  <a:lnTo>
                    <a:pt x="68" y="657"/>
                  </a:lnTo>
                  <a:lnTo>
                    <a:pt x="56" y="620"/>
                  </a:lnTo>
                  <a:lnTo>
                    <a:pt x="41" y="559"/>
                  </a:lnTo>
                  <a:lnTo>
                    <a:pt x="26" y="480"/>
                  </a:lnTo>
                  <a:lnTo>
                    <a:pt x="15" y="385"/>
                  </a:lnTo>
                  <a:lnTo>
                    <a:pt x="11" y="276"/>
                  </a:lnTo>
                  <a:lnTo>
                    <a:pt x="20" y="158"/>
                  </a:lnTo>
                  <a:lnTo>
                    <a:pt x="42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9" name="Freeform 58"/>
            <p:cNvSpPr>
              <a:spLocks/>
            </p:cNvSpPr>
            <p:nvPr/>
          </p:nvSpPr>
          <p:spPr bwMode="auto">
            <a:xfrm>
              <a:off x="6593" y="13487"/>
              <a:ext cx="638" cy="125"/>
            </a:xfrm>
            <a:custGeom>
              <a:avLst/>
              <a:gdLst>
                <a:gd name="T0" fmla="*/ 0 w 638"/>
                <a:gd name="T1" fmla="*/ 125 h 125"/>
                <a:gd name="T2" fmla="*/ 4 w 638"/>
                <a:gd name="T3" fmla="*/ 124 h 125"/>
                <a:gd name="T4" fmla="*/ 14 w 638"/>
                <a:gd name="T5" fmla="*/ 119 h 125"/>
                <a:gd name="T6" fmla="*/ 31 w 638"/>
                <a:gd name="T7" fmla="*/ 114 h 125"/>
                <a:gd name="T8" fmla="*/ 53 w 638"/>
                <a:gd name="T9" fmla="*/ 106 h 125"/>
                <a:gd name="T10" fmla="*/ 81 w 638"/>
                <a:gd name="T11" fmla="*/ 98 h 125"/>
                <a:gd name="T12" fmla="*/ 113 w 638"/>
                <a:gd name="T13" fmla="*/ 89 h 125"/>
                <a:gd name="T14" fmla="*/ 151 w 638"/>
                <a:gd name="T15" fmla="*/ 81 h 125"/>
                <a:gd name="T16" fmla="*/ 192 w 638"/>
                <a:gd name="T17" fmla="*/ 73 h 125"/>
                <a:gd name="T18" fmla="*/ 237 w 638"/>
                <a:gd name="T19" fmla="*/ 65 h 125"/>
                <a:gd name="T20" fmla="*/ 286 w 638"/>
                <a:gd name="T21" fmla="*/ 60 h 125"/>
                <a:gd name="T22" fmla="*/ 337 w 638"/>
                <a:gd name="T23" fmla="*/ 56 h 125"/>
                <a:gd name="T24" fmla="*/ 390 w 638"/>
                <a:gd name="T25" fmla="*/ 55 h 125"/>
                <a:gd name="T26" fmla="*/ 446 w 638"/>
                <a:gd name="T27" fmla="*/ 56 h 125"/>
                <a:gd name="T28" fmla="*/ 503 w 638"/>
                <a:gd name="T29" fmla="*/ 61 h 125"/>
                <a:gd name="T30" fmla="*/ 561 w 638"/>
                <a:gd name="T31" fmla="*/ 70 h 125"/>
                <a:gd name="T32" fmla="*/ 620 w 638"/>
                <a:gd name="T33" fmla="*/ 83 h 125"/>
                <a:gd name="T34" fmla="*/ 638 w 638"/>
                <a:gd name="T35" fmla="*/ 0 h 125"/>
                <a:gd name="T36" fmla="*/ 634 w 638"/>
                <a:gd name="T37" fmla="*/ 0 h 125"/>
                <a:gd name="T38" fmla="*/ 620 w 638"/>
                <a:gd name="T39" fmla="*/ 0 h 125"/>
                <a:gd name="T40" fmla="*/ 599 w 638"/>
                <a:gd name="T41" fmla="*/ 0 h 125"/>
                <a:gd name="T42" fmla="*/ 571 w 638"/>
                <a:gd name="T43" fmla="*/ 1 h 125"/>
                <a:gd name="T44" fmla="*/ 536 w 638"/>
                <a:gd name="T45" fmla="*/ 2 h 125"/>
                <a:gd name="T46" fmla="*/ 496 w 638"/>
                <a:gd name="T47" fmla="*/ 3 h 125"/>
                <a:gd name="T48" fmla="*/ 452 w 638"/>
                <a:gd name="T49" fmla="*/ 6 h 125"/>
                <a:gd name="T50" fmla="*/ 405 w 638"/>
                <a:gd name="T51" fmla="*/ 8 h 125"/>
                <a:gd name="T52" fmla="*/ 354 w 638"/>
                <a:gd name="T53" fmla="*/ 13 h 125"/>
                <a:gd name="T54" fmla="*/ 302 w 638"/>
                <a:gd name="T55" fmla="*/ 17 h 125"/>
                <a:gd name="T56" fmla="*/ 249 w 638"/>
                <a:gd name="T57" fmla="*/ 22 h 125"/>
                <a:gd name="T58" fmla="*/ 196 w 638"/>
                <a:gd name="T59" fmla="*/ 30 h 125"/>
                <a:gd name="T60" fmla="*/ 144 w 638"/>
                <a:gd name="T61" fmla="*/ 37 h 125"/>
                <a:gd name="T62" fmla="*/ 93 w 638"/>
                <a:gd name="T63" fmla="*/ 47 h 125"/>
                <a:gd name="T64" fmla="*/ 45 w 638"/>
                <a:gd name="T65" fmla="*/ 58 h 125"/>
                <a:gd name="T66" fmla="*/ 0 w 638"/>
                <a:gd name="T67" fmla="*/ 71 h 125"/>
                <a:gd name="T68" fmla="*/ 0 w 638"/>
                <a:gd name="T69" fmla="*/ 125 h 12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638" h="125">
                  <a:moveTo>
                    <a:pt x="0" y="125"/>
                  </a:moveTo>
                  <a:lnTo>
                    <a:pt x="4" y="124"/>
                  </a:lnTo>
                  <a:lnTo>
                    <a:pt x="14" y="119"/>
                  </a:lnTo>
                  <a:lnTo>
                    <a:pt x="31" y="114"/>
                  </a:lnTo>
                  <a:lnTo>
                    <a:pt x="53" y="106"/>
                  </a:lnTo>
                  <a:lnTo>
                    <a:pt x="81" y="98"/>
                  </a:lnTo>
                  <a:lnTo>
                    <a:pt x="113" y="89"/>
                  </a:lnTo>
                  <a:lnTo>
                    <a:pt x="151" y="81"/>
                  </a:lnTo>
                  <a:lnTo>
                    <a:pt x="192" y="73"/>
                  </a:lnTo>
                  <a:lnTo>
                    <a:pt x="237" y="65"/>
                  </a:lnTo>
                  <a:lnTo>
                    <a:pt x="286" y="60"/>
                  </a:lnTo>
                  <a:lnTo>
                    <a:pt x="337" y="56"/>
                  </a:lnTo>
                  <a:lnTo>
                    <a:pt x="390" y="55"/>
                  </a:lnTo>
                  <a:lnTo>
                    <a:pt x="446" y="56"/>
                  </a:lnTo>
                  <a:lnTo>
                    <a:pt x="503" y="61"/>
                  </a:lnTo>
                  <a:lnTo>
                    <a:pt x="561" y="70"/>
                  </a:lnTo>
                  <a:lnTo>
                    <a:pt x="620" y="83"/>
                  </a:lnTo>
                  <a:lnTo>
                    <a:pt x="638" y="0"/>
                  </a:lnTo>
                  <a:lnTo>
                    <a:pt x="634" y="0"/>
                  </a:lnTo>
                  <a:lnTo>
                    <a:pt x="620" y="0"/>
                  </a:lnTo>
                  <a:lnTo>
                    <a:pt x="599" y="0"/>
                  </a:lnTo>
                  <a:lnTo>
                    <a:pt x="571" y="1"/>
                  </a:lnTo>
                  <a:lnTo>
                    <a:pt x="536" y="2"/>
                  </a:lnTo>
                  <a:lnTo>
                    <a:pt x="496" y="3"/>
                  </a:lnTo>
                  <a:lnTo>
                    <a:pt x="452" y="6"/>
                  </a:lnTo>
                  <a:lnTo>
                    <a:pt x="405" y="8"/>
                  </a:lnTo>
                  <a:lnTo>
                    <a:pt x="354" y="13"/>
                  </a:lnTo>
                  <a:lnTo>
                    <a:pt x="302" y="17"/>
                  </a:lnTo>
                  <a:lnTo>
                    <a:pt x="249" y="22"/>
                  </a:lnTo>
                  <a:lnTo>
                    <a:pt x="196" y="30"/>
                  </a:lnTo>
                  <a:lnTo>
                    <a:pt x="144" y="37"/>
                  </a:lnTo>
                  <a:lnTo>
                    <a:pt x="93" y="47"/>
                  </a:lnTo>
                  <a:lnTo>
                    <a:pt x="45" y="58"/>
                  </a:lnTo>
                  <a:lnTo>
                    <a:pt x="0" y="71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70" name="Freeform 59"/>
            <p:cNvSpPr>
              <a:spLocks/>
            </p:cNvSpPr>
            <p:nvPr/>
          </p:nvSpPr>
          <p:spPr bwMode="auto">
            <a:xfrm>
              <a:off x="6217" y="14634"/>
              <a:ext cx="1075" cy="356"/>
            </a:xfrm>
            <a:custGeom>
              <a:avLst/>
              <a:gdLst>
                <a:gd name="T0" fmla="*/ 454 w 1075"/>
                <a:gd name="T1" fmla="*/ 344 h 356"/>
                <a:gd name="T2" fmla="*/ 456 w 1075"/>
                <a:gd name="T3" fmla="*/ 343 h 356"/>
                <a:gd name="T4" fmla="*/ 463 w 1075"/>
                <a:gd name="T5" fmla="*/ 341 h 356"/>
                <a:gd name="T6" fmla="*/ 472 w 1075"/>
                <a:gd name="T7" fmla="*/ 337 h 356"/>
                <a:gd name="T8" fmla="*/ 485 w 1075"/>
                <a:gd name="T9" fmla="*/ 332 h 356"/>
                <a:gd name="T10" fmla="*/ 501 w 1075"/>
                <a:gd name="T11" fmla="*/ 325 h 356"/>
                <a:gd name="T12" fmla="*/ 518 w 1075"/>
                <a:gd name="T13" fmla="*/ 317 h 356"/>
                <a:gd name="T14" fmla="*/ 538 w 1075"/>
                <a:gd name="T15" fmla="*/ 308 h 356"/>
                <a:gd name="T16" fmla="*/ 558 w 1075"/>
                <a:gd name="T17" fmla="*/ 298 h 356"/>
                <a:gd name="T18" fmla="*/ 580 w 1075"/>
                <a:gd name="T19" fmla="*/ 287 h 356"/>
                <a:gd name="T20" fmla="*/ 600 w 1075"/>
                <a:gd name="T21" fmla="*/ 274 h 356"/>
                <a:gd name="T22" fmla="*/ 621 w 1075"/>
                <a:gd name="T23" fmla="*/ 262 h 356"/>
                <a:gd name="T24" fmla="*/ 640 w 1075"/>
                <a:gd name="T25" fmla="*/ 248 h 356"/>
                <a:gd name="T26" fmla="*/ 658 w 1075"/>
                <a:gd name="T27" fmla="*/ 234 h 356"/>
                <a:gd name="T28" fmla="*/ 674 w 1075"/>
                <a:gd name="T29" fmla="*/ 219 h 356"/>
                <a:gd name="T30" fmla="*/ 688 w 1075"/>
                <a:gd name="T31" fmla="*/ 204 h 356"/>
                <a:gd name="T32" fmla="*/ 699 w 1075"/>
                <a:gd name="T33" fmla="*/ 189 h 356"/>
                <a:gd name="T34" fmla="*/ 0 w 1075"/>
                <a:gd name="T35" fmla="*/ 18 h 356"/>
                <a:gd name="T36" fmla="*/ 54 w 1075"/>
                <a:gd name="T37" fmla="*/ 0 h 356"/>
                <a:gd name="T38" fmla="*/ 1075 w 1075"/>
                <a:gd name="T39" fmla="*/ 251 h 356"/>
                <a:gd name="T40" fmla="*/ 1033 w 1075"/>
                <a:gd name="T41" fmla="*/ 274 h 356"/>
                <a:gd name="T42" fmla="*/ 738 w 1075"/>
                <a:gd name="T43" fmla="*/ 199 h 356"/>
                <a:gd name="T44" fmla="*/ 737 w 1075"/>
                <a:gd name="T45" fmla="*/ 200 h 356"/>
                <a:gd name="T46" fmla="*/ 735 w 1075"/>
                <a:gd name="T47" fmla="*/ 203 h 356"/>
                <a:gd name="T48" fmla="*/ 730 w 1075"/>
                <a:gd name="T49" fmla="*/ 207 h 356"/>
                <a:gd name="T50" fmla="*/ 724 w 1075"/>
                <a:gd name="T51" fmla="*/ 214 h 356"/>
                <a:gd name="T52" fmla="*/ 716 w 1075"/>
                <a:gd name="T53" fmla="*/ 222 h 356"/>
                <a:gd name="T54" fmla="*/ 706 w 1075"/>
                <a:gd name="T55" fmla="*/ 231 h 356"/>
                <a:gd name="T56" fmla="*/ 694 w 1075"/>
                <a:gd name="T57" fmla="*/ 242 h 356"/>
                <a:gd name="T58" fmla="*/ 679 w 1075"/>
                <a:gd name="T59" fmla="*/ 253 h 356"/>
                <a:gd name="T60" fmla="*/ 662 w 1075"/>
                <a:gd name="T61" fmla="*/ 265 h 356"/>
                <a:gd name="T62" fmla="*/ 643 w 1075"/>
                <a:gd name="T63" fmla="*/ 278 h 356"/>
                <a:gd name="T64" fmla="*/ 621 w 1075"/>
                <a:gd name="T65" fmla="*/ 291 h 356"/>
                <a:gd name="T66" fmla="*/ 597 w 1075"/>
                <a:gd name="T67" fmla="*/ 303 h 356"/>
                <a:gd name="T68" fmla="*/ 570 w 1075"/>
                <a:gd name="T69" fmla="*/ 317 h 356"/>
                <a:gd name="T70" fmla="*/ 540 w 1075"/>
                <a:gd name="T71" fmla="*/ 330 h 356"/>
                <a:gd name="T72" fmla="*/ 508 w 1075"/>
                <a:gd name="T73" fmla="*/ 343 h 356"/>
                <a:gd name="T74" fmla="*/ 472 w 1075"/>
                <a:gd name="T75" fmla="*/ 356 h 356"/>
                <a:gd name="T76" fmla="*/ 454 w 1075"/>
                <a:gd name="T77" fmla="*/ 344 h 35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75" h="356">
                  <a:moveTo>
                    <a:pt x="454" y="344"/>
                  </a:moveTo>
                  <a:lnTo>
                    <a:pt x="456" y="343"/>
                  </a:lnTo>
                  <a:lnTo>
                    <a:pt x="463" y="341"/>
                  </a:lnTo>
                  <a:lnTo>
                    <a:pt x="472" y="337"/>
                  </a:lnTo>
                  <a:lnTo>
                    <a:pt x="485" y="332"/>
                  </a:lnTo>
                  <a:lnTo>
                    <a:pt x="501" y="325"/>
                  </a:lnTo>
                  <a:lnTo>
                    <a:pt x="518" y="317"/>
                  </a:lnTo>
                  <a:lnTo>
                    <a:pt x="538" y="308"/>
                  </a:lnTo>
                  <a:lnTo>
                    <a:pt x="558" y="298"/>
                  </a:lnTo>
                  <a:lnTo>
                    <a:pt x="580" y="287"/>
                  </a:lnTo>
                  <a:lnTo>
                    <a:pt x="600" y="274"/>
                  </a:lnTo>
                  <a:lnTo>
                    <a:pt x="621" y="262"/>
                  </a:lnTo>
                  <a:lnTo>
                    <a:pt x="640" y="248"/>
                  </a:lnTo>
                  <a:lnTo>
                    <a:pt x="658" y="234"/>
                  </a:lnTo>
                  <a:lnTo>
                    <a:pt x="674" y="219"/>
                  </a:lnTo>
                  <a:lnTo>
                    <a:pt x="688" y="204"/>
                  </a:lnTo>
                  <a:lnTo>
                    <a:pt x="699" y="189"/>
                  </a:lnTo>
                  <a:lnTo>
                    <a:pt x="0" y="18"/>
                  </a:lnTo>
                  <a:lnTo>
                    <a:pt x="54" y="0"/>
                  </a:lnTo>
                  <a:lnTo>
                    <a:pt x="1075" y="251"/>
                  </a:lnTo>
                  <a:lnTo>
                    <a:pt x="1033" y="274"/>
                  </a:lnTo>
                  <a:lnTo>
                    <a:pt x="738" y="199"/>
                  </a:lnTo>
                  <a:lnTo>
                    <a:pt x="737" y="200"/>
                  </a:lnTo>
                  <a:lnTo>
                    <a:pt x="735" y="203"/>
                  </a:lnTo>
                  <a:lnTo>
                    <a:pt x="730" y="207"/>
                  </a:lnTo>
                  <a:lnTo>
                    <a:pt x="724" y="214"/>
                  </a:lnTo>
                  <a:lnTo>
                    <a:pt x="716" y="222"/>
                  </a:lnTo>
                  <a:lnTo>
                    <a:pt x="706" y="231"/>
                  </a:lnTo>
                  <a:lnTo>
                    <a:pt x="694" y="242"/>
                  </a:lnTo>
                  <a:lnTo>
                    <a:pt x="679" y="253"/>
                  </a:lnTo>
                  <a:lnTo>
                    <a:pt x="662" y="265"/>
                  </a:lnTo>
                  <a:lnTo>
                    <a:pt x="643" y="278"/>
                  </a:lnTo>
                  <a:lnTo>
                    <a:pt x="621" y="291"/>
                  </a:lnTo>
                  <a:lnTo>
                    <a:pt x="597" y="303"/>
                  </a:lnTo>
                  <a:lnTo>
                    <a:pt x="570" y="317"/>
                  </a:lnTo>
                  <a:lnTo>
                    <a:pt x="540" y="330"/>
                  </a:lnTo>
                  <a:lnTo>
                    <a:pt x="508" y="343"/>
                  </a:lnTo>
                  <a:lnTo>
                    <a:pt x="472" y="356"/>
                  </a:lnTo>
                  <a:lnTo>
                    <a:pt x="454" y="3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71" name="Freeform 60"/>
            <p:cNvSpPr>
              <a:spLocks/>
            </p:cNvSpPr>
            <p:nvPr/>
          </p:nvSpPr>
          <p:spPr bwMode="auto">
            <a:xfrm>
              <a:off x="5997" y="14727"/>
              <a:ext cx="1095" cy="319"/>
            </a:xfrm>
            <a:custGeom>
              <a:avLst/>
              <a:gdLst>
                <a:gd name="T0" fmla="*/ 0 w 1095"/>
                <a:gd name="T1" fmla="*/ 0 h 319"/>
                <a:gd name="T2" fmla="*/ 1071 w 1095"/>
                <a:gd name="T3" fmla="*/ 319 h 319"/>
                <a:gd name="T4" fmla="*/ 1095 w 1095"/>
                <a:gd name="T5" fmla="*/ 319 h 319"/>
                <a:gd name="T6" fmla="*/ 33 w 1095"/>
                <a:gd name="T7" fmla="*/ 0 h 319"/>
                <a:gd name="T8" fmla="*/ 0 w 1095"/>
                <a:gd name="T9" fmla="*/ 0 h 3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5" h="319">
                  <a:moveTo>
                    <a:pt x="0" y="0"/>
                  </a:moveTo>
                  <a:lnTo>
                    <a:pt x="1071" y="319"/>
                  </a:lnTo>
                  <a:lnTo>
                    <a:pt x="1095" y="319"/>
                  </a:lnTo>
                  <a:lnTo>
                    <a:pt x="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72" name="Freeform 61"/>
            <p:cNvSpPr>
              <a:spLocks/>
            </p:cNvSpPr>
            <p:nvPr/>
          </p:nvSpPr>
          <p:spPr bwMode="auto">
            <a:xfrm>
              <a:off x="6181" y="14684"/>
              <a:ext cx="1082" cy="285"/>
            </a:xfrm>
            <a:custGeom>
              <a:avLst/>
              <a:gdLst>
                <a:gd name="T0" fmla="*/ 0 w 1082"/>
                <a:gd name="T1" fmla="*/ 1 h 285"/>
                <a:gd name="T2" fmla="*/ 1058 w 1082"/>
                <a:gd name="T3" fmla="*/ 285 h 285"/>
                <a:gd name="T4" fmla="*/ 1082 w 1082"/>
                <a:gd name="T5" fmla="*/ 284 h 285"/>
                <a:gd name="T6" fmla="*/ 33 w 1082"/>
                <a:gd name="T7" fmla="*/ 0 h 285"/>
                <a:gd name="T8" fmla="*/ 0 w 1082"/>
                <a:gd name="T9" fmla="*/ 1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2" h="285">
                  <a:moveTo>
                    <a:pt x="0" y="1"/>
                  </a:moveTo>
                  <a:lnTo>
                    <a:pt x="1058" y="285"/>
                  </a:lnTo>
                  <a:lnTo>
                    <a:pt x="1082" y="284"/>
                  </a:lnTo>
                  <a:lnTo>
                    <a:pt x="3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73" name="Freeform 62"/>
            <p:cNvSpPr>
              <a:spLocks/>
            </p:cNvSpPr>
            <p:nvPr/>
          </p:nvSpPr>
          <p:spPr bwMode="auto">
            <a:xfrm>
              <a:off x="6093" y="14699"/>
              <a:ext cx="1087" cy="315"/>
            </a:xfrm>
            <a:custGeom>
              <a:avLst/>
              <a:gdLst>
                <a:gd name="T0" fmla="*/ 0 w 1087"/>
                <a:gd name="T1" fmla="*/ 0 h 315"/>
                <a:gd name="T2" fmla="*/ 1066 w 1087"/>
                <a:gd name="T3" fmla="*/ 315 h 315"/>
                <a:gd name="T4" fmla="*/ 1087 w 1087"/>
                <a:gd name="T5" fmla="*/ 308 h 315"/>
                <a:gd name="T6" fmla="*/ 31 w 1087"/>
                <a:gd name="T7" fmla="*/ 0 h 315"/>
                <a:gd name="T8" fmla="*/ 0 w 1087"/>
                <a:gd name="T9" fmla="*/ 0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7" h="315">
                  <a:moveTo>
                    <a:pt x="0" y="0"/>
                  </a:moveTo>
                  <a:lnTo>
                    <a:pt x="1066" y="315"/>
                  </a:lnTo>
                  <a:lnTo>
                    <a:pt x="1087" y="308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058" name="Group 63"/>
          <p:cNvGrpSpPr>
            <a:grpSpLocks/>
          </p:cNvGrpSpPr>
          <p:nvPr/>
        </p:nvGrpSpPr>
        <p:grpSpPr bwMode="auto">
          <a:xfrm>
            <a:off x="2378224" y="3075906"/>
            <a:ext cx="798512" cy="1166812"/>
            <a:chOff x="12762" y="10336"/>
            <a:chExt cx="1027" cy="1700"/>
          </a:xfrm>
        </p:grpSpPr>
        <p:sp>
          <p:nvSpPr>
            <p:cNvPr id="87229" name="Rectangle 64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230" name="Rectangle 65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231" name="Line 66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2" name="Line 67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3" name="Line 68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4" name="Line 69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059" name="Text Box 70"/>
          <p:cNvSpPr txBox="1">
            <a:spLocks noChangeArrowheads="1"/>
          </p:cNvSpPr>
          <p:nvPr/>
        </p:nvSpPr>
        <p:spPr bwMode="auto">
          <a:xfrm>
            <a:off x="2381399" y="2671093"/>
            <a:ext cx="852487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/>
            <a:r>
              <a:rPr lang="en-US">
                <a:solidFill>
                  <a:schemeClr val="tx2"/>
                </a:solidFill>
                <a:latin typeface="Arial" charset="0"/>
              </a:rPr>
              <a:t>Host A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87060" name="Text Box 71"/>
          <p:cNvSpPr txBox="1">
            <a:spLocks noChangeArrowheads="1"/>
          </p:cNvSpPr>
          <p:nvPr/>
        </p:nvSpPr>
        <p:spPr bwMode="auto">
          <a:xfrm>
            <a:off x="3389461" y="2767931"/>
            <a:ext cx="1468438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/>
            <a:r>
              <a:rPr lang="en-US" sz="140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sz="1400" baseline="-25000">
                <a:solidFill>
                  <a:srgbClr val="FF0000"/>
                </a:solidFill>
                <a:latin typeface="Arial" charset="0"/>
              </a:rPr>
              <a:t>in </a:t>
            </a:r>
            <a:r>
              <a:rPr lang="en-US" sz="1400">
                <a:solidFill>
                  <a:srgbClr val="FF0000"/>
                </a:solidFill>
                <a:latin typeface="Arial" charset="0"/>
              </a:rPr>
              <a:t>: original data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87061" name="Line 72"/>
          <p:cNvSpPr>
            <a:spLocks noChangeShapeType="1"/>
          </p:cNvSpPr>
          <p:nvPr/>
        </p:nvSpPr>
        <p:spPr bwMode="auto">
          <a:xfrm flipH="1">
            <a:off x="1913086" y="5495256"/>
            <a:ext cx="53816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7062" name="Group 74"/>
          <p:cNvGrpSpPr>
            <a:grpSpLocks/>
          </p:cNvGrpSpPr>
          <p:nvPr/>
        </p:nvGrpSpPr>
        <p:grpSpPr bwMode="auto">
          <a:xfrm>
            <a:off x="1047899" y="4601493"/>
            <a:ext cx="1203325" cy="1162050"/>
            <a:chOff x="5850" y="13487"/>
            <a:chExt cx="2023" cy="1840"/>
          </a:xfrm>
        </p:grpSpPr>
        <p:sp>
          <p:nvSpPr>
            <p:cNvPr id="87190" name="Freeform 75"/>
            <p:cNvSpPr>
              <a:spLocks/>
            </p:cNvSpPr>
            <p:nvPr/>
          </p:nvSpPr>
          <p:spPr bwMode="auto">
            <a:xfrm>
              <a:off x="5850" y="13632"/>
              <a:ext cx="2023" cy="1695"/>
            </a:xfrm>
            <a:custGeom>
              <a:avLst/>
              <a:gdLst>
                <a:gd name="T0" fmla="*/ 570 w 2023"/>
                <a:gd name="T1" fmla="*/ 121 h 1695"/>
                <a:gd name="T2" fmla="*/ 575 w 2023"/>
                <a:gd name="T3" fmla="*/ 120 h 1695"/>
                <a:gd name="T4" fmla="*/ 586 w 2023"/>
                <a:gd name="T5" fmla="*/ 116 h 1695"/>
                <a:gd name="T6" fmla="*/ 607 w 2023"/>
                <a:gd name="T7" fmla="*/ 108 h 1695"/>
                <a:gd name="T8" fmla="*/ 636 w 2023"/>
                <a:gd name="T9" fmla="*/ 101 h 1695"/>
                <a:gd name="T10" fmla="*/ 672 w 2023"/>
                <a:gd name="T11" fmla="*/ 90 h 1695"/>
                <a:gd name="T12" fmla="*/ 718 w 2023"/>
                <a:gd name="T13" fmla="*/ 79 h 1695"/>
                <a:gd name="T14" fmla="*/ 771 w 2023"/>
                <a:gd name="T15" fmla="*/ 67 h 1695"/>
                <a:gd name="T16" fmla="*/ 834 w 2023"/>
                <a:gd name="T17" fmla="*/ 55 h 1695"/>
                <a:gd name="T18" fmla="*/ 904 w 2023"/>
                <a:gd name="T19" fmla="*/ 43 h 1695"/>
                <a:gd name="T20" fmla="*/ 982 w 2023"/>
                <a:gd name="T21" fmla="*/ 33 h 1695"/>
                <a:gd name="T22" fmla="*/ 1071 w 2023"/>
                <a:gd name="T23" fmla="*/ 22 h 1695"/>
                <a:gd name="T24" fmla="*/ 1166 w 2023"/>
                <a:gd name="T25" fmla="*/ 13 h 1695"/>
                <a:gd name="T26" fmla="*/ 1271 w 2023"/>
                <a:gd name="T27" fmla="*/ 7 h 1695"/>
                <a:gd name="T28" fmla="*/ 1384 w 2023"/>
                <a:gd name="T29" fmla="*/ 1 h 1695"/>
                <a:gd name="T30" fmla="*/ 1506 w 2023"/>
                <a:gd name="T31" fmla="*/ 0 h 1695"/>
                <a:gd name="T32" fmla="*/ 1636 w 2023"/>
                <a:gd name="T33" fmla="*/ 1 h 1695"/>
                <a:gd name="T34" fmla="*/ 1692 w 2023"/>
                <a:gd name="T35" fmla="*/ 233 h 1695"/>
                <a:gd name="T36" fmla="*/ 1713 w 2023"/>
                <a:gd name="T37" fmla="*/ 243 h 1695"/>
                <a:gd name="T38" fmla="*/ 1758 w 2023"/>
                <a:gd name="T39" fmla="*/ 274 h 1695"/>
                <a:gd name="T40" fmla="*/ 1806 w 2023"/>
                <a:gd name="T41" fmla="*/ 329 h 1695"/>
                <a:gd name="T42" fmla="*/ 1836 w 2023"/>
                <a:gd name="T43" fmla="*/ 409 h 1695"/>
                <a:gd name="T44" fmla="*/ 1955 w 2023"/>
                <a:gd name="T45" fmla="*/ 948 h 1695"/>
                <a:gd name="T46" fmla="*/ 2003 w 2023"/>
                <a:gd name="T47" fmla="*/ 1171 h 1695"/>
                <a:gd name="T48" fmla="*/ 2011 w 2023"/>
                <a:gd name="T49" fmla="*/ 1188 h 1695"/>
                <a:gd name="T50" fmla="*/ 2022 w 2023"/>
                <a:gd name="T51" fmla="*/ 1231 h 1695"/>
                <a:gd name="T52" fmla="*/ 2021 w 2023"/>
                <a:gd name="T53" fmla="*/ 1297 h 1695"/>
                <a:gd name="T54" fmla="*/ 1992 w 2023"/>
                <a:gd name="T55" fmla="*/ 1380 h 1695"/>
                <a:gd name="T56" fmla="*/ 0 w 2023"/>
                <a:gd name="T57" fmla="*/ 1328 h 1695"/>
                <a:gd name="T58" fmla="*/ 199 w 2023"/>
                <a:gd name="T59" fmla="*/ 1223 h 1695"/>
                <a:gd name="T60" fmla="*/ 200 w 2023"/>
                <a:gd name="T61" fmla="*/ 232 h 1695"/>
                <a:gd name="T62" fmla="*/ 210 w 2023"/>
                <a:gd name="T63" fmla="*/ 226 h 1695"/>
                <a:gd name="T64" fmla="*/ 230 w 2023"/>
                <a:gd name="T65" fmla="*/ 214 h 1695"/>
                <a:gd name="T66" fmla="*/ 259 w 2023"/>
                <a:gd name="T67" fmla="*/ 201 h 1695"/>
                <a:gd name="T68" fmla="*/ 297 w 2023"/>
                <a:gd name="T69" fmla="*/ 189 h 1695"/>
                <a:gd name="T70" fmla="*/ 344 w 2023"/>
                <a:gd name="T71" fmla="*/ 183 h 1695"/>
                <a:gd name="T72" fmla="*/ 399 w 2023"/>
                <a:gd name="T73" fmla="*/ 181 h 1695"/>
                <a:gd name="T74" fmla="*/ 464 w 2023"/>
                <a:gd name="T75" fmla="*/ 191 h 1695"/>
                <a:gd name="T76" fmla="*/ 548 w 2023"/>
                <a:gd name="T77" fmla="*/ 225 h 169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023" h="1695">
                  <a:moveTo>
                    <a:pt x="548" y="225"/>
                  </a:moveTo>
                  <a:lnTo>
                    <a:pt x="570" y="121"/>
                  </a:lnTo>
                  <a:lnTo>
                    <a:pt x="571" y="121"/>
                  </a:lnTo>
                  <a:lnTo>
                    <a:pt x="575" y="120"/>
                  </a:lnTo>
                  <a:lnTo>
                    <a:pt x="580" y="118"/>
                  </a:lnTo>
                  <a:lnTo>
                    <a:pt x="586" y="116"/>
                  </a:lnTo>
                  <a:lnTo>
                    <a:pt x="596" y="112"/>
                  </a:lnTo>
                  <a:lnTo>
                    <a:pt x="607" y="108"/>
                  </a:lnTo>
                  <a:lnTo>
                    <a:pt x="620" y="105"/>
                  </a:lnTo>
                  <a:lnTo>
                    <a:pt x="636" y="101"/>
                  </a:lnTo>
                  <a:lnTo>
                    <a:pt x="653" y="95"/>
                  </a:lnTo>
                  <a:lnTo>
                    <a:pt x="672" y="90"/>
                  </a:lnTo>
                  <a:lnTo>
                    <a:pt x="694" y="84"/>
                  </a:lnTo>
                  <a:lnTo>
                    <a:pt x="718" y="79"/>
                  </a:lnTo>
                  <a:lnTo>
                    <a:pt x="743" y="74"/>
                  </a:lnTo>
                  <a:lnTo>
                    <a:pt x="771" y="67"/>
                  </a:lnTo>
                  <a:lnTo>
                    <a:pt x="802" y="61"/>
                  </a:lnTo>
                  <a:lnTo>
                    <a:pt x="834" y="55"/>
                  </a:lnTo>
                  <a:lnTo>
                    <a:pt x="867" y="49"/>
                  </a:lnTo>
                  <a:lnTo>
                    <a:pt x="904" y="43"/>
                  </a:lnTo>
                  <a:lnTo>
                    <a:pt x="943" y="38"/>
                  </a:lnTo>
                  <a:lnTo>
                    <a:pt x="982" y="33"/>
                  </a:lnTo>
                  <a:lnTo>
                    <a:pt x="1025" y="27"/>
                  </a:lnTo>
                  <a:lnTo>
                    <a:pt x="1071" y="22"/>
                  </a:lnTo>
                  <a:lnTo>
                    <a:pt x="1117" y="17"/>
                  </a:lnTo>
                  <a:lnTo>
                    <a:pt x="1166" y="13"/>
                  </a:lnTo>
                  <a:lnTo>
                    <a:pt x="1218" y="10"/>
                  </a:lnTo>
                  <a:lnTo>
                    <a:pt x="1271" y="7"/>
                  </a:lnTo>
                  <a:lnTo>
                    <a:pt x="1327" y="3"/>
                  </a:lnTo>
                  <a:lnTo>
                    <a:pt x="1384" y="1"/>
                  </a:lnTo>
                  <a:lnTo>
                    <a:pt x="1444" y="0"/>
                  </a:lnTo>
                  <a:lnTo>
                    <a:pt x="1506" y="0"/>
                  </a:lnTo>
                  <a:lnTo>
                    <a:pt x="1570" y="0"/>
                  </a:lnTo>
                  <a:lnTo>
                    <a:pt x="1636" y="1"/>
                  </a:lnTo>
                  <a:lnTo>
                    <a:pt x="1709" y="41"/>
                  </a:lnTo>
                  <a:lnTo>
                    <a:pt x="1692" y="233"/>
                  </a:lnTo>
                  <a:lnTo>
                    <a:pt x="1698" y="235"/>
                  </a:lnTo>
                  <a:lnTo>
                    <a:pt x="1713" y="243"/>
                  </a:lnTo>
                  <a:lnTo>
                    <a:pt x="1733" y="256"/>
                  </a:lnTo>
                  <a:lnTo>
                    <a:pt x="1758" y="274"/>
                  </a:lnTo>
                  <a:lnTo>
                    <a:pt x="1784" y="299"/>
                  </a:lnTo>
                  <a:lnTo>
                    <a:pt x="1806" y="329"/>
                  </a:lnTo>
                  <a:lnTo>
                    <a:pt x="1825" y="366"/>
                  </a:lnTo>
                  <a:lnTo>
                    <a:pt x="1836" y="409"/>
                  </a:lnTo>
                  <a:lnTo>
                    <a:pt x="1999" y="557"/>
                  </a:lnTo>
                  <a:lnTo>
                    <a:pt x="1955" y="948"/>
                  </a:lnTo>
                  <a:lnTo>
                    <a:pt x="1692" y="1080"/>
                  </a:lnTo>
                  <a:lnTo>
                    <a:pt x="2003" y="1171"/>
                  </a:lnTo>
                  <a:lnTo>
                    <a:pt x="2006" y="1176"/>
                  </a:lnTo>
                  <a:lnTo>
                    <a:pt x="2011" y="1188"/>
                  </a:lnTo>
                  <a:lnTo>
                    <a:pt x="2016" y="1206"/>
                  </a:lnTo>
                  <a:lnTo>
                    <a:pt x="2022" y="1231"/>
                  </a:lnTo>
                  <a:lnTo>
                    <a:pt x="2023" y="1261"/>
                  </a:lnTo>
                  <a:lnTo>
                    <a:pt x="2021" y="1297"/>
                  </a:lnTo>
                  <a:lnTo>
                    <a:pt x="2010" y="1337"/>
                  </a:lnTo>
                  <a:lnTo>
                    <a:pt x="1992" y="1380"/>
                  </a:lnTo>
                  <a:lnTo>
                    <a:pt x="1171" y="1695"/>
                  </a:lnTo>
                  <a:lnTo>
                    <a:pt x="0" y="1328"/>
                  </a:lnTo>
                  <a:lnTo>
                    <a:pt x="20" y="1285"/>
                  </a:lnTo>
                  <a:lnTo>
                    <a:pt x="199" y="1223"/>
                  </a:lnTo>
                  <a:lnTo>
                    <a:pt x="199" y="233"/>
                  </a:lnTo>
                  <a:lnTo>
                    <a:pt x="200" y="232"/>
                  </a:lnTo>
                  <a:lnTo>
                    <a:pt x="204" y="229"/>
                  </a:lnTo>
                  <a:lnTo>
                    <a:pt x="210" y="226"/>
                  </a:lnTo>
                  <a:lnTo>
                    <a:pt x="218" y="220"/>
                  </a:lnTo>
                  <a:lnTo>
                    <a:pt x="230" y="214"/>
                  </a:lnTo>
                  <a:lnTo>
                    <a:pt x="243" y="207"/>
                  </a:lnTo>
                  <a:lnTo>
                    <a:pt x="259" y="201"/>
                  </a:lnTo>
                  <a:lnTo>
                    <a:pt x="277" y="194"/>
                  </a:lnTo>
                  <a:lnTo>
                    <a:pt x="297" y="189"/>
                  </a:lnTo>
                  <a:lnTo>
                    <a:pt x="320" y="185"/>
                  </a:lnTo>
                  <a:lnTo>
                    <a:pt x="344" y="183"/>
                  </a:lnTo>
                  <a:lnTo>
                    <a:pt x="370" y="180"/>
                  </a:lnTo>
                  <a:lnTo>
                    <a:pt x="399" y="181"/>
                  </a:lnTo>
                  <a:lnTo>
                    <a:pt x="430" y="185"/>
                  </a:lnTo>
                  <a:lnTo>
                    <a:pt x="464" y="191"/>
                  </a:lnTo>
                  <a:lnTo>
                    <a:pt x="498" y="201"/>
                  </a:lnTo>
                  <a:lnTo>
                    <a:pt x="548" y="225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1" name="Freeform 76"/>
            <p:cNvSpPr>
              <a:spLocks/>
            </p:cNvSpPr>
            <p:nvPr/>
          </p:nvSpPr>
          <p:spPr bwMode="auto">
            <a:xfrm>
              <a:off x="6551" y="13597"/>
              <a:ext cx="650" cy="735"/>
            </a:xfrm>
            <a:custGeom>
              <a:avLst/>
              <a:gdLst>
                <a:gd name="T0" fmla="*/ 645 w 650"/>
                <a:gd name="T1" fmla="*/ 27 h 735"/>
                <a:gd name="T2" fmla="*/ 642 w 650"/>
                <a:gd name="T3" fmla="*/ 26 h 735"/>
                <a:gd name="T4" fmla="*/ 631 w 650"/>
                <a:gd name="T5" fmla="*/ 23 h 735"/>
                <a:gd name="T6" fmla="*/ 615 w 650"/>
                <a:gd name="T7" fmla="*/ 19 h 735"/>
                <a:gd name="T8" fmla="*/ 592 w 650"/>
                <a:gd name="T9" fmla="*/ 15 h 735"/>
                <a:gd name="T10" fmla="*/ 565 w 650"/>
                <a:gd name="T11" fmla="*/ 10 h 735"/>
                <a:gd name="T12" fmla="*/ 533 w 650"/>
                <a:gd name="T13" fmla="*/ 6 h 735"/>
                <a:gd name="T14" fmla="*/ 496 w 650"/>
                <a:gd name="T15" fmla="*/ 3 h 735"/>
                <a:gd name="T16" fmla="*/ 456 w 650"/>
                <a:gd name="T17" fmla="*/ 1 h 735"/>
                <a:gd name="T18" fmla="*/ 411 w 650"/>
                <a:gd name="T19" fmla="*/ 0 h 735"/>
                <a:gd name="T20" fmla="*/ 364 w 650"/>
                <a:gd name="T21" fmla="*/ 2 h 735"/>
                <a:gd name="T22" fmla="*/ 315 w 650"/>
                <a:gd name="T23" fmla="*/ 6 h 735"/>
                <a:gd name="T24" fmla="*/ 262 w 650"/>
                <a:gd name="T25" fmla="*/ 15 h 735"/>
                <a:gd name="T26" fmla="*/ 209 w 650"/>
                <a:gd name="T27" fmla="*/ 26 h 735"/>
                <a:gd name="T28" fmla="*/ 154 w 650"/>
                <a:gd name="T29" fmla="*/ 42 h 735"/>
                <a:gd name="T30" fmla="*/ 98 w 650"/>
                <a:gd name="T31" fmla="*/ 61 h 735"/>
                <a:gd name="T32" fmla="*/ 42 w 650"/>
                <a:gd name="T33" fmla="*/ 87 h 735"/>
                <a:gd name="T34" fmla="*/ 38 w 650"/>
                <a:gd name="T35" fmla="*/ 101 h 735"/>
                <a:gd name="T36" fmla="*/ 28 w 650"/>
                <a:gd name="T37" fmla="*/ 141 h 735"/>
                <a:gd name="T38" fmla="*/ 17 w 650"/>
                <a:gd name="T39" fmla="*/ 203 h 735"/>
                <a:gd name="T40" fmla="*/ 6 w 650"/>
                <a:gd name="T41" fmla="*/ 283 h 735"/>
                <a:gd name="T42" fmla="*/ 0 w 650"/>
                <a:gd name="T43" fmla="*/ 378 h 735"/>
                <a:gd name="T44" fmla="*/ 5 w 650"/>
                <a:gd name="T45" fmla="*/ 484 h 735"/>
                <a:gd name="T46" fmla="*/ 21 w 650"/>
                <a:gd name="T47" fmla="*/ 599 h 735"/>
                <a:gd name="T48" fmla="*/ 54 w 650"/>
                <a:gd name="T49" fmla="*/ 716 h 735"/>
                <a:gd name="T50" fmla="*/ 58 w 650"/>
                <a:gd name="T51" fmla="*/ 716 h 735"/>
                <a:gd name="T52" fmla="*/ 66 w 650"/>
                <a:gd name="T53" fmla="*/ 715 h 735"/>
                <a:gd name="T54" fmla="*/ 80 w 650"/>
                <a:gd name="T55" fmla="*/ 713 h 735"/>
                <a:gd name="T56" fmla="*/ 99 w 650"/>
                <a:gd name="T57" fmla="*/ 712 h 735"/>
                <a:gd name="T58" fmla="*/ 124 w 650"/>
                <a:gd name="T59" fmla="*/ 710 h 735"/>
                <a:gd name="T60" fmla="*/ 153 w 650"/>
                <a:gd name="T61" fmla="*/ 708 h 735"/>
                <a:gd name="T62" fmla="*/ 188 w 650"/>
                <a:gd name="T63" fmla="*/ 707 h 735"/>
                <a:gd name="T64" fmla="*/ 225 w 650"/>
                <a:gd name="T65" fmla="*/ 706 h 735"/>
                <a:gd name="T66" fmla="*/ 267 w 650"/>
                <a:gd name="T67" fmla="*/ 705 h 735"/>
                <a:gd name="T68" fmla="*/ 313 w 650"/>
                <a:gd name="T69" fmla="*/ 706 h 735"/>
                <a:gd name="T70" fmla="*/ 362 w 650"/>
                <a:gd name="T71" fmla="*/ 707 h 735"/>
                <a:gd name="T72" fmla="*/ 415 w 650"/>
                <a:gd name="T73" fmla="*/ 709 h 735"/>
                <a:gd name="T74" fmla="*/ 470 w 650"/>
                <a:gd name="T75" fmla="*/ 713 h 735"/>
                <a:gd name="T76" fmla="*/ 528 w 650"/>
                <a:gd name="T77" fmla="*/ 719 h 735"/>
                <a:gd name="T78" fmla="*/ 588 w 650"/>
                <a:gd name="T79" fmla="*/ 726 h 735"/>
                <a:gd name="T80" fmla="*/ 650 w 650"/>
                <a:gd name="T81" fmla="*/ 735 h 735"/>
                <a:gd name="T82" fmla="*/ 647 w 650"/>
                <a:gd name="T83" fmla="*/ 713 h 735"/>
                <a:gd name="T84" fmla="*/ 641 w 650"/>
                <a:gd name="T85" fmla="*/ 655 h 735"/>
                <a:gd name="T86" fmla="*/ 631 w 650"/>
                <a:gd name="T87" fmla="*/ 568 h 735"/>
                <a:gd name="T88" fmla="*/ 623 w 650"/>
                <a:gd name="T89" fmla="*/ 462 h 735"/>
                <a:gd name="T90" fmla="*/ 618 w 650"/>
                <a:gd name="T91" fmla="*/ 345 h 735"/>
                <a:gd name="T92" fmla="*/ 618 w 650"/>
                <a:gd name="T93" fmla="*/ 229 h 735"/>
                <a:gd name="T94" fmla="*/ 627 w 650"/>
                <a:gd name="T95" fmla="*/ 119 h 735"/>
                <a:gd name="T96" fmla="*/ 645 w 650"/>
                <a:gd name="T97" fmla="*/ 27 h 7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50" h="735">
                  <a:moveTo>
                    <a:pt x="645" y="27"/>
                  </a:moveTo>
                  <a:lnTo>
                    <a:pt x="642" y="26"/>
                  </a:lnTo>
                  <a:lnTo>
                    <a:pt x="631" y="23"/>
                  </a:lnTo>
                  <a:lnTo>
                    <a:pt x="615" y="19"/>
                  </a:lnTo>
                  <a:lnTo>
                    <a:pt x="592" y="15"/>
                  </a:lnTo>
                  <a:lnTo>
                    <a:pt x="565" y="10"/>
                  </a:lnTo>
                  <a:lnTo>
                    <a:pt x="533" y="6"/>
                  </a:lnTo>
                  <a:lnTo>
                    <a:pt x="496" y="3"/>
                  </a:lnTo>
                  <a:lnTo>
                    <a:pt x="456" y="1"/>
                  </a:lnTo>
                  <a:lnTo>
                    <a:pt x="411" y="0"/>
                  </a:lnTo>
                  <a:lnTo>
                    <a:pt x="364" y="2"/>
                  </a:lnTo>
                  <a:lnTo>
                    <a:pt x="315" y="6"/>
                  </a:lnTo>
                  <a:lnTo>
                    <a:pt x="262" y="15"/>
                  </a:lnTo>
                  <a:lnTo>
                    <a:pt x="209" y="26"/>
                  </a:lnTo>
                  <a:lnTo>
                    <a:pt x="154" y="42"/>
                  </a:lnTo>
                  <a:lnTo>
                    <a:pt x="98" y="61"/>
                  </a:lnTo>
                  <a:lnTo>
                    <a:pt x="42" y="87"/>
                  </a:lnTo>
                  <a:lnTo>
                    <a:pt x="38" y="101"/>
                  </a:lnTo>
                  <a:lnTo>
                    <a:pt x="28" y="141"/>
                  </a:lnTo>
                  <a:lnTo>
                    <a:pt x="17" y="203"/>
                  </a:lnTo>
                  <a:lnTo>
                    <a:pt x="6" y="283"/>
                  </a:lnTo>
                  <a:lnTo>
                    <a:pt x="0" y="378"/>
                  </a:lnTo>
                  <a:lnTo>
                    <a:pt x="5" y="484"/>
                  </a:lnTo>
                  <a:lnTo>
                    <a:pt x="21" y="599"/>
                  </a:lnTo>
                  <a:lnTo>
                    <a:pt x="54" y="716"/>
                  </a:lnTo>
                  <a:lnTo>
                    <a:pt x="58" y="716"/>
                  </a:lnTo>
                  <a:lnTo>
                    <a:pt x="66" y="715"/>
                  </a:lnTo>
                  <a:lnTo>
                    <a:pt x="80" y="713"/>
                  </a:lnTo>
                  <a:lnTo>
                    <a:pt x="99" y="712"/>
                  </a:lnTo>
                  <a:lnTo>
                    <a:pt x="124" y="710"/>
                  </a:lnTo>
                  <a:lnTo>
                    <a:pt x="153" y="708"/>
                  </a:lnTo>
                  <a:lnTo>
                    <a:pt x="188" y="707"/>
                  </a:lnTo>
                  <a:lnTo>
                    <a:pt x="225" y="706"/>
                  </a:lnTo>
                  <a:lnTo>
                    <a:pt x="267" y="705"/>
                  </a:lnTo>
                  <a:lnTo>
                    <a:pt x="313" y="706"/>
                  </a:lnTo>
                  <a:lnTo>
                    <a:pt x="362" y="707"/>
                  </a:lnTo>
                  <a:lnTo>
                    <a:pt x="415" y="709"/>
                  </a:lnTo>
                  <a:lnTo>
                    <a:pt x="470" y="713"/>
                  </a:lnTo>
                  <a:lnTo>
                    <a:pt x="528" y="719"/>
                  </a:lnTo>
                  <a:lnTo>
                    <a:pt x="588" y="726"/>
                  </a:lnTo>
                  <a:lnTo>
                    <a:pt x="650" y="735"/>
                  </a:lnTo>
                  <a:lnTo>
                    <a:pt x="647" y="713"/>
                  </a:lnTo>
                  <a:lnTo>
                    <a:pt x="641" y="655"/>
                  </a:lnTo>
                  <a:lnTo>
                    <a:pt x="631" y="568"/>
                  </a:lnTo>
                  <a:lnTo>
                    <a:pt x="623" y="462"/>
                  </a:lnTo>
                  <a:lnTo>
                    <a:pt x="618" y="345"/>
                  </a:lnTo>
                  <a:lnTo>
                    <a:pt x="618" y="229"/>
                  </a:lnTo>
                  <a:lnTo>
                    <a:pt x="627" y="119"/>
                  </a:lnTo>
                  <a:lnTo>
                    <a:pt x="645" y="2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2" name="Freeform 77"/>
            <p:cNvSpPr>
              <a:spLocks/>
            </p:cNvSpPr>
            <p:nvPr/>
          </p:nvSpPr>
          <p:spPr bwMode="auto">
            <a:xfrm>
              <a:off x="6623" y="13797"/>
              <a:ext cx="1071" cy="731"/>
            </a:xfrm>
            <a:custGeom>
              <a:avLst/>
              <a:gdLst>
                <a:gd name="T0" fmla="*/ 6 w 1071"/>
                <a:gd name="T1" fmla="*/ 552 h 731"/>
                <a:gd name="T2" fmla="*/ 0 w 1071"/>
                <a:gd name="T3" fmla="*/ 642 h 731"/>
                <a:gd name="T4" fmla="*/ 698 w 1071"/>
                <a:gd name="T5" fmla="*/ 731 h 731"/>
                <a:gd name="T6" fmla="*/ 703 w 1071"/>
                <a:gd name="T7" fmla="*/ 729 h 731"/>
                <a:gd name="T8" fmla="*/ 717 w 1071"/>
                <a:gd name="T9" fmla="*/ 722 h 731"/>
                <a:gd name="T10" fmla="*/ 740 w 1071"/>
                <a:gd name="T11" fmla="*/ 710 h 731"/>
                <a:gd name="T12" fmla="*/ 768 w 1071"/>
                <a:gd name="T13" fmla="*/ 694 h 731"/>
                <a:gd name="T14" fmla="*/ 801 w 1071"/>
                <a:gd name="T15" fmla="*/ 672 h 731"/>
                <a:gd name="T16" fmla="*/ 838 w 1071"/>
                <a:gd name="T17" fmla="*/ 645 h 731"/>
                <a:gd name="T18" fmla="*/ 876 w 1071"/>
                <a:gd name="T19" fmla="*/ 614 h 731"/>
                <a:gd name="T20" fmla="*/ 915 w 1071"/>
                <a:gd name="T21" fmla="*/ 577 h 731"/>
                <a:gd name="T22" fmla="*/ 953 w 1071"/>
                <a:gd name="T23" fmla="*/ 536 h 731"/>
                <a:gd name="T24" fmla="*/ 988 w 1071"/>
                <a:gd name="T25" fmla="*/ 491 h 731"/>
                <a:gd name="T26" fmla="*/ 1018 w 1071"/>
                <a:gd name="T27" fmla="*/ 439 h 731"/>
                <a:gd name="T28" fmla="*/ 1043 w 1071"/>
                <a:gd name="T29" fmla="*/ 383 h 731"/>
                <a:gd name="T30" fmla="*/ 1061 w 1071"/>
                <a:gd name="T31" fmla="*/ 322 h 731"/>
                <a:gd name="T32" fmla="*/ 1071 w 1071"/>
                <a:gd name="T33" fmla="*/ 255 h 731"/>
                <a:gd name="T34" fmla="*/ 1070 w 1071"/>
                <a:gd name="T35" fmla="*/ 185 h 731"/>
                <a:gd name="T36" fmla="*/ 1057 w 1071"/>
                <a:gd name="T37" fmla="*/ 108 h 731"/>
                <a:gd name="T38" fmla="*/ 1055 w 1071"/>
                <a:gd name="T39" fmla="*/ 104 h 731"/>
                <a:gd name="T40" fmla="*/ 1049 w 1071"/>
                <a:gd name="T41" fmla="*/ 92 h 731"/>
                <a:gd name="T42" fmla="*/ 1037 w 1071"/>
                <a:gd name="T43" fmla="*/ 76 h 731"/>
                <a:gd name="T44" fmla="*/ 1022 w 1071"/>
                <a:gd name="T45" fmla="*/ 57 h 731"/>
                <a:gd name="T46" fmla="*/ 1002 w 1071"/>
                <a:gd name="T47" fmla="*/ 37 h 731"/>
                <a:gd name="T48" fmla="*/ 979 w 1071"/>
                <a:gd name="T49" fmla="*/ 20 h 731"/>
                <a:gd name="T50" fmla="*/ 951 w 1071"/>
                <a:gd name="T51" fmla="*/ 7 h 731"/>
                <a:gd name="T52" fmla="*/ 919 w 1071"/>
                <a:gd name="T53" fmla="*/ 0 h 731"/>
                <a:gd name="T54" fmla="*/ 924 w 1071"/>
                <a:gd name="T55" fmla="*/ 12 h 731"/>
                <a:gd name="T56" fmla="*/ 934 w 1071"/>
                <a:gd name="T57" fmla="*/ 44 h 731"/>
                <a:gd name="T58" fmla="*/ 947 w 1071"/>
                <a:gd name="T59" fmla="*/ 94 h 731"/>
                <a:gd name="T60" fmla="*/ 958 w 1071"/>
                <a:gd name="T61" fmla="*/ 159 h 731"/>
                <a:gd name="T62" fmla="*/ 961 w 1071"/>
                <a:gd name="T63" fmla="*/ 238 h 731"/>
                <a:gd name="T64" fmla="*/ 953 w 1071"/>
                <a:gd name="T65" fmla="*/ 324 h 731"/>
                <a:gd name="T66" fmla="*/ 928 w 1071"/>
                <a:gd name="T67" fmla="*/ 418 h 731"/>
                <a:gd name="T68" fmla="*/ 884 w 1071"/>
                <a:gd name="T69" fmla="*/ 516 h 731"/>
                <a:gd name="T70" fmla="*/ 883 w 1071"/>
                <a:gd name="T71" fmla="*/ 518 h 731"/>
                <a:gd name="T72" fmla="*/ 879 w 1071"/>
                <a:gd name="T73" fmla="*/ 521 h 731"/>
                <a:gd name="T74" fmla="*/ 872 w 1071"/>
                <a:gd name="T75" fmla="*/ 526 h 731"/>
                <a:gd name="T76" fmla="*/ 862 w 1071"/>
                <a:gd name="T77" fmla="*/ 534 h 731"/>
                <a:gd name="T78" fmla="*/ 851 w 1071"/>
                <a:gd name="T79" fmla="*/ 541 h 731"/>
                <a:gd name="T80" fmla="*/ 837 w 1071"/>
                <a:gd name="T81" fmla="*/ 550 h 731"/>
                <a:gd name="T82" fmla="*/ 819 w 1071"/>
                <a:gd name="T83" fmla="*/ 559 h 731"/>
                <a:gd name="T84" fmla="*/ 800 w 1071"/>
                <a:gd name="T85" fmla="*/ 567 h 731"/>
                <a:gd name="T86" fmla="*/ 778 w 1071"/>
                <a:gd name="T87" fmla="*/ 575 h 731"/>
                <a:gd name="T88" fmla="*/ 754 w 1071"/>
                <a:gd name="T89" fmla="*/ 582 h 731"/>
                <a:gd name="T90" fmla="*/ 727 w 1071"/>
                <a:gd name="T91" fmla="*/ 588 h 731"/>
                <a:gd name="T92" fmla="*/ 697 w 1071"/>
                <a:gd name="T93" fmla="*/ 592 h 731"/>
                <a:gd name="T94" fmla="*/ 666 w 1071"/>
                <a:gd name="T95" fmla="*/ 593 h 731"/>
                <a:gd name="T96" fmla="*/ 631 w 1071"/>
                <a:gd name="T97" fmla="*/ 592 h 731"/>
                <a:gd name="T98" fmla="*/ 593 w 1071"/>
                <a:gd name="T99" fmla="*/ 589 h 731"/>
                <a:gd name="T100" fmla="*/ 555 w 1071"/>
                <a:gd name="T101" fmla="*/ 581 h 731"/>
                <a:gd name="T102" fmla="*/ 555 w 1071"/>
                <a:gd name="T103" fmla="*/ 677 h 731"/>
                <a:gd name="T104" fmla="*/ 24 w 1071"/>
                <a:gd name="T105" fmla="*/ 623 h 731"/>
                <a:gd name="T106" fmla="*/ 6 w 1071"/>
                <a:gd name="T107" fmla="*/ 552 h 73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71" h="731">
                  <a:moveTo>
                    <a:pt x="6" y="552"/>
                  </a:moveTo>
                  <a:lnTo>
                    <a:pt x="0" y="642"/>
                  </a:lnTo>
                  <a:lnTo>
                    <a:pt x="698" y="731"/>
                  </a:lnTo>
                  <a:lnTo>
                    <a:pt x="703" y="729"/>
                  </a:lnTo>
                  <a:lnTo>
                    <a:pt x="717" y="722"/>
                  </a:lnTo>
                  <a:lnTo>
                    <a:pt x="740" y="710"/>
                  </a:lnTo>
                  <a:lnTo>
                    <a:pt x="768" y="694"/>
                  </a:lnTo>
                  <a:lnTo>
                    <a:pt x="801" y="672"/>
                  </a:lnTo>
                  <a:lnTo>
                    <a:pt x="838" y="645"/>
                  </a:lnTo>
                  <a:lnTo>
                    <a:pt x="876" y="614"/>
                  </a:lnTo>
                  <a:lnTo>
                    <a:pt x="915" y="577"/>
                  </a:lnTo>
                  <a:lnTo>
                    <a:pt x="953" y="536"/>
                  </a:lnTo>
                  <a:lnTo>
                    <a:pt x="988" y="491"/>
                  </a:lnTo>
                  <a:lnTo>
                    <a:pt x="1018" y="439"/>
                  </a:lnTo>
                  <a:lnTo>
                    <a:pt x="1043" y="383"/>
                  </a:lnTo>
                  <a:lnTo>
                    <a:pt x="1061" y="322"/>
                  </a:lnTo>
                  <a:lnTo>
                    <a:pt x="1071" y="255"/>
                  </a:lnTo>
                  <a:lnTo>
                    <a:pt x="1070" y="185"/>
                  </a:lnTo>
                  <a:lnTo>
                    <a:pt x="1057" y="108"/>
                  </a:lnTo>
                  <a:lnTo>
                    <a:pt x="1055" y="104"/>
                  </a:lnTo>
                  <a:lnTo>
                    <a:pt x="1049" y="92"/>
                  </a:lnTo>
                  <a:lnTo>
                    <a:pt x="1037" y="76"/>
                  </a:lnTo>
                  <a:lnTo>
                    <a:pt x="1022" y="57"/>
                  </a:lnTo>
                  <a:lnTo>
                    <a:pt x="1002" y="37"/>
                  </a:lnTo>
                  <a:lnTo>
                    <a:pt x="979" y="20"/>
                  </a:lnTo>
                  <a:lnTo>
                    <a:pt x="951" y="7"/>
                  </a:lnTo>
                  <a:lnTo>
                    <a:pt x="919" y="0"/>
                  </a:lnTo>
                  <a:lnTo>
                    <a:pt x="924" y="12"/>
                  </a:lnTo>
                  <a:lnTo>
                    <a:pt x="934" y="44"/>
                  </a:lnTo>
                  <a:lnTo>
                    <a:pt x="947" y="94"/>
                  </a:lnTo>
                  <a:lnTo>
                    <a:pt x="958" y="159"/>
                  </a:lnTo>
                  <a:lnTo>
                    <a:pt x="961" y="238"/>
                  </a:lnTo>
                  <a:lnTo>
                    <a:pt x="953" y="324"/>
                  </a:lnTo>
                  <a:lnTo>
                    <a:pt x="928" y="418"/>
                  </a:lnTo>
                  <a:lnTo>
                    <a:pt x="884" y="516"/>
                  </a:lnTo>
                  <a:lnTo>
                    <a:pt x="883" y="518"/>
                  </a:lnTo>
                  <a:lnTo>
                    <a:pt x="879" y="521"/>
                  </a:lnTo>
                  <a:lnTo>
                    <a:pt x="872" y="526"/>
                  </a:lnTo>
                  <a:lnTo>
                    <a:pt x="862" y="534"/>
                  </a:lnTo>
                  <a:lnTo>
                    <a:pt x="851" y="541"/>
                  </a:lnTo>
                  <a:lnTo>
                    <a:pt x="837" y="550"/>
                  </a:lnTo>
                  <a:lnTo>
                    <a:pt x="819" y="559"/>
                  </a:lnTo>
                  <a:lnTo>
                    <a:pt x="800" y="567"/>
                  </a:lnTo>
                  <a:lnTo>
                    <a:pt x="778" y="575"/>
                  </a:lnTo>
                  <a:lnTo>
                    <a:pt x="754" y="582"/>
                  </a:lnTo>
                  <a:lnTo>
                    <a:pt x="727" y="588"/>
                  </a:lnTo>
                  <a:lnTo>
                    <a:pt x="697" y="592"/>
                  </a:lnTo>
                  <a:lnTo>
                    <a:pt x="666" y="593"/>
                  </a:lnTo>
                  <a:lnTo>
                    <a:pt x="631" y="592"/>
                  </a:lnTo>
                  <a:lnTo>
                    <a:pt x="593" y="589"/>
                  </a:lnTo>
                  <a:lnTo>
                    <a:pt x="555" y="581"/>
                  </a:lnTo>
                  <a:lnTo>
                    <a:pt x="555" y="677"/>
                  </a:lnTo>
                  <a:lnTo>
                    <a:pt x="24" y="623"/>
                  </a:lnTo>
                  <a:lnTo>
                    <a:pt x="6" y="5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3" name="Freeform 78"/>
            <p:cNvSpPr>
              <a:spLocks/>
            </p:cNvSpPr>
            <p:nvPr/>
          </p:nvSpPr>
          <p:spPr bwMode="auto">
            <a:xfrm>
              <a:off x="6486" y="14516"/>
              <a:ext cx="787" cy="253"/>
            </a:xfrm>
            <a:custGeom>
              <a:avLst/>
              <a:gdLst>
                <a:gd name="T0" fmla="*/ 787 w 787"/>
                <a:gd name="T1" fmla="*/ 91 h 253"/>
                <a:gd name="T2" fmla="*/ 12 w 787"/>
                <a:gd name="T3" fmla="*/ 0 h 253"/>
                <a:gd name="T4" fmla="*/ 0 w 787"/>
                <a:gd name="T5" fmla="*/ 91 h 253"/>
                <a:gd name="T6" fmla="*/ 764 w 787"/>
                <a:gd name="T7" fmla="*/ 253 h 253"/>
                <a:gd name="T8" fmla="*/ 787 w 787"/>
                <a:gd name="T9" fmla="*/ 91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7" h="253">
                  <a:moveTo>
                    <a:pt x="787" y="91"/>
                  </a:moveTo>
                  <a:lnTo>
                    <a:pt x="12" y="0"/>
                  </a:lnTo>
                  <a:lnTo>
                    <a:pt x="0" y="91"/>
                  </a:lnTo>
                  <a:lnTo>
                    <a:pt x="764" y="253"/>
                  </a:lnTo>
                  <a:lnTo>
                    <a:pt x="787" y="9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4" name="Freeform 79"/>
            <p:cNvSpPr>
              <a:spLocks/>
            </p:cNvSpPr>
            <p:nvPr/>
          </p:nvSpPr>
          <p:spPr bwMode="auto">
            <a:xfrm>
              <a:off x="6879" y="14597"/>
              <a:ext cx="336" cy="115"/>
            </a:xfrm>
            <a:custGeom>
              <a:avLst/>
              <a:gdLst>
                <a:gd name="T0" fmla="*/ 336 w 336"/>
                <a:gd name="T1" fmla="*/ 50 h 115"/>
                <a:gd name="T2" fmla="*/ 4 w 336"/>
                <a:gd name="T3" fmla="*/ 0 h 115"/>
                <a:gd name="T4" fmla="*/ 0 w 336"/>
                <a:gd name="T5" fmla="*/ 48 h 115"/>
                <a:gd name="T6" fmla="*/ 327 w 336"/>
                <a:gd name="T7" fmla="*/ 115 h 115"/>
                <a:gd name="T8" fmla="*/ 336 w 336"/>
                <a:gd name="T9" fmla="*/ 50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" h="115">
                  <a:moveTo>
                    <a:pt x="336" y="50"/>
                  </a:moveTo>
                  <a:lnTo>
                    <a:pt x="4" y="0"/>
                  </a:lnTo>
                  <a:lnTo>
                    <a:pt x="0" y="48"/>
                  </a:lnTo>
                  <a:lnTo>
                    <a:pt x="327" y="115"/>
                  </a:lnTo>
                  <a:lnTo>
                    <a:pt x="336" y="5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5" name="Freeform 80"/>
            <p:cNvSpPr>
              <a:spLocks/>
            </p:cNvSpPr>
            <p:nvPr/>
          </p:nvSpPr>
          <p:spPr bwMode="auto">
            <a:xfrm>
              <a:off x="6536" y="14540"/>
              <a:ext cx="225" cy="85"/>
            </a:xfrm>
            <a:custGeom>
              <a:avLst/>
              <a:gdLst>
                <a:gd name="T0" fmla="*/ 225 w 225"/>
                <a:gd name="T1" fmla="*/ 39 h 85"/>
                <a:gd name="T2" fmla="*/ 0 w 225"/>
                <a:gd name="T3" fmla="*/ 0 h 85"/>
                <a:gd name="T4" fmla="*/ 3 w 225"/>
                <a:gd name="T5" fmla="*/ 41 h 85"/>
                <a:gd name="T6" fmla="*/ 218 w 225"/>
                <a:gd name="T7" fmla="*/ 85 h 85"/>
                <a:gd name="T8" fmla="*/ 225 w 225"/>
                <a:gd name="T9" fmla="*/ 39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5" h="85">
                  <a:moveTo>
                    <a:pt x="225" y="39"/>
                  </a:moveTo>
                  <a:lnTo>
                    <a:pt x="0" y="0"/>
                  </a:lnTo>
                  <a:lnTo>
                    <a:pt x="3" y="41"/>
                  </a:lnTo>
                  <a:lnTo>
                    <a:pt x="218" y="85"/>
                  </a:lnTo>
                  <a:lnTo>
                    <a:pt x="225" y="3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6" name="Freeform 81"/>
            <p:cNvSpPr>
              <a:spLocks/>
            </p:cNvSpPr>
            <p:nvPr/>
          </p:nvSpPr>
          <p:spPr bwMode="auto">
            <a:xfrm>
              <a:off x="5972" y="14624"/>
              <a:ext cx="1325" cy="439"/>
            </a:xfrm>
            <a:custGeom>
              <a:avLst/>
              <a:gdLst>
                <a:gd name="T0" fmla="*/ 0 w 1325"/>
                <a:gd name="T1" fmla="*/ 132 h 439"/>
                <a:gd name="T2" fmla="*/ 3 w 1325"/>
                <a:gd name="T3" fmla="*/ 132 h 439"/>
                <a:gd name="T4" fmla="*/ 10 w 1325"/>
                <a:gd name="T5" fmla="*/ 130 h 439"/>
                <a:gd name="T6" fmla="*/ 24 w 1325"/>
                <a:gd name="T7" fmla="*/ 128 h 439"/>
                <a:gd name="T8" fmla="*/ 42 w 1325"/>
                <a:gd name="T9" fmla="*/ 125 h 439"/>
                <a:gd name="T10" fmla="*/ 62 w 1325"/>
                <a:gd name="T11" fmla="*/ 121 h 439"/>
                <a:gd name="T12" fmla="*/ 86 w 1325"/>
                <a:gd name="T13" fmla="*/ 116 h 439"/>
                <a:gd name="T14" fmla="*/ 113 w 1325"/>
                <a:gd name="T15" fmla="*/ 109 h 439"/>
                <a:gd name="T16" fmla="*/ 141 w 1325"/>
                <a:gd name="T17" fmla="*/ 102 h 439"/>
                <a:gd name="T18" fmla="*/ 170 w 1325"/>
                <a:gd name="T19" fmla="*/ 94 h 439"/>
                <a:gd name="T20" fmla="*/ 199 w 1325"/>
                <a:gd name="T21" fmla="*/ 85 h 439"/>
                <a:gd name="T22" fmla="*/ 228 w 1325"/>
                <a:gd name="T23" fmla="*/ 74 h 439"/>
                <a:gd name="T24" fmla="*/ 257 w 1325"/>
                <a:gd name="T25" fmla="*/ 62 h 439"/>
                <a:gd name="T26" fmla="*/ 285 w 1325"/>
                <a:gd name="T27" fmla="*/ 48 h 439"/>
                <a:gd name="T28" fmla="*/ 309 w 1325"/>
                <a:gd name="T29" fmla="*/ 34 h 439"/>
                <a:gd name="T30" fmla="*/ 333 w 1325"/>
                <a:gd name="T31" fmla="*/ 18 h 439"/>
                <a:gd name="T32" fmla="*/ 352 w 1325"/>
                <a:gd name="T33" fmla="*/ 0 h 439"/>
                <a:gd name="T34" fmla="*/ 1325 w 1325"/>
                <a:gd name="T35" fmla="*/ 223 h 439"/>
                <a:gd name="T36" fmla="*/ 1323 w 1325"/>
                <a:gd name="T37" fmla="*/ 225 h 439"/>
                <a:gd name="T38" fmla="*/ 1318 w 1325"/>
                <a:gd name="T39" fmla="*/ 230 h 439"/>
                <a:gd name="T40" fmla="*/ 1309 w 1325"/>
                <a:gd name="T41" fmla="*/ 239 h 439"/>
                <a:gd name="T42" fmla="*/ 1297 w 1325"/>
                <a:gd name="T43" fmla="*/ 250 h 439"/>
                <a:gd name="T44" fmla="*/ 1282 w 1325"/>
                <a:gd name="T45" fmla="*/ 263 h 439"/>
                <a:gd name="T46" fmla="*/ 1265 w 1325"/>
                <a:gd name="T47" fmla="*/ 278 h 439"/>
                <a:gd name="T48" fmla="*/ 1247 w 1325"/>
                <a:gd name="T49" fmla="*/ 295 h 439"/>
                <a:gd name="T50" fmla="*/ 1225 w 1325"/>
                <a:gd name="T51" fmla="*/ 312 h 439"/>
                <a:gd name="T52" fmla="*/ 1202 w 1325"/>
                <a:gd name="T53" fmla="*/ 331 h 439"/>
                <a:gd name="T54" fmla="*/ 1179 w 1325"/>
                <a:gd name="T55" fmla="*/ 349 h 439"/>
                <a:gd name="T56" fmla="*/ 1154 w 1325"/>
                <a:gd name="T57" fmla="*/ 367 h 439"/>
                <a:gd name="T58" fmla="*/ 1128 w 1325"/>
                <a:gd name="T59" fmla="*/ 385 h 439"/>
                <a:gd name="T60" fmla="*/ 1102 w 1325"/>
                <a:gd name="T61" fmla="*/ 401 h 439"/>
                <a:gd name="T62" fmla="*/ 1077 w 1325"/>
                <a:gd name="T63" fmla="*/ 415 h 439"/>
                <a:gd name="T64" fmla="*/ 1051 w 1325"/>
                <a:gd name="T65" fmla="*/ 428 h 439"/>
                <a:gd name="T66" fmla="*/ 1026 w 1325"/>
                <a:gd name="T67" fmla="*/ 439 h 439"/>
                <a:gd name="T68" fmla="*/ 0 w 1325"/>
                <a:gd name="T69" fmla="*/ 132 h 43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25" h="439">
                  <a:moveTo>
                    <a:pt x="0" y="132"/>
                  </a:moveTo>
                  <a:lnTo>
                    <a:pt x="3" y="132"/>
                  </a:lnTo>
                  <a:lnTo>
                    <a:pt x="10" y="130"/>
                  </a:lnTo>
                  <a:lnTo>
                    <a:pt x="24" y="128"/>
                  </a:lnTo>
                  <a:lnTo>
                    <a:pt x="42" y="125"/>
                  </a:lnTo>
                  <a:lnTo>
                    <a:pt x="62" y="121"/>
                  </a:lnTo>
                  <a:lnTo>
                    <a:pt x="86" y="116"/>
                  </a:lnTo>
                  <a:lnTo>
                    <a:pt x="113" y="109"/>
                  </a:lnTo>
                  <a:lnTo>
                    <a:pt x="141" y="102"/>
                  </a:lnTo>
                  <a:lnTo>
                    <a:pt x="170" y="94"/>
                  </a:lnTo>
                  <a:lnTo>
                    <a:pt x="199" y="85"/>
                  </a:lnTo>
                  <a:lnTo>
                    <a:pt x="228" y="74"/>
                  </a:lnTo>
                  <a:lnTo>
                    <a:pt x="257" y="62"/>
                  </a:lnTo>
                  <a:lnTo>
                    <a:pt x="285" y="48"/>
                  </a:lnTo>
                  <a:lnTo>
                    <a:pt x="309" y="34"/>
                  </a:lnTo>
                  <a:lnTo>
                    <a:pt x="333" y="18"/>
                  </a:lnTo>
                  <a:lnTo>
                    <a:pt x="352" y="0"/>
                  </a:lnTo>
                  <a:lnTo>
                    <a:pt x="1325" y="223"/>
                  </a:lnTo>
                  <a:lnTo>
                    <a:pt x="1323" y="225"/>
                  </a:lnTo>
                  <a:lnTo>
                    <a:pt x="1318" y="230"/>
                  </a:lnTo>
                  <a:lnTo>
                    <a:pt x="1309" y="239"/>
                  </a:lnTo>
                  <a:lnTo>
                    <a:pt x="1297" y="250"/>
                  </a:lnTo>
                  <a:lnTo>
                    <a:pt x="1282" y="263"/>
                  </a:lnTo>
                  <a:lnTo>
                    <a:pt x="1265" y="278"/>
                  </a:lnTo>
                  <a:lnTo>
                    <a:pt x="1247" y="295"/>
                  </a:lnTo>
                  <a:lnTo>
                    <a:pt x="1225" y="312"/>
                  </a:lnTo>
                  <a:lnTo>
                    <a:pt x="1202" y="331"/>
                  </a:lnTo>
                  <a:lnTo>
                    <a:pt x="1179" y="349"/>
                  </a:lnTo>
                  <a:lnTo>
                    <a:pt x="1154" y="367"/>
                  </a:lnTo>
                  <a:lnTo>
                    <a:pt x="1128" y="385"/>
                  </a:lnTo>
                  <a:lnTo>
                    <a:pt x="1102" y="401"/>
                  </a:lnTo>
                  <a:lnTo>
                    <a:pt x="1077" y="415"/>
                  </a:lnTo>
                  <a:lnTo>
                    <a:pt x="1051" y="428"/>
                  </a:lnTo>
                  <a:lnTo>
                    <a:pt x="1026" y="439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7" name="Freeform 82"/>
            <p:cNvSpPr>
              <a:spLocks/>
            </p:cNvSpPr>
            <p:nvPr/>
          </p:nvSpPr>
          <p:spPr bwMode="auto">
            <a:xfrm>
              <a:off x="7292" y="14577"/>
              <a:ext cx="472" cy="209"/>
            </a:xfrm>
            <a:custGeom>
              <a:avLst/>
              <a:gdLst>
                <a:gd name="T0" fmla="*/ 47 w 472"/>
                <a:gd name="T1" fmla="*/ 209 h 209"/>
                <a:gd name="T2" fmla="*/ 472 w 472"/>
                <a:gd name="T3" fmla="*/ 84 h 209"/>
                <a:gd name="T4" fmla="*/ 215 w 472"/>
                <a:gd name="T5" fmla="*/ 0 h 209"/>
                <a:gd name="T6" fmla="*/ 5 w 472"/>
                <a:gd name="T7" fmla="*/ 24 h 209"/>
                <a:gd name="T8" fmla="*/ 0 w 472"/>
                <a:gd name="T9" fmla="*/ 197 h 209"/>
                <a:gd name="T10" fmla="*/ 47 w 472"/>
                <a:gd name="T11" fmla="*/ 209 h 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2" h="209">
                  <a:moveTo>
                    <a:pt x="47" y="209"/>
                  </a:moveTo>
                  <a:lnTo>
                    <a:pt x="472" y="84"/>
                  </a:lnTo>
                  <a:lnTo>
                    <a:pt x="215" y="0"/>
                  </a:lnTo>
                  <a:lnTo>
                    <a:pt x="5" y="24"/>
                  </a:lnTo>
                  <a:lnTo>
                    <a:pt x="0" y="197"/>
                  </a:lnTo>
                  <a:lnTo>
                    <a:pt x="47" y="20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8" name="Freeform 83"/>
            <p:cNvSpPr>
              <a:spLocks/>
            </p:cNvSpPr>
            <p:nvPr/>
          </p:nvSpPr>
          <p:spPr bwMode="auto">
            <a:xfrm>
              <a:off x="6073" y="13679"/>
              <a:ext cx="251" cy="999"/>
            </a:xfrm>
            <a:custGeom>
              <a:avLst/>
              <a:gdLst>
                <a:gd name="T0" fmla="*/ 251 w 251"/>
                <a:gd name="T1" fmla="*/ 23 h 999"/>
                <a:gd name="T2" fmla="*/ 250 w 251"/>
                <a:gd name="T3" fmla="*/ 22 h 999"/>
                <a:gd name="T4" fmla="*/ 246 w 251"/>
                <a:gd name="T5" fmla="*/ 20 h 999"/>
                <a:gd name="T6" fmla="*/ 239 w 251"/>
                <a:gd name="T7" fmla="*/ 18 h 999"/>
                <a:gd name="T8" fmla="*/ 230 w 251"/>
                <a:gd name="T9" fmla="*/ 15 h 999"/>
                <a:gd name="T10" fmla="*/ 218 w 251"/>
                <a:gd name="T11" fmla="*/ 11 h 999"/>
                <a:gd name="T12" fmla="*/ 205 w 251"/>
                <a:gd name="T13" fmla="*/ 7 h 999"/>
                <a:gd name="T14" fmla="*/ 190 w 251"/>
                <a:gd name="T15" fmla="*/ 4 h 999"/>
                <a:gd name="T16" fmla="*/ 173 w 251"/>
                <a:gd name="T17" fmla="*/ 1 h 999"/>
                <a:gd name="T18" fmla="*/ 155 w 251"/>
                <a:gd name="T19" fmla="*/ 0 h 999"/>
                <a:gd name="T20" fmla="*/ 134 w 251"/>
                <a:gd name="T21" fmla="*/ 0 h 999"/>
                <a:gd name="T22" fmla="*/ 114 w 251"/>
                <a:gd name="T23" fmla="*/ 2 h 999"/>
                <a:gd name="T24" fmla="*/ 92 w 251"/>
                <a:gd name="T25" fmla="*/ 5 h 999"/>
                <a:gd name="T26" fmla="*/ 70 w 251"/>
                <a:gd name="T27" fmla="*/ 12 h 999"/>
                <a:gd name="T28" fmla="*/ 47 w 251"/>
                <a:gd name="T29" fmla="*/ 20 h 999"/>
                <a:gd name="T30" fmla="*/ 23 w 251"/>
                <a:gd name="T31" fmla="*/ 32 h 999"/>
                <a:gd name="T32" fmla="*/ 0 w 251"/>
                <a:gd name="T33" fmla="*/ 47 h 999"/>
                <a:gd name="T34" fmla="*/ 0 w 251"/>
                <a:gd name="T35" fmla="*/ 999 h 999"/>
                <a:gd name="T36" fmla="*/ 1 w 251"/>
                <a:gd name="T37" fmla="*/ 999 h 999"/>
                <a:gd name="T38" fmla="*/ 6 w 251"/>
                <a:gd name="T39" fmla="*/ 999 h 999"/>
                <a:gd name="T40" fmla="*/ 14 w 251"/>
                <a:gd name="T41" fmla="*/ 998 h 999"/>
                <a:gd name="T42" fmla="*/ 23 w 251"/>
                <a:gd name="T43" fmla="*/ 997 h 999"/>
                <a:gd name="T44" fmla="*/ 35 w 251"/>
                <a:gd name="T45" fmla="*/ 995 h 999"/>
                <a:gd name="T46" fmla="*/ 49 w 251"/>
                <a:gd name="T47" fmla="*/ 993 h 999"/>
                <a:gd name="T48" fmla="*/ 65 w 251"/>
                <a:gd name="T49" fmla="*/ 990 h 999"/>
                <a:gd name="T50" fmla="*/ 83 w 251"/>
                <a:gd name="T51" fmla="*/ 985 h 999"/>
                <a:gd name="T52" fmla="*/ 102 w 251"/>
                <a:gd name="T53" fmla="*/ 980 h 999"/>
                <a:gd name="T54" fmla="*/ 121 w 251"/>
                <a:gd name="T55" fmla="*/ 973 h 999"/>
                <a:gd name="T56" fmla="*/ 143 w 251"/>
                <a:gd name="T57" fmla="*/ 966 h 999"/>
                <a:gd name="T58" fmla="*/ 164 w 251"/>
                <a:gd name="T59" fmla="*/ 956 h 999"/>
                <a:gd name="T60" fmla="*/ 186 w 251"/>
                <a:gd name="T61" fmla="*/ 945 h 999"/>
                <a:gd name="T62" fmla="*/ 208 w 251"/>
                <a:gd name="T63" fmla="*/ 934 h 999"/>
                <a:gd name="T64" fmla="*/ 230 w 251"/>
                <a:gd name="T65" fmla="*/ 919 h 999"/>
                <a:gd name="T66" fmla="*/ 251 w 251"/>
                <a:gd name="T67" fmla="*/ 903 h 999"/>
                <a:gd name="T68" fmla="*/ 251 w 251"/>
                <a:gd name="T69" fmla="*/ 23 h 99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51" h="999">
                  <a:moveTo>
                    <a:pt x="251" y="23"/>
                  </a:moveTo>
                  <a:lnTo>
                    <a:pt x="250" y="22"/>
                  </a:lnTo>
                  <a:lnTo>
                    <a:pt x="246" y="20"/>
                  </a:lnTo>
                  <a:lnTo>
                    <a:pt x="239" y="18"/>
                  </a:lnTo>
                  <a:lnTo>
                    <a:pt x="230" y="15"/>
                  </a:lnTo>
                  <a:lnTo>
                    <a:pt x="218" y="11"/>
                  </a:lnTo>
                  <a:lnTo>
                    <a:pt x="205" y="7"/>
                  </a:lnTo>
                  <a:lnTo>
                    <a:pt x="190" y="4"/>
                  </a:lnTo>
                  <a:lnTo>
                    <a:pt x="173" y="1"/>
                  </a:lnTo>
                  <a:lnTo>
                    <a:pt x="155" y="0"/>
                  </a:lnTo>
                  <a:lnTo>
                    <a:pt x="134" y="0"/>
                  </a:lnTo>
                  <a:lnTo>
                    <a:pt x="114" y="2"/>
                  </a:lnTo>
                  <a:lnTo>
                    <a:pt x="92" y="5"/>
                  </a:lnTo>
                  <a:lnTo>
                    <a:pt x="70" y="12"/>
                  </a:lnTo>
                  <a:lnTo>
                    <a:pt x="47" y="20"/>
                  </a:lnTo>
                  <a:lnTo>
                    <a:pt x="23" y="32"/>
                  </a:lnTo>
                  <a:lnTo>
                    <a:pt x="0" y="47"/>
                  </a:lnTo>
                  <a:lnTo>
                    <a:pt x="0" y="999"/>
                  </a:lnTo>
                  <a:lnTo>
                    <a:pt x="1" y="999"/>
                  </a:lnTo>
                  <a:lnTo>
                    <a:pt x="6" y="999"/>
                  </a:lnTo>
                  <a:lnTo>
                    <a:pt x="14" y="998"/>
                  </a:lnTo>
                  <a:lnTo>
                    <a:pt x="23" y="997"/>
                  </a:lnTo>
                  <a:lnTo>
                    <a:pt x="35" y="995"/>
                  </a:lnTo>
                  <a:lnTo>
                    <a:pt x="49" y="993"/>
                  </a:lnTo>
                  <a:lnTo>
                    <a:pt x="65" y="990"/>
                  </a:lnTo>
                  <a:lnTo>
                    <a:pt x="83" y="985"/>
                  </a:lnTo>
                  <a:lnTo>
                    <a:pt x="102" y="980"/>
                  </a:lnTo>
                  <a:lnTo>
                    <a:pt x="121" y="973"/>
                  </a:lnTo>
                  <a:lnTo>
                    <a:pt x="143" y="966"/>
                  </a:lnTo>
                  <a:lnTo>
                    <a:pt x="164" y="956"/>
                  </a:lnTo>
                  <a:lnTo>
                    <a:pt x="186" y="945"/>
                  </a:lnTo>
                  <a:lnTo>
                    <a:pt x="208" y="934"/>
                  </a:lnTo>
                  <a:lnTo>
                    <a:pt x="230" y="919"/>
                  </a:lnTo>
                  <a:lnTo>
                    <a:pt x="251" y="903"/>
                  </a:lnTo>
                  <a:lnTo>
                    <a:pt x="251" y="2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9" name="Freeform 84"/>
            <p:cNvSpPr>
              <a:spLocks/>
            </p:cNvSpPr>
            <p:nvPr/>
          </p:nvSpPr>
          <p:spPr bwMode="auto">
            <a:xfrm>
              <a:off x="6080" y="13687"/>
              <a:ext cx="215" cy="843"/>
            </a:xfrm>
            <a:custGeom>
              <a:avLst/>
              <a:gdLst>
                <a:gd name="T0" fmla="*/ 215 w 215"/>
                <a:gd name="T1" fmla="*/ 20 h 843"/>
                <a:gd name="T2" fmla="*/ 214 w 215"/>
                <a:gd name="T3" fmla="*/ 19 h 843"/>
                <a:gd name="T4" fmla="*/ 211 w 215"/>
                <a:gd name="T5" fmla="*/ 18 h 843"/>
                <a:gd name="T6" fmla="*/ 205 w 215"/>
                <a:gd name="T7" fmla="*/ 15 h 843"/>
                <a:gd name="T8" fmla="*/ 197 w 215"/>
                <a:gd name="T9" fmla="*/ 12 h 843"/>
                <a:gd name="T10" fmla="*/ 187 w 215"/>
                <a:gd name="T11" fmla="*/ 9 h 843"/>
                <a:gd name="T12" fmla="*/ 176 w 215"/>
                <a:gd name="T13" fmla="*/ 6 h 843"/>
                <a:gd name="T14" fmla="*/ 163 w 215"/>
                <a:gd name="T15" fmla="*/ 4 h 843"/>
                <a:gd name="T16" fmla="*/ 149 w 215"/>
                <a:gd name="T17" fmla="*/ 1 h 843"/>
                <a:gd name="T18" fmla="*/ 133 w 215"/>
                <a:gd name="T19" fmla="*/ 0 h 843"/>
                <a:gd name="T20" fmla="*/ 115 w 215"/>
                <a:gd name="T21" fmla="*/ 0 h 843"/>
                <a:gd name="T22" fmla="*/ 98 w 215"/>
                <a:gd name="T23" fmla="*/ 1 h 843"/>
                <a:gd name="T24" fmla="*/ 79 w 215"/>
                <a:gd name="T25" fmla="*/ 5 h 843"/>
                <a:gd name="T26" fmla="*/ 60 w 215"/>
                <a:gd name="T27" fmla="*/ 10 h 843"/>
                <a:gd name="T28" fmla="*/ 40 w 215"/>
                <a:gd name="T29" fmla="*/ 18 h 843"/>
                <a:gd name="T30" fmla="*/ 21 w 215"/>
                <a:gd name="T31" fmla="*/ 27 h 843"/>
                <a:gd name="T32" fmla="*/ 0 w 215"/>
                <a:gd name="T33" fmla="*/ 40 h 843"/>
                <a:gd name="T34" fmla="*/ 0 w 215"/>
                <a:gd name="T35" fmla="*/ 843 h 843"/>
                <a:gd name="T36" fmla="*/ 1 w 215"/>
                <a:gd name="T37" fmla="*/ 843 h 843"/>
                <a:gd name="T38" fmla="*/ 6 w 215"/>
                <a:gd name="T39" fmla="*/ 843 h 843"/>
                <a:gd name="T40" fmla="*/ 12 w 215"/>
                <a:gd name="T41" fmla="*/ 842 h 843"/>
                <a:gd name="T42" fmla="*/ 21 w 215"/>
                <a:gd name="T43" fmla="*/ 841 h 843"/>
                <a:gd name="T44" fmla="*/ 30 w 215"/>
                <a:gd name="T45" fmla="*/ 840 h 843"/>
                <a:gd name="T46" fmla="*/ 43 w 215"/>
                <a:gd name="T47" fmla="*/ 838 h 843"/>
                <a:gd name="T48" fmla="*/ 56 w 215"/>
                <a:gd name="T49" fmla="*/ 835 h 843"/>
                <a:gd name="T50" fmla="*/ 71 w 215"/>
                <a:gd name="T51" fmla="*/ 831 h 843"/>
                <a:gd name="T52" fmla="*/ 87 w 215"/>
                <a:gd name="T53" fmla="*/ 826 h 843"/>
                <a:gd name="T54" fmla="*/ 105 w 215"/>
                <a:gd name="T55" fmla="*/ 821 h 843"/>
                <a:gd name="T56" fmla="*/ 123 w 215"/>
                <a:gd name="T57" fmla="*/ 814 h 843"/>
                <a:gd name="T58" fmla="*/ 141 w 215"/>
                <a:gd name="T59" fmla="*/ 806 h 843"/>
                <a:gd name="T60" fmla="*/ 159 w 215"/>
                <a:gd name="T61" fmla="*/ 797 h 843"/>
                <a:gd name="T62" fmla="*/ 179 w 215"/>
                <a:gd name="T63" fmla="*/ 786 h 843"/>
                <a:gd name="T64" fmla="*/ 197 w 215"/>
                <a:gd name="T65" fmla="*/ 774 h 843"/>
                <a:gd name="T66" fmla="*/ 215 w 215"/>
                <a:gd name="T67" fmla="*/ 760 h 843"/>
                <a:gd name="T68" fmla="*/ 215 w 215"/>
                <a:gd name="T69" fmla="*/ 20 h 8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15" h="843">
                  <a:moveTo>
                    <a:pt x="215" y="20"/>
                  </a:moveTo>
                  <a:lnTo>
                    <a:pt x="214" y="19"/>
                  </a:lnTo>
                  <a:lnTo>
                    <a:pt x="211" y="18"/>
                  </a:lnTo>
                  <a:lnTo>
                    <a:pt x="205" y="15"/>
                  </a:lnTo>
                  <a:lnTo>
                    <a:pt x="197" y="12"/>
                  </a:lnTo>
                  <a:lnTo>
                    <a:pt x="187" y="9"/>
                  </a:lnTo>
                  <a:lnTo>
                    <a:pt x="176" y="6"/>
                  </a:lnTo>
                  <a:lnTo>
                    <a:pt x="163" y="4"/>
                  </a:lnTo>
                  <a:lnTo>
                    <a:pt x="149" y="1"/>
                  </a:lnTo>
                  <a:lnTo>
                    <a:pt x="133" y="0"/>
                  </a:lnTo>
                  <a:lnTo>
                    <a:pt x="115" y="0"/>
                  </a:lnTo>
                  <a:lnTo>
                    <a:pt x="98" y="1"/>
                  </a:lnTo>
                  <a:lnTo>
                    <a:pt x="79" y="5"/>
                  </a:lnTo>
                  <a:lnTo>
                    <a:pt x="60" y="10"/>
                  </a:lnTo>
                  <a:lnTo>
                    <a:pt x="40" y="18"/>
                  </a:lnTo>
                  <a:lnTo>
                    <a:pt x="21" y="27"/>
                  </a:lnTo>
                  <a:lnTo>
                    <a:pt x="0" y="40"/>
                  </a:lnTo>
                  <a:lnTo>
                    <a:pt x="0" y="843"/>
                  </a:lnTo>
                  <a:lnTo>
                    <a:pt x="1" y="843"/>
                  </a:lnTo>
                  <a:lnTo>
                    <a:pt x="6" y="843"/>
                  </a:lnTo>
                  <a:lnTo>
                    <a:pt x="12" y="842"/>
                  </a:lnTo>
                  <a:lnTo>
                    <a:pt x="21" y="841"/>
                  </a:lnTo>
                  <a:lnTo>
                    <a:pt x="30" y="840"/>
                  </a:lnTo>
                  <a:lnTo>
                    <a:pt x="43" y="838"/>
                  </a:lnTo>
                  <a:lnTo>
                    <a:pt x="56" y="835"/>
                  </a:lnTo>
                  <a:lnTo>
                    <a:pt x="71" y="831"/>
                  </a:lnTo>
                  <a:lnTo>
                    <a:pt x="87" y="826"/>
                  </a:lnTo>
                  <a:lnTo>
                    <a:pt x="105" y="821"/>
                  </a:lnTo>
                  <a:lnTo>
                    <a:pt x="123" y="814"/>
                  </a:lnTo>
                  <a:lnTo>
                    <a:pt x="141" y="806"/>
                  </a:lnTo>
                  <a:lnTo>
                    <a:pt x="159" y="797"/>
                  </a:lnTo>
                  <a:lnTo>
                    <a:pt x="179" y="786"/>
                  </a:lnTo>
                  <a:lnTo>
                    <a:pt x="197" y="774"/>
                  </a:lnTo>
                  <a:lnTo>
                    <a:pt x="215" y="760"/>
                  </a:lnTo>
                  <a:lnTo>
                    <a:pt x="215" y="2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0" name="Freeform 85"/>
            <p:cNvSpPr>
              <a:spLocks/>
            </p:cNvSpPr>
            <p:nvPr/>
          </p:nvSpPr>
          <p:spPr bwMode="auto">
            <a:xfrm>
              <a:off x="6087" y="13696"/>
              <a:ext cx="180" cy="685"/>
            </a:xfrm>
            <a:custGeom>
              <a:avLst/>
              <a:gdLst>
                <a:gd name="T0" fmla="*/ 180 w 180"/>
                <a:gd name="T1" fmla="*/ 16 h 685"/>
                <a:gd name="T2" fmla="*/ 179 w 180"/>
                <a:gd name="T3" fmla="*/ 16 h 685"/>
                <a:gd name="T4" fmla="*/ 176 w 180"/>
                <a:gd name="T5" fmla="*/ 14 h 685"/>
                <a:gd name="T6" fmla="*/ 172 w 180"/>
                <a:gd name="T7" fmla="*/ 12 h 685"/>
                <a:gd name="T8" fmla="*/ 165 w 180"/>
                <a:gd name="T9" fmla="*/ 10 h 685"/>
                <a:gd name="T10" fmla="*/ 157 w 180"/>
                <a:gd name="T11" fmla="*/ 8 h 685"/>
                <a:gd name="T12" fmla="*/ 147 w 180"/>
                <a:gd name="T13" fmla="*/ 4 h 685"/>
                <a:gd name="T14" fmla="*/ 136 w 180"/>
                <a:gd name="T15" fmla="*/ 2 h 685"/>
                <a:gd name="T16" fmla="*/ 125 w 180"/>
                <a:gd name="T17" fmla="*/ 0 h 685"/>
                <a:gd name="T18" fmla="*/ 111 w 180"/>
                <a:gd name="T19" fmla="*/ 0 h 685"/>
                <a:gd name="T20" fmla="*/ 97 w 180"/>
                <a:gd name="T21" fmla="*/ 0 h 685"/>
                <a:gd name="T22" fmla="*/ 81 w 180"/>
                <a:gd name="T23" fmla="*/ 1 h 685"/>
                <a:gd name="T24" fmla="*/ 66 w 180"/>
                <a:gd name="T25" fmla="*/ 3 h 685"/>
                <a:gd name="T26" fmla="*/ 50 w 180"/>
                <a:gd name="T27" fmla="*/ 8 h 685"/>
                <a:gd name="T28" fmla="*/ 33 w 180"/>
                <a:gd name="T29" fmla="*/ 14 h 685"/>
                <a:gd name="T30" fmla="*/ 17 w 180"/>
                <a:gd name="T31" fmla="*/ 23 h 685"/>
                <a:gd name="T32" fmla="*/ 0 w 180"/>
                <a:gd name="T33" fmla="*/ 33 h 685"/>
                <a:gd name="T34" fmla="*/ 0 w 180"/>
                <a:gd name="T35" fmla="*/ 685 h 685"/>
                <a:gd name="T36" fmla="*/ 1 w 180"/>
                <a:gd name="T37" fmla="*/ 685 h 685"/>
                <a:gd name="T38" fmla="*/ 4 w 180"/>
                <a:gd name="T39" fmla="*/ 685 h 685"/>
                <a:gd name="T40" fmla="*/ 9 w 180"/>
                <a:gd name="T41" fmla="*/ 684 h 685"/>
                <a:gd name="T42" fmla="*/ 17 w 180"/>
                <a:gd name="T43" fmla="*/ 683 h 685"/>
                <a:gd name="T44" fmla="*/ 26 w 180"/>
                <a:gd name="T45" fmla="*/ 682 h 685"/>
                <a:gd name="T46" fmla="*/ 35 w 180"/>
                <a:gd name="T47" fmla="*/ 681 h 685"/>
                <a:gd name="T48" fmla="*/ 47 w 180"/>
                <a:gd name="T49" fmla="*/ 678 h 685"/>
                <a:gd name="T50" fmla="*/ 60 w 180"/>
                <a:gd name="T51" fmla="*/ 676 h 685"/>
                <a:gd name="T52" fmla="*/ 73 w 180"/>
                <a:gd name="T53" fmla="*/ 671 h 685"/>
                <a:gd name="T54" fmla="*/ 87 w 180"/>
                <a:gd name="T55" fmla="*/ 667 h 685"/>
                <a:gd name="T56" fmla="*/ 102 w 180"/>
                <a:gd name="T57" fmla="*/ 662 h 685"/>
                <a:gd name="T58" fmla="*/ 118 w 180"/>
                <a:gd name="T59" fmla="*/ 655 h 685"/>
                <a:gd name="T60" fmla="*/ 133 w 180"/>
                <a:gd name="T61" fmla="*/ 648 h 685"/>
                <a:gd name="T62" fmla="*/ 149 w 180"/>
                <a:gd name="T63" fmla="*/ 639 h 685"/>
                <a:gd name="T64" fmla="*/ 165 w 180"/>
                <a:gd name="T65" fmla="*/ 628 h 685"/>
                <a:gd name="T66" fmla="*/ 180 w 180"/>
                <a:gd name="T67" fmla="*/ 617 h 685"/>
                <a:gd name="T68" fmla="*/ 180 w 180"/>
                <a:gd name="T69" fmla="*/ 16 h 6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80" h="685">
                  <a:moveTo>
                    <a:pt x="180" y="16"/>
                  </a:moveTo>
                  <a:lnTo>
                    <a:pt x="179" y="16"/>
                  </a:lnTo>
                  <a:lnTo>
                    <a:pt x="176" y="14"/>
                  </a:lnTo>
                  <a:lnTo>
                    <a:pt x="172" y="12"/>
                  </a:lnTo>
                  <a:lnTo>
                    <a:pt x="165" y="10"/>
                  </a:lnTo>
                  <a:lnTo>
                    <a:pt x="157" y="8"/>
                  </a:lnTo>
                  <a:lnTo>
                    <a:pt x="147" y="4"/>
                  </a:lnTo>
                  <a:lnTo>
                    <a:pt x="136" y="2"/>
                  </a:lnTo>
                  <a:lnTo>
                    <a:pt x="125" y="0"/>
                  </a:lnTo>
                  <a:lnTo>
                    <a:pt x="111" y="0"/>
                  </a:lnTo>
                  <a:lnTo>
                    <a:pt x="97" y="0"/>
                  </a:lnTo>
                  <a:lnTo>
                    <a:pt x="81" y="1"/>
                  </a:lnTo>
                  <a:lnTo>
                    <a:pt x="66" y="3"/>
                  </a:lnTo>
                  <a:lnTo>
                    <a:pt x="50" y="8"/>
                  </a:lnTo>
                  <a:lnTo>
                    <a:pt x="33" y="14"/>
                  </a:lnTo>
                  <a:lnTo>
                    <a:pt x="17" y="23"/>
                  </a:lnTo>
                  <a:lnTo>
                    <a:pt x="0" y="33"/>
                  </a:lnTo>
                  <a:lnTo>
                    <a:pt x="0" y="685"/>
                  </a:lnTo>
                  <a:lnTo>
                    <a:pt x="1" y="685"/>
                  </a:lnTo>
                  <a:lnTo>
                    <a:pt x="4" y="685"/>
                  </a:lnTo>
                  <a:lnTo>
                    <a:pt x="9" y="684"/>
                  </a:lnTo>
                  <a:lnTo>
                    <a:pt x="17" y="683"/>
                  </a:lnTo>
                  <a:lnTo>
                    <a:pt x="26" y="682"/>
                  </a:lnTo>
                  <a:lnTo>
                    <a:pt x="35" y="681"/>
                  </a:lnTo>
                  <a:lnTo>
                    <a:pt x="47" y="678"/>
                  </a:lnTo>
                  <a:lnTo>
                    <a:pt x="60" y="676"/>
                  </a:lnTo>
                  <a:lnTo>
                    <a:pt x="73" y="671"/>
                  </a:lnTo>
                  <a:lnTo>
                    <a:pt x="87" y="667"/>
                  </a:lnTo>
                  <a:lnTo>
                    <a:pt x="102" y="662"/>
                  </a:lnTo>
                  <a:lnTo>
                    <a:pt x="118" y="655"/>
                  </a:lnTo>
                  <a:lnTo>
                    <a:pt x="133" y="648"/>
                  </a:lnTo>
                  <a:lnTo>
                    <a:pt x="149" y="639"/>
                  </a:lnTo>
                  <a:lnTo>
                    <a:pt x="165" y="628"/>
                  </a:lnTo>
                  <a:lnTo>
                    <a:pt x="180" y="617"/>
                  </a:lnTo>
                  <a:lnTo>
                    <a:pt x="180" y="1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1" name="Freeform 86"/>
            <p:cNvSpPr>
              <a:spLocks/>
            </p:cNvSpPr>
            <p:nvPr/>
          </p:nvSpPr>
          <p:spPr bwMode="auto">
            <a:xfrm>
              <a:off x="6093" y="13704"/>
              <a:ext cx="146" cy="530"/>
            </a:xfrm>
            <a:custGeom>
              <a:avLst/>
              <a:gdLst>
                <a:gd name="T0" fmla="*/ 146 w 146"/>
                <a:gd name="T1" fmla="*/ 14 h 530"/>
                <a:gd name="T2" fmla="*/ 143 w 146"/>
                <a:gd name="T3" fmla="*/ 12 h 530"/>
                <a:gd name="T4" fmla="*/ 134 w 146"/>
                <a:gd name="T5" fmla="*/ 8 h 530"/>
                <a:gd name="T6" fmla="*/ 120 w 146"/>
                <a:gd name="T7" fmla="*/ 4 h 530"/>
                <a:gd name="T8" fmla="*/ 101 w 146"/>
                <a:gd name="T9" fmla="*/ 1 h 530"/>
                <a:gd name="T10" fmla="*/ 79 w 146"/>
                <a:gd name="T11" fmla="*/ 0 h 530"/>
                <a:gd name="T12" fmla="*/ 54 w 146"/>
                <a:gd name="T13" fmla="*/ 3 h 530"/>
                <a:gd name="T14" fmla="*/ 27 w 146"/>
                <a:gd name="T15" fmla="*/ 11 h 530"/>
                <a:gd name="T16" fmla="*/ 0 w 146"/>
                <a:gd name="T17" fmla="*/ 27 h 530"/>
                <a:gd name="T18" fmla="*/ 0 w 146"/>
                <a:gd name="T19" fmla="*/ 530 h 530"/>
                <a:gd name="T20" fmla="*/ 3 w 146"/>
                <a:gd name="T21" fmla="*/ 530 h 530"/>
                <a:gd name="T22" fmla="*/ 14 w 146"/>
                <a:gd name="T23" fmla="*/ 529 h 530"/>
                <a:gd name="T24" fmla="*/ 29 w 146"/>
                <a:gd name="T25" fmla="*/ 526 h 530"/>
                <a:gd name="T26" fmla="*/ 49 w 146"/>
                <a:gd name="T27" fmla="*/ 521 h 530"/>
                <a:gd name="T28" fmla="*/ 71 w 146"/>
                <a:gd name="T29" fmla="*/ 514 h 530"/>
                <a:gd name="T30" fmla="*/ 96 w 146"/>
                <a:gd name="T31" fmla="*/ 505 h 530"/>
                <a:gd name="T32" fmla="*/ 121 w 146"/>
                <a:gd name="T33" fmla="*/ 492 h 530"/>
                <a:gd name="T34" fmla="*/ 146 w 146"/>
                <a:gd name="T35" fmla="*/ 475 h 530"/>
                <a:gd name="T36" fmla="*/ 146 w 146"/>
                <a:gd name="T37" fmla="*/ 14 h 5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6" h="530">
                  <a:moveTo>
                    <a:pt x="146" y="14"/>
                  </a:moveTo>
                  <a:lnTo>
                    <a:pt x="143" y="12"/>
                  </a:lnTo>
                  <a:lnTo>
                    <a:pt x="134" y="8"/>
                  </a:lnTo>
                  <a:lnTo>
                    <a:pt x="120" y="4"/>
                  </a:lnTo>
                  <a:lnTo>
                    <a:pt x="101" y="1"/>
                  </a:lnTo>
                  <a:lnTo>
                    <a:pt x="79" y="0"/>
                  </a:lnTo>
                  <a:lnTo>
                    <a:pt x="54" y="3"/>
                  </a:lnTo>
                  <a:lnTo>
                    <a:pt x="27" y="11"/>
                  </a:lnTo>
                  <a:lnTo>
                    <a:pt x="0" y="27"/>
                  </a:lnTo>
                  <a:lnTo>
                    <a:pt x="0" y="530"/>
                  </a:lnTo>
                  <a:lnTo>
                    <a:pt x="3" y="530"/>
                  </a:lnTo>
                  <a:lnTo>
                    <a:pt x="14" y="529"/>
                  </a:lnTo>
                  <a:lnTo>
                    <a:pt x="29" y="526"/>
                  </a:lnTo>
                  <a:lnTo>
                    <a:pt x="49" y="521"/>
                  </a:lnTo>
                  <a:lnTo>
                    <a:pt x="71" y="514"/>
                  </a:lnTo>
                  <a:lnTo>
                    <a:pt x="96" y="505"/>
                  </a:lnTo>
                  <a:lnTo>
                    <a:pt x="121" y="492"/>
                  </a:lnTo>
                  <a:lnTo>
                    <a:pt x="146" y="475"/>
                  </a:lnTo>
                  <a:lnTo>
                    <a:pt x="146" y="1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2" name="Freeform 87"/>
            <p:cNvSpPr>
              <a:spLocks/>
            </p:cNvSpPr>
            <p:nvPr/>
          </p:nvSpPr>
          <p:spPr bwMode="auto">
            <a:xfrm>
              <a:off x="6101" y="13712"/>
              <a:ext cx="109" cy="373"/>
            </a:xfrm>
            <a:custGeom>
              <a:avLst/>
              <a:gdLst>
                <a:gd name="T0" fmla="*/ 109 w 109"/>
                <a:gd name="T1" fmla="*/ 10 h 373"/>
                <a:gd name="T2" fmla="*/ 107 w 109"/>
                <a:gd name="T3" fmla="*/ 9 h 373"/>
                <a:gd name="T4" fmla="*/ 100 w 109"/>
                <a:gd name="T5" fmla="*/ 6 h 373"/>
                <a:gd name="T6" fmla="*/ 89 w 109"/>
                <a:gd name="T7" fmla="*/ 2 h 373"/>
                <a:gd name="T8" fmla="*/ 75 w 109"/>
                <a:gd name="T9" fmla="*/ 0 h 373"/>
                <a:gd name="T10" fmla="*/ 59 w 109"/>
                <a:gd name="T11" fmla="*/ 0 h 373"/>
                <a:gd name="T12" fmla="*/ 39 w 109"/>
                <a:gd name="T13" fmla="*/ 2 h 373"/>
                <a:gd name="T14" fmla="*/ 20 w 109"/>
                <a:gd name="T15" fmla="*/ 9 h 373"/>
                <a:gd name="T16" fmla="*/ 0 w 109"/>
                <a:gd name="T17" fmla="*/ 21 h 373"/>
                <a:gd name="T18" fmla="*/ 0 w 109"/>
                <a:gd name="T19" fmla="*/ 373 h 373"/>
                <a:gd name="T20" fmla="*/ 2 w 109"/>
                <a:gd name="T21" fmla="*/ 373 h 373"/>
                <a:gd name="T22" fmla="*/ 9 w 109"/>
                <a:gd name="T23" fmla="*/ 372 h 373"/>
                <a:gd name="T24" fmla="*/ 21 w 109"/>
                <a:gd name="T25" fmla="*/ 369 h 373"/>
                <a:gd name="T26" fmla="*/ 36 w 109"/>
                <a:gd name="T27" fmla="*/ 366 h 373"/>
                <a:gd name="T28" fmla="*/ 53 w 109"/>
                <a:gd name="T29" fmla="*/ 362 h 373"/>
                <a:gd name="T30" fmla="*/ 72 w 109"/>
                <a:gd name="T31" fmla="*/ 354 h 373"/>
                <a:gd name="T32" fmla="*/ 90 w 109"/>
                <a:gd name="T33" fmla="*/ 343 h 373"/>
                <a:gd name="T34" fmla="*/ 109 w 109"/>
                <a:gd name="T35" fmla="*/ 331 h 373"/>
                <a:gd name="T36" fmla="*/ 109 w 109"/>
                <a:gd name="T37" fmla="*/ 10 h 37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9" h="373">
                  <a:moveTo>
                    <a:pt x="109" y="10"/>
                  </a:moveTo>
                  <a:lnTo>
                    <a:pt x="107" y="9"/>
                  </a:lnTo>
                  <a:lnTo>
                    <a:pt x="100" y="6"/>
                  </a:lnTo>
                  <a:lnTo>
                    <a:pt x="89" y="2"/>
                  </a:lnTo>
                  <a:lnTo>
                    <a:pt x="75" y="0"/>
                  </a:lnTo>
                  <a:lnTo>
                    <a:pt x="59" y="0"/>
                  </a:lnTo>
                  <a:lnTo>
                    <a:pt x="39" y="2"/>
                  </a:lnTo>
                  <a:lnTo>
                    <a:pt x="20" y="9"/>
                  </a:lnTo>
                  <a:lnTo>
                    <a:pt x="0" y="21"/>
                  </a:lnTo>
                  <a:lnTo>
                    <a:pt x="0" y="373"/>
                  </a:lnTo>
                  <a:lnTo>
                    <a:pt x="2" y="373"/>
                  </a:lnTo>
                  <a:lnTo>
                    <a:pt x="9" y="372"/>
                  </a:lnTo>
                  <a:lnTo>
                    <a:pt x="21" y="369"/>
                  </a:lnTo>
                  <a:lnTo>
                    <a:pt x="36" y="366"/>
                  </a:lnTo>
                  <a:lnTo>
                    <a:pt x="53" y="362"/>
                  </a:lnTo>
                  <a:lnTo>
                    <a:pt x="72" y="354"/>
                  </a:lnTo>
                  <a:lnTo>
                    <a:pt x="90" y="343"/>
                  </a:lnTo>
                  <a:lnTo>
                    <a:pt x="109" y="331"/>
                  </a:lnTo>
                  <a:lnTo>
                    <a:pt x="109" y="1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3" name="Freeform 88"/>
            <p:cNvSpPr>
              <a:spLocks/>
            </p:cNvSpPr>
            <p:nvPr/>
          </p:nvSpPr>
          <p:spPr bwMode="auto">
            <a:xfrm>
              <a:off x="6107" y="13721"/>
              <a:ext cx="75" cy="216"/>
            </a:xfrm>
            <a:custGeom>
              <a:avLst/>
              <a:gdLst>
                <a:gd name="T0" fmla="*/ 75 w 75"/>
                <a:gd name="T1" fmla="*/ 6 h 216"/>
                <a:gd name="T2" fmla="*/ 73 w 75"/>
                <a:gd name="T3" fmla="*/ 5 h 216"/>
                <a:gd name="T4" fmla="*/ 69 w 75"/>
                <a:gd name="T5" fmla="*/ 4 h 216"/>
                <a:gd name="T6" fmla="*/ 61 w 75"/>
                <a:gd name="T7" fmla="*/ 2 h 216"/>
                <a:gd name="T8" fmla="*/ 52 w 75"/>
                <a:gd name="T9" fmla="*/ 0 h 216"/>
                <a:gd name="T10" fmla="*/ 41 w 75"/>
                <a:gd name="T11" fmla="*/ 0 h 216"/>
                <a:gd name="T12" fmla="*/ 28 w 75"/>
                <a:gd name="T13" fmla="*/ 1 h 216"/>
                <a:gd name="T14" fmla="*/ 14 w 75"/>
                <a:gd name="T15" fmla="*/ 6 h 216"/>
                <a:gd name="T16" fmla="*/ 0 w 75"/>
                <a:gd name="T17" fmla="*/ 14 h 216"/>
                <a:gd name="T18" fmla="*/ 0 w 75"/>
                <a:gd name="T19" fmla="*/ 216 h 216"/>
                <a:gd name="T20" fmla="*/ 2 w 75"/>
                <a:gd name="T21" fmla="*/ 216 h 216"/>
                <a:gd name="T22" fmla="*/ 7 w 75"/>
                <a:gd name="T23" fmla="*/ 215 h 216"/>
                <a:gd name="T24" fmla="*/ 15 w 75"/>
                <a:gd name="T25" fmla="*/ 214 h 216"/>
                <a:gd name="T26" fmla="*/ 25 w 75"/>
                <a:gd name="T27" fmla="*/ 211 h 216"/>
                <a:gd name="T28" fmla="*/ 37 w 75"/>
                <a:gd name="T29" fmla="*/ 208 h 216"/>
                <a:gd name="T30" fmla="*/ 50 w 75"/>
                <a:gd name="T31" fmla="*/ 203 h 216"/>
                <a:gd name="T32" fmla="*/ 63 w 75"/>
                <a:gd name="T33" fmla="*/ 195 h 216"/>
                <a:gd name="T34" fmla="*/ 75 w 75"/>
                <a:gd name="T35" fmla="*/ 187 h 216"/>
                <a:gd name="T36" fmla="*/ 75 w 75"/>
                <a:gd name="T37" fmla="*/ 6 h 2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5" h="216">
                  <a:moveTo>
                    <a:pt x="75" y="6"/>
                  </a:moveTo>
                  <a:lnTo>
                    <a:pt x="73" y="5"/>
                  </a:lnTo>
                  <a:lnTo>
                    <a:pt x="69" y="4"/>
                  </a:lnTo>
                  <a:lnTo>
                    <a:pt x="61" y="2"/>
                  </a:lnTo>
                  <a:lnTo>
                    <a:pt x="52" y="0"/>
                  </a:lnTo>
                  <a:lnTo>
                    <a:pt x="41" y="0"/>
                  </a:lnTo>
                  <a:lnTo>
                    <a:pt x="28" y="1"/>
                  </a:lnTo>
                  <a:lnTo>
                    <a:pt x="14" y="6"/>
                  </a:lnTo>
                  <a:lnTo>
                    <a:pt x="0" y="14"/>
                  </a:lnTo>
                  <a:lnTo>
                    <a:pt x="0" y="216"/>
                  </a:lnTo>
                  <a:lnTo>
                    <a:pt x="2" y="216"/>
                  </a:lnTo>
                  <a:lnTo>
                    <a:pt x="7" y="215"/>
                  </a:lnTo>
                  <a:lnTo>
                    <a:pt x="15" y="214"/>
                  </a:lnTo>
                  <a:lnTo>
                    <a:pt x="25" y="211"/>
                  </a:lnTo>
                  <a:lnTo>
                    <a:pt x="37" y="208"/>
                  </a:lnTo>
                  <a:lnTo>
                    <a:pt x="50" y="203"/>
                  </a:lnTo>
                  <a:lnTo>
                    <a:pt x="63" y="195"/>
                  </a:lnTo>
                  <a:lnTo>
                    <a:pt x="75" y="187"/>
                  </a:lnTo>
                  <a:lnTo>
                    <a:pt x="75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4" name="Freeform 89"/>
            <p:cNvSpPr>
              <a:spLocks/>
            </p:cNvSpPr>
            <p:nvPr/>
          </p:nvSpPr>
          <p:spPr bwMode="auto">
            <a:xfrm>
              <a:off x="7013" y="14340"/>
              <a:ext cx="110" cy="111"/>
            </a:xfrm>
            <a:custGeom>
              <a:avLst/>
              <a:gdLst>
                <a:gd name="T0" fmla="*/ 55 w 110"/>
                <a:gd name="T1" fmla="*/ 111 h 111"/>
                <a:gd name="T2" fmla="*/ 66 w 110"/>
                <a:gd name="T3" fmla="*/ 110 h 111"/>
                <a:gd name="T4" fmla="*/ 76 w 110"/>
                <a:gd name="T5" fmla="*/ 106 h 111"/>
                <a:gd name="T6" fmla="*/ 85 w 110"/>
                <a:gd name="T7" fmla="*/ 101 h 111"/>
                <a:gd name="T8" fmla="*/ 94 w 110"/>
                <a:gd name="T9" fmla="*/ 94 h 111"/>
                <a:gd name="T10" fmla="*/ 100 w 110"/>
                <a:gd name="T11" fmla="*/ 86 h 111"/>
                <a:gd name="T12" fmla="*/ 106 w 110"/>
                <a:gd name="T13" fmla="*/ 77 h 111"/>
                <a:gd name="T14" fmla="*/ 109 w 110"/>
                <a:gd name="T15" fmla="*/ 66 h 111"/>
                <a:gd name="T16" fmla="*/ 110 w 110"/>
                <a:gd name="T17" fmla="*/ 56 h 111"/>
                <a:gd name="T18" fmla="*/ 109 w 110"/>
                <a:gd name="T19" fmla="*/ 44 h 111"/>
                <a:gd name="T20" fmla="*/ 106 w 110"/>
                <a:gd name="T21" fmla="*/ 34 h 111"/>
                <a:gd name="T22" fmla="*/ 100 w 110"/>
                <a:gd name="T23" fmla="*/ 24 h 111"/>
                <a:gd name="T24" fmla="*/ 94 w 110"/>
                <a:gd name="T25" fmla="*/ 17 h 111"/>
                <a:gd name="T26" fmla="*/ 85 w 110"/>
                <a:gd name="T27" fmla="*/ 9 h 111"/>
                <a:gd name="T28" fmla="*/ 76 w 110"/>
                <a:gd name="T29" fmla="*/ 5 h 111"/>
                <a:gd name="T30" fmla="*/ 66 w 110"/>
                <a:gd name="T31" fmla="*/ 2 h 111"/>
                <a:gd name="T32" fmla="*/ 55 w 110"/>
                <a:gd name="T33" fmla="*/ 0 h 111"/>
                <a:gd name="T34" fmla="*/ 44 w 110"/>
                <a:gd name="T35" fmla="*/ 2 h 111"/>
                <a:gd name="T36" fmla="*/ 33 w 110"/>
                <a:gd name="T37" fmla="*/ 5 h 111"/>
                <a:gd name="T38" fmla="*/ 25 w 110"/>
                <a:gd name="T39" fmla="*/ 9 h 111"/>
                <a:gd name="T40" fmla="*/ 16 w 110"/>
                <a:gd name="T41" fmla="*/ 17 h 111"/>
                <a:gd name="T42" fmla="*/ 10 w 110"/>
                <a:gd name="T43" fmla="*/ 24 h 111"/>
                <a:gd name="T44" fmla="*/ 4 w 110"/>
                <a:gd name="T45" fmla="*/ 34 h 111"/>
                <a:gd name="T46" fmla="*/ 1 w 110"/>
                <a:gd name="T47" fmla="*/ 44 h 111"/>
                <a:gd name="T48" fmla="*/ 0 w 110"/>
                <a:gd name="T49" fmla="*/ 56 h 111"/>
                <a:gd name="T50" fmla="*/ 1 w 110"/>
                <a:gd name="T51" fmla="*/ 66 h 111"/>
                <a:gd name="T52" fmla="*/ 4 w 110"/>
                <a:gd name="T53" fmla="*/ 77 h 111"/>
                <a:gd name="T54" fmla="*/ 10 w 110"/>
                <a:gd name="T55" fmla="*/ 86 h 111"/>
                <a:gd name="T56" fmla="*/ 16 w 110"/>
                <a:gd name="T57" fmla="*/ 94 h 111"/>
                <a:gd name="T58" fmla="*/ 25 w 110"/>
                <a:gd name="T59" fmla="*/ 101 h 111"/>
                <a:gd name="T60" fmla="*/ 33 w 110"/>
                <a:gd name="T61" fmla="*/ 106 h 111"/>
                <a:gd name="T62" fmla="*/ 44 w 110"/>
                <a:gd name="T63" fmla="*/ 110 h 111"/>
                <a:gd name="T64" fmla="*/ 55 w 110"/>
                <a:gd name="T65" fmla="*/ 111 h 11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0" h="111">
                  <a:moveTo>
                    <a:pt x="55" y="111"/>
                  </a:moveTo>
                  <a:lnTo>
                    <a:pt x="66" y="110"/>
                  </a:lnTo>
                  <a:lnTo>
                    <a:pt x="76" y="106"/>
                  </a:lnTo>
                  <a:lnTo>
                    <a:pt x="85" y="101"/>
                  </a:lnTo>
                  <a:lnTo>
                    <a:pt x="94" y="94"/>
                  </a:lnTo>
                  <a:lnTo>
                    <a:pt x="100" y="86"/>
                  </a:lnTo>
                  <a:lnTo>
                    <a:pt x="106" y="77"/>
                  </a:lnTo>
                  <a:lnTo>
                    <a:pt x="109" y="66"/>
                  </a:lnTo>
                  <a:lnTo>
                    <a:pt x="110" y="56"/>
                  </a:lnTo>
                  <a:lnTo>
                    <a:pt x="109" y="44"/>
                  </a:lnTo>
                  <a:lnTo>
                    <a:pt x="106" y="34"/>
                  </a:lnTo>
                  <a:lnTo>
                    <a:pt x="100" y="24"/>
                  </a:lnTo>
                  <a:lnTo>
                    <a:pt x="94" y="17"/>
                  </a:lnTo>
                  <a:lnTo>
                    <a:pt x="85" y="9"/>
                  </a:lnTo>
                  <a:lnTo>
                    <a:pt x="76" y="5"/>
                  </a:lnTo>
                  <a:lnTo>
                    <a:pt x="66" y="2"/>
                  </a:lnTo>
                  <a:lnTo>
                    <a:pt x="55" y="0"/>
                  </a:lnTo>
                  <a:lnTo>
                    <a:pt x="44" y="2"/>
                  </a:lnTo>
                  <a:lnTo>
                    <a:pt x="33" y="5"/>
                  </a:lnTo>
                  <a:lnTo>
                    <a:pt x="25" y="9"/>
                  </a:lnTo>
                  <a:lnTo>
                    <a:pt x="16" y="17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1" y="44"/>
                  </a:lnTo>
                  <a:lnTo>
                    <a:pt x="0" y="56"/>
                  </a:lnTo>
                  <a:lnTo>
                    <a:pt x="1" y="66"/>
                  </a:lnTo>
                  <a:lnTo>
                    <a:pt x="4" y="77"/>
                  </a:lnTo>
                  <a:lnTo>
                    <a:pt x="10" y="86"/>
                  </a:lnTo>
                  <a:lnTo>
                    <a:pt x="16" y="94"/>
                  </a:lnTo>
                  <a:lnTo>
                    <a:pt x="25" y="101"/>
                  </a:lnTo>
                  <a:lnTo>
                    <a:pt x="33" y="106"/>
                  </a:lnTo>
                  <a:lnTo>
                    <a:pt x="44" y="110"/>
                  </a:lnTo>
                  <a:lnTo>
                    <a:pt x="55" y="1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5" name="Freeform 90"/>
            <p:cNvSpPr>
              <a:spLocks/>
            </p:cNvSpPr>
            <p:nvPr/>
          </p:nvSpPr>
          <p:spPr bwMode="auto">
            <a:xfrm>
              <a:off x="6676" y="14343"/>
              <a:ext cx="55" cy="55"/>
            </a:xfrm>
            <a:custGeom>
              <a:avLst/>
              <a:gdLst>
                <a:gd name="T0" fmla="*/ 27 w 55"/>
                <a:gd name="T1" fmla="*/ 55 h 55"/>
                <a:gd name="T2" fmla="*/ 38 w 55"/>
                <a:gd name="T3" fmla="*/ 53 h 55"/>
                <a:gd name="T4" fmla="*/ 48 w 55"/>
                <a:gd name="T5" fmla="*/ 46 h 55"/>
                <a:gd name="T6" fmla="*/ 53 w 55"/>
                <a:gd name="T7" fmla="*/ 37 h 55"/>
                <a:gd name="T8" fmla="*/ 55 w 55"/>
                <a:gd name="T9" fmla="*/ 27 h 55"/>
                <a:gd name="T10" fmla="*/ 53 w 55"/>
                <a:gd name="T11" fmla="*/ 16 h 55"/>
                <a:gd name="T12" fmla="*/ 48 w 55"/>
                <a:gd name="T13" fmla="*/ 7 h 55"/>
                <a:gd name="T14" fmla="*/ 38 w 55"/>
                <a:gd name="T15" fmla="*/ 2 h 55"/>
                <a:gd name="T16" fmla="*/ 27 w 55"/>
                <a:gd name="T17" fmla="*/ 0 h 55"/>
                <a:gd name="T18" fmla="*/ 16 w 55"/>
                <a:gd name="T19" fmla="*/ 2 h 55"/>
                <a:gd name="T20" fmla="*/ 8 w 55"/>
                <a:gd name="T21" fmla="*/ 7 h 55"/>
                <a:gd name="T22" fmla="*/ 2 w 55"/>
                <a:gd name="T23" fmla="*/ 16 h 55"/>
                <a:gd name="T24" fmla="*/ 0 w 55"/>
                <a:gd name="T25" fmla="*/ 27 h 55"/>
                <a:gd name="T26" fmla="*/ 2 w 55"/>
                <a:gd name="T27" fmla="*/ 37 h 55"/>
                <a:gd name="T28" fmla="*/ 8 w 55"/>
                <a:gd name="T29" fmla="*/ 46 h 55"/>
                <a:gd name="T30" fmla="*/ 16 w 55"/>
                <a:gd name="T31" fmla="*/ 53 h 55"/>
                <a:gd name="T32" fmla="*/ 27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lnTo>
                    <a:pt x="38" y="53"/>
                  </a:lnTo>
                  <a:lnTo>
                    <a:pt x="48" y="46"/>
                  </a:lnTo>
                  <a:lnTo>
                    <a:pt x="53" y="37"/>
                  </a:lnTo>
                  <a:lnTo>
                    <a:pt x="55" y="27"/>
                  </a:lnTo>
                  <a:lnTo>
                    <a:pt x="53" y="16"/>
                  </a:lnTo>
                  <a:lnTo>
                    <a:pt x="48" y="7"/>
                  </a:lnTo>
                  <a:lnTo>
                    <a:pt x="38" y="2"/>
                  </a:lnTo>
                  <a:lnTo>
                    <a:pt x="27" y="0"/>
                  </a:lnTo>
                  <a:lnTo>
                    <a:pt x="16" y="2"/>
                  </a:lnTo>
                  <a:lnTo>
                    <a:pt x="8" y="7"/>
                  </a:lnTo>
                  <a:lnTo>
                    <a:pt x="2" y="16"/>
                  </a:lnTo>
                  <a:lnTo>
                    <a:pt x="0" y="27"/>
                  </a:lnTo>
                  <a:lnTo>
                    <a:pt x="2" y="37"/>
                  </a:lnTo>
                  <a:lnTo>
                    <a:pt x="8" y="46"/>
                  </a:lnTo>
                  <a:lnTo>
                    <a:pt x="16" y="53"/>
                  </a:lnTo>
                  <a:lnTo>
                    <a:pt x="27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6" name="Freeform 91"/>
            <p:cNvSpPr>
              <a:spLocks/>
            </p:cNvSpPr>
            <p:nvPr/>
          </p:nvSpPr>
          <p:spPr bwMode="auto">
            <a:xfrm>
              <a:off x="6770" y="14345"/>
              <a:ext cx="55" cy="55"/>
            </a:xfrm>
            <a:custGeom>
              <a:avLst/>
              <a:gdLst>
                <a:gd name="T0" fmla="*/ 28 w 55"/>
                <a:gd name="T1" fmla="*/ 55 h 55"/>
                <a:gd name="T2" fmla="*/ 39 w 55"/>
                <a:gd name="T3" fmla="*/ 53 h 55"/>
                <a:gd name="T4" fmla="*/ 47 w 55"/>
                <a:gd name="T5" fmla="*/ 47 h 55"/>
                <a:gd name="T6" fmla="*/ 53 w 55"/>
                <a:gd name="T7" fmla="*/ 39 h 55"/>
                <a:gd name="T8" fmla="*/ 55 w 55"/>
                <a:gd name="T9" fmla="*/ 28 h 55"/>
                <a:gd name="T10" fmla="*/ 53 w 55"/>
                <a:gd name="T11" fmla="*/ 17 h 55"/>
                <a:gd name="T12" fmla="*/ 47 w 55"/>
                <a:gd name="T13" fmla="*/ 8 h 55"/>
                <a:gd name="T14" fmla="*/ 39 w 55"/>
                <a:gd name="T15" fmla="*/ 2 h 55"/>
                <a:gd name="T16" fmla="*/ 28 w 55"/>
                <a:gd name="T17" fmla="*/ 0 h 55"/>
                <a:gd name="T18" fmla="*/ 17 w 55"/>
                <a:gd name="T19" fmla="*/ 2 h 55"/>
                <a:gd name="T20" fmla="*/ 9 w 55"/>
                <a:gd name="T21" fmla="*/ 8 h 55"/>
                <a:gd name="T22" fmla="*/ 2 w 55"/>
                <a:gd name="T23" fmla="*/ 17 h 55"/>
                <a:gd name="T24" fmla="*/ 0 w 55"/>
                <a:gd name="T25" fmla="*/ 28 h 55"/>
                <a:gd name="T26" fmla="*/ 2 w 55"/>
                <a:gd name="T27" fmla="*/ 39 h 55"/>
                <a:gd name="T28" fmla="*/ 9 w 55"/>
                <a:gd name="T29" fmla="*/ 47 h 55"/>
                <a:gd name="T30" fmla="*/ 17 w 55"/>
                <a:gd name="T31" fmla="*/ 53 h 55"/>
                <a:gd name="T32" fmla="*/ 28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8" y="55"/>
                  </a:moveTo>
                  <a:lnTo>
                    <a:pt x="39" y="53"/>
                  </a:lnTo>
                  <a:lnTo>
                    <a:pt x="47" y="47"/>
                  </a:lnTo>
                  <a:lnTo>
                    <a:pt x="53" y="39"/>
                  </a:lnTo>
                  <a:lnTo>
                    <a:pt x="55" y="28"/>
                  </a:lnTo>
                  <a:lnTo>
                    <a:pt x="53" y="17"/>
                  </a:lnTo>
                  <a:lnTo>
                    <a:pt x="47" y="8"/>
                  </a:lnTo>
                  <a:lnTo>
                    <a:pt x="39" y="2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2" y="39"/>
                  </a:lnTo>
                  <a:lnTo>
                    <a:pt x="9" y="47"/>
                  </a:lnTo>
                  <a:lnTo>
                    <a:pt x="17" y="53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7" name="Freeform 92"/>
            <p:cNvSpPr>
              <a:spLocks/>
            </p:cNvSpPr>
            <p:nvPr/>
          </p:nvSpPr>
          <p:spPr bwMode="auto">
            <a:xfrm>
              <a:off x="6401" y="13591"/>
              <a:ext cx="156" cy="752"/>
            </a:xfrm>
            <a:custGeom>
              <a:avLst/>
              <a:gdLst>
                <a:gd name="T0" fmla="*/ 48 w 156"/>
                <a:gd name="T1" fmla="*/ 15 h 752"/>
                <a:gd name="T2" fmla="*/ 44 w 156"/>
                <a:gd name="T3" fmla="*/ 30 h 752"/>
                <a:gd name="T4" fmla="*/ 33 w 156"/>
                <a:gd name="T5" fmla="*/ 73 h 752"/>
                <a:gd name="T6" fmla="*/ 19 w 156"/>
                <a:gd name="T7" fmla="*/ 140 h 752"/>
                <a:gd name="T8" fmla="*/ 7 w 156"/>
                <a:gd name="T9" fmla="*/ 229 h 752"/>
                <a:gd name="T10" fmla="*/ 0 w 156"/>
                <a:gd name="T11" fmla="*/ 337 h 752"/>
                <a:gd name="T12" fmla="*/ 1 w 156"/>
                <a:gd name="T13" fmla="*/ 462 h 752"/>
                <a:gd name="T14" fmla="*/ 14 w 156"/>
                <a:gd name="T15" fmla="*/ 602 h 752"/>
                <a:gd name="T16" fmla="*/ 43 w 156"/>
                <a:gd name="T17" fmla="*/ 752 h 752"/>
                <a:gd name="T18" fmla="*/ 150 w 156"/>
                <a:gd name="T19" fmla="*/ 746 h 752"/>
                <a:gd name="T20" fmla="*/ 146 w 156"/>
                <a:gd name="T21" fmla="*/ 724 h 752"/>
                <a:gd name="T22" fmla="*/ 135 w 156"/>
                <a:gd name="T23" fmla="*/ 663 h 752"/>
                <a:gd name="T24" fmla="*/ 123 w 156"/>
                <a:gd name="T25" fmla="*/ 574 h 752"/>
                <a:gd name="T26" fmla="*/ 111 w 156"/>
                <a:gd name="T27" fmla="*/ 463 h 752"/>
                <a:gd name="T28" fmla="*/ 104 w 156"/>
                <a:gd name="T29" fmla="*/ 342 h 752"/>
                <a:gd name="T30" fmla="*/ 107 w 156"/>
                <a:gd name="T31" fmla="*/ 220 h 752"/>
                <a:gd name="T32" fmla="*/ 124 w 156"/>
                <a:gd name="T33" fmla="*/ 106 h 752"/>
                <a:gd name="T34" fmla="*/ 156 w 156"/>
                <a:gd name="T35" fmla="*/ 9 h 752"/>
                <a:gd name="T36" fmla="*/ 156 w 156"/>
                <a:gd name="T37" fmla="*/ 8 h 752"/>
                <a:gd name="T38" fmla="*/ 156 w 156"/>
                <a:gd name="T39" fmla="*/ 6 h 752"/>
                <a:gd name="T40" fmla="*/ 154 w 156"/>
                <a:gd name="T41" fmla="*/ 4 h 752"/>
                <a:gd name="T42" fmla="*/ 147 w 156"/>
                <a:gd name="T43" fmla="*/ 0 h 752"/>
                <a:gd name="T44" fmla="*/ 134 w 156"/>
                <a:gd name="T45" fmla="*/ 0 h 752"/>
                <a:gd name="T46" fmla="*/ 115 w 156"/>
                <a:gd name="T47" fmla="*/ 1 h 752"/>
                <a:gd name="T48" fmla="*/ 87 w 156"/>
                <a:gd name="T49" fmla="*/ 7 h 752"/>
                <a:gd name="T50" fmla="*/ 48 w 156"/>
                <a:gd name="T51" fmla="*/ 15 h 7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6" h="752">
                  <a:moveTo>
                    <a:pt x="48" y="15"/>
                  </a:moveTo>
                  <a:lnTo>
                    <a:pt x="44" y="30"/>
                  </a:lnTo>
                  <a:lnTo>
                    <a:pt x="33" y="73"/>
                  </a:lnTo>
                  <a:lnTo>
                    <a:pt x="19" y="140"/>
                  </a:lnTo>
                  <a:lnTo>
                    <a:pt x="7" y="229"/>
                  </a:lnTo>
                  <a:lnTo>
                    <a:pt x="0" y="337"/>
                  </a:lnTo>
                  <a:lnTo>
                    <a:pt x="1" y="462"/>
                  </a:lnTo>
                  <a:lnTo>
                    <a:pt x="14" y="602"/>
                  </a:lnTo>
                  <a:lnTo>
                    <a:pt x="43" y="752"/>
                  </a:lnTo>
                  <a:lnTo>
                    <a:pt x="150" y="746"/>
                  </a:lnTo>
                  <a:lnTo>
                    <a:pt x="146" y="724"/>
                  </a:lnTo>
                  <a:lnTo>
                    <a:pt x="135" y="663"/>
                  </a:lnTo>
                  <a:lnTo>
                    <a:pt x="123" y="574"/>
                  </a:lnTo>
                  <a:lnTo>
                    <a:pt x="111" y="463"/>
                  </a:lnTo>
                  <a:lnTo>
                    <a:pt x="104" y="342"/>
                  </a:lnTo>
                  <a:lnTo>
                    <a:pt x="107" y="220"/>
                  </a:lnTo>
                  <a:lnTo>
                    <a:pt x="124" y="106"/>
                  </a:lnTo>
                  <a:lnTo>
                    <a:pt x="156" y="9"/>
                  </a:lnTo>
                  <a:lnTo>
                    <a:pt x="156" y="8"/>
                  </a:lnTo>
                  <a:lnTo>
                    <a:pt x="156" y="6"/>
                  </a:lnTo>
                  <a:lnTo>
                    <a:pt x="154" y="4"/>
                  </a:lnTo>
                  <a:lnTo>
                    <a:pt x="147" y="0"/>
                  </a:lnTo>
                  <a:lnTo>
                    <a:pt x="134" y="0"/>
                  </a:lnTo>
                  <a:lnTo>
                    <a:pt x="115" y="1"/>
                  </a:lnTo>
                  <a:lnTo>
                    <a:pt x="87" y="7"/>
                  </a:lnTo>
                  <a:lnTo>
                    <a:pt x="48" y="1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8" name="Freeform 93"/>
            <p:cNvSpPr>
              <a:spLocks/>
            </p:cNvSpPr>
            <p:nvPr/>
          </p:nvSpPr>
          <p:spPr bwMode="auto">
            <a:xfrm>
              <a:off x="7205" y="13498"/>
              <a:ext cx="212" cy="839"/>
            </a:xfrm>
            <a:custGeom>
              <a:avLst/>
              <a:gdLst>
                <a:gd name="T0" fmla="*/ 212 w 212"/>
                <a:gd name="T1" fmla="*/ 6 h 839"/>
                <a:gd name="T2" fmla="*/ 206 w 212"/>
                <a:gd name="T3" fmla="*/ 11 h 839"/>
                <a:gd name="T4" fmla="*/ 192 w 212"/>
                <a:gd name="T5" fmla="*/ 33 h 839"/>
                <a:gd name="T6" fmla="*/ 174 w 212"/>
                <a:gd name="T7" fmla="*/ 77 h 839"/>
                <a:gd name="T8" fmla="*/ 156 w 212"/>
                <a:gd name="T9" fmla="*/ 148 h 839"/>
                <a:gd name="T10" fmla="*/ 141 w 212"/>
                <a:gd name="T11" fmla="*/ 254 h 839"/>
                <a:gd name="T12" fmla="*/ 133 w 212"/>
                <a:gd name="T13" fmla="*/ 401 h 839"/>
                <a:gd name="T14" fmla="*/ 137 w 212"/>
                <a:gd name="T15" fmla="*/ 593 h 839"/>
                <a:gd name="T16" fmla="*/ 158 w 212"/>
                <a:gd name="T17" fmla="*/ 839 h 839"/>
                <a:gd name="T18" fmla="*/ 38 w 212"/>
                <a:gd name="T19" fmla="*/ 839 h 839"/>
                <a:gd name="T20" fmla="*/ 34 w 212"/>
                <a:gd name="T21" fmla="*/ 814 h 839"/>
                <a:gd name="T22" fmla="*/ 24 w 212"/>
                <a:gd name="T23" fmla="*/ 746 h 839"/>
                <a:gd name="T24" fmla="*/ 12 w 212"/>
                <a:gd name="T25" fmla="*/ 645 h 839"/>
                <a:gd name="T26" fmla="*/ 3 w 212"/>
                <a:gd name="T27" fmla="*/ 521 h 839"/>
                <a:gd name="T28" fmla="*/ 0 w 212"/>
                <a:gd name="T29" fmla="*/ 384 h 839"/>
                <a:gd name="T30" fmla="*/ 6 w 212"/>
                <a:gd name="T31" fmla="*/ 244 h 839"/>
                <a:gd name="T32" fmla="*/ 29 w 212"/>
                <a:gd name="T33" fmla="*/ 114 h 839"/>
                <a:gd name="T34" fmla="*/ 68 w 212"/>
                <a:gd name="T35" fmla="*/ 0 h 839"/>
                <a:gd name="T36" fmla="*/ 212 w 212"/>
                <a:gd name="T37" fmla="*/ 6 h 8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12" h="839">
                  <a:moveTo>
                    <a:pt x="212" y="6"/>
                  </a:moveTo>
                  <a:lnTo>
                    <a:pt x="206" y="11"/>
                  </a:lnTo>
                  <a:lnTo>
                    <a:pt x="192" y="33"/>
                  </a:lnTo>
                  <a:lnTo>
                    <a:pt x="174" y="77"/>
                  </a:lnTo>
                  <a:lnTo>
                    <a:pt x="156" y="148"/>
                  </a:lnTo>
                  <a:lnTo>
                    <a:pt x="141" y="254"/>
                  </a:lnTo>
                  <a:lnTo>
                    <a:pt x="133" y="401"/>
                  </a:lnTo>
                  <a:lnTo>
                    <a:pt x="137" y="593"/>
                  </a:lnTo>
                  <a:lnTo>
                    <a:pt x="158" y="839"/>
                  </a:lnTo>
                  <a:lnTo>
                    <a:pt x="38" y="839"/>
                  </a:lnTo>
                  <a:lnTo>
                    <a:pt x="34" y="814"/>
                  </a:lnTo>
                  <a:lnTo>
                    <a:pt x="24" y="746"/>
                  </a:lnTo>
                  <a:lnTo>
                    <a:pt x="12" y="645"/>
                  </a:lnTo>
                  <a:lnTo>
                    <a:pt x="3" y="521"/>
                  </a:lnTo>
                  <a:lnTo>
                    <a:pt x="0" y="384"/>
                  </a:lnTo>
                  <a:lnTo>
                    <a:pt x="6" y="244"/>
                  </a:lnTo>
                  <a:lnTo>
                    <a:pt x="29" y="114"/>
                  </a:lnTo>
                  <a:lnTo>
                    <a:pt x="68" y="0"/>
                  </a:lnTo>
                  <a:lnTo>
                    <a:pt x="212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9" name="Freeform 94"/>
            <p:cNvSpPr>
              <a:spLocks/>
            </p:cNvSpPr>
            <p:nvPr/>
          </p:nvSpPr>
          <p:spPr bwMode="auto">
            <a:xfrm>
              <a:off x="6406" y="13636"/>
              <a:ext cx="137" cy="656"/>
            </a:xfrm>
            <a:custGeom>
              <a:avLst/>
              <a:gdLst>
                <a:gd name="T0" fmla="*/ 43 w 137"/>
                <a:gd name="T1" fmla="*/ 12 h 656"/>
                <a:gd name="T2" fmla="*/ 39 w 137"/>
                <a:gd name="T3" fmla="*/ 25 h 656"/>
                <a:gd name="T4" fmla="*/ 30 w 137"/>
                <a:gd name="T5" fmla="*/ 62 h 656"/>
                <a:gd name="T6" fmla="*/ 19 w 137"/>
                <a:gd name="T7" fmla="*/ 122 h 656"/>
                <a:gd name="T8" fmla="*/ 7 w 137"/>
                <a:gd name="T9" fmla="*/ 199 h 656"/>
                <a:gd name="T10" fmla="*/ 0 w 137"/>
                <a:gd name="T11" fmla="*/ 294 h 656"/>
                <a:gd name="T12" fmla="*/ 1 w 137"/>
                <a:gd name="T13" fmla="*/ 403 h 656"/>
                <a:gd name="T14" fmla="*/ 12 w 137"/>
                <a:gd name="T15" fmla="*/ 524 h 656"/>
                <a:gd name="T16" fmla="*/ 38 w 137"/>
                <a:gd name="T17" fmla="*/ 656 h 656"/>
                <a:gd name="T18" fmla="*/ 132 w 137"/>
                <a:gd name="T19" fmla="*/ 650 h 656"/>
                <a:gd name="T20" fmla="*/ 127 w 137"/>
                <a:gd name="T21" fmla="*/ 631 h 656"/>
                <a:gd name="T22" fmla="*/ 119 w 137"/>
                <a:gd name="T23" fmla="*/ 578 h 656"/>
                <a:gd name="T24" fmla="*/ 107 w 137"/>
                <a:gd name="T25" fmla="*/ 499 h 656"/>
                <a:gd name="T26" fmla="*/ 97 w 137"/>
                <a:gd name="T27" fmla="*/ 403 h 656"/>
                <a:gd name="T28" fmla="*/ 92 w 137"/>
                <a:gd name="T29" fmla="*/ 297 h 656"/>
                <a:gd name="T30" fmla="*/ 94 w 137"/>
                <a:gd name="T31" fmla="*/ 192 h 656"/>
                <a:gd name="T32" fmla="*/ 108 w 137"/>
                <a:gd name="T33" fmla="*/ 91 h 656"/>
                <a:gd name="T34" fmla="*/ 137 w 137"/>
                <a:gd name="T35" fmla="*/ 7 h 656"/>
                <a:gd name="T36" fmla="*/ 137 w 137"/>
                <a:gd name="T37" fmla="*/ 6 h 656"/>
                <a:gd name="T38" fmla="*/ 137 w 137"/>
                <a:gd name="T39" fmla="*/ 4 h 656"/>
                <a:gd name="T40" fmla="*/ 135 w 137"/>
                <a:gd name="T41" fmla="*/ 2 h 656"/>
                <a:gd name="T42" fmla="*/ 129 w 137"/>
                <a:gd name="T43" fmla="*/ 0 h 656"/>
                <a:gd name="T44" fmla="*/ 119 w 137"/>
                <a:gd name="T45" fmla="*/ 0 h 656"/>
                <a:gd name="T46" fmla="*/ 101 w 137"/>
                <a:gd name="T47" fmla="*/ 1 h 656"/>
                <a:gd name="T48" fmla="*/ 77 w 137"/>
                <a:gd name="T49" fmla="*/ 5 h 656"/>
                <a:gd name="T50" fmla="*/ 43 w 137"/>
                <a:gd name="T51" fmla="*/ 12 h 6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7" h="656">
                  <a:moveTo>
                    <a:pt x="43" y="12"/>
                  </a:moveTo>
                  <a:lnTo>
                    <a:pt x="39" y="25"/>
                  </a:lnTo>
                  <a:lnTo>
                    <a:pt x="30" y="62"/>
                  </a:lnTo>
                  <a:lnTo>
                    <a:pt x="19" y="122"/>
                  </a:lnTo>
                  <a:lnTo>
                    <a:pt x="7" y="199"/>
                  </a:lnTo>
                  <a:lnTo>
                    <a:pt x="0" y="294"/>
                  </a:lnTo>
                  <a:lnTo>
                    <a:pt x="1" y="403"/>
                  </a:lnTo>
                  <a:lnTo>
                    <a:pt x="12" y="524"/>
                  </a:lnTo>
                  <a:lnTo>
                    <a:pt x="38" y="656"/>
                  </a:lnTo>
                  <a:lnTo>
                    <a:pt x="132" y="650"/>
                  </a:lnTo>
                  <a:lnTo>
                    <a:pt x="127" y="631"/>
                  </a:lnTo>
                  <a:lnTo>
                    <a:pt x="119" y="578"/>
                  </a:lnTo>
                  <a:lnTo>
                    <a:pt x="107" y="499"/>
                  </a:lnTo>
                  <a:lnTo>
                    <a:pt x="97" y="403"/>
                  </a:lnTo>
                  <a:lnTo>
                    <a:pt x="92" y="297"/>
                  </a:lnTo>
                  <a:lnTo>
                    <a:pt x="94" y="192"/>
                  </a:lnTo>
                  <a:lnTo>
                    <a:pt x="108" y="91"/>
                  </a:lnTo>
                  <a:lnTo>
                    <a:pt x="137" y="7"/>
                  </a:lnTo>
                  <a:lnTo>
                    <a:pt x="137" y="6"/>
                  </a:lnTo>
                  <a:lnTo>
                    <a:pt x="137" y="4"/>
                  </a:lnTo>
                  <a:lnTo>
                    <a:pt x="135" y="2"/>
                  </a:lnTo>
                  <a:lnTo>
                    <a:pt x="129" y="0"/>
                  </a:lnTo>
                  <a:lnTo>
                    <a:pt x="119" y="0"/>
                  </a:lnTo>
                  <a:lnTo>
                    <a:pt x="101" y="1"/>
                  </a:lnTo>
                  <a:lnTo>
                    <a:pt x="77" y="5"/>
                  </a:lnTo>
                  <a:lnTo>
                    <a:pt x="43" y="1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0" name="Freeform 95"/>
            <p:cNvSpPr>
              <a:spLocks/>
            </p:cNvSpPr>
            <p:nvPr/>
          </p:nvSpPr>
          <p:spPr bwMode="auto">
            <a:xfrm>
              <a:off x="6412" y="13680"/>
              <a:ext cx="116" cy="560"/>
            </a:xfrm>
            <a:custGeom>
              <a:avLst/>
              <a:gdLst>
                <a:gd name="T0" fmla="*/ 36 w 116"/>
                <a:gd name="T1" fmla="*/ 11 h 560"/>
                <a:gd name="T2" fmla="*/ 33 w 116"/>
                <a:gd name="T3" fmla="*/ 21 h 560"/>
                <a:gd name="T4" fmla="*/ 24 w 116"/>
                <a:gd name="T5" fmla="*/ 53 h 560"/>
                <a:gd name="T6" fmla="*/ 15 w 116"/>
                <a:gd name="T7" fmla="*/ 103 h 560"/>
                <a:gd name="T8" fmla="*/ 5 w 116"/>
                <a:gd name="T9" fmla="*/ 169 h 560"/>
                <a:gd name="T10" fmla="*/ 0 w 116"/>
                <a:gd name="T11" fmla="*/ 250 h 560"/>
                <a:gd name="T12" fmla="*/ 1 w 116"/>
                <a:gd name="T13" fmla="*/ 344 h 560"/>
                <a:gd name="T14" fmla="*/ 10 w 116"/>
                <a:gd name="T15" fmla="*/ 448 h 560"/>
                <a:gd name="T16" fmla="*/ 32 w 116"/>
                <a:gd name="T17" fmla="*/ 560 h 560"/>
                <a:gd name="T18" fmla="*/ 112 w 116"/>
                <a:gd name="T19" fmla="*/ 555 h 560"/>
                <a:gd name="T20" fmla="*/ 108 w 116"/>
                <a:gd name="T21" fmla="*/ 538 h 560"/>
                <a:gd name="T22" fmla="*/ 101 w 116"/>
                <a:gd name="T23" fmla="*/ 493 h 560"/>
                <a:gd name="T24" fmla="*/ 91 w 116"/>
                <a:gd name="T25" fmla="*/ 426 h 560"/>
                <a:gd name="T26" fmla="*/ 82 w 116"/>
                <a:gd name="T27" fmla="*/ 344 h 560"/>
                <a:gd name="T28" fmla="*/ 77 w 116"/>
                <a:gd name="T29" fmla="*/ 255 h 560"/>
                <a:gd name="T30" fmla="*/ 79 w 116"/>
                <a:gd name="T31" fmla="*/ 164 h 560"/>
                <a:gd name="T32" fmla="*/ 91 w 116"/>
                <a:gd name="T33" fmla="*/ 79 h 560"/>
                <a:gd name="T34" fmla="*/ 116 w 116"/>
                <a:gd name="T35" fmla="*/ 6 h 560"/>
                <a:gd name="T36" fmla="*/ 116 w 116"/>
                <a:gd name="T37" fmla="*/ 5 h 560"/>
                <a:gd name="T38" fmla="*/ 116 w 116"/>
                <a:gd name="T39" fmla="*/ 4 h 560"/>
                <a:gd name="T40" fmla="*/ 114 w 116"/>
                <a:gd name="T41" fmla="*/ 2 h 560"/>
                <a:gd name="T42" fmla="*/ 109 w 116"/>
                <a:gd name="T43" fmla="*/ 0 h 560"/>
                <a:gd name="T44" fmla="*/ 100 w 116"/>
                <a:gd name="T45" fmla="*/ 0 h 560"/>
                <a:gd name="T46" fmla="*/ 86 w 116"/>
                <a:gd name="T47" fmla="*/ 1 h 560"/>
                <a:gd name="T48" fmla="*/ 65 w 116"/>
                <a:gd name="T49" fmla="*/ 4 h 560"/>
                <a:gd name="T50" fmla="*/ 36 w 116"/>
                <a:gd name="T51" fmla="*/ 11 h 56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16" h="560">
                  <a:moveTo>
                    <a:pt x="36" y="11"/>
                  </a:moveTo>
                  <a:lnTo>
                    <a:pt x="33" y="21"/>
                  </a:lnTo>
                  <a:lnTo>
                    <a:pt x="24" y="53"/>
                  </a:lnTo>
                  <a:lnTo>
                    <a:pt x="15" y="103"/>
                  </a:lnTo>
                  <a:lnTo>
                    <a:pt x="5" y="169"/>
                  </a:lnTo>
                  <a:lnTo>
                    <a:pt x="0" y="250"/>
                  </a:lnTo>
                  <a:lnTo>
                    <a:pt x="1" y="344"/>
                  </a:lnTo>
                  <a:lnTo>
                    <a:pt x="10" y="448"/>
                  </a:lnTo>
                  <a:lnTo>
                    <a:pt x="32" y="560"/>
                  </a:lnTo>
                  <a:lnTo>
                    <a:pt x="112" y="555"/>
                  </a:lnTo>
                  <a:lnTo>
                    <a:pt x="108" y="538"/>
                  </a:lnTo>
                  <a:lnTo>
                    <a:pt x="101" y="493"/>
                  </a:lnTo>
                  <a:lnTo>
                    <a:pt x="91" y="426"/>
                  </a:lnTo>
                  <a:lnTo>
                    <a:pt x="82" y="344"/>
                  </a:lnTo>
                  <a:lnTo>
                    <a:pt x="77" y="255"/>
                  </a:lnTo>
                  <a:lnTo>
                    <a:pt x="79" y="164"/>
                  </a:lnTo>
                  <a:lnTo>
                    <a:pt x="91" y="79"/>
                  </a:lnTo>
                  <a:lnTo>
                    <a:pt x="116" y="6"/>
                  </a:lnTo>
                  <a:lnTo>
                    <a:pt x="116" y="5"/>
                  </a:lnTo>
                  <a:lnTo>
                    <a:pt x="116" y="4"/>
                  </a:lnTo>
                  <a:lnTo>
                    <a:pt x="114" y="2"/>
                  </a:lnTo>
                  <a:lnTo>
                    <a:pt x="109" y="0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65" y="4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1" name="Freeform 96"/>
            <p:cNvSpPr>
              <a:spLocks/>
            </p:cNvSpPr>
            <p:nvPr/>
          </p:nvSpPr>
          <p:spPr bwMode="auto">
            <a:xfrm>
              <a:off x="6417" y="13724"/>
              <a:ext cx="97" cy="463"/>
            </a:xfrm>
            <a:custGeom>
              <a:avLst/>
              <a:gdLst>
                <a:gd name="T0" fmla="*/ 30 w 97"/>
                <a:gd name="T1" fmla="*/ 9 h 463"/>
                <a:gd name="T2" fmla="*/ 27 w 97"/>
                <a:gd name="T3" fmla="*/ 17 h 463"/>
                <a:gd name="T4" fmla="*/ 20 w 97"/>
                <a:gd name="T5" fmla="*/ 44 h 463"/>
                <a:gd name="T6" fmla="*/ 12 w 97"/>
                <a:gd name="T7" fmla="*/ 85 h 463"/>
                <a:gd name="T8" fmla="*/ 4 w 97"/>
                <a:gd name="T9" fmla="*/ 140 h 463"/>
                <a:gd name="T10" fmla="*/ 0 w 97"/>
                <a:gd name="T11" fmla="*/ 207 h 463"/>
                <a:gd name="T12" fmla="*/ 0 w 97"/>
                <a:gd name="T13" fmla="*/ 285 h 463"/>
                <a:gd name="T14" fmla="*/ 9 w 97"/>
                <a:gd name="T15" fmla="*/ 370 h 463"/>
                <a:gd name="T16" fmla="*/ 26 w 97"/>
                <a:gd name="T17" fmla="*/ 463 h 463"/>
                <a:gd name="T18" fmla="*/ 93 w 97"/>
                <a:gd name="T19" fmla="*/ 460 h 463"/>
                <a:gd name="T20" fmla="*/ 89 w 97"/>
                <a:gd name="T21" fmla="*/ 446 h 463"/>
                <a:gd name="T22" fmla="*/ 83 w 97"/>
                <a:gd name="T23" fmla="*/ 408 h 463"/>
                <a:gd name="T24" fmla="*/ 75 w 97"/>
                <a:gd name="T25" fmla="*/ 353 h 463"/>
                <a:gd name="T26" fmla="*/ 68 w 97"/>
                <a:gd name="T27" fmla="*/ 285 h 463"/>
                <a:gd name="T28" fmla="*/ 65 w 97"/>
                <a:gd name="T29" fmla="*/ 211 h 463"/>
                <a:gd name="T30" fmla="*/ 67 w 97"/>
                <a:gd name="T31" fmla="*/ 136 h 463"/>
                <a:gd name="T32" fmla="*/ 76 w 97"/>
                <a:gd name="T33" fmla="*/ 65 h 463"/>
                <a:gd name="T34" fmla="*/ 97 w 97"/>
                <a:gd name="T35" fmla="*/ 5 h 463"/>
                <a:gd name="T36" fmla="*/ 97 w 97"/>
                <a:gd name="T37" fmla="*/ 4 h 463"/>
                <a:gd name="T38" fmla="*/ 97 w 97"/>
                <a:gd name="T39" fmla="*/ 3 h 463"/>
                <a:gd name="T40" fmla="*/ 95 w 97"/>
                <a:gd name="T41" fmla="*/ 1 h 463"/>
                <a:gd name="T42" fmla="*/ 91 w 97"/>
                <a:gd name="T43" fmla="*/ 0 h 463"/>
                <a:gd name="T44" fmla="*/ 84 w 97"/>
                <a:gd name="T45" fmla="*/ 0 h 463"/>
                <a:gd name="T46" fmla="*/ 71 w 97"/>
                <a:gd name="T47" fmla="*/ 0 h 463"/>
                <a:gd name="T48" fmla="*/ 54 w 97"/>
                <a:gd name="T49" fmla="*/ 3 h 463"/>
                <a:gd name="T50" fmla="*/ 30 w 97"/>
                <a:gd name="T51" fmla="*/ 9 h 46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7" h="463">
                  <a:moveTo>
                    <a:pt x="30" y="9"/>
                  </a:moveTo>
                  <a:lnTo>
                    <a:pt x="27" y="17"/>
                  </a:lnTo>
                  <a:lnTo>
                    <a:pt x="20" y="44"/>
                  </a:lnTo>
                  <a:lnTo>
                    <a:pt x="12" y="85"/>
                  </a:lnTo>
                  <a:lnTo>
                    <a:pt x="4" y="140"/>
                  </a:lnTo>
                  <a:lnTo>
                    <a:pt x="0" y="207"/>
                  </a:lnTo>
                  <a:lnTo>
                    <a:pt x="0" y="285"/>
                  </a:lnTo>
                  <a:lnTo>
                    <a:pt x="9" y="370"/>
                  </a:lnTo>
                  <a:lnTo>
                    <a:pt x="26" y="463"/>
                  </a:lnTo>
                  <a:lnTo>
                    <a:pt x="93" y="460"/>
                  </a:lnTo>
                  <a:lnTo>
                    <a:pt x="89" y="446"/>
                  </a:lnTo>
                  <a:lnTo>
                    <a:pt x="83" y="408"/>
                  </a:lnTo>
                  <a:lnTo>
                    <a:pt x="75" y="353"/>
                  </a:lnTo>
                  <a:lnTo>
                    <a:pt x="68" y="285"/>
                  </a:lnTo>
                  <a:lnTo>
                    <a:pt x="65" y="211"/>
                  </a:lnTo>
                  <a:lnTo>
                    <a:pt x="67" y="136"/>
                  </a:lnTo>
                  <a:lnTo>
                    <a:pt x="76" y="65"/>
                  </a:lnTo>
                  <a:lnTo>
                    <a:pt x="97" y="5"/>
                  </a:lnTo>
                  <a:lnTo>
                    <a:pt x="97" y="4"/>
                  </a:lnTo>
                  <a:lnTo>
                    <a:pt x="97" y="3"/>
                  </a:lnTo>
                  <a:lnTo>
                    <a:pt x="95" y="1"/>
                  </a:lnTo>
                  <a:lnTo>
                    <a:pt x="91" y="0"/>
                  </a:lnTo>
                  <a:lnTo>
                    <a:pt x="84" y="0"/>
                  </a:lnTo>
                  <a:lnTo>
                    <a:pt x="71" y="0"/>
                  </a:lnTo>
                  <a:lnTo>
                    <a:pt x="54" y="3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2" name="Freeform 97"/>
            <p:cNvSpPr>
              <a:spLocks/>
            </p:cNvSpPr>
            <p:nvPr/>
          </p:nvSpPr>
          <p:spPr bwMode="auto">
            <a:xfrm>
              <a:off x="6422" y="13768"/>
              <a:ext cx="77" cy="367"/>
            </a:xfrm>
            <a:custGeom>
              <a:avLst/>
              <a:gdLst>
                <a:gd name="T0" fmla="*/ 24 w 77"/>
                <a:gd name="T1" fmla="*/ 8 h 367"/>
                <a:gd name="T2" fmla="*/ 22 w 77"/>
                <a:gd name="T3" fmla="*/ 15 h 367"/>
                <a:gd name="T4" fmla="*/ 17 w 77"/>
                <a:gd name="T5" fmla="*/ 36 h 367"/>
                <a:gd name="T6" fmla="*/ 10 w 77"/>
                <a:gd name="T7" fmla="*/ 68 h 367"/>
                <a:gd name="T8" fmla="*/ 4 w 77"/>
                <a:gd name="T9" fmla="*/ 112 h 367"/>
                <a:gd name="T10" fmla="*/ 0 w 77"/>
                <a:gd name="T11" fmla="*/ 164 h 367"/>
                <a:gd name="T12" fmla="*/ 0 w 77"/>
                <a:gd name="T13" fmla="*/ 226 h 367"/>
                <a:gd name="T14" fmla="*/ 7 w 77"/>
                <a:gd name="T15" fmla="*/ 294 h 367"/>
                <a:gd name="T16" fmla="*/ 21 w 77"/>
                <a:gd name="T17" fmla="*/ 367 h 367"/>
                <a:gd name="T18" fmla="*/ 74 w 77"/>
                <a:gd name="T19" fmla="*/ 364 h 367"/>
                <a:gd name="T20" fmla="*/ 71 w 77"/>
                <a:gd name="T21" fmla="*/ 353 h 367"/>
                <a:gd name="T22" fmla="*/ 66 w 77"/>
                <a:gd name="T23" fmla="*/ 323 h 367"/>
                <a:gd name="T24" fmla="*/ 60 w 77"/>
                <a:gd name="T25" fmla="*/ 280 h 367"/>
                <a:gd name="T26" fmla="*/ 54 w 77"/>
                <a:gd name="T27" fmla="*/ 226 h 367"/>
                <a:gd name="T28" fmla="*/ 51 w 77"/>
                <a:gd name="T29" fmla="*/ 168 h 367"/>
                <a:gd name="T30" fmla="*/ 53 w 77"/>
                <a:gd name="T31" fmla="*/ 107 h 367"/>
                <a:gd name="T32" fmla="*/ 61 w 77"/>
                <a:gd name="T33" fmla="*/ 52 h 367"/>
                <a:gd name="T34" fmla="*/ 77 w 77"/>
                <a:gd name="T35" fmla="*/ 5 h 367"/>
                <a:gd name="T36" fmla="*/ 77 w 77"/>
                <a:gd name="T37" fmla="*/ 5 h 367"/>
                <a:gd name="T38" fmla="*/ 77 w 77"/>
                <a:gd name="T39" fmla="*/ 2 h 367"/>
                <a:gd name="T40" fmla="*/ 76 w 77"/>
                <a:gd name="T41" fmla="*/ 1 h 367"/>
                <a:gd name="T42" fmla="*/ 72 w 77"/>
                <a:gd name="T43" fmla="*/ 0 h 367"/>
                <a:gd name="T44" fmla="*/ 66 w 77"/>
                <a:gd name="T45" fmla="*/ 0 h 367"/>
                <a:gd name="T46" fmla="*/ 56 w 77"/>
                <a:gd name="T47" fmla="*/ 1 h 367"/>
                <a:gd name="T48" fmla="*/ 43 w 77"/>
                <a:gd name="T49" fmla="*/ 4 h 367"/>
                <a:gd name="T50" fmla="*/ 24 w 77"/>
                <a:gd name="T51" fmla="*/ 8 h 36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77" h="367">
                  <a:moveTo>
                    <a:pt x="24" y="8"/>
                  </a:moveTo>
                  <a:lnTo>
                    <a:pt x="22" y="15"/>
                  </a:lnTo>
                  <a:lnTo>
                    <a:pt x="17" y="36"/>
                  </a:lnTo>
                  <a:lnTo>
                    <a:pt x="10" y="68"/>
                  </a:lnTo>
                  <a:lnTo>
                    <a:pt x="4" y="112"/>
                  </a:lnTo>
                  <a:lnTo>
                    <a:pt x="0" y="164"/>
                  </a:lnTo>
                  <a:lnTo>
                    <a:pt x="0" y="226"/>
                  </a:lnTo>
                  <a:lnTo>
                    <a:pt x="7" y="294"/>
                  </a:lnTo>
                  <a:lnTo>
                    <a:pt x="21" y="367"/>
                  </a:lnTo>
                  <a:lnTo>
                    <a:pt x="74" y="364"/>
                  </a:lnTo>
                  <a:lnTo>
                    <a:pt x="71" y="353"/>
                  </a:lnTo>
                  <a:lnTo>
                    <a:pt x="66" y="323"/>
                  </a:lnTo>
                  <a:lnTo>
                    <a:pt x="60" y="280"/>
                  </a:lnTo>
                  <a:lnTo>
                    <a:pt x="54" y="226"/>
                  </a:lnTo>
                  <a:lnTo>
                    <a:pt x="51" y="168"/>
                  </a:lnTo>
                  <a:lnTo>
                    <a:pt x="53" y="107"/>
                  </a:lnTo>
                  <a:lnTo>
                    <a:pt x="61" y="52"/>
                  </a:lnTo>
                  <a:lnTo>
                    <a:pt x="77" y="5"/>
                  </a:lnTo>
                  <a:lnTo>
                    <a:pt x="77" y="2"/>
                  </a:lnTo>
                  <a:lnTo>
                    <a:pt x="76" y="1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56" y="1"/>
                  </a:lnTo>
                  <a:lnTo>
                    <a:pt x="43" y="4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3" name="Freeform 98"/>
            <p:cNvSpPr>
              <a:spLocks/>
            </p:cNvSpPr>
            <p:nvPr/>
          </p:nvSpPr>
          <p:spPr bwMode="auto">
            <a:xfrm>
              <a:off x="6428" y="13813"/>
              <a:ext cx="56" cy="271"/>
            </a:xfrm>
            <a:custGeom>
              <a:avLst/>
              <a:gdLst>
                <a:gd name="T0" fmla="*/ 17 w 56"/>
                <a:gd name="T1" fmla="*/ 5 h 271"/>
                <a:gd name="T2" fmla="*/ 16 w 56"/>
                <a:gd name="T3" fmla="*/ 10 h 271"/>
                <a:gd name="T4" fmla="*/ 12 w 56"/>
                <a:gd name="T5" fmla="*/ 25 h 271"/>
                <a:gd name="T6" fmla="*/ 6 w 56"/>
                <a:gd name="T7" fmla="*/ 49 h 271"/>
                <a:gd name="T8" fmla="*/ 2 w 56"/>
                <a:gd name="T9" fmla="*/ 82 h 271"/>
                <a:gd name="T10" fmla="*/ 0 w 56"/>
                <a:gd name="T11" fmla="*/ 122 h 271"/>
                <a:gd name="T12" fmla="*/ 0 w 56"/>
                <a:gd name="T13" fmla="*/ 166 h 271"/>
                <a:gd name="T14" fmla="*/ 4 w 56"/>
                <a:gd name="T15" fmla="*/ 217 h 271"/>
                <a:gd name="T16" fmla="*/ 15 w 56"/>
                <a:gd name="T17" fmla="*/ 271 h 271"/>
                <a:gd name="T18" fmla="*/ 54 w 56"/>
                <a:gd name="T19" fmla="*/ 268 h 271"/>
                <a:gd name="T20" fmla="*/ 52 w 56"/>
                <a:gd name="T21" fmla="*/ 261 h 271"/>
                <a:gd name="T22" fmla="*/ 48 w 56"/>
                <a:gd name="T23" fmla="*/ 238 h 271"/>
                <a:gd name="T24" fmla="*/ 44 w 56"/>
                <a:gd name="T25" fmla="*/ 206 h 271"/>
                <a:gd name="T26" fmla="*/ 40 w 56"/>
                <a:gd name="T27" fmla="*/ 166 h 271"/>
                <a:gd name="T28" fmla="*/ 37 w 56"/>
                <a:gd name="T29" fmla="*/ 123 h 271"/>
                <a:gd name="T30" fmla="*/ 39 w 56"/>
                <a:gd name="T31" fmla="*/ 78 h 271"/>
                <a:gd name="T32" fmla="*/ 44 w 56"/>
                <a:gd name="T33" fmla="*/ 37 h 271"/>
                <a:gd name="T34" fmla="*/ 56 w 56"/>
                <a:gd name="T35" fmla="*/ 3 h 271"/>
                <a:gd name="T36" fmla="*/ 56 w 56"/>
                <a:gd name="T37" fmla="*/ 3 h 271"/>
                <a:gd name="T38" fmla="*/ 56 w 56"/>
                <a:gd name="T39" fmla="*/ 2 h 271"/>
                <a:gd name="T40" fmla="*/ 55 w 56"/>
                <a:gd name="T41" fmla="*/ 1 h 271"/>
                <a:gd name="T42" fmla="*/ 52 w 56"/>
                <a:gd name="T43" fmla="*/ 0 h 271"/>
                <a:gd name="T44" fmla="*/ 48 w 56"/>
                <a:gd name="T45" fmla="*/ 0 h 271"/>
                <a:gd name="T46" fmla="*/ 42 w 56"/>
                <a:gd name="T47" fmla="*/ 0 h 271"/>
                <a:gd name="T48" fmla="*/ 31 w 56"/>
                <a:gd name="T49" fmla="*/ 2 h 271"/>
                <a:gd name="T50" fmla="*/ 17 w 56"/>
                <a:gd name="T51" fmla="*/ 5 h 27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56" h="271">
                  <a:moveTo>
                    <a:pt x="17" y="5"/>
                  </a:moveTo>
                  <a:lnTo>
                    <a:pt x="16" y="10"/>
                  </a:lnTo>
                  <a:lnTo>
                    <a:pt x="12" y="25"/>
                  </a:lnTo>
                  <a:lnTo>
                    <a:pt x="6" y="49"/>
                  </a:lnTo>
                  <a:lnTo>
                    <a:pt x="2" y="82"/>
                  </a:lnTo>
                  <a:lnTo>
                    <a:pt x="0" y="122"/>
                  </a:lnTo>
                  <a:lnTo>
                    <a:pt x="0" y="166"/>
                  </a:lnTo>
                  <a:lnTo>
                    <a:pt x="4" y="217"/>
                  </a:lnTo>
                  <a:lnTo>
                    <a:pt x="15" y="271"/>
                  </a:lnTo>
                  <a:lnTo>
                    <a:pt x="54" y="268"/>
                  </a:lnTo>
                  <a:lnTo>
                    <a:pt x="52" y="261"/>
                  </a:lnTo>
                  <a:lnTo>
                    <a:pt x="48" y="238"/>
                  </a:lnTo>
                  <a:lnTo>
                    <a:pt x="44" y="206"/>
                  </a:lnTo>
                  <a:lnTo>
                    <a:pt x="40" y="166"/>
                  </a:lnTo>
                  <a:lnTo>
                    <a:pt x="37" y="123"/>
                  </a:lnTo>
                  <a:lnTo>
                    <a:pt x="39" y="78"/>
                  </a:lnTo>
                  <a:lnTo>
                    <a:pt x="44" y="37"/>
                  </a:lnTo>
                  <a:lnTo>
                    <a:pt x="56" y="3"/>
                  </a:lnTo>
                  <a:lnTo>
                    <a:pt x="56" y="2"/>
                  </a:lnTo>
                  <a:lnTo>
                    <a:pt x="55" y="1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1" y="2"/>
                  </a:lnTo>
                  <a:lnTo>
                    <a:pt x="17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4" name="Freeform 99"/>
            <p:cNvSpPr>
              <a:spLocks/>
            </p:cNvSpPr>
            <p:nvPr/>
          </p:nvSpPr>
          <p:spPr bwMode="auto">
            <a:xfrm>
              <a:off x="7211" y="13549"/>
              <a:ext cx="186" cy="732"/>
            </a:xfrm>
            <a:custGeom>
              <a:avLst/>
              <a:gdLst>
                <a:gd name="T0" fmla="*/ 186 w 186"/>
                <a:gd name="T1" fmla="*/ 6 h 732"/>
                <a:gd name="T2" fmla="*/ 182 w 186"/>
                <a:gd name="T3" fmla="*/ 11 h 732"/>
                <a:gd name="T4" fmla="*/ 169 w 186"/>
                <a:gd name="T5" fmla="*/ 29 h 732"/>
                <a:gd name="T6" fmla="*/ 153 w 186"/>
                <a:gd name="T7" fmla="*/ 67 h 732"/>
                <a:gd name="T8" fmla="*/ 137 w 186"/>
                <a:gd name="T9" fmla="*/ 130 h 732"/>
                <a:gd name="T10" fmla="*/ 124 w 186"/>
                <a:gd name="T11" fmla="*/ 221 h 732"/>
                <a:gd name="T12" fmla="*/ 117 w 186"/>
                <a:gd name="T13" fmla="*/ 350 h 732"/>
                <a:gd name="T14" fmla="*/ 122 w 186"/>
                <a:gd name="T15" fmla="*/ 517 h 732"/>
                <a:gd name="T16" fmla="*/ 139 w 186"/>
                <a:gd name="T17" fmla="*/ 732 h 732"/>
                <a:gd name="T18" fmla="*/ 34 w 186"/>
                <a:gd name="T19" fmla="*/ 732 h 732"/>
                <a:gd name="T20" fmla="*/ 31 w 186"/>
                <a:gd name="T21" fmla="*/ 711 h 732"/>
                <a:gd name="T22" fmla="*/ 22 w 186"/>
                <a:gd name="T23" fmla="*/ 651 h 732"/>
                <a:gd name="T24" fmla="*/ 12 w 186"/>
                <a:gd name="T25" fmla="*/ 563 h 732"/>
                <a:gd name="T26" fmla="*/ 3 w 186"/>
                <a:gd name="T27" fmla="*/ 454 h 732"/>
                <a:gd name="T28" fmla="*/ 0 w 186"/>
                <a:gd name="T29" fmla="*/ 335 h 732"/>
                <a:gd name="T30" fmla="*/ 6 w 186"/>
                <a:gd name="T31" fmla="*/ 213 h 732"/>
                <a:gd name="T32" fmla="*/ 25 w 186"/>
                <a:gd name="T33" fmla="*/ 98 h 732"/>
                <a:gd name="T34" fmla="*/ 60 w 186"/>
                <a:gd name="T35" fmla="*/ 0 h 732"/>
                <a:gd name="T36" fmla="*/ 186 w 186"/>
                <a:gd name="T37" fmla="*/ 6 h 7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86" h="732">
                  <a:moveTo>
                    <a:pt x="186" y="6"/>
                  </a:moveTo>
                  <a:lnTo>
                    <a:pt x="182" y="11"/>
                  </a:lnTo>
                  <a:lnTo>
                    <a:pt x="169" y="29"/>
                  </a:lnTo>
                  <a:lnTo>
                    <a:pt x="153" y="67"/>
                  </a:lnTo>
                  <a:lnTo>
                    <a:pt x="137" y="130"/>
                  </a:lnTo>
                  <a:lnTo>
                    <a:pt x="124" y="221"/>
                  </a:lnTo>
                  <a:lnTo>
                    <a:pt x="117" y="350"/>
                  </a:lnTo>
                  <a:lnTo>
                    <a:pt x="122" y="517"/>
                  </a:lnTo>
                  <a:lnTo>
                    <a:pt x="139" y="732"/>
                  </a:lnTo>
                  <a:lnTo>
                    <a:pt x="34" y="732"/>
                  </a:lnTo>
                  <a:lnTo>
                    <a:pt x="31" y="711"/>
                  </a:lnTo>
                  <a:lnTo>
                    <a:pt x="22" y="651"/>
                  </a:lnTo>
                  <a:lnTo>
                    <a:pt x="12" y="563"/>
                  </a:lnTo>
                  <a:lnTo>
                    <a:pt x="3" y="454"/>
                  </a:lnTo>
                  <a:lnTo>
                    <a:pt x="0" y="335"/>
                  </a:lnTo>
                  <a:lnTo>
                    <a:pt x="6" y="213"/>
                  </a:lnTo>
                  <a:lnTo>
                    <a:pt x="25" y="98"/>
                  </a:lnTo>
                  <a:lnTo>
                    <a:pt x="60" y="0"/>
                  </a:lnTo>
                  <a:lnTo>
                    <a:pt x="186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5" name="Freeform 100"/>
            <p:cNvSpPr>
              <a:spLocks/>
            </p:cNvSpPr>
            <p:nvPr/>
          </p:nvSpPr>
          <p:spPr bwMode="auto">
            <a:xfrm>
              <a:off x="7219" y="13600"/>
              <a:ext cx="158" cy="625"/>
            </a:xfrm>
            <a:custGeom>
              <a:avLst/>
              <a:gdLst>
                <a:gd name="T0" fmla="*/ 158 w 158"/>
                <a:gd name="T1" fmla="*/ 4 h 625"/>
                <a:gd name="T2" fmla="*/ 153 w 158"/>
                <a:gd name="T3" fmla="*/ 9 h 625"/>
                <a:gd name="T4" fmla="*/ 144 w 158"/>
                <a:gd name="T5" fmla="*/ 25 h 625"/>
                <a:gd name="T6" fmla="*/ 130 w 158"/>
                <a:gd name="T7" fmla="*/ 57 h 625"/>
                <a:gd name="T8" fmla="*/ 116 w 158"/>
                <a:gd name="T9" fmla="*/ 110 h 625"/>
                <a:gd name="T10" fmla="*/ 105 w 158"/>
                <a:gd name="T11" fmla="*/ 189 h 625"/>
                <a:gd name="T12" fmla="*/ 100 w 158"/>
                <a:gd name="T13" fmla="*/ 298 h 625"/>
                <a:gd name="T14" fmla="*/ 103 w 158"/>
                <a:gd name="T15" fmla="*/ 441 h 625"/>
                <a:gd name="T16" fmla="*/ 118 w 158"/>
                <a:gd name="T17" fmla="*/ 625 h 625"/>
                <a:gd name="T18" fmla="*/ 29 w 158"/>
                <a:gd name="T19" fmla="*/ 625 h 625"/>
                <a:gd name="T20" fmla="*/ 25 w 158"/>
                <a:gd name="T21" fmla="*/ 607 h 625"/>
                <a:gd name="T22" fmla="*/ 18 w 158"/>
                <a:gd name="T23" fmla="*/ 556 h 625"/>
                <a:gd name="T24" fmla="*/ 9 w 158"/>
                <a:gd name="T25" fmla="*/ 480 h 625"/>
                <a:gd name="T26" fmla="*/ 2 w 158"/>
                <a:gd name="T27" fmla="*/ 387 h 625"/>
                <a:gd name="T28" fmla="*/ 0 w 158"/>
                <a:gd name="T29" fmla="*/ 286 h 625"/>
                <a:gd name="T30" fmla="*/ 5 w 158"/>
                <a:gd name="T31" fmla="*/ 182 h 625"/>
                <a:gd name="T32" fmla="*/ 21 w 158"/>
                <a:gd name="T33" fmla="*/ 84 h 625"/>
                <a:gd name="T34" fmla="*/ 51 w 158"/>
                <a:gd name="T35" fmla="*/ 0 h 625"/>
                <a:gd name="T36" fmla="*/ 158 w 158"/>
                <a:gd name="T37" fmla="*/ 4 h 6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8" h="625">
                  <a:moveTo>
                    <a:pt x="158" y="4"/>
                  </a:moveTo>
                  <a:lnTo>
                    <a:pt x="153" y="9"/>
                  </a:lnTo>
                  <a:lnTo>
                    <a:pt x="144" y="25"/>
                  </a:lnTo>
                  <a:lnTo>
                    <a:pt x="130" y="57"/>
                  </a:lnTo>
                  <a:lnTo>
                    <a:pt x="116" y="110"/>
                  </a:lnTo>
                  <a:lnTo>
                    <a:pt x="105" y="189"/>
                  </a:lnTo>
                  <a:lnTo>
                    <a:pt x="100" y="298"/>
                  </a:lnTo>
                  <a:lnTo>
                    <a:pt x="103" y="441"/>
                  </a:lnTo>
                  <a:lnTo>
                    <a:pt x="118" y="625"/>
                  </a:lnTo>
                  <a:lnTo>
                    <a:pt x="29" y="625"/>
                  </a:lnTo>
                  <a:lnTo>
                    <a:pt x="25" y="607"/>
                  </a:lnTo>
                  <a:lnTo>
                    <a:pt x="18" y="556"/>
                  </a:lnTo>
                  <a:lnTo>
                    <a:pt x="9" y="480"/>
                  </a:lnTo>
                  <a:lnTo>
                    <a:pt x="2" y="387"/>
                  </a:lnTo>
                  <a:lnTo>
                    <a:pt x="0" y="286"/>
                  </a:lnTo>
                  <a:lnTo>
                    <a:pt x="5" y="182"/>
                  </a:lnTo>
                  <a:lnTo>
                    <a:pt x="21" y="84"/>
                  </a:lnTo>
                  <a:lnTo>
                    <a:pt x="51" y="0"/>
                  </a:lnTo>
                  <a:lnTo>
                    <a:pt x="158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6" name="Freeform 101"/>
            <p:cNvSpPr>
              <a:spLocks/>
            </p:cNvSpPr>
            <p:nvPr/>
          </p:nvSpPr>
          <p:spPr bwMode="auto">
            <a:xfrm>
              <a:off x="7225" y="13651"/>
              <a:ext cx="131" cy="517"/>
            </a:xfrm>
            <a:custGeom>
              <a:avLst/>
              <a:gdLst>
                <a:gd name="T0" fmla="*/ 131 w 131"/>
                <a:gd name="T1" fmla="*/ 4 h 517"/>
                <a:gd name="T2" fmla="*/ 128 w 131"/>
                <a:gd name="T3" fmla="*/ 7 h 517"/>
                <a:gd name="T4" fmla="*/ 119 w 131"/>
                <a:gd name="T5" fmla="*/ 21 h 517"/>
                <a:gd name="T6" fmla="*/ 109 w 131"/>
                <a:gd name="T7" fmla="*/ 47 h 517"/>
                <a:gd name="T8" fmla="*/ 97 w 131"/>
                <a:gd name="T9" fmla="*/ 91 h 517"/>
                <a:gd name="T10" fmla="*/ 88 w 131"/>
                <a:gd name="T11" fmla="*/ 156 h 517"/>
                <a:gd name="T12" fmla="*/ 84 w 131"/>
                <a:gd name="T13" fmla="*/ 247 h 517"/>
                <a:gd name="T14" fmla="*/ 86 w 131"/>
                <a:gd name="T15" fmla="*/ 366 h 517"/>
                <a:gd name="T16" fmla="*/ 99 w 131"/>
                <a:gd name="T17" fmla="*/ 517 h 517"/>
                <a:gd name="T18" fmla="*/ 25 w 131"/>
                <a:gd name="T19" fmla="*/ 517 h 517"/>
                <a:gd name="T20" fmla="*/ 23 w 131"/>
                <a:gd name="T21" fmla="*/ 502 h 517"/>
                <a:gd name="T22" fmla="*/ 16 w 131"/>
                <a:gd name="T23" fmla="*/ 460 h 517"/>
                <a:gd name="T24" fmla="*/ 9 w 131"/>
                <a:gd name="T25" fmla="*/ 397 h 517"/>
                <a:gd name="T26" fmla="*/ 2 w 131"/>
                <a:gd name="T27" fmla="*/ 320 h 517"/>
                <a:gd name="T28" fmla="*/ 0 w 131"/>
                <a:gd name="T29" fmla="*/ 236 h 517"/>
                <a:gd name="T30" fmla="*/ 4 w 131"/>
                <a:gd name="T31" fmla="*/ 151 h 517"/>
                <a:gd name="T32" fmla="*/ 18 w 131"/>
                <a:gd name="T33" fmla="*/ 70 h 517"/>
                <a:gd name="T34" fmla="*/ 43 w 131"/>
                <a:gd name="T35" fmla="*/ 0 h 517"/>
                <a:gd name="T36" fmla="*/ 131 w 131"/>
                <a:gd name="T37" fmla="*/ 4 h 5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31" h="517">
                  <a:moveTo>
                    <a:pt x="131" y="4"/>
                  </a:moveTo>
                  <a:lnTo>
                    <a:pt x="128" y="7"/>
                  </a:lnTo>
                  <a:lnTo>
                    <a:pt x="119" y="21"/>
                  </a:lnTo>
                  <a:lnTo>
                    <a:pt x="109" y="47"/>
                  </a:lnTo>
                  <a:lnTo>
                    <a:pt x="97" y="91"/>
                  </a:lnTo>
                  <a:lnTo>
                    <a:pt x="88" y="156"/>
                  </a:lnTo>
                  <a:lnTo>
                    <a:pt x="84" y="247"/>
                  </a:lnTo>
                  <a:lnTo>
                    <a:pt x="86" y="366"/>
                  </a:lnTo>
                  <a:lnTo>
                    <a:pt x="99" y="517"/>
                  </a:lnTo>
                  <a:lnTo>
                    <a:pt x="25" y="517"/>
                  </a:lnTo>
                  <a:lnTo>
                    <a:pt x="23" y="502"/>
                  </a:lnTo>
                  <a:lnTo>
                    <a:pt x="16" y="460"/>
                  </a:lnTo>
                  <a:lnTo>
                    <a:pt x="9" y="397"/>
                  </a:lnTo>
                  <a:lnTo>
                    <a:pt x="2" y="320"/>
                  </a:lnTo>
                  <a:lnTo>
                    <a:pt x="0" y="236"/>
                  </a:lnTo>
                  <a:lnTo>
                    <a:pt x="4" y="151"/>
                  </a:lnTo>
                  <a:lnTo>
                    <a:pt x="18" y="70"/>
                  </a:lnTo>
                  <a:lnTo>
                    <a:pt x="43" y="0"/>
                  </a:lnTo>
                  <a:lnTo>
                    <a:pt x="131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7" name="Freeform 102"/>
            <p:cNvSpPr>
              <a:spLocks/>
            </p:cNvSpPr>
            <p:nvPr/>
          </p:nvSpPr>
          <p:spPr bwMode="auto">
            <a:xfrm>
              <a:off x="7233" y="13701"/>
              <a:ext cx="104" cy="411"/>
            </a:xfrm>
            <a:custGeom>
              <a:avLst/>
              <a:gdLst>
                <a:gd name="T0" fmla="*/ 104 w 104"/>
                <a:gd name="T1" fmla="*/ 4 h 411"/>
                <a:gd name="T2" fmla="*/ 101 w 104"/>
                <a:gd name="T3" fmla="*/ 7 h 411"/>
                <a:gd name="T4" fmla="*/ 94 w 104"/>
                <a:gd name="T5" fmla="*/ 17 h 411"/>
                <a:gd name="T6" fmla="*/ 86 w 104"/>
                <a:gd name="T7" fmla="*/ 38 h 411"/>
                <a:gd name="T8" fmla="*/ 76 w 104"/>
                <a:gd name="T9" fmla="*/ 73 h 411"/>
                <a:gd name="T10" fmla="*/ 69 w 104"/>
                <a:gd name="T11" fmla="*/ 125 h 411"/>
                <a:gd name="T12" fmla="*/ 65 w 104"/>
                <a:gd name="T13" fmla="*/ 196 h 411"/>
                <a:gd name="T14" fmla="*/ 67 w 104"/>
                <a:gd name="T15" fmla="*/ 291 h 411"/>
                <a:gd name="T16" fmla="*/ 77 w 104"/>
                <a:gd name="T17" fmla="*/ 411 h 411"/>
                <a:gd name="T18" fmla="*/ 19 w 104"/>
                <a:gd name="T19" fmla="*/ 411 h 411"/>
                <a:gd name="T20" fmla="*/ 17 w 104"/>
                <a:gd name="T21" fmla="*/ 399 h 411"/>
                <a:gd name="T22" fmla="*/ 11 w 104"/>
                <a:gd name="T23" fmla="*/ 365 h 411"/>
                <a:gd name="T24" fmla="*/ 6 w 104"/>
                <a:gd name="T25" fmla="*/ 316 h 411"/>
                <a:gd name="T26" fmla="*/ 2 w 104"/>
                <a:gd name="T27" fmla="*/ 255 h 411"/>
                <a:gd name="T28" fmla="*/ 0 w 104"/>
                <a:gd name="T29" fmla="*/ 188 h 411"/>
                <a:gd name="T30" fmla="*/ 4 w 104"/>
                <a:gd name="T31" fmla="*/ 120 h 411"/>
                <a:gd name="T32" fmla="*/ 15 w 104"/>
                <a:gd name="T33" fmla="*/ 55 h 411"/>
                <a:gd name="T34" fmla="*/ 34 w 104"/>
                <a:gd name="T35" fmla="*/ 0 h 411"/>
                <a:gd name="T36" fmla="*/ 104 w 104"/>
                <a:gd name="T37" fmla="*/ 4 h 4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4" h="411">
                  <a:moveTo>
                    <a:pt x="104" y="4"/>
                  </a:moveTo>
                  <a:lnTo>
                    <a:pt x="101" y="7"/>
                  </a:lnTo>
                  <a:lnTo>
                    <a:pt x="94" y="17"/>
                  </a:lnTo>
                  <a:lnTo>
                    <a:pt x="86" y="38"/>
                  </a:lnTo>
                  <a:lnTo>
                    <a:pt x="76" y="73"/>
                  </a:lnTo>
                  <a:lnTo>
                    <a:pt x="69" y="125"/>
                  </a:lnTo>
                  <a:lnTo>
                    <a:pt x="65" y="196"/>
                  </a:lnTo>
                  <a:lnTo>
                    <a:pt x="67" y="291"/>
                  </a:lnTo>
                  <a:lnTo>
                    <a:pt x="77" y="411"/>
                  </a:lnTo>
                  <a:lnTo>
                    <a:pt x="19" y="411"/>
                  </a:lnTo>
                  <a:lnTo>
                    <a:pt x="17" y="399"/>
                  </a:lnTo>
                  <a:lnTo>
                    <a:pt x="11" y="365"/>
                  </a:lnTo>
                  <a:lnTo>
                    <a:pt x="6" y="316"/>
                  </a:lnTo>
                  <a:lnTo>
                    <a:pt x="2" y="255"/>
                  </a:lnTo>
                  <a:lnTo>
                    <a:pt x="0" y="188"/>
                  </a:lnTo>
                  <a:lnTo>
                    <a:pt x="4" y="120"/>
                  </a:lnTo>
                  <a:lnTo>
                    <a:pt x="15" y="55"/>
                  </a:lnTo>
                  <a:lnTo>
                    <a:pt x="34" y="0"/>
                  </a:lnTo>
                  <a:lnTo>
                    <a:pt x="104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8" name="Freeform 103"/>
            <p:cNvSpPr>
              <a:spLocks/>
            </p:cNvSpPr>
            <p:nvPr/>
          </p:nvSpPr>
          <p:spPr bwMode="auto">
            <a:xfrm>
              <a:off x="7240" y="13752"/>
              <a:ext cx="76" cy="302"/>
            </a:xfrm>
            <a:custGeom>
              <a:avLst/>
              <a:gdLst>
                <a:gd name="T0" fmla="*/ 76 w 76"/>
                <a:gd name="T1" fmla="*/ 2 h 302"/>
                <a:gd name="T2" fmla="*/ 74 w 76"/>
                <a:gd name="T3" fmla="*/ 4 h 302"/>
                <a:gd name="T4" fmla="*/ 70 w 76"/>
                <a:gd name="T5" fmla="*/ 12 h 302"/>
                <a:gd name="T6" fmla="*/ 62 w 76"/>
                <a:gd name="T7" fmla="*/ 28 h 302"/>
                <a:gd name="T8" fmla="*/ 56 w 76"/>
                <a:gd name="T9" fmla="*/ 53 h 302"/>
                <a:gd name="T10" fmla="*/ 51 w 76"/>
                <a:gd name="T11" fmla="*/ 92 h 302"/>
                <a:gd name="T12" fmla="*/ 49 w 76"/>
                <a:gd name="T13" fmla="*/ 145 h 302"/>
                <a:gd name="T14" fmla="*/ 50 w 76"/>
                <a:gd name="T15" fmla="*/ 214 h 302"/>
                <a:gd name="T16" fmla="*/ 57 w 76"/>
                <a:gd name="T17" fmla="*/ 302 h 302"/>
                <a:gd name="T18" fmla="*/ 14 w 76"/>
                <a:gd name="T19" fmla="*/ 302 h 302"/>
                <a:gd name="T20" fmla="*/ 13 w 76"/>
                <a:gd name="T21" fmla="*/ 294 h 302"/>
                <a:gd name="T22" fmla="*/ 9 w 76"/>
                <a:gd name="T23" fmla="*/ 269 h 302"/>
                <a:gd name="T24" fmla="*/ 4 w 76"/>
                <a:gd name="T25" fmla="*/ 232 h 302"/>
                <a:gd name="T26" fmla="*/ 1 w 76"/>
                <a:gd name="T27" fmla="*/ 188 h 302"/>
                <a:gd name="T28" fmla="*/ 0 w 76"/>
                <a:gd name="T29" fmla="*/ 138 h 302"/>
                <a:gd name="T30" fmla="*/ 2 w 76"/>
                <a:gd name="T31" fmla="*/ 89 h 302"/>
                <a:gd name="T32" fmla="*/ 10 w 76"/>
                <a:gd name="T33" fmla="*/ 41 h 302"/>
                <a:gd name="T34" fmla="*/ 25 w 76"/>
                <a:gd name="T35" fmla="*/ 0 h 302"/>
                <a:gd name="T36" fmla="*/ 76 w 76"/>
                <a:gd name="T37" fmla="*/ 2 h 30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6" h="302">
                  <a:moveTo>
                    <a:pt x="76" y="2"/>
                  </a:moveTo>
                  <a:lnTo>
                    <a:pt x="74" y="4"/>
                  </a:lnTo>
                  <a:lnTo>
                    <a:pt x="70" y="12"/>
                  </a:lnTo>
                  <a:lnTo>
                    <a:pt x="62" y="28"/>
                  </a:lnTo>
                  <a:lnTo>
                    <a:pt x="56" y="53"/>
                  </a:lnTo>
                  <a:lnTo>
                    <a:pt x="51" y="92"/>
                  </a:lnTo>
                  <a:lnTo>
                    <a:pt x="49" y="145"/>
                  </a:lnTo>
                  <a:lnTo>
                    <a:pt x="50" y="214"/>
                  </a:lnTo>
                  <a:lnTo>
                    <a:pt x="57" y="302"/>
                  </a:lnTo>
                  <a:lnTo>
                    <a:pt x="14" y="302"/>
                  </a:lnTo>
                  <a:lnTo>
                    <a:pt x="13" y="294"/>
                  </a:lnTo>
                  <a:lnTo>
                    <a:pt x="9" y="269"/>
                  </a:lnTo>
                  <a:lnTo>
                    <a:pt x="4" y="232"/>
                  </a:lnTo>
                  <a:lnTo>
                    <a:pt x="1" y="188"/>
                  </a:lnTo>
                  <a:lnTo>
                    <a:pt x="0" y="138"/>
                  </a:lnTo>
                  <a:lnTo>
                    <a:pt x="2" y="89"/>
                  </a:lnTo>
                  <a:lnTo>
                    <a:pt x="10" y="41"/>
                  </a:lnTo>
                  <a:lnTo>
                    <a:pt x="25" y="0"/>
                  </a:lnTo>
                  <a:lnTo>
                    <a:pt x="76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9" name="Rectangle 104"/>
            <p:cNvSpPr>
              <a:spLocks noChangeArrowheads="1"/>
            </p:cNvSpPr>
            <p:nvPr/>
          </p:nvSpPr>
          <p:spPr bwMode="auto">
            <a:xfrm>
              <a:off x="6241" y="13678"/>
              <a:ext cx="23" cy="9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0" name="Freeform 105"/>
            <p:cNvSpPr>
              <a:spLocks/>
            </p:cNvSpPr>
            <p:nvPr/>
          </p:nvSpPr>
          <p:spPr bwMode="auto">
            <a:xfrm>
              <a:off x="6579" y="13664"/>
              <a:ext cx="375" cy="440"/>
            </a:xfrm>
            <a:custGeom>
              <a:avLst/>
              <a:gdLst>
                <a:gd name="T0" fmla="*/ 35 w 375"/>
                <a:gd name="T1" fmla="*/ 41 h 440"/>
                <a:gd name="T2" fmla="*/ 32 w 375"/>
                <a:gd name="T3" fmla="*/ 49 h 440"/>
                <a:gd name="T4" fmla="*/ 25 w 375"/>
                <a:gd name="T5" fmla="*/ 74 h 440"/>
                <a:gd name="T6" fmla="*/ 17 w 375"/>
                <a:gd name="T7" fmla="*/ 112 h 440"/>
                <a:gd name="T8" fmla="*/ 8 w 375"/>
                <a:gd name="T9" fmla="*/ 163 h 440"/>
                <a:gd name="T10" fmla="*/ 2 w 375"/>
                <a:gd name="T11" fmla="*/ 223 h 440"/>
                <a:gd name="T12" fmla="*/ 0 w 375"/>
                <a:gd name="T13" fmla="*/ 290 h 440"/>
                <a:gd name="T14" fmla="*/ 7 w 375"/>
                <a:gd name="T15" fmla="*/ 363 h 440"/>
                <a:gd name="T16" fmla="*/ 23 w 375"/>
                <a:gd name="T17" fmla="*/ 440 h 440"/>
                <a:gd name="T18" fmla="*/ 23 w 375"/>
                <a:gd name="T19" fmla="*/ 437 h 440"/>
                <a:gd name="T20" fmla="*/ 23 w 375"/>
                <a:gd name="T21" fmla="*/ 427 h 440"/>
                <a:gd name="T22" fmla="*/ 23 w 375"/>
                <a:gd name="T23" fmla="*/ 411 h 440"/>
                <a:gd name="T24" fmla="*/ 23 w 375"/>
                <a:gd name="T25" fmla="*/ 391 h 440"/>
                <a:gd name="T26" fmla="*/ 25 w 375"/>
                <a:gd name="T27" fmla="*/ 367 h 440"/>
                <a:gd name="T28" fmla="*/ 28 w 375"/>
                <a:gd name="T29" fmla="*/ 341 h 440"/>
                <a:gd name="T30" fmla="*/ 33 w 375"/>
                <a:gd name="T31" fmla="*/ 312 h 440"/>
                <a:gd name="T32" fmla="*/ 39 w 375"/>
                <a:gd name="T33" fmla="*/ 281 h 440"/>
                <a:gd name="T34" fmla="*/ 49 w 375"/>
                <a:gd name="T35" fmla="*/ 251 h 440"/>
                <a:gd name="T36" fmla="*/ 61 w 375"/>
                <a:gd name="T37" fmla="*/ 222 h 440"/>
                <a:gd name="T38" fmla="*/ 75 w 375"/>
                <a:gd name="T39" fmla="*/ 194 h 440"/>
                <a:gd name="T40" fmla="*/ 93 w 375"/>
                <a:gd name="T41" fmla="*/ 168 h 440"/>
                <a:gd name="T42" fmla="*/ 116 w 375"/>
                <a:gd name="T43" fmla="*/ 145 h 440"/>
                <a:gd name="T44" fmla="*/ 141 w 375"/>
                <a:gd name="T45" fmla="*/ 127 h 440"/>
                <a:gd name="T46" fmla="*/ 173 w 375"/>
                <a:gd name="T47" fmla="*/ 114 h 440"/>
                <a:gd name="T48" fmla="*/ 208 w 375"/>
                <a:gd name="T49" fmla="*/ 106 h 440"/>
                <a:gd name="T50" fmla="*/ 210 w 375"/>
                <a:gd name="T51" fmla="*/ 104 h 440"/>
                <a:gd name="T52" fmla="*/ 217 w 375"/>
                <a:gd name="T53" fmla="*/ 100 h 440"/>
                <a:gd name="T54" fmla="*/ 227 w 375"/>
                <a:gd name="T55" fmla="*/ 92 h 440"/>
                <a:gd name="T56" fmla="*/ 245 w 375"/>
                <a:gd name="T57" fmla="*/ 82 h 440"/>
                <a:gd name="T58" fmla="*/ 267 w 375"/>
                <a:gd name="T59" fmla="*/ 69 h 440"/>
                <a:gd name="T60" fmla="*/ 296 w 375"/>
                <a:gd name="T61" fmla="*/ 54 h 440"/>
                <a:gd name="T62" fmla="*/ 332 w 375"/>
                <a:gd name="T63" fmla="*/ 36 h 440"/>
                <a:gd name="T64" fmla="*/ 375 w 375"/>
                <a:gd name="T65" fmla="*/ 17 h 440"/>
                <a:gd name="T66" fmla="*/ 373 w 375"/>
                <a:gd name="T67" fmla="*/ 16 h 440"/>
                <a:gd name="T68" fmla="*/ 366 w 375"/>
                <a:gd name="T69" fmla="*/ 15 h 440"/>
                <a:gd name="T70" fmla="*/ 357 w 375"/>
                <a:gd name="T71" fmla="*/ 13 h 440"/>
                <a:gd name="T72" fmla="*/ 343 w 375"/>
                <a:gd name="T73" fmla="*/ 10 h 440"/>
                <a:gd name="T74" fmla="*/ 326 w 375"/>
                <a:gd name="T75" fmla="*/ 7 h 440"/>
                <a:gd name="T76" fmla="*/ 307 w 375"/>
                <a:gd name="T77" fmla="*/ 5 h 440"/>
                <a:gd name="T78" fmla="*/ 285 w 375"/>
                <a:gd name="T79" fmla="*/ 3 h 440"/>
                <a:gd name="T80" fmla="*/ 261 w 375"/>
                <a:gd name="T81" fmla="*/ 1 h 440"/>
                <a:gd name="T82" fmla="*/ 235 w 375"/>
                <a:gd name="T83" fmla="*/ 0 h 440"/>
                <a:gd name="T84" fmla="*/ 208 w 375"/>
                <a:gd name="T85" fmla="*/ 1 h 440"/>
                <a:gd name="T86" fmla="*/ 180 w 375"/>
                <a:gd name="T87" fmla="*/ 2 h 440"/>
                <a:gd name="T88" fmla="*/ 151 w 375"/>
                <a:gd name="T89" fmla="*/ 5 h 440"/>
                <a:gd name="T90" fmla="*/ 122 w 375"/>
                <a:gd name="T91" fmla="*/ 10 h 440"/>
                <a:gd name="T92" fmla="*/ 92 w 375"/>
                <a:gd name="T93" fmla="*/ 18 h 440"/>
                <a:gd name="T94" fmla="*/ 63 w 375"/>
                <a:gd name="T95" fmla="*/ 28 h 440"/>
                <a:gd name="T96" fmla="*/ 35 w 375"/>
                <a:gd name="T97" fmla="*/ 41 h 4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75" h="440">
                  <a:moveTo>
                    <a:pt x="35" y="41"/>
                  </a:moveTo>
                  <a:lnTo>
                    <a:pt x="32" y="49"/>
                  </a:lnTo>
                  <a:lnTo>
                    <a:pt x="25" y="74"/>
                  </a:lnTo>
                  <a:lnTo>
                    <a:pt x="17" y="112"/>
                  </a:lnTo>
                  <a:lnTo>
                    <a:pt x="8" y="163"/>
                  </a:lnTo>
                  <a:lnTo>
                    <a:pt x="2" y="223"/>
                  </a:lnTo>
                  <a:lnTo>
                    <a:pt x="0" y="290"/>
                  </a:lnTo>
                  <a:lnTo>
                    <a:pt x="7" y="363"/>
                  </a:lnTo>
                  <a:lnTo>
                    <a:pt x="23" y="440"/>
                  </a:lnTo>
                  <a:lnTo>
                    <a:pt x="23" y="437"/>
                  </a:lnTo>
                  <a:lnTo>
                    <a:pt x="23" y="427"/>
                  </a:lnTo>
                  <a:lnTo>
                    <a:pt x="23" y="411"/>
                  </a:lnTo>
                  <a:lnTo>
                    <a:pt x="23" y="391"/>
                  </a:lnTo>
                  <a:lnTo>
                    <a:pt x="25" y="367"/>
                  </a:lnTo>
                  <a:lnTo>
                    <a:pt x="28" y="341"/>
                  </a:lnTo>
                  <a:lnTo>
                    <a:pt x="33" y="312"/>
                  </a:lnTo>
                  <a:lnTo>
                    <a:pt x="39" y="281"/>
                  </a:lnTo>
                  <a:lnTo>
                    <a:pt x="49" y="251"/>
                  </a:lnTo>
                  <a:lnTo>
                    <a:pt x="61" y="222"/>
                  </a:lnTo>
                  <a:lnTo>
                    <a:pt x="75" y="194"/>
                  </a:lnTo>
                  <a:lnTo>
                    <a:pt x="93" y="168"/>
                  </a:lnTo>
                  <a:lnTo>
                    <a:pt x="116" y="145"/>
                  </a:lnTo>
                  <a:lnTo>
                    <a:pt x="141" y="127"/>
                  </a:lnTo>
                  <a:lnTo>
                    <a:pt x="173" y="114"/>
                  </a:lnTo>
                  <a:lnTo>
                    <a:pt x="208" y="106"/>
                  </a:lnTo>
                  <a:lnTo>
                    <a:pt x="210" y="104"/>
                  </a:lnTo>
                  <a:lnTo>
                    <a:pt x="217" y="100"/>
                  </a:lnTo>
                  <a:lnTo>
                    <a:pt x="227" y="92"/>
                  </a:lnTo>
                  <a:lnTo>
                    <a:pt x="245" y="82"/>
                  </a:lnTo>
                  <a:lnTo>
                    <a:pt x="267" y="69"/>
                  </a:lnTo>
                  <a:lnTo>
                    <a:pt x="296" y="54"/>
                  </a:lnTo>
                  <a:lnTo>
                    <a:pt x="332" y="36"/>
                  </a:lnTo>
                  <a:lnTo>
                    <a:pt x="375" y="17"/>
                  </a:lnTo>
                  <a:lnTo>
                    <a:pt x="373" y="16"/>
                  </a:lnTo>
                  <a:lnTo>
                    <a:pt x="366" y="15"/>
                  </a:lnTo>
                  <a:lnTo>
                    <a:pt x="357" y="13"/>
                  </a:lnTo>
                  <a:lnTo>
                    <a:pt x="343" y="10"/>
                  </a:lnTo>
                  <a:lnTo>
                    <a:pt x="326" y="7"/>
                  </a:lnTo>
                  <a:lnTo>
                    <a:pt x="307" y="5"/>
                  </a:lnTo>
                  <a:lnTo>
                    <a:pt x="285" y="3"/>
                  </a:lnTo>
                  <a:lnTo>
                    <a:pt x="261" y="1"/>
                  </a:lnTo>
                  <a:lnTo>
                    <a:pt x="235" y="0"/>
                  </a:lnTo>
                  <a:lnTo>
                    <a:pt x="208" y="1"/>
                  </a:lnTo>
                  <a:lnTo>
                    <a:pt x="180" y="2"/>
                  </a:lnTo>
                  <a:lnTo>
                    <a:pt x="151" y="5"/>
                  </a:lnTo>
                  <a:lnTo>
                    <a:pt x="122" y="10"/>
                  </a:lnTo>
                  <a:lnTo>
                    <a:pt x="92" y="18"/>
                  </a:lnTo>
                  <a:lnTo>
                    <a:pt x="63" y="28"/>
                  </a:lnTo>
                  <a:lnTo>
                    <a:pt x="35" y="4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1" name="Freeform 106"/>
            <p:cNvSpPr>
              <a:spLocks/>
            </p:cNvSpPr>
            <p:nvPr/>
          </p:nvSpPr>
          <p:spPr bwMode="auto">
            <a:xfrm>
              <a:off x="6061" y="13991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8 h 83"/>
                <a:gd name="T6" fmla="*/ 5 w 305"/>
                <a:gd name="T7" fmla="*/ 44 h 83"/>
                <a:gd name="T8" fmla="*/ 11 w 305"/>
                <a:gd name="T9" fmla="*/ 37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8 h 83"/>
                <a:gd name="T16" fmla="*/ 54 w 305"/>
                <a:gd name="T17" fmla="*/ 12 h 83"/>
                <a:gd name="T18" fmla="*/ 72 w 305"/>
                <a:gd name="T19" fmla="*/ 6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7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6 h 83"/>
                <a:gd name="T38" fmla="*/ 289 w 305"/>
                <a:gd name="T39" fmla="*/ 44 h 83"/>
                <a:gd name="T40" fmla="*/ 277 w 305"/>
                <a:gd name="T41" fmla="*/ 41 h 83"/>
                <a:gd name="T42" fmla="*/ 262 w 305"/>
                <a:gd name="T43" fmla="*/ 36 h 83"/>
                <a:gd name="T44" fmla="*/ 244 w 305"/>
                <a:gd name="T45" fmla="*/ 32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1 h 83"/>
                <a:gd name="T56" fmla="*/ 101 w 305"/>
                <a:gd name="T57" fmla="*/ 23 h 83"/>
                <a:gd name="T58" fmla="*/ 77 w 305"/>
                <a:gd name="T59" fmla="*/ 29 h 83"/>
                <a:gd name="T60" fmla="*/ 55 w 305"/>
                <a:gd name="T61" fmla="*/ 37 h 83"/>
                <a:gd name="T62" fmla="*/ 33 w 305"/>
                <a:gd name="T63" fmla="*/ 48 h 83"/>
                <a:gd name="T64" fmla="*/ 15 w 305"/>
                <a:gd name="T65" fmla="*/ 63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8"/>
                  </a:lnTo>
                  <a:lnTo>
                    <a:pt x="5" y="44"/>
                  </a:lnTo>
                  <a:lnTo>
                    <a:pt x="11" y="37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8"/>
                  </a:lnTo>
                  <a:lnTo>
                    <a:pt x="54" y="12"/>
                  </a:lnTo>
                  <a:lnTo>
                    <a:pt x="72" y="6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7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6"/>
                  </a:lnTo>
                  <a:lnTo>
                    <a:pt x="289" y="44"/>
                  </a:lnTo>
                  <a:lnTo>
                    <a:pt x="277" y="41"/>
                  </a:lnTo>
                  <a:lnTo>
                    <a:pt x="262" y="36"/>
                  </a:lnTo>
                  <a:lnTo>
                    <a:pt x="244" y="32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1"/>
                  </a:lnTo>
                  <a:lnTo>
                    <a:pt x="101" y="23"/>
                  </a:lnTo>
                  <a:lnTo>
                    <a:pt x="77" y="29"/>
                  </a:lnTo>
                  <a:lnTo>
                    <a:pt x="55" y="37"/>
                  </a:lnTo>
                  <a:lnTo>
                    <a:pt x="33" y="48"/>
                  </a:lnTo>
                  <a:lnTo>
                    <a:pt x="15" y="63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2" name="Freeform 107"/>
            <p:cNvSpPr>
              <a:spLocks/>
            </p:cNvSpPr>
            <p:nvPr/>
          </p:nvSpPr>
          <p:spPr bwMode="auto">
            <a:xfrm>
              <a:off x="6061" y="13793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9 h 83"/>
                <a:gd name="T6" fmla="*/ 5 w 305"/>
                <a:gd name="T7" fmla="*/ 44 h 83"/>
                <a:gd name="T8" fmla="*/ 11 w 305"/>
                <a:gd name="T9" fmla="*/ 38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7 h 83"/>
                <a:gd name="T16" fmla="*/ 54 w 305"/>
                <a:gd name="T17" fmla="*/ 12 h 83"/>
                <a:gd name="T18" fmla="*/ 72 w 305"/>
                <a:gd name="T19" fmla="*/ 7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8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5 h 83"/>
                <a:gd name="T38" fmla="*/ 289 w 305"/>
                <a:gd name="T39" fmla="*/ 43 h 83"/>
                <a:gd name="T40" fmla="*/ 277 w 305"/>
                <a:gd name="T41" fmla="*/ 40 h 83"/>
                <a:gd name="T42" fmla="*/ 262 w 305"/>
                <a:gd name="T43" fmla="*/ 36 h 83"/>
                <a:gd name="T44" fmla="*/ 244 w 305"/>
                <a:gd name="T45" fmla="*/ 33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2 h 83"/>
                <a:gd name="T56" fmla="*/ 101 w 305"/>
                <a:gd name="T57" fmla="*/ 24 h 83"/>
                <a:gd name="T58" fmla="*/ 77 w 305"/>
                <a:gd name="T59" fmla="*/ 29 h 83"/>
                <a:gd name="T60" fmla="*/ 55 w 305"/>
                <a:gd name="T61" fmla="*/ 38 h 83"/>
                <a:gd name="T62" fmla="*/ 33 w 305"/>
                <a:gd name="T63" fmla="*/ 49 h 83"/>
                <a:gd name="T64" fmla="*/ 15 w 305"/>
                <a:gd name="T65" fmla="*/ 64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11" y="38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7"/>
                  </a:lnTo>
                  <a:lnTo>
                    <a:pt x="54" y="12"/>
                  </a:lnTo>
                  <a:lnTo>
                    <a:pt x="72" y="7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8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5"/>
                  </a:lnTo>
                  <a:lnTo>
                    <a:pt x="289" y="43"/>
                  </a:lnTo>
                  <a:lnTo>
                    <a:pt x="277" y="40"/>
                  </a:lnTo>
                  <a:lnTo>
                    <a:pt x="262" y="36"/>
                  </a:lnTo>
                  <a:lnTo>
                    <a:pt x="244" y="33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2"/>
                  </a:lnTo>
                  <a:lnTo>
                    <a:pt x="101" y="24"/>
                  </a:lnTo>
                  <a:lnTo>
                    <a:pt x="77" y="29"/>
                  </a:lnTo>
                  <a:lnTo>
                    <a:pt x="55" y="38"/>
                  </a:lnTo>
                  <a:lnTo>
                    <a:pt x="33" y="49"/>
                  </a:lnTo>
                  <a:lnTo>
                    <a:pt x="15" y="64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3" name="Freeform 108"/>
            <p:cNvSpPr>
              <a:spLocks/>
            </p:cNvSpPr>
            <p:nvPr/>
          </p:nvSpPr>
          <p:spPr bwMode="auto">
            <a:xfrm>
              <a:off x="6348" y="13696"/>
              <a:ext cx="496" cy="917"/>
            </a:xfrm>
            <a:custGeom>
              <a:avLst/>
              <a:gdLst>
                <a:gd name="T0" fmla="*/ 0 w 496"/>
                <a:gd name="T1" fmla="*/ 0 h 917"/>
                <a:gd name="T2" fmla="*/ 0 w 496"/>
                <a:gd name="T3" fmla="*/ 886 h 917"/>
                <a:gd name="T4" fmla="*/ 150 w 496"/>
                <a:gd name="T5" fmla="*/ 917 h 917"/>
                <a:gd name="T6" fmla="*/ 143 w 496"/>
                <a:gd name="T7" fmla="*/ 797 h 917"/>
                <a:gd name="T8" fmla="*/ 496 w 496"/>
                <a:gd name="T9" fmla="*/ 851 h 917"/>
                <a:gd name="T10" fmla="*/ 490 w 496"/>
                <a:gd name="T11" fmla="*/ 803 h 917"/>
                <a:gd name="T12" fmla="*/ 245 w 496"/>
                <a:gd name="T13" fmla="*/ 773 h 917"/>
                <a:gd name="T14" fmla="*/ 239 w 496"/>
                <a:gd name="T15" fmla="*/ 670 h 917"/>
                <a:gd name="T16" fmla="*/ 72 w 496"/>
                <a:gd name="T17" fmla="*/ 670 h 917"/>
                <a:gd name="T18" fmla="*/ 68 w 496"/>
                <a:gd name="T19" fmla="*/ 657 h 917"/>
                <a:gd name="T20" fmla="*/ 56 w 496"/>
                <a:gd name="T21" fmla="*/ 620 h 917"/>
                <a:gd name="T22" fmla="*/ 41 w 496"/>
                <a:gd name="T23" fmla="*/ 559 h 917"/>
                <a:gd name="T24" fmla="*/ 26 w 496"/>
                <a:gd name="T25" fmla="*/ 480 h 917"/>
                <a:gd name="T26" fmla="*/ 15 w 496"/>
                <a:gd name="T27" fmla="*/ 385 h 917"/>
                <a:gd name="T28" fmla="*/ 11 w 496"/>
                <a:gd name="T29" fmla="*/ 276 h 917"/>
                <a:gd name="T30" fmla="*/ 20 w 496"/>
                <a:gd name="T31" fmla="*/ 158 h 917"/>
                <a:gd name="T32" fmla="*/ 42 w 496"/>
                <a:gd name="T33" fmla="*/ 30 h 917"/>
                <a:gd name="T34" fmla="*/ 0 w 496"/>
                <a:gd name="T35" fmla="*/ 0 h 9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96" h="917">
                  <a:moveTo>
                    <a:pt x="0" y="0"/>
                  </a:moveTo>
                  <a:lnTo>
                    <a:pt x="0" y="886"/>
                  </a:lnTo>
                  <a:lnTo>
                    <a:pt x="150" y="917"/>
                  </a:lnTo>
                  <a:lnTo>
                    <a:pt x="143" y="797"/>
                  </a:lnTo>
                  <a:lnTo>
                    <a:pt x="496" y="851"/>
                  </a:lnTo>
                  <a:lnTo>
                    <a:pt x="490" y="803"/>
                  </a:lnTo>
                  <a:lnTo>
                    <a:pt x="245" y="773"/>
                  </a:lnTo>
                  <a:lnTo>
                    <a:pt x="239" y="670"/>
                  </a:lnTo>
                  <a:lnTo>
                    <a:pt x="72" y="670"/>
                  </a:lnTo>
                  <a:lnTo>
                    <a:pt x="68" y="657"/>
                  </a:lnTo>
                  <a:lnTo>
                    <a:pt x="56" y="620"/>
                  </a:lnTo>
                  <a:lnTo>
                    <a:pt x="41" y="559"/>
                  </a:lnTo>
                  <a:lnTo>
                    <a:pt x="26" y="480"/>
                  </a:lnTo>
                  <a:lnTo>
                    <a:pt x="15" y="385"/>
                  </a:lnTo>
                  <a:lnTo>
                    <a:pt x="11" y="276"/>
                  </a:lnTo>
                  <a:lnTo>
                    <a:pt x="20" y="158"/>
                  </a:lnTo>
                  <a:lnTo>
                    <a:pt x="42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4" name="Freeform 109"/>
            <p:cNvSpPr>
              <a:spLocks/>
            </p:cNvSpPr>
            <p:nvPr/>
          </p:nvSpPr>
          <p:spPr bwMode="auto">
            <a:xfrm>
              <a:off x="6593" y="13487"/>
              <a:ext cx="638" cy="125"/>
            </a:xfrm>
            <a:custGeom>
              <a:avLst/>
              <a:gdLst>
                <a:gd name="T0" fmla="*/ 0 w 638"/>
                <a:gd name="T1" fmla="*/ 125 h 125"/>
                <a:gd name="T2" fmla="*/ 4 w 638"/>
                <a:gd name="T3" fmla="*/ 124 h 125"/>
                <a:gd name="T4" fmla="*/ 14 w 638"/>
                <a:gd name="T5" fmla="*/ 119 h 125"/>
                <a:gd name="T6" fmla="*/ 31 w 638"/>
                <a:gd name="T7" fmla="*/ 114 h 125"/>
                <a:gd name="T8" fmla="*/ 53 w 638"/>
                <a:gd name="T9" fmla="*/ 106 h 125"/>
                <a:gd name="T10" fmla="*/ 81 w 638"/>
                <a:gd name="T11" fmla="*/ 98 h 125"/>
                <a:gd name="T12" fmla="*/ 113 w 638"/>
                <a:gd name="T13" fmla="*/ 89 h 125"/>
                <a:gd name="T14" fmla="*/ 151 w 638"/>
                <a:gd name="T15" fmla="*/ 81 h 125"/>
                <a:gd name="T16" fmla="*/ 192 w 638"/>
                <a:gd name="T17" fmla="*/ 73 h 125"/>
                <a:gd name="T18" fmla="*/ 237 w 638"/>
                <a:gd name="T19" fmla="*/ 65 h 125"/>
                <a:gd name="T20" fmla="*/ 286 w 638"/>
                <a:gd name="T21" fmla="*/ 60 h 125"/>
                <a:gd name="T22" fmla="*/ 337 w 638"/>
                <a:gd name="T23" fmla="*/ 56 h 125"/>
                <a:gd name="T24" fmla="*/ 390 w 638"/>
                <a:gd name="T25" fmla="*/ 55 h 125"/>
                <a:gd name="T26" fmla="*/ 446 w 638"/>
                <a:gd name="T27" fmla="*/ 56 h 125"/>
                <a:gd name="T28" fmla="*/ 503 w 638"/>
                <a:gd name="T29" fmla="*/ 61 h 125"/>
                <a:gd name="T30" fmla="*/ 561 w 638"/>
                <a:gd name="T31" fmla="*/ 70 h 125"/>
                <a:gd name="T32" fmla="*/ 620 w 638"/>
                <a:gd name="T33" fmla="*/ 83 h 125"/>
                <a:gd name="T34" fmla="*/ 638 w 638"/>
                <a:gd name="T35" fmla="*/ 0 h 125"/>
                <a:gd name="T36" fmla="*/ 634 w 638"/>
                <a:gd name="T37" fmla="*/ 0 h 125"/>
                <a:gd name="T38" fmla="*/ 620 w 638"/>
                <a:gd name="T39" fmla="*/ 0 h 125"/>
                <a:gd name="T40" fmla="*/ 599 w 638"/>
                <a:gd name="T41" fmla="*/ 0 h 125"/>
                <a:gd name="T42" fmla="*/ 571 w 638"/>
                <a:gd name="T43" fmla="*/ 1 h 125"/>
                <a:gd name="T44" fmla="*/ 536 w 638"/>
                <a:gd name="T45" fmla="*/ 2 h 125"/>
                <a:gd name="T46" fmla="*/ 496 w 638"/>
                <a:gd name="T47" fmla="*/ 3 h 125"/>
                <a:gd name="T48" fmla="*/ 452 w 638"/>
                <a:gd name="T49" fmla="*/ 6 h 125"/>
                <a:gd name="T50" fmla="*/ 405 w 638"/>
                <a:gd name="T51" fmla="*/ 8 h 125"/>
                <a:gd name="T52" fmla="*/ 354 w 638"/>
                <a:gd name="T53" fmla="*/ 13 h 125"/>
                <a:gd name="T54" fmla="*/ 302 w 638"/>
                <a:gd name="T55" fmla="*/ 17 h 125"/>
                <a:gd name="T56" fmla="*/ 249 w 638"/>
                <a:gd name="T57" fmla="*/ 22 h 125"/>
                <a:gd name="T58" fmla="*/ 196 w 638"/>
                <a:gd name="T59" fmla="*/ 30 h 125"/>
                <a:gd name="T60" fmla="*/ 144 w 638"/>
                <a:gd name="T61" fmla="*/ 37 h 125"/>
                <a:gd name="T62" fmla="*/ 93 w 638"/>
                <a:gd name="T63" fmla="*/ 47 h 125"/>
                <a:gd name="T64" fmla="*/ 45 w 638"/>
                <a:gd name="T65" fmla="*/ 58 h 125"/>
                <a:gd name="T66" fmla="*/ 0 w 638"/>
                <a:gd name="T67" fmla="*/ 71 h 125"/>
                <a:gd name="T68" fmla="*/ 0 w 638"/>
                <a:gd name="T69" fmla="*/ 125 h 12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638" h="125">
                  <a:moveTo>
                    <a:pt x="0" y="125"/>
                  </a:moveTo>
                  <a:lnTo>
                    <a:pt x="4" y="124"/>
                  </a:lnTo>
                  <a:lnTo>
                    <a:pt x="14" y="119"/>
                  </a:lnTo>
                  <a:lnTo>
                    <a:pt x="31" y="114"/>
                  </a:lnTo>
                  <a:lnTo>
                    <a:pt x="53" y="106"/>
                  </a:lnTo>
                  <a:lnTo>
                    <a:pt x="81" y="98"/>
                  </a:lnTo>
                  <a:lnTo>
                    <a:pt x="113" y="89"/>
                  </a:lnTo>
                  <a:lnTo>
                    <a:pt x="151" y="81"/>
                  </a:lnTo>
                  <a:lnTo>
                    <a:pt x="192" y="73"/>
                  </a:lnTo>
                  <a:lnTo>
                    <a:pt x="237" y="65"/>
                  </a:lnTo>
                  <a:lnTo>
                    <a:pt x="286" y="60"/>
                  </a:lnTo>
                  <a:lnTo>
                    <a:pt x="337" y="56"/>
                  </a:lnTo>
                  <a:lnTo>
                    <a:pt x="390" y="55"/>
                  </a:lnTo>
                  <a:lnTo>
                    <a:pt x="446" y="56"/>
                  </a:lnTo>
                  <a:lnTo>
                    <a:pt x="503" y="61"/>
                  </a:lnTo>
                  <a:lnTo>
                    <a:pt x="561" y="70"/>
                  </a:lnTo>
                  <a:lnTo>
                    <a:pt x="620" y="83"/>
                  </a:lnTo>
                  <a:lnTo>
                    <a:pt x="638" y="0"/>
                  </a:lnTo>
                  <a:lnTo>
                    <a:pt x="634" y="0"/>
                  </a:lnTo>
                  <a:lnTo>
                    <a:pt x="620" y="0"/>
                  </a:lnTo>
                  <a:lnTo>
                    <a:pt x="599" y="0"/>
                  </a:lnTo>
                  <a:lnTo>
                    <a:pt x="571" y="1"/>
                  </a:lnTo>
                  <a:lnTo>
                    <a:pt x="536" y="2"/>
                  </a:lnTo>
                  <a:lnTo>
                    <a:pt x="496" y="3"/>
                  </a:lnTo>
                  <a:lnTo>
                    <a:pt x="452" y="6"/>
                  </a:lnTo>
                  <a:lnTo>
                    <a:pt x="405" y="8"/>
                  </a:lnTo>
                  <a:lnTo>
                    <a:pt x="354" y="13"/>
                  </a:lnTo>
                  <a:lnTo>
                    <a:pt x="302" y="17"/>
                  </a:lnTo>
                  <a:lnTo>
                    <a:pt x="249" y="22"/>
                  </a:lnTo>
                  <a:lnTo>
                    <a:pt x="196" y="30"/>
                  </a:lnTo>
                  <a:lnTo>
                    <a:pt x="144" y="37"/>
                  </a:lnTo>
                  <a:lnTo>
                    <a:pt x="93" y="47"/>
                  </a:lnTo>
                  <a:lnTo>
                    <a:pt x="45" y="58"/>
                  </a:lnTo>
                  <a:lnTo>
                    <a:pt x="0" y="71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5" name="Freeform 110"/>
            <p:cNvSpPr>
              <a:spLocks/>
            </p:cNvSpPr>
            <p:nvPr/>
          </p:nvSpPr>
          <p:spPr bwMode="auto">
            <a:xfrm>
              <a:off x="6217" y="14634"/>
              <a:ext cx="1075" cy="356"/>
            </a:xfrm>
            <a:custGeom>
              <a:avLst/>
              <a:gdLst>
                <a:gd name="T0" fmla="*/ 454 w 1075"/>
                <a:gd name="T1" fmla="*/ 344 h 356"/>
                <a:gd name="T2" fmla="*/ 456 w 1075"/>
                <a:gd name="T3" fmla="*/ 343 h 356"/>
                <a:gd name="T4" fmla="*/ 463 w 1075"/>
                <a:gd name="T5" fmla="*/ 341 h 356"/>
                <a:gd name="T6" fmla="*/ 472 w 1075"/>
                <a:gd name="T7" fmla="*/ 337 h 356"/>
                <a:gd name="T8" fmla="*/ 485 w 1075"/>
                <a:gd name="T9" fmla="*/ 332 h 356"/>
                <a:gd name="T10" fmla="*/ 501 w 1075"/>
                <a:gd name="T11" fmla="*/ 325 h 356"/>
                <a:gd name="T12" fmla="*/ 518 w 1075"/>
                <a:gd name="T13" fmla="*/ 317 h 356"/>
                <a:gd name="T14" fmla="*/ 538 w 1075"/>
                <a:gd name="T15" fmla="*/ 308 h 356"/>
                <a:gd name="T16" fmla="*/ 558 w 1075"/>
                <a:gd name="T17" fmla="*/ 298 h 356"/>
                <a:gd name="T18" fmla="*/ 580 w 1075"/>
                <a:gd name="T19" fmla="*/ 287 h 356"/>
                <a:gd name="T20" fmla="*/ 600 w 1075"/>
                <a:gd name="T21" fmla="*/ 274 h 356"/>
                <a:gd name="T22" fmla="*/ 621 w 1075"/>
                <a:gd name="T23" fmla="*/ 262 h 356"/>
                <a:gd name="T24" fmla="*/ 640 w 1075"/>
                <a:gd name="T25" fmla="*/ 248 h 356"/>
                <a:gd name="T26" fmla="*/ 658 w 1075"/>
                <a:gd name="T27" fmla="*/ 234 h 356"/>
                <a:gd name="T28" fmla="*/ 674 w 1075"/>
                <a:gd name="T29" fmla="*/ 219 h 356"/>
                <a:gd name="T30" fmla="*/ 688 w 1075"/>
                <a:gd name="T31" fmla="*/ 204 h 356"/>
                <a:gd name="T32" fmla="*/ 699 w 1075"/>
                <a:gd name="T33" fmla="*/ 189 h 356"/>
                <a:gd name="T34" fmla="*/ 0 w 1075"/>
                <a:gd name="T35" fmla="*/ 18 h 356"/>
                <a:gd name="T36" fmla="*/ 54 w 1075"/>
                <a:gd name="T37" fmla="*/ 0 h 356"/>
                <a:gd name="T38" fmla="*/ 1075 w 1075"/>
                <a:gd name="T39" fmla="*/ 251 h 356"/>
                <a:gd name="T40" fmla="*/ 1033 w 1075"/>
                <a:gd name="T41" fmla="*/ 274 h 356"/>
                <a:gd name="T42" fmla="*/ 738 w 1075"/>
                <a:gd name="T43" fmla="*/ 199 h 356"/>
                <a:gd name="T44" fmla="*/ 737 w 1075"/>
                <a:gd name="T45" fmla="*/ 200 h 356"/>
                <a:gd name="T46" fmla="*/ 735 w 1075"/>
                <a:gd name="T47" fmla="*/ 203 h 356"/>
                <a:gd name="T48" fmla="*/ 730 w 1075"/>
                <a:gd name="T49" fmla="*/ 207 h 356"/>
                <a:gd name="T50" fmla="*/ 724 w 1075"/>
                <a:gd name="T51" fmla="*/ 214 h 356"/>
                <a:gd name="T52" fmla="*/ 716 w 1075"/>
                <a:gd name="T53" fmla="*/ 222 h 356"/>
                <a:gd name="T54" fmla="*/ 706 w 1075"/>
                <a:gd name="T55" fmla="*/ 231 h 356"/>
                <a:gd name="T56" fmla="*/ 694 w 1075"/>
                <a:gd name="T57" fmla="*/ 242 h 356"/>
                <a:gd name="T58" fmla="*/ 679 w 1075"/>
                <a:gd name="T59" fmla="*/ 253 h 356"/>
                <a:gd name="T60" fmla="*/ 662 w 1075"/>
                <a:gd name="T61" fmla="*/ 265 h 356"/>
                <a:gd name="T62" fmla="*/ 643 w 1075"/>
                <a:gd name="T63" fmla="*/ 278 h 356"/>
                <a:gd name="T64" fmla="*/ 621 w 1075"/>
                <a:gd name="T65" fmla="*/ 291 h 356"/>
                <a:gd name="T66" fmla="*/ 597 w 1075"/>
                <a:gd name="T67" fmla="*/ 303 h 356"/>
                <a:gd name="T68" fmla="*/ 570 w 1075"/>
                <a:gd name="T69" fmla="*/ 317 h 356"/>
                <a:gd name="T70" fmla="*/ 540 w 1075"/>
                <a:gd name="T71" fmla="*/ 330 h 356"/>
                <a:gd name="T72" fmla="*/ 508 w 1075"/>
                <a:gd name="T73" fmla="*/ 343 h 356"/>
                <a:gd name="T74" fmla="*/ 472 w 1075"/>
                <a:gd name="T75" fmla="*/ 356 h 356"/>
                <a:gd name="T76" fmla="*/ 454 w 1075"/>
                <a:gd name="T77" fmla="*/ 344 h 35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75" h="356">
                  <a:moveTo>
                    <a:pt x="454" y="344"/>
                  </a:moveTo>
                  <a:lnTo>
                    <a:pt x="456" y="343"/>
                  </a:lnTo>
                  <a:lnTo>
                    <a:pt x="463" y="341"/>
                  </a:lnTo>
                  <a:lnTo>
                    <a:pt x="472" y="337"/>
                  </a:lnTo>
                  <a:lnTo>
                    <a:pt x="485" y="332"/>
                  </a:lnTo>
                  <a:lnTo>
                    <a:pt x="501" y="325"/>
                  </a:lnTo>
                  <a:lnTo>
                    <a:pt x="518" y="317"/>
                  </a:lnTo>
                  <a:lnTo>
                    <a:pt x="538" y="308"/>
                  </a:lnTo>
                  <a:lnTo>
                    <a:pt x="558" y="298"/>
                  </a:lnTo>
                  <a:lnTo>
                    <a:pt x="580" y="287"/>
                  </a:lnTo>
                  <a:lnTo>
                    <a:pt x="600" y="274"/>
                  </a:lnTo>
                  <a:lnTo>
                    <a:pt x="621" y="262"/>
                  </a:lnTo>
                  <a:lnTo>
                    <a:pt x="640" y="248"/>
                  </a:lnTo>
                  <a:lnTo>
                    <a:pt x="658" y="234"/>
                  </a:lnTo>
                  <a:lnTo>
                    <a:pt x="674" y="219"/>
                  </a:lnTo>
                  <a:lnTo>
                    <a:pt x="688" y="204"/>
                  </a:lnTo>
                  <a:lnTo>
                    <a:pt x="699" y="189"/>
                  </a:lnTo>
                  <a:lnTo>
                    <a:pt x="0" y="18"/>
                  </a:lnTo>
                  <a:lnTo>
                    <a:pt x="54" y="0"/>
                  </a:lnTo>
                  <a:lnTo>
                    <a:pt x="1075" y="251"/>
                  </a:lnTo>
                  <a:lnTo>
                    <a:pt x="1033" y="274"/>
                  </a:lnTo>
                  <a:lnTo>
                    <a:pt x="738" y="199"/>
                  </a:lnTo>
                  <a:lnTo>
                    <a:pt x="737" y="200"/>
                  </a:lnTo>
                  <a:lnTo>
                    <a:pt x="735" y="203"/>
                  </a:lnTo>
                  <a:lnTo>
                    <a:pt x="730" y="207"/>
                  </a:lnTo>
                  <a:lnTo>
                    <a:pt x="724" y="214"/>
                  </a:lnTo>
                  <a:lnTo>
                    <a:pt x="716" y="222"/>
                  </a:lnTo>
                  <a:lnTo>
                    <a:pt x="706" y="231"/>
                  </a:lnTo>
                  <a:lnTo>
                    <a:pt x="694" y="242"/>
                  </a:lnTo>
                  <a:lnTo>
                    <a:pt x="679" y="253"/>
                  </a:lnTo>
                  <a:lnTo>
                    <a:pt x="662" y="265"/>
                  </a:lnTo>
                  <a:lnTo>
                    <a:pt x="643" y="278"/>
                  </a:lnTo>
                  <a:lnTo>
                    <a:pt x="621" y="291"/>
                  </a:lnTo>
                  <a:lnTo>
                    <a:pt x="597" y="303"/>
                  </a:lnTo>
                  <a:lnTo>
                    <a:pt x="570" y="317"/>
                  </a:lnTo>
                  <a:lnTo>
                    <a:pt x="540" y="330"/>
                  </a:lnTo>
                  <a:lnTo>
                    <a:pt x="508" y="343"/>
                  </a:lnTo>
                  <a:lnTo>
                    <a:pt x="472" y="356"/>
                  </a:lnTo>
                  <a:lnTo>
                    <a:pt x="454" y="3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6" name="Freeform 111"/>
            <p:cNvSpPr>
              <a:spLocks/>
            </p:cNvSpPr>
            <p:nvPr/>
          </p:nvSpPr>
          <p:spPr bwMode="auto">
            <a:xfrm>
              <a:off x="5997" y="14727"/>
              <a:ext cx="1095" cy="319"/>
            </a:xfrm>
            <a:custGeom>
              <a:avLst/>
              <a:gdLst>
                <a:gd name="T0" fmla="*/ 0 w 1095"/>
                <a:gd name="T1" fmla="*/ 0 h 319"/>
                <a:gd name="T2" fmla="*/ 1071 w 1095"/>
                <a:gd name="T3" fmla="*/ 319 h 319"/>
                <a:gd name="T4" fmla="*/ 1095 w 1095"/>
                <a:gd name="T5" fmla="*/ 319 h 319"/>
                <a:gd name="T6" fmla="*/ 33 w 1095"/>
                <a:gd name="T7" fmla="*/ 0 h 319"/>
                <a:gd name="T8" fmla="*/ 0 w 1095"/>
                <a:gd name="T9" fmla="*/ 0 h 3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5" h="319">
                  <a:moveTo>
                    <a:pt x="0" y="0"/>
                  </a:moveTo>
                  <a:lnTo>
                    <a:pt x="1071" y="319"/>
                  </a:lnTo>
                  <a:lnTo>
                    <a:pt x="1095" y="319"/>
                  </a:lnTo>
                  <a:lnTo>
                    <a:pt x="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7" name="Freeform 112"/>
            <p:cNvSpPr>
              <a:spLocks/>
            </p:cNvSpPr>
            <p:nvPr/>
          </p:nvSpPr>
          <p:spPr bwMode="auto">
            <a:xfrm>
              <a:off x="6181" y="14684"/>
              <a:ext cx="1082" cy="285"/>
            </a:xfrm>
            <a:custGeom>
              <a:avLst/>
              <a:gdLst>
                <a:gd name="T0" fmla="*/ 0 w 1082"/>
                <a:gd name="T1" fmla="*/ 1 h 285"/>
                <a:gd name="T2" fmla="*/ 1058 w 1082"/>
                <a:gd name="T3" fmla="*/ 285 h 285"/>
                <a:gd name="T4" fmla="*/ 1082 w 1082"/>
                <a:gd name="T5" fmla="*/ 284 h 285"/>
                <a:gd name="T6" fmla="*/ 33 w 1082"/>
                <a:gd name="T7" fmla="*/ 0 h 285"/>
                <a:gd name="T8" fmla="*/ 0 w 1082"/>
                <a:gd name="T9" fmla="*/ 1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2" h="285">
                  <a:moveTo>
                    <a:pt x="0" y="1"/>
                  </a:moveTo>
                  <a:lnTo>
                    <a:pt x="1058" y="285"/>
                  </a:lnTo>
                  <a:lnTo>
                    <a:pt x="1082" y="284"/>
                  </a:lnTo>
                  <a:lnTo>
                    <a:pt x="3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8" name="Freeform 113"/>
            <p:cNvSpPr>
              <a:spLocks/>
            </p:cNvSpPr>
            <p:nvPr/>
          </p:nvSpPr>
          <p:spPr bwMode="auto">
            <a:xfrm>
              <a:off x="6093" y="14699"/>
              <a:ext cx="1087" cy="315"/>
            </a:xfrm>
            <a:custGeom>
              <a:avLst/>
              <a:gdLst>
                <a:gd name="T0" fmla="*/ 0 w 1087"/>
                <a:gd name="T1" fmla="*/ 0 h 315"/>
                <a:gd name="T2" fmla="*/ 1066 w 1087"/>
                <a:gd name="T3" fmla="*/ 315 h 315"/>
                <a:gd name="T4" fmla="*/ 1087 w 1087"/>
                <a:gd name="T5" fmla="*/ 308 h 315"/>
                <a:gd name="T6" fmla="*/ 31 w 1087"/>
                <a:gd name="T7" fmla="*/ 0 h 315"/>
                <a:gd name="T8" fmla="*/ 0 w 1087"/>
                <a:gd name="T9" fmla="*/ 0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7" h="315">
                  <a:moveTo>
                    <a:pt x="0" y="0"/>
                  </a:moveTo>
                  <a:lnTo>
                    <a:pt x="1066" y="315"/>
                  </a:lnTo>
                  <a:lnTo>
                    <a:pt x="1087" y="308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063" name="Group 114"/>
          <p:cNvGrpSpPr>
            <a:grpSpLocks/>
          </p:cNvGrpSpPr>
          <p:nvPr/>
        </p:nvGrpSpPr>
        <p:grpSpPr bwMode="auto">
          <a:xfrm>
            <a:off x="1325711" y="4230018"/>
            <a:ext cx="798513" cy="1166813"/>
            <a:chOff x="12762" y="10336"/>
            <a:chExt cx="1027" cy="1700"/>
          </a:xfrm>
        </p:grpSpPr>
        <p:sp>
          <p:nvSpPr>
            <p:cNvPr id="87184" name="Rectangle 115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185" name="Rectangle 116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186" name="Line 117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7" name="Line 118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8" name="Line 119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9" name="Line 120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064" name="Text Box 121"/>
          <p:cNvSpPr txBox="1">
            <a:spLocks noChangeArrowheads="1"/>
          </p:cNvSpPr>
          <p:nvPr/>
        </p:nvSpPr>
        <p:spPr bwMode="auto">
          <a:xfrm>
            <a:off x="1278086" y="3812506"/>
            <a:ext cx="877888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/>
            <a:r>
              <a:rPr lang="en-US">
                <a:solidFill>
                  <a:schemeClr val="tx2"/>
                </a:solidFill>
                <a:latin typeface="Arial" charset="0"/>
              </a:rPr>
              <a:t>Host B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87065" name="Line 122"/>
          <p:cNvSpPr>
            <a:spLocks noChangeShapeType="1"/>
          </p:cNvSpPr>
          <p:nvPr/>
        </p:nvSpPr>
        <p:spPr bwMode="auto">
          <a:xfrm flipH="1">
            <a:off x="3048149" y="4906293"/>
            <a:ext cx="749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6" name="Line 123"/>
          <p:cNvSpPr>
            <a:spLocks noChangeShapeType="1"/>
          </p:cNvSpPr>
          <p:nvPr/>
        </p:nvSpPr>
        <p:spPr bwMode="auto">
          <a:xfrm flipH="1">
            <a:off x="5037286" y="4906293"/>
            <a:ext cx="7477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7" name="Line 124"/>
          <p:cNvSpPr>
            <a:spLocks noChangeShapeType="1"/>
          </p:cNvSpPr>
          <p:nvPr/>
        </p:nvSpPr>
        <p:spPr bwMode="auto">
          <a:xfrm flipH="1">
            <a:off x="5188099" y="4390356"/>
            <a:ext cx="1135062" cy="1117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8" name="Line 125"/>
          <p:cNvSpPr>
            <a:spLocks noChangeShapeType="1"/>
          </p:cNvSpPr>
          <p:nvPr/>
        </p:nvSpPr>
        <p:spPr bwMode="auto">
          <a:xfrm flipH="1">
            <a:off x="5176986" y="5507956"/>
            <a:ext cx="6778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9" name="Line 126"/>
          <p:cNvSpPr>
            <a:spLocks noChangeShapeType="1"/>
          </p:cNvSpPr>
          <p:nvPr/>
        </p:nvSpPr>
        <p:spPr bwMode="auto">
          <a:xfrm flipH="1">
            <a:off x="6286649" y="4403056"/>
            <a:ext cx="5397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7070" name="Group 127"/>
          <p:cNvGrpSpPr>
            <a:grpSpLocks/>
          </p:cNvGrpSpPr>
          <p:nvPr/>
        </p:nvGrpSpPr>
        <p:grpSpPr bwMode="auto">
          <a:xfrm>
            <a:off x="6393011" y="3582318"/>
            <a:ext cx="1203325" cy="1162050"/>
            <a:chOff x="5850" y="13487"/>
            <a:chExt cx="2023" cy="1840"/>
          </a:xfrm>
        </p:grpSpPr>
        <p:sp>
          <p:nvSpPr>
            <p:cNvPr id="87145" name="Freeform 128"/>
            <p:cNvSpPr>
              <a:spLocks/>
            </p:cNvSpPr>
            <p:nvPr/>
          </p:nvSpPr>
          <p:spPr bwMode="auto">
            <a:xfrm>
              <a:off x="5850" y="13632"/>
              <a:ext cx="2023" cy="1695"/>
            </a:xfrm>
            <a:custGeom>
              <a:avLst/>
              <a:gdLst>
                <a:gd name="T0" fmla="*/ 570 w 2023"/>
                <a:gd name="T1" fmla="*/ 121 h 1695"/>
                <a:gd name="T2" fmla="*/ 575 w 2023"/>
                <a:gd name="T3" fmla="*/ 120 h 1695"/>
                <a:gd name="T4" fmla="*/ 586 w 2023"/>
                <a:gd name="T5" fmla="*/ 116 h 1695"/>
                <a:gd name="T6" fmla="*/ 607 w 2023"/>
                <a:gd name="T7" fmla="*/ 108 h 1695"/>
                <a:gd name="T8" fmla="*/ 636 w 2023"/>
                <a:gd name="T9" fmla="*/ 101 h 1695"/>
                <a:gd name="T10" fmla="*/ 672 w 2023"/>
                <a:gd name="T11" fmla="*/ 90 h 1695"/>
                <a:gd name="T12" fmla="*/ 718 w 2023"/>
                <a:gd name="T13" fmla="*/ 79 h 1695"/>
                <a:gd name="T14" fmla="*/ 771 w 2023"/>
                <a:gd name="T15" fmla="*/ 67 h 1695"/>
                <a:gd name="T16" fmla="*/ 834 w 2023"/>
                <a:gd name="T17" fmla="*/ 55 h 1695"/>
                <a:gd name="T18" fmla="*/ 904 w 2023"/>
                <a:gd name="T19" fmla="*/ 43 h 1695"/>
                <a:gd name="T20" fmla="*/ 982 w 2023"/>
                <a:gd name="T21" fmla="*/ 33 h 1695"/>
                <a:gd name="T22" fmla="*/ 1071 w 2023"/>
                <a:gd name="T23" fmla="*/ 22 h 1695"/>
                <a:gd name="T24" fmla="*/ 1166 w 2023"/>
                <a:gd name="T25" fmla="*/ 13 h 1695"/>
                <a:gd name="T26" fmla="*/ 1271 w 2023"/>
                <a:gd name="T27" fmla="*/ 7 h 1695"/>
                <a:gd name="T28" fmla="*/ 1384 w 2023"/>
                <a:gd name="T29" fmla="*/ 1 h 1695"/>
                <a:gd name="T30" fmla="*/ 1506 w 2023"/>
                <a:gd name="T31" fmla="*/ 0 h 1695"/>
                <a:gd name="T32" fmla="*/ 1636 w 2023"/>
                <a:gd name="T33" fmla="*/ 1 h 1695"/>
                <a:gd name="T34" fmla="*/ 1692 w 2023"/>
                <a:gd name="T35" fmla="*/ 233 h 1695"/>
                <a:gd name="T36" fmla="*/ 1713 w 2023"/>
                <a:gd name="T37" fmla="*/ 243 h 1695"/>
                <a:gd name="T38" fmla="*/ 1758 w 2023"/>
                <a:gd name="T39" fmla="*/ 274 h 1695"/>
                <a:gd name="T40" fmla="*/ 1806 w 2023"/>
                <a:gd name="T41" fmla="*/ 329 h 1695"/>
                <a:gd name="T42" fmla="*/ 1836 w 2023"/>
                <a:gd name="T43" fmla="*/ 409 h 1695"/>
                <a:gd name="T44" fmla="*/ 1955 w 2023"/>
                <a:gd name="T45" fmla="*/ 948 h 1695"/>
                <a:gd name="T46" fmla="*/ 2003 w 2023"/>
                <a:gd name="T47" fmla="*/ 1171 h 1695"/>
                <a:gd name="T48" fmla="*/ 2011 w 2023"/>
                <a:gd name="T49" fmla="*/ 1188 h 1695"/>
                <a:gd name="T50" fmla="*/ 2022 w 2023"/>
                <a:gd name="T51" fmla="*/ 1231 h 1695"/>
                <a:gd name="T52" fmla="*/ 2021 w 2023"/>
                <a:gd name="T53" fmla="*/ 1297 h 1695"/>
                <a:gd name="T54" fmla="*/ 1992 w 2023"/>
                <a:gd name="T55" fmla="*/ 1380 h 1695"/>
                <a:gd name="T56" fmla="*/ 0 w 2023"/>
                <a:gd name="T57" fmla="*/ 1328 h 1695"/>
                <a:gd name="T58" fmla="*/ 199 w 2023"/>
                <a:gd name="T59" fmla="*/ 1223 h 1695"/>
                <a:gd name="T60" fmla="*/ 200 w 2023"/>
                <a:gd name="T61" fmla="*/ 232 h 1695"/>
                <a:gd name="T62" fmla="*/ 210 w 2023"/>
                <a:gd name="T63" fmla="*/ 226 h 1695"/>
                <a:gd name="T64" fmla="*/ 230 w 2023"/>
                <a:gd name="T65" fmla="*/ 214 h 1695"/>
                <a:gd name="T66" fmla="*/ 259 w 2023"/>
                <a:gd name="T67" fmla="*/ 201 h 1695"/>
                <a:gd name="T68" fmla="*/ 297 w 2023"/>
                <a:gd name="T69" fmla="*/ 189 h 1695"/>
                <a:gd name="T70" fmla="*/ 344 w 2023"/>
                <a:gd name="T71" fmla="*/ 183 h 1695"/>
                <a:gd name="T72" fmla="*/ 399 w 2023"/>
                <a:gd name="T73" fmla="*/ 181 h 1695"/>
                <a:gd name="T74" fmla="*/ 464 w 2023"/>
                <a:gd name="T75" fmla="*/ 191 h 1695"/>
                <a:gd name="T76" fmla="*/ 548 w 2023"/>
                <a:gd name="T77" fmla="*/ 225 h 169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023" h="1695">
                  <a:moveTo>
                    <a:pt x="548" y="225"/>
                  </a:moveTo>
                  <a:lnTo>
                    <a:pt x="570" y="121"/>
                  </a:lnTo>
                  <a:lnTo>
                    <a:pt x="571" y="121"/>
                  </a:lnTo>
                  <a:lnTo>
                    <a:pt x="575" y="120"/>
                  </a:lnTo>
                  <a:lnTo>
                    <a:pt x="580" y="118"/>
                  </a:lnTo>
                  <a:lnTo>
                    <a:pt x="586" y="116"/>
                  </a:lnTo>
                  <a:lnTo>
                    <a:pt x="596" y="112"/>
                  </a:lnTo>
                  <a:lnTo>
                    <a:pt x="607" y="108"/>
                  </a:lnTo>
                  <a:lnTo>
                    <a:pt x="620" y="105"/>
                  </a:lnTo>
                  <a:lnTo>
                    <a:pt x="636" y="101"/>
                  </a:lnTo>
                  <a:lnTo>
                    <a:pt x="653" y="95"/>
                  </a:lnTo>
                  <a:lnTo>
                    <a:pt x="672" y="90"/>
                  </a:lnTo>
                  <a:lnTo>
                    <a:pt x="694" y="84"/>
                  </a:lnTo>
                  <a:lnTo>
                    <a:pt x="718" y="79"/>
                  </a:lnTo>
                  <a:lnTo>
                    <a:pt x="743" y="74"/>
                  </a:lnTo>
                  <a:lnTo>
                    <a:pt x="771" y="67"/>
                  </a:lnTo>
                  <a:lnTo>
                    <a:pt x="802" y="61"/>
                  </a:lnTo>
                  <a:lnTo>
                    <a:pt x="834" y="55"/>
                  </a:lnTo>
                  <a:lnTo>
                    <a:pt x="867" y="49"/>
                  </a:lnTo>
                  <a:lnTo>
                    <a:pt x="904" y="43"/>
                  </a:lnTo>
                  <a:lnTo>
                    <a:pt x="943" y="38"/>
                  </a:lnTo>
                  <a:lnTo>
                    <a:pt x="982" y="33"/>
                  </a:lnTo>
                  <a:lnTo>
                    <a:pt x="1025" y="27"/>
                  </a:lnTo>
                  <a:lnTo>
                    <a:pt x="1071" y="22"/>
                  </a:lnTo>
                  <a:lnTo>
                    <a:pt x="1117" y="17"/>
                  </a:lnTo>
                  <a:lnTo>
                    <a:pt x="1166" y="13"/>
                  </a:lnTo>
                  <a:lnTo>
                    <a:pt x="1218" y="10"/>
                  </a:lnTo>
                  <a:lnTo>
                    <a:pt x="1271" y="7"/>
                  </a:lnTo>
                  <a:lnTo>
                    <a:pt x="1327" y="3"/>
                  </a:lnTo>
                  <a:lnTo>
                    <a:pt x="1384" y="1"/>
                  </a:lnTo>
                  <a:lnTo>
                    <a:pt x="1444" y="0"/>
                  </a:lnTo>
                  <a:lnTo>
                    <a:pt x="1506" y="0"/>
                  </a:lnTo>
                  <a:lnTo>
                    <a:pt x="1570" y="0"/>
                  </a:lnTo>
                  <a:lnTo>
                    <a:pt x="1636" y="1"/>
                  </a:lnTo>
                  <a:lnTo>
                    <a:pt x="1709" y="41"/>
                  </a:lnTo>
                  <a:lnTo>
                    <a:pt x="1692" y="233"/>
                  </a:lnTo>
                  <a:lnTo>
                    <a:pt x="1698" y="235"/>
                  </a:lnTo>
                  <a:lnTo>
                    <a:pt x="1713" y="243"/>
                  </a:lnTo>
                  <a:lnTo>
                    <a:pt x="1733" y="256"/>
                  </a:lnTo>
                  <a:lnTo>
                    <a:pt x="1758" y="274"/>
                  </a:lnTo>
                  <a:lnTo>
                    <a:pt x="1784" y="299"/>
                  </a:lnTo>
                  <a:lnTo>
                    <a:pt x="1806" y="329"/>
                  </a:lnTo>
                  <a:lnTo>
                    <a:pt x="1825" y="366"/>
                  </a:lnTo>
                  <a:lnTo>
                    <a:pt x="1836" y="409"/>
                  </a:lnTo>
                  <a:lnTo>
                    <a:pt x="1999" y="557"/>
                  </a:lnTo>
                  <a:lnTo>
                    <a:pt x="1955" y="948"/>
                  </a:lnTo>
                  <a:lnTo>
                    <a:pt x="1692" y="1080"/>
                  </a:lnTo>
                  <a:lnTo>
                    <a:pt x="2003" y="1171"/>
                  </a:lnTo>
                  <a:lnTo>
                    <a:pt x="2006" y="1176"/>
                  </a:lnTo>
                  <a:lnTo>
                    <a:pt x="2011" y="1188"/>
                  </a:lnTo>
                  <a:lnTo>
                    <a:pt x="2016" y="1206"/>
                  </a:lnTo>
                  <a:lnTo>
                    <a:pt x="2022" y="1231"/>
                  </a:lnTo>
                  <a:lnTo>
                    <a:pt x="2023" y="1261"/>
                  </a:lnTo>
                  <a:lnTo>
                    <a:pt x="2021" y="1297"/>
                  </a:lnTo>
                  <a:lnTo>
                    <a:pt x="2010" y="1337"/>
                  </a:lnTo>
                  <a:lnTo>
                    <a:pt x="1992" y="1380"/>
                  </a:lnTo>
                  <a:lnTo>
                    <a:pt x="1171" y="1695"/>
                  </a:lnTo>
                  <a:lnTo>
                    <a:pt x="0" y="1328"/>
                  </a:lnTo>
                  <a:lnTo>
                    <a:pt x="20" y="1285"/>
                  </a:lnTo>
                  <a:lnTo>
                    <a:pt x="199" y="1223"/>
                  </a:lnTo>
                  <a:lnTo>
                    <a:pt x="199" y="233"/>
                  </a:lnTo>
                  <a:lnTo>
                    <a:pt x="200" y="232"/>
                  </a:lnTo>
                  <a:lnTo>
                    <a:pt x="204" y="229"/>
                  </a:lnTo>
                  <a:lnTo>
                    <a:pt x="210" y="226"/>
                  </a:lnTo>
                  <a:lnTo>
                    <a:pt x="218" y="220"/>
                  </a:lnTo>
                  <a:lnTo>
                    <a:pt x="230" y="214"/>
                  </a:lnTo>
                  <a:lnTo>
                    <a:pt x="243" y="207"/>
                  </a:lnTo>
                  <a:lnTo>
                    <a:pt x="259" y="201"/>
                  </a:lnTo>
                  <a:lnTo>
                    <a:pt x="277" y="194"/>
                  </a:lnTo>
                  <a:lnTo>
                    <a:pt x="297" y="189"/>
                  </a:lnTo>
                  <a:lnTo>
                    <a:pt x="320" y="185"/>
                  </a:lnTo>
                  <a:lnTo>
                    <a:pt x="344" y="183"/>
                  </a:lnTo>
                  <a:lnTo>
                    <a:pt x="370" y="180"/>
                  </a:lnTo>
                  <a:lnTo>
                    <a:pt x="399" y="181"/>
                  </a:lnTo>
                  <a:lnTo>
                    <a:pt x="430" y="185"/>
                  </a:lnTo>
                  <a:lnTo>
                    <a:pt x="464" y="191"/>
                  </a:lnTo>
                  <a:lnTo>
                    <a:pt x="498" y="201"/>
                  </a:lnTo>
                  <a:lnTo>
                    <a:pt x="548" y="225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6" name="Freeform 129"/>
            <p:cNvSpPr>
              <a:spLocks/>
            </p:cNvSpPr>
            <p:nvPr/>
          </p:nvSpPr>
          <p:spPr bwMode="auto">
            <a:xfrm>
              <a:off x="6551" y="13597"/>
              <a:ext cx="650" cy="735"/>
            </a:xfrm>
            <a:custGeom>
              <a:avLst/>
              <a:gdLst>
                <a:gd name="T0" fmla="*/ 645 w 650"/>
                <a:gd name="T1" fmla="*/ 27 h 735"/>
                <a:gd name="T2" fmla="*/ 642 w 650"/>
                <a:gd name="T3" fmla="*/ 26 h 735"/>
                <a:gd name="T4" fmla="*/ 631 w 650"/>
                <a:gd name="T5" fmla="*/ 23 h 735"/>
                <a:gd name="T6" fmla="*/ 615 w 650"/>
                <a:gd name="T7" fmla="*/ 19 h 735"/>
                <a:gd name="T8" fmla="*/ 592 w 650"/>
                <a:gd name="T9" fmla="*/ 15 h 735"/>
                <a:gd name="T10" fmla="*/ 565 w 650"/>
                <a:gd name="T11" fmla="*/ 10 h 735"/>
                <a:gd name="T12" fmla="*/ 533 w 650"/>
                <a:gd name="T13" fmla="*/ 6 h 735"/>
                <a:gd name="T14" fmla="*/ 496 w 650"/>
                <a:gd name="T15" fmla="*/ 3 h 735"/>
                <a:gd name="T16" fmla="*/ 456 w 650"/>
                <a:gd name="T17" fmla="*/ 1 h 735"/>
                <a:gd name="T18" fmla="*/ 411 w 650"/>
                <a:gd name="T19" fmla="*/ 0 h 735"/>
                <a:gd name="T20" fmla="*/ 364 w 650"/>
                <a:gd name="T21" fmla="*/ 2 h 735"/>
                <a:gd name="T22" fmla="*/ 315 w 650"/>
                <a:gd name="T23" fmla="*/ 6 h 735"/>
                <a:gd name="T24" fmla="*/ 262 w 650"/>
                <a:gd name="T25" fmla="*/ 15 h 735"/>
                <a:gd name="T26" fmla="*/ 209 w 650"/>
                <a:gd name="T27" fmla="*/ 26 h 735"/>
                <a:gd name="T28" fmla="*/ 154 w 650"/>
                <a:gd name="T29" fmla="*/ 42 h 735"/>
                <a:gd name="T30" fmla="*/ 98 w 650"/>
                <a:gd name="T31" fmla="*/ 61 h 735"/>
                <a:gd name="T32" fmla="*/ 42 w 650"/>
                <a:gd name="T33" fmla="*/ 87 h 735"/>
                <a:gd name="T34" fmla="*/ 38 w 650"/>
                <a:gd name="T35" fmla="*/ 101 h 735"/>
                <a:gd name="T36" fmla="*/ 28 w 650"/>
                <a:gd name="T37" fmla="*/ 141 h 735"/>
                <a:gd name="T38" fmla="*/ 17 w 650"/>
                <a:gd name="T39" fmla="*/ 203 h 735"/>
                <a:gd name="T40" fmla="*/ 6 w 650"/>
                <a:gd name="T41" fmla="*/ 283 h 735"/>
                <a:gd name="T42" fmla="*/ 0 w 650"/>
                <a:gd name="T43" fmla="*/ 378 h 735"/>
                <a:gd name="T44" fmla="*/ 5 w 650"/>
                <a:gd name="T45" fmla="*/ 484 h 735"/>
                <a:gd name="T46" fmla="*/ 21 w 650"/>
                <a:gd name="T47" fmla="*/ 599 h 735"/>
                <a:gd name="T48" fmla="*/ 54 w 650"/>
                <a:gd name="T49" fmla="*/ 716 h 735"/>
                <a:gd name="T50" fmla="*/ 58 w 650"/>
                <a:gd name="T51" fmla="*/ 716 h 735"/>
                <a:gd name="T52" fmla="*/ 66 w 650"/>
                <a:gd name="T53" fmla="*/ 715 h 735"/>
                <a:gd name="T54" fmla="*/ 80 w 650"/>
                <a:gd name="T55" fmla="*/ 713 h 735"/>
                <a:gd name="T56" fmla="*/ 99 w 650"/>
                <a:gd name="T57" fmla="*/ 712 h 735"/>
                <a:gd name="T58" fmla="*/ 124 w 650"/>
                <a:gd name="T59" fmla="*/ 710 h 735"/>
                <a:gd name="T60" fmla="*/ 153 w 650"/>
                <a:gd name="T61" fmla="*/ 708 h 735"/>
                <a:gd name="T62" fmla="*/ 188 w 650"/>
                <a:gd name="T63" fmla="*/ 707 h 735"/>
                <a:gd name="T64" fmla="*/ 225 w 650"/>
                <a:gd name="T65" fmla="*/ 706 h 735"/>
                <a:gd name="T66" fmla="*/ 267 w 650"/>
                <a:gd name="T67" fmla="*/ 705 h 735"/>
                <a:gd name="T68" fmla="*/ 313 w 650"/>
                <a:gd name="T69" fmla="*/ 706 h 735"/>
                <a:gd name="T70" fmla="*/ 362 w 650"/>
                <a:gd name="T71" fmla="*/ 707 h 735"/>
                <a:gd name="T72" fmla="*/ 415 w 650"/>
                <a:gd name="T73" fmla="*/ 709 h 735"/>
                <a:gd name="T74" fmla="*/ 470 w 650"/>
                <a:gd name="T75" fmla="*/ 713 h 735"/>
                <a:gd name="T76" fmla="*/ 528 w 650"/>
                <a:gd name="T77" fmla="*/ 719 h 735"/>
                <a:gd name="T78" fmla="*/ 588 w 650"/>
                <a:gd name="T79" fmla="*/ 726 h 735"/>
                <a:gd name="T80" fmla="*/ 650 w 650"/>
                <a:gd name="T81" fmla="*/ 735 h 735"/>
                <a:gd name="T82" fmla="*/ 647 w 650"/>
                <a:gd name="T83" fmla="*/ 713 h 735"/>
                <a:gd name="T84" fmla="*/ 641 w 650"/>
                <a:gd name="T85" fmla="*/ 655 h 735"/>
                <a:gd name="T86" fmla="*/ 631 w 650"/>
                <a:gd name="T87" fmla="*/ 568 h 735"/>
                <a:gd name="T88" fmla="*/ 623 w 650"/>
                <a:gd name="T89" fmla="*/ 462 h 735"/>
                <a:gd name="T90" fmla="*/ 618 w 650"/>
                <a:gd name="T91" fmla="*/ 345 h 735"/>
                <a:gd name="T92" fmla="*/ 618 w 650"/>
                <a:gd name="T93" fmla="*/ 229 h 735"/>
                <a:gd name="T94" fmla="*/ 627 w 650"/>
                <a:gd name="T95" fmla="*/ 119 h 735"/>
                <a:gd name="T96" fmla="*/ 645 w 650"/>
                <a:gd name="T97" fmla="*/ 27 h 7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50" h="735">
                  <a:moveTo>
                    <a:pt x="645" y="27"/>
                  </a:moveTo>
                  <a:lnTo>
                    <a:pt x="642" y="26"/>
                  </a:lnTo>
                  <a:lnTo>
                    <a:pt x="631" y="23"/>
                  </a:lnTo>
                  <a:lnTo>
                    <a:pt x="615" y="19"/>
                  </a:lnTo>
                  <a:lnTo>
                    <a:pt x="592" y="15"/>
                  </a:lnTo>
                  <a:lnTo>
                    <a:pt x="565" y="10"/>
                  </a:lnTo>
                  <a:lnTo>
                    <a:pt x="533" y="6"/>
                  </a:lnTo>
                  <a:lnTo>
                    <a:pt x="496" y="3"/>
                  </a:lnTo>
                  <a:lnTo>
                    <a:pt x="456" y="1"/>
                  </a:lnTo>
                  <a:lnTo>
                    <a:pt x="411" y="0"/>
                  </a:lnTo>
                  <a:lnTo>
                    <a:pt x="364" y="2"/>
                  </a:lnTo>
                  <a:lnTo>
                    <a:pt x="315" y="6"/>
                  </a:lnTo>
                  <a:lnTo>
                    <a:pt x="262" y="15"/>
                  </a:lnTo>
                  <a:lnTo>
                    <a:pt x="209" y="26"/>
                  </a:lnTo>
                  <a:lnTo>
                    <a:pt x="154" y="42"/>
                  </a:lnTo>
                  <a:lnTo>
                    <a:pt x="98" y="61"/>
                  </a:lnTo>
                  <a:lnTo>
                    <a:pt x="42" y="87"/>
                  </a:lnTo>
                  <a:lnTo>
                    <a:pt x="38" y="101"/>
                  </a:lnTo>
                  <a:lnTo>
                    <a:pt x="28" y="141"/>
                  </a:lnTo>
                  <a:lnTo>
                    <a:pt x="17" y="203"/>
                  </a:lnTo>
                  <a:lnTo>
                    <a:pt x="6" y="283"/>
                  </a:lnTo>
                  <a:lnTo>
                    <a:pt x="0" y="378"/>
                  </a:lnTo>
                  <a:lnTo>
                    <a:pt x="5" y="484"/>
                  </a:lnTo>
                  <a:lnTo>
                    <a:pt x="21" y="599"/>
                  </a:lnTo>
                  <a:lnTo>
                    <a:pt x="54" y="716"/>
                  </a:lnTo>
                  <a:lnTo>
                    <a:pt x="58" y="716"/>
                  </a:lnTo>
                  <a:lnTo>
                    <a:pt x="66" y="715"/>
                  </a:lnTo>
                  <a:lnTo>
                    <a:pt x="80" y="713"/>
                  </a:lnTo>
                  <a:lnTo>
                    <a:pt x="99" y="712"/>
                  </a:lnTo>
                  <a:lnTo>
                    <a:pt x="124" y="710"/>
                  </a:lnTo>
                  <a:lnTo>
                    <a:pt x="153" y="708"/>
                  </a:lnTo>
                  <a:lnTo>
                    <a:pt x="188" y="707"/>
                  </a:lnTo>
                  <a:lnTo>
                    <a:pt x="225" y="706"/>
                  </a:lnTo>
                  <a:lnTo>
                    <a:pt x="267" y="705"/>
                  </a:lnTo>
                  <a:lnTo>
                    <a:pt x="313" y="706"/>
                  </a:lnTo>
                  <a:lnTo>
                    <a:pt x="362" y="707"/>
                  </a:lnTo>
                  <a:lnTo>
                    <a:pt x="415" y="709"/>
                  </a:lnTo>
                  <a:lnTo>
                    <a:pt x="470" y="713"/>
                  </a:lnTo>
                  <a:lnTo>
                    <a:pt x="528" y="719"/>
                  </a:lnTo>
                  <a:lnTo>
                    <a:pt x="588" y="726"/>
                  </a:lnTo>
                  <a:lnTo>
                    <a:pt x="650" y="735"/>
                  </a:lnTo>
                  <a:lnTo>
                    <a:pt x="647" y="713"/>
                  </a:lnTo>
                  <a:lnTo>
                    <a:pt x="641" y="655"/>
                  </a:lnTo>
                  <a:lnTo>
                    <a:pt x="631" y="568"/>
                  </a:lnTo>
                  <a:lnTo>
                    <a:pt x="623" y="462"/>
                  </a:lnTo>
                  <a:lnTo>
                    <a:pt x="618" y="345"/>
                  </a:lnTo>
                  <a:lnTo>
                    <a:pt x="618" y="229"/>
                  </a:lnTo>
                  <a:lnTo>
                    <a:pt x="627" y="119"/>
                  </a:lnTo>
                  <a:lnTo>
                    <a:pt x="645" y="2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7" name="Freeform 130"/>
            <p:cNvSpPr>
              <a:spLocks/>
            </p:cNvSpPr>
            <p:nvPr/>
          </p:nvSpPr>
          <p:spPr bwMode="auto">
            <a:xfrm>
              <a:off x="6623" y="13797"/>
              <a:ext cx="1071" cy="731"/>
            </a:xfrm>
            <a:custGeom>
              <a:avLst/>
              <a:gdLst>
                <a:gd name="T0" fmla="*/ 6 w 1071"/>
                <a:gd name="T1" fmla="*/ 552 h 731"/>
                <a:gd name="T2" fmla="*/ 0 w 1071"/>
                <a:gd name="T3" fmla="*/ 642 h 731"/>
                <a:gd name="T4" fmla="*/ 698 w 1071"/>
                <a:gd name="T5" fmla="*/ 731 h 731"/>
                <a:gd name="T6" fmla="*/ 703 w 1071"/>
                <a:gd name="T7" fmla="*/ 729 h 731"/>
                <a:gd name="T8" fmla="*/ 717 w 1071"/>
                <a:gd name="T9" fmla="*/ 722 h 731"/>
                <a:gd name="T10" fmla="*/ 740 w 1071"/>
                <a:gd name="T11" fmla="*/ 710 h 731"/>
                <a:gd name="T12" fmla="*/ 768 w 1071"/>
                <a:gd name="T13" fmla="*/ 694 h 731"/>
                <a:gd name="T14" fmla="*/ 801 w 1071"/>
                <a:gd name="T15" fmla="*/ 672 h 731"/>
                <a:gd name="T16" fmla="*/ 838 w 1071"/>
                <a:gd name="T17" fmla="*/ 645 h 731"/>
                <a:gd name="T18" fmla="*/ 876 w 1071"/>
                <a:gd name="T19" fmla="*/ 614 h 731"/>
                <a:gd name="T20" fmla="*/ 915 w 1071"/>
                <a:gd name="T21" fmla="*/ 577 h 731"/>
                <a:gd name="T22" fmla="*/ 953 w 1071"/>
                <a:gd name="T23" fmla="*/ 536 h 731"/>
                <a:gd name="T24" fmla="*/ 988 w 1071"/>
                <a:gd name="T25" fmla="*/ 491 h 731"/>
                <a:gd name="T26" fmla="*/ 1018 w 1071"/>
                <a:gd name="T27" fmla="*/ 439 h 731"/>
                <a:gd name="T28" fmla="*/ 1043 w 1071"/>
                <a:gd name="T29" fmla="*/ 383 h 731"/>
                <a:gd name="T30" fmla="*/ 1061 w 1071"/>
                <a:gd name="T31" fmla="*/ 322 h 731"/>
                <a:gd name="T32" fmla="*/ 1071 w 1071"/>
                <a:gd name="T33" fmla="*/ 255 h 731"/>
                <a:gd name="T34" fmla="*/ 1070 w 1071"/>
                <a:gd name="T35" fmla="*/ 185 h 731"/>
                <a:gd name="T36" fmla="*/ 1057 w 1071"/>
                <a:gd name="T37" fmla="*/ 108 h 731"/>
                <a:gd name="T38" fmla="*/ 1055 w 1071"/>
                <a:gd name="T39" fmla="*/ 104 h 731"/>
                <a:gd name="T40" fmla="*/ 1049 w 1071"/>
                <a:gd name="T41" fmla="*/ 92 h 731"/>
                <a:gd name="T42" fmla="*/ 1037 w 1071"/>
                <a:gd name="T43" fmla="*/ 76 h 731"/>
                <a:gd name="T44" fmla="*/ 1022 w 1071"/>
                <a:gd name="T45" fmla="*/ 57 h 731"/>
                <a:gd name="T46" fmla="*/ 1002 w 1071"/>
                <a:gd name="T47" fmla="*/ 37 h 731"/>
                <a:gd name="T48" fmla="*/ 979 w 1071"/>
                <a:gd name="T49" fmla="*/ 20 h 731"/>
                <a:gd name="T50" fmla="*/ 951 w 1071"/>
                <a:gd name="T51" fmla="*/ 7 h 731"/>
                <a:gd name="T52" fmla="*/ 919 w 1071"/>
                <a:gd name="T53" fmla="*/ 0 h 731"/>
                <a:gd name="T54" fmla="*/ 924 w 1071"/>
                <a:gd name="T55" fmla="*/ 12 h 731"/>
                <a:gd name="T56" fmla="*/ 934 w 1071"/>
                <a:gd name="T57" fmla="*/ 44 h 731"/>
                <a:gd name="T58" fmla="*/ 947 w 1071"/>
                <a:gd name="T59" fmla="*/ 94 h 731"/>
                <a:gd name="T60" fmla="*/ 958 w 1071"/>
                <a:gd name="T61" fmla="*/ 159 h 731"/>
                <a:gd name="T62" fmla="*/ 961 w 1071"/>
                <a:gd name="T63" fmla="*/ 238 h 731"/>
                <a:gd name="T64" fmla="*/ 953 w 1071"/>
                <a:gd name="T65" fmla="*/ 324 h 731"/>
                <a:gd name="T66" fmla="*/ 928 w 1071"/>
                <a:gd name="T67" fmla="*/ 418 h 731"/>
                <a:gd name="T68" fmla="*/ 884 w 1071"/>
                <a:gd name="T69" fmla="*/ 516 h 731"/>
                <a:gd name="T70" fmla="*/ 883 w 1071"/>
                <a:gd name="T71" fmla="*/ 518 h 731"/>
                <a:gd name="T72" fmla="*/ 879 w 1071"/>
                <a:gd name="T73" fmla="*/ 521 h 731"/>
                <a:gd name="T74" fmla="*/ 872 w 1071"/>
                <a:gd name="T75" fmla="*/ 526 h 731"/>
                <a:gd name="T76" fmla="*/ 862 w 1071"/>
                <a:gd name="T77" fmla="*/ 534 h 731"/>
                <a:gd name="T78" fmla="*/ 851 w 1071"/>
                <a:gd name="T79" fmla="*/ 541 h 731"/>
                <a:gd name="T80" fmla="*/ 837 w 1071"/>
                <a:gd name="T81" fmla="*/ 550 h 731"/>
                <a:gd name="T82" fmla="*/ 819 w 1071"/>
                <a:gd name="T83" fmla="*/ 559 h 731"/>
                <a:gd name="T84" fmla="*/ 800 w 1071"/>
                <a:gd name="T85" fmla="*/ 567 h 731"/>
                <a:gd name="T86" fmla="*/ 778 w 1071"/>
                <a:gd name="T87" fmla="*/ 575 h 731"/>
                <a:gd name="T88" fmla="*/ 754 w 1071"/>
                <a:gd name="T89" fmla="*/ 582 h 731"/>
                <a:gd name="T90" fmla="*/ 727 w 1071"/>
                <a:gd name="T91" fmla="*/ 588 h 731"/>
                <a:gd name="T92" fmla="*/ 697 w 1071"/>
                <a:gd name="T93" fmla="*/ 592 h 731"/>
                <a:gd name="T94" fmla="*/ 666 w 1071"/>
                <a:gd name="T95" fmla="*/ 593 h 731"/>
                <a:gd name="T96" fmla="*/ 631 w 1071"/>
                <a:gd name="T97" fmla="*/ 592 h 731"/>
                <a:gd name="T98" fmla="*/ 593 w 1071"/>
                <a:gd name="T99" fmla="*/ 589 h 731"/>
                <a:gd name="T100" fmla="*/ 555 w 1071"/>
                <a:gd name="T101" fmla="*/ 581 h 731"/>
                <a:gd name="T102" fmla="*/ 555 w 1071"/>
                <a:gd name="T103" fmla="*/ 677 h 731"/>
                <a:gd name="T104" fmla="*/ 24 w 1071"/>
                <a:gd name="T105" fmla="*/ 623 h 731"/>
                <a:gd name="T106" fmla="*/ 6 w 1071"/>
                <a:gd name="T107" fmla="*/ 552 h 73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71" h="731">
                  <a:moveTo>
                    <a:pt x="6" y="552"/>
                  </a:moveTo>
                  <a:lnTo>
                    <a:pt x="0" y="642"/>
                  </a:lnTo>
                  <a:lnTo>
                    <a:pt x="698" y="731"/>
                  </a:lnTo>
                  <a:lnTo>
                    <a:pt x="703" y="729"/>
                  </a:lnTo>
                  <a:lnTo>
                    <a:pt x="717" y="722"/>
                  </a:lnTo>
                  <a:lnTo>
                    <a:pt x="740" y="710"/>
                  </a:lnTo>
                  <a:lnTo>
                    <a:pt x="768" y="694"/>
                  </a:lnTo>
                  <a:lnTo>
                    <a:pt x="801" y="672"/>
                  </a:lnTo>
                  <a:lnTo>
                    <a:pt x="838" y="645"/>
                  </a:lnTo>
                  <a:lnTo>
                    <a:pt x="876" y="614"/>
                  </a:lnTo>
                  <a:lnTo>
                    <a:pt x="915" y="577"/>
                  </a:lnTo>
                  <a:lnTo>
                    <a:pt x="953" y="536"/>
                  </a:lnTo>
                  <a:lnTo>
                    <a:pt x="988" y="491"/>
                  </a:lnTo>
                  <a:lnTo>
                    <a:pt x="1018" y="439"/>
                  </a:lnTo>
                  <a:lnTo>
                    <a:pt x="1043" y="383"/>
                  </a:lnTo>
                  <a:lnTo>
                    <a:pt x="1061" y="322"/>
                  </a:lnTo>
                  <a:lnTo>
                    <a:pt x="1071" y="255"/>
                  </a:lnTo>
                  <a:lnTo>
                    <a:pt x="1070" y="185"/>
                  </a:lnTo>
                  <a:lnTo>
                    <a:pt x="1057" y="108"/>
                  </a:lnTo>
                  <a:lnTo>
                    <a:pt x="1055" y="104"/>
                  </a:lnTo>
                  <a:lnTo>
                    <a:pt x="1049" y="92"/>
                  </a:lnTo>
                  <a:lnTo>
                    <a:pt x="1037" y="76"/>
                  </a:lnTo>
                  <a:lnTo>
                    <a:pt x="1022" y="57"/>
                  </a:lnTo>
                  <a:lnTo>
                    <a:pt x="1002" y="37"/>
                  </a:lnTo>
                  <a:lnTo>
                    <a:pt x="979" y="20"/>
                  </a:lnTo>
                  <a:lnTo>
                    <a:pt x="951" y="7"/>
                  </a:lnTo>
                  <a:lnTo>
                    <a:pt x="919" y="0"/>
                  </a:lnTo>
                  <a:lnTo>
                    <a:pt x="924" y="12"/>
                  </a:lnTo>
                  <a:lnTo>
                    <a:pt x="934" y="44"/>
                  </a:lnTo>
                  <a:lnTo>
                    <a:pt x="947" y="94"/>
                  </a:lnTo>
                  <a:lnTo>
                    <a:pt x="958" y="159"/>
                  </a:lnTo>
                  <a:lnTo>
                    <a:pt x="961" y="238"/>
                  </a:lnTo>
                  <a:lnTo>
                    <a:pt x="953" y="324"/>
                  </a:lnTo>
                  <a:lnTo>
                    <a:pt x="928" y="418"/>
                  </a:lnTo>
                  <a:lnTo>
                    <a:pt x="884" y="516"/>
                  </a:lnTo>
                  <a:lnTo>
                    <a:pt x="883" y="518"/>
                  </a:lnTo>
                  <a:lnTo>
                    <a:pt x="879" y="521"/>
                  </a:lnTo>
                  <a:lnTo>
                    <a:pt x="872" y="526"/>
                  </a:lnTo>
                  <a:lnTo>
                    <a:pt x="862" y="534"/>
                  </a:lnTo>
                  <a:lnTo>
                    <a:pt x="851" y="541"/>
                  </a:lnTo>
                  <a:lnTo>
                    <a:pt x="837" y="550"/>
                  </a:lnTo>
                  <a:lnTo>
                    <a:pt x="819" y="559"/>
                  </a:lnTo>
                  <a:lnTo>
                    <a:pt x="800" y="567"/>
                  </a:lnTo>
                  <a:lnTo>
                    <a:pt x="778" y="575"/>
                  </a:lnTo>
                  <a:lnTo>
                    <a:pt x="754" y="582"/>
                  </a:lnTo>
                  <a:lnTo>
                    <a:pt x="727" y="588"/>
                  </a:lnTo>
                  <a:lnTo>
                    <a:pt x="697" y="592"/>
                  </a:lnTo>
                  <a:lnTo>
                    <a:pt x="666" y="593"/>
                  </a:lnTo>
                  <a:lnTo>
                    <a:pt x="631" y="592"/>
                  </a:lnTo>
                  <a:lnTo>
                    <a:pt x="593" y="589"/>
                  </a:lnTo>
                  <a:lnTo>
                    <a:pt x="555" y="581"/>
                  </a:lnTo>
                  <a:lnTo>
                    <a:pt x="555" y="677"/>
                  </a:lnTo>
                  <a:lnTo>
                    <a:pt x="24" y="623"/>
                  </a:lnTo>
                  <a:lnTo>
                    <a:pt x="6" y="5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8" name="Freeform 131"/>
            <p:cNvSpPr>
              <a:spLocks/>
            </p:cNvSpPr>
            <p:nvPr/>
          </p:nvSpPr>
          <p:spPr bwMode="auto">
            <a:xfrm>
              <a:off x="6486" y="14516"/>
              <a:ext cx="787" cy="253"/>
            </a:xfrm>
            <a:custGeom>
              <a:avLst/>
              <a:gdLst>
                <a:gd name="T0" fmla="*/ 787 w 787"/>
                <a:gd name="T1" fmla="*/ 91 h 253"/>
                <a:gd name="T2" fmla="*/ 12 w 787"/>
                <a:gd name="T3" fmla="*/ 0 h 253"/>
                <a:gd name="T4" fmla="*/ 0 w 787"/>
                <a:gd name="T5" fmla="*/ 91 h 253"/>
                <a:gd name="T6" fmla="*/ 764 w 787"/>
                <a:gd name="T7" fmla="*/ 253 h 253"/>
                <a:gd name="T8" fmla="*/ 787 w 787"/>
                <a:gd name="T9" fmla="*/ 91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7" h="253">
                  <a:moveTo>
                    <a:pt x="787" y="91"/>
                  </a:moveTo>
                  <a:lnTo>
                    <a:pt x="12" y="0"/>
                  </a:lnTo>
                  <a:lnTo>
                    <a:pt x="0" y="91"/>
                  </a:lnTo>
                  <a:lnTo>
                    <a:pt x="764" y="253"/>
                  </a:lnTo>
                  <a:lnTo>
                    <a:pt x="787" y="9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9" name="Freeform 132"/>
            <p:cNvSpPr>
              <a:spLocks/>
            </p:cNvSpPr>
            <p:nvPr/>
          </p:nvSpPr>
          <p:spPr bwMode="auto">
            <a:xfrm>
              <a:off x="6879" y="14597"/>
              <a:ext cx="336" cy="115"/>
            </a:xfrm>
            <a:custGeom>
              <a:avLst/>
              <a:gdLst>
                <a:gd name="T0" fmla="*/ 336 w 336"/>
                <a:gd name="T1" fmla="*/ 50 h 115"/>
                <a:gd name="T2" fmla="*/ 4 w 336"/>
                <a:gd name="T3" fmla="*/ 0 h 115"/>
                <a:gd name="T4" fmla="*/ 0 w 336"/>
                <a:gd name="T5" fmla="*/ 48 h 115"/>
                <a:gd name="T6" fmla="*/ 327 w 336"/>
                <a:gd name="T7" fmla="*/ 115 h 115"/>
                <a:gd name="T8" fmla="*/ 336 w 336"/>
                <a:gd name="T9" fmla="*/ 50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" h="115">
                  <a:moveTo>
                    <a:pt x="336" y="50"/>
                  </a:moveTo>
                  <a:lnTo>
                    <a:pt x="4" y="0"/>
                  </a:lnTo>
                  <a:lnTo>
                    <a:pt x="0" y="48"/>
                  </a:lnTo>
                  <a:lnTo>
                    <a:pt x="327" y="115"/>
                  </a:lnTo>
                  <a:lnTo>
                    <a:pt x="336" y="5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0" name="Freeform 133"/>
            <p:cNvSpPr>
              <a:spLocks/>
            </p:cNvSpPr>
            <p:nvPr/>
          </p:nvSpPr>
          <p:spPr bwMode="auto">
            <a:xfrm>
              <a:off x="6536" y="14540"/>
              <a:ext cx="225" cy="85"/>
            </a:xfrm>
            <a:custGeom>
              <a:avLst/>
              <a:gdLst>
                <a:gd name="T0" fmla="*/ 225 w 225"/>
                <a:gd name="T1" fmla="*/ 39 h 85"/>
                <a:gd name="T2" fmla="*/ 0 w 225"/>
                <a:gd name="T3" fmla="*/ 0 h 85"/>
                <a:gd name="T4" fmla="*/ 3 w 225"/>
                <a:gd name="T5" fmla="*/ 41 h 85"/>
                <a:gd name="T6" fmla="*/ 218 w 225"/>
                <a:gd name="T7" fmla="*/ 85 h 85"/>
                <a:gd name="T8" fmla="*/ 225 w 225"/>
                <a:gd name="T9" fmla="*/ 39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5" h="85">
                  <a:moveTo>
                    <a:pt x="225" y="39"/>
                  </a:moveTo>
                  <a:lnTo>
                    <a:pt x="0" y="0"/>
                  </a:lnTo>
                  <a:lnTo>
                    <a:pt x="3" y="41"/>
                  </a:lnTo>
                  <a:lnTo>
                    <a:pt x="218" y="85"/>
                  </a:lnTo>
                  <a:lnTo>
                    <a:pt x="225" y="3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1" name="Freeform 134"/>
            <p:cNvSpPr>
              <a:spLocks/>
            </p:cNvSpPr>
            <p:nvPr/>
          </p:nvSpPr>
          <p:spPr bwMode="auto">
            <a:xfrm>
              <a:off x="5972" y="14624"/>
              <a:ext cx="1325" cy="439"/>
            </a:xfrm>
            <a:custGeom>
              <a:avLst/>
              <a:gdLst>
                <a:gd name="T0" fmla="*/ 0 w 1325"/>
                <a:gd name="T1" fmla="*/ 132 h 439"/>
                <a:gd name="T2" fmla="*/ 3 w 1325"/>
                <a:gd name="T3" fmla="*/ 132 h 439"/>
                <a:gd name="T4" fmla="*/ 10 w 1325"/>
                <a:gd name="T5" fmla="*/ 130 h 439"/>
                <a:gd name="T6" fmla="*/ 24 w 1325"/>
                <a:gd name="T7" fmla="*/ 128 h 439"/>
                <a:gd name="T8" fmla="*/ 42 w 1325"/>
                <a:gd name="T9" fmla="*/ 125 h 439"/>
                <a:gd name="T10" fmla="*/ 62 w 1325"/>
                <a:gd name="T11" fmla="*/ 121 h 439"/>
                <a:gd name="T12" fmla="*/ 86 w 1325"/>
                <a:gd name="T13" fmla="*/ 116 h 439"/>
                <a:gd name="T14" fmla="*/ 113 w 1325"/>
                <a:gd name="T15" fmla="*/ 109 h 439"/>
                <a:gd name="T16" fmla="*/ 141 w 1325"/>
                <a:gd name="T17" fmla="*/ 102 h 439"/>
                <a:gd name="T18" fmla="*/ 170 w 1325"/>
                <a:gd name="T19" fmla="*/ 94 h 439"/>
                <a:gd name="T20" fmla="*/ 199 w 1325"/>
                <a:gd name="T21" fmla="*/ 85 h 439"/>
                <a:gd name="T22" fmla="*/ 228 w 1325"/>
                <a:gd name="T23" fmla="*/ 74 h 439"/>
                <a:gd name="T24" fmla="*/ 257 w 1325"/>
                <a:gd name="T25" fmla="*/ 62 h 439"/>
                <a:gd name="T26" fmla="*/ 285 w 1325"/>
                <a:gd name="T27" fmla="*/ 48 h 439"/>
                <a:gd name="T28" fmla="*/ 309 w 1325"/>
                <a:gd name="T29" fmla="*/ 34 h 439"/>
                <a:gd name="T30" fmla="*/ 333 w 1325"/>
                <a:gd name="T31" fmla="*/ 18 h 439"/>
                <a:gd name="T32" fmla="*/ 352 w 1325"/>
                <a:gd name="T33" fmla="*/ 0 h 439"/>
                <a:gd name="T34" fmla="*/ 1325 w 1325"/>
                <a:gd name="T35" fmla="*/ 223 h 439"/>
                <a:gd name="T36" fmla="*/ 1323 w 1325"/>
                <a:gd name="T37" fmla="*/ 225 h 439"/>
                <a:gd name="T38" fmla="*/ 1318 w 1325"/>
                <a:gd name="T39" fmla="*/ 230 h 439"/>
                <a:gd name="T40" fmla="*/ 1309 w 1325"/>
                <a:gd name="T41" fmla="*/ 239 h 439"/>
                <a:gd name="T42" fmla="*/ 1297 w 1325"/>
                <a:gd name="T43" fmla="*/ 250 h 439"/>
                <a:gd name="T44" fmla="*/ 1282 w 1325"/>
                <a:gd name="T45" fmla="*/ 263 h 439"/>
                <a:gd name="T46" fmla="*/ 1265 w 1325"/>
                <a:gd name="T47" fmla="*/ 278 h 439"/>
                <a:gd name="T48" fmla="*/ 1247 w 1325"/>
                <a:gd name="T49" fmla="*/ 295 h 439"/>
                <a:gd name="T50" fmla="*/ 1225 w 1325"/>
                <a:gd name="T51" fmla="*/ 312 h 439"/>
                <a:gd name="T52" fmla="*/ 1202 w 1325"/>
                <a:gd name="T53" fmla="*/ 331 h 439"/>
                <a:gd name="T54" fmla="*/ 1179 w 1325"/>
                <a:gd name="T55" fmla="*/ 349 h 439"/>
                <a:gd name="T56" fmla="*/ 1154 w 1325"/>
                <a:gd name="T57" fmla="*/ 367 h 439"/>
                <a:gd name="T58" fmla="*/ 1128 w 1325"/>
                <a:gd name="T59" fmla="*/ 385 h 439"/>
                <a:gd name="T60" fmla="*/ 1102 w 1325"/>
                <a:gd name="T61" fmla="*/ 401 h 439"/>
                <a:gd name="T62" fmla="*/ 1077 w 1325"/>
                <a:gd name="T63" fmla="*/ 415 h 439"/>
                <a:gd name="T64" fmla="*/ 1051 w 1325"/>
                <a:gd name="T65" fmla="*/ 428 h 439"/>
                <a:gd name="T66" fmla="*/ 1026 w 1325"/>
                <a:gd name="T67" fmla="*/ 439 h 439"/>
                <a:gd name="T68" fmla="*/ 0 w 1325"/>
                <a:gd name="T69" fmla="*/ 132 h 43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25" h="439">
                  <a:moveTo>
                    <a:pt x="0" y="132"/>
                  </a:moveTo>
                  <a:lnTo>
                    <a:pt x="3" y="132"/>
                  </a:lnTo>
                  <a:lnTo>
                    <a:pt x="10" y="130"/>
                  </a:lnTo>
                  <a:lnTo>
                    <a:pt x="24" y="128"/>
                  </a:lnTo>
                  <a:lnTo>
                    <a:pt x="42" y="125"/>
                  </a:lnTo>
                  <a:lnTo>
                    <a:pt x="62" y="121"/>
                  </a:lnTo>
                  <a:lnTo>
                    <a:pt x="86" y="116"/>
                  </a:lnTo>
                  <a:lnTo>
                    <a:pt x="113" y="109"/>
                  </a:lnTo>
                  <a:lnTo>
                    <a:pt x="141" y="102"/>
                  </a:lnTo>
                  <a:lnTo>
                    <a:pt x="170" y="94"/>
                  </a:lnTo>
                  <a:lnTo>
                    <a:pt x="199" y="85"/>
                  </a:lnTo>
                  <a:lnTo>
                    <a:pt x="228" y="74"/>
                  </a:lnTo>
                  <a:lnTo>
                    <a:pt x="257" y="62"/>
                  </a:lnTo>
                  <a:lnTo>
                    <a:pt x="285" y="48"/>
                  </a:lnTo>
                  <a:lnTo>
                    <a:pt x="309" y="34"/>
                  </a:lnTo>
                  <a:lnTo>
                    <a:pt x="333" y="18"/>
                  </a:lnTo>
                  <a:lnTo>
                    <a:pt x="352" y="0"/>
                  </a:lnTo>
                  <a:lnTo>
                    <a:pt x="1325" y="223"/>
                  </a:lnTo>
                  <a:lnTo>
                    <a:pt x="1323" y="225"/>
                  </a:lnTo>
                  <a:lnTo>
                    <a:pt x="1318" y="230"/>
                  </a:lnTo>
                  <a:lnTo>
                    <a:pt x="1309" y="239"/>
                  </a:lnTo>
                  <a:lnTo>
                    <a:pt x="1297" y="250"/>
                  </a:lnTo>
                  <a:lnTo>
                    <a:pt x="1282" y="263"/>
                  </a:lnTo>
                  <a:lnTo>
                    <a:pt x="1265" y="278"/>
                  </a:lnTo>
                  <a:lnTo>
                    <a:pt x="1247" y="295"/>
                  </a:lnTo>
                  <a:lnTo>
                    <a:pt x="1225" y="312"/>
                  </a:lnTo>
                  <a:lnTo>
                    <a:pt x="1202" y="331"/>
                  </a:lnTo>
                  <a:lnTo>
                    <a:pt x="1179" y="349"/>
                  </a:lnTo>
                  <a:lnTo>
                    <a:pt x="1154" y="367"/>
                  </a:lnTo>
                  <a:lnTo>
                    <a:pt x="1128" y="385"/>
                  </a:lnTo>
                  <a:lnTo>
                    <a:pt x="1102" y="401"/>
                  </a:lnTo>
                  <a:lnTo>
                    <a:pt x="1077" y="415"/>
                  </a:lnTo>
                  <a:lnTo>
                    <a:pt x="1051" y="428"/>
                  </a:lnTo>
                  <a:lnTo>
                    <a:pt x="1026" y="439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2" name="Freeform 135"/>
            <p:cNvSpPr>
              <a:spLocks/>
            </p:cNvSpPr>
            <p:nvPr/>
          </p:nvSpPr>
          <p:spPr bwMode="auto">
            <a:xfrm>
              <a:off x="7292" y="14577"/>
              <a:ext cx="472" cy="209"/>
            </a:xfrm>
            <a:custGeom>
              <a:avLst/>
              <a:gdLst>
                <a:gd name="T0" fmla="*/ 47 w 472"/>
                <a:gd name="T1" fmla="*/ 209 h 209"/>
                <a:gd name="T2" fmla="*/ 472 w 472"/>
                <a:gd name="T3" fmla="*/ 84 h 209"/>
                <a:gd name="T4" fmla="*/ 215 w 472"/>
                <a:gd name="T5" fmla="*/ 0 h 209"/>
                <a:gd name="T6" fmla="*/ 5 w 472"/>
                <a:gd name="T7" fmla="*/ 24 h 209"/>
                <a:gd name="T8" fmla="*/ 0 w 472"/>
                <a:gd name="T9" fmla="*/ 197 h 209"/>
                <a:gd name="T10" fmla="*/ 47 w 472"/>
                <a:gd name="T11" fmla="*/ 209 h 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2" h="209">
                  <a:moveTo>
                    <a:pt x="47" y="209"/>
                  </a:moveTo>
                  <a:lnTo>
                    <a:pt x="472" y="84"/>
                  </a:lnTo>
                  <a:lnTo>
                    <a:pt x="215" y="0"/>
                  </a:lnTo>
                  <a:lnTo>
                    <a:pt x="5" y="24"/>
                  </a:lnTo>
                  <a:lnTo>
                    <a:pt x="0" y="197"/>
                  </a:lnTo>
                  <a:lnTo>
                    <a:pt x="47" y="20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3" name="Freeform 136"/>
            <p:cNvSpPr>
              <a:spLocks/>
            </p:cNvSpPr>
            <p:nvPr/>
          </p:nvSpPr>
          <p:spPr bwMode="auto">
            <a:xfrm>
              <a:off x="6073" y="13679"/>
              <a:ext cx="251" cy="999"/>
            </a:xfrm>
            <a:custGeom>
              <a:avLst/>
              <a:gdLst>
                <a:gd name="T0" fmla="*/ 251 w 251"/>
                <a:gd name="T1" fmla="*/ 23 h 999"/>
                <a:gd name="T2" fmla="*/ 250 w 251"/>
                <a:gd name="T3" fmla="*/ 22 h 999"/>
                <a:gd name="T4" fmla="*/ 246 w 251"/>
                <a:gd name="T5" fmla="*/ 20 h 999"/>
                <a:gd name="T6" fmla="*/ 239 w 251"/>
                <a:gd name="T7" fmla="*/ 18 h 999"/>
                <a:gd name="T8" fmla="*/ 230 w 251"/>
                <a:gd name="T9" fmla="*/ 15 h 999"/>
                <a:gd name="T10" fmla="*/ 218 w 251"/>
                <a:gd name="T11" fmla="*/ 11 h 999"/>
                <a:gd name="T12" fmla="*/ 205 w 251"/>
                <a:gd name="T13" fmla="*/ 7 h 999"/>
                <a:gd name="T14" fmla="*/ 190 w 251"/>
                <a:gd name="T15" fmla="*/ 4 h 999"/>
                <a:gd name="T16" fmla="*/ 173 w 251"/>
                <a:gd name="T17" fmla="*/ 1 h 999"/>
                <a:gd name="T18" fmla="*/ 155 w 251"/>
                <a:gd name="T19" fmla="*/ 0 h 999"/>
                <a:gd name="T20" fmla="*/ 134 w 251"/>
                <a:gd name="T21" fmla="*/ 0 h 999"/>
                <a:gd name="T22" fmla="*/ 114 w 251"/>
                <a:gd name="T23" fmla="*/ 2 h 999"/>
                <a:gd name="T24" fmla="*/ 92 w 251"/>
                <a:gd name="T25" fmla="*/ 5 h 999"/>
                <a:gd name="T26" fmla="*/ 70 w 251"/>
                <a:gd name="T27" fmla="*/ 12 h 999"/>
                <a:gd name="T28" fmla="*/ 47 w 251"/>
                <a:gd name="T29" fmla="*/ 20 h 999"/>
                <a:gd name="T30" fmla="*/ 23 w 251"/>
                <a:gd name="T31" fmla="*/ 32 h 999"/>
                <a:gd name="T32" fmla="*/ 0 w 251"/>
                <a:gd name="T33" fmla="*/ 47 h 999"/>
                <a:gd name="T34" fmla="*/ 0 w 251"/>
                <a:gd name="T35" fmla="*/ 999 h 999"/>
                <a:gd name="T36" fmla="*/ 1 w 251"/>
                <a:gd name="T37" fmla="*/ 999 h 999"/>
                <a:gd name="T38" fmla="*/ 6 w 251"/>
                <a:gd name="T39" fmla="*/ 999 h 999"/>
                <a:gd name="T40" fmla="*/ 14 w 251"/>
                <a:gd name="T41" fmla="*/ 998 h 999"/>
                <a:gd name="T42" fmla="*/ 23 w 251"/>
                <a:gd name="T43" fmla="*/ 997 h 999"/>
                <a:gd name="T44" fmla="*/ 35 w 251"/>
                <a:gd name="T45" fmla="*/ 995 h 999"/>
                <a:gd name="T46" fmla="*/ 49 w 251"/>
                <a:gd name="T47" fmla="*/ 993 h 999"/>
                <a:gd name="T48" fmla="*/ 65 w 251"/>
                <a:gd name="T49" fmla="*/ 990 h 999"/>
                <a:gd name="T50" fmla="*/ 83 w 251"/>
                <a:gd name="T51" fmla="*/ 985 h 999"/>
                <a:gd name="T52" fmla="*/ 102 w 251"/>
                <a:gd name="T53" fmla="*/ 980 h 999"/>
                <a:gd name="T54" fmla="*/ 121 w 251"/>
                <a:gd name="T55" fmla="*/ 973 h 999"/>
                <a:gd name="T56" fmla="*/ 143 w 251"/>
                <a:gd name="T57" fmla="*/ 966 h 999"/>
                <a:gd name="T58" fmla="*/ 164 w 251"/>
                <a:gd name="T59" fmla="*/ 956 h 999"/>
                <a:gd name="T60" fmla="*/ 186 w 251"/>
                <a:gd name="T61" fmla="*/ 945 h 999"/>
                <a:gd name="T62" fmla="*/ 208 w 251"/>
                <a:gd name="T63" fmla="*/ 934 h 999"/>
                <a:gd name="T64" fmla="*/ 230 w 251"/>
                <a:gd name="T65" fmla="*/ 919 h 999"/>
                <a:gd name="T66" fmla="*/ 251 w 251"/>
                <a:gd name="T67" fmla="*/ 903 h 999"/>
                <a:gd name="T68" fmla="*/ 251 w 251"/>
                <a:gd name="T69" fmla="*/ 23 h 99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51" h="999">
                  <a:moveTo>
                    <a:pt x="251" y="23"/>
                  </a:moveTo>
                  <a:lnTo>
                    <a:pt x="250" y="22"/>
                  </a:lnTo>
                  <a:lnTo>
                    <a:pt x="246" y="20"/>
                  </a:lnTo>
                  <a:lnTo>
                    <a:pt x="239" y="18"/>
                  </a:lnTo>
                  <a:lnTo>
                    <a:pt x="230" y="15"/>
                  </a:lnTo>
                  <a:lnTo>
                    <a:pt x="218" y="11"/>
                  </a:lnTo>
                  <a:lnTo>
                    <a:pt x="205" y="7"/>
                  </a:lnTo>
                  <a:lnTo>
                    <a:pt x="190" y="4"/>
                  </a:lnTo>
                  <a:lnTo>
                    <a:pt x="173" y="1"/>
                  </a:lnTo>
                  <a:lnTo>
                    <a:pt x="155" y="0"/>
                  </a:lnTo>
                  <a:lnTo>
                    <a:pt x="134" y="0"/>
                  </a:lnTo>
                  <a:lnTo>
                    <a:pt x="114" y="2"/>
                  </a:lnTo>
                  <a:lnTo>
                    <a:pt x="92" y="5"/>
                  </a:lnTo>
                  <a:lnTo>
                    <a:pt x="70" y="12"/>
                  </a:lnTo>
                  <a:lnTo>
                    <a:pt x="47" y="20"/>
                  </a:lnTo>
                  <a:lnTo>
                    <a:pt x="23" y="32"/>
                  </a:lnTo>
                  <a:lnTo>
                    <a:pt x="0" y="47"/>
                  </a:lnTo>
                  <a:lnTo>
                    <a:pt x="0" y="999"/>
                  </a:lnTo>
                  <a:lnTo>
                    <a:pt x="1" y="999"/>
                  </a:lnTo>
                  <a:lnTo>
                    <a:pt x="6" y="999"/>
                  </a:lnTo>
                  <a:lnTo>
                    <a:pt x="14" y="998"/>
                  </a:lnTo>
                  <a:lnTo>
                    <a:pt x="23" y="997"/>
                  </a:lnTo>
                  <a:lnTo>
                    <a:pt x="35" y="995"/>
                  </a:lnTo>
                  <a:lnTo>
                    <a:pt x="49" y="993"/>
                  </a:lnTo>
                  <a:lnTo>
                    <a:pt x="65" y="990"/>
                  </a:lnTo>
                  <a:lnTo>
                    <a:pt x="83" y="985"/>
                  </a:lnTo>
                  <a:lnTo>
                    <a:pt x="102" y="980"/>
                  </a:lnTo>
                  <a:lnTo>
                    <a:pt x="121" y="973"/>
                  </a:lnTo>
                  <a:lnTo>
                    <a:pt x="143" y="966"/>
                  </a:lnTo>
                  <a:lnTo>
                    <a:pt x="164" y="956"/>
                  </a:lnTo>
                  <a:lnTo>
                    <a:pt x="186" y="945"/>
                  </a:lnTo>
                  <a:lnTo>
                    <a:pt x="208" y="934"/>
                  </a:lnTo>
                  <a:lnTo>
                    <a:pt x="230" y="919"/>
                  </a:lnTo>
                  <a:lnTo>
                    <a:pt x="251" y="903"/>
                  </a:lnTo>
                  <a:lnTo>
                    <a:pt x="251" y="2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4" name="Freeform 137"/>
            <p:cNvSpPr>
              <a:spLocks/>
            </p:cNvSpPr>
            <p:nvPr/>
          </p:nvSpPr>
          <p:spPr bwMode="auto">
            <a:xfrm>
              <a:off x="6080" y="13687"/>
              <a:ext cx="215" cy="843"/>
            </a:xfrm>
            <a:custGeom>
              <a:avLst/>
              <a:gdLst>
                <a:gd name="T0" fmla="*/ 215 w 215"/>
                <a:gd name="T1" fmla="*/ 20 h 843"/>
                <a:gd name="T2" fmla="*/ 214 w 215"/>
                <a:gd name="T3" fmla="*/ 19 h 843"/>
                <a:gd name="T4" fmla="*/ 211 w 215"/>
                <a:gd name="T5" fmla="*/ 18 h 843"/>
                <a:gd name="T6" fmla="*/ 205 w 215"/>
                <a:gd name="T7" fmla="*/ 15 h 843"/>
                <a:gd name="T8" fmla="*/ 197 w 215"/>
                <a:gd name="T9" fmla="*/ 12 h 843"/>
                <a:gd name="T10" fmla="*/ 187 w 215"/>
                <a:gd name="T11" fmla="*/ 9 h 843"/>
                <a:gd name="T12" fmla="*/ 176 w 215"/>
                <a:gd name="T13" fmla="*/ 6 h 843"/>
                <a:gd name="T14" fmla="*/ 163 w 215"/>
                <a:gd name="T15" fmla="*/ 4 h 843"/>
                <a:gd name="T16" fmla="*/ 149 w 215"/>
                <a:gd name="T17" fmla="*/ 1 h 843"/>
                <a:gd name="T18" fmla="*/ 133 w 215"/>
                <a:gd name="T19" fmla="*/ 0 h 843"/>
                <a:gd name="T20" fmla="*/ 115 w 215"/>
                <a:gd name="T21" fmla="*/ 0 h 843"/>
                <a:gd name="T22" fmla="*/ 98 w 215"/>
                <a:gd name="T23" fmla="*/ 1 h 843"/>
                <a:gd name="T24" fmla="*/ 79 w 215"/>
                <a:gd name="T25" fmla="*/ 5 h 843"/>
                <a:gd name="T26" fmla="*/ 60 w 215"/>
                <a:gd name="T27" fmla="*/ 10 h 843"/>
                <a:gd name="T28" fmla="*/ 40 w 215"/>
                <a:gd name="T29" fmla="*/ 18 h 843"/>
                <a:gd name="T30" fmla="*/ 21 w 215"/>
                <a:gd name="T31" fmla="*/ 27 h 843"/>
                <a:gd name="T32" fmla="*/ 0 w 215"/>
                <a:gd name="T33" fmla="*/ 40 h 843"/>
                <a:gd name="T34" fmla="*/ 0 w 215"/>
                <a:gd name="T35" fmla="*/ 843 h 843"/>
                <a:gd name="T36" fmla="*/ 1 w 215"/>
                <a:gd name="T37" fmla="*/ 843 h 843"/>
                <a:gd name="T38" fmla="*/ 6 w 215"/>
                <a:gd name="T39" fmla="*/ 843 h 843"/>
                <a:gd name="T40" fmla="*/ 12 w 215"/>
                <a:gd name="T41" fmla="*/ 842 h 843"/>
                <a:gd name="T42" fmla="*/ 21 w 215"/>
                <a:gd name="T43" fmla="*/ 841 h 843"/>
                <a:gd name="T44" fmla="*/ 30 w 215"/>
                <a:gd name="T45" fmla="*/ 840 h 843"/>
                <a:gd name="T46" fmla="*/ 43 w 215"/>
                <a:gd name="T47" fmla="*/ 838 h 843"/>
                <a:gd name="T48" fmla="*/ 56 w 215"/>
                <a:gd name="T49" fmla="*/ 835 h 843"/>
                <a:gd name="T50" fmla="*/ 71 w 215"/>
                <a:gd name="T51" fmla="*/ 831 h 843"/>
                <a:gd name="T52" fmla="*/ 87 w 215"/>
                <a:gd name="T53" fmla="*/ 826 h 843"/>
                <a:gd name="T54" fmla="*/ 105 w 215"/>
                <a:gd name="T55" fmla="*/ 821 h 843"/>
                <a:gd name="T56" fmla="*/ 123 w 215"/>
                <a:gd name="T57" fmla="*/ 814 h 843"/>
                <a:gd name="T58" fmla="*/ 141 w 215"/>
                <a:gd name="T59" fmla="*/ 806 h 843"/>
                <a:gd name="T60" fmla="*/ 159 w 215"/>
                <a:gd name="T61" fmla="*/ 797 h 843"/>
                <a:gd name="T62" fmla="*/ 179 w 215"/>
                <a:gd name="T63" fmla="*/ 786 h 843"/>
                <a:gd name="T64" fmla="*/ 197 w 215"/>
                <a:gd name="T65" fmla="*/ 774 h 843"/>
                <a:gd name="T66" fmla="*/ 215 w 215"/>
                <a:gd name="T67" fmla="*/ 760 h 843"/>
                <a:gd name="T68" fmla="*/ 215 w 215"/>
                <a:gd name="T69" fmla="*/ 20 h 8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15" h="843">
                  <a:moveTo>
                    <a:pt x="215" y="20"/>
                  </a:moveTo>
                  <a:lnTo>
                    <a:pt x="214" y="19"/>
                  </a:lnTo>
                  <a:lnTo>
                    <a:pt x="211" y="18"/>
                  </a:lnTo>
                  <a:lnTo>
                    <a:pt x="205" y="15"/>
                  </a:lnTo>
                  <a:lnTo>
                    <a:pt x="197" y="12"/>
                  </a:lnTo>
                  <a:lnTo>
                    <a:pt x="187" y="9"/>
                  </a:lnTo>
                  <a:lnTo>
                    <a:pt x="176" y="6"/>
                  </a:lnTo>
                  <a:lnTo>
                    <a:pt x="163" y="4"/>
                  </a:lnTo>
                  <a:lnTo>
                    <a:pt x="149" y="1"/>
                  </a:lnTo>
                  <a:lnTo>
                    <a:pt x="133" y="0"/>
                  </a:lnTo>
                  <a:lnTo>
                    <a:pt x="115" y="0"/>
                  </a:lnTo>
                  <a:lnTo>
                    <a:pt x="98" y="1"/>
                  </a:lnTo>
                  <a:lnTo>
                    <a:pt x="79" y="5"/>
                  </a:lnTo>
                  <a:lnTo>
                    <a:pt x="60" y="10"/>
                  </a:lnTo>
                  <a:lnTo>
                    <a:pt x="40" y="18"/>
                  </a:lnTo>
                  <a:lnTo>
                    <a:pt x="21" y="27"/>
                  </a:lnTo>
                  <a:lnTo>
                    <a:pt x="0" y="40"/>
                  </a:lnTo>
                  <a:lnTo>
                    <a:pt x="0" y="843"/>
                  </a:lnTo>
                  <a:lnTo>
                    <a:pt x="1" y="843"/>
                  </a:lnTo>
                  <a:lnTo>
                    <a:pt x="6" y="843"/>
                  </a:lnTo>
                  <a:lnTo>
                    <a:pt x="12" y="842"/>
                  </a:lnTo>
                  <a:lnTo>
                    <a:pt x="21" y="841"/>
                  </a:lnTo>
                  <a:lnTo>
                    <a:pt x="30" y="840"/>
                  </a:lnTo>
                  <a:lnTo>
                    <a:pt x="43" y="838"/>
                  </a:lnTo>
                  <a:lnTo>
                    <a:pt x="56" y="835"/>
                  </a:lnTo>
                  <a:lnTo>
                    <a:pt x="71" y="831"/>
                  </a:lnTo>
                  <a:lnTo>
                    <a:pt x="87" y="826"/>
                  </a:lnTo>
                  <a:lnTo>
                    <a:pt x="105" y="821"/>
                  </a:lnTo>
                  <a:lnTo>
                    <a:pt x="123" y="814"/>
                  </a:lnTo>
                  <a:lnTo>
                    <a:pt x="141" y="806"/>
                  </a:lnTo>
                  <a:lnTo>
                    <a:pt x="159" y="797"/>
                  </a:lnTo>
                  <a:lnTo>
                    <a:pt x="179" y="786"/>
                  </a:lnTo>
                  <a:lnTo>
                    <a:pt x="197" y="774"/>
                  </a:lnTo>
                  <a:lnTo>
                    <a:pt x="215" y="760"/>
                  </a:lnTo>
                  <a:lnTo>
                    <a:pt x="215" y="2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5" name="Freeform 138"/>
            <p:cNvSpPr>
              <a:spLocks/>
            </p:cNvSpPr>
            <p:nvPr/>
          </p:nvSpPr>
          <p:spPr bwMode="auto">
            <a:xfrm>
              <a:off x="6087" y="13696"/>
              <a:ext cx="180" cy="685"/>
            </a:xfrm>
            <a:custGeom>
              <a:avLst/>
              <a:gdLst>
                <a:gd name="T0" fmla="*/ 180 w 180"/>
                <a:gd name="T1" fmla="*/ 16 h 685"/>
                <a:gd name="T2" fmla="*/ 179 w 180"/>
                <a:gd name="T3" fmla="*/ 16 h 685"/>
                <a:gd name="T4" fmla="*/ 176 w 180"/>
                <a:gd name="T5" fmla="*/ 14 h 685"/>
                <a:gd name="T6" fmla="*/ 172 w 180"/>
                <a:gd name="T7" fmla="*/ 12 h 685"/>
                <a:gd name="T8" fmla="*/ 165 w 180"/>
                <a:gd name="T9" fmla="*/ 10 h 685"/>
                <a:gd name="T10" fmla="*/ 157 w 180"/>
                <a:gd name="T11" fmla="*/ 8 h 685"/>
                <a:gd name="T12" fmla="*/ 147 w 180"/>
                <a:gd name="T13" fmla="*/ 4 h 685"/>
                <a:gd name="T14" fmla="*/ 136 w 180"/>
                <a:gd name="T15" fmla="*/ 2 h 685"/>
                <a:gd name="T16" fmla="*/ 125 w 180"/>
                <a:gd name="T17" fmla="*/ 0 h 685"/>
                <a:gd name="T18" fmla="*/ 111 w 180"/>
                <a:gd name="T19" fmla="*/ 0 h 685"/>
                <a:gd name="T20" fmla="*/ 97 w 180"/>
                <a:gd name="T21" fmla="*/ 0 h 685"/>
                <a:gd name="T22" fmla="*/ 81 w 180"/>
                <a:gd name="T23" fmla="*/ 1 h 685"/>
                <a:gd name="T24" fmla="*/ 66 w 180"/>
                <a:gd name="T25" fmla="*/ 3 h 685"/>
                <a:gd name="T26" fmla="*/ 50 w 180"/>
                <a:gd name="T27" fmla="*/ 8 h 685"/>
                <a:gd name="T28" fmla="*/ 33 w 180"/>
                <a:gd name="T29" fmla="*/ 14 h 685"/>
                <a:gd name="T30" fmla="*/ 17 w 180"/>
                <a:gd name="T31" fmla="*/ 23 h 685"/>
                <a:gd name="T32" fmla="*/ 0 w 180"/>
                <a:gd name="T33" fmla="*/ 33 h 685"/>
                <a:gd name="T34" fmla="*/ 0 w 180"/>
                <a:gd name="T35" fmla="*/ 685 h 685"/>
                <a:gd name="T36" fmla="*/ 1 w 180"/>
                <a:gd name="T37" fmla="*/ 685 h 685"/>
                <a:gd name="T38" fmla="*/ 4 w 180"/>
                <a:gd name="T39" fmla="*/ 685 h 685"/>
                <a:gd name="T40" fmla="*/ 9 w 180"/>
                <a:gd name="T41" fmla="*/ 684 h 685"/>
                <a:gd name="T42" fmla="*/ 17 w 180"/>
                <a:gd name="T43" fmla="*/ 683 h 685"/>
                <a:gd name="T44" fmla="*/ 26 w 180"/>
                <a:gd name="T45" fmla="*/ 682 h 685"/>
                <a:gd name="T46" fmla="*/ 35 w 180"/>
                <a:gd name="T47" fmla="*/ 681 h 685"/>
                <a:gd name="T48" fmla="*/ 47 w 180"/>
                <a:gd name="T49" fmla="*/ 678 h 685"/>
                <a:gd name="T50" fmla="*/ 60 w 180"/>
                <a:gd name="T51" fmla="*/ 676 h 685"/>
                <a:gd name="T52" fmla="*/ 73 w 180"/>
                <a:gd name="T53" fmla="*/ 671 h 685"/>
                <a:gd name="T54" fmla="*/ 87 w 180"/>
                <a:gd name="T55" fmla="*/ 667 h 685"/>
                <a:gd name="T56" fmla="*/ 102 w 180"/>
                <a:gd name="T57" fmla="*/ 662 h 685"/>
                <a:gd name="T58" fmla="*/ 118 w 180"/>
                <a:gd name="T59" fmla="*/ 655 h 685"/>
                <a:gd name="T60" fmla="*/ 133 w 180"/>
                <a:gd name="T61" fmla="*/ 648 h 685"/>
                <a:gd name="T62" fmla="*/ 149 w 180"/>
                <a:gd name="T63" fmla="*/ 639 h 685"/>
                <a:gd name="T64" fmla="*/ 165 w 180"/>
                <a:gd name="T65" fmla="*/ 628 h 685"/>
                <a:gd name="T66" fmla="*/ 180 w 180"/>
                <a:gd name="T67" fmla="*/ 617 h 685"/>
                <a:gd name="T68" fmla="*/ 180 w 180"/>
                <a:gd name="T69" fmla="*/ 16 h 6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80" h="685">
                  <a:moveTo>
                    <a:pt x="180" y="16"/>
                  </a:moveTo>
                  <a:lnTo>
                    <a:pt x="179" y="16"/>
                  </a:lnTo>
                  <a:lnTo>
                    <a:pt x="176" y="14"/>
                  </a:lnTo>
                  <a:lnTo>
                    <a:pt x="172" y="12"/>
                  </a:lnTo>
                  <a:lnTo>
                    <a:pt x="165" y="10"/>
                  </a:lnTo>
                  <a:lnTo>
                    <a:pt x="157" y="8"/>
                  </a:lnTo>
                  <a:lnTo>
                    <a:pt x="147" y="4"/>
                  </a:lnTo>
                  <a:lnTo>
                    <a:pt x="136" y="2"/>
                  </a:lnTo>
                  <a:lnTo>
                    <a:pt x="125" y="0"/>
                  </a:lnTo>
                  <a:lnTo>
                    <a:pt x="111" y="0"/>
                  </a:lnTo>
                  <a:lnTo>
                    <a:pt x="97" y="0"/>
                  </a:lnTo>
                  <a:lnTo>
                    <a:pt x="81" y="1"/>
                  </a:lnTo>
                  <a:lnTo>
                    <a:pt x="66" y="3"/>
                  </a:lnTo>
                  <a:lnTo>
                    <a:pt x="50" y="8"/>
                  </a:lnTo>
                  <a:lnTo>
                    <a:pt x="33" y="14"/>
                  </a:lnTo>
                  <a:lnTo>
                    <a:pt x="17" y="23"/>
                  </a:lnTo>
                  <a:lnTo>
                    <a:pt x="0" y="33"/>
                  </a:lnTo>
                  <a:lnTo>
                    <a:pt x="0" y="685"/>
                  </a:lnTo>
                  <a:lnTo>
                    <a:pt x="1" y="685"/>
                  </a:lnTo>
                  <a:lnTo>
                    <a:pt x="4" y="685"/>
                  </a:lnTo>
                  <a:lnTo>
                    <a:pt x="9" y="684"/>
                  </a:lnTo>
                  <a:lnTo>
                    <a:pt x="17" y="683"/>
                  </a:lnTo>
                  <a:lnTo>
                    <a:pt x="26" y="682"/>
                  </a:lnTo>
                  <a:lnTo>
                    <a:pt x="35" y="681"/>
                  </a:lnTo>
                  <a:lnTo>
                    <a:pt x="47" y="678"/>
                  </a:lnTo>
                  <a:lnTo>
                    <a:pt x="60" y="676"/>
                  </a:lnTo>
                  <a:lnTo>
                    <a:pt x="73" y="671"/>
                  </a:lnTo>
                  <a:lnTo>
                    <a:pt x="87" y="667"/>
                  </a:lnTo>
                  <a:lnTo>
                    <a:pt x="102" y="662"/>
                  </a:lnTo>
                  <a:lnTo>
                    <a:pt x="118" y="655"/>
                  </a:lnTo>
                  <a:lnTo>
                    <a:pt x="133" y="648"/>
                  </a:lnTo>
                  <a:lnTo>
                    <a:pt x="149" y="639"/>
                  </a:lnTo>
                  <a:lnTo>
                    <a:pt x="165" y="628"/>
                  </a:lnTo>
                  <a:lnTo>
                    <a:pt x="180" y="617"/>
                  </a:lnTo>
                  <a:lnTo>
                    <a:pt x="180" y="1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6" name="Freeform 139"/>
            <p:cNvSpPr>
              <a:spLocks/>
            </p:cNvSpPr>
            <p:nvPr/>
          </p:nvSpPr>
          <p:spPr bwMode="auto">
            <a:xfrm>
              <a:off x="6093" y="13704"/>
              <a:ext cx="146" cy="530"/>
            </a:xfrm>
            <a:custGeom>
              <a:avLst/>
              <a:gdLst>
                <a:gd name="T0" fmla="*/ 146 w 146"/>
                <a:gd name="T1" fmla="*/ 14 h 530"/>
                <a:gd name="T2" fmla="*/ 143 w 146"/>
                <a:gd name="T3" fmla="*/ 12 h 530"/>
                <a:gd name="T4" fmla="*/ 134 w 146"/>
                <a:gd name="T5" fmla="*/ 8 h 530"/>
                <a:gd name="T6" fmla="*/ 120 w 146"/>
                <a:gd name="T7" fmla="*/ 4 h 530"/>
                <a:gd name="T8" fmla="*/ 101 w 146"/>
                <a:gd name="T9" fmla="*/ 1 h 530"/>
                <a:gd name="T10" fmla="*/ 79 w 146"/>
                <a:gd name="T11" fmla="*/ 0 h 530"/>
                <a:gd name="T12" fmla="*/ 54 w 146"/>
                <a:gd name="T13" fmla="*/ 3 h 530"/>
                <a:gd name="T14" fmla="*/ 27 w 146"/>
                <a:gd name="T15" fmla="*/ 11 h 530"/>
                <a:gd name="T16" fmla="*/ 0 w 146"/>
                <a:gd name="T17" fmla="*/ 27 h 530"/>
                <a:gd name="T18" fmla="*/ 0 w 146"/>
                <a:gd name="T19" fmla="*/ 530 h 530"/>
                <a:gd name="T20" fmla="*/ 3 w 146"/>
                <a:gd name="T21" fmla="*/ 530 h 530"/>
                <a:gd name="T22" fmla="*/ 14 w 146"/>
                <a:gd name="T23" fmla="*/ 529 h 530"/>
                <a:gd name="T24" fmla="*/ 29 w 146"/>
                <a:gd name="T25" fmla="*/ 526 h 530"/>
                <a:gd name="T26" fmla="*/ 49 w 146"/>
                <a:gd name="T27" fmla="*/ 521 h 530"/>
                <a:gd name="T28" fmla="*/ 71 w 146"/>
                <a:gd name="T29" fmla="*/ 514 h 530"/>
                <a:gd name="T30" fmla="*/ 96 w 146"/>
                <a:gd name="T31" fmla="*/ 505 h 530"/>
                <a:gd name="T32" fmla="*/ 121 w 146"/>
                <a:gd name="T33" fmla="*/ 492 h 530"/>
                <a:gd name="T34" fmla="*/ 146 w 146"/>
                <a:gd name="T35" fmla="*/ 475 h 530"/>
                <a:gd name="T36" fmla="*/ 146 w 146"/>
                <a:gd name="T37" fmla="*/ 14 h 5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6" h="530">
                  <a:moveTo>
                    <a:pt x="146" y="14"/>
                  </a:moveTo>
                  <a:lnTo>
                    <a:pt x="143" y="12"/>
                  </a:lnTo>
                  <a:lnTo>
                    <a:pt x="134" y="8"/>
                  </a:lnTo>
                  <a:lnTo>
                    <a:pt x="120" y="4"/>
                  </a:lnTo>
                  <a:lnTo>
                    <a:pt x="101" y="1"/>
                  </a:lnTo>
                  <a:lnTo>
                    <a:pt x="79" y="0"/>
                  </a:lnTo>
                  <a:lnTo>
                    <a:pt x="54" y="3"/>
                  </a:lnTo>
                  <a:lnTo>
                    <a:pt x="27" y="11"/>
                  </a:lnTo>
                  <a:lnTo>
                    <a:pt x="0" y="27"/>
                  </a:lnTo>
                  <a:lnTo>
                    <a:pt x="0" y="530"/>
                  </a:lnTo>
                  <a:lnTo>
                    <a:pt x="3" y="530"/>
                  </a:lnTo>
                  <a:lnTo>
                    <a:pt x="14" y="529"/>
                  </a:lnTo>
                  <a:lnTo>
                    <a:pt x="29" y="526"/>
                  </a:lnTo>
                  <a:lnTo>
                    <a:pt x="49" y="521"/>
                  </a:lnTo>
                  <a:lnTo>
                    <a:pt x="71" y="514"/>
                  </a:lnTo>
                  <a:lnTo>
                    <a:pt x="96" y="505"/>
                  </a:lnTo>
                  <a:lnTo>
                    <a:pt x="121" y="492"/>
                  </a:lnTo>
                  <a:lnTo>
                    <a:pt x="146" y="475"/>
                  </a:lnTo>
                  <a:lnTo>
                    <a:pt x="146" y="1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7" name="Freeform 140"/>
            <p:cNvSpPr>
              <a:spLocks/>
            </p:cNvSpPr>
            <p:nvPr/>
          </p:nvSpPr>
          <p:spPr bwMode="auto">
            <a:xfrm>
              <a:off x="6101" y="13712"/>
              <a:ext cx="109" cy="373"/>
            </a:xfrm>
            <a:custGeom>
              <a:avLst/>
              <a:gdLst>
                <a:gd name="T0" fmla="*/ 109 w 109"/>
                <a:gd name="T1" fmla="*/ 10 h 373"/>
                <a:gd name="T2" fmla="*/ 107 w 109"/>
                <a:gd name="T3" fmla="*/ 9 h 373"/>
                <a:gd name="T4" fmla="*/ 100 w 109"/>
                <a:gd name="T5" fmla="*/ 6 h 373"/>
                <a:gd name="T6" fmla="*/ 89 w 109"/>
                <a:gd name="T7" fmla="*/ 2 h 373"/>
                <a:gd name="T8" fmla="*/ 75 w 109"/>
                <a:gd name="T9" fmla="*/ 0 h 373"/>
                <a:gd name="T10" fmla="*/ 59 w 109"/>
                <a:gd name="T11" fmla="*/ 0 h 373"/>
                <a:gd name="T12" fmla="*/ 39 w 109"/>
                <a:gd name="T13" fmla="*/ 2 h 373"/>
                <a:gd name="T14" fmla="*/ 20 w 109"/>
                <a:gd name="T15" fmla="*/ 9 h 373"/>
                <a:gd name="T16" fmla="*/ 0 w 109"/>
                <a:gd name="T17" fmla="*/ 21 h 373"/>
                <a:gd name="T18" fmla="*/ 0 w 109"/>
                <a:gd name="T19" fmla="*/ 373 h 373"/>
                <a:gd name="T20" fmla="*/ 2 w 109"/>
                <a:gd name="T21" fmla="*/ 373 h 373"/>
                <a:gd name="T22" fmla="*/ 9 w 109"/>
                <a:gd name="T23" fmla="*/ 372 h 373"/>
                <a:gd name="T24" fmla="*/ 21 w 109"/>
                <a:gd name="T25" fmla="*/ 369 h 373"/>
                <a:gd name="T26" fmla="*/ 36 w 109"/>
                <a:gd name="T27" fmla="*/ 366 h 373"/>
                <a:gd name="T28" fmla="*/ 53 w 109"/>
                <a:gd name="T29" fmla="*/ 362 h 373"/>
                <a:gd name="T30" fmla="*/ 72 w 109"/>
                <a:gd name="T31" fmla="*/ 354 h 373"/>
                <a:gd name="T32" fmla="*/ 90 w 109"/>
                <a:gd name="T33" fmla="*/ 343 h 373"/>
                <a:gd name="T34" fmla="*/ 109 w 109"/>
                <a:gd name="T35" fmla="*/ 331 h 373"/>
                <a:gd name="T36" fmla="*/ 109 w 109"/>
                <a:gd name="T37" fmla="*/ 10 h 37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9" h="373">
                  <a:moveTo>
                    <a:pt x="109" y="10"/>
                  </a:moveTo>
                  <a:lnTo>
                    <a:pt x="107" y="9"/>
                  </a:lnTo>
                  <a:lnTo>
                    <a:pt x="100" y="6"/>
                  </a:lnTo>
                  <a:lnTo>
                    <a:pt x="89" y="2"/>
                  </a:lnTo>
                  <a:lnTo>
                    <a:pt x="75" y="0"/>
                  </a:lnTo>
                  <a:lnTo>
                    <a:pt x="59" y="0"/>
                  </a:lnTo>
                  <a:lnTo>
                    <a:pt x="39" y="2"/>
                  </a:lnTo>
                  <a:lnTo>
                    <a:pt x="20" y="9"/>
                  </a:lnTo>
                  <a:lnTo>
                    <a:pt x="0" y="21"/>
                  </a:lnTo>
                  <a:lnTo>
                    <a:pt x="0" y="373"/>
                  </a:lnTo>
                  <a:lnTo>
                    <a:pt x="2" y="373"/>
                  </a:lnTo>
                  <a:lnTo>
                    <a:pt x="9" y="372"/>
                  </a:lnTo>
                  <a:lnTo>
                    <a:pt x="21" y="369"/>
                  </a:lnTo>
                  <a:lnTo>
                    <a:pt x="36" y="366"/>
                  </a:lnTo>
                  <a:lnTo>
                    <a:pt x="53" y="362"/>
                  </a:lnTo>
                  <a:lnTo>
                    <a:pt x="72" y="354"/>
                  </a:lnTo>
                  <a:lnTo>
                    <a:pt x="90" y="343"/>
                  </a:lnTo>
                  <a:lnTo>
                    <a:pt x="109" y="331"/>
                  </a:lnTo>
                  <a:lnTo>
                    <a:pt x="109" y="1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8" name="Freeform 141"/>
            <p:cNvSpPr>
              <a:spLocks/>
            </p:cNvSpPr>
            <p:nvPr/>
          </p:nvSpPr>
          <p:spPr bwMode="auto">
            <a:xfrm>
              <a:off x="6107" y="13721"/>
              <a:ext cx="75" cy="216"/>
            </a:xfrm>
            <a:custGeom>
              <a:avLst/>
              <a:gdLst>
                <a:gd name="T0" fmla="*/ 75 w 75"/>
                <a:gd name="T1" fmla="*/ 6 h 216"/>
                <a:gd name="T2" fmla="*/ 73 w 75"/>
                <a:gd name="T3" fmla="*/ 5 h 216"/>
                <a:gd name="T4" fmla="*/ 69 w 75"/>
                <a:gd name="T5" fmla="*/ 4 h 216"/>
                <a:gd name="T6" fmla="*/ 61 w 75"/>
                <a:gd name="T7" fmla="*/ 2 h 216"/>
                <a:gd name="T8" fmla="*/ 52 w 75"/>
                <a:gd name="T9" fmla="*/ 0 h 216"/>
                <a:gd name="T10" fmla="*/ 41 w 75"/>
                <a:gd name="T11" fmla="*/ 0 h 216"/>
                <a:gd name="T12" fmla="*/ 28 w 75"/>
                <a:gd name="T13" fmla="*/ 1 h 216"/>
                <a:gd name="T14" fmla="*/ 14 w 75"/>
                <a:gd name="T15" fmla="*/ 6 h 216"/>
                <a:gd name="T16" fmla="*/ 0 w 75"/>
                <a:gd name="T17" fmla="*/ 14 h 216"/>
                <a:gd name="T18" fmla="*/ 0 w 75"/>
                <a:gd name="T19" fmla="*/ 216 h 216"/>
                <a:gd name="T20" fmla="*/ 2 w 75"/>
                <a:gd name="T21" fmla="*/ 216 h 216"/>
                <a:gd name="T22" fmla="*/ 7 w 75"/>
                <a:gd name="T23" fmla="*/ 215 h 216"/>
                <a:gd name="T24" fmla="*/ 15 w 75"/>
                <a:gd name="T25" fmla="*/ 214 h 216"/>
                <a:gd name="T26" fmla="*/ 25 w 75"/>
                <a:gd name="T27" fmla="*/ 211 h 216"/>
                <a:gd name="T28" fmla="*/ 37 w 75"/>
                <a:gd name="T29" fmla="*/ 208 h 216"/>
                <a:gd name="T30" fmla="*/ 50 w 75"/>
                <a:gd name="T31" fmla="*/ 203 h 216"/>
                <a:gd name="T32" fmla="*/ 63 w 75"/>
                <a:gd name="T33" fmla="*/ 195 h 216"/>
                <a:gd name="T34" fmla="*/ 75 w 75"/>
                <a:gd name="T35" fmla="*/ 187 h 216"/>
                <a:gd name="T36" fmla="*/ 75 w 75"/>
                <a:gd name="T37" fmla="*/ 6 h 2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5" h="216">
                  <a:moveTo>
                    <a:pt x="75" y="6"/>
                  </a:moveTo>
                  <a:lnTo>
                    <a:pt x="73" y="5"/>
                  </a:lnTo>
                  <a:lnTo>
                    <a:pt x="69" y="4"/>
                  </a:lnTo>
                  <a:lnTo>
                    <a:pt x="61" y="2"/>
                  </a:lnTo>
                  <a:lnTo>
                    <a:pt x="52" y="0"/>
                  </a:lnTo>
                  <a:lnTo>
                    <a:pt x="41" y="0"/>
                  </a:lnTo>
                  <a:lnTo>
                    <a:pt x="28" y="1"/>
                  </a:lnTo>
                  <a:lnTo>
                    <a:pt x="14" y="6"/>
                  </a:lnTo>
                  <a:lnTo>
                    <a:pt x="0" y="14"/>
                  </a:lnTo>
                  <a:lnTo>
                    <a:pt x="0" y="216"/>
                  </a:lnTo>
                  <a:lnTo>
                    <a:pt x="2" y="216"/>
                  </a:lnTo>
                  <a:lnTo>
                    <a:pt x="7" y="215"/>
                  </a:lnTo>
                  <a:lnTo>
                    <a:pt x="15" y="214"/>
                  </a:lnTo>
                  <a:lnTo>
                    <a:pt x="25" y="211"/>
                  </a:lnTo>
                  <a:lnTo>
                    <a:pt x="37" y="208"/>
                  </a:lnTo>
                  <a:lnTo>
                    <a:pt x="50" y="203"/>
                  </a:lnTo>
                  <a:lnTo>
                    <a:pt x="63" y="195"/>
                  </a:lnTo>
                  <a:lnTo>
                    <a:pt x="75" y="187"/>
                  </a:lnTo>
                  <a:lnTo>
                    <a:pt x="75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9" name="Freeform 142"/>
            <p:cNvSpPr>
              <a:spLocks/>
            </p:cNvSpPr>
            <p:nvPr/>
          </p:nvSpPr>
          <p:spPr bwMode="auto">
            <a:xfrm>
              <a:off x="7013" y="14340"/>
              <a:ext cx="110" cy="111"/>
            </a:xfrm>
            <a:custGeom>
              <a:avLst/>
              <a:gdLst>
                <a:gd name="T0" fmla="*/ 55 w 110"/>
                <a:gd name="T1" fmla="*/ 111 h 111"/>
                <a:gd name="T2" fmla="*/ 66 w 110"/>
                <a:gd name="T3" fmla="*/ 110 h 111"/>
                <a:gd name="T4" fmla="*/ 76 w 110"/>
                <a:gd name="T5" fmla="*/ 106 h 111"/>
                <a:gd name="T6" fmla="*/ 85 w 110"/>
                <a:gd name="T7" fmla="*/ 101 h 111"/>
                <a:gd name="T8" fmla="*/ 94 w 110"/>
                <a:gd name="T9" fmla="*/ 94 h 111"/>
                <a:gd name="T10" fmla="*/ 100 w 110"/>
                <a:gd name="T11" fmla="*/ 86 h 111"/>
                <a:gd name="T12" fmla="*/ 106 w 110"/>
                <a:gd name="T13" fmla="*/ 77 h 111"/>
                <a:gd name="T14" fmla="*/ 109 w 110"/>
                <a:gd name="T15" fmla="*/ 66 h 111"/>
                <a:gd name="T16" fmla="*/ 110 w 110"/>
                <a:gd name="T17" fmla="*/ 56 h 111"/>
                <a:gd name="T18" fmla="*/ 109 w 110"/>
                <a:gd name="T19" fmla="*/ 44 h 111"/>
                <a:gd name="T20" fmla="*/ 106 w 110"/>
                <a:gd name="T21" fmla="*/ 34 h 111"/>
                <a:gd name="T22" fmla="*/ 100 w 110"/>
                <a:gd name="T23" fmla="*/ 24 h 111"/>
                <a:gd name="T24" fmla="*/ 94 w 110"/>
                <a:gd name="T25" fmla="*/ 17 h 111"/>
                <a:gd name="T26" fmla="*/ 85 w 110"/>
                <a:gd name="T27" fmla="*/ 9 h 111"/>
                <a:gd name="T28" fmla="*/ 76 w 110"/>
                <a:gd name="T29" fmla="*/ 5 h 111"/>
                <a:gd name="T30" fmla="*/ 66 w 110"/>
                <a:gd name="T31" fmla="*/ 2 h 111"/>
                <a:gd name="T32" fmla="*/ 55 w 110"/>
                <a:gd name="T33" fmla="*/ 0 h 111"/>
                <a:gd name="T34" fmla="*/ 44 w 110"/>
                <a:gd name="T35" fmla="*/ 2 h 111"/>
                <a:gd name="T36" fmla="*/ 33 w 110"/>
                <a:gd name="T37" fmla="*/ 5 h 111"/>
                <a:gd name="T38" fmla="*/ 25 w 110"/>
                <a:gd name="T39" fmla="*/ 9 h 111"/>
                <a:gd name="T40" fmla="*/ 16 w 110"/>
                <a:gd name="T41" fmla="*/ 17 h 111"/>
                <a:gd name="T42" fmla="*/ 10 w 110"/>
                <a:gd name="T43" fmla="*/ 24 h 111"/>
                <a:gd name="T44" fmla="*/ 4 w 110"/>
                <a:gd name="T45" fmla="*/ 34 h 111"/>
                <a:gd name="T46" fmla="*/ 1 w 110"/>
                <a:gd name="T47" fmla="*/ 44 h 111"/>
                <a:gd name="T48" fmla="*/ 0 w 110"/>
                <a:gd name="T49" fmla="*/ 56 h 111"/>
                <a:gd name="T50" fmla="*/ 1 w 110"/>
                <a:gd name="T51" fmla="*/ 66 h 111"/>
                <a:gd name="T52" fmla="*/ 4 w 110"/>
                <a:gd name="T53" fmla="*/ 77 h 111"/>
                <a:gd name="T54" fmla="*/ 10 w 110"/>
                <a:gd name="T55" fmla="*/ 86 h 111"/>
                <a:gd name="T56" fmla="*/ 16 w 110"/>
                <a:gd name="T57" fmla="*/ 94 h 111"/>
                <a:gd name="T58" fmla="*/ 25 w 110"/>
                <a:gd name="T59" fmla="*/ 101 h 111"/>
                <a:gd name="T60" fmla="*/ 33 w 110"/>
                <a:gd name="T61" fmla="*/ 106 h 111"/>
                <a:gd name="T62" fmla="*/ 44 w 110"/>
                <a:gd name="T63" fmla="*/ 110 h 111"/>
                <a:gd name="T64" fmla="*/ 55 w 110"/>
                <a:gd name="T65" fmla="*/ 111 h 11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0" h="111">
                  <a:moveTo>
                    <a:pt x="55" y="111"/>
                  </a:moveTo>
                  <a:lnTo>
                    <a:pt x="66" y="110"/>
                  </a:lnTo>
                  <a:lnTo>
                    <a:pt x="76" y="106"/>
                  </a:lnTo>
                  <a:lnTo>
                    <a:pt x="85" y="101"/>
                  </a:lnTo>
                  <a:lnTo>
                    <a:pt x="94" y="94"/>
                  </a:lnTo>
                  <a:lnTo>
                    <a:pt x="100" y="86"/>
                  </a:lnTo>
                  <a:lnTo>
                    <a:pt x="106" y="77"/>
                  </a:lnTo>
                  <a:lnTo>
                    <a:pt x="109" y="66"/>
                  </a:lnTo>
                  <a:lnTo>
                    <a:pt x="110" y="56"/>
                  </a:lnTo>
                  <a:lnTo>
                    <a:pt x="109" y="44"/>
                  </a:lnTo>
                  <a:lnTo>
                    <a:pt x="106" y="34"/>
                  </a:lnTo>
                  <a:lnTo>
                    <a:pt x="100" y="24"/>
                  </a:lnTo>
                  <a:lnTo>
                    <a:pt x="94" y="17"/>
                  </a:lnTo>
                  <a:lnTo>
                    <a:pt x="85" y="9"/>
                  </a:lnTo>
                  <a:lnTo>
                    <a:pt x="76" y="5"/>
                  </a:lnTo>
                  <a:lnTo>
                    <a:pt x="66" y="2"/>
                  </a:lnTo>
                  <a:lnTo>
                    <a:pt x="55" y="0"/>
                  </a:lnTo>
                  <a:lnTo>
                    <a:pt x="44" y="2"/>
                  </a:lnTo>
                  <a:lnTo>
                    <a:pt x="33" y="5"/>
                  </a:lnTo>
                  <a:lnTo>
                    <a:pt x="25" y="9"/>
                  </a:lnTo>
                  <a:lnTo>
                    <a:pt x="16" y="17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1" y="44"/>
                  </a:lnTo>
                  <a:lnTo>
                    <a:pt x="0" y="56"/>
                  </a:lnTo>
                  <a:lnTo>
                    <a:pt x="1" y="66"/>
                  </a:lnTo>
                  <a:lnTo>
                    <a:pt x="4" y="77"/>
                  </a:lnTo>
                  <a:lnTo>
                    <a:pt x="10" y="86"/>
                  </a:lnTo>
                  <a:lnTo>
                    <a:pt x="16" y="94"/>
                  </a:lnTo>
                  <a:lnTo>
                    <a:pt x="25" y="101"/>
                  </a:lnTo>
                  <a:lnTo>
                    <a:pt x="33" y="106"/>
                  </a:lnTo>
                  <a:lnTo>
                    <a:pt x="44" y="110"/>
                  </a:lnTo>
                  <a:lnTo>
                    <a:pt x="55" y="1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0" name="Freeform 143"/>
            <p:cNvSpPr>
              <a:spLocks/>
            </p:cNvSpPr>
            <p:nvPr/>
          </p:nvSpPr>
          <p:spPr bwMode="auto">
            <a:xfrm>
              <a:off x="6676" y="14343"/>
              <a:ext cx="55" cy="55"/>
            </a:xfrm>
            <a:custGeom>
              <a:avLst/>
              <a:gdLst>
                <a:gd name="T0" fmla="*/ 27 w 55"/>
                <a:gd name="T1" fmla="*/ 55 h 55"/>
                <a:gd name="T2" fmla="*/ 38 w 55"/>
                <a:gd name="T3" fmla="*/ 53 h 55"/>
                <a:gd name="T4" fmla="*/ 48 w 55"/>
                <a:gd name="T5" fmla="*/ 46 h 55"/>
                <a:gd name="T6" fmla="*/ 53 w 55"/>
                <a:gd name="T7" fmla="*/ 37 h 55"/>
                <a:gd name="T8" fmla="*/ 55 w 55"/>
                <a:gd name="T9" fmla="*/ 27 h 55"/>
                <a:gd name="T10" fmla="*/ 53 w 55"/>
                <a:gd name="T11" fmla="*/ 16 h 55"/>
                <a:gd name="T12" fmla="*/ 48 w 55"/>
                <a:gd name="T13" fmla="*/ 7 h 55"/>
                <a:gd name="T14" fmla="*/ 38 w 55"/>
                <a:gd name="T15" fmla="*/ 2 h 55"/>
                <a:gd name="T16" fmla="*/ 27 w 55"/>
                <a:gd name="T17" fmla="*/ 0 h 55"/>
                <a:gd name="T18" fmla="*/ 16 w 55"/>
                <a:gd name="T19" fmla="*/ 2 h 55"/>
                <a:gd name="T20" fmla="*/ 8 w 55"/>
                <a:gd name="T21" fmla="*/ 7 h 55"/>
                <a:gd name="T22" fmla="*/ 2 w 55"/>
                <a:gd name="T23" fmla="*/ 16 h 55"/>
                <a:gd name="T24" fmla="*/ 0 w 55"/>
                <a:gd name="T25" fmla="*/ 27 h 55"/>
                <a:gd name="T26" fmla="*/ 2 w 55"/>
                <a:gd name="T27" fmla="*/ 37 h 55"/>
                <a:gd name="T28" fmla="*/ 8 w 55"/>
                <a:gd name="T29" fmla="*/ 46 h 55"/>
                <a:gd name="T30" fmla="*/ 16 w 55"/>
                <a:gd name="T31" fmla="*/ 53 h 55"/>
                <a:gd name="T32" fmla="*/ 27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lnTo>
                    <a:pt x="38" y="53"/>
                  </a:lnTo>
                  <a:lnTo>
                    <a:pt x="48" y="46"/>
                  </a:lnTo>
                  <a:lnTo>
                    <a:pt x="53" y="37"/>
                  </a:lnTo>
                  <a:lnTo>
                    <a:pt x="55" y="27"/>
                  </a:lnTo>
                  <a:lnTo>
                    <a:pt x="53" y="16"/>
                  </a:lnTo>
                  <a:lnTo>
                    <a:pt x="48" y="7"/>
                  </a:lnTo>
                  <a:lnTo>
                    <a:pt x="38" y="2"/>
                  </a:lnTo>
                  <a:lnTo>
                    <a:pt x="27" y="0"/>
                  </a:lnTo>
                  <a:lnTo>
                    <a:pt x="16" y="2"/>
                  </a:lnTo>
                  <a:lnTo>
                    <a:pt x="8" y="7"/>
                  </a:lnTo>
                  <a:lnTo>
                    <a:pt x="2" y="16"/>
                  </a:lnTo>
                  <a:lnTo>
                    <a:pt x="0" y="27"/>
                  </a:lnTo>
                  <a:lnTo>
                    <a:pt x="2" y="37"/>
                  </a:lnTo>
                  <a:lnTo>
                    <a:pt x="8" y="46"/>
                  </a:lnTo>
                  <a:lnTo>
                    <a:pt x="16" y="53"/>
                  </a:lnTo>
                  <a:lnTo>
                    <a:pt x="27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1" name="Freeform 144"/>
            <p:cNvSpPr>
              <a:spLocks/>
            </p:cNvSpPr>
            <p:nvPr/>
          </p:nvSpPr>
          <p:spPr bwMode="auto">
            <a:xfrm>
              <a:off x="6770" y="14345"/>
              <a:ext cx="55" cy="55"/>
            </a:xfrm>
            <a:custGeom>
              <a:avLst/>
              <a:gdLst>
                <a:gd name="T0" fmla="*/ 28 w 55"/>
                <a:gd name="T1" fmla="*/ 55 h 55"/>
                <a:gd name="T2" fmla="*/ 39 w 55"/>
                <a:gd name="T3" fmla="*/ 53 h 55"/>
                <a:gd name="T4" fmla="*/ 47 w 55"/>
                <a:gd name="T5" fmla="*/ 47 h 55"/>
                <a:gd name="T6" fmla="*/ 53 w 55"/>
                <a:gd name="T7" fmla="*/ 39 h 55"/>
                <a:gd name="T8" fmla="*/ 55 w 55"/>
                <a:gd name="T9" fmla="*/ 28 h 55"/>
                <a:gd name="T10" fmla="*/ 53 w 55"/>
                <a:gd name="T11" fmla="*/ 17 h 55"/>
                <a:gd name="T12" fmla="*/ 47 w 55"/>
                <a:gd name="T13" fmla="*/ 8 h 55"/>
                <a:gd name="T14" fmla="*/ 39 w 55"/>
                <a:gd name="T15" fmla="*/ 2 h 55"/>
                <a:gd name="T16" fmla="*/ 28 w 55"/>
                <a:gd name="T17" fmla="*/ 0 h 55"/>
                <a:gd name="T18" fmla="*/ 17 w 55"/>
                <a:gd name="T19" fmla="*/ 2 h 55"/>
                <a:gd name="T20" fmla="*/ 9 w 55"/>
                <a:gd name="T21" fmla="*/ 8 h 55"/>
                <a:gd name="T22" fmla="*/ 2 w 55"/>
                <a:gd name="T23" fmla="*/ 17 h 55"/>
                <a:gd name="T24" fmla="*/ 0 w 55"/>
                <a:gd name="T25" fmla="*/ 28 h 55"/>
                <a:gd name="T26" fmla="*/ 2 w 55"/>
                <a:gd name="T27" fmla="*/ 39 h 55"/>
                <a:gd name="T28" fmla="*/ 9 w 55"/>
                <a:gd name="T29" fmla="*/ 47 h 55"/>
                <a:gd name="T30" fmla="*/ 17 w 55"/>
                <a:gd name="T31" fmla="*/ 53 h 55"/>
                <a:gd name="T32" fmla="*/ 28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8" y="55"/>
                  </a:moveTo>
                  <a:lnTo>
                    <a:pt x="39" y="53"/>
                  </a:lnTo>
                  <a:lnTo>
                    <a:pt x="47" y="47"/>
                  </a:lnTo>
                  <a:lnTo>
                    <a:pt x="53" y="39"/>
                  </a:lnTo>
                  <a:lnTo>
                    <a:pt x="55" y="28"/>
                  </a:lnTo>
                  <a:lnTo>
                    <a:pt x="53" y="17"/>
                  </a:lnTo>
                  <a:lnTo>
                    <a:pt x="47" y="8"/>
                  </a:lnTo>
                  <a:lnTo>
                    <a:pt x="39" y="2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2" y="39"/>
                  </a:lnTo>
                  <a:lnTo>
                    <a:pt x="9" y="47"/>
                  </a:lnTo>
                  <a:lnTo>
                    <a:pt x="17" y="53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2" name="Freeform 145"/>
            <p:cNvSpPr>
              <a:spLocks/>
            </p:cNvSpPr>
            <p:nvPr/>
          </p:nvSpPr>
          <p:spPr bwMode="auto">
            <a:xfrm>
              <a:off x="6401" y="13591"/>
              <a:ext cx="156" cy="752"/>
            </a:xfrm>
            <a:custGeom>
              <a:avLst/>
              <a:gdLst>
                <a:gd name="T0" fmla="*/ 48 w 156"/>
                <a:gd name="T1" fmla="*/ 15 h 752"/>
                <a:gd name="T2" fmla="*/ 44 w 156"/>
                <a:gd name="T3" fmla="*/ 30 h 752"/>
                <a:gd name="T4" fmla="*/ 33 w 156"/>
                <a:gd name="T5" fmla="*/ 73 h 752"/>
                <a:gd name="T6" fmla="*/ 19 w 156"/>
                <a:gd name="T7" fmla="*/ 140 h 752"/>
                <a:gd name="T8" fmla="*/ 7 w 156"/>
                <a:gd name="T9" fmla="*/ 229 h 752"/>
                <a:gd name="T10" fmla="*/ 0 w 156"/>
                <a:gd name="T11" fmla="*/ 337 h 752"/>
                <a:gd name="T12" fmla="*/ 1 w 156"/>
                <a:gd name="T13" fmla="*/ 462 h 752"/>
                <a:gd name="T14" fmla="*/ 14 w 156"/>
                <a:gd name="T15" fmla="*/ 602 h 752"/>
                <a:gd name="T16" fmla="*/ 43 w 156"/>
                <a:gd name="T17" fmla="*/ 752 h 752"/>
                <a:gd name="T18" fmla="*/ 150 w 156"/>
                <a:gd name="T19" fmla="*/ 746 h 752"/>
                <a:gd name="T20" fmla="*/ 146 w 156"/>
                <a:gd name="T21" fmla="*/ 724 h 752"/>
                <a:gd name="T22" fmla="*/ 135 w 156"/>
                <a:gd name="T23" fmla="*/ 663 h 752"/>
                <a:gd name="T24" fmla="*/ 123 w 156"/>
                <a:gd name="T25" fmla="*/ 574 h 752"/>
                <a:gd name="T26" fmla="*/ 111 w 156"/>
                <a:gd name="T27" fmla="*/ 463 h 752"/>
                <a:gd name="T28" fmla="*/ 104 w 156"/>
                <a:gd name="T29" fmla="*/ 342 h 752"/>
                <a:gd name="T30" fmla="*/ 107 w 156"/>
                <a:gd name="T31" fmla="*/ 220 h 752"/>
                <a:gd name="T32" fmla="*/ 124 w 156"/>
                <a:gd name="T33" fmla="*/ 106 h 752"/>
                <a:gd name="T34" fmla="*/ 156 w 156"/>
                <a:gd name="T35" fmla="*/ 9 h 752"/>
                <a:gd name="T36" fmla="*/ 156 w 156"/>
                <a:gd name="T37" fmla="*/ 8 h 752"/>
                <a:gd name="T38" fmla="*/ 156 w 156"/>
                <a:gd name="T39" fmla="*/ 6 h 752"/>
                <a:gd name="T40" fmla="*/ 154 w 156"/>
                <a:gd name="T41" fmla="*/ 4 h 752"/>
                <a:gd name="T42" fmla="*/ 147 w 156"/>
                <a:gd name="T43" fmla="*/ 0 h 752"/>
                <a:gd name="T44" fmla="*/ 134 w 156"/>
                <a:gd name="T45" fmla="*/ 0 h 752"/>
                <a:gd name="T46" fmla="*/ 115 w 156"/>
                <a:gd name="T47" fmla="*/ 1 h 752"/>
                <a:gd name="T48" fmla="*/ 87 w 156"/>
                <a:gd name="T49" fmla="*/ 7 h 752"/>
                <a:gd name="T50" fmla="*/ 48 w 156"/>
                <a:gd name="T51" fmla="*/ 15 h 7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6" h="752">
                  <a:moveTo>
                    <a:pt x="48" y="15"/>
                  </a:moveTo>
                  <a:lnTo>
                    <a:pt x="44" y="30"/>
                  </a:lnTo>
                  <a:lnTo>
                    <a:pt x="33" y="73"/>
                  </a:lnTo>
                  <a:lnTo>
                    <a:pt x="19" y="140"/>
                  </a:lnTo>
                  <a:lnTo>
                    <a:pt x="7" y="229"/>
                  </a:lnTo>
                  <a:lnTo>
                    <a:pt x="0" y="337"/>
                  </a:lnTo>
                  <a:lnTo>
                    <a:pt x="1" y="462"/>
                  </a:lnTo>
                  <a:lnTo>
                    <a:pt x="14" y="602"/>
                  </a:lnTo>
                  <a:lnTo>
                    <a:pt x="43" y="752"/>
                  </a:lnTo>
                  <a:lnTo>
                    <a:pt x="150" y="746"/>
                  </a:lnTo>
                  <a:lnTo>
                    <a:pt x="146" y="724"/>
                  </a:lnTo>
                  <a:lnTo>
                    <a:pt x="135" y="663"/>
                  </a:lnTo>
                  <a:lnTo>
                    <a:pt x="123" y="574"/>
                  </a:lnTo>
                  <a:lnTo>
                    <a:pt x="111" y="463"/>
                  </a:lnTo>
                  <a:lnTo>
                    <a:pt x="104" y="342"/>
                  </a:lnTo>
                  <a:lnTo>
                    <a:pt x="107" y="220"/>
                  </a:lnTo>
                  <a:lnTo>
                    <a:pt x="124" y="106"/>
                  </a:lnTo>
                  <a:lnTo>
                    <a:pt x="156" y="9"/>
                  </a:lnTo>
                  <a:lnTo>
                    <a:pt x="156" y="8"/>
                  </a:lnTo>
                  <a:lnTo>
                    <a:pt x="156" y="6"/>
                  </a:lnTo>
                  <a:lnTo>
                    <a:pt x="154" y="4"/>
                  </a:lnTo>
                  <a:lnTo>
                    <a:pt x="147" y="0"/>
                  </a:lnTo>
                  <a:lnTo>
                    <a:pt x="134" y="0"/>
                  </a:lnTo>
                  <a:lnTo>
                    <a:pt x="115" y="1"/>
                  </a:lnTo>
                  <a:lnTo>
                    <a:pt x="87" y="7"/>
                  </a:lnTo>
                  <a:lnTo>
                    <a:pt x="48" y="1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3" name="Freeform 146"/>
            <p:cNvSpPr>
              <a:spLocks/>
            </p:cNvSpPr>
            <p:nvPr/>
          </p:nvSpPr>
          <p:spPr bwMode="auto">
            <a:xfrm>
              <a:off x="7205" y="13498"/>
              <a:ext cx="212" cy="839"/>
            </a:xfrm>
            <a:custGeom>
              <a:avLst/>
              <a:gdLst>
                <a:gd name="T0" fmla="*/ 212 w 212"/>
                <a:gd name="T1" fmla="*/ 6 h 839"/>
                <a:gd name="T2" fmla="*/ 206 w 212"/>
                <a:gd name="T3" fmla="*/ 11 h 839"/>
                <a:gd name="T4" fmla="*/ 192 w 212"/>
                <a:gd name="T5" fmla="*/ 33 h 839"/>
                <a:gd name="T6" fmla="*/ 174 w 212"/>
                <a:gd name="T7" fmla="*/ 77 h 839"/>
                <a:gd name="T8" fmla="*/ 156 w 212"/>
                <a:gd name="T9" fmla="*/ 148 h 839"/>
                <a:gd name="T10" fmla="*/ 141 w 212"/>
                <a:gd name="T11" fmla="*/ 254 h 839"/>
                <a:gd name="T12" fmla="*/ 133 w 212"/>
                <a:gd name="T13" fmla="*/ 401 h 839"/>
                <a:gd name="T14" fmla="*/ 137 w 212"/>
                <a:gd name="T15" fmla="*/ 593 h 839"/>
                <a:gd name="T16" fmla="*/ 158 w 212"/>
                <a:gd name="T17" fmla="*/ 839 h 839"/>
                <a:gd name="T18" fmla="*/ 38 w 212"/>
                <a:gd name="T19" fmla="*/ 839 h 839"/>
                <a:gd name="T20" fmla="*/ 34 w 212"/>
                <a:gd name="T21" fmla="*/ 814 h 839"/>
                <a:gd name="T22" fmla="*/ 24 w 212"/>
                <a:gd name="T23" fmla="*/ 746 h 839"/>
                <a:gd name="T24" fmla="*/ 12 w 212"/>
                <a:gd name="T25" fmla="*/ 645 h 839"/>
                <a:gd name="T26" fmla="*/ 3 w 212"/>
                <a:gd name="T27" fmla="*/ 521 h 839"/>
                <a:gd name="T28" fmla="*/ 0 w 212"/>
                <a:gd name="T29" fmla="*/ 384 h 839"/>
                <a:gd name="T30" fmla="*/ 6 w 212"/>
                <a:gd name="T31" fmla="*/ 244 h 839"/>
                <a:gd name="T32" fmla="*/ 29 w 212"/>
                <a:gd name="T33" fmla="*/ 114 h 839"/>
                <a:gd name="T34" fmla="*/ 68 w 212"/>
                <a:gd name="T35" fmla="*/ 0 h 839"/>
                <a:gd name="T36" fmla="*/ 212 w 212"/>
                <a:gd name="T37" fmla="*/ 6 h 8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12" h="839">
                  <a:moveTo>
                    <a:pt x="212" y="6"/>
                  </a:moveTo>
                  <a:lnTo>
                    <a:pt x="206" y="11"/>
                  </a:lnTo>
                  <a:lnTo>
                    <a:pt x="192" y="33"/>
                  </a:lnTo>
                  <a:lnTo>
                    <a:pt x="174" y="77"/>
                  </a:lnTo>
                  <a:lnTo>
                    <a:pt x="156" y="148"/>
                  </a:lnTo>
                  <a:lnTo>
                    <a:pt x="141" y="254"/>
                  </a:lnTo>
                  <a:lnTo>
                    <a:pt x="133" y="401"/>
                  </a:lnTo>
                  <a:lnTo>
                    <a:pt x="137" y="593"/>
                  </a:lnTo>
                  <a:lnTo>
                    <a:pt x="158" y="839"/>
                  </a:lnTo>
                  <a:lnTo>
                    <a:pt x="38" y="839"/>
                  </a:lnTo>
                  <a:lnTo>
                    <a:pt x="34" y="814"/>
                  </a:lnTo>
                  <a:lnTo>
                    <a:pt x="24" y="746"/>
                  </a:lnTo>
                  <a:lnTo>
                    <a:pt x="12" y="645"/>
                  </a:lnTo>
                  <a:lnTo>
                    <a:pt x="3" y="521"/>
                  </a:lnTo>
                  <a:lnTo>
                    <a:pt x="0" y="384"/>
                  </a:lnTo>
                  <a:lnTo>
                    <a:pt x="6" y="244"/>
                  </a:lnTo>
                  <a:lnTo>
                    <a:pt x="29" y="114"/>
                  </a:lnTo>
                  <a:lnTo>
                    <a:pt x="68" y="0"/>
                  </a:lnTo>
                  <a:lnTo>
                    <a:pt x="212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4" name="Freeform 147"/>
            <p:cNvSpPr>
              <a:spLocks/>
            </p:cNvSpPr>
            <p:nvPr/>
          </p:nvSpPr>
          <p:spPr bwMode="auto">
            <a:xfrm>
              <a:off x="6406" y="13636"/>
              <a:ext cx="137" cy="656"/>
            </a:xfrm>
            <a:custGeom>
              <a:avLst/>
              <a:gdLst>
                <a:gd name="T0" fmla="*/ 43 w 137"/>
                <a:gd name="T1" fmla="*/ 12 h 656"/>
                <a:gd name="T2" fmla="*/ 39 w 137"/>
                <a:gd name="T3" fmla="*/ 25 h 656"/>
                <a:gd name="T4" fmla="*/ 30 w 137"/>
                <a:gd name="T5" fmla="*/ 62 h 656"/>
                <a:gd name="T6" fmla="*/ 19 w 137"/>
                <a:gd name="T7" fmla="*/ 122 h 656"/>
                <a:gd name="T8" fmla="*/ 7 w 137"/>
                <a:gd name="T9" fmla="*/ 199 h 656"/>
                <a:gd name="T10" fmla="*/ 0 w 137"/>
                <a:gd name="T11" fmla="*/ 294 h 656"/>
                <a:gd name="T12" fmla="*/ 1 w 137"/>
                <a:gd name="T13" fmla="*/ 403 h 656"/>
                <a:gd name="T14" fmla="*/ 12 w 137"/>
                <a:gd name="T15" fmla="*/ 524 h 656"/>
                <a:gd name="T16" fmla="*/ 38 w 137"/>
                <a:gd name="T17" fmla="*/ 656 h 656"/>
                <a:gd name="T18" fmla="*/ 132 w 137"/>
                <a:gd name="T19" fmla="*/ 650 h 656"/>
                <a:gd name="T20" fmla="*/ 127 w 137"/>
                <a:gd name="T21" fmla="*/ 631 h 656"/>
                <a:gd name="T22" fmla="*/ 119 w 137"/>
                <a:gd name="T23" fmla="*/ 578 h 656"/>
                <a:gd name="T24" fmla="*/ 107 w 137"/>
                <a:gd name="T25" fmla="*/ 499 h 656"/>
                <a:gd name="T26" fmla="*/ 97 w 137"/>
                <a:gd name="T27" fmla="*/ 403 h 656"/>
                <a:gd name="T28" fmla="*/ 92 w 137"/>
                <a:gd name="T29" fmla="*/ 297 h 656"/>
                <a:gd name="T30" fmla="*/ 94 w 137"/>
                <a:gd name="T31" fmla="*/ 192 h 656"/>
                <a:gd name="T32" fmla="*/ 108 w 137"/>
                <a:gd name="T33" fmla="*/ 91 h 656"/>
                <a:gd name="T34" fmla="*/ 137 w 137"/>
                <a:gd name="T35" fmla="*/ 7 h 656"/>
                <a:gd name="T36" fmla="*/ 137 w 137"/>
                <a:gd name="T37" fmla="*/ 6 h 656"/>
                <a:gd name="T38" fmla="*/ 137 w 137"/>
                <a:gd name="T39" fmla="*/ 4 h 656"/>
                <a:gd name="T40" fmla="*/ 135 w 137"/>
                <a:gd name="T41" fmla="*/ 2 h 656"/>
                <a:gd name="T42" fmla="*/ 129 w 137"/>
                <a:gd name="T43" fmla="*/ 0 h 656"/>
                <a:gd name="T44" fmla="*/ 119 w 137"/>
                <a:gd name="T45" fmla="*/ 0 h 656"/>
                <a:gd name="T46" fmla="*/ 101 w 137"/>
                <a:gd name="T47" fmla="*/ 1 h 656"/>
                <a:gd name="T48" fmla="*/ 77 w 137"/>
                <a:gd name="T49" fmla="*/ 5 h 656"/>
                <a:gd name="T50" fmla="*/ 43 w 137"/>
                <a:gd name="T51" fmla="*/ 12 h 6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7" h="656">
                  <a:moveTo>
                    <a:pt x="43" y="12"/>
                  </a:moveTo>
                  <a:lnTo>
                    <a:pt x="39" y="25"/>
                  </a:lnTo>
                  <a:lnTo>
                    <a:pt x="30" y="62"/>
                  </a:lnTo>
                  <a:lnTo>
                    <a:pt x="19" y="122"/>
                  </a:lnTo>
                  <a:lnTo>
                    <a:pt x="7" y="199"/>
                  </a:lnTo>
                  <a:lnTo>
                    <a:pt x="0" y="294"/>
                  </a:lnTo>
                  <a:lnTo>
                    <a:pt x="1" y="403"/>
                  </a:lnTo>
                  <a:lnTo>
                    <a:pt x="12" y="524"/>
                  </a:lnTo>
                  <a:lnTo>
                    <a:pt x="38" y="656"/>
                  </a:lnTo>
                  <a:lnTo>
                    <a:pt x="132" y="650"/>
                  </a:lnTo>
                  <a:lnTo>
                    <a:pt x="127" y="631"/>
                  </a:lnTo>
                  <a:lnTo>
                    <a:pt x="119" y="578"/>
                  </a:lnTo>
                  <a:lnTo>
                    <a:pt x="107" y="499"/>
                  </a:lnTo>
                  <a:lnTo>
                    <a:pt x="97" y="403"/>
                  </a:lnTo>
                  <a:lnTo>
                    <a:pt x="92" y="297"/>
                  </a:lnTo>
                  <a:lnTo>
                    <a:pt x="94" y="192"/>
                  </a:lnTo>
                  <a:lnTo>
                    <a:pt x="108" y="91"/>
                  </a:lnTo>
                  <a:lnTo>
                    <a:pt x="137" y="7"/>
                  </a:lnTo>
                  <a:lnTo>
                    <a:pt x="137" y="6"/>
                  </a:lnTo>
                  <a:lnTo>
                    <a:pt x="137" y="4"/>
                  </a:lnTo>
                  <a:lnTo>
                    <a:pt x="135" y="2"/>
                  </a:lnTo>
                  <a:lnTo>
                    <a:pt x="129" y="0"/>
                  </a:lnTo>
                  <a:lnTo>
                    <a:pt x="119" y="0"/>
                  </a:lnTo>
                  <a:lnTo>
                    <a:pt x="101" y="1"/>
                  </a:lnTo>
                  <a:lnTo>
                    <a:pt x="77" y="5"/>
                  </a:lnTo>
                  <a:lnTo>
                    <a:pt x="43" y="1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5" name="Freeform 148"/>
            <p:cNvSpPr>
              <a:spLocks/>
            </p:cNvSpPr>
            <p:nvPr/>
          </p:nvSpPr>
          <p:spPr bwMode="auto">
            <a:xfrm>
              <a:off x="6412" y="13680"/>
              <a:ext cx="116" cy="560"/>
            </a:xfrm>
            <a:custGeom>
              <a:avLst/>
              <a:gdLst>
                <a:gd name="T0" fmla="*/ 36 w 116"/>
                <a:gd name="T1" fmla="*/ 11 h 560"/>
                <a:gd name="T2" fmla="*/ 33 w 116"/>
                <a:gd name="T3" fmla="*/ 21 h 560"/>
                <a:gd name="T4" fmla="*/ 24 w 116"/>
                <a:gd name="T5" fmla="*/ 53 h 560"/>
                <a:gd name="T6" fmla="*/ 15 w 116"/>
                <a:gd name="T7" fmla="*/ 103 h 560"/>
                <a:gd name="T8" fmla="*/ 5 w 116"/>
                <a:gd name="T9" fmla="*/ 169 h 560"/>
                <a:gd name="T10" fmla="*/ 0 w 116"/>
                <a:gd name="T11" fmla="*/ 250 h 560"/>
                <a:gd name="T12" fmla="*/ 1 w 116"/>
                <a:gd name="T13" fmla="*/ 344 h 560"/>
                <a:gd name="T14" fmla="*/ 10 w 116"/>
                <a:gd name="T15" fmla="*/ 448 h 560"/>
                <a:gd name="T16" fmla="*/ 32 w 116"/>
                <a:gd name="T17" fmla="*/ 560 h 560"/>
                <a:gd name="T18" fmla="*/ 112 w 116"/>
                <a:gd name="T19" fmla="*/ 555 h 560"/>
                <a:gd name="T20" fmla="*/ 108 w 116"/>
                <a:gd name="T21" fmla="*/ 538 h 560"/>
                <a:gd name="T22" fmla="*/ 101 w 116"/>
                <a:gd name="T23" fmla="*/ 493 h 560"/>
                <a:gd name="T24" fmla="*/ 91 w 116"/>
                <a:gd name="T25" fmla="*/ 426 h 560"/>
                <a:gd name="T26" fmla="*/ 82 w 116"/>
                <a:gd name="T27" fmla="*/ 344 h 560"/>
                <a:gd name="T28" fmla="*/ 77 w 116"/>
                <a:gd name="T29" fmla="*/ 255 h 560"/>
                <a:gd name="T30" fmla="*/ 79 w 116"/>
                <a:gd name="T31" fmla="*/ 164 h 560"/>
                <a:gd name="T32" fmla="*/ 91 w 116"/>
                <a:gd name="T33" fmla="*/ 79 h 560"/>
                <a:gd name="T34" fmla="*/ 116 w 116"/>
                <a:gd name="T35" fmla="*/ 6 h 560"/>
                <a:gd name="T36" fmla="*/ 116 w 116"/>
                <a:gd name="T37" fmla="*/ 5 h 560"/>
                <a:gd name="T38" fmla="*/ 116 w 116"/>
                <a:gd name="T39" fmla="*/ 4 h 560"/>
                <a:gd name="T40" fmla="*/ 114 w 116"/>
                <a:gd name="T41" fmla="*/ 2 h 560"/>
                <a:gd name="T42" fmla="*/ 109 w 116"/>
                <a:gd name="T43" fmla="*/ 0 h 560"/>
                <a:gd name="T44" fmla="*/ 100 w 116"/>
                <a:gd name="T45" fmla="*/ 0 h 560"/>
                <a:gd name="T46" fmla="*/ 86 w 116"/>
                <a:gd name="T47" fmla="*/ 1 h 560"/>
                <a:gd name="T48" fmla="*/ 65 w 116"/>
                <a:gd name="T49" fmla="*/ 4 h 560"/>
                <a:gd name="T50" fmla="*/ 36 w 116"/>
                <a:gd name="T51" fmla="*/ 11 h 56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16" h="560">
                  <a:moveTo>
                    <a:pt x="36" y="11"/>
                  </a:moveTo>
                  <a:lnTo>
                    <a:pt x="33" y="21"/>
                  </a:lnTo>
                  <a:lnTo>
                    <a:pt x="24" y="53"/>
                  </a:lnTo>
                  <a:lnTo>
                    <a:pt x="15" y="103"/>
                  </a:lnTo>
                  <a:lnTo>
                    <a:pt x="5" y="169"/>
                  </a:lnTo>
                  <a:lnTo>
                    <a:pt x="0" y="250"/>
                  </a:lnTo>
                  <a:lnTo>
                    <a:pt x="1" y="344"/>
                  </a:lnTo>
                  <a:lnTo>
                    <a:pt x="10" y="448"/>
                  </a:lnTo>
                  <a:lnTo>
                    <a:pt x="32" y="560"/>
                  </a:lnTo>
                  <a:lnTo>
                    <a:pt x="112" y="555"/>
                  </a:lnTo>
                  <a:lnTo>
                    <a:pt x="108" y="538"/>
                  </a:lnTo>
                  <a:lnTo>
                    <a:pt x="101" y="493"/>
                  </a:lnTo>
                  <a:lnTo>
                    <a:pt x="91" y="426"/>
                  </a:lnTo>
                  <a:lnTo>
                    <a:pt x="82" y="344"/>
                  </a:lnTo>
                  <a:lnTo>
                    <a:pt x="77" y="255"/>
                  </a:lnTo>
                  <a:lnTo>
                    <a:pt x="79" y="164"/>
                  </a:lnTo>
                  <a:lnTo>
                    <a:pt x="91" y="79"/>
                  </a:lnTo>
                  <a:lnTo>
                    <a:pt x="116" y="6"/>
                  </a:lnTo>
                  <a:lnTo>
                    <a:pt x="116" y="5"/>
                  </a:lnTo>
                  <a:lnTo>
                    <a:pt x="116" y="4"/>
                  </a:lnTo>
                  <a:lnTo>
                    <a:pt x="114" y="2"/>
                  </a:lnTo>
                  <a:lnTo>
                    <a:pt x="109" y="0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65" y="4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6" name="Freeform 149"/>
            <p:cNvSpPr>
              <a:spLocks/>
            </p:cNvSpPr>
            <p:nvPr/>
          </p:nvSpPr>
          <p:spPr bwMode="auto">
            <a:xfrm>
              <a:off x="6417" y="13724"/>
              <a:ext cx="97" cy="463"/>
            </a:xfrm>
            <a:custGeom>
              <a:avLst/>
              <a:gdLst>
                <a:gd name="T0" fmla="*/ 30 w 97"/>
                <a:gd name="T1" fmla="*/ 9 h 463"/>
                <a:gd name="T2" fmla="*/ 27 w 97"/>
                <a:gd name="T3" fmla="*/ 17 h 463"/>
                <a:gd name="T4" fmla="*/ 20 w 97"/>
                <a:gd name="T5" fmla="*/ 44 h 463"/>
                <a:gd name="T6" fmla="*/ 12 w 97"/>
                <a:gd name="T7" fmla="*/ 85 h 463"/>
                <a:gd name="T8" fmla="*/ 4 w 97"/>
                <a:gd name="T9" fmla="*/ 140 h 463"/>
                <a:gd name="T10" fmla="*/ 0 w 97"/>
                <a:gd name="T11" fmla="*/ 207 h 463"/>
                <a:gd name="T12" fmla="*/ 0 w 97"/>
                <a:gd name="T13" fmla="*/ 285 h 463"/>
                <a:gd name="T14" fmla="*/ 9 w 97"/>
                <a:gd name="T15" fmla="*/ 370 h 463"/>
                <a:gd name="T16" fmla="*/ 26 w 97"/>
                <a:gd name="T17" fmla="*/ 463 h 463"/>
                <a:gd name="T18" fmla="*/ 93 w 97"/>
                <a:gd name="T19" fmla="*/ 460 h 463"/>
                <a:gd name="T20" fmla="*/ 89 w 97"/>
                <a:gd name="T21" fmla="*/ 446 h 463"/>
                <a:gd name="T22" fmla="*/ 83 w 97"/>
                <a:gd name="T23" fmla="*/ 408 h 463"/>
                <a:gd name="T24" fmla="*/ 75 w 97"/>
                <a:gd name="T25" fmla="*/ 353 h 463"/>
                <a:gd name="T26" fmla="*/ 68 w 97"/>
                <a:gd name="T27" fmla="*/ 285 h 463"/>
                <a:gd name="T28" fmla="*/ 65 w 97"/>
                <a:gd name="T29" fmla="*/ 211 h 463"/>
                <a:gd name="T30" fmla="*/ 67 w 97"/>
                <a:gd name="T31" fmla="*/ 136 h 463"/>
                <a:gd name="T32" fmla="*/ 76 w 97"/>
                <a:gd name="T33" fmla="*/ 65 h 463"/>
                <a:gd name="T34" fmla="*/ 97 w 97"/>
                <a:gd name="T35" fmla="*/ 5 h 463"/>
                <a:gd name="T36" fmla="*/ 97 w 97"/>
                <a:gd name="T37" fmla="*/ 4 h 463"/>
                <a:gd name="T38" fmla="*/ 97 w 97"/>
                <a:gd name="T39" fmla="*/ 3 h 463"/>
                <a:gd name="T40" fmla="*/ 95 w 97"/>
                <a:gd name="T41" fmla="*/ 1 h 463"/>
                <a:gd name="T42" fmla="*/ 91 w 97"/>
                <a:gd name="T43" fmla="*/ 0 h 463"/>
                <a:gd name="T44" fmla="*/ 84 w 97"/>
                <a:gd name="T45" fmla="*/ 0 h 463"/>
                <a:gd name="T46" fmla="*/ 71 w 97"/>
                <a:gd name="T47" fmla="*/ 0 h 463"/>
                <a:gd name="T48" fmla="*/ 54 w 97"/>
                <a:gd name="T49" fmla="*/ 3 h 463"/>
                <a:gd name="T50" fmla="*/ 30 w 97"/>
                <a:gd name="T51" fmla="*/ 9 h 46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7" h="463">
                  <a:moveTo>
                    <a:pt x="30" y="9"/>
                  </a:moveTo>
                  <a:lnTo>
                    <a:pt x="27" y="17"/>
                  </a:lnTo>
                  <a:lnTo>
                    <a:pt x="20" y="44"/>
                  </a:lnTo>
                  <a:lnTo>
                    <a:pt x="12" y="85"/>
                  </a:lnTo>
                  <a:lnTo>
                    <a:pt x="4" y="140"/>
                  </a:lnTo>
                  <a:lnTo>
                    <a:pt x="0" y="207"/>
                  </a:lnTo>
                  <a:lnTo>
                    <a:pt x="0" y="285"/>
                  </a:lnTo>
                  <a:lnTo>
                    <a:pt x="9" y="370"/>
                  </a:lnTo>
                  <a:lnTo>
                    <a:pt x="26" y="463"/>
                  </a:lnTo>
                  <a:lnTo>
                    <a:pt x="93" y="460"/>
                  </a:lnTo>
                  <a:lnTo>
                    <a:pt x="89" y="446"/>
                  </a:lnTo>
                  <a:lnTo>
                    <a:pt x="83" y="408"/>
                  </a:lnTo>
                  <a:lnTo>
                    <a:pt x="75" y="353"/>
                  </a:lnTo>
                  <a:lnTo>
                    <a:pt x="68" y="285"/>
                  </a:lnTo>
                  <a:lnTo>
                    <a:pt x="65" y="211"/>
                  </a:lnTo>
                  <a:lnTo>
                    <a:pt x="67" y="136"/>
                  </a:lnTo>
                  <a:lnTo>
                    <a:pt x="76" y="65"/>
                  </a:lnTo>
                  <a:lnTo>
                    <a:pt x="97" y="5"/>
                  </a:lnTo>
                  <a:lnTo>
                    <a:pt x="97" y="4"/>
                  </a:lnTo>
                  <a:lnTo>
                    <a:pt x="97" y="3"/>
                  </a:lnTo>
                  <a:lnTo>
                    <a:pt x="95" y="1"/>
                  </a:lnTo>
                  <a:lnTo>
                    <a:pt x="91" y="0"/>
                  </a:lnTo>
                  <a:lnTo>
                    <a:pt x="84" y="0"/>
                  </a:lnTo>
                  <a:lnTo>
                    <a:pt x="71" y="0"/>
                  </a:lnTo>
                  <a:lnTo>
                    <a:pt x="54" y="3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7" name="Freeform 150"/>
            <p:cNvSpPr>
              <a:spLocks/>
            </p:cNvSpPr>
            <p:nvPr/>
          </p:nvSpPr>
          <p:spPr bwMode="auto">
            <a:xfrm>
              <a:off x="6422" y="13768"/>
              <a:ext cx="77" cy="367"/>
            </a:xfrm>
            <a:custGeom>
              <a:avLst/>
              <a:gdLst>
                <a:gd name="T0" fmla="*/ 24 w 77"/>
                <a:gd name="T1" fmla="*/ 8 h 367"/>
                <a:gd name="T2" fmla="*/ 22 w 77"/>
                <a:gd name="T3" fmla="*/ 15 h 367"/>
                <a:gd name="T4" fmla="*/ 17 w 77"/>
                <a:gd name="T5" fmla="*/ 36 h 367"/>
                <a:gd name="T6" fmla="*/ 10 w 77"/>
                <a:gd name="T7" fmla="*/ 68 h 367"/>
                <a:gd name="T8" fmla="*/ 4 w 77"/>
                <a:gd name="T9" fmla="*/ 112 h 367"/>
                <a:gd name="T10" fmla="*/ 0 w 77"/>
                <a:gd name="T11" fmla="*/ 164 h 367"/>
                <a:gd name="T12" fmla="*/ 0 w 77"/>
                <a:gd name="T13" fmla="*/ 226 h 367"/>
                <a:gd name="T14" fmla="*/ 7 w 77"/>
                <a:gd name="T15" fmla="*/ 294 h 367"/>
                <a:gd name="T16" fmla="*/ 21 w 77"/>
                <a:gd name="T17" fmla="*/ 367 h 367"/>
                <a:gd name="T18" fmla="*/ 74 w 77"/>
                <a:gd name="T19" fmla="*/ 364 h 367"/>
                <a:gd name="T20" fmla="*/ 71 w 77"/>
                <a:gd name="T21" fmla="*/ 353 h 367"/>
                <a:gd name="T22" fmla="*/ 66 w 77"/>
                <a:gd name="T23" fmla="*/ 323 h 367"/>
                <a:gd name="T24" fmla="*/ 60 w 77"/>
                <a:gd name="T25" fmla="*/ 280 h 367"/>
                <a:gd name="T26" fmla="*/ 54 w 77"/>
                <a:gd name="T27" fmla="*/ 226 h 367"/>
                <a:gd name="T28" fmla="*/ 51 w 77"/>
                <a:gd name="T29" fmla="*/ 168 h 367"/>
                <a:gd name="T30" fmla="*/ 53 w 77"/>
                <a:gd name="T31" fmla="*/ 107 h 367"/>
                <a:gd name="T32" fmla="*/ 61 w 77"/>
                <a:gd name="T33" fmla="*/ 52 h 367"/>
                <a:gd name="T34" fmla="*/ 77 w 77"/>
                <a:gd name="T35" fmla="*/ 5 h 367"/>
                <a:gd name="T36" fmla="*/ 77 w 77"/>
                <a:gd name="T37" fmla="*/ 5 h 367"/>
                <a:gd name="T38" fmla="*/ 77 w 77"/>
                <a:gd name="T39" fmla="*/ 2 h 367"/>
                <a:gd name="T40" fmla="*/ 76 w 77"/>
                <a:gd name="T41" fmla="*/ 1 h 367"/>
                <a:gd name="T42" fmla="*/ 72 w 77"/>
                <a:gd name="T43" fmla="*/ 0 h 367"/>
                <a:gd name="T44" fmla="*/ 66 w 77"/>
                <a:gd name="T45" fmla="*/ 0 h 367"/>
                <a:gd name="T46" fmla="*/ 56 w 77"/>
                <a:gd name="T47" fmla="*/ 1 h 367"/>
                <a:gd name="T48" fmla="*/ 43 w 77"/>
                <a:gd name="T49" fmla="*/ 4 h 367"/>
                <a:gd name="T50" fmla="*/ 24 w 77"/>
                <a:gd name="T51" fmla="*/ 8 h 36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77" h="367">
                  <a:moveTo>
                    <a:pt x="24" y="8"/>
                  </a:moveTo>
                  <a:lnTo>
                    <a:pt x="22" y="15"/>
                  </a:lnTo>
                  <a:lnTo>
                    <a:pt x="17" y="36"/>
                  </a:lnTo>
                  <a:lnTo>
                    <a:pt x="10" y="68"/>
                  </a:lnTo>
                  <a:lnTo>
                    <a:pt x="4" y="112"/>
                  </a:lnTo>
                  <a:lnTo>
                    <a:pt x="0" y="164"/>
                  </a:lnTo>
                  <a:lnTo>
                    <a:pt x="0" y="226"/>
                  </a:lnTo>
                  <a:lnTo>
                    <a:pt x="7" y="294"/>
                  </a:lnTo>
                  <a:lnTo>
                    <a:pt x="21" y="367"/>
                  </a:lnTo>
                  <a:lnTo>
                    <a:pt x="74" y="364"/>
                  </a:lnTo>
                  <a:lnTo>
                    <a:pt x="71" y="353"/>
                  </a:lnTo>
                  <a:lnTo>
                    <a:pt x="66" y="323"/>
                  </a:lnTo>
                  <a:lnTo>
                    <a:pt x="60" y="280"/>
                  </a:lnTo>
                  <a:lnTo>
                    <a:pt x="54" y="226"/>
                  </a:lnTo>
                  <a:lnTo>
                    <a:pt x="51" y="168"/>
                  </a:lnTo>
                  <a:lnTo>
                    <a:pt x="53" y="107"/>
                  </a:lnTo>
                  <a:lnTo>
                    <a:pt x="61" y="52"/>
                  </a:lnTo>
                  <a:lnTo>
                    <a:pt x="77" y="5"/>
                  </a:lnTo>
                  <a:lnTo>
                    <a:pt x="77" y="2"/>
                  </a:lnTo>
                  <a:lnTo>
                    <a:pt x="76" y="1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56" y="1"/>
                  </a:lnTo>
                  <a:lnTo>
                    <a:pt x="43" y="4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8" name="Freeform 151"/>
            <p:cNvSpPr>
              <a:spLocks/>
            </p:cNvSpPr>
            <p:nvPr/>
          </p:nvSpPr>
          <p:spPr bwMode="auto">
            <a:xfrm>
              <a:off x="6428" y="13813"/>
              <a:ext cx="56" cy="271"/>
            </a:xfrm>
            <a:custGeom>
              <a:avLst/>
              <a:gdLst>
                <a:gd name="T0" fmla="*/ 17 w 56"/>
                <a:gd name="T1" fmla="*/ 5 h 271"/>
                <a:gd name="T2" fmla="*/ 16 w 56"/>
                <a:gd name="T3" fmla="*/ 10 h 271"/>
                <a:gd name="T4" fmla="*/ 12 w 56"/>
                <a:gd name="T5" fmla="*/ 25 h 271"/>
                <a:gd name="T6" fmla="*/ 6 w 56"/>
                <a:gd name="T7" fmla="*/ 49 h 271"/>
                <a:gd name="T8" fmla="*/ 2 w 56"/>
                <a:gd name="T9" fmla="*/ 82 h 271"/>
                <a:gd name="T10" fmla="*/ 0 w 56"/>
                <a:gd name="T11" fmla="*/ 122 h 271"/>
                <a:gd name="T12" fmla="*/ 0 w 56"/>
                <a:gd name="T13" fmla="*/ 166 h 271"/>
                <a:gd name="T14" fmla="*/ 4 w 56"/>
                <a:gd name="T15" fmla="*/ 217 h 271"/>
                <a:gd name="T16" fmla="*/ 15 w 56"/>
                <a:gd name="T17" fmla="*/ 271 h 271"/>
                <a:gd name="T18" fmla="*/ 54 w 56"/>
                <a:gd name="T19" fmla="*/ 268 h 271"/>
                <a:gd name="T20" fmla="*/ 52 w 56"/>
                <a:gd name="T21" fmla="*/ 261 h 271"/>
                <a:gd name="T22" fmla="*/ 48 w 56"/>
                <a:gd name="T23" fmla="*/ 238 h 271"/>
                <a:gd name="T24" fmla="*/ 44 w 56"/>
                <a:gd name="T25" fmla="*/ 206 h 271"/>
                <a:gd name="T26" fmla="*/ 40 w 56"/>
                <a:gd name="T27" fmla="*/ 166 h 271"/>
                <a:gd name="T28" fmla="*/ 37 w 56"/>
                <a:gd name="T29" fmla="*/ 123 h 271"/>
                <a:gd name="T30" fmla="*/ 39 w 56"/>
                <a:gd name="T31" fmla="*/ 78 h 271"/>
                <a:gd name="T32" fmla="*/ 44 w 56"/>
                <a:gd name="T33" fmla="*/ 37 h 271"/>
                <a:gd name="T34" fmla="*/ 56 w 56"/>
                <a:gd name="T35" fmla="*/ 3 h 271"/>
                <a:gd name="T36" fmla="*/ 56 w 56"/>
                <a:gd name="T37" fmla="*/ 3 h 271"/>
                <a:gd name="T38" fmla="*/ 56 w 56"/>
                <a:gd name="T39" fmla="*/ 2 h 271"/>
                <a:gd name="T40" fmla="*/ 55 w 56"/>
                <a:gd name="T41" fmla="*/ 1 h 271"/>
                <a:gd name="T42" fmla="*/ 52 w 56"/>
                <a:gd name="T43" fmla="*/ 0 h 271"/>
                <a:gd name="T44" fmla="*/ 48 w 56"/>
                <a:gd name="T45" fmla="*/ 0 h 271"/>
                <a:gd name="T46" fmla="*/ 42 w 56"/>
                <a:gd name="T47" fmla="*/ 0 h 271"/>
                <a:gd name="T48" fmla="*/ 31 w 56"/>
                <a:gd name="T49" fmla="*/ 2 h 271"/>
                <a:gd name="T50" fmla="*/ 17 w 56"/>
                <a:gd name="T51" fmla="*/ 5 h 27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56" h="271">
                  <a:moveTo>
                    <a:pt x="17" y="5"/>
                  </a:moveTo>
                  <a:lnTo>
                    <a:pt x="16" y="10"/>
                  </a:lnTo>
                  <a:lnTo>
                    <a:pt x="12" y="25"/>
                  </a:lnTo>
                  <a:lnTo>
                    <a:pt x="6" y="49"/>
                  </a:lnTo>
                  <a:lnTo>
                    <a:pt x="2" y="82"/>
                  </a:lnTo>
                  <a:lnTo>
                    <a:pt x="0" y="122"/>
                  </a:lnTo>
                  <a:lnTo>
                    <a:pt x="0" y="166"/>
                  </a:lnTo>
                  <a:lnTo>
                    <a:pt x="4" y="217"/>
                  </a:lnTo>
                  <a:lnTo>
                    <a:pt x="15" y="271"/>
                  </a:lnTo>
                  <a:lnTo>
                    <a:pt x="54" y="268"/>
                  </a:lnTo>
                  <a:lnTo>
                    <a:pt x="52" y="261"/>
                  </a:lnTo>
                  <a:lnTo>
                    <a:pt x="48" y="238"/>
                  </a:lnTo>
                  <a:lnTo>
                    <a:pt x="44" y="206"/>
                  </a:lnTo>
                  <a:lnTo>
                    <a:pt x="40" y="166"/>
                  </a:lnTo>
                  <a:lnTo>
                    <a:pt x="37" y="123"/>
                  </a:lnTo>
                  <a:lnTo>
                    <a:pt x="39" y="78"/>
                  </a:lnTo>
                  <a:lnTo>
                    <a:pt x="44" y="37"/>
                  </a:lnTo>
                  <a:lnTo>
                    <a:pt x="56" y="3"/>
                  </a:lnTo>
                  <a:lnTo>
                    <a:pt x="56" y="2"/>
                  </a:lnTo>
                  <a:lnTo>
                    <a:pt x="55" y="1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1" y="2"/>
                  </a:lnTo>
                  <a:lnTo>
                    <a:pt x="17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9" name="Freeform 152"/>
            <p:cNvSpPr>
              <a:spLocks/>
            </p:cNvSpPr>
            <p:nvPr/>
          </p:nvSpPr>
          <p:spPr bwMode="auto">
            <a:xfrm>
              <a:off x="7211" y="13549"/>
              <a:ext cx="186" cy="732"/>
            </a:xfrm>
            <a:custGeom>
              <a:avLst/>
              <a:gdLst>
                <a:gd name="T0" fmla="*/ 186 w 186"/>
                <a:gd name="T1" fmla="*/ 6 h 732"/>
                <a:gd name="T2" fmla="*/ 182 w 186"/>
                <a:gd name="T3" fmla="*/ 11 h 732"/>
                <a:gd name="T4" fmla="*/ 169 w 186"/>
                <a:gd name="T5" fmla="*/ 29 h 732"/>
                <a:gd name="T6" fmla="*/ 153 w 186"/>
                <a:gd name="T7" fmla="*/ 67 h 732"/>
                <a:gd name="T8" fmla="*/ 137 w 186"/>
                <a:gd name="T9" fmla="*/ 130 h 732"/>
                <a:gd name="T10" fmla="*/ 124 w 186"/>
                <a:gd name="T11" fmla="*/ 221 h 732"/>
                <a:gd name="T12" fmla="*/ 117 w 186"/>
                <a:gd name="T13" fmla="*/ 350 h 732"/>
                <a:gd name="T14" fmla="*/ 122 w 186"/>
                <a:gd name="T15" fmla="*/ 517 h 732"/>
                <a:gd name="T16" fmla="*/ 139 w 186"/>
                <a:gd name="T17" fmla="*/ 732 h 732"/>
                <a:gd name="T18" fmla="*/ 34 w 186"/>
                <a:gd name="T19" fmla="*/ 732 h 732"/>
                <a:gd name="T20" fmla="*/ 31 w 186"/>
                <a:gd name="T21" fmla="*/ 711 h 732"/>
                <a:gd name="T22" fmla="*/ 22 w 186"/>
                <a:gd name="T23" fmla="*/ 651 h 732"/>
                <a:gd name="T24" fmla="*/ 12 w 186"/>
                <a:gd name="T25" fmla="*/ 563 h 732"/>
                <a:gd name="T26" fmla="*/ 3 w 186"/>
                <a:gd name="T27" fmla="*/ 454 h 732"/>
                <a:gd name="T28" fmla="*/ 0 w 186"/>
                <a:gd name="T29" fmla="*/ 335 h 732"/>
                <a:gd name="T30" fmla="*/ 6 w 186"/>
                <a:gd name="T31" fmla="*/ 213 h 732"/>
                <a:gd name="T32" fmla="*/ 25 w 186"/>
                <a:gd name="T33" fmla="*/ 98 h 732"/>
                <a:gd name="T34" fmla="*/ 60 w 186"/>
                <a:gd name="T35" fmla="*/ 0 h 732"/>
                <a:gd name="T36" fmla="*/ 186 w 186"/>
                <a:gd name="T37" fmla="*/ 6 h 7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86" h="732">
                  <a:moveTo>
                    <a:pt x="186" y="6"/>
                  </a:moveTo>
                  <a:lnTo>
                    <a:pt x="182" y="11"/>
                  </a:lnTo>
                  <a:lnTo>
                    <a:pt x="169" y="29"/>
                  </a:lnTo>
                  <a:lnTo>
                    <a:pt x="153" y="67"/>
                  </a:lnTo>
                  <a:lnTo>
                    <a:pt x="137" y="130"/>
                  </a:lnTo>
                  <a:lnTo>
                    <a:pt x="124" y="221"/>
                  </a:lnTo>
                  <a:lnTo>
                    <a:pt x="117" y="350"/>
                  </a:lnTo>
                  <a:lnTo>
                    <a:pt x="122" y="517"/>
                  </a:lnTo>
                  <a:lnTo>
                    <a:pt x="139" y="732"/>
                  </a:lnTo>
                  <a:lnTo>
                    <a:pt x="34" y="732"/>
                  </a:lnTo>
                  <a:lnTo>
                    <a:pt x="31" y="711"/>
                  </a:lnTo>
                  <a:lnTo>
                    <a:pt x="22" y="651"/>
                  </a:lnTo>
                  <a:lnTo>
                    <a:pt x="12" y="563"/>
                  </a:lnTo>
                  <a:lnTo>
                    <a:pt x="3" y="454"/>
                  </a:lnTo>
                  <a:lnTo>
                    <a:pt x="0" y="335"/>
                  </a:lnTo>
                  <a:lnTo>
                    <a:pt x="6" y="213"/>
                  </a:lnTo>
                  <a:lnTo>
                    <a:pt x="25" y="98"/>
                  </a:lnTo>
                  <a:lnTo>
                    <a:pt x="60" y="0"/>
                  </a:lnTo>
                  <a:lnTo>
                    <a:pt x="186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0" name="Freeform 153"/>
            <p:cNvSpPr>
              <a:spLocks/>
            </p:cNvSpPr>
            <p:nvPr/>
          </p:nvSpPr>
          <p:spPr bwMode="auto">
            <a:xfrm>
              <a:off x="7219" y="13600"/>
              <a:ext cx="158" cy="625"/>
            </a:xfrm>
            <a:custGeom>
              <a:avLst/>
              <a:gdLst>
                <a:gd name="T0" fmla="*/ 158 w 158"/>
                <a:gd name="T1" fmla="*/ 4 h 625"/>
                <a:gd name="T2" fmla="*/ 153 w 158"/>
                <a:gd name="T3" fmla="*/ 9 h 625"/>
                <a:gd name="T4" fmla="*/ 144 w 158"/>
                <a:gd name="T5" fmla="*/ 25 h 625"/>
                <a:gd name="T6" fmla="*/ 130 w 158"/>
                <a:gd name="T7" fmla="*/ 57 h 625"/>
                <a:gd name="T8" fmla="*/ 116 w 158"/>
                <a:gd name="T9" fmla="*/ 110 h 625"/>
                <a:gd name="T10" fmla="*/ 105 w 158"/>
                <a:gd name="T11" fmla="*/ 189 h 625"/>
                <a:gd name="T12" fmla="*/ 100 w 158"/>
                <a:gd name="T13" fmla="*/ 298 h 625"/>
                <a:gd name="T14" fmla="*/ 103 w 158"/>
                <a:gd name="T15" fmla="*/ 441 h 625"/>
                <a:gd name="T16" fmla="*/ 118 w 158"/>
                <a:gd name="T17" fmla="*/ 625 h 625"/>
                <a:gd name="T18" fmla="*/ 29 w 158"/>
                <a:gd name="T19" fmla="*/ 625 h 625"/>
                <a:gd name="T20" fmla="*/ 25 w 158"/>
                <a:gd name="T21" fmla="*/ 607 h 625"/>
                <a:gd name="T22" fmla="*/ 18 w 158"/>
                <a:gd name="T23" fmla="*/ 556 h 625"/>
                <a:gd name="T24" fmla="*/ 9 w 158"/>
                <a:gd name="T25" fmla="*/ 480 h 625"/>
                <a:gd name="T26" fmla="*/ 2 w 158"/>
                <a:gd name="T27" fmla="*/ 387 h 625"/>
                <a:gd name="T28" fmla="*/ 0 w 158"/>
                <a:gd name="T29" fmla="*/ 286 h 625"/>
                <a:gd name="T30" fmla="*/ 5 w 158"/>
                <a:gd name="T31" fmla="*/ 182 h 625"/>
                <a:gd name="T32" fmla="*/ 21 w 158"/>
                <a:gd name="T33" fmla="*/ 84 h 625"/>
                <a:gd name="T34" fmla="*/ 51 w 158"/>
                <a:gd name="T35" fmla="*/ 0 h 625"/>
                <a:gd name="T36" fmla="*/ 158 w 158"/>
                <a:gd name="T37" fmla="*/ 4 h 6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8" h="625">
                  <a:moveTo>
                    <a:pt x="158" y="4"/>
                  </a:moveTo>
                  <a:lnTo>
                    <a:pt x="153" y="9"/>
                  </a:lnTo>
                  <a:lnTo>
                    <a:pt x="144" y="25"/>
                  </a:lnTo>
                  <a:lnTo>
                    <a:pt x="130" y="57"/>
                  </a:lnTo>
                  <a:lnTo>
                    <a:pt x="116" y="110"/>
                  </a:lnTo>
                  <a:lnTo>
                    <a:pt x="105" y="189"/>
                  </a:lnTo>
                  <a:lnTo>
                    <a:pt x="100" y="298"/>
                  </a:lnTo>
                  <a:lnTo>
                    <a:pt x="103" y="441"/>
                  </a:lnTo>
                  <a:lnTo>
                    <a:pt x="118" y="625"/>
                  </a:lnTo>
                  <a:lnTo>
                    <a:pt x="29" y="625"/>
                  </a:lnTo>
                  <a:lnTo>
                    <a:pt x="25" y="607"/>
                  </a:lnTo>
                  <a:lnTo>
                    <a:pt x="18" y="556"/>
                  </a:lnTo>
                  <a:lnTo>
                    <a:pt x="9" y="480"/>
                  </a:lnTo>
                  <a:lnTo>
                    <a:pt x="2" y="387"/>
                  </a:lnTo>
                  <a:lnTo>
                    <a:pt x="0" y="286"/>
                  </a:lnTo>
                  <a:lnTo>
                    <a:pt x="5" y="182"/>
                  </a:lnTo>
                  <a:lnTo>
                    <a:pt x="21" y="84"/>
                  </a:lnTo>
                  <a:lnTo>
                    <a:pt x="51" y="0"/>
                  </a:lnTo>
                  <a:lnTo>
                    <a:pt x="158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1" name="Freeform 154"/>
            <p:cNvSpPr>
              <a:spLocks/>
            </p:cNvSpPr>
            <p:nvPr/>
          </p:nvSpPr>
          <p:spPr bwMode="auto">
            <a:xfrm>
              <a:off x="7225" y="13651"/>
              <a:ext cx="131" cy="517"/>
            </a:xfrm>
            <a:custGeom>
              <a:avLst/>
              <a:gdLst>
                <a:gd name="T0" fmla="*/ 131 w 131"/>
                <a:gd name="T1" fmla="*/ 4 h 517"/>
                <a:gd name="T2" fmla="*/ 128 w 131"/>
                <a:gd name="T3" fmla="*/ 7 h 517"/>
                <a:gd name="T4" fmla="*/ 119 w 131"/>
                <a:gd name="T5" fmla="*/ 21 h 517"/>
                <a:gd name="T6" fmla="*/ 109 w 131"/>
                <a:gd name="T7" fmla="*/ 47 h 517"/>
                <a:gd name="T8" fmla="*/ 97 w 131"/>
                <a:gd name="T9" fmla="*/ 91 h 517"/>
                <a:gd name="T10" fmla="*/ 88 w 131"/>
                <a:gd name="T11" fmla="*/ 156 h 517"/>
                <a:gd name="T12" fmla="*/ 84 w 131"/>
                <a:gd name="T13" fmla="*/ 247 h 517"/>
                <a:gd name="T14" fmla="*/ 86 w 131"/>
                <a:gd name="T15" fmla="*/ 366 h 517"/>
                <a:gd name="T16" fmla="*/ 99 w 131"/>
                <a:gd name="T17" fmla="*/ 517 h 517"/>
                <a:gd name="T18" fmla="*/ 25 w 131"/>
                <a:gd name="T19" fmla="*/ 517 h 517"/>
                <a:gd name="T20" fmla="*/ 23 w 131"/>
                <a:gd name="T21" fmla="*/ 502 h 517"/>
                <a:gd name="T22" fmla="*/ 16 w 131"/>
                <a:gd name="T23" fmla="*/ 460 h 517"/>
                <a:gd name="T24" fmla="*/ 9 w 131"/>
                <a:gd name="T25" fmla="*/ 397 h 517"/>
                <a:gd name="T26" fmla="*/ 2 w 131"/>
                <a:gd name="T27" fmla="*/ 320 h 517"/>
                <a:gd name="T28" fmla="*/ 0 w 131"/>
                <a:gd name="T29" fmla="*/ 236 h 517"/>
                <a:gd name="T30" fmla="*/ 4 w 131"/>
                <a:gd name="T31" fmla="*/ 151 h 517"/>
                <a:gd name="T32" fmla="*/ 18 w 131"/>
                <a:gd name="T33" fmla="*/ 70 h 517"/>
                <a:gd name="T34" fmla="*/ 43 w 131"/>
                <a:gd name="T35" fmla="*/ 0 h 517"/>
                <a:gd name="T36" fmla="*/ 131 w 131"/>
                <a:gd name="T37" fmla="*/ 4 h 5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31" h="517">
                  <a:moveTo>
                    <a:pt x="131" y="4"/>
                  </a:moveTo>
                  <a:lnTo>
                    <a:pt x="128" y="7"/>
                  </a:lnTo>
                  <a:lnTo>
                    <a:pt x="119" y="21"/>
                  </a:lnTo>
                  <a:lnTo>
                    <a:pt x="109" y="47"/>
                  </a:lnTo>
                  <a:lnTo>
                    <a:pt x="97" y="91"/>
                  </a:lnTo>
                  <a:lnTo>
                    <a:pt x="88" y="156"/>
                  </a:lnTo>
                  <a:lnTo>
                    <a:pt x="84" y="247"/>
                  </a:lnTo>
                  <a:lnTo>
                    <a:pt x="86" y="366"/>
                  </a:lnTo>
                  <a:lnTo>
                    <a:pt x="99" y="517"/>
                  </a:lnTo>
                  <a:lnTo>
                    <a:pt x="25" y="517"/>
                  </a:lnTo>
                  <a:lnTo>
                    <a:pt x="23" y="502"/>
                  </a:lnTo>
                  <a:lnTo>
                    <a:pt x="16" y="460"/>
                  </a:lnTo>
                  <a:lnTo>
                    <a:pt x="9" y="397"/>
                  </a:lnTo>
                  <a:lnTo>
                    <a:pt x="2" y="320"/>
                  </a:lnTo>
                  <a:lnTo>
                    <a:pt x="0" y="236"/>
                  </a:lnTo>
                  <a:lnTo>
                    <a:pt x="4" y="151"/>
                  </a:lnTo>
                  <a:lnTo>
                    <a:pt x="18" y="70"/>
                  </a:lnTo>
                  <a:lnTo>
                    <a:pt x="43" y="0"/>
                  </a:lnTo>
                  <a:lnTo>
                    <a:pt x="131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2" name="Freeform 155"/>
            <p:cNvSpPr>
              <a:spLocks/>
            </p:cNvSpPr>
            <p:nvPr/>
          </p:nvSpPr>
          <p:spPr bwMode="auto">
            <a:xfrm>
              <a:off x="7233" y="13701"/>
              <a:ext cx="104" cy="411"/>
            </a:xfrm>
            <a:custGeom>
              <a:avLst/>
              <a:gdLst>
                <a:gd name="T0" fmla="*/ 104 w 104"/>
                <a:gd name="T1" fmla="*/ 4 h 411"/>
                <a:gd name="T2" fmla="*/ 101 w 104"/>
                <a:gd name="T3" fmla="*/ 7 h 411"/>
                <a:gd name="T4" fmla="*/ 94 w 104"/>
                <a:gd name="T5" fmla="*/ 17 h 411"/>
                <a:gd name="T6" fmla="*/ 86 w 104"/>
                <a:gd name="T7" fmla="*/ 38 h 411"/>
                <a:gd name="T8" fmla="*/ 76 w 104"/>
                <a:gd name="T9" fmla="*/ 73 h 411"/>
                <a:gd name="T10" fmla="*/ 69 w 104"/>
                <a:gd name="T11" fmla="*/ 125 h 411"/>
                <a:gd name="T12" fmla="*/ 65 w 104"/>
                <a:gd name="T13" fmla="*/ 196 h 411"/>
                <a:gd name="T14" fmla="*/ 67 w 104"/>
                <a:gd name="T15" fmla="*/ 291 h 411"/>
                <a:gd name="T16" fmla="*/ 77 w 104"/>
                <a:gd name="T17" fmla="*/ 411 h 411"/>
                <a:gd name="T18" fmla="*/ 19 w 104"/>
                <a:gd name="T19" fmla="*/ 411 h 411"/>
                <a:gd name="T20" fmla="*/ 17 w 104"/>
                <a:gd name="T21" fmla="*/ 399 h 411"/>
                <a:gd name="T22" fmla="*/ 11 w 104"/>
                <a:gd name="T23" fmla="*/ 365 h 411"/>
                <a:gd name="T24" fmla="*/ 6 w 104"/>
                <a:gd name="T25" fmla="*/ 316 h 411"/>
                <a:gd name="T26" fmla="*/ 2 w 104"/>
                <a:gd name="T27" fmla="*/ 255 h 411"/>
                <a:gd name="T28" fmla="*/ 0 w 104"/>
                <a:gd name="T29" fmla="*/ 188 h 411"/>
                <a:gd name="T30" fmla="*/ 4 w 104"/>
                <a:gd name="T31" fmla="*/ 120 h 411"/>
                <a:gd name="T32" fmla="*/ 15 w 104"/>
                <a:gd name="T33" fmla="*/ 55 h 411"/>
                <a:gd name="T34" fmla="*/ 34 w 104"/>
                <a:gd name="T35" fmla="*/ 0 h 411"/>
                <a:gd name="T36" fmla="*/ 104 w 104"/>
                <a:gd name="T37" fmla="*/ 4 h 4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4" h="411">
                  <a:moveTo>
                    <a:pt x="104" y="4"/>
                  </a:moveTo>
                  <a:lnTo>
                    <a:pt x="101" y="7"/>
                  </a:lnTo>
                  <a:lnTo>
                    <a:pt x="94" y="17"/>
                  </a:lnTo>
                  <a:lnTo>
                    <a:pt x="86" y="38"/>
                  </a:lnTo>
                  <a:lnTo>
                    <a:pt x="76" y="73"/>
                  </a:lnTo>
                  <a:lnTo>
                    <a:pt x="69" y="125"/>
                  </a:lnTo>
                  <a:lnTo>
                    <a:pt x="65" y="196"/>
                  </a:lnTo>
                  <a:lnTo>
                    <a:pt x="67" y="291"/>
                  </a:lnTo>
                  <a:lnTo>
                    <a:pt x="77" y="411"/>
                  </a:lnTo>
                  <a:lnTo>
                    <a:pt x="19" y="411"/>
                  </a:lnTo>
                  <a:lnTo>
                    <a:pt x="17" y="399"/>
                  </a:lnTo>
                  <a:lnTo>
                    <a:pt x="11" y="365"/>
                  </a:lnTo>
                  <a:lnTo>
                    <a:pt x="6" y="316"/>
                  </a:lnTo>
                  <a:lnTo>
                    <a:pt x="2" y="255"/>
                  </a:lnTo>
                  <a:lnTo>
                    <a:pt x="0" y="188"/>
                  </a:lnTo>
                  <a:lnTo>
                    <a:pt x="4" y="120"/>
                  </a:lnTo>
                  <a:lnTo>
                    <a:pt x="15" y="55"/>
                  </a:lnTo>
                  <a:lnTo>
                    <a:pt x="34" y="0"/>
                  </a:lnTo>
                  <a:lnTo>
                    <a:pt x="104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3" name="Freeform 156"/>
            <p:cNvSpPr>
              <a:spLocks/>
            </p:cNvSpPr>
            <p:nvPr/>
          </p:nvSpPr>
          <p:spPr bwMode="auto">
            <a:xfrm>
              <a:off x="7240" y="13752"/>
              <a:ext cx="76" cy="302"/>
            </a:xfrm>
            <a:custGeom>
              <a:avLst/>
              <a:gdLst>
                <a:gd name="T0" fmla="*/ 76 w 76"/>
                <a:gd name="T1" fmla="*/ 2 h 302"/>
                <a:gd name="T2" fmla="*/ 74 w 76"/>
                <a:gd name="T3" fmla="*/ 4 h 302"/>
                <a:gd name="T4" fmla="*/ 70 w 76"/>
                <a:gd name="T5" fmla="*/ 12 h 302"/>
                <a:gd name="T6" fmla="*/ 62 w 76"/>
                <a:gd name="T7" fmla="*/ 28 h 302"/>
                <a:gd name="T8" fmla="*/ 56 w 76"/>
                <a:gd name="T9" fmla="*/ 53 h 302"/>
                <a:gd name="T10" fmla="*/ 51 w 76"/>
                <a:gd name="T11" fmla="*/ 92 h 302"/>
                <a:gd name="T12" fmla="*/ 49 w 76"/>
                <a:gd name="T13" fmla="*/ 145 h 302"/>
                <a:gd name="T14" fmla="*/ 50 w 76"/>
                <a:gd name="T15" fmla="*/ 214 h 302"/>
                <a:gd name="T16" fmla="*/ 57 w 76"/>
                <a:gd name="T17" fmla="*/ 302 h 302"/>
                <a:gd name="T18" fmla="*/ 14 w 76"/>
                <a:gd name="T19" fmla="*/ 302 h 302"/>
                <a:gd name="T20" fmla="*/ 13 w 76"/>
                <a:gd name="T21" fmla="*/ 294 h 302"/>
                <a:gd name="T22" fmla="*/ 9 w 76"/>
                <a:gd name="T23" fmla="*/ 269 h 302"/>
                <a:gd name="T24" fmla="*/ 4 w 76"/>
                <a:gd name="T25" fmla="*/ 232 h 302"/>
                <a:gd name="T26" fmla="*/ 1 w 76"/>
                <a:gd name="T27" fmla="*/ 188 h 302"/>
                <a:gd name="T28" fmla="*/ 0 w 76"/>
                <a:gd name="T29" fmla="*/ 138 h 302"/>
                <a:gd name="T30" fmla="*/ 2 w 76"/>
                <a:gd name="T31" fmla="*/ 89 h 302"/>
                <a:gd name="T32" fmla="*/ 10 w 76"/>
                <a:gd name="T33" fmla="*/ 41 h 302"/>
                <a:gd name="T34" fmla="*/ 25 w 76"/>
                <a:gd name="T35" fmla="*/ 0 h 302"/>
                <a:gd name="T36" fmla="*/ 76 w 76"/>
                <a:gd name="T37" fmla="*/ 2 h 30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6" h="302">
                  <a:moveTo>
                    <a:pt x="76" y="2"/>
                  </a:moveTo>
                  <a:lnTo>
                    <a:pt x="74" y="4"/>
                  </a:lnTo>
                  <a:lnTo>
                    <a:pt x="70" y="12"/>
                  </a:lnTo>
                  <a:lnTo>
                    <a:pt x="62" y="28"/>
                  </a:lnTo>
                  <a:lnTo>
                    <a:pt x="56" y="53"/>
                  </a:lnTo>
                  <a:lnTo>
                    <a:pt x="51" y="92"/>
                  </a:lnTo>
                  <a:lnTo>
                    <a:pt x="49" y="145"/>
                  </a:lnTo>
                  <a:lnTo>
                    <a:pt x="50" y="214"/>
                  </a:lnTo>
                  <a:lnTo>
                    <a:pt x="57" y="302"/>
                  </a:lnTo>
                  <a:lnTo>
                    <a:pt x="14" y="302"/>
                  </a:lnTo>
                  <a:lnTo>
                    <a:pt x="13" y="294"/>
                  </a:lnTo>
                  <a:lnTo>
                    <a:pt x="9" y="269"/>
                  </a:lnTo>
                  <a:lnTo>
                    <a:pt x="4" y="232"/>
                  </a:lnTo>
                  <a:lnTo>
                    <a:pt x="1" y="188"/>
                  </a:lnTo>
                  <a:lnTo>
                    <a:pt x="0" y="138"/>
                  </a:lnTo>
                  <a:lnTo>
                    <a:pt x="2" y="89"/>
                  </a:lnTo>
                  <a:lnTo>
                    <a:pt x="10" y="41"/>
                  </a:lnTo>
                  <a:lnTo>
                    <a:pt x="25" y="0"/>
                  </a:lnTo>
                  <a:lnTo>
                    <a:pt x="76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4" name="Rectangle 157"/>
            <p:cNvSpPr>
              <a:spLocks noChangeArrowheads="1"/>
            </p:cNvSpPr>
            <p:nvPr/>
          </p:nvSpPr>
          <p:spPr bwMode="auto">
            <a:xfrm>
              <a:off x="6241" y="13678"/>
              <a:ext cx="23" cy="9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5" name="Freeform 158"/>
            <p:cNvSpPr>
              <a:spLocks/>
            </p:cNvSpPr>
            <p:nvPr/>
          </p:nvSpPr>
          <p:spPr bwMode="auto">
            <a:xfrm>
              <a:off x="6579" y="13664"/>
              <a:ext cx="375" cy="440"/>
            </a:xfrm>
            <a:custGeom>
              <a:avLst/>
              <a:gdLst>
                <a:gd name="T0" fmla="*/ 35 w 375"/>
                <a:gd name="T1" fmla="*/ 41 h 440"/>
                <a:gd name="T2" fmla="*/ 32 w 375"/>
                <a:gd name="T3" fmla="*/ 49 h 440"/>
                <a:gd name="T4" fmla="*/ 25 w 375"/>
                <a:gd name="T5" fmla="*/ 74 h 440"/>
                <a:gd name="T6" fmla="*/ 17 w 375"/>
                <a:gd name="T7" fmla="*/ 112 h 440"/>
                <a:gd name="T8" fmla="*/ 8 w 375"/>
                <a:gd name="T9" fmla="*/ 163 h 440"/>
                <a:gd name="T10" fmla="*/ 2 w 375"/>
                <a:gd name="T11" fmla="*/ 223 h 440"/>
                <a:gd name="T12" fmla="*/ 0 w 375"/>
                <a:gd name="T13" fmla="*/ 290 h 440"/>
                <a:gd name="T14" fmla="*/ 7 w 375"/>
                <a:gd name="T15" fmla="*/ 363 h 440"/>
                <a:gd name="T16" fmla="*/ 23 w 375"/>
                <a:gd name="T17" fmla="*/ 440 h 440"/>
                <a:gd name="T18" fmla="*/ 23 w 375"/>
                <a:gd name="T19" fmla="*/ 437 h 440"/>
                <a:gd name="T20" fmla="*/ 23 w 375"/>
                <a:gd name="T21" fmla="*/ 427 h 440"/>
                <a:gd name="T22" fmla="*/ 23 w 375"/>
                <a:gd name="T23" fmla="*/ 411 h 440"/>
                <a:gd name="T24" fmla="*/ 23 w 375"/>
                <a:gd name="T25" fmla="*/ 391 h 440"/>
                <a:gd name="T26" fmla="*/ 25 w 375"/>
                <a:gd name="T27" fmla="*/ 367 h 440"/>
                <a:gd name="T28" fmla="*/ 28 w 375"/>
                <a:gd name="T29" fmla="*/ 341 h 440"/>
                <a:gd name="T30" fmla="*/ 33 w 375"/>
                <a:gd name="T31" fmla="*/ 312 h 440"/>
                <a:gd name="T32" fmla="*/ 39 w 375"/>
                <a:gd name="T33" fmla="*/ 281 h 440"/>
                <a:gd name="T34" fmla="*/ 49 w 375"/>
                <a:gd name="T35" fmla="*/ 251 h 440"/>
                <a:gd name="T36" fmla="*/ 61 w 375"/>
                <a:gd name="T37" fmla="*/ 222 h 440"/>
                <a:gd name="T38" fmla="*/ 75 w 375"/>
                <a:gd name="T39" fmla="*/ 194 h 440"/>
                <a:gd name="T40" fmla="*/ 93 w 375"/>
                <a:gd name="T41" fmla="*/ 168 h 440"/>
                <a:gd name="T42" fmla="*/ 116 w 375"/>
                <a:gd name="T43" fmla="*/ 145 h 440"/>
                <a:gd name="T44" fmla="*/ 141 w 375"/>
                <a:gd name="T45" fmla="*/ 127 h 440"/>
                <a:gd name="T46" fmla="*/ 173 w 375"/>
                <a:gd name="T47" fmla="*/ 114 h 440"/>
                <a:gd name="T48" fmla="*/ 208 w 375"/>
                <a:gd name="T49" fmla="*/ 106 h 440"/>
                <a:gd name="T50" fmla="*/ 210 w 375"/>
                <a:gd name="T51" fmla="*/ 104 h 440"/>
                <a:gd name="T52" fmla="*/ 217 w 375"/>
                <a:gd name="T53" fmla="*/ 100 h 440"/>
                <a:gd name="T54" fmla="*/ 227 w 375"/>
                <a:gd name="T55" fmla="*/ 92 h 440"/>
                <a:gd name="T56" fmla="*/ 245 w 375"/>
                <a:gd name="T57" fmla="*/ 82 h 440"/>
                <a:gd name="T58" fmla="*/ 267 w 375"/>
                <a:gd name="T59" fmla="*/ 69 h 440"/>
                <a:gd name="T60" fmla="*/ 296 w 375"/>
                <a:gd name="T61" fmla="*/ 54 h 440"/>
                <a:gd name="T62" fmla="*/ 332 w 375"/>
                <a:gd name="T63" fmla="*/ 36 h 440"/>
                <a:gd name="T64" fmla="*/ 375 w 375"/>
                <a:gd name="T65" fmla="*/ 17 h 440"/>
                <a:gd name="T66" fmla="*/ 373 w 375"/>
                <a:gd name="T67" fmla="*/ 16 h 440"/>
                <a:gd name="T68" fmla="*/ 366 w 375"/>
                <a:gd name="T69" fmla="*/ 15 h 440"/>
                <a:gd name="T70" fmla="*/ 357 w 375"/>
                <a:gd name="T71" fmla="*/ 13 h 440"/>
                <a:gd name="T72" fmla="*/ 343 w 375"/>
                <a:gd name="T73" fmla="*/ 10 h 440"/>
                <a:gd name="T74" fmla="*/ 326 w 375"/>
                <a:gd name="T75" fmla="*/ 7 h 440"/>
                <a:gd name="T76" fmla="*/ 307 w 375"/>
                <a:gd name="T77" fmla="*/ 5 h 440"/>
                <a:gd name="T78" fmla="*/ 285 w 375"/>
                <a:gd name="T79" fmla="*/ 3 h 440"/>
                <a:gd name="T80" fmla="*/ 261 w 375"/>
                <a:gd name="T81" fmla="*/ 1 h 440"/>
                <a:gd name="T82" fmla="*/ 235 w 375"/>
                <a:gd name="T83" fmla="*/ 0 h 440"/>
                <a:gd name="T84" fmla="*/ 208 w 375"/>
                <a:gd name="T85" fmla="*/ 1 h 440"/>
                <a:gd name="T86" fmla="*/ 180 w 375"/>
                <a:gd name="T87" fmla="*/ 2 h 440"/>
                <a:gd name="T88" fmla="*/ 151 w 375"/>
                <a:gd name="T89" fmla="*/ 5 h 440"/>
                <a:gd name="T90" fmla="*/ 122 w 375"/>
                <a:gd name="T91" fmla="*/ 10 h 440"/>
                <a:gd name="T92" fmla="*/ 92 w 375"/>
                <a:gd name="T93" fmla="*/ 18 h 440"/>
                <a:gd name="T94" fmla="*/ 63 w 375"/>
                <a:gd name="T95" fmla="*/ 28 h 440"/>
                <a:gd name="T96" fmla="*/ 35 w 375"/>
                <a:gd name="T97" fmla="*/ 41 h 4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75" h="440">
                  <a:moveTo>
                    <a:pt x="35" y="41"/>
                  </a:moveTo>
                  <a:lnTo>
                    <a:pt x="32" y="49"/>
                  </a:lnTo>
                  <a:lnTo>
                    <a:pt x="25" y="74"/>
                  </a:lnTo>
                  <a:lnTo>
                    <a:pt x="17" y="112"/>
                  </a:lnTo>
                  <a:lnTo>
                    <a:pt x="8" y="163"/>
                  </a:lnTo>
                  <a:lnTo>
                    <a:pt x="2" y="223"/>
                  </a:lnTo>
                  <a:lnTo>
                    <a:pt x="0" y="290"/>
                  </a:lnTo>
                  <a:lnTo>
                    <a:pt x="7" y="363"/>
                  </a:lnTo>
                  <a:lnTo>
                    <a:pt x="23" y="440"/>
                  </a:lnTo>
                  <a:lnTo>
                    <a:pt x="23" y="437"/>
                  </a:lnTo>
                  <a:lnTo>
                    <a:pt x="23" y="427"/>
                  </a:lnTo>
                  <a:lnTo>
                    <a:pt x="23" y="411"/>
                  </a:lnTo>
                  <a:lnTo>
                    <a:pt x="23" y="391"/>
                  </a:lnTo>
                  <a:lnTo>
                    <a:pt x="25" y="367"/>
                  </a:lnTo>
                  <a:lnTo>
                    <a:pt x="28" y="341"/>
                  </a:lnTo>
                  <a:lnTo>
                    <a:pt x="33" y="312"/>
                  </a:lnTo>
                  <a:lnTo>
                    <a:pt x="39" y="281"/>
                  </a:lnTo>
                  <a:lnTo>
                    <a:pt x="49" y="251"/>
                  </a:lnTo>
                  <a:lnTo>
                    <a:pt x="61" y="222"/>
                  </a:lnTo>
                  <a:lnTo>
                    <a:pt x="75" y="194"/>
                  </a:lnTo>
                  <a:lnTo>
                    <a:pt x="93" y="168"/>
                  </a:lnTo>
                  <a:lnTo>
                    <a:pt x="116" y="145"/>
                  </a:lnTo>
                  <a:lnTo>
                    <a:pt x="141" y="127"/>
                  </a:lnTo>
                  <a:lnTo>
                    <a:pt x="173" y="114"/>
                  </a:lnTo>
                  <a:lnTo>
                    <a:pt x="208" y="106"/>
                  </a:lnTo>
                  <a:lnTo>
                    <a:pt x="210" y="104"/>
                  </a:lnTo>
                  <a:lnTo>
                    <a:pt x="217" y="100"/>
                  </a:lnTo>
                  <a:lnTo>
                    <a:pt x="227" y="92"/>
                  </a:lnTo>
                  <a:lnTo>
                    <a:pt x="245" y="82"/>
                  </a:lnTo>
                  <a:lnTo>
                    <a:pt x="267" y="69"/>
                  </a:lnTo>
                  <a:lnTo>
                    <a:pt x="296" y="54"/>
                  </a:lnTo>
                  <a:lnTo>
                    <a:pt x="332" y="36"/>
                  </a:lnTo>
                  <a:lnTo>
                    <a:pt x="375" y="17"/>
                  </a:lnTo>
                  <a:lnTo>
                    <a:pt x="373" y="16"/>
                  </a:lnTo>
                  <a:lnTo>
                    <a:pt x="366" y="15"/>
                  </a:lnTo>
                  <a:lnTo>
                    <a:pt x="357" y="13"/>
                  </a:lnTo>
                  <a:lnTo>
                    <a:pt x="343" y="10"/>
                  </a:lnTo>
                  <a:lnTo>
                    <a:pt x="326" y="7"/>
                  </a:lnTo>
                  <a:lnTo>
                    <a:pt x="307" y="5"/>
                  </a:lnTo>
                  <a:lnTo>
                    <a:pt x="285" y="3"/>
                  </a:lnTo>
                  <a:lnTo>
                    <a:pt x="261" y="1"/>
                  </a:lnTo>
                  <a:lnTo>
                    <a:pt x="235" y="0"/>
                  </a:lnTo>
                  <a:lnTo>
                    <a:pt x="208" y="1"/>
                  </a:lnTo>
                  <a:lnTo>
                    <a:pt x="180" y="2"/>
                  </a:lnTo>
                  <a:lnTo>
                    <a:pt x="151" y="5"/>
                  </a:lnTo>
                  <a:lnTo>
                    <a:pt x="122" y="10"/>
                  </a:lnTo>
                  <a:lnTo>
                    <a:pt x="92" y="18"/>
                  </a:lnTo>
                  <a:lnTo>
                    <a:pt x="63" y="28"/>
                  </a:lnTo>
                  <a:lnTo>
                    <a:pt x="35" y="4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6" name="Freeform 159"/>
            <p:cNvSpPr>
              <a:spLocks/>
            </p:cNvSpPr>
            <p:nvPr/>
          </p:nvSpPr>
          <p:spPr bwMode="auto">
            <a:xfrm>
              <a:off x="6061" y="13991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8 h 83"/>
                <a:gd name="T6" fmla="*/ 5 w 305"/>
                <a:gd name="T7" fmla="*/ 44 h 83"/>
                <a:gd name="T8" fmla="*/ 11 w 305"/>
                <a:gd name="T9" fmla="*/ 37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8 h 83"/>
                <a:gd name="T16" fmla="*/ 54 w 305"/>
                <a:gd name="T17" fmla="*/ 12 h 83"/>
                <a:gd name="T18" fmla="*/ 72 w 305"/>
                <a:gd name="T19" fmla="*/ 6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7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6 h 83"/>
                <a:gd name="T38" fmla="*/ 289 w 305"/>
                <a:gd name="T39" fmla="*/ 44 h 83"/>
                <a:gd name="T40" fmla="*/ 277 w 305"/>
                <a:gd name="T41" fmla="*/ 41 h 83"/>
                <a:gd name="T42" fmla="*/ 262 w 305"/>
                <a:gd name="T43" fmla="*/ 36 h 83"/>
                <a:gd name="T44" fmla="*/ 244 w 305"/>
                <a:gd name="T45" fmla="*/ 32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1 h 83"/>
                <a:gd name="T56" fmla="*/ 101 w 305"/>
                <a:gd name="T57" fmla="*/ 23 h 83"/>
                <a:gd name="T58" fmla="*/ 77 w 305"/>
                <a:gd name="T59" fmla="*/ 29 h 83"/>
                <a:gd name="T60" fmla="*/ 55 w 305"/>
                <a:gd name="T61" fmla="*/ 37 h 83"/>
                <a:gd name="T62" fmla="*/ 33 w 305"/>
                <a:gd name="T63" fmla="*/ 48 h 83"/>
                <a:gd name="T64" fmla="*/ 15 w 305"/>
                <a:gd name="T65" fmla="*/ 63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8"/>
                  </a:lnTo>
                  <a:lnTo>
                    <a:pt x="5" y="44"/>
                  </a:lnTo>
                  <a:lnTo>
                    <a:pt x="11" y="37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8"/>
                  </a:lnTo>
                  <a:lnTo>
                    <a:pt x="54" y="12"/>
                  </a:lnTo>
                  <a:lnTo>
                    <a:pt x="72" y="6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7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6"/>
                  </a:lnTo>
                  <a:lnTo>
                    <a:pt x="289" y="44"/>
                  </a:lnTo>
                  <a:lnTo>
                    <a:pt x="277" y="41"/>
                  </a:lnTo>
                  <a:lnTo>
                    <a:pt x="262" y="36"/>
                  </a:lnTo>
                  <a:lnTo>
                    <a:pt x="244" y="32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1"/>
                  </a:lnTo>
                  <a:lnTo>
                    <a:pt x="101" y="23"/>
                  </a:lnTo>
                  <a:lnTo>
                    <a:pt x="77" y="29"/>
                  </a:lnTo>
                  <a:lnTo>
                    <a:pt x="55" y="37"/>
                  </a:lnTo>
                  <a:lnTo>
                    <a:pt x="33" y="48"/>
                  </a:lnTo>
                  <a:lnTo>
                    <a:pt x="15" y="63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7" name="Freeform 160"/>
            <p:cNvSpPr>
              <a:spLocks/>
            </p:cNvSpPr>
            <p:nvPr/>
          </p:nvSpPr>
          <p:spPr bwMode="auto">
            <a:xfrm>
              <a:off x="6061" y="13793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9 h 83"/>
                <a:gd name="T6" fmla="*/ 5 w 305"/>
                <a:gd name="T7" fmla="*/ 44 h 83"/>
                <a:gd name="T8" fmla="*/ 11 w 305"/>
                <a:gd name="T9" fmla="*/ 38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7 h 83"/>
                <a:gd name="T16" fmla="*/ 54 w 305"/>
                <a:gd name="T17" fmla="*/ 12 h 83"/>
                <a:gd name="T18" fmla="*/ 72 w 305"/>
                <a:gd name="T19" fmla="*/ 7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8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5 h 83"/>
                <a:gd name="T38" fmla="*/ 289 w 305"/>
                <a:gd name="T39" fmla="*/ 43 h 83"/>
                <a:gd name="T40" fmla="*/ 277 w 305"/>
                <a:gd name="T41" fmla="*/ 40 h 83"/>
                <a:gd name="T42" fmla="*/ 262 w 305"/>
                <a:gd name="T43" fmla="*/ 36 h 83"/>
                <a:gd name="T44" fmla="*/ 244 w 305"/>
                <a:gd name="T45" fmla="*/ 33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2 h 83"/>
                <a:gd name="T56" fmla="*/ 101 w 305"/>
                <a:gd name="T57" fmla="*/ 24 h 83"/>
                <a:gd name="T58" fmla="*/ 77 w 305"/>
                <a:gd name="T59" fmla="*/ 29 h 83"/>
                <a:gd name="T60" fmla="*/ 55 w 305"/>
                <a:gd name="T61" fmla="*/ 38 h 83"/>
                <a:gd name="T62" fmla="*/ 33 w 305"/>
                <a:gd name="T63" fmla="*/ 49 h 83"/>
                <a:gd name="T64" fmla="*/ 15 w 305"/>
                <a:gd name="T65" fmla="*/ 64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11" y="38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7"/>
                  </a:lnTo>
                  <a:lnTo>
                    <a:pt x="54" y="12"/>
                  </a:lnTo>
                  <a:lnTo>
                    <a:pt x="72" y="7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8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5"/>
                  </a:lnTo>
                  <a:lnTo>
                    <a:pt x="289" y="43"/>
                  </a:lnTo>
                  <a:lnTo>
                    <a:pt x="277" y="40"/>
                  </a:lnTo>
                  <a:lnTo>
                    <a:pt x="262" y="36"/>
                  </a:lnTo>
                  <a:lnTo>
                    <a:pt x="244" y="33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2"/>
                  </a:lnTo>
                  <a:lnTo>
                    <a:pt x="101" y="24"/>
                  </a:lnTo>
                  <a:lnTo>
                    <a:pt x="77" y="29"/>
                  </a:lnTo>
                  <a:lnTo>
                    <a:pt x="55" y="38"/>
                  </a:lnTo>
                  <a:lnTo>
                    <a:pt x="33" y="49"/>
                  </a:lnTo>
                  <a:lnTo>
                    <a:pt x="15" y="64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8" name="Freeform 161"/>
            <p:cNvSpPr>
              <a:spLocks/>
            </p:cNvSpPr>
            <p:nvPr/>
          </p:nvSpPr>
          <p:spPr bwMode="auto">
            <a:xfrm>
              <a:off x="6348" y="13696"/>
              <a:ext cx="496" cy="917"/>
            </a:xfrm>
            <a:custGeom>
              <a:avLst/>
              <a:gdLst>
                <a:gd name="T0" fmla="*/ 0 w 496"/>
                <a:gd name="T1" fmla="*/ 0 h 917"/>
                <a:gd name="T2" fmla="*/ 0 w 496"/>
                <a:gd name="T3" fmla="*/ 886 h 917"/>
                <a:gd name="T4" fmla="*/ 150 w 496"/>
                <a:gd name="T5" fmla="*/ 917 h 917"/>
                <a:gd name="T6" fmla="*/ 143 w 496"/>
                <a:gd name="T7" fmla="*/ 797 h 917"/>
                <a:gd name="T8" fmla="*/ 496 w 496"/>
                <a:gd name="T9" fmla="*/ 851 h 917"/>
                <a:gd name="T10" fmla="*/ 490 w 496"/>
                <a:gd name="T11" fmla="*/ 803 h 917"/>
                <a:gd name="T12" fmla="*/ 245 w 496"/>
                <a:gd name="T13" fmla="*/ 773 h 917"/>
                <a:gd name="T14" fmla="*/ 239 w 496"/>
                <a:gd name="T15" fmla="*/ 670 h 917"/>
                <a:gd name="T16" fmla="*/ 72 w 496"/>
                <a:gd name="T17" fmla="*/ 670 h 917"/>
                <a:gd name="T18" fmla="*/ 68 w 496"/>
                <a:gd name="T19" fmla="*/ 657 h 917"/>
                <a:gd name="T20" fmla="*/ 56 w 496"/>
                <a:gd name="T21" fmla="*/ 620 h 917"/>
                <a:gd name="T22" fmla="*/ 41 w 496"/>
                <a:gd name="T23" fmla="*/ 559 h 917"/>
                <a:gd name="T24" fmla="*/ 26 w 496"/>
                <a:gd name="T25" fmla="*/ 480 h 917"/>
                <a:gd name="T26" fmla="*/ 15 w 496"/>
                <a:gd name="T27" fmla="*/ 385 h 917"/>
                <a:gd name="T28" fmla="*/ 11 w 496"/>
                <a:gd name="T29" fmla="*/ 276 h 917"/>
                <a:gd name="T30" fmla="*/ 20 w 496"/>
                <a:gd name="T31" fmla="*/ 158 h 917"/>
                <a:gd name="T32" fmla="*/ 42 w 496"/>
                <a:gd name="T33" fmla="*/ 30 h 917"/>
                <a:gd name="T34" fmla="*/ 0 w 496"/>
                <a:gd name="T35" fmla="*/ 0 h 9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96" h="917">
                  <a:moveTo>
                    <a:pt x="0" y="0"/>
                  </a:moveTo>
                  <a:lnTo>
                    <a:pt x="0" y="886"/>
                  </a:lnTo>
                  <a:lnTo>
                    <a:pt x="150" y="917"/>
                  </a:lnTo>
                  <a:lnTo>
                    <a:pt x="143" y="797"/>
                  </a:lnTo>
                  <a:lnTo>
                    <a:pt x="496" y="851"/>
                  </a:lnTo>
                  <a:lnTo>
                    <a:pt x="490" y="803"/>
                  </a:lnTo>
                  <a:lnTo>
                    <a:pt x="245" y="773"/>
                  </a:lnTo>
                  <a:lnTo>
                    <a:pt x="239" y="670"/>
                  </a:lnTo>
                  <a:lnTo>
                    <a:pt x="72" y="670"/>
                  </a:lnTo>
                  <a:lnTo>
                    <a:pt x="68" y="657"/>
                  </a:lnTo>
                  <a:lnTo>
                    <a:pt x="56" y="620"/>
                  </a:lnTo>
                  <a:lnTo>
                    <a:pt x="41" y="559"/>
                  </a:lnTo>
                  <a:lnTo>
                    <a:pt x="26" y="480"/>
                  </a:lnTo>
                  <a:lnTo>
                    <a:pt x="15" y="385"/>
                  </a:lnTo>
                  <a:lnTo>
                    <a:pt x="11" y="276"/>
                  </a:lnTo>
                  <a:lnTo>
                    <a:pt x="20" y="158"/>
                  </a:lnTo>
                  <a:lnTo>
                    <a:pt x="42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9" name="Freeform 162"/>
            <p:cNvSpPr>
              <a:spLocks/>
            </p:cNvSpPr>
            <p:nvPr/>
          </p:nvSpPr>
          <p:spPr bwMode="auto">
            <a:xfrm>
              <a:off x="6593" y="13487"/>
              <a:ext cx="638" cy="125"/>
            </a:xfrm>
            <a:custGeom>
              <a:avLst/>
              <a:gdLst>
                <a:gd name="T0" fmla="*/ 0 w 638"/>
                <a:gd name="T1" fmla="*/ 125 h 125"/>
                <a:gd name="T2" fmla="*/ 4 w 638"/>
                <a:gd name="T3" fmla="*/ 124 h 125"/>
                <a:gd name="T4" fmla="*/ 14 w 638"/>
                <a:gd name="T5" fmla="*/ 119 h 125"/>
                <a:gd name="T6" fmla="*/ 31 w 638"/>
                <a:gd name="T7" fmla="*/ 114 h 125"/>
                <a:gd name="T8" fmla="*/ 53 w 638"/>
                <a:gd name="T9" fmla="*/ 106 h 125"/>
                <a:gd name="T10" fmla="*/ 81 w 638"/>
                <a:gd name="T11" fmla="*/ 98 h 125"/>
                <a:gd name="T12" fmla="*/ 113 w 638"/>
                <a:gd name="T13" fmla="*/ 89 h 125"/>
                <a:gd name="T14" fmla="*/ 151 w 638"/>
                <a:gd name="T15" fmla="*/ 81 h 125"/>
                <a:gd name="T16" fmla="*/ 192 w 638"/>
                <a:gd name="T17" fmla="*/ 73 h 125"/>
                <a:gd name="T18" fmla="*/ 237 w 638"/>
                <a:gd name="T19" fmla="*/ 65 h 125"/>
                <a:gd name="T20" fmla="*/ 286 w 638"/>
                <a:gd name="T21" fmla="*/ 60 h 125"/>
                <a:gd name="T22" fmla="*/ 337 w 638"/>
                <a:gd name="T23" fmla="*/ 56 h 125"/>
                <a:gd name="T24" fmla="*/ 390 w 638"/>
                <a:gd name="T25" fmla="*/ 55 h 125"/>
                <a:gd name="T26" fmla="*/ 446 w 638"/>
                <a:gd name="T27" fmla="*/ 56 h 125"/>
                <a:gd name="T28" fmla="*/ 503 w 638"/>
                <a:gd name="T29" fmla="*/ 61 h 125"/>
                <a:gd name="T30" fmla="*/ 561 w 638"/>
                <a:gd name="T31" fmla="*/ 70 h 125"/>
                <a:gd name="T32" fmla="*/ 620 w 638"/>
                <a:gd name="T33" fmla="*/ 83 h 125"/>
                <a:gd name="T34" fmla="*/ 638 w 638"/>
                <a:gd name="T35" fmla="*/ 0 h 125"/>
                <a:gd name="T36" fmla="*/ 634 w 638"/>
                <a:gd name="T37" fmla="*/ 0 h 125"/>
                <a:gd name="T38" fmla="*/ 620 w 638"/>
                <a:gd name="T39" fmla="*/ 0 h 125"/>
                <a:gd name="T40" fmla="*/ 599 w 638"/>
                <a:gd name="T41" fmla="*/ 0 h 125"/>
                <a:gd name="T42" fmla="*/ 571 w 638"/>
                <a:gd name="T43" fmla="*/ 1 h 125"/>
                <a:gd name="T44" fmla="*/ 536 w 638"/>
                <a:gd name="T45" fmla="*/ 2 h 125"/>
                <a:gd name="T46" fmla="*/ 496 w 638"/>
                <a:gd name="T47" fmla="*/ 3 h 125"/>
                <a:gd name="T48" fmla="*/ 452 w 638"/>
                <a:gd name="T49" fmla="*/ 6 h 125"/>
                <a:gd name="T50" fmla="*/ 405 w 638"/>
                <a:gd name="T51" fmla="*/ 8 h 125"/>
                <a:gd name="T52" fmla="*/ 354 w 638"/>
                <a:gd name="T53" fmla="*/ 13 h 125"/>
                <a:gd name="T54" fmla="*/ 302 w 638"/>
                <a:gd name="T55" fmla="*/ 17 h 125"/>
                <a:gd name="T56" fmla="*/ 249 w 638"/>
                <a:gd name="T57" fmla="*/ 22 h 125"/>
                <a:gd name="T58" fmla="*/ 196 w 638"/>
                <a:gd name="T59" fmla="*/ 30 h 125"/>
                <a:gd name="T60" fmla="*/ 144 w 638"/>
                <a:gd name="T61" fmla="*/ 37 h 125"/>
                <a:gd name="T62" fmla="*/ 93 w 638"/>
                <a:gd name="T63" fmla="*/ 47 h 125"/>
                <a:gd name="T64" fmla="*/ 45 w 638"/>
                <a:gd name="T65" fmla="*/ 58 h 125"/>
                <a:gd name="T66" fmla="*/ 0 w 638"/>
                <a:gd name="T67" fmla="*/ 71 h 125"/>
                <a:gd name="T68" fmla="*/ 0 w 638"/>
                <a:gd name="T69" fmla="*/ 125 h 12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638" h="125">
                  <a:moveTo>
                    <a:pt x="0" y="125"/>
                  </a:moveTo>
                  <a:lnTo>
                    <a:pt x="4" y="124"/>
                  </a:lnTo>
                  <a:lnTo>
                    <a:pt x="14" y="119"/>
                  </a:lnTo>
                  <a:lnTo>
                    <a:pt x="31" y="114"/>
                  </a:lnTo>
                  <a:lnTo>
                    <a:pt x="53" y="106"/>
                  </a:lnTo>
                  <a:lnTo>
                    <a:pt x="81" y="98"/>
                  </a:lnTo>
                  <a:lnTo>
                    <a:pt x="113" y="89"/>
                  </a:lnTo>
                  <a:lnTo>
                    <a:pt x="151" y="81"/>
                  </a:lnTo>
                  <a:lnTo>
                    <a:pt x="192" y="73"/>
                  </a:lnTo>
                  <a:lnTo>
                    <a:pt x="237" y="65"/>
                  </a:lnTo>
                  <a:lnTo>
                    <a:pt x="286" y="60"/>
                  </a:lnTo>
                  <a:lnTo>
                    <a:pt x="337" y="56"/>
                  </a:lnTo>
                  <a:lnTo>
                    <a:pt x="390" y="55"/>
                  </a:lnTo>
                  <a:lnTo>
                    <a:pt x="446" y="56"/>
                  </a:lnTo>
                  <a:lnTo>
                    <a:pt x="503" y="61"/>
                  </a:lnTo>
                  <a:lnTo>
                    <a:pt x="561" y="70"/>
                  </a:lnTo>
                  <a:lnTo>
                    <a:pt x="620" y="83"/>
                  </a:lnTo>
                  <a:lnTo>
                    <a:pt x="638" y="0"/>
                  </a:lnTo>
                  <a:lnTo>
                    <a:pt x="634" y="0"/>
                  </a:lnTo>
                  <a:lnTo>
                    <a:pt x="620" y="0"/>
                  </a:lnTo>
                  <a:lnTo>
                    <a:pt x="599" y="0"/>
                  </a:lnTo>
                  <a:lnTo>
                    <a:pt x="571" y="1"/>
                  </a:lnTo>
                  <a:lnTo>
                    <a:pt x="536" y="2"/>
                  </a:lnTo>
                  <a:lnTo>
                    <a:pt x="496" y="3"/>
                  </a:lnTo>
                  <a:lnTo>
                    <a:pt x="452" y="6"/>
                  </a:lnTo>
                  <a:lnTo>
                    <a:pt x="405" y="8"/>
                  </a:lnTo>
                  <a:lnTo>
                    <a:pt x="354" y="13"/>
                  </a:lnTo>
                  <a:lnTo>
                    <a:pt x="302" y="17"/>
                  </a:lnTo>
                  <a:lnTo>
                    <a:pt x="249" y="22"/>
                  </a:lnTo>
                  <a:lnTo>
                    <a:pt x="196" y="30"/>
                  </a:lnTo>
                  <a:lnTo>
                    <a:pt x="144" y="37"/>
                  </a:lnTo>
                  <a:lnTo>
                    <a:pt x="93" y="47"/>
                  </a:lnTo>
                  <a:lnTo>
                    <a:pt x="45" y="58"/>
                  </a:lnTo>
                  <a:lnTo>
                    <a:pt x="0" y="71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0" name="Freeform 163"/>
            <p:cNvSpPr>
              <a:spLocks/>
            </p:cNvSpPr>
            <p:nvPr/>
          </p:nvSpPr>
          <p:spPr bwMode="auto">
            <a:xfrm>
              <a:off x="6217" y="14634"/>
              <a:ext cx="1075" cy="356"/>
            </a:xfrm>
            <a:custGeom>
              <a:avLst/>
              <a:gdLst>
                <a:gd name="T0" fmla="*/ 454 w 1075"/>
                <a:gd name="T1" fmla="*/ 344 h 356"/>
                <a:gd name="T2" fmla="*/ 456 w 1075"/>
                <a:gd name="T3" fmla="*/ 343 h 356"/>
                <a:gd name="T4" fmla="*/ 463 w 1075"/>
                <a:gd name="T5" fmla="*/ 341 h 356"/>
                <a:gd name="T6" fmla="*/ 472 w 1075"/>
                <a:gd name="T7" fmla="*/ 337 h 356"/>
                <a:gd name="T8" fmla="*/ 485 w 1075"/>
                <a:gd name="T9" fmla="*/ 332 h 356"/>
                <a:gd name="T10" fmla="*/ 501 w 1075"/>
                <a:gd name="T11" fmla="*/ 325 h 356"/>
                <a:gd name="T12" fmla="*/ 518 w 1075"/>
                <a:gd name="T13" fmla="*/ 317 h 356"/>
                <a:gd name="T14" fmla="*/ 538 w 1075"/>
                <a:gd name="T15" fmla="*/ 308 h 356"/>
                <a:gd name="T16" fmla="*/ 558 w 1075"/>
                <a:gd name="T17" fmla="*/ 298 h 356"/>
                <a:gd name="T18" fmla="*/ 580 w 1075"/>
                <a:gd name="T19" fmla="*/ 287 h 356"/>
                <a:gd name="T20" fmla="*/ 600 w 1075"/>
                <a:gd name="T21" fmla="*/ 274 h 356"/>
                <a:gd name="T22" fmla="*/ 621 w 1075"/>
                <a:gd name="T23" fmla="*/ 262 h 356"/>
                <a:gd name="T24" fmla="*/ 640 w 1075"/>
                <a:gd name="T25" fmla="*/ 248 h 356"/>
                <a:gd name="T26" fmla="*/ 658 w 1075"/>
                <a:gd name="T27" fmla="*/ 234 h 356"/>
                <a:gd name="T28" fmla="*/ 674 w 1075"/>
                <a:gd name="T29" fmla="*/ 219 h 356"/>
                <a:gd name="T30" fmla="*/ 688 w 1075"/>
                <a:gd name="T31" fmla="*/ 204 h 356"/>
                <a:gd name="T32" fmla="*/ 699 w 1075"/>
                <a:gd name="T33" fmla="*/ 189 h 356"/>
                <a:gd name="T34" fmla="*/ 0 w 1075"/>
                <a:gd name="T35" fmla="*/ 18 h 356"/>
                <a:gd name="T36" fmla="*/ 54 w 1075"/>
                <a:gd name="T37" fmla="*/ 0 h 356"/>
                <a:gd name="T38" fmla="*/ 1075 w 1075"/>
                <a:gd name="T39" fmla="*/ 251 h 356"/>
                <a:gd name="T40" fmla="*/ 1033 w 1075"/>
                <a:gd name="T41" fmla="*/ 274 h 356"/>
                <a:gd name="T42" fmla="*/ 738 w 1075"/>
                <a:gd name="T43" fmla="*/ 199 h 356"/>
                <a:gd name="T44" fmla="*/ 737 w 1075"/>
                <a:gd name="T45" fmla="*/ 200 h 356"/>
                <a:gd name="T46" fmla="*/ 735 w 1075"/>
                <a:gd name="T47" fmla="*/ 203 h 356"/>
                <a:gd name="T48" fmla="*/ 730 w 1075"/>
                <a:gd name="T49" fmla="*/ 207 h 356"/>
                <a:gd name="T50" fmla="*/ 724 w 1075"/>
                <a:gd name="T51" fmla="*/ 214 h 356"/>
                <a:gd name="T52" fmla="*/ 716 w 1075"/>
                <a:gd name="T53" fmla="*/ 222 h 356"/>
                <a:gd name="T54" fmla="*/ 706 w 1075"/>
                <a:gd name="T55" fmla="*/ 231 h 356"/>
                <a:gd name="T56" fmla="*/ 694 w 1075"/>
                <a:gd name="T57" fmla="*/ 242 h 356"/>
                <a:gd name="T58" fmla="*/ 679 w 1075"/>
                <a:gd name="T59" fmla="*/ 253 h 356"/>
                <a:gd name="T60" fmla="*/ 662 w 1075"/>
                <a:gd name="T61" fmla="*/ 265 h 356"/>
                <a:gd name="T62" fmla="*/ 643 w 1075"/>
                <a:gd name="T63" fmla="*/ 278 h 356"/>
                <a:gd name="T64" fmla="*/ 621 w 1075"/>
                <a:gd name="T65" fmla="*/ 291 h 356"/>
                <a:gd name="T66" fmla="*/ 597 w 1075"/>
                <a:gd name="T67" fmla="*/ 303 h 356"/>
                <a:gd name="T68" fmla="*/ 570 w 1075"/>
                <a:gd name="T69" fmla="*/ 317 h 356"/>
                <a:gd name="T70" fmla="*/ 540 w 1075"/>
                <a:gd name="T71" fmla="*/ 330 h 356"/>
                <a:gd name="T72" fmla="*/ 508 w 1075"/>
                <a:gd name="T73" fmla="*/ 343 h 356"/>
                <a:gd name="T74" fmla="*/ 472 w 1075"/>
                <a:gd name="T75" fmla="*/ 356 h 356"/>
                <a:gd name="T76" fmla="*/ 454 w 1075"/>
                <a:gd name="T77" fmla="*/ 344 h 35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75" h="356">
                  <a:moveTo>
                    <a:pt x="454" y="344"/>
                  </a:moveTo>
                  <a:lnTo>
                    <a:pt x="456" y="343"/>
                  </a:lnTo>
                  <a:lnTo>
                    <a:pt x="463" y="341"/>
                  </a:lnTo>
                  <a:lnTo>
                    <a:pt x="472" y="337"/>
                  </a:lnTo>
                  <a:lnTo>
                    <a:pt x="485" y="332"/>
                  </a:lnTo>
                  <a:lnTo>
                    <a:pt x="501" y="325"/>
                  </a:lnTo>
                  <a:lnTo>
                    <a:pt x="518" y="317"/>
                  </a:lnTo>
                  <a:lnTo>
                    <a:pt x="538" y="308"/>
                  </a:lnTo>
                  <a:lnTo>
                    <a:pt x="558" y="298"/>
                  </a:lnTo>
                  <a:lnTo>
                    <a:pt x="580" y="287"/>
                  </a:lnTo>
                  <a:lnTo>
                    <a:pt x="600" y="274"/>
                  </a:lnTo>
                  <a:lnTo>
                    <a:pt x="621" y="262"/>
                  </a:lnTo>
                  <a:lnTo>
                    <a:pt x="640" y="248"/>
                  </a:lnTo>
                  <a:lnTo>
                    <a:pt x="658" y="234"/>
                  </a:lnTo>
                  <a:lnTo>
                    <a:pt x="674" y="219"/>
                  </a:lnTo>
                  <a:lnTo>
                    <a:pt x="688" y="204"/>
                  </a:lnTo>
                  <a:lnTo>
                    <a:pt x="699" y="189"/>
                  </a:lnTo>
                  <a:lnTo>
                    <a:pt x="0" y="18"/>
                  </a:lnTo>
                  <a:lnTo>
                    <a:pt x="54" y="0"/>
                  </a:lnTo>
                  <a:lnTo>
                    <a:pt x="1075" y="251"/>
                  </a:lnTo>
                  <a:lnTo>
                    <a:pt x="1033" y="274"/>
                  </a:lnTo>
                  <a:lnTo>
                    <a:pt x="738" y="199"/>
                  </a:lnTo>
                  <a:lnTo>
                    <a:pt x="737" y="200"/>
                  </a:lnTo>
                  <a:lnTo>
                    <a:pt x="735" y="203"/>
                  </a:lnTo>
                  <a:lnTo>
                    <a:pt x="730" y="207"/>
                  </a:lnTo>
                  <a:lnTo>
                    <a:pt x="724" y="214"/>
                  </a:lnTo>
                  <a:lnTo>
                    <a:pt x="716" y="222"/>
                  </a:lnTo>
                  <a:lnTo>
                    <a:pt x="706" y="231"/>
                  </a:lnTo>
                  <a:lnTo>
                    <a:pt x="694" y="242"/>
                  </a:lnTo>
                  <a:lnTo>
                    <a:pt x="679" y="253"/>
                  </a:lnTo>
                  <a:lnTo>
                    <a:pt x="662" y="265"/>
                  </a:lnTo>
                  <a:lnTo>
                    <a:pt x="643" y="278"/>
                  </a:lnTo>
                  <a:lnTo>
                    <a:pt x="621" y="291"/>
                  </a:lnTo>
                  <a:lnTo>
                    <a:pt x="597" y="303"/>
                  </a:lnTo>
                  <a:lnTo>
                    <a:pt x="570" y="317"/>
                  </a:lnTo>
                  <a:lnTo>
                    <a:pt x="540" y="330"/>
                  </a:lnTo>
                  <a:lnTo>
                    <a:pt x="508" y="343"/>
                  </a:lnTo>
                  <a:lnTo>
                    <a:pt x="472" y="356"/>
                  </a:lnTo>
                  <a:lnTo>
                    <a:pt x="454" y="3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1" name="Freeform 164"/>
            <p:cNvSpPr>
              <a:spLocks/>
            </p:cNvSpPr>
            <p:nvPr/>
          </p:nvSpPr>
          <p:spPr bwMode="auto">
            <a:xfrm>
              <a:off x="5997" y="14727"/>
              <a:ext cx="1095" cy="319"/>
            </a:xfrm>
            <a:custGeom>
              <a:avLst/>
              <a:gdLst>
                <a:gd name="T0" fmla="*/ 0 w 1095"/>
                <a:gd name="T1" fmla="*/ 0 h 319"/>
                <a:gd name="T2" fmla="*/ 1071 w 1095"/>
                <a:gd name="T3" fmla="*/ 319 h 319"/>
                <a:gd name="T4" fmla="*/ 1095 w 1095"/>
                <a:gd name="T5" fmla="*/ 319 h 319"/>
                <a:gd name="T6" fmla="*/ 33 w 1095"/>
                <a:gd name="T7" fmla="*/ 0 h 319"/>
                <a:gd name="T8" fmla="*/ 0 w 1095"/>
                <a:gd name="T9" fmla="*/ 0 h 3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5" h="319">
                  <a:moveTo>
                    <a:pt x="0" y="0"/>
                  </a:moveTo>
                  <a:lnTo>
                    <a:pt x="1071" y="319"/>
                  </a:lnTo>
                  <a:lnTo>
                    <a:pt x="1095" y="319"/>
                  </a:lnTo>
                  <a:lnTo>
                    <a:pt x="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2" name="Freeform 165"/>
            <p:cNvSpPr>
              <a:spLocks/>
            </p:cNvSpPr>
            <p:nvPr/>
          </p:nvSpPr>
          <p:spPr bwMode="auto">
            <a:xfrm>
              <a:off x="6181" y="14684"/>
              <a:ext cx="1082" cy="285"/>
            </a:xfrm>
            <a:custGeom>
              <a:avLst/>
              <a:gdLst>
                <a:gd name="T0" fmla="*/ 0 w 1082"/>
                <a:gd name="T1" fmla="*/ 1 h 285"/>
                <a:gd name="T2" fmla="*/ 1058 w 1082"/>
                <a:gd name="T3" fmla="*/ 285 h 285"/>
                <a:gd name="T4" fmla="*/ 1082 w 1082"/>
                <a:gd name="T5" fmla="*/ 284 h 285"/>
                <a:gd name="T6" fmla="*/ 33 w 1082"/>
                <a:gd name="T7" fmla="*/ 0 h 285"/>
                <a:gd name="T8" fmla="*/ 0 w 1082"/>
                <a:gd name="T9" fmla="*/ 1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2" h="285">
                  <a:moveTo>
                    <a:pt x="0" y="1"/>
                  </a:moveTo>
                  <a:lnTo>
                    <a:pt x="1058" y="285"/>
                  </a:lnTo>
                  <a:lnTo>
                    <a:pt x="1082" y="284"/>
                  </a:lnTo>
                  <a:lnTo>
                    <a:pt x="3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3" name="Freeform 166"/>
            <p:cNvSpPr>
              <a:spLocks/>
            </p:cNvSpPr>
            <p:nvPr/>
          </p:nvSpPr>
          <p:spPr bwMode="auto">
            <a:xfrm>
              <a:off x="6093" y="14699"/>
              <a:ext cx="1087" cy="315"/>
            </a:xfrm>
            <a:custGeom>
              <a:avLst/>
              <a:gdLst>
                <a:gd name="T0" fmla="*/ 0 w 1087"/>
                <a:gd name="T1" fmla="*/ 0 h 315"/>
                <a:gd name="T2" fmla="*/ 1066 w 1087"/>
                <a:gd name="T3" fmla="*/ 315 h 315"/>
                <a:gd name="T4" fmla="*/ 1087 w 1087"/>
                <a:gd name="T5" fmla="*/ 308 h 315"/>
                <a:gd name="T6" fmla="*/ 31 w 1087"/>
                <a:gd name="T7" fmla="*/ 0 h 315"/>
                <a:gd name="T8" fmla="*/ 0 w 1087"/>
                <a:gd name="T9" fmla="*/ 0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7" h="315">
                  <a:moveTo>
                    <a:pt x="0" y="0"/>
                  </a:moveTo>
                  <a:lnTo>
                    <a:pt x="1066" y="315"/>
                  </a:lnTo>
                  <a:lnTo>
                    <a:pt x="1087" y="308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071" name="Group 167"/>
          <p:cNvGrpSpPr>
            <a:grpSpLocks/>
          </p:cNvGrpSpPr>
          <p:nvPr/>
        </p:nvGrpSpPr>
        <p:grpSpPr bwMode="auto">
          <a:xfrm>
            <a:off x="6670824" y="3210843"/>
            <a:ext cx="798512" cy="1166813"/>
            <a:chOff x="12762" y="10336"/>
            <a:chExt cx="1027" cy="1700"/>
          </a:xfrm>
        </p:grpSpPr>
        <p:sp>
          <p:nvSpPr>
            <p:cNvPr id="87139" name="Rectangle 168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140" name="Rectangle 169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141" name="Line 170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2" name="Line 171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3" name="Line 172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4" name="Line 173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072" name="Group 174"/>
          <p:cNvGrpSpPr>
            <a:grpSpLocks/>
          </p:cNvGrpSpPr>
          <p:nvPr/>
        </p:nvGrpSpPr>
        <p:grpSpPr bwMode="auto">
          <a:xfrm>
            <a:off x="5654824" y="4807868"/>
            <a:ext cx="1204912" cy="1162050"/>
            <a:chOff x="5850" y="13487"/>
            <a:chExt cx="2023" cy="1840"/>
          </a:xfrm>
        </p:grpSpPr>
        <p:sp>
          <p:nvSpPr>
            <p:cNvPr id="87100" name="Freeform 175"/>
            <p:cNvSpPr>
              <a:spLocks/>
            </p:cNvSpPr>
            <p:nvPr/>
          </p:nvSpPr>
          <p:spPr bwMode="auto">
            <a:xfrm>
              <a:off x="5850" y="13632"/>
              <a:ext cx="2023" cy="1695"/>
            </a:xfrm>
            <a:custGeom>
              <a:avLst/>
              <a:gdLst>
                <a:gd name="T0" fmla="*/ 570 w 2023"/>
                <a:gd name="T1" fmla="*/ 121 h 1695"/>
                <a:gd name="T2" fmla="*/ 575 w 2023"/>
                <a:gd name="T3" fmla="*/ 120 h 1695"/>
                <a:gd name="T4" fmla="*/ 586 w 2023"/>
                <a:gd name="T5" fmla="*/ 116 h 1695"/>
                <a:gd name="T6" fmla="*/ 607 w 2023"/>
                <a:gd name="T7" fmla="*/ 108 h 1695"/>
                <a:gd name="T8" fmla="*/ 636 w 2023"/>
                <a:gd name="T9" fmla="*/ 101 h 1695"/>
                <a:gd name="T10" fmla="*/ 672 w 2023"/>
                <a:gd name="T11" fmla="*/ 90 h 1695"/>
                <a:gd name="T12" fmla="*/ 718 w 2023"/>
                <a:gd name="T13" fmla="*/ 79 h 1695"/>
                <a:gd name="T14" fmla="*/ 771 w 2023"/>
                <a:gd name="T15" fmla="*/ 67 h 1695"/>
                <a:gd name="T16" fmla="*/ 834 w 2023"/>
                <a:gd name="T17" fmla="*/ 55 h 1695"/>
                <a:gd name="T18" fmla="*/ 904 w 2023"/>
                <a:gd name="T19" fmla="*/ 43 h 1695"/>
                <a:gd name="T20" fmla="*/ 982 w 2023"/>
                <a:gd name="T21" fmla="*/ 33 h 1695"/>
                <a:gd name="T22" fmla="*/ 1071 w 2023"/>
                <a:gd name="T23" fmla="*/ 22 h 1695"/>
                <a:gd name="T24" fmla="*/ 1166 w 2023"/>
                <a:gd name="T25" fmla="*/ 13 h 1695"/>
                <a:gd name="T26" fmla="*/ 1271 w 2023"/>
                <a:gd name="T27" fmla="*/ 7 h 1695"/>
                <a:gd name="T28" fmla="*/ 1384 w 2023"/>
                <a:gd name="T29" fmla="*/ 1 h 1695"/>
                <a:gd name="T30" fmla="*/ 1506 w 2023"/>
                <a:gd name="T31" fmla="*/ 0 h 1695"/>
                <a:gd name="T32" fmla="*/ 1636 w 2023"/>
                <a:gd name="T33" fmla="*/ 1 h 1695"/>
                <a:gd name="T34" fmla="*/ 1692 w 2023"/>
                <a:gd name="T35" fmla="*/ 233 h 1695"/>
                <a:gd name="T36" fmla="*/ 1713 w 2023"/>
                <a:gd name="T37" fmla="*/ 243 h 1695"/>
                <a:gd name="T38" fmla="*/ 1758 w 2023"/>
                <a:gd name="T39" fmla="*/ 274 h 1695"/>
                <a:gd name="T40" fmla="*/ 1806 w 2023"/>
                <a:gd name="T41" fmla="*/ 329 h 1695"/>
                <a:gd name="T42" fmla="*/ 1836 w 2023"/>
                <a:gd name="T43" fmla="*/ 409 h 1695"/>
                <a:gd name="T44" fmla="*/ 1955 w 2023"/>
                <a:gd name="T45" fmla="*/ 948 h 1695"/>
                <a:gd name="T46" fmla="*/ 2003 w 2023"/>
                <a:gd name="T47" fmla="*/ 1171 h 1695"/>
                <a:gd name="T48" fmla="*/ 2011 w 2023"/>
                <a:gd name="T49" fmla="*/ 1188 h 1695"/>
                <a:gd name="T50" fmla="*/ 2022 w 2023"/>
                <a:gd name="T51" fmla="*/ 1231 h 1695"/>
                <a:gd name="T52" fmla="*/ 2021 w 2023"/>
                <a:gd name="T53" fmla="*/ 1297 h 1695"/>
                <a:gd name="T54" fmla="*/ 1992 w 2023"/>
                <a:gd name="T55" fmla="*/ 1380 h 1695"/>
                <a:gd name="T56" fmla="*/ 0 w 2023"/>
                <a:gd name="T57" fmla="*/ 1328 h 1695"/>
                <a:gd name="T58" fmla="*/ 199 w 2023"/>
                <a:gd name="T59" fmla="*/ 1223 h 1695"/>
                <a:gd name="T60" fmla="*/ 200 w 2023"/>
                <a:gd name="T61" fmla="*/ 232 h 1695"/>
                <a:gd name="T62" fmla="*/ 210 w 2023"/>
                <a:gd name="T63" fmla="*/ 226 h 1695"/>
                <a:gd name="T64" fmla="*/ 230 w 2023"/>
                <a:gd name="T65" fmla="*/ 214 h 1695"/>
                <a:gd name="T66" fmla="*/ 259 w 2023"/>
                <a:gd name="T67" fmla="*/ 201 h 1695"/>
                <a:gd name="T68" fmla="*/ 297 w 2023"/>
                <a:gd name="T69" fmla="*/ 189 h 1695"/>
                <a:gd name="T70" fmla="*/ 344 w 2023"/>
                <a:gd name="T71" fmla="*/ 183 h 1695"/>
                <a:gd name="T72" fmla="*/ 399 w 2023"/>
                <a:gd name="T73" fmla="*/ 181 h 1695"/>
                <a:gd name="T74" fmla="*/ 464 w 2023"/>
                <a:gd name="T75" fmla="*/ 191 h 1695"/>
                <a:gd name="T76" fmla="*/ 548 w 2023"/>
                <a:gd name="T77" fmla="*/ 225 h 169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023" h="1695">
                  <a:moveTo>
                    <a:pt x="548" y="225"/>
                  </a:moveTo>
                  <a:lnTo>
                    <a:pt x="570" y="121"/>
                  </a:lnTo>
                  <a:lnTo>
                    <a:pt x="571" y="121"/>
                  </a:lnTo>
                  <a:lnTo>
                    <a:pt x="575" y="120"/>
                  </a:lnTo>
                  <a:lnTo>
                    <a:pt x="580" y="118"/>
                  </a:lnTo>
                  <a:lnTo>
                    <a:pt x="586" y="116"/>
                  </a:lnTo>
                  <a:lnTo>
                    <a:pt x="596" y="112"/>
                  </a:lnTo>
                  <a:lnTo>
                    <a:pt x="607" y="108"/>
                  </a:lnTo>
                  <a:lnTo>
                    <a:pt x="620" y="105"/>
                  </a:lnTo>
                  <a:lnTo>
                    <a:pt x="636" y="101"/>
                  </a:lnTo>
                  <a:lnTo>
                    <a:pt x="653" y="95"/>
                  </a:lnTo>
                  <a:lnTo>
                    <a:pt x="672" y="90"/>
                  </a:lnTo>
                  <a:lnTo>
                    <a:pt x="694" y="84"/>
                  </a:lnTo>
                  <a:lnTo>
                    <a:pt x="718" y="79"/>
                  </a:lnTo>
                  <a:lnTo>
                    <a:pt x="743" y="74"/>
                  </a:lnTo>
                  <a:lnTo>
                    <a:pt x="771" y="67"/>
                  </a:lnTo>
                  <a:lnTo>
                    <a:pt x="802" y="61"/>
                  </a:lnTo>
                  <a:lnTo>
                    <a:pt x="834" y="55"/>
                  </a:lnTo>
                  <a:lnTo>
                    <a:pt x="867" y="49"/>
                  </a:lnTo>
                  <a:lnTo>
                    <a:pt x="904" y="43"/>
                  </a:lnTo>
                  <a:lnTo>
                    <a:pt x="943" y="38"/>
                  </a:lnTo>
                  <a:lnTo>
                    <a:pt x="982" y="33"/>
                  </a:lnTo>
                  <a:lnTo>
                    <a:pt x="1025" y="27"/>
                  </a:lnTo>
                  <a:lnTo>
                    <a:pt x="1071" y="22"/>
                  </a:lnTo>
                  <a:lnTo>
                    <a:pt x="1117" y="17"/>
                  </a:lnTo>
                  <a:lnTo>
                    <a:pt x="1166" y="13"/>
                  </a:lnTo>
                  <a:lnTo>
                    <a:pt x="1218" y="10"/>
                  </a:lnTo>
                  <a:lnTo>
                    <a:pt x="1271" y="7"/>
                  </a:lnTo>
                  <a:lnTo>
                    <a:pt x="1327" y="3"/>
                  </a:lnTo>
                  <a:lnTo>
                    <a:pt x="1384" y="1"/>
                  </a:lnTo>
                  <a:lnTo>
                    <a:pt x="1444" y="0"/>
                  </a:lnTo>
                  <a:lnTo>
                    <a:pt x="1506" y="0"/>
                  </a:lnTo>
                  <a:lnTo>
                    <a:pt x="1570" y="0"/>
                  </a:lnTo>
                  <a:lnTo>
                    <a:pt x="1636" y="1"/>
                  </a:lnTo>
                  <a:lnTo>
                    <a:pt x="1709" y="41"/>
                  </a:lnTo>
                  <a:lnTo>
                    <a:pt x="1692" y="233"/>
                  </a:lnTo>
                  <a:lnTo>
                    <a:pt x="1698" y="235"/>
                  </a:lnTo>
                  <a:lnTo>
                    <a:pt x="1713" y="243"/>
                  </a:lnTo>
                  <a:lnTo>
                    <a:pt x="1733" y="256"/>
                  </a:lnTo>
                  <a:lnTo>
                    <a:pt x="1758" y="274"/>
                  </a:lnTo>
                  <a:lnTo>
                    <a:pt x="1784" y="299"/>
                  </a:lnTo>
                  <a:lnTo>
                    <a:pt x="1806" y="329"/>
                  </a:lnTo>
                  <a:lnTo>
                    <a:pt x="1825" y="366"/>
                  </a:lnTo>
                  <a:lnTo>
                    <a:pt x="1836" y="409"/>
                  </a:lnTo>
                  <a:lnTo>
                    <a:pt x="1999" y="557"/>
                  </a:lnTo>
                  <a:lnTo>
                    <a:pt x="1955" y="948"/>
                  </a:lnTo>
                  <a:lnTo>
                    <a:pt x="1692" y="1080"/>
                  </a:lnTo>
                  <a:lnTo>
                    <a:pt x="2003" y="1171"/>
                  </a:lnTo>
                  <a:lnTo>
                    <a:pt x="2006" y="1176"/>
                  </a:lnTo>
                  <a:lnTo>
                    <a:pt x="2011" y="1188"/>
                  </a:lnTo>
                  <a:lnTo>
                    <a:pt x="2016" y="1206"/>
                  </a:lnTo>
                  <a:lnTo>
                    <a:pt x="2022" y="1231"/>
                  </a:lnTo>
                  <a:lnTo>
                    <a:pt x="2023" y="1261"/>
                  </a:lnTo>
                  <a:lnTo>
                    <a:pt x="2021" y="1297"/>
                  </a:lnTo>
                  <a:lnTo>
                    <a:pt x="2010" y="1337"/>
                  </a:lnTo>
                  <a:lnTo>
                    <a:pt x="1992" y="1380"/>
                  </a:lnTo>
                  <a:lnTo>
                    <a:pt x="1171" y="1695"/>
                  </a:lnTo>
                  <a:lnTo>
                    <a:pt x="0" y="1328"/>
                  </a:lnTo>
                  <a:lnTo>
                    <a:pt x="20" y="1285"/>
                  </a:lnTo>
                  <a:lnTo>
                    <a:pt x="199" y="1223"/>
                  </a:lnTo>
                  <a:lnTo>
                    <a:pt x="199" y="233"/>
                  </a:lnTo>
                  <a:lnTo>
                    <a:pt x="200" y="232"/>
                  </a:lnTo>
                  <a:lnTo>
                    <a:pt x="204" y="229"/>
                  </a:lnTo>
                  <a:lnTo>
                    <a:pt x="210" y="226"/>
                  </a:lnTo>
                  <a:lnTo>
                    <a:pt x="218" y="220"/>
                  </a:lnTo>
                  <a:lnTo>
                    <a:pt x="230" y="214"/>
                  </a:lnTo>
                  <a:lnTo>
                    <a:pt x="243" y="207"/>
                  </a:lnTo>
                  <a:lnTo>
                    <a:pt x="259" y="201"/>
                  </a:lnTo>
                  <a:lnTo>
                    <a:pt x="277" y="194"/>
                  </a:lnTo>
                  <a:lnTo>
                    <a:pt x="297" y="189"/>
                  </a:lnTo>
                  <a:lnTo>
                    <a:pt x="320" y="185"/>
                  </a:lnTo>
                  <a:lnTo>
                    <a:pt x="344" y="183"/>
                  </a:lnTo>
                  <a:lnTo>
                    <a:pt x="370" y="180"/>
                  </a:lnTo>
                  <a:lnTo>
                    <a:pt x="399" y="181"/>
                  </a:lnTo>
                  <a:lnTo>
                    <a:pt x="430" y="185"/>
                  </a:lnTo>
                  <a:lnTo>
                    <a:pt x="464" y="191"/>
                  </a:lnTo>
                  <a:lnTo>
                    <a:pt x="498" y="201"/>
                  </a:lnTo>
                  <a:lnTo>
                    <a:pt x="548" y="225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1" name="Freeform 176"/>
            <p:cNvSpPr>
              <a:spLocks/>
            </p:cNvSpPr>
            <p:nvPr/>
          </p:nvSpPr>
          <p:spPr bwMode="auto">
            <a:xfrm>
              <a:off x="6551" y="13597"/>
              <a:ext cx="650" cy="735"/>
            </a:xfrm>
            <a:custGeom>
              <a:avLst/>
              <a:gdLst>
                <a:gd name="T0" fmla="*/ 645 w 650"/>
                <a:gd name="T1" fmla="*/ 27 h 735"/>
                <a:gd name="T2" fmla="*/ 642 w 650"/>
                <a:gd name="T3" fmla="*/ 26 h 735"/>
                <a:gd name="T4" fmla="*/ 631 w 650"/>
                <a:gd name="T5" fmla="*/ 23 h 735"/>
                <a:gd name="T6" fmla="*/ 615 w 650"/>
                <a:gd name="T7" fmla="*/ 19 h 735"/>
                <a:gd name="T8" fmla="*/ 592 w 650"/>
                <a:gd name="T9" fmla="*/ 15 h 735"/>
                <a:gd name="T10" fmla="*/ 565 w 650"/>
                <a:gd name="T11" fmla="*/ 10 h 735"/>
                <a:gd name="T12" fmla="*/ 533 w 650"/>
                <a:gd name="T13" fmla="*/ 6 h 735"/>
                <a:gd name="T14" fmla="*/ 496 w 650"/>
                <a:gd name="T15" fmla="*/ 3 h 735"/>
                <a:gd name="T16" fmla="*/ 456 w 650"/>
                <a:gd name="T17" fmla="*/ 1 h 735"/>
                <a:gd name="T18" fmla="*/ 411 w 650"/>
                <a:gd name="T19" fmla="*/ 0 h 735"/>
                <a:gd name="T20" fmla="*/ 364 w 650"/>
                <a:gd name="T21" fmla="*/ 2 h 735"/>
                <a:gd name="T22" fmla="*/ 315 w 650"/>
                <a:gd name="T23" fmla="*/ 6 h 735"/>
                <a:gd name="T24" fmla="*/ 262 w 650"/>
                <a:gd name="T25" fmla="*/ 15 h 735"/>
                <a:gd name="T26" fmla="*/ 209 w 650"/>
                <a:gd name="T27" fmla="*/ 26 h 735"/>
                <a:gd name="T28" fmla="*/ 154 w 650"/>
                <a:gd name="T29" fmla="*/ 42 h 735"/>
                <a:gd name="T30" fmla="*/ 98 w 650"/>
                <a:gd name="T31" fmla="*/ 61 h 735"/>
                <a:gd name="T32" fmla="*/ 42 w 650"/>
                <a:gd name="T33" fmla="*/ 87 h 735"/>
                <a:gd name="T34" fmla="*/ 38 w 650"/>
                <a:gd name="T35" fmla="*/ 101 h 735"/>
                <a:gd name="T36" fmla="*/ 28 w 650"/>
                <a:gd name="T37" fmla="*/ 141 h 735"/>
                <a:gd name="T38" fmla="*/ 17 w 650"/>
                <a:gd name="T39" fmla="*/ 203 h 735"/>
                <a:gd name="T40" fmla="*/ 6 w 650"/>
                <a:gd name="T41" fmla="*/ 283 h 735"/>
                <a:gd name="T42" fmla="*/ 0 w 650"/>
                <a:gd name="T43" fmla="*/ 378 h 735"/>
                <a:gd name="T44" fmla="*/ 5 w 650"/>
                <a:gd name="T45" fmla="*/ 484 h 735"/>
                <a:gd name="T46" fmla="*/ 21 w 650"/>
                <a:gd name="T47" fmla="*/ 599 h 735"/>
                <a:gd name="T48" fmla="*/ 54 w 650"/>
                <a:gd name="T49" fmla="*/ 716 h 735"/>
                <a:gd name="T50" fmla="*/ 58 w 650"/>
                <a:gd name="T51" fmla="*/ 716 h 735"/>
                <a:gd name="T52" fmla="*/ 66 w 650"/>
                <a:gd name="T53" fmla="*/ 715 h 735"/>
                <a:gd name="T54" fmla="*/ 80 w 650"/>
                <a:gd name="T55" fmla="*/ 713 h 735"/>
                <a:gd name="T56" fmla="*/ 99 w 650"/>
                <a:gd name="T57" fmla="*/ 712 h 735"/>
                <a:gd name="T58" fmla="*/ 124 w 650"/>
                <a:gd name="T59" fmla="*/ 710 h 735"/>
                <a:gd name="T60" fmla="*/ 153 w 650"/>
                <a:gd name="T61" fmla="*/ 708 h 735"/>
                <a:gd name="T62" fmla="*/ 188 w 650"/>
                <a:gd name="T63" fmla="*/ 707 h 735"/>
                <a:gd name="T64" fmla="*/ 225 w 650"/>
                <a:gd name="T65" fmla="*/ 706 h 735"/>
                <a:gd name="T66" fmla="*/ 267 w 650"/>
                <a:gd name="T67" fmla="*/ 705 h 735"/>
                <a:gd name="T68" fmla="*/ 313 w 650"/>
                <a:gd name="T69" fmla="*/ 706 h 735"/>
                <a:gd name="T70" fmla="*/ 362 w 650"/>
                <a:gd name="T71" fmla="*/ 707 h 735"/>
                <a:gd name="T72" fmla="*/ 415 w 650"/>
                <a:gd name="T73" fmla="*/ 709 h 735"/>
                <a:gd name="T74" fmla="*/ 470 w 650"/>
                <a:gd name="T75" fmla="*/ 713 h 735"/>
                <a:gd name="T76" fmla="*/ 528 w 650"/>
                <a:gd name="T77" fmla="*/ 719 h 735"/>
                <a:gd name="T78" fmla="*/ 588 w 650"/>
                <a:gd name="T79" fmla="*/ 726 h 735"/>
                <a:gd name="T80" fmla="*/ 650 w 650"/>
                <a:gd name="T81" fmla="*/ 735 h 735"/>
                <a:gd name="T82" fmla="*/ 647 w 650"/>
                <a:gd name="T83" fmla="*/ 713 h 735"/>
                <a:gd name="T84" fmla="*/ 641 w 650"/>
                <a:gd name="T85" fmla="*/ 655 h 735"/>
                <a:gd name="T86" fmla="*/ 631 w 650"/>
                <a:gd name="T87" fmla="*/ 568 h 735"/>
                <a:gd name="T88" fmla="*/ 623 w 650"/>
                <a:gd name="T89" fmla="*/ 462 h 735"/>
                <a:gd name="T90" fmla="*/ 618 w 650"/>
                <a:gd name="T91" fmla="*/ 345 h 735"/>
                <a:gd name="T92" fmla="*/ 618 w 650"/>
                <a:gd name="T93" fmla="*/ 229 h 735"/>
                <a:gd name="T94" fmla="*/ 627 w 650"/>
                <a:gd name="T95" fmla="*/ 119 h 735"/>
                <a:gd name="T96" fmla="*/ 645 w 650"/>
                <a:gd name="T97" fmla="*/ 27 h 7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50" h="735">
                  <a:moveTo>
                    <a:pt x="645" y="27"/>
                  </a:moveTo>
                  <a:lnTo>
                    <a:pt x="642" y="26"/>
                  </a:lnTo>
                  <a:lnTo>
                    <a:pt x="631" y="23"/>
                  </a:lnTo>
                  <a:lnTo>
                    <a:pt x="615" y="19"/>
                  </a:lnTo>
                  <a:lnTo>
                    <a:pt x="592" y="15"/>
                  </a:lnTo>
                  <a:lnTo>
                    <a:pt x="565" y="10"/>
                  </a:lnTo>
                  <a:lnTo>
                    <a:pt x="533" y="6"/>
                  </a:lnTo>
                  <a:lnTo>
                    <a:pt x="496" y="3"/>
                  </a:lnTo>
                  <a:lnTo>
                    <a:pt x="456" y="1"/>
                  </a:lnTo>
                  <a:lnTo>
                    <a:pt x="411" y="0"/>
                  </a:lnTo>
                  <a:lnTo>
                    <a:pt x="364" y="2"/>
                  </a:lnTo>
                  <a:lnTo>
                    <a:pt x="315" y="6"/>
                  </a:lnTo>
                  <a:lnTo>
                    <a:pt x="262" y="15"/>
                  </a:lnTo>
                  <a:lnTo>
                    <a:pt x="209" y="26"/>
                  </a:lnTo>
                  <a:lnTo>
                    <a:pt x="154" y="42"/>
                  </a:lnTo>
                  <a:lnTo>
                    <a:pt x="98" y="61"/>
                  </a:lnTo>
                  <a:lnTo>
                    <a:pt x="42" y="87"/>
                  </a:lnTo>
                  <a:lnTo>
                    <a:pt x="38" y="101"/>
                  </a:lnTo>
                  <a:lnTo>
                    <a:pt x="28" y="141"/>
                  </a:lnTo>
                  <a:lnTo>
                    <a:pt x="17" y="203"/>
                  </a:lnTo>
                  <a:lnTo>
                    <a:pt x="6" y="283"/>
                  </a:lnTo>
                  <a:lnTo>
                    <a:pt x="0" y="378"/>
                  </a:lnTo>
                  <a:lnTo>
                    <a:pt x="5" y="484"/>
                  </a:lnTo>
                  <a:lnTo>
                    <a:pt x="21" y="599"/>
                  </a:lnTo>
                  <a:lnTo>
                    <a:pt x="54" y="716"/>
                  </a:lnTo>
                  <a:lnTo>
                    <a:pt x="58" y="716"/>
                  </a:lnTo>
                  <a:lnTo>
                    <a:pt x="66" y="715"/>
                  </a:lnTo>
                  <a:lnTo>
                    <a:pt x="80" y="713"/>
                  </a:lnTo>
                  <a:lnTo>
                    <a:pt x="99" y="712"/>
                  </a:lnTo>
                  <a:lnTo>
                    <a:pt x="124" y="710"/>
                  </a:lnTo>
                  <a:lnTo>
                    <a:pt x="153" y="708"/>
                  </a:lnTo>
                  <a:lnTo>
                    <a:pt x="188" y="707"/>
                  </a:lnTo>
                  <a:lnTo>
                    <a:pt x="225" y="706"/>
                  </a:lnTo>
                  <a:lnTo>
                    <a:pt x="267" y="705"/>
                  </a:lnTo>
                  <a:lnTo>
                    <a:pt x="313" y="706"/>
                  </a:lnTo>
                  <a:lnTo>
                    <a:pt x="362" y="707"/>
                  </a:lnTo>
                  <a:lnTo>
                    <a:pt x="415" y="709"/>
                  </a:lnTo>
                  <a:lnTo>
                    <a:pt x="470" y="713"/>
                  </a:lnTo>
                  <a:lnTo>
                    <a:pt x="528" y="719"/>
                  </a:lnTo>
                  <a:lnTo>
                    <a:pt x="588" y="726"/>
                  </a:lnTo>
                  <a:lnTo>
                    <a:pt x="650" y="735"/>
                  </a:lnTo>
                  <a:lnTo>
                    <a:pt x="647" y="713"/>
                  </a:lnTo>
                  <a:lnTo>
                    <a:pt x="641" y="655"/>
                  </a:lnTo>
                  <a:lnTo>
                    <a:pt x="631" y="568"/>
                  </a:lnTo>
                  <a:lnTo>
                    <a:pt x="623" y="462"/>
                  </a:lnTo>
                  <a:lnTo>
                    <a:pt x="618" y="345"/>
                  </a:lnTo>
                  <a:lnTo>
                    <a:pt x="618" y="229"/>
                  </a:lnTo>
                  <a:lnTo>
                    <a:pt x="627" y="119"/>
                  </a:lnTo>
                  <a:lnTo>
                    <a:pt x="645" y="2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2" name="Freeform 177"/>
            <p:cNvSpPr>
              <a:spLocks/>
            </p:cNvSpPr>
            <p:nvPr/>
          </p:nvSpPr>
          <p:spPr bwMode="auto">
            <a:xfrm>
              <a:off x="6623" y="13797"/>
              <a:ext cx="1071" cy="731"/>
            </a:xfrm>
            <a:custGeom>
              <a:avLst/>
              <a:gdLst>
                <a:gd name="T0" fmla="*/ 6 w 1071"/>
                <a:gd name="T1" fmla="*/ 552 h 731"/>
                <a:gd name="T2" fmla="*/ 0 w 1071"/>
                <a:gd name="T3" fmla="*/ 642 h 731"/>
                <a:gd name="T4" fmla="*/ 698 w 1071"/>
                <a:gd name="T5" fmla="*/ 731 h 731"/>
                <a:gd name="T6" fmla="*/ 703 w 1071"/>
                <a:gd name="T7" fmla="*/ 729 h 731"/>
                <a:gd name="T8" fmla="*/ 717 w 1071"/>
                <a:gd name="T9" fmla="*/ 722 h 731"/>
                <a:gd name="T10" fmla="*/ 740 w 1071"/>
                <a:gd name="T11" fmla="*/ 710 h 731"/>
                <a:gd name="T12" fmla="*/ 768 w 1071"/>
                <a:gd name="T13" fmla="*/ 694 h 731"/>
                <a:gd name="T14" fmla="*/ 801 w 1071"/>
                <a:gd name="T15" fmla="*/ 672 h 731"/>
                <a:gd name="T16" fmla="*/ 838 w 1071"/>
                <a:gd name="T17" fmla="*/ 645 h 731"/>
                <a:gd name="T18" fmla="*/ 876 w 1071"/>
                <a:gd name="T19" fmla="*/ 614 h 731"/>
                <a:gd name="T20" fmla="*/ 915 w 1071"/>
                <a:gd name="T21" fmla="*/ 577 h 731"/>
                <a:gd name="T22" fmla="*/ 953 w 1071"/>
                <a:gd name="T23" fmla="*/ 536 h 731"/>
                <a:gd name="T24" fmla="*/ 988 w 1071"/>
                <a:gd name="T25" fmla="*/ 491 h 731"/>
                <a:gd name="T26" fmla="*/ 1018 w 1071"/>
                <a:gd name="T27" fmla="*/ 439 h 731"/>
                <a:gd name="T28" fmla="*/ 1043 w 1071"/>
                <a:gd name="T29" fmla="*/ 383 h 731"/>
                <a:gd name="T30" fmla="*/ 1061 w 1071"/>
                <a:gd name="T31" fmla="*/ 322 h 731"/>
                <a:gd name="T32" fmla="*/ 1071 w 1071"/>
                <a:gd name="T33" fmla="*/ 255 h 731"/>
                <a:gd name="T34" fmla="*/ 1070 w 1071"/>
                <a:gd name="T35" fmla="*/ 185 h 731"/>
                <a:gd name="T36" fmla="*/ 1057 w 1071"/>
                <a:gd name="T37" fmla="*/ 108 h 731"/>
                <a:gd name="T38" fmla="*/ 1055 w 1071"/>
                <a:gd name="T39" fmla="*/ 104 h 731"/>
                <a:gd name="T40" fmla="*/ 1049 w 1071"/>
                <a:gd name="T41" fmla="*/ 92 h 731"/>
                <a:gd name="T42" fmla="*/ 1037 w 1071"/>
                <a:gd name="T43" fmla="*/ 76 h 731"/>
                <a:gd name="T44" fmla="*/ 1022 w 1071"/>
                <a:gd name="T45" fmla="*/ 57 h 731"/>
                <a:gd name="T46" fmla="*/ 1002 w 1071"/>
                <a:gd name="T47" fmla="*/ 37 h 731"/>
                <a:gd name="T48" fmla="*/ 979 w 1071"/>
                <a:gd name="T49" fmla="*/ 20 h 731"/>
                <a:gd name="T50" fmla="*/ 951 w 1071"/>
                <a:gd name="T51" fmla="*/ 7 h 731"/>
                <a:gd name="T52" fmla="*/ 919 w 1071"/>
                <a:gd name="T53" fmla="*/ 0 h 731"/>
                <a:gd name="T54" fmla="*/ 924 w 1071"/>
                <a:gd name="T55" fmla="*/ 12 h 731"/>
                <a:gd name="T56" fmla="*/ 934 w 1071"/>
                <a:gd name="T57" fmla="*/ 44 h 731"/>
                <a:gd name="T58" fmla="*/ 947 w 1071"/>
                <a:gd name="T59" fmla="*/ 94 h 731"/>
                <a:gd name="T60" fmla="*/ 958 w 1071"/>
                <a:gd name="T61" fmla="*/ 159 h 731"/>
                <a:gd name="T62" fmla="*/ 961 w 1071"/>
                <a:gd name="T63" fmla="*/ 238 h 731"/>
                <a:gd name="T64" fmla="*/ 953 w 1071"/>
                <a:gd name="T65" fmla="*/ 324 h 731"/>
                <a:gd name="T66" fmla="*/ 928 w 1071"/>
                <a:gd name="T67" fmla="*/ 418 h 731"/>
                <a:gd name="T68" fmla="*/ 884 w 1071"/>
                <a:gd name="T69" fmla="*/ 516 h 731"/>
                <a:gd name="T70" fmla="*/ 883 w 1071"/>
                <a:gd name="T71" fmla="*/ 518 h 731"/>
                <a:gd name="T72" fmla="*/ 879 w 1071"/>
                <a:gd name="T73" fmla="*/ 521 h 731"/>
                <a:gd name="T74" fmla="*/ 872 w 1071"/>
                <a:gd name="T75" fmla="*/ 526 h 731"/>
                <a:gd name="T76" fmla="*/ 862 w 1071"/>
                <a:gd name="T77" fmla="*/ 534 h 731"/>
                <a:gd name="T78" fmla="*/ 851 w 1071"/>
                <a:gd name="T79" fmla="*/ 541 h 731"/>
                <a:gd name="T80" fmla="*/ 837 w 1071"/>
                <a:gd name="T81" fmla="*/ 550 h 731"/>
                <a:gd name="T82" fmla="*/ 819 w 1071"/>
                <a:gd name="T83" fmla="*/ 559 h 731"/>
                <a:gd name="T84" fmla="*/ 800 w 1071"/>
                <a:gd name="T85" fmla="*/ 567 h 731"/>
                <a:gd name="T86" fmla="*/ 778 w 1071"/>
                <a:gd name="T87" fmla="*/ 575 h 731"/>
                <a:gd name="T88" fmla="*/ 754 w 1071"/>
                <a:gd name="T89" fmla="*/ 582 h 731"/>
                <a:gd name="T90" fmla="*/ 727 w 1071"/>
                <a:gd name="T91" fmla="*/ 588 h 731"/>
                <a:gd name="T92" fmla="*/ 697 w 1071"/>
                <a:gd name="T93" fmla="*/ 592 h 731"/>
                <a:gd name="T94" fmla="*/ 666 w 1071"/>
                <a:gd name="T95" fmla="*/ 593 h 731"/>
                <a:gd name="T96" fmla="*/ 631 w 1071"/>
                <a:gd name="T97" fmla="*/ 592 h 731"/>
                <a:gd name="T98" fmla="*/ 593 w 1071"/>
                <a:gd name="T99" fmla="*/ 589 h 731"/>
                <a:gd name="T100" fmla="*/ 555 w 1071"/>
                <a:gd name="T101" fmla="*/ 581 h 731"/>
                <a:gd name="T102" fmla="*/ 555 w 1071"/>
                <a:gd name="T103" fmla="*/ 677 h 731"/>
                <a:gd name="T104" fmla="*/ 24 w 1071"/>
                <a:gd name="T105" fmla="*/ 623 h 731"/>
                <a:gd name="T106" fmla="*/ 6 w 1071"/>
                <a:gd name="T107" fmla="*/ 552 h 73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71" h="731">
                  <a:moveTo>
                    <a:pt x="6" y="552"/>
                  </a:moveTo>
                  <a:lnTo>
                    <a:pt x="0" y="642"/>
                  </a:lnTo>
                  <a:lnTo>
                    <a:pt x="698" y="731"/>
                  </a:lnTo>
                  <a:lnTo>
                    <a:pt x="703" y="729"/>
                  </a:lnTo>
                  <a:lnTo>
                    <a:pt x="717" y="722"/>
                  </a:lnTo>
                  <a:lnTo>
                    <a:pt x="740" y="710"/>
                  </a:lnTo>
                  <a:lnTo>
                    <a:pt x="768" y="694"/>
                  </a:lnTo>
                  <a:lnTo>
                    <a:pt x="801" y="672"/>
                  </a:lnTo>
                  <a:lnTo>
                    <a:pt x="838" y="645"/>
                  </a:lnTo>
                  <a:lnTo>
                    <a:pt x="876" y="614"/>
                  </a:lnTo>
                  <a:lnTo>
                    <a:pt x="915" y="577"/>
                  </a:lnTo>
                  <a:lnTo>
                    <a:pt x="953" y="536"/>
                  </a:lnTo>
                  <a:lnTo>
                    <a:pt x="988" y="491"/>
                  </a:lnTo>
                  <a:lnTo>
                    <a:pt x="1018" y="439"/>
                  </a:lnTo>
                  <a:lnTo>
                    <a:pt x="1043" y="383"/>
                  </a:lnTo>
                  <a:lnTo>
                    <a:pt x="1061" y="322"/>
                  </a:lnTo>
                  <a:lnTo>
                    <a:pt x="1071" y="255"/>
                  </a:lnTo>
                  <a:lnTo>
                    <a:pt x="1070" y="185"/>
                  </a:lnTo>
                  <a:lnTo>
                    <a:pt x="1057" y="108"/>
                  </a:lnTo>
                  <a:lnTo>
                    <a:pt x="1055" y="104"/>
                  </a:lnTo>
                  <a:lnTo>
                    <a:pt x="1049" y="92"/>
                  </a:lnTo>
                  <a:lnTo>
                    <a:pt x="1037" y="76"/>
                  </a:lnTo>
                  <a:lnTo>
                    <a:pt x="1022" y="57"/>
                  </a:lnTo>
                  <a:lnTo>
                    <a:pt x="1002" y="37"/>
                  </a:lnTo>
                  <a:lnTo>
                    <a:pt x="979" y="20"/>
                  </a:lnTo>
                  <a:lnTo>
                    <a:pt x="951" y="7"/>
                  </a:lnTo>
                  <a:lnTo>
                    <a:pt x="919" y="0"/>
                  </a:lnTo>
                  <a:lnTo>
                    <a:pt x="924" y="12"/>
                  </a:lnTo>
                  <a:lnTo>
                    <a:pt x="934" y="44"/>
                  </a:lnTo>
                  <a:lnTo>
                    <a:pt x="947" y="94"/>
                  </a:lnTo>
                  <a:lnTo>
                    <a:pt x="958" y="159"/>
                  </a:lnTo>
                  <a:lnTo>
                    <a:pt x="961" y="238"/>
                  </a:lnTo>
                  <a:lnTo>
                    <a:pt x="953" y="324"/>
                  </a:lnTo>
                  <a:lnTo>
                    <a:pt x="928" y="418"/>
                  </a:lnTo>
                  <a:lnTo>
                    <a:pt x="884" y="516"/>
                  </a:lnTo>
                  <a:lnTo>
                    <a:pt x="883" y="518"/>
                  </a:lnTo>
                  <a:lnTo>
                    <a:pt x="879" y="521"/>
                  </a:lnTo>
                  <a:lnTo>
                    <a:pt x="872" y="526"/>
                  </a:lnTo>
                  <a:lnTo>
                    <a:pt x="862" y="534"/>
                  </a:lnTo>
                  <a:lnTo>
                    <a:pt x="851" y="541"/>
                  </a:lnTo>
                  <a:lnTo>
                    <a:pt x="837" y="550"/>
                  </a:lnTo>
                  <a:lnTo>
                    <a:pt x="819" y="559"/>
                  </a:lnTo>
                  <a:lnTo>
                    <a:pt x="800" y="567"/>
                  </a:lnTo>
                  <a:lnTo>
                    <a:pt x="778" y="575"/>
                  </a:lnTo>
                  <a:lnTo>
                    <a:pt x="754" y="582"/>
                  </a:lnTo>
                  <a:lnTo>
                    <a:pt x="727" y="588"/>
                  </a:lnTo>
                  <a:lnTo>
                    <a:pt x="697" y="592"/>
                  </a:lnTo>
                  <a:lnTo>
                    <a:pt x="666" y="593"/>
                  </a:lnTo>
                  <a:lnTo>
                    <a:pt x="631" y="592"/>
                  </a:lnTo>
                  <a:lnTo>
                    <a:pt x="593" y="589"/>
                  </a:lnTo>
                  <a:lnTo>
                    <a:pt x="555" y="581"/>
                  </a:lnTo>
                  <a:lnTo>
                    <a:pt x="555" y="677"/>
                  </a:lnTo>
                  <a:lnTo>
                    <a:pt x="24" y="623"/>
                  </a:lnTo>
                  <a:lnTo>
                    <a:pt x="6" y="5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3" name="Freeform 178"/>
            <p:cNvSpPr>
              <a:spLocks/>
            </p:cNvSpPr>
            <p:nvPr/>
          </p:nvSpPr>
          <p:spPr bwMode="auto">
            <a:xfrm>
              <a:off x="6486" y="14516"/>
              <a:ext cx="787" cy="253"/>
            </a:xfrm>
            <a:custGeom>
              <a:avLst/>
              <a:gdLst>
                <a:gd name="T0" fmla="*/ 787 w 787"/>
                <a:gd name="T1" fmla="*/ 91 h 253"/>
                <a:gd name="T2" fmla="*/ 12 w 787"/>
                <a:gd name="T3" fmla="*/ 0 h 253"/>
                <a:gd name="T4" fmla="*/ 0 w 787"/>
                <a:gd name="T5" fmla="*/ 91 h 253"/>
                <a:gd name="T6" fmla="*/ 764 w 787"/>
                <a:gd name="T7" fmla="*/ 253 h 253"/>
                <a:gd name="T8" fmla="*/ 787 w 787"/>
                <a:gd name="T9" fmla="*/ 91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7" h="253">
                  <a:moveTo>
                    <a:pt x="787" y="91"/>
                  </a:moveTo>
                  <a:lnTo>
                    <a:pt x="12" y="0"/>
                  </a:lnTo>
                  <a:lnTo>
                    <a:pt x="0" y="91"/>
                  </a:lnTo>
                  <a:lnTo>
                    <a:pt x="764" y="253"/>
                  </a:lnTo>
                  <a:lnTo>
                    <a:pt x="787" y="9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4" name="Freeform 179"/>
            <p:cNvSpPr>
              <a:spLocks/>
            </p:cNvSpPr>
            <p:nvPr/>
          </p:nvSpPr>
          <p:spPr bwMode="auto">
            <a:xfrm>
              <a:off x="6879" y="14597"/>
              <a:ext cx="336" cy="115"/>
            </a:xfrm>
            <a:custGeom>
              <a:avLst/>
              <a:gdLst>
                <a:gd name="T0" fmla="*/ 336 w 336"/>
                <a:gd name="T1" fmla="*/ 50 h 115"/>
                <a:gd name="T2" fmla="*/ 4 w 336"/>
                <a:gd name="T3" fmla="*/ 0 h 115"/>
                <a:gd name="T4" fmla="*/ 0 w 336"/>
                <a:gd name="T5" fmla="*/ 48 h 115"/>
                <a:gd name="T6" fmla="*/ 327 w 336"/>
                <a:gd name="T7" fmla="*/ 115 h 115"/>
                <a:gd name="T8" fmla="*/ 336 w 336"/>
                <a:gd name="T9" fmla="*/ 50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" h="115">
                  <a:moveTo>
                    <a:pt x="336" y="50"/>
                  </a:moveTo>
                  <a:lnTo>
                    <a:pt x="4" y="0"/>
                  </a:lnTo>
                  <a:lnTo>
                    <a:pt x="0" y="48"/>
                  </a:lnTo>
                  <a:lnTo>
                    <a:pt x="327" y="115"/>
                  </a:lnTo>
                  <a:lnTo>
                    <a:pt x="336" y="5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5" name="Freeform 180"/>
            <p:cNvSpPr>
              <a:spLocks/>
            </p:cNvSpPr>
            <p:nvPr/>
          </p:nvSpPr>
          <p:spPr bwMode="auto">
            <a:xfrm>
              <a:off x="6536" y="14540"/>
              <a:ext cx="225" cy="85"/>
            </a:xfrm>
            <a:custGeom>
              <a:avLst/>
              <a:gdLst>
                <a:gd name="T0" fmla="*/ 225 w 225"/>
                <a:gd name="T1" fmla="*/ 39 h 85"/>
                <a:gd name="T2" fmla="*/ 0 w 225"/>
                <a:gd name="T3" fmla="*/ 0 h 85"/>
                <a:gd name="T4" fmla="*/ 3 w 225"/>
                <a:gd name="T5" fmla="*/ 41 h 85"/>
                <a:gd name="T6" fmla="*/ 218 w 225"/>
                <a:gd name="T7" fmla="*/ 85 h 85"/>
                <a:gd name="T8" fmla="*/ 225 w 225"/>
                <a:gd name="T9" fmla="*/ 39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5" h="85">
                  <a:moveTo>
                    <a:pt x="225" y="39"/>
                  </a:moveTo>
                  <a:lnTo>
                    <a:pt x="0" y="0"/>
                  </a:lnTo>
                  <a:lnTo>
                    <a:pt x="3" y="41"/>
                  </a:lnTo>
                  <a:lnTo>
                    <a:pt x="218" y="85"/>
                  </a:lnTo>
                  <a:lnTo>
                    <a:pt x="225" y="3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6" name="Freeform 181"/>
            <p:cNvSpPr>
              <a:spLocks/>
            </p:cNvSpPr>
            <p:nvPr/>
          </p:nvSpPr>
          <p:spPr bwMode="auto">
            <a:xfrm>
              <a:off x="5972" y="14624"/>
              <a:ext cx="1325" cy="439"/>
            </a:xfrm>
            <a:custGeom>
              <a:avLst/>
              <a:gdLst>
                <a:gd name="T0" fmla="*/ 0 w 1325"/>
                <a:gd name="T1" fmla="*/ 132 h 439"/>
                <a:gd name="T2" fmla="*/ 3 w 1325"/>
                <a:gd name="T3" fmla="*/ 132 h 439"/>
                <a:gd name="T4" fmla="*/ 10 w 1325"/>
                <a:gd name="T5" fmla="*/ 130 h 439"/>
                <a:gd name="T6" fmla="*/ 24 w 1325"/>
                <a:gd name="T7" fmla="*/ 128 h 439"/>
                <a:gd name="T8" fmla="*/ 42 w 1325"/>
                <a:gd name="T9" fmla="*/ 125 h 439"/>
                <a:gd name="T10" fmla="*/ 62 w 1325"/>
                <a:gd name="T11" fmla="*/ 121 h 439"/>
                <a:gd name="T12" fmla="*/ 86 w 1325"/>
                <a:gd name="T13" fmla="*/ 116 h 439"/>
                <a:gd name="T14" fmla="*/ 113 w 1325"/>
                <a:gd name="T15" fmla="*/ 109 h 439"/>
                <a:gd name="T16" fmla="*/ 141 w 1325"/>
                <a:gd name="T17" fmla="*/ 102 h 439"/>
                <a:gd name="T18" fmla="*/ 170 w 1325"/>
                <a:gd name="T19" fmla="*/ 94 h 439"/>
                <a:gd name="T20" fmla="*/ 199 w 1325"/>
                <a:gd name="T21" fmla="*/ 85 h 439"/>
                <a:gd name="T22" fmla="*/ 228 w 1325"/>
                <a:gd name="T23" fmla="*/ 74 h 439"/>
                <a:gd name="T24" fmla="*/ 257 w 1325"/>
                <a:gd name="T25" fmla="*/ 62 h 439"/>
                <a:gd name="T26" fmla="*/ 285 w 1325"/>
                <a:gd name="T27" fmla="*/ 48 h 439"/>
                <a:gd name="T28" fmla="*/ 309 w 1325"/>
                <a:gd name="T29" fmla="*/ 34 h 439"/>
                <a:gd name="T30" fmla="*/ 333 w 1325"/>
                <a:gd name="T31" fmla="*/ 18 h 439"/>
                <a:gd name="T32" fmla="*/ 352 w 1325"/>
                <a:gd name="T33" fmla="*/ 0 h 439"/>
                <a:gd name="T34" fmla="*/ 1325 w 1325"/>
                <a:gd name="T35" fmla="*/ 223 h 439"/>
                <a:gd name="T36" fmla="*/ 1323 w 1325"/>
                <a:gd name="T37" fmla="*/ 225 h 439"/>
                <a:gd name="T38" fmla="*/ 1318 w 1325"/>
                <a:gd name="T39" fmla="*/ 230 h 439"/>
                <a:gd name="T40" fmla="*/ 1309 w 1325"/>
                <a:gd name="T41" fmla="*/ 239 h 439"/>
                <a:gd name="T42" fmla="*/ 1297 w 1325"/>
                <a:gd name="T43" fmla="*/ 250 h 439"/>
                <a:gd name="T44" fmla="*/ 1282 w 1325"/>
                <a:gd name="T45" fmla="*/ 263 h 439"/>
                <a:gd name="T46" fmla="*/ 1265 w 1325"/>
                <a:gd name="T47" fmla="*/ 278 h 439"/>
                <a:gd name="T48" fmla="*/ 1247 w 1325"/>
                <a:gd name="T49" fmla="*/ 295 h 439"/>
                <a:gd name="T50" fmla="*/ 1225 w 1325"/>
                <a:gd name="T51" fmla="*/ 312 h 439"/>
                <a:gd name="T52" fmla="*/ 1202 w 1325"/>
                <a:gd name="T53" fmla="*/ 331 h 439"/>
                <a:gd name="T54" fmla="*/ 1179 w 1325"/>
                <a:gd name="T55" fmla="*/ 349 h 439"/>
                <a:gd name="T56" fmla="*/ 1154 w 1325"/>
                <a:gd name="T57" fmla="*/ 367 h 439"/>
                <a:gd name="T58" fmla="*/ 1128 w 1325"/>
                <a:gd name="T59" fmla="*/ 385 h 439"/>
                <a:gd name="T60" fmla="*/ 1102 w 1325"/>
                <a:gd name="T61" fmla="*/ 401 h 439"/>
                <a:gd name="T62" fmla="*/ 1077 w 1325"/>
                <a:gd name="T63" fmla="*/ 415 h 439"/>
                <a:gd name="T64" fmla="*/ 1051 w 1325"/>
                <a:gd name="T65" fmla="*/ 428 h 439"/>
                <a:gd name="T66" fmla="*/ 1026 w 1325"/>
                <a:gd name="T67" fmla="*/ 439 h 439"/>
                <a:gd name="T68" fmla="*/ 0 w 1325"/>
                <a:gd name="T69" fmla="*/ 132 h 43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25" h="439">
                  <a:moveTo>
                    <a:pt x="0" y="132"/>
                  </a:moveTo>
                  <a:lnTo>
                    <a:pt x="3" y="132"/>
                  </a:lnTo>
                  <a:lnTo>
                    <a:pt x="10" y="130"/>
                  </a:lnTo>
                  <a:lnTo>
                    <a:pt x="24" y="128"/>
                  </a:lnTo>
                  <a:lnTo>
                    <a:pt x="42" y="125"/>
                  </a:lnTo>
                  <a:lnTo>
                    <a:pt x="62" y="121"/>
                  </a:lnTo>
                  <a:lnTo>
                    <a:pt x="86" y="116"/>
                  </a:lnTo>
                  <a:lnTo>
                    <a:pt x="113" y="109"/>
                  </a:lnTo>
                  <a:lnTo>
                    <a:pt x="141" y="102"/>
                  </a:lnTo>
                  <a:lnTo>
                    <a:pt x="170" y="94"/>
                  </a:lnTo>
                  <a:lnTo>
                    <a:pt x="199" y="85"/>
                  </a:lnTo>
                  <a:lnTo>
                    <a:pt x="228" y="74"/>
                  </a:lnTo>
                  <a:lnTo>
                    <a:pt x="257" y="62"/>
                  </a:lnTo>
                  <a:lnTo>
                    <a:pt x="285" y="48"/>
                  </a:lnTo>
                  <a:lnTo>
                    <a:pt x="309" y="34"/>
                  </a:lnTo>
                  <a:lnTo>
                    <a:pt x="333" y="18"/>
                  </a:lnTo>
                  <a:lnTo>
                    <a:pt x="352" y="0"/>
                  </a:lnTo>
                  <a:lnTo>
                    <a:pt x="1325" y="223"/>
                  </a:lnTo>
                  <a:lnTo>
                    <a:pt x="1323" y="225"/>
                  </a:lnTo>
                  <a:lnTo>
                    <a:pt x="1318" y="230"/>
                  </a:lnTo>
                  <a:lnTo>
                    <a:pt x="1309" y="239"/>
                  </a:lnTo>
                  <a:lnTo>
                    <a:pt x="1297" y="250"/>
                  </a:lnTo>
                  <a:lnTo>
                    <a:pt x="1282" y="263"/>
                  </a:lnTo>
                  <a:lnTo>
                    <a:pt x="1265" y="278"/>
                  </a:lnTo>
                  <a:lnTo>
                    <a:pt x="1247" y="295"/>
                  </a:lnTo>
                  <a:lnTo>
                    <a:pt x="1225" y="312"/>
                  </a:lnTo>
                  <a:lnTo>
                    <a:pt x="1202" y="331"/>
                  </a:lnTo>
                  <a:lnTo>
                    <a:pt x="1179" y="349"/>
                  </a:lnTo>
                  <a:lnTo>
                    <a:pt x="1154" y="367"/>
                  </a:lnTo>
                  <a:lnTo>
                    <a:pt x="1128" y="385"/>
                  </a:lnTo>
                  <a:lnTo>
                    <a:pt x="1102" y="401"/>
                  </a:lnTo>
                  <a:lnTo>
                    <a:pt x="1077" y="415"/>
                  </a:lnTo>
                  <a:lnTo>
                    <a:pt x="1051" y="428"/>
                  </a:lnTo>
                  <a:lnTo>
                    <a:pt x="1026" y="439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7" name="Freeform 182"/>
            <p:cNvSpPr>
              <a:spLocks/>
            </p:cNvSpPr>
            <p:nvPr/>
          </p:nvSpPr>
          <p:spPr bwMode="auto">
            <a:xfrm>
              <a:off x="7292" y="14577"/>
              <a:ext cx="472" cy="209"/>
            </a:xfrm>
            <a:custGeom>
              <a:avLst/>
              <a:gdLst>
                <a:gd name="T0" fmla="*/ 47 w 472"/>
                <a:gd name="T1" fmla="*/ 209 h 209"/>
                <a:gd name="T2" fmla="*/ 472 w 472"/>
                <a:gd name="T3" fmla="*/ 84 h 209"/>
                <a:gd name="T4" fmla="*/ 215 w 472"/>
                <a:gd name="T5" fmla="*/ 0 h 209"/>
                <a:gd name="T6" fmla="*/ 5 w 472"/>
                <a:gd name="T7" fmla="*/ 24 h 209"/>
                <a:gd name="T8" fmla="*/ 0 w 472"/>
                <a:gd name="T9" fmla="*/ 197 h 209"/>
                <a:gd name="T10" fmla="*/ 47 w 472"/>
                <a:gd name="T11" fmla="*/ 209 h 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2" h="209">
                  <a:moveTo>
                    <a:pt x="47" y="209"/>
                  </a:moveTo>
                  <a:lnTo>
                    <a:pt x="472" y="84"/>
                  </a:lnTo>
                  <a:lnTo>
                    <a:pt x="215" y="0"/>
                  </a:lnTo>
                  <a:lnTo>
                    <a:pt x="5" y="24"/>
                  </a:lnTo>
                  <a:lnTo>
                    <a:pt x="0" y="197"/>
                  </a:lnTo>
                  <a:lnTo>
                    <a:pt x="47" y="20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8" name="Freeform 183"/>
            <p:cNvSpPr>
              <a:spLocks/>
            </p:cNvSpPr>
            <p:nvPr/>
          </p:nvSpPr>
          <p:spPr bwMode="auto">
            <a:xfrm>
              <a:off x="6073" y="13679"/>
              <a:ext cx="251" cy="999"/>
            </a:xfrm>
            <a:custGeom>
              <a:avLst/>
              <a:gdLst>
                <a:gd name="T0" fmla="*/ 251 w 251"/>
                <a:gd name="T1" fmla="*/ 23 h 999"/>
                <a:gd name="T2" fmla="*/ 250 w 251"/>
                <a:gd name="T3" fmla="*/ 22 h 999"/>
                <a:gd name="T4" fmla="*/ 246 w 251"/>
                <a:gd name="T5" fmla="*/ 20 h 999"/>
                <a:gd name="T6" fmla="*/ 239 w 251"/>
                <a:gd name="T7" fmla="*/ 18 h 999"/>
                <a:gd name="T8" fmla="*/ 230 w 251"/>
                <a:gd name="T9" fmla="*/ 15 h 999"/>
                <a:gd name="T10" fmla="*/ 218 w 251"/>
                <a:gd name="T11" fmla="*/ 11 h 999"/>
                <a:gd name="T12" fmla="*/ 205 w 251"/>
                <a:gd name="T13" fmla="*/ 7 h 999"/>
                <a:gd name="T14" fmla="*/ 190 w 251"/>
                <a:gd name="T15" fmla="*/ 4 h 999"/>
                <a:gd name="T16" fmla="*/ 173 w 251"/>
                <a:gd name="T17" fmla="*/ 1 h 999"/>
                <a:gd name="T18" fmla="*/ 155 w 251"/>
                <a:gd name="T19" fmla="*/ 0 h 999"/>
                <a:gd name="T20" fmla="*/ 134 w 251"/>
                <a:gd name="T21" fmla="*/ 0 h 999"/>
                <a:gd name="T22" fmla="*/ 114 w 251"/>
                <a:gd name="T23" fmla="*/ 2 h 999"/>
                <a:gd name="T24" fmla="*/ 92 w 251"/>
                <a:gd name="T25" fmla="*/ 5 h 999"/>
                <a:gd name="T26" fmla="*/ 70 w 251"/>
                <a:gd name="T27" fmla="*/ 12 h 999"/>
                <a:gd name="T28" fmla="*/ 47 w 251"/>
                <a:gd name="T29" fmla="*/ 20 h 999"/>
                <a:gd name="T30" fmla="*/ 23 w 251"/>
                <a:gd name="T31" fmla="*/ 32 h 999"/>
                <a:gd name="T32" fmla="*/ 0 w 251"/>
                <a:gd name="T33" fmla="*/ 47 h 999"/>
                <a:gd name="T34" fmla="*/ 0 w 251"/>
                <a:gd name="T35" fmla="*/ 999 h 999"/>
                <a:gd name="T36" fmla="*/ 1 w 251"/>
                <a:gd name="T37" fmla="*/ 999 h 999"/>
                <a:gd name="T38" fmla="*/ 6 w 251"/>
                <a:gd name="T39" fmla="*/ 999 h 999"/>
                <a:gd name="T40" fmla="*/ 14 w 251"/>
                <a:gd name="T41" fmla="*/ 998 h 999"/>
                <a:gd name="T42" fmla="*/ 23 w 251"/>
                <a:gd name="T43" fmla="*/ 997 h 999"/>
                <a:gd name="T44" fmla="*/ 35 w 251"/>
                <a:gd name="T45" fmla="*/ 995 h 999"/>
                <a:gd name="T46" fmla="*/ 49 w 251"/>
                <a:gd name="T47" fmla="*/ 993 h 999"/>
                <a:gd name="T48" fmla="*/ 65 w 251"/>
                <a:gd name="T49" fmla="*/ 990 h 999"/>
                <a:gd name="T50" fmla="*/ 83 w 251"/>
                <a:gd name="T51" fmla="*/ 985 h 999"/>
                <a:gd name="T52" fmla="*/ 102 w 251"/>
                <a:gd name="T53" fmla="*/ 980 h 999"/>
                <a:gd name="T54" fmla="*/ 121 w 251"/>
                <a:gd name="T55" fmla="*/ 973 h 999"/>
                <a:gd name="T56" fmla="*/ 143 w 251"/>
                <a:gd name="T57" fmla="*/ 966 h 999"/>
                <a:gd name="T58" fmla="*/ 164 w 251"/>
                <a:gd name="T59" fmla="*/ 956 h 999"/>
                <a:gd name="T60" fmla="*/ 186 w 251"/>
                <a:gd name="T61" fmla="*/ 945 h 999"/>
                <a:gd name="T62" fmla="*/ 208 w 251"/>
                <a:gd name="T63" fmla="*/ 934 h 999"/>
                <a:gd name="T64" fmla="*/ 230 w 251"/>
                <a:gd name="T65" fmla="*/ 919 h 999"/>
                <a:gd name="T66" fmla="*/ 251 w 251"/>
                <a:gd name="T67" fmla="*/ 903 h 999"/>
                <a:gd name="T68" fmla="*/ 251 w 251"/>
                <a:gd name="T69" fmla="*/ 23 h 99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51" h="999">
                  <a:moveTo>
                    <a:pt x="251" y="23"/>
                  </a:moveTo>
                  <a:lnTo>
                    <a:pt x="250" y="22"/>
                  </a:lnTo>
                  <a:lnTo>
                    <a:pt x="246" y="20"/>
                  </a:lnTo>
                  <a:lnTo>
                    <a:pt x="239" y="18"/>
                  </a:lnTo>
                  <a:lnTo>
                    <a:pt x="230" y="15"/>
                  </a:lnTo>
                  <a:lnTo>
                    <a:pt x="218" y="11"/>
                  </a:lnTo>
                  <a:lnTo>
                    <a:pt x="205" y="7"/>
                  </a:lnTo>
                  <a:lnTo>
                    <a:pt x="190" y="4"/>
                  </a:lnTo>
                  <a:lnTo>
                    <a:pt x="173" y="1"/>
                  </a:lnTo>
                  <a:lnTo>
                    <a:pt x="155" y="0"/>
                  </a:lnTo>
                  <a:lnTo>
                    <a:pt x="134" y="0"/>
                  </a:lnTo>
                  <a:lnTo>
                    <a:pt x="114" y="2"/>
                  </a:lnTo>
                  <a:lnTo>
                    <a:pt x="92" y="5"/>
                  </a:lnTo>
                  <a:lnTo>
                    <a:pt x="70" y="12"/>
                  </a:lnTo>
                  <a:lnTo>
                    <a:pt x="47" y="20"/>
                  </a:lnTo>
                  <a:lnTo>
                    <a:pt x="23" y="32"/>
                  </a:lnTo>
                  <a:lnTo>
                    <a:pt x="0" y="47"/>
                  </a:lnTo>
                  <a:lnTo>
                    <a:pt x="0" y="999"/>
                  </a:lnTo>
                  <a:lnTo>
                    <a:pt x="1" y="999"/>
                  </a:lnTo>
                  <a:lnTo>
                    <a:pt x="6" y="999"/>
                  </a:lnTo>
                  <a:lnTo>
                    <a:pt x="14" y="998"/>
                  </a:lnTo>
                  <a:lnTo>
                    <a:pt x="23" y="997"/>
                  </a:lnTo>
                  <a:lnTo>
                    <a:pt x="35" y="995"/>
                  </a:lnTo>
                  <a:lnTo>
                    <a:pt x="49" y="993"/>
                  </a:lnTo>
                  <a:lnTo>
                    <a:pt x="65" y="990"/>
                  </a:lnTo>
                  <a:lnTo>
                    <a:pt x="83" y="985"/>
                  </a:lnTo>
                  <a:lnTo>
                    <a:pt x="102" y="980"/>
                  </a:lnTo>
                  <a:lnTo>
                    <a:pt x="121" y="973"/>
                  </a:lnTo>
                  <a:lnTo>
                    <a:pt x="143" y="966"/>
                  </a:lnTo>
                  <a:lnTo>
                    <a:pt x="164" y="956"/>
                  </a:lnTo>
                  <a:lnTo>
                    <a:pt x="186" y="945"/>
                  </a:lnTo>
                  <a:lnTo>
                    <a:pt x="208" y="934"/>
                  </a:lnTo>
                  <a:lnTo>
                    <a:pt x="230" y="919"/>
                  </a:lnTo>
                  <a:lnTo>
                    <a:pt x="251" y="903"/>
                  </a:lnTo>
                  <a:lnTo>
                    <a:pt x="251" y="2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9" name="Freeform 184"/>
            <p:cNvSpPr>
              <a:spLocks/>
            </p:cNvSpPr>
            <p:nvPr/>
          </p:nvSpPr>
          <p:spPr bwMode="auto">
            <a:xfrm>
              <a:off x="6080" y="13687"/>
              <a:ext cx="215" cy="843"/>
            </a:xfrm>
            <a:custGeom>
              <a:avLst/>
              <a:gdLst>
                <a:gd name="T0" fmla="*/ 215 w 215"/>
                <a:gd name="T1" fmla="*/ 20 h 843"/>
                <a:gd name="T2" fmla="*/ 214 w 215"/>
                <a:gd name="T3" fmla="*/ 19 h 843"/>
                <a:gd name="T4" fmla="*/ 211 w 215"/>
                <a:gd name="T5" fmla="*/ 18 h 843"/>
                <a:gd name="T6" fmla="*/ 205 w 215"/>
                <a:gd name="T7" fmla="*/ 15 h 843"/>
                <a:gd name="T8" fmla="*/ 197 w 215"/>
                <a:gd name="T9" fmla="*/ 12 h 843"/>
                <a:gd name="T10" fmla="*/ 187 w 215"/>
                <a:gd name="T11" fmla="*/ 9 h 843"/>
                <a:gd name="T12" fmla="*/ 176 w 215"/>
                <a:gd name="T13" fmla="*/ 6 h 843"/>
                <a:gd name="T14" fmla="*/ 163 w 215"/>
                <a:gd name="T15" fmla="*/ 4 h 843"/>
                <a:gd name="T16" fmla="*/ 149 w 215"/>
                <a:gd name="T17" fmla="*/ 1 h 843"/>
                <a:gd name="T18" fmla="*/ 133 w 215"/>
                <a:gd name="T19" fmla="*/ 0 h 843"/>
                <a:gd name="T20" fmla="*/ 115 w 215"/>
                <a:gd name="T21" fmla="*/ 0 h 843"/>
                <a:gd name="T22" fmla="*/ 98 w 215"/>
                <a:gd name="T23" fmla="*/ 1 h 843"/>
                <a:gd name="T24" fmla="*/ 79 w 215"/>
                <a:gd name="T25" fmla="*/ 5 h 843"/>
                <a:gd name="T26" fmla="*/ 60 w 215"/>
                <a:gd name="T27" fmla="*/ 10 h 843"/>
                <a:gd name="T28" fmla="*/ 40 w 215"/>
                <a:gd name="T29" fmla="*/ 18 h 843"/>
                <a:gd name="T30" fmla="*/ 21 w 215"/>
                <a:gd name="T31" fmla="*/ 27 h 843"/>
                <a:gd name="T32" fmla="*/ 0 w 215"/>
                <a:gd name="T33" fmla="*/ 40 h 843"/>
                <a:gd name="T34" fmla="*/ 0 w 215"/>
                <a:gd name="T35" fmla="*/ 843 h 843"/>
                <a:gd name="T36" fmla="*/ 1 w 215"/>
                <a:gd name="T37" fmla="*/ 843 h 843"/>
                <a:gd name="T38" fmla="*/ 6 w 215"/>
                <a:gd name="T39" fmla="*/ 843 h 843"/>
                <a:gd name="T40" fmla="*/ 12 w 215"/>
                <a:gd name="T41" fmla="*/ 842 h 843"/>
                <a:gd name="T42" fmla="*/ 21 w 215"/>
                <a:gd name="T43" fmla="*/ 841 h 843"/>
                <a:gd name="T44" fmla="*/ 30 w 215"/>
                <a:gd name="T45" fmla="*/ 840 h 843"/>
                <a:gd name="T46" fmla="*/ 43 w 215"/>
                <a:gd name="T47" fmla="*/ 838 h 843"/>
                <a:gd name="T48" fmla="*/ 56 w 215"/>
                <a:gd name="T49" fmla="*/ 835 h 843"/>
                <a:gd name="T50" fmla="*/ 71 w 215"/>
                <a:gd name="T51" fmla="*/ 831 h 843"/>
                <a:gd name="T52" fmla="*/ 87 w 215"/>
                <a:gd name="T53" fmla="*/ 826 h 843"/>
                <a:gd name="T54" fmla="*/ 105 w 215"/>
                <a:gd name="T55" fmla="*/ 821 h 843"/>
                <a:gd name="T56" fmla="*/ 123 w 215"/>
                <a:gd name="T57" fmla="*/ 814 h 843"/>
                <a:gd name="T58" fmla="*/ 141 w 215"/>
                <a:gd name="T59" fmla="*/ 806 h 843"/>
                <a:gd name="T60" fmla="*/ 159 w 215"/>
                <a:gd name="T61" fmla="*/ 797 h 843"/>
                <a:gd name="T62" fmla="*/ 179 w 215"/>
                <a:gd name="T63" fmla="*/ 786 h 843"/>
                <a:gd name="T64" fmla="*/ 197 w 215"/>
                <a:gd name="T65" fmla="*/ 774 h 843"/>
                <a:gd name="T66" fmla="*/ 215 w 215"/>
                <a:gd name="T67" fmla="*/ 760 h 843"/>
                <a:gd name="T68" fmla="*/ 215 w 215"/>
                <a:gd name="T69" fmla="*/ 20 h 8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15" h="843">
                  <a:moveTo>
                    <a:pt x="215" y="20"/>
                  </a:moveTo>
                  <a:lnTo>
                    <a:pt x="214" y="19"/>
                  </a:lnTo>
                  <a:lnTo>
                    <a:pt x="211" y="18"/>
                  </a:lnTo>
                  <a:lnTo>
                    <a:pt x="205" y="15"/>
                  </a:lnTo>
                  <a:lnTo>
                    <a:pt x="197" y="12"/>
                  </a:lnTo>
                  <a:lnTo>
                    <a:pt x="187" y="9"/>
                  </a:lnTo>
                  <a:lnTo>
                    <a:pt x="176" y="6"/>
                  </a:lnTo>
                  <a:lnTo>
                    <a:pt x="163" y="4"/>
                  </a:lnTo>
                  <a:lnTo>
                    <a:pt x="149" y="1"/>
                  </a:lnTo>
                  <a:lnTo>
                    <a:pt x="133" y="0"/>
                  </a:lnTo>
                  <a:lnTo>
                    <a:pt x="115" y="0"/>
                  </a:lnTo>
                  <a:lnTo>
                    <a:pt x="98" y="1"/>
                  </a:lnTo>
                  <a:lnTo>
                    <a:pt x="79" y="5"/>
                  </a:lnTo>
                  <a:lnTo>
                    <a:pt x="60" y="10"/>
                  </a:lnTo>
                  <a:lnTo>
                    <a:pt x="40" y="18"/>
                  </a:lnTo>
                  <a:lnTo>
                    <a:pt x="21" y="27"/>
                  </a:lnTo>
                  <a:lnTo>
                    <a:pt x="0" y="40"/>
                  </a:lnTo>
                  <a:lnTo>
                    <a:pt x="0" y="843"/>
                  </a:lnTo>
                  <a:lnTo>
                    <a:pt x="1" y="843"/>
                  </a:lnTo>
                  <a:lnTo>
                    <a:pt x="6" y="843"/>
                  </a:lnTo>
                  <a:lnTo>
                    <a:pt x="12" y="842"/>
                  </a:lnTo>
                  <a:lnTo>
                    <a:pt x="21" y="841"/>
                  </a:lnTo>
                  <a:lnTo>
                    <a:pt x="30" y="840"/>
                  </a:lnTo>
                  <a:lnTo>
                    <a:pt x="43" y="838"/>
                  </a:lnTo>
                  <a:lnTo>
                    <a:pt x="56" y="835"/>
                  </a:lnTo>
                  <a:lnTo>
                    <a:pt x="71" y="831"/>
                  </a:lnTo>
                  <a:lnTo>
                    <a:pt x="87" y="826"/>
                  </a:lnTo>
                  <a:lnTo>
                    <a:pt x="105" y="821"/>
                  </a:lnTo>
                  <a:lnTo>
                    <a:pt x="123" y="814"/>
                  </a:lnTo>
                  <a:lnTo>
                    <a:pt x="141" y="806"/>
                  </a:lnTo>
                  <a:lnTo>
                    <a:pt x="159" y="797"/>
                  </a:lnTo>
                  <a:lnTo>
                    <a:pt x="179" y="786"/>
                  </a:lnTo>
                  <a:lnTo>
                    <a:pt x="197" y="774"/>
                  </a:lnTo>
                  <a:lnTo>
                    <a:pt x="215" y="760"/>
                  </a:lnTo>
                  <a:lnTo>
                    <a:pt x="215" y="2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0" name="Freeform 185"/>
            <p:cNvSpPr>
              <a:spLocks/>
            </p:cNvSpPr>
            <p:nvPr/>
          </p:nvSpPr>
          <p:spPr bwMode="auto">
            <a:xfrm>
              <a:off x="6087" y="13696"/>
              <a:ext cx="180" cy="685"/>
            </a:xfrm>
            <a:custGeom>
              <a:avLst/>
              <a:gdLst>
                <a:gd name="T0" fmla="*/ 180 w 180"/>
                <a:gd name="T1" fmla="*/ 16 h 685"/>
                <a:gd name="T2" fmla="*/ 179 w 180"/>
                <a:gd name="T3" fmla="*/ 16 h 685"/>
                <a:gd name="T4" fmla="*/ 176 w 180"/>
                <a:gd name="T5" fmla="*/ 14 h 685"/>
                <a:gd name="T6" fmla="*/ 172 w 180"/>
                <a:gd name="T7" fmla="*/ 12 h 685"/>
                <a:gd name="T8" fmla="*/ 165 w 180"/>
                <a:gd name="T9" fmla="*/ 10 h 685"/>
                <a:gd name="T10" fmla="*/ 157 w 180"/>
                <a:gd name="T11" fmla="*/ 8 h 685"/>
                <a:gd name="T12" fmla="*/ 147 w 180"/>
                <a:gd name="T13" fmla="*/ 4 h 685"/>
                <a:gd name="T14" fmla="*/ 136 w 180"/>
                <a:gd name="T15" fmla="*/ 2 h 685"/>
                <a:gd name="T16" fmla="*/ 125 w 180"/>
                <a:gd name="T17" fmla="*/ 0 h 685"/>
                <a:gd name="T18" fmla="*/ 111 w 180"/>
                <a:gd name="T19" fmla="*/ 0 h 685"/>
                <a:gd name="T20" fmla="*/ 97 w 180"/>
                <a:gd name="T21" fmla="*/ 0 h 685"/>
                <a:gd name="T22" fmla="*/ 81 w 180"/>
                <a:gd name="T23" fmla="*/ 1 h 685"/>
                <a:gd name="T24" fmla="*/ 66 w 180"/>
                <a:gd name="T25" fmla="*/ 3 h 685"/>
                <a:gd name="T26" fmla="*/ 50 w 180"/>
                <a:gd name="T27" fmla="*/ 8 h 685"/>
                <a:gd name="T28" fmla="*/ 33 w 180"/>
                <a:gd name="T29" fmla="*/ 14 h 685"/>
                <a:gd name="T30" fmla="*/ 17 w 180"/>
                <a:gd name="T31" fmla="*/ 23 h 685"/>
                <a:gd name="T32" fmla="*/ 0 w 180"/>
                <a:gd name="T33" fmla="*/ 33 h 685"/>
                <a:gd name="T34" fmla="*/ 0 w 180"/>
                <a:gd name="T35" fmla="*/ 685 h 685"/>
                <a:gd name="T36" fmla="*/ 1 w 180"/>
                <a:gd name="T37" fmla="*/ 685 h 685"/>
                <a:gd name="T38" fmla="*/ 4 w 180"/>
                <a:gd name="T39" fmla="*/ 685 h 685"/>
                <a:gd name="T40" fmla="*/ 9 w 180"/>
                <a:gd name="T41" fmla="*/ 684 h 685"/>
                <a:gd name="T42" fmla="*/ 17 w 180"/>
                <a:gd name="T43" fmla="*/ 683 h 685"/>
                <a:gd name="T44" fmla="*/ 26 w 180"/>
                <a:gd name="T45" fmla="*/ 682 h 685"/>
                <a:gd name="T46" fmla="*/ 35 w 180"/>
                <a:gd name="T47" fmla="*/ 681 h 685"/>
                <a:gd name="T48" fmla="*/ 47 w 180"/>
                <a:gd name="T49" fmla="*/ 678 h 685"/>
                <a:gd name="T50" fmla="*/ 60 w 180"/>
                <a:gd name="T51" fmla="*/ 676 h 685"/>
                <a:gd name="T52" fmla="*/ 73 w 180"/>
                <a:gd name="T53" fmla="*/ 671 h 685"/>
                <a:gd name="T54" fmla="*/ 87 w 180"/>
                <a:gd name="T55" fmla="*/ 667 h 685"/>
                <a:gd name="T56" fmla="*/ 102 w 180"/>
                <a:gd name="T57" fmla="*/ 662 h 685"/>
                <a:gd name="T58" fmla="*/ 118 w 180"/>
                <a:gd name="T59" fmla="*/ 655 h 685"/>
                <a:gd name="T60" fmla="*/ 133 w 180"/>
                <a:gd name="T61" fmla="*/ 648 h 685"/>
                <a:gd name="T62" fmla="*/ 149 w 180"/>
                <a:gd name="T63" fmla="*/ 639 h 685"/>
                <a:gd name="T64" fmla="*/ 165 w 180"/>
                <a:gd name="T65" fmla="*/ 628 h 685"/>
                <a:gd name="T66" fmla="*/ 180 w 180"/>
                <a:gd name="T67" fmla="*/ 617 h 685"/>
                <a:gd name="T68" fmla="*/ 180 w 180"/>
                <a:gd name="T69" fmla="*/ 16 h 6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80" h="685">
                  <a:moveTo>
                    <a:pt x="180" y="16"/>
                  </a:moveTo>
                  <a:lnTo>
                    <a:pt x="179" y="16"/>
                  </a:lnTo>
                  <a:lnTo>
                    <a:pt x="176" y="14"/>
                  </a:lnTo>
                  <a:lnTo>
                    <a:pt x="172" y="12"/>
                  </a:lnTo>
                  <a:lnTo>
                    <a:pt x="165" y="10"/>
                  </a:lnTo>
                  <a:lnTo>
                    <a:pt x="157" y="8"/>
                  </a:lnTo>
                  <a:lnTo>
                    <a:pt x="147" y="4"/>
                  </a:lnTo>
                  <a:lnTo>
                    <a:pt x="136" y="2"/>
                  </a:lnTo>
                  <a:lnTo>
                    <a:pt x="125" y="0"/>
                  </a:lnTo>
                  <a:lnTo>
                    <a:pt x="111" y="0"/>
                  </a:lnTo>
                  <a:lnTo>
                    <a:pt x="97" y="0"/>
                  </a:lnTo>
                  <a:lnTo>
                    <a:pt x="81" y="1"/>
                  </a:lnTo>
                  <a:lnTo>
                    <a:pt x="66" y="3"/>
                  </a:lnTo>
                  <a:lnTo>
                    <a:pt x="50" y="8"/>
                  </a:lnTo>
                  <a:lnTo>
                    <a:pt x="33" y="14"/>
                  </a:lnTo>
                  <a:lnTo>
                    <a:pt x="17" y="23"/>
                  </a:lnTo>
                  <a:lnTo>
                    <a:pt x="0" y="33"/>
                  </a:lnTo>
                  <a:lnTo>
                    <a:pt x="0" y="685"/>
                  </a:lnTo>
                  <a:lnTo>
                    <a:pt x="1" y="685"/>
                  </a:lnTo>
                  <a:lnTo>
                    <a:pt x="4" y="685"/>
                  </a:lnTo>
                  <a:lnTo>
                    <a:pt x="9" y="684"/>
                  </a:lnTo>
                  <a:lnTo>
                    <a:pt x="17" y="683"/>
                  </a:lnTo>
                  <a:lnTo>
                    <a:pt x="26" y="682"/>
                  </a:lnTo>
                  <a:lnTo>
                    <a:pt x="35" y="681"/>
                  </a:lnTo>
                  <a:lnTo>
                    <a:pt x="47" y="678"/>
                  </a:lnTo>
                  <a:lnTo>
                    <a:pt x="60" y="676"/>
                  </a:lnTo>
                  <a:lnTo>
                    <a:pt x="73" y="671"/>
                  </a:lnTo>
                  <a:lnTo>
                    <a:pt x="87" y="667"/>
                  </a:lnTo>
                  <a:lnTo>
                    <a:pt x="102" y="662"/>
                  </a:lnTo>
                  <a:lnTo>
                    <a:pt x="118" y="655"/>
                  </a:lnTo>
                  <a:lnTo>
                    <a:pt x="133" y="648"/>
                  </a:lnTo>
                  <a:lnTo>
                    <a:pt x="149" y="639"/>
                  </a:lnTo>
                  <a:lnTo>
                    <a:pt x="165" y="628"/>
                  </a:lnTo>
                  <a:lnTo>
                    <a:pt x="180" y="617"/>
                  </a:lnTo>
                  <a:lnTo>
                    <a:pt x="180" y="1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1" name="Freeform 186"/>
            <p:cNvSpPr>
              <a:spLocks/>
            </p:cNvSpPr>
            <p:nvPr/>
          </p:nvSpPr>
          <p:spPr bwMode="auto">
            <a:xfrm>
              <a:off x="6093" y="13704"/>
              <a:ext cx="146" cy="530"/>
            </a:xfrm>
            <a:custGeom>
              <a:avLst/>
              <a:gdLst>
                <a:gd name="T0" fmla="*/ 146 w 146"/>
                <a:gd name="T1" fmla="*/ 14 h 530"/>
                <a:gd name="T2" fmla="*/ 143 w 146"/>
                <a:gd name="T3" fmla="*/ 12 h 530"/>
                <a:gd name="T4" fmla="*/ 134 w 146"/>
                <a:gd name="T5" fmla="*/ 8 h 530"/>
                <a:gd name="T6" fmla="*/ 120 w 146"/>
                <a:gd name="T7" fmla="*/ 4 h 530"/>
                <a:gd name="T8" fmla="*/ 101 w 146"/>
                <a:gd name="T9" fmla="*/ 1 h 530"/>
                <a:gd name="T10" fmla="*/ 79 w 146"/>
                <a:gd name="T11" fmla="*/ 0 h 530"/>
                <a:gd name="T12" fmla="*/ 54 w 146"/>
                <a:gd name="T13" fmla="*/ 3 h 530"/>
                <a:gd name="T14" fmla="*/ 27 w 146"/>
                <a:gd name="T15" fmla="*/ 11 h 530"/>
                <a:gd name="T16" fmla="*/ 0 w 146"/>
                <a:gd name="T17" fmla="*/ 27 h 530"/>
                <a:gd name="T18" fmla="*/ 0 w 146"/>
                <a:gd name="T19" fmla="*/ 530 h 530"/>
                <a:gd name="T20" fmla="*/ 3 w 146"/>
                <a:gd name="T21" fmla="*/ 530 h 530"/>
                <a:gd name="T22" fmla="*/ 14 w 146"/>
                <a:gd name="T23" fmla="*/ 529 h 530"/>
                <a:gd name="T24" fmla="*/ 29 w 146"/>
                <a:gd name="T25" fmla="*/ 526 h 530"/>
                <a:gd name="T26" fmla="*/ 49 w 146"/>
                <a:gd name="T27" fmla="*/ 521 h 530"/>
                <a:gd name="T28" fmla="*/ 71 w 146"/>
                <a:gd name="T29" fmla="*/ 514 h 530"/>
                <a:gd name="T30" fmla="*/ 96 w 146"/>
                <a:gd name="T31" fmla="*/ 505 h 530"/>
                <a:gd name="T32" fmla="*/ 121 w 146"/>
                <a:gd name="T33" fmla="*/ 492 h 530"/>
                <a:gd name="T34" fmla="*/ 146 w 146"/>
                <a:gd name="T35" fmla="*/ 475 h 530"/>
                <a:gd name="T36" fmla="*/ 146 w 146"/>
                <a:gd name="T37" fmla="*/ 14 h 5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6" h="530">
                  <a:moveTo>
                    <a:pt x="146" y="14"/>
                  </a:moveTo>
                  <a:lnTo>
                    <a:pt x="143" y="12"/>
                  </a:lnTo>
                  <a:lnTo>
                    <a:pt x="134" y="8"/>
                  </a:lnTo>
                  <a:lnTo>
                    <a:pt x="120" y="4"/>
                  </a:lnTo>
                  <a:lnTo>
                    <a:pt x="101" y="1"/>
                  </a:lnTo>
                  <a:lnTo>
                    <a:pt x="79" y="0"/>
                  </a:lnTo>
                  <a:lnTo>
                    <a:pt x="54" y="3"/>
                  </a:lnTo>
                  <a:lnTo>
                    <a:pt x="27" y="11"/>
                  </a:lnTo>
                  <a:lnTo>
                    <a:pt x="0" y="27"/>
                  </a:lnTo>
                  <a:lnTo>
                    <a:pt x="0" y="530"/>
                  </a:lnTo>
                  <a:lnTo>
                    <a:pt x="3" y="530"/>
                  </a:lnTo>
                  <a:lnTo>
                    <a:pt x="14" y="529"/>
                  </a:lnTo>
                  <a:lnTo>
                    <a:pt x="29" y="526"/>
                  </a:lnTo>
                  <a:lnTo>
                    <a:pt x="49" y="521"/>
                  </a:lnTo>
                  <a:lnTo>
                    <a:pt x="71" y="514"/>
                  </a:lnTo>
                  <a:lnTo>
                    <a:pt x="96" y="505"/>
                  </a:lnTo>
                  <a:lnTo>
                    <a:pt x="121" y="492"/>
                  </a:lnTo>
                  <a:lnTo>
                    <a:pt x="146" y="475"/>
                  </a:lnTo>
                  <a:lnTo>
                    <a:pt x="146" y="1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2" name="Freeform 187"/>
            <p:cNvSpPr>
              <a:spLocks/>
            </p:cNvSpPr>
            <p:nvPr/>
          </p:nvSpPr>
          <p:spPr bwMode="auto">
            <a:xfrm>
              <a:off x="6101" y="13712"/>
              <a:ext cx="109" cy="373"/>
            </a:xfrm>
            <a:custGeom>
              <a:avLst/>
              <a:gdLst>
                <a:gd name="T0" fmla="*/ 109 w 109"/>
                <a:gd name="T1" fmla="*/ 10 h 373"/>
                <a:gd name="T2" fmla="*/ 107 w 109"/>
                <a:gd name="T3" fmla="*/ 9 h 373"/>
                <a:gd name="T4" fmla="*/ 100 w 109"/>
                <a:gd name="T5" fmla="*/ 6 h 373"/>
                <a:gd name="T6" fmla="*/ 89 w 109"/>
                <a:gd name="T7" fmla="*/ 2 h 373"/>
                <a:gd name="T8" fmla="*/ 75 w 109"/>
                <a:gd name="T9" fmla="*/ 0 h 373"/>
                <a:gd name="T10" fmla="*/ 59 w 109"/>
                <a:gd name="T11" fmla="*/ 0 h 373"/>
                <a:gd name="T12" fmla="*/ 39 w 109"/>
                <a:gd name="T13" fmla="*/ 2 h 373"/>
                <a:gd name="T14" fmla="*/ 20 w 109"/>
                <a:gd name="T15" fmla="*/ 9 h 373"/>
                <a:gd name="T16" fmla="*/ 0 w 109"/>
                <a:gd name="T17" fmla="*/ 21 h 373"/>
                <a:gd name="T18" fmla="*/ 0 w 109"/>
                <a:gd name="T19" fmla="*/ 373 h 373"/>
                <a:gd name="T20" fmla="*/ 2 w 109"/>
                <a:gd name="T21" fmla="*/ 373 h 373"/>
                <a:gd name="T22" fmla="*/ 9 w 109"/>
                <a:gd name="T23" fmla="*/ 372 h 373"/>
                <a:gd name="T24" fmla="*/ 21 w 109"/>
                <a:gd name="T25" fmla="*/ 369 h 373"/>
                <a:gd name="T26" fmla="*/ 36 w 109"/>
                <a:gd name="T27" fmla="*/ 366 h 373"/>
                <a:gd name="T28" fmla="*/ 53 w 109"/>
                <a:gd name="T29" fmla="*/ 362 h 373"/>
                <a:gd name="T30" fmla="*/ 72 w 109"/>
                <a:gd name="T31" fmla="*/ 354 h 373"/>
                <a:gd name="T32" fmla="*/ 90 w 109"/>
                <a:gd name="T33" fmla="*/ 343 h 373"/>
                <a:gd name="T34" fmla="*/ 109 w 109"/>
                <a:gd name="T35" fmla="*/ 331 h 373"/>
                <a:gd name="T36" fmla="*/ 109 w 109"/>
                <a:gd name="T37" fmla="*/ 10 h 37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9" h="373">
                  <a:moveTo>
                    <a:pt x="109" y="10"/>
                  </a:moveTo>
                  <a:lnTo>
                    <a:pt x="107" y="9"/>
                  </a:lnTo>
                  <a:lnTo>
                    <a:pt x="100" y="6"/>
                  </a:lnTo>
                  <a:lnTo>
                    <a:pt x="89" y="2"/>
                  </a:lnTo>
                  <a:lnTo>
                    <a:pt x="75" y="0"/>
                  </a:lnTo>
                  <a:lnTo>
                    <a:pt x="59" y="0"/>
                  </a:lnTo>
                  <a:lnTo>
                    <a:pt x="39" y="2"/>
                  </a:lnTo>
                  <a:lnTo>
                    <a:pt x="20" y="9"/>
                  </a:lnTo>
                  <a:lnTo>
                    <a:pt x="0" y="21"/>
                  </a:lnTo>
                  <a:lnTo>
                    <a:pt x="0" y="373"/>
                  </a:lnTo>
                  <a:lnTo>
                    <a:pt x="2" y="373"/>
                  </a:lnTo>
                  <a:lnTo>
                    <a:pt x="9" y="372"/>
                  </a:lnTo>
                  <a:lnTo>
                    <a:pt x="21" y="369"/>
                  </a:lnTo>
                  <a:lnTo>
                    <a:pt x="36" y="366"/>
                  </a:lnTo>
                  <a:lnTo>
                    <a:pt x="53" y="362"/>
                  </a:lnTo>
                  <a:lnTo>
                    <a:pt x="72" y="354"/>
                  </a:lnTo>
                  <a:lnTo>
                    <a:pt x="90" y="343"/>
                  </a:lnTo>
                  <a:lnTo>
                    <a:pt x="109" y="331"/>
                  </a:lnTo>
                  <a:lnTo>
                    <a:pt x="109" y="1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3" name="Freeform 188"/>
            <p:cNvSpPr>
              <a:spLocks/>
            </p:cNvSpPr>
            <p:nvPr/>
          </p:nvSpPr>
          <p:spPr bwMode="auto">
            <a:xfrm>
              <a:off x="6107" y="13721"/>
              <a:ext cx="75" cy="216"/>
            </a:xfrm>
            <a:custGeom>
              <a:avLst/>
              <a:gdLst>
                <a:gd name="T0" fmla="*/ 75 w 75"/>
                <a:gd name="T1" fmla="*/ 6 h 216"/>
                <a:gd name="T2" fmla="*/ 73 w 75"/>
                <a:gd name="T3" fmla="*/ 5 h 216"/>
                <a:gd name="T4" fmla="*/ 69 w 75"/>
                <a:gd name="T5" fmla="*/ 4 h 216"/>
                <a:gd name="T6" fmla="*/ 61 w 75"/>
                <a:gd name="T7" fmla="*/ 2 h 216"/>
                <a:gd name="T8" fmla="*/ 52 w 75"/>
                <a:gd name="T9" fmla="*/ 0 h 216"/>
                <a:gd name="T10" fmla="*/ 41 w 75"/>
                <a:gd name="T11" fmla="*/ 0 h 216"/>
                <a:gd name="T12" fmla="*/ 28 w 75"/>
                <a:gd name="T13" fmla="*/ 1 h 216"/>
                <a:gd name="T14" fmla="*/ 14 w 75"/>
                <a:gd name="T15" fmla="*/ 6 h 216"/>
                <a:gd name="T16" fmla="*/ 0 w 75"/>
                <a:gd name="T17" fmla="*/ 14 h 216"/>
                <a:gd name="T18" fmla="*/ 0 w 75"/>
                <a:gd name="T19" fmla="*/ 216 h 216"/>
                <a:gd name="T20" fmla="*/ 2 w 75"/>
                <a:gd name="T21" fmla="*/ 216 h 216"/>
                <a:gd name="T22" fmla="*/ 7 w 75"/>
                <a:gd name="T23" fmla="*/ 215 h 216"/>
                <a:gd name="T24" fmla="*/ 15 w 75"/>
                <a:gd name="T25" fmla="*/ 214 h 216"/>
                <a:gd name="T26" fmla="*/ 25 w 75"/>
                <a:gd name="T27" fmla="*/ 211 h 216"/>
                <a:gd name="T28" fmla="*/ 37 w 75"/>
                <a:gd name="T29" fmla="*/ 208 h 216"/>
                <a:gd name="T30" fmla="*/ 50 w 75"/>
                <a:gd name="T31" fmla="*/ 203 h 216"/>
                <a:gd name="T32" fmla="*/ 63 w 75"/>
                <a:gd name="T33" fmla="*/ 195 h 216"/>
                <a:gd name="T34" fmla="*/ 75 w 75"/>
                <a:gd name="T35" fmla="*/ 187 h 216"/>
                <a:gd name="T36" fmla="*/ 75 w 75"/>
                <a:gd name="T37" fmla="*/ 6 h 2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5" h="216">
                  <a:moveTo>
                    <a:pt x="75" y="6"/>
                  </a:moveTo>
                  <a:lnTo>
                    <a:pt x="73" y="5"/>
                  </a:lnTo>
                  <a:lnTo>
                    <a:pt x="69" y="4"/>
                  </a:lnTo>
                  <a:lnTo>
                    <a:pt x="61" y="2"/>
                  </a:lnTo>
                  <a:lnTo>
                    <a:pt x="52" y="0"/>
                  </a:lnTo>
                  <a:lnTo>
                    <a:pt x="41" y="0"/>
                  </a:lnTo>
                  <a:lnTo>
                    <a:pt x="28" y="1"/>
                  </a:lnTo>
                  <a:lnTo>
                    <a:pt x="14" y="6"/>
                  </a:lnTo>
                  <a:lnTo>
                    <a:pt x="0" y="14"/>
                  </a:lnTo>
                  <a:lnTo>
                    <a:pt x="0" y="216"/>
                  </a:lnTo>
                  <a:lnTo>
                    <a:pt x="2" y="216"/>
                  </a:lnTo>
                  <a:lnTo>
                    <a:pt x="7" y="215"/>
                  </a:lnTo>
                  <a:lnTo>
                    <a:pt x="15" y="214"/>
                  </a:lnTo>
                  <a:lnTo>
                    <a:pt x="25" y="211"/>
                  </a:lnTo>
                  <a:lnTo>
                    <a:pt x="37" y="208"/>
                  </a:lnTo>
                  <a:lnTo>
                    <a:pt x="50" y="203"/>
                  </a:lnTo>
                  <a:lnTo>
                    <a:pt x="63" y="195"/>
                  </a:lnTo>
                  <a:lnTo>
                    <a:pt x="75" y="187"/>
                  </a:lnTo>
                  <a:lnTo>
                    <a:pt x="75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4" name="Freeform 189"/>
            <p:cNvSpPr>
              <a:spLocks/>
            </p:cNvSpPr>
            <p:nvPr/>
          </p:nvSpPr>
          <p:spPr bwMode="auto">
            <a:xfrm>
              <a:off x="7013" y="14340"/>
              <a:ext cx="110" cy="111"/>
            </a:xfrm>
            <a:custGeom>
              <a:avLst/>
              <a:gdLst>
                <a:gd name="T0" fmla="*/ 55 w 110"/>
                <a:gd name="T1" fmla="*/ 111 h 111"/>
                <a:gd name="T2" fmla="*/ 66 w 110"/>
                <a:gd name="T3" fmla="*/ 110 h 111"/>
                <a:gd name="T4" fmla="*/ 76 w 110"/>
                <a:gd name="T5" fmla="*/ 106 h 111"/>
                <a:gd name="T6" fmla="*/ 85 w 110"/>
                <a:gd name="T7" fmla="*/ 101 h 111"/>
                <a:gd name="T8" fmla="*/ 94 w 110"/>
                <a:gd name="T9" fmla="*/ 94 h 111"/>
                <a:gd name="T10" fmla="*/ 100 w 110"/>
                <a:gd name="T11" fmla="*/ 86 h 111"/>
                <a:gd name="T12" fmla="*/ 106 w 110"/>
                <a:gd name="T13" fmla="*/ 77 h 111"/>
                <a:gd name="T14" fmla="*/ 109 w 110"/>
                <a:gd name="T15" fmla="*/ 66 h 111"/>
                <a:gd name="T16" fmla="*/ 110 w 110"/>
                <a:gd name="T17" fmla="*/ 56 h 111"/>
                <a:gd name="T18" fmla="*/ 109 w 110"/>
                <a:gd name="T19" fmla="*/ 44 h 111"/>
                <a:gd name="T20" fmla="*/ 106 w 110"/>
                <a:gd name="T21" fmla="*/ 34 h 111"/>
                <a:gd name="T22" fmla="*/ 100 w 110"/>
                <a:gd name="T23" fmla="*/ 24 h 111"/>
                <a:gd name="T24" fmla="*/ 94 w 110"/>
                <a:gd name="T25" fmla="*/ 17 h 111"/>
                <a:gd name="T26" fmla="*/ 85 w 110"/>
                <a:gd name="T27" fmla="*/ 9 h 111"/>
                <a:gd name="T28" fmla="*/ 76 w 110"/>
                <a:gd name="T29" fmla="*/ 5 h 111"/>
                <a:gd name="T30" fmla="*/ 66 w 110"/>
                <a:gd name="T31" fmla="*/ 2 h 111"/>
                <a:gd name="T32" fmla="*/ 55 w 110"/>
                <a:gd name="T33" fmla="*/ 0 h 111"/>
                <a:gd name="T34" fmla="*/ 44 w 110"/>
                <a:gd name="T35" fmla="*/ 2 h 111"/>
                <a:gd name="T36" fmla="*/ 33 w 110"/>
                <a:gd name="T37" fmla="*/ 5 h 111"/>
                <a:gd name="T38" fmla="*/ 25 w 110"/>
                <a:gd name="T39" fmla="*/ 9 h 111"/>
                <a:gd name="T40" fmla="*/ 16 w 110"/>
                <a:gd name="T41" fmla="*/ 17 h 111"/>
                <a:gd name="T42" fmla="*/ 10 w 110"/>
                <a:gd name="T43" fmla="*/ 24 h 111"/>
                <a:gd name="T44" fmla="*/ 4 w 110"/>
                <a:gd name="T45" fmla="*/ 34 h 111"/>
                <a:gd name="T46" fmla="*/ 1 w 110"/>
                <a:gd name="T47" fmla="*/ 44 h 111"/>
                <a:gd name="T48" fmla="*/ 0 w 110"/>
                <a:gd name="T49" fmla="*/ 56 h 111"/>
                <a:gd name="T50" fmla="*/ 1 w 110"/>
                <a:gd name="T51" fmla="*/ 66 h 111"/>
                <a:gd name="T52" fmla="*/ 4 w 110"/>
                <a:gd name="T53" fmla="*/ 77 h 111"/>
                <a:gd name="T54" fmla="*/ 10 w 110"/>
                <a:gd name="T55" fmla="*/ 86 h 111"/>
                <a:gd name="T56" fmla="*/ 16 w 110"/>
                <a:gd name="T57" fmla="*/ 94 h 111"/>
                <a:gd name="T58" fmla="*/ 25 w 110"/>
                <a:gd name="T59" fmla="*/ 101 h 111"/>
                <a:gd name="T60" fmla="*/ 33 w 110"/>
                <a:gd name="T61" fmla="*/ 106 h 111"/>
                <a:gd name="T62" fmla="*/ 44 w 110"/>
                <a:gd name="T63" fmla="*/ 110 h 111"/>
                <a:gd name="T64" fmla="*/ 55 w 110"/>
                <a:gd name="T65" fmla="*/ 111 h 11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0" h="111">
                  <a:moveTo>
                    <a:pt x="55" y="111"/>
                  </a:moveTo>
                  <a:lnTo>
                    <a:pt x="66" y="110"/>
                  </a:lnTo>
                  <a:lnTo>
                    <a:pt x="76" y="106"/>
                  </a:lnTo>
                  <a:lnTo>
                    <a:pt x="85" y="101"/>
                  </a:lnTo>
                  <a:lnTo>
                    <a:pt x="94" y="94"/>
                  </a:lnTo>
                  <a:lnTo>
                    <a:pt x="100" y="86"/>
                  </a:lnTo>
                  <a:lnTo>
                    <a:pt x="106" y="77"/>
                  </a:lnTo>
                  <a:lnTo>
                    <a:pt x="109" y="66"/>
                  </a:lnTo>
                  <a:lnTo>
                    <a:pt x="110" y="56"/>
                  </a:lnTo>
                  <a:lnTo>
                    <a:pt x="109" y="44"/>
                  </a:lnTo>
                  <a:lnTo>
                    <a:pt x="106" y="34"/>
                  </a:lnTo>
                  <a:lnTo>
                    <a:pt x="100" y="24"/>
                  </a:lnTo>
                  <a:lnTo>
                    <a:pt x="94" y="17"/>
                  </a:lnTo>
                  <a:lnTo>
                    <a:pt x="85" y="9"/>
                  </a:lnTo>
                  <a:lnTo>
                    <a:pt x="76" y="5"/>
                  </a:lnTo>
                  <a:lnTo>
                    <a:pt x="66" y="2"/>
                  </a:lnTo>
                  <a:lnTo>
                    <a:pt x="55" y="0"/>
                  </a:lnTo>
                  <a:lnTo>
                    <a:pt x="44" y="2"/>
                  </a:lnTo>
                  <a:lnTo>
                    <a:pt x="33" y="5"/>
                  </a:lnTo>
                  <a:lnTo>
                    <a:pt x="25" y="9"/>
                  </a:lnTo>
                  <a:lnTo>
                    <a:pt x="16" y="17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1" y="44"/>
                  </a:lnTo>
                  <a:lnTo>
                    <a:pt x="0" y="56"/>
                  </a:lnTo>
                  <a:lnTo>
                    <a:pt x="1" y="66"/>
                  </a:lnTo>
                  <a:lnTo>
                    <a:pt x="4" y="77"/>
                  </a:lnTo>
                  <a:lnTo>
                    <a:pt x="10" y="86"/>
                  </a:lnTo>
                  <a:lnTo>
                    <a:pt x="16" y="94"/>
                  </a:lnTo>
                  <a:lnTo>
                    <a:pt x="25" y="101"/>
                  </a:lnTo>
                  <a:lnTo>
                    <a:pt x="33" y="106"/>
                  </a:lnTo>
                  <a:lnTo>
                    <a:pt x="44" y="110"/>
                  </a:lnTo>
                  <a:lnTo>
                    <a:pt x="55" y="1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5" name="Freeform 190"/>
            <p:cNvSpPr>
              <a:spLocks/>
            </p:cNvSpPr>
            <p:nvPr/>
          </p:nvSpPr>
          <p:spPr bwMode="auto">
            <a:xfrm>
              <a:off x="6676" y="14343"/>
              <a:ext cx="55" cy="55"/>
            </a:xfrm>
            <a:custGeom>
              <a:avLst/>
              <a:gdLst>
                <a:gd name="T0" fmla="*/ 27 w 55"/>
                <a:gd name="T1" fmla="*/ 55 h 55"/>
                <a:gd name="T2" fmla="*/ 38 w 55"/>
                <a:gd name="T3" fmla="*/ 53 h 55"/>
                <a:gd name="T4" fmla="*/ 48 w 55"/>
                <a:gd name="T5" fmla="*/ 46 h 55"/>
                <a:gd name="T6" fmla="*/ 53 w 55"/>
                <a:gd name="T7" fmla="*/ 37 h 55"/>
                <a:gd name="T8" fmla="*/ 55 w 55"/>
                <a:gd name="T9" fmla="*/ 27 h 55"/>
                <a:gd name="T10" fmla="*/ 53 w 55"/>
                <a:gd name="T11" fmla="*/ 16 h 55"/>
                <a:gd name="T12" fmla="*/ 48 w 55"/>
                <a:gd name="T13" fmla="*/ 7 h 55"/>
                <a:gd name="T14" fmla="*/ 38 w 55"/>
                <a:gd name="T15" fmla="*/ 2 h 55"/>
                <a:gd name="T16" fmla="*/ 27 w 55"/>
                <a:gd name="T17" fmla="*/ 0 h 55"/>
                <a:gd name="T18" fmla="*/ 16 w 55"/>
                <a:gd name="T19" fmla="*/ 2 h 55"/>
                <a:gd name="T20" fmla="*/ 8 w 55"/>
                <a:gd name="T21" fmla="*/ 7 h 55"/>
                <a:gd name="T22" fmla="*/ 2 w 55"/>
                <a:gd name="T23" fmla="*/ 16 h 55"/>
                <a:gd name="T24" fmla="*/ 0 w 55"/>
                <a:gd name="T25" fmla="*/ 27 h 55"/>
                <a:gd name="T26" fmla="*/ 2 w 55"/>
                <a:gd name="T27" fmla="*/ 37 h 55"/>
                <a:gd name="T28" fmla="*/ 8 w 55"/>
                <a:gd name="T29" fmla="*/ 46 h 55"/>
                <a:gd name="T30" fmla="*/ 16 w 55"/>
                <a:gd name="T31" fmla="*/ 53 h 55"/>
                <a:gd name="T32" fmla="*/ 27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lnTo>
                    <a:pt x="38" y="53"/>
                  </a:lnTo>
                  <a:lnTo>
                    <a:pt x="48" y="46"/>
                  </a:lnTo>
                  <a:lnTo>
                    <a:pt x="53" y="37"/>
                  </a:lnTo>
                  <a:lnTo>
                    <a:pt x="55" y="27"/>
                  </a:lnTo>
                  <a:lnTo>
                    <a:pt x="53" y="16"/>
                  </a:lnTo>
                  <a:lnTo>
                    <a:pt x="48" y="7"/>
                  </a:lnTo>
                  <a:lnTo>
                    <a:pt x="38" y="2"/>
                  </a:lnTo>
                  <a:lnTo>
                    <a:pt x="27" y="0"/>
                  </a:lnTo>
                  <a:lnTo>
                    <a:pt x="16" y="2"/>
                  </a:lnTo>
                  <a:lnTo>
                    <a:pt x="8" y="7"/>
                  </a:lnTo>
                  <a:lnTo>
                    <a:pt x="2" y="16"/>
                  </a:lnTo>
                  <a:lnTo>
                    <a:pt x="0" y="27"/>
                  </a:lnTo>
                  <a:lnTo>
                    <a:pt x="2" y="37"/>
                  </a:lnTo>
                  <a:lnTo>
                    <a:pt x="8" y="46"/>
                  </a:lnTo>
                  <a:lnTo>
                    <a:pt x="16" y="53"/>
                  </a:lnTo>
                  <a:lnTo>
                    <a:pt x="27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6" name="Freeform 191"/>
            <p:cNvSpPr>
              <a:spLocks/>
            </p:cNvSpPr>
            <p:nvPr/>
          </p:nvSpPr>
          <p:spPr bwMode="auto">
            <a:xfrm>
              <a:off x="6770" y="14345"/>
              <a:ext cx="55" cy="55"/>
            </a:xfrm>
            <a:custGeom>
              <a:avLst/>
              <a:gdLst>
                <a:gd name="T0" fmla="*/ 28 w 55"/>
                <a:gd name="T1" fmla="*/ 55 h 55"/>
                <a:gd name="T2" fmla="*/ 39 w 55"/>
                <a:gd name="T3" fmla="*/ 53 h 55"/>
                <a:gd name="T4" fmla="*/ 47 w 55"/>
                <a:gd name="T5" fmla="*/ 47 h 55"/>
                <a:gd name="T6" fmla="*/ 53 w 55"/>
                <a:gd name="T7" fmla="*/ 39 h 55"/>
                <a:gd name="T8" fmla="*/ 55 w 55"/>
                <a:gd name="T9" fmla="*/ 28 h 55"/>
                <a:gd name="T10" fmla="*/ 53 w 55"/>
                <a:gd name="T11" fmla="*/ 17 h 55"/>
                <a:gd name="T12" fmla="*/ 47 w 55"/>
                <a:gd name="T13" fmla="*/ 8 h 55"/>
                <a:gd name="T14" fmla="*/ 39 w 55"/>
                <a:gd name="T15" fmla="*/ 2 h 55"/>
                <a:gd name="T16" fmla="*/ 28 w 55"/>
                <a:gd name="T17" fmla="*/ 0 h 55"/>
                <a:gd name="T18" fmla="*/ 17 w 55"/>
                <a:gd name="T19" fmla="*/ 2 h 55"/>
                <a:gd name="T20" fmla="*/ 9 w 55"/>
                <a:gd name="T21" fmla="*/ 8 h 55"/>
                <a:gd name="T22" fmla="*/ 2 w 55"/>
                <a:gd name="T23" fmla="*/ 17 h 55"/>
                <a:gd name="T24" fmla="*/ 0 w 55"/>
                <a:gd name="T25" fmla="*/ 28 h 55"/>
                <a:gd name="T26" fmla="*/ 2 w 55"/>
                <a:gd name="T27" fmla="*/ 39 h 55"/>
                <a:gd name="T28" fmla="*/ 9 w 55"/>
                <a:gd name="T29" fmla="*/ 47 h 55"/>
                <a:gd name="T30" fmla="*/ 17 w 55"/>
                <a:gd name="T31" fmla="*/ 53 h 55"/>
                <a:gd name="T32" fmla="*/ 28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8" y="55"/>
                  </a:moveTo>
                  <a:lnTo>
                    <a:pt x="39" y="53"/>
                  </a:lnTo>
                  <a:lnTo>
                    <a:pt x="47" y="47"/>
                  </a:lnTo>
                  <a:lnTo>
                    <a:pt x="53" y="39"/>
                  </a:lnTo>
                  <a:lnTo>
                    <a:pt x="55" y="28"/>
                  </a:lnTo>
                  <a:lnTo>
                    <a:pt x="53" y="17"/>
                  </a:lnTo>
                  <a:lnTo>
                    <a:pt x="47" y="8"/>
                  </a:lnTo>
                  <a:lnTo>
                    <a:pt x="39" y="2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2" y="39"/>
                  </a:lnTo>
                  <a:lnTo>
                    <a:pt x="9" y="47"/>
                  </a:lnTo>
                  <a:lnTo>
                    <a:pt x="17" y="53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7" name="Freeform 192"/>
            <p:cNvSpPr>
              <a:spLocks/>
            </p:cNvSpPr>
            <p:nvPr/>
          </p:nvSpPr>
          <p:spPr bwMode="auto">
            <a:xfrm>
              <a:off x="6401" y="13591"/>
              <a:ext cx="156" cy="752"/>
            </a:xfrm>
            <a:custGeom>
              <a:avLst/>
              <a:gdLst>
                <a:gd name="T0" fmla="*/ 48 w 156"/>
                <a:gd name="T1" fmla="*/ 15 h 752"/>
                <a:gd name="T2" fmla="*/ 44 w 156"/>
                <a:gd name="T3" fmla="*/ 30 h 752"/>
                <a:gd name="T4" fmla="*/ 33 w 156"/>
                <a:gd name="T5" fmla="*/ 73 h 752"/>
                <a:gd name="T6" fmla="*/ 19 w 156"/>
                <a:gd name="T7" fmla="*/ 140 h 752"/>
                <a:gd name="T8" fmla="*/ 7 w 156"/>
                <a:gd name="T9" fmla="*/ 229 h 752"/>
                <a:gd name="T10" fmla="*/ 0 w 156"/>
                <a:gd name="T11" fmla="*/ 337 h 752"/>
                <a:gd name="T12" fmla="*/ 1 w 156"/>
                <a:gd name="T13" fmla="*/ 462 h 752"/>
                <a:gd name="T14" fmla="*/ 14 w 156"/>
                <a:gd name="T15" fmla="*/ 602 h 752"/>
                <a:gd name="T16" fmla="*/ 43 w 156"/>
                <a:gd name="T17" fmla="*/ 752 h 752"/>
                <a:gd name="T18" fmla="*/ 150 w 156"/>
                <a:gd name="T19" fmla="*/ 746 h 752"/>
                <a:gd name="T20" fmla="*/ 146 w 156"/>
                <a:gd name="T21" fmla="*/ 724 h 752"/>
                <a:gd name="T22" fmla="*/ 135 w 156"/>
                <a:gd name="T23" fmla="*/ 663 h 752"/>
                <a:gd name="T24" fmla="*/ 123 w 156"/>
                <a:gd name="T25" fmla="*/ 574 h 752"/>
                <a:gd name="T26" fmla="*/ 111 w 156"/>
                <a:gd name="T27" fmla="*/ 463 h 752"/>
                <a:gd name="T28" fmla="*/ 104 w 156"/>
                <a:gd name="T29" fmla="*/ 342 h 752"/>
                <a:gd name="T30" fmla="*/ 107 w 156"/>
                <a:gd name="T31" fmla="*/ 220 h 752"/>
                <a:gd name="T32" fmla="*/ 124 w 156"/>
                <a:gd name="T33" fmla="*/ 106 h 752"/>
                <a:gd name="T34" fmla="*/ 156 w 156"/>
                <a:gd name="T35" fmla="*/ 9 h 752"/>
                <a:gd name="T36" fmla="*/ 156 w 156"/>
                <a:gd name="T37" fmla="*/ 8 h 752"/>
                <a:gd name="T38" fmla="*/ 156 w 156"/>
                <a:gd name="T39" fmla="*/ 6 h 752"/>
                <a:gd name="T40" fmla="*/ 154 w 156"/>
                <a:gd name="T41" fmla="*/ 4 h 752"/>
                <a:gd name="T42" fmla="*/ 147 w 156"/>
                <a:gd name="T43" fmla="*/ 0 h 752"/>
                <a:gd name="T44" fmla="*/ 134 w 156"/>
                <a:gd name="T45" fmla="*/ 0 h 752"/>
                <a:gd name="T46" fmla="*/ 115 w 156"/>
                <a:gd name="T47" fmla="*/ 1 h 752"/>
                <a:gd name="T48" fmla="*/ 87 w 156"/>
                <a:gd name="T49" fmla="*/ 7 h 752"/>
                <a:gd name="T50" fmla="*/ 48 w 156"/>
                <a:gd name="T51" fmla="*/ 15 h 7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6" h="752">
                  <a:moveTo>
                    <a:pt x="48" y="15"/>
                  </a:moveTo>
                  <a:lnTo>
                    <a:pt x="44" y="30"/>
                  </a:lnTo>
                  <a:lnTo>
                    <a:pt x="33" y="73"/>
                  </a:lnTo>
                  <a:lnTo>
                    <a:pt x="19" y="140"/>
                  </a:lnTo>
                  <a:lnTo>
                    <a:pt x="7" y="229"/>
                  </a:lnTo>
                  <a:lnTo>
                    <a:pt x="0" y="337"/>
                  </a:lnTo>
                  <a:lnTo>
                    <a:pt x="1" y="462"/>
                  </a:lnTo>
                  <a:lnTo>
                    <a:pt x="14" y="602"/>
                  </a:lnTo>
                  <a:lnTo>
                    <a:pt x="43" y="752"/>
                  </a:lnTo>
                  <a:lnTo>
                    <a:pt x="150" y="746"/>
                  </a:lnTo>
                  <a:lnTo>
                    <a:pt x="146" y="724"/>
                  </a:lnTo>
                  <a:lnTo>
                    <a:pt x="135" y="663"/>
                  </a:lnTo>
                  <a:lnTo>
                    <a:pt x="123" y="574"/>
                  </a:lnTo>
                  <a:lnTo>
                    <a:pt x="111" y="463"/>
                  </a:lnTo>
                  <a:lnTo>
                    <a:pt x="104" y="342"/>
                  </a:lnTo>
                  <a:lnTo>
                    <a:pt x="107" y="220"/>
                  </a:lnTo>
                  <a:lnTo>
                    <a:pt x="124" y="106"/>
                  </a:lnTo>
                  <a:lnTo>
                    <a:pt x="156" y="9"/>
                  </a:lnTo>
                  <a:lnTo>
                    <a:pt x="156" y="8"/>
                  </a:lnTo>
                  <a:lnTo>
                    <a:pt x="156" y="6"/>
                  </a:lnTo>
                  <a:lnTo>
                    <a:pt x="154" y="4"/>
                  </a:lnTo>
                  <a:lnTo>
                    <a:pt x="147" y="0"/>
                  </a:lnTo>
                  <a:lnTo>
                    <a:pt x="134" y="0"/>
                  </a:lnTo>
                  <a:lnTo>
                    <a:pt x="115" y="1"/>
                  </a:lnTo>
                  <a:lnTo>
                    <a:pt x="87" y="7"/>
                  </a:lnTo>
                  <a:lnTo>
                    <a:pt x="48" y="1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8" name="Freeform 193"/>
            <p:cNvSpPr>
              <a:spLocks/>
            </p:cNvSpPr>
            <p:nvPr/>
          </p:nvSpPr>
          <p:spPr bwMode="auto">
            <a:xfrm>
              <a:off x="7205" y="13498"/>
              <a:ext cx="212" cy="839"/>
            </a:xfrm>
            <a:custGeom>
              <a:avLst/>
              <a:gdLst>
                <a:gd name="T0" fmla="*/ 212 w 212"/>
                <a:gd name="T1" fmla="*/ 6 h 839"/>
                <a:gd name="T2" fmla="*/ 206 w 212"/>
                <a:gd name="T3" fmla="*/ 11 h 839"/>
                <a:gd name="T4" fmla="*/ 192 w 212"/>
                <a:gd name="T5" fmla="*/ 33 h 839"/>
                <a:gd name="T6" fmla="*/ 174 w 212"/>
                <a:gd name="T7" fmla="*/ 77 h 839"/>
                <a:gd name="T8" fmla="*/ 156 w 212"/>
                <a:gd name="T9" fmla="*/ 148 h 839"/>
                <a:gd name="T10" fmla="*/ 141 w 212"/>
                <a:gd name="T11" fmla="*/ 254 h 839"/>
                <a:gd name="T12" fmla="*/ 133 w 212"/>
                <a:gd name="T13" fmla="*/ 401 h 839"/>
                <a:gd name="T14" fmla="*/ 137 w 212"/>
                <a:gd name="T15" fmla="*/ 593 h 839"/>
                <a:gd name="T16" fmla="*/ 158 w 212"/>
                <a:gd name="T17" fmla="*/ 839 h 839"/>
                <a:gd name="T18" fmla="*/ 38 w 212"/>
                <a:gd name="T19" fmla="*/ 839 h 839"/>
                <a:gd name="T20" fmla="*/ 34 w 212"/>
                <a:gd name="T21" fmla="*/ 814 h 839"/>
                <a:gd name="T22" fmla="*/ 24 w 212"/>
                <a:gd name="T23" fmla="*/ 746 h 839"/>
                <a:gd name="T24" fmla="*/ 12 w 212"/>
                <a:gd name="T25" fmla="*/ 645 h 839"/>
                <a:gd name="T26" fmla="*/ 3 w 212"/>
                <a:gd name="T27" fmla="*/ 521 h 839"/>
                <a:gd name="T28" fmla="*/ 0 w 212"/>
                <a:gd name="T29" fmla="*/ 384 h 839"/>
                <a:gd name="T30" fmla="*/ 6 w 212"/>
                <a:gd name="T31" fmla="*/ 244 h 839"/>
                <a:gd name="T32" fmla="*/ 29 w 212"/>
                <a:gd name="T33" fmla="*/ 114 h 839"/>
                <a:gd name="T34" fmla="*/ 68 w 212"/>
                <a:gd name="T35" fmla="*/ 0 h 839"/>
                <a:gd name="T36" fmla="*/ 212 w 212"/>
                <a:gd name="T37" fmla="*/ 6 h 8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12" h="839">
                  <a:moveTo>
                    <a:pt x="212" y="6"/>
                  </a:moveTo>
                  <a:lnTo>
                    <a:pt x="206" y="11"/>
                  </a:lnTo>
                  <a:lnTo>
                    <a:pt x="192" y="33"/>
                  </a:lnTo>
                  <a:lnTo>
                    <a:pt x="174" y="77"/>
                  </a:lnTo>
                  <a:lnTo>
                    <a:pt x="156" y="148"/>
                  </a:lnTo>
                  <a:lnTo>
                    <a:pt x="141" y="254"/>
                  </a:lnTo>
                  <a:lnTo>
                    <a:pt x="133" y="401"/>
                  </a:lnTo>
                  <a:lnTo>
                    <a:pt x="137" y="593"/>
                  </a:lnTo>
                  <a:lnTo>
                    <a:pt x="158" y="839"/>
                  </a:lnTo>
                  <a:lnTo>
                    <a:pt x="38" y="839"/>
                  </a:lnTo>
                  <a:lnTo>
                    <a:pt x="34" y="814"/>
                  </a:lnTo>
                  <a:lnTo>
                    <a:pt x="24" y="746"/>
                  </a:lnTo>
                  <a:lnTo>
                    <a:pt x="12" y="645"/>
                  </a:lnTo>
                  <a:lnTo>
                    <a:pt x="3" y="521"/>
                  </a:lnTo>
                  <a:lnTo>
                    <a:pt x="0" y="384"/>
                  </a:lnTo>
                  <a:lnTo>
                    <a:pt x="6" y="244"/>
                  </a:lnTo>
                  <a:lnTo>
                    <a:pt x="29" y="114"/>
                  </a:lnTo>
                  <a:lnTo>
                    <a:pt x="68" y="0"/>
                  </a:lnTo>
                  <a:lnTo>
                    <a:pt x="212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9" name="Freeform 194"/>
            <p:cNvSpPr>
              <a:spLocks/>
            </p:cNvSpPr>
            <p:nvPr/>
          </p:nvSpPr>
          <p:spPr bwMode="auto">
            <a:xfrm>
              <a:off x="6406" y="13636"/>
              <a:ext cx="137" cy="656"/>
            </a:xfrm>
            <a:custGeom>
              <a:avLst/>
              <a:gdLst>
                <a:gd name="T0" fmla="*/ 43 w 137"/>
                <a:gd name="T1" fmla="*/ 12 h 656"/>
                <a:gd name="T2" fmla="*/ 39 w 137"/>
                <a:gd name="T3" fmla="*/ 25 h 656"/>
                <a:gd name="T4" fmla="*/ 30 w 137"/>
                <a:gd name="T5" fmla="*/ 62 h 656"/>
                <a:gd name="T6" fmla="*/ 19 w 137"/>
                <a:gd name="T7" fmla="*/ 122 h 656"/>
                <a:gd name="T8" fmla="*/ 7 w 137"/>
                <a:gd name="T9" fmla="*/ 199 h 656"/>
                <a:gd name="T10" fmla="*/ 0 w 137"/>
                <a:gd name="T11" fmla="*/ 294 h 656"/>
                <a:gd name="T12" fmla="*/ 1 w 137"/>
                <a:gd name="T13" fmla="*/ 403 h 656"/>
                <a:gd name="T14" fmla="*/ 12 w 137"/>
                <a:gd name="T15" fmla="*/ 524 h 656"/>
                <a:gd name="T16" fmla="*/ 38 w 137"/>
                <a:gd name="T17" fmla="*/ 656 h 656"/>
                <a:gd name="T18" fmla="*/ 132 w 137"/>
                <a:gd name="T19" fmla="*/ 650 h 656"/>
                <a:gd name="T20" fmla="*/ 127 w 137"/>
                <a:gd name="T21" fmla="*/ 631 h 656"/>
                <a:gd name="T22" fmla="*/ 119 w 137"/>
                <a:gd name="T23" fmla="*/ 578 h 656"/>
                <a:gd name="T24" fmla="*/ 107 w 137"/>
                <a:gd name="T25" fmla="*/ 499 h 656"/>
                <a:gd name="T26" fmla="*/ 97 w 137"/>
                <a:gd name="T27" fmla="*/ 403 h 656"/>
                <a:gd name="T28" fmla="*/ 92 w 137"/>
                <a:gd name="T29" fmla="*/ 297 h 656"/>
                <a:gd name="T30" fmla="*/ 94 w 137"/>
                <a:gd name="T31" fmla="*/ 192 h 656"/>
                <a:gd name="T32" fmla="*/ 108 w 137"/>
                <a:gd name="T33" fmla="*/ 91 h 656"/>
                <a:gd name="T34" fmla="*/ 137 w 137"/>
                <a:gd name="T35" fmla="*/ 7 h 656"/>
                <a:gd name="T36" fmla="*/ 137 w 137"/>
                <a:gd name="T37" fmla="*/ 6 h 656"/>
                <a:gd name="T38" fmla="*/ 137 w 137"/>
                <a:gd name="T39" fmla="*/ 4 h 656"/>
                <a:gd name="T40" fmla="*/ 135 w 137"/>
                <a:gd name="T41" fmla="*/ 2 h 656"/>
                <a:gd name="T42" fmla="*/ 129 w 137"/>
                <a:gd name="T43" fmla="*/ 0 h 656"/>
                <a:gd name="T44" fmla="*/ 119 w 137"/>
                <a:gd name="T45" fmla="*/ 0 h 656"/>
                <a:gd name="T46" fmla="*/ 101 w 137"/>
                <a:gd name="T47" fmla="*/ 1 h 656"/>
                <a:gd name="T48" fmla="*/ 77 w 137"/>
                <a:gd name="T49" fmla="*/ 5 h 656"/>
                <a:gd name="T50" fmla="*/ 43 w 137"/>
                <a:gd name="T51" fmla="*/ 12 h 6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7" h="656">
                  <a:moveTo>
                    <a:pt x="43" y="12"/>
                  </a:moveTo>
                  <a:lnTo>
                    <a:pt x="39" y="25"/>
                  </a:lnTo>
                  <a:lnTo>
                    <a:pt x="30" y="62"/>
                  </a:lnTo>
                  <a:lnTo>
                    <a:pt x="19" y="122"/>
                  </a:lnTo>
                  <a:lnTo>
                    <a:pt x="7" y="199"/>
                  </a:lnTo>
                  <a:lnTo>
                    <a:pt x="0" y="294"/>
                  </a:lnTo>
                  <a:lnTo>
                    <a:pt x="1" y="403"/>
                  </a:lnTo>
                  <a:lnTo>
                    <a:pt x="12" y="524"/>
                  </a:lnTo>
                  <a:lnTo>
                    <a:pt x="38" y="656"/>
                  </a:lnTo>
                  <a:lnTo>
                    <a:pt x="132" y="650"/>
                  </a:lnTo>
                  <a:lnTo>
                    <a:pt x="127" y="631"/>
                  </a:lnTo>
                  <a:lnTo>
                    <a:pt x="119" y="578"/>
                  </a:lnTo>
                  <a:lnTo>
                    <a:pt x="107" y="499"/>
                  </a:lnTo>
                  <a:lnTo>
                    <a:pt x="97" y="403"/>
                  </a:lnTo>
                  <a:lnTo>
                    <a:pt x="92" y="297"/>
                  </a:lnTo>
                  <a:lnTo>
                    <a:pt x="94" y="192"/>
                  </a:lnTo>
                  <a:lnTo>
                    <a:pt x="108" y="91"/>
                  </a:lnTo>
                  <a:lnTo>
                    <a:pt x="137" y="7"/>
                  </a:lnTo>
                  <a:lnTo>
                    <a:pt x="137" y="6"/>
                  </a:lnTo>
                  <a:lnTo>
                    <a:pt x="137" y="4"/>
                  </a:lnTo>
                  <a:lnTo>
                    <a:pt x="135" y="2"/>
                  </a:lnTo>
                  <a:lnTo>
                    <a:pt x="129" y="0"/>
                  </a:lnTo>
                  <a:lnTo>
                    <a:pt x="119" y="0"/>
                  </a:lnTo>
                  <a:lnTo>
                    <a:pt x="101" y="1"/>
                  </a:lnTo>
                  <a:lnTo>
                    <a:pt x="77" y="5"/>
                  </a:lnTo>
                  <a:lnTo>
                    <a:pt x="43" y="1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0" name="Freeform 195"/>
            <p:cNvSpPr>
              <a:spLocks/>
            </p:cNvSpPr>
            <p:nvPr/>
          </p:nvSpPr>
          <p:spPr bwMode="auto">
            <a:xfrm>
              <a:off x="6412" y="13680"/>
              <a:ext cx="116" cy="560"/>
            </a:xfrm>
            <a:custGeom>
              <a:avLst/>
              <a:gdLst>
                <a:gd name="T0" fmla="*/ 36 w 116"/>
                <a:gd name="T1" fmla="*/ 11 h 560"/>
                <a:gd name="T2" fmla="*/ 33 w 116"/>
                <a:gd name="T3" fmla="*/ 21 h 560"/>
                <a:gd name="T4" fmla="*/ 24 w 116"/>
                <a:gd name="T5" fmla="*/ 53 h 560"/>
                <a:gd name="T6" fmla="*/ 15 w 116"/>
                <a:gd name="T7" fmla="*/ 103 h 560"/>
                <a:gd name="T8" fmla="*/ 5 w 116"/>
                <a:gd name="T9" fmla="*/ 169 h 560"/>
                <a:gd name="T10" fmla="*/ 0 w 116"/>
                <a:gd name="T11" fmla="*/ 250 h 560"/>
                <a:gd name="T12" fmla="*/ 1 w 116"/>
                <a:gd name="T13" fmla="*/ 344 h 560"/>
                <a:gd name="T14" fmla="*/ 10 w 116"/>
                <a:gd name="T15" fmla="*/ 448 h 560"/>
                <a:gd name="T16" fmla="*/ 32 w 116"/>
                <a:gd name="T17" fmla="*/ 560 h 560"/>
                <a:gd name="T18" fmla="*/ 112 w 116"/>
                <a:gd name="T19" fmla="*/ 555 h 560"/>
                <a:gd name="T20" fmla="*/ 108 w 116"/>
                <a:gd name="T21" fmla="*/ 538 h 560"/>
                <a:gd name="T22" fmla="*/ 101 w 116"/>
                <a:gd name="T23" fmla="*/ 493 h 560"/>
                <a:gd name="T24" fmla="*/ 91 w 116"/>
                <a:gd name="T25" fmla="*/ 426 h 560"/>
                <a:gd name="T26" fmla="*/ 82 w 116"/>
                <a:gd name="T27" fmla="*/ 344 h 560"/>
                <a:gd name="T28" fmla="*/ 77 w 116"/>
                <a:gd name="T29" fmla="*/ 255 h 560"/>
                <a:gd name="T30" fmla="*/ 79 w 116"/>
                <a:gd name="T31" fmla="*/ 164 h 560"/>
                <a:gd name="T32" fmla="*/ 91 w 116"/>
                <a:gd name="T33" fmla="*/ 79 h 560"/>
                <a:gd name="T34" fmla="*/ 116 w 116"/>
                <a:gd name="T35" fmla="*/ 6 h 560"/>
                <a:gd name="T36" fmla="*/ 116 w 116"/>
                <a:gd name="T37" fmla="*/ 5 h 560"/>
                <a:gd name="T38" fmla="*/ 116 w 116"/>
                <a:gd name="T39" fmla="*/ 4 h 560"/>
                <a:gd name="T40" fmla="*/ 114 w 116"/>
                <a:gd name="T41" fmla="*/ 2 h 560"/>
                <a:gd name="T42" fmla="*/ 109 w 116"/>
                <a:gd name="T43" fmla="*/ 0 h 560"/>
                <a:gd name="T44" fmla="*/ 100 w 116"/>
                <a:gd name="T45" fmla="*/ 0 h 560"/>
                <a:gd name="T46" fmla="*/ 86 w 116"/>
                <a:gd name="T47" fmla="*/ 1 h 560"/>
                <a:gd name="T48" fmla="*/ 65 w 116"/>
                <a:gd name="T49" fmla="*/ 4 h 560"/>
                <a:gd name="T50" fmla="*/ 36 w 116"/>
                <a:gd name="T51" fmla="*/ 11 h 56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16" h="560">
                  <a:moveTo>
                    <a:pt x="36" y="11"/>
                  </a:moveTo>
                  <a:lnTo>
                    <a:pt x="33" y="21"/>
                  </a:lnTo>
                  <a:lnTo>
                    <a:pt x="24" y="53"/>
                  </a:lnTo>
                  <a:lnTo>
                    <a:pt x="15" y="103"/>
                  </a:lnTo>
                  <a:lnTo>
                    <a:pt x="5" y="169"/>
                  </a:lnTo>
                  <a:lnTo>
                    <a:pt x="0" y="250"/>
                  </a:lnTo>
                  <a:lnTo>
                    <a:pt x="1" y="344"/>
                  </a:lnTo>
                  <a:lnTo>
                    <a:pt x="10" y="448"/>
                  </a:lnTo>
                  <a:lnTo>
                    <a:pt x="32" y="560"/>
                  </a:lnTo>
                  <a:lnTo>
                    <a:pt x="112" y="555"/>
                  </a:lnTo>
                  <a:lnTo>
                    <a:pt x="108" y="538"/>
                  </a:lnTo>
                  <a:lnTo>
                    <a:pt x="101" y="493"/>
                  </a:lnTo>
                  <a:lnTo>
                    <a:pt x="91" y="426"/>
                  </a:lnTo>
                  <a:lnTo>
                    <a:pt x="82" y="344"/>
                  </a:lnTo>
                  <a:lnTo>
                    <a:pt x="77" y="255"/>
                  </a:lnTo>
                  <a:lnTo>
                    <a:pt x="79" y="164"/>
                  </a:lnTo>
                  <a:lnTo>
                    <a:pt x="91" y="79"/>
                  </a:lnTo>
                  <a:lnTo>
                    <a:pt x="116" y="6"/>
                  </a:lnTo>
                  <a:lnTo>
                    <a:pt x="116" y="5"/>
                  </a:lnTo>
                  <a:lnTo>
                    <a:pt x="116" y="4"/>
                  </a:lnTo>
                  <a:lnTo>
                    <a:pt x="114" y="2"/>
                  </a:lnTo>
                  <a:lnTo>
                    <a:pt x="109" y="0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65" y="4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1" name="Freeform 196"/>
            <p:cNvSpPr>
              <a:spLocks/>
            </p:cNvSpPr>
            <p:nvPr/>
          </p:nvSpPr>
          <p:spPr bwMode="auto">
            <a:xfrm>
              <a:off x="6417" y="13724"/>
              <a:ext cx="97" cy="463"/>
            </a:xfrm>
            <a:custGeom>
              <a:avLst/>
              <a:gdLst>
                <a:gd name="T0" fmla="*/ 30 w 97"/>
                <a:gd name="T1" fmla="*/ 9 h 463"/>
                <a:gd name="T2" fmla="*/ 27 w 97"/>
                <a:gd name="T3" fmla="*/ 17 h 463"/>
                <a:gd name="T4" fmla="*/ 20 w 97"/>
                <a:gd name="T5" fmla="*/ 44 h 463"/>
                <a:gd name="T6" fmla="*/ 12 w 97"/>
                <a:gd name="T7" fmla="*/ 85 h 463"/>
                <a:gd name="T8" fmla="*/ 4 w 97"/>
                <a:gd name="T9" fmla="*/ 140 h 463"/>
                <a:gd name="T10" fmla="*/ 0 w 97"/>
                <a:gd name="T11" fmla="*/ 207 h 463"/>
                <a:gd name="T12" fmla="*/ 0 w 97"/>
                <a:gd name="T13" fmla="*/ 285 h 463"/>
                <a:gd name="T14" fmla="*/ 9 w 97"/>
                <a:gd name="T15" fmla="*/ 370 h 463"/>
                <a:gd name="T16" fmla="*/ 26 w 97"/>
                <a:gd name="T17" fmla="*/ 463 h 463"/>
                <a:gd name="T18" fmla="*/ 93 w 97"/>
                <a:gd name="T19" fmla="*/ 460 h 463"/>
                <a:gd name="T20" fmla="*/ 89 w 97"/>
                <a:gd name="T21" fmla="*/ 446 h 463"/>
                <a:gd name="T22" fmla="*/ 83 w 97"/>
                <a:gd name="T23" fmla="*/ 408 h 463"/>
                <a:gd name="T24" fmla="*/ 75 w 97"/>
                <a:gd name="T25" fmla="*/ 353 h 463"/>
                <a:gd name="T26" fmla="*/ 68 w 97"/>
                <a:gd name="T27" fmla="*/ 285 h 463"/>
                <a:gd name="T28" fmla="*/ 65 w 97"/>
                <a:gd name="T29" fmla="*/ 211 h 463"/>
                <a:gd name="T30" fmla="*/ 67 w 97"/>
                <a:gd name="T31" fmla="*/ 136 h 463"/>
                <a:gd name="T32" fmla="*/ 76 w 97"/>
                <a:gd name="T33" fmla="*/ 65 h 463"/>
                <a:gd name="T34" fmla="*/ 97 w 97"/>
                <a:gd name="T35" fmla="*/ 5 h 463"/>
                <a:gd name="T36" fmla="*/ 97 w 97"/>
                <a:gd name="T37" fmla="*/ 4 h 463"/>
                <a:gd name="T38" fmla="*/ 97 w 97"/>
                <a:gd name="T39" fmla="*/ 3 h 463"/>
                <a:gd name="T40" fmla="*/ 95 w 97"/>
                <a:gd name="T41" fmla="*/ 1 h 463"/>
                <a:gd name="T42" fmla="*/ 91 w 97"/>
                <a:gd name="T43" fmla="*/ 0 h 463"/>
                <a:gd name="T44" fmla="*/ 84 w 97"/>
                <a:gd name="T45" fmla="*/ 0 h 463"/>
                <a:gd name="T46" fmla="*/ 71 w 97"/>
                <a:gd name="T47" fmla="*/ 0 h 463"/>
                <a:gd name="T48" fmla="*/ 54 w 97"/>
                <a:gd name="T49" fmla="*/ 3 h 463"/>
                <a:gd name="T50" fmla="*/ 30 w 97"/>
                <a:gd name="T51" fmla="*/ 9 h 46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7" h="463">
                  <a:moveTo>
                    <a:pt x="30" y="9"/>
                  </a:moveTo>
                  <a:lnTo>
                    <a:pt x="27" y="17"/>
                  </a:lnTo>
                  <a:lnTo>
                    <a:pt x="20" y="44"/>
                  </a:lnTo>
                  <a:lnTo>
                    <a:pt x="12" y="85"/>
                  </a:lnTo>
                  <a:lnTo>
                    <a:pt x="4" y="140"/>
                  </a:lnTo>
                  <a:lnTo>
                    <a:pt x="0" y="207"/>
                  </a:lnTo>
                  <a:lnTo>
                    <a:pt x="0" y="285"/>
                  </a:lnTo>
                  <a:lnTo>
                    <a:pt x="9" y="370"/>
                  </a:lnTo>
                  <a:lnTo>
                    <a:pt x="26" y="463"/>
                  </a:lnTo>
                  <a:lnTo>
                    <a:pt x="93" y="460"/>
                  </a:lnTo>
                  <a:lnTo>
                    <a:pt x="89" y="446"/>
                  </a:lnTo>
                  <a:lnTo>
                    <a:pt x="83" y="408"/>
                  </a:lnTo>
                  <a:lnTo>
                    <a:pt x="75" y="353"/>
                  </a:lnTo>
                  <a:lnTo>
                    <a:pt x="68" y="285"/>
                  </a:lnTo>
                  <a:lnTo>
                    <a:pt x="65" y="211"/>
                  </a:lnTo>
                  <a:lnTo>
                    <a:pt x="67" y="136"/>
                  </a:lnTo>
                  <a:lnTo>
                    <a:pt x="76" y="65"/>
                  </a:lnTo>
                  <a:lnTo>
                    <a:pt x="97" y="5"/>
                  </a:lnTo>
                  <a:lnTo>
                    <a:pt x="97" y="4"/>
                  </a:lnTo>
                  <a:lnTo>
                    <a:pt x="97" y="3"/>
                  </a:lnTo>
                  <a:lnTo>
                    <a:pt x="95" y="1"/>
                  </a:lnTo>
                  <a:lnTo>
                    <a:pt x="91" y="0"/>
                  </a:lnTo>
                  <a:lnTo>
                    <a:pt x="84" y="0"/>
                  </a:lnTo>
                  <a:lnTo>
                    <a:pt x="71" y="0"/>
                  </a:lnTo>
                  <a:lnTo>
                    <a:pt x="54" y="3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2" name="Freeform 197"/>
            <p:cNvSpPr>
              <a:spLocks/>
            </p:cNvSpPr>
            <p:nvPr/>
          </p:nvSpPr>
          <p:spPr bwMode="auto">
            <a:xfrm>
              <a:off x="6422" y="13768"/>
              <a:ext cx="77" cy="367"/>
            </a:xfrm>
            <a:custGeom>
              <a:avLst/>
              <a:gdLst>
                <a:gd name="T0" fmla="*/ 24 w 77"/>
                <a:gd name="T1" fmla="*/ 8 h 367"/>
                <a:gd name="T2" fmla="*/ 22 w 77"/>
                <a:gd name="T3" fmla="*/ 15 h 367"/>
                <a:gd name="T4" fmla="*/ 17 w 77"/>
                <a:gd name="T5" fmla="*/ 36 h 367"/>
                <a:gd name="T6" fmla="*/ 10 w 77"/>
                <a:gd name="T7" fmla="*/ 68 h 367"/>
                <a:gd name="T8" fmla="*/ 4 w 77"/>
                <a:gd name="T9" fmla="*/ 112 h 367"/>
                <a:gd name="T10" fmla="*/ 0 w 77"/>
                <a:gd name="T11" fmla="*/ 164 h 367"/>
                <a:gd name="T12" fmla="*/ 0 w 77"/>
                <a:gd name="T13" fmla="*/ 226 h 367"/>
                <a:gd name="T14" fmla="*/ 7 w 77"/>
                <a:gd name="T15" fmla="*/ 294 h 367"/>
                <a:gd name="T16" fmla="*/ 21 w 77"/>
                <a:gd name="T17" fmla="*/ 367 h 367"/>
                <a:gd name="T18" fmla="*/ 74 w 77"/>
                <a:gd name="T19" fmla="*/ 364 h 367"/>
                <a:gd name="T20" fmla="*/ 71 w 77"/>
                <a:gd name="T21" fmla="*/ 353 h 367"/>
                <a:gd name="T22" fmla="*/ 66 w 77"/>
                <a:gd name="T23" fmla="*/ 323 h 367"/>
                <a:gd name="T24" fmla="*/ 60 w 77"/>
                <a:gd name="T25" fmla="*/ 280 h 367"/>
                <a:gd name="T26" fmla="*/ 54 w 77"/>
                <a:gd name="T27" fmla="*/ 226 h 367"/>
                <a:gd name="T28" fmla="*/ 51 w 77"/>
                <a:gd name="T29" fmla="*/ 168 h 367"/>
                <a:gd name="T30" fmla="*/ 53 w 77"/>
                <a:gd name="T31" fmla="*/ 107 h 367"/>
                <a:gd name="T32" fmla="*/ 61 w 77"/>
                <a:gd name="T33" fmla="*/ 52 h 367"/>
                <a:gd name="T34" fmla="*/ 77 w 77"/>
                <a:gd name="T35" fmla="*/ 5 h 367"/>
                <a:gd name="T36" fmla="*/ 77 w 77"/>
                <a:gd name="T37" fmla="*/ 5 h 367"/>
                <a:gd name="T38" fmla="*/ 77 w 77"/>
                <a:gd name="T39" fmla="*/ 2 h 367"/>
                <a:gd name="T40" fmla="*/ 76 w 77"/>
                <a:gd name="T41" fmla="*/ 1 h 367"/>
                <a:gd name="T42" fmla="*/ 72 w 77"/>
                <a:gd name="T43" fmla="*/ 0 h 367"/>
                <a:gd name="T44" fmla="*/ 66 w 77"/>
                <a:gd name="T45" fmla="*/ 0 h 367"/>
                <a:gd name="T46" fmla="*/ 56 w 77"/>
                <a:gd name="T47" fmla="*/ 1 h 367"/>
                <a:gd name="T48" fmla="*/ 43 w 77"/>
                <a:gd name="T49" fmla="*/ 4 h 367"/>
                <a:gd name="T50" fmla="*/ 24 w 77"/>
                <a:gd name="T51" fmla="*/ 8 h 36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77" h="367">
                  <a:moveTo>
                    <a:pt x="24" y="8"/>
                  </a:moveTo>
                  <a:lnTo>
                    <a:pt x="22" y="15"/>
                  </a:lnTo>
                  <a:lnTo>
                    <a:pt x="17" y="36"/>
                  </a:lnTo>
                  <a:lnTo>
                    <a:pt x="10" y="68"/>
                  </a:lnTo>
                  <a:lnTo>
                    <a:pt x="4" y="112"/>
                  </a:lnTo>
                  <a:lnTo>
                    <a:pt x="0" y="164"/>
                  </a:lnTo>
                  <a:lnTo>
                    <a:pt x="0" y="226"/>
                  </a:lnTo>
                  <a:lnTo>
                    <a:pt x="7" y="294"/>
                  </a:lnTo>
                  <a:lnTo>
                    <a:pt x="21" y="367"/>
                  </a:lnTo>
                  <a:lnTo>
                    <a:pt x="74" y="364"/>
                  </a:lnTo>
                  <a:lnTo>
                    <a:pt x="71" y="353"/>
                  </a:lnTo>
                  <a:lnTo>
                    <a:pt x="66" y="323"/>
                  </a:lnTo>
                  <a:lnTo>
                    <a:pt x="60" y="280"/>
                  </a:lnTo>
                  <a:lnTo>
                    <a:pt x="54" y="226"/>
                  </a:lnTo>
                  <a:lnTo>
                    <a:pt x="51" y="168"/>
                  </a:lnTo>
                  <a:lnTo>
                    <a:pt x="53" y="107"/>
                  </a:lnTo>
                  <a:lnTo>
                    <a:pt x="61" y="52"/>
                  </a:lnTo>
                  <a:lnTo>
                    <a:pt x="77" y="5"/>
                  </a:lnTo>
                  <a:lnTo>
                    <a:pt x="77" y="2"/>
                  </a:lnTo>
                  <a:lnTo>
                    <a:pt x="76" y="1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56" y="1"/>
                  </a:lnTo>
                  <a:lnTo>
                    <a:pt x="43" y="4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3" name="Freeform 198"/>
            <p:cNvSpPr>
              <a:spLocks/>
            </p:cNvSpPr>
            <p:nvPr/>
          </p:nvSpPr>
          <p:spPr bwMode="auto">
            <a:xfrm>
              <a:off x="6428" y="13813"/>
              <a:ext cx="56" cy="271"/>
            </a:xfrm>
            <a:custGeom>
              <a:avLst/>
              <a:gdLst>
                <a:gd name="T0" fmla="*/ 17 w 56"/>
                <a:gd name="T1" fmla="*/ 5 h 271"/>
                <a:gd name="T2" fmla="*/ 16 w 56"/>
                <a:gd name="T3" fmla="*/ 10 h 271"/>
                <a:gd name="T4" fmla="*/ 12 w 56"/>
                <a:gd name="T5" fmla="*/ 25 h 271"/>
                <a:gd name="T6" fmla="*/ 6 w 56"/>
                <a:gd name="T7" fmla="*/ 49 h 271"/>
                <a:gd name="T8" fmla="*/ 2 w 56"/>
                <a:gd name="T9" fmla="*/ 82 h 271"/>
                <a:gd name="T10" fmla="*/ 0 w 56"/>
                <a:gd name="T11" fmla="*/ 122 h 271"/>
                <a:gd name="T12" fmla="*/ 0 w 56"/>
                <a:gd name="T13" fmla="*/ 166 h 271"/>
                <a:gd name="T14" fmla="*/ 4 w 56"/>
                <a:gd name="T15" fmla="*/ 217 h 271"/>
                <a:gd name="T16" fmla="*/ 15 w 56"/>
                <a:gd name="T17" fmla="*/ 271 h 271"/>
                <a:gd name="T18" fmla="*/ 54 w 56"/>
                <a:gd name="T19" fmla="*/ 268 h 271"/>
                <a:gd name="T20" fmla="*/ 52 w 56"/>
                <a:gd name="T21" fmla="*/ 261 h 271"/>
                <a:gd name="T22" fmla="*/ 48 w 56"/>
                <a:gd name="T23" fmla="*/ 238 h 271"/>
                <a:gd name="T24" fmla="*/ 44 w 56"/>
                <a:gd name="T25" fmla="*/ 206 h 271"/>
                <a:gd name="T26" fmla="*/ 40 w 56"/>
                <a:gd name="T27" fmla="*/ 166 h 271"/>
                <a:gd name="T28" fmla="*/ 37 w 56"/>
                <a:gd name="T29" fmla="*/ 123 h 271"/>
                <a:gd name="T30" fmla="*/ 39 w 56"/>
                <a:gd name="T31" fmla="*/ 78 h 271"/>
                <a:gd name="T32" fmla="*/ 44 w 56"/>
                <a:gd name="T33" fmla="*/ 37 h 271"/>
                <a:gd name="T34" fmla="*/ 56 w 56"/>
                <a:gd name="T35" fmla="*/ 3 h 271"/>
                <a:gd name="T36" fmla="*/ 56 w 56"/>
                <a:gd name="T37" fmla="*/ 3 h 271"/>
                <a:gd name="T38" fmla="*/ 56 w 56"/>
                <a:gd name="T39" fmla="*/ 2 h 271"/>
                <a:gd name="T40" fmla="*/ 55 w 56"/>
                <a:gd name="T41" fmla="*/ 1 h 271"/>
                <a:gd name="T42" fmla="*/ 52 w 56"/>
                <a:gd name="T43" fmla="*/ 0 h 271"/>
                <a:gd name="T44" fmla="*/ 48 w 56"/>
                <a:gd name="T45" fmla="*/ 0 h 271"/>
                <a:gd name="T46" fmla="*/ 42 w 56"/>
                <a:gd name="T47" fmla="*/ 0 h 271"/>
                <a:gd name="T48" fmla="*/ 31 w 56"/>
                <a:gd name="T49" fmla="*/ 2 h 271"/>
                <a:gd name="T50" fmla="*/ 17 w 56"/>
                <a:gd name="T51" fmla="*/ 5 h 27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56" h="271">
                  <a:moveTo>
                    <a:pt x="17" y="5"/>
                  </a:moveTo>
                  <a:lnTo>
                    <a:pt x="16" y="10"/>
                  </a:lnTo>
                  <a:lnTo>
                    <a:pt x="12" y="25"/>
                  </a:lnTo>
                  <a:lnTo>
                    <a:pt x="6" y="49"/>
                  </a:lnTo>
                  <a:lnTo>
                    <a:pt x="2" y="82"/>
                  </a:lnTo>
                  <a:lnTo>
                    <a:pt x="0" y="122"/>
                  </a:lnTo>
                  <a:lnTo>
                    <a:pt x="0" y="166"/>
                  </a:lnTo>
                  <a:lnTo>
                    <a:pt x="4" y="217"/>
                  </a:lnTo>
                  <a:lnTo>
                    <a:pt x="15" y="271"/>
                  </a:lnTo>
                  <a:lnTo>
                    <a:pt x="54" y="268"/>
                  </a:lnTo>
                  <a:lnTo>
                    <a:pt x="52" y="261"/>
                  </a:lnTo>
                  <a:lnTo>
                    <a:pt x="48" y="238"/>
                  </a:lnTo>
                  <a:lnTo>
                    <a:pt x="44" y="206"/>
                  </a:lnTo>
                  <a:lnTo>
                    <a:pt x="40" y="166"/>
                  </a:lnTo>
                  <a:lnTo>
                    <a:pt x="37" y="123"/>
                  </a:lnTo>
                  <a:lnTo>
                    <a:pt x="39" y="78"/>
                  </a:lnTo>
                  <a:lnTo>
                    <a:pt x="44" y="37"/>
                  </a:lnTo>
                  <a:lnTo>
                    <a:pt x="56" y="3"/>
                  </a:lnTo>
                  <a:lnTo>
                    <a:pt x="56" y="2"/>
                  </a:lnTo>
                  <a:lnTo>
                    <a:pt x="55" y="1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1" y="2"/>
                  </a:lnTo>
                  <a:lnTo>
                    <a:pt x="17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4" name="Freeform 199"/>
            <p:cNvSpPr>
              <a:spLocks/>
            </p:cNvSpPr>
            <p:nvPr/>
          </p:nvSpPr>
          <p:spPr bwMode="auto">
            <a:xfrm>
              <a:off x="7211" y="13549"/>
              <a:ext cx="186" cy="732"/>
            </a:xfrm>
            <a:custGeom>
              <a:avLst/>
              <a:gdLst>
                <a:gd name="T0" fmla="*/ 186 w 186"/>
                <a:gd name="T1" fmla="*/ 6 h 732"/>
                <a:gd name="T2" fmla="*/ 182 w 186"/>
                <a:gd name="T3" fmla="*/ 11 h 732"/>
                <a:gd name="T4" fmla="*/ 169 w 186"/>
                <a:gd name="T5" fmla="*/ 29 h 732"/>
                <a:gd name="T6" fmla="*/ 153 w 186"/>
                <a:gd name="T7" fmla="*/ 67 h 732"/>
                <a:gd name="T8" fmla="*/ 137 w 186"/>
                <a:gd name="T9" fmla="*/ 130 h 732"/>
                <a:gd name="T10" fmla="*/ 124 w 186"/>
                <a:gd name="T11" fmla="*/ 221 h 732"/>
                <a:gd name="T12" fmla="*/ 117 w 186"/>
                <a:gd name="T13" fmla="*/ 350 h 732"/>
                <a:gd name="T14" fmla="*/ 122 w 186"/>
                <a:gd name="T15" fmla="*/ 517 h 732"/>
                <a:gd name="T16" fmla="*/ 139 w 186"/>
                <a:gd name="T17" fmla="*/ 732 h 732"/>
                <a:gd name="T18" fmla="*/ 34 w 186"/>
                <a:gd name="T19" fmla="*/ 732 h 732"/>
                <a:gd name="T20" fmla="*/ 31 w 186"/>
                <a:gd name="T21" fmla="*/ 711 h 732"/>
                <a:gd name="T22" fmla="*/ 22 w 186"/>
                <a:gd name="T23" fmla="*/ 651 h 732"/>
                <a:gd name="T24" fmla="*/ 12 w 186"/>
                <a:gd name="T25" fmla="*/ 563 h 732"/>
                <a:gd name="T26" fmla="*/ 3 w 186"/>
                <a:gd name="T27" fmla="*/ 454 h 732"/>
                <a:gd name="T28" fmla="*/ 0 w 186"/>
                <a:gd name="T29" fmla="*/ 335 h 732"/>
                <a:gd name="T30" fmla="*/ 6 w 186"/>
                <a:gd name="T31" fmla="*/ 213 h 732"/>
                <a:gd name="T32" fmla="*/ 25 w 186"/>
                <a:gd name="T33" fmla="*/ 98 h 732"/>
                <a:gd name="T34" fmla="*/ 60 w 186"/>
                <a:gd name="T35" fmla="*/ 0 h 732"/>
                <a:gd name="T36" fmla="*/ 186 w 186"/>
                <a:gd name="T37" fmla="*/ 6 h 7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86" h="732">
                  <a:moveTo>
                    <a:pt x="186" y="6"/>
                  </a:moveTo>
                  <a:lnTo>
                    <a:pt x="182" y="11"/>
                  </a:lnTo>
                  <a:lnTo>
                    <a:pt x="169" y="29"/>
                  </a:lnTo>
                  <a:lnTo>
                    <a:pt x="153" y="67"/>
                  </a:lnTo>
                  <a:lnTo>
                    <a:pt x="137" y="130"/>
                  </a:lnTo>
                  <a:lnTo>
                    <a:pt x="124" y="221"/>
                  </a:lnTo>
                  <a:lnTo>
                    <a:pt x="117" y="350"/>
                  </a:lnTo>
                  <a:lnTo>
                    <a:pt x="122" y="517"/>
                  </a:lnTo>
                  <a:lnTo>
                    <a:pt x="139" y="732"/>
                  </a:lnTo>
                  <a:lnTo>
                    <a:pt x="34" y="732"/>
                  </a:lnTo>
                  <a:lnTo>
                    <a:pt x="31" y="711"/>
                  </a:lnTo>
                  <a:lnTo>
                    <a:pt x="22" y="651"/>
                  </a:lnTo>
                  <a:lnTo>
                    <a:pt x="12" y="563"/>
                  </a:lnTo>
                  <a:lnTo>
                    <a:pt x="3" y="454"/>
                  </a:lnTo>
                  <a:lnTo>
                    <a:pt x="0" y="335"/>
                  </a:lnTo>
                  <a:lnTo>
                    <a:pt x="6" y="213"/>
                  </a:lnTo>
                  <a:lnTo>
                    <a:pt x="25" y="98"/>
                  </a:lnTo>
                  <a:lnTo>
                    <a:pt x="60" y="0"/>
                  </a:lnTo>
                  <a:lnTo>
                    <a:pt x="186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5" name="Freeform 200"/>
            <p:cNvSpPr>
              <a:spLocks/>
            </p:cNvSpPr>
            <p:nvPr/>
          </p:nvSpPr>
          <p:spPr bwMode="auto">
            <a:xfrm>
              <a:off x="7219" y="13600"/>
              <a:ext cx="158" cy="625"/>
            </a:xfrm>
            <a:custGeom>
              <a:avLst/>
              <a:gdLst>
                <a:gd name="T0" fmla="*/ 158 w 158"/>
                <a:gd name="T1" fmla="*/ 4 h 625"/>
                <a:gd name="T2" fmla="*/ 153 w 158"/>
                <a:gd name="T3" fmla="*/ 9 h 625"/>
                <a:gd name="T4" fmla="*/ 144 w 158"/>
                <a:gd name="T5" fmla="*/ 25 h 625"/>
                <a:gd name="T6" fmla="*/ 130 w 158"/>
                <a:gd name="T7" fmla="*/ 57 h 625"/>
                <a:gd name="T8" fmla="*/ 116 w 158"/>
                <a:gd name="T9" fmla="*/ 110 h 625"/>
                <a:gd name="T10" fmla="*/ 105 w 158"/>
                <a:gd name="T11" fmla="*/ 189 h 625"/>
                <a:gd name="T12" fmla="*/ 100 w 158"/>
                <a:gd name="T13" fmla="*/ 298 h 625"/>
                <a:gd name="T14" fmla="*/ 103 w 158"/>
                <a:gd name="T15" fmla="*/ 441 h 625"/>
                <a:gd name="T16" fmla="*/ 118 w 158"/>
                <a:gd name="T17" fmla="*/ 625 h 625"/>
                <a:gd name="T18" fmla="*/ 29 w 158"/>
                <a:gd name="T19" fmla="*/ 625 h 625"/>
                <a:gd name="T20" fmla="*/ 25 w 158"/>
                <a:gd name="T21" fmla="*/ 607 h 625"/>
                <a:gd name="T22" fmla="*/ 18 w 158"/>
                <a:gd name="T23" fmla="*/ 556 h 625"/>
                <a:gd name="T24" fmla="*/ 9 w 158"/>
                <a:gd name="T25" fmla="*/ 480 h 625"/>
                <a:gd name="T26" fmla="*/ 2 w 158"/>
                <a:gd name="T27" fmla="*/ 387 h 625"/>
                <a:gd name="T28" fmla="*/ 0 w 158"/>
                <a:gd name="T29" fmla="*/ 286 h 625"/>
                <a:gd name="T30" fmla="*/ 5 w 158"/>
                <a:gd name="T31" fmla="*/ 182 h 625"/>
                <a:gd name="T32" fmla="*/ 21 w 158"/>
                <a:gd name="T33" fmla="*/ 84 h 625"/>
                <a:gd name="T34" fmla="*/ 51 w 158"/>
                <a:gd name="T35" fmla="*/ 0 h 625"/>
                <a:gd name="T36" fmla="*/ 158 w 158"/>
                <a:gd name="T37" fmla="*/ 4 h 6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8" h="625">
                  <a:moveTo>
                    <a:pt x="158" y="4"/>
                  </a:moveTo>
                  <a:lnTo>
                    <a:pt x="153" y="9"/>
                  </a:lnTo>
                  <a:lnTo>
                    <a:pt x="144" y="25"/>
                  </a:lnTo>
                  <a:lnTo>
                    <a:pt x="130" y="57"/>
                  </a:lnTo>
                  <a:lnTo>
                    <a:pt x="116" y="110"/>
                  </a:lnTo>
                  <a:lnTo>
                    <a:pt x="105" y="189"/>
                  </a:lnTo>
                  <a:lnTo>
                    <a:pt x="100" y="298"/>
                  </a:lnTo>
                  <a:lnTo>
                    <a:pt x="103" y="441"/>
                  </a:lnTo>
                  <a:lnTo>
                    <a:pt x="118" y="625"/>
                  </a:lnTo>
                  <a:lnTo>
                    <a:pt x="29" y="625"/>
                  </a:lnTo>
                  <a:lnTo>
                    <a:pt x="25" y="607"/>
                  </a:lnTo>
                  <a:lnTo>
                    <a:pt x="18" y="556"/>
                  </a:lnTo>
                  <a:lnTo>
                    <a:pt x="9" y="480"/>
                  </a:lnTo>
                  <a:lnTo>
                    <a:pt x="2" y="387"/>
                  </a:lnTo>
                  <a:lnTo>
                    <a:pt x="0" y="286"/>
                  </a:lnTo>
                  <a:lnTo>
                    <a:pt x="5" y="182"/>
                  </a:lnTo>
                  <a:lnTo>
                    <a:pt x="21" y="84"/>
                  </a:lnTo>
                  <a:lnTo>
                    <a:pt x="51" y="0"/>
                  </a:lnTo>
                  <a:lnTo>
                    <a:pt x="158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6" name="Freeform 201"/>
            <p:cNvSpPr>
              <a:spLocks/>
            </p:cNvSpPr>
            <p:nvPr/>
          </p:nvSpPr>
          <p:spPr bwMode="auto">
            <a:xfrm>
              <a:off x="7225" y="13651"/>
              <a:ext cx="131" cy="517"/>
            </a:xfrm>
            <a:custGeom>
              <a:avLst/>
              <a:gdLst>
                <a:gd name="T0" fmla="*/ 131 w 131"/>
                <a:gd name="T1" fmla="*/ 4 h 517"/>
                <a:gd name="T2" fmla="*/ 128 w 131"/>
                <a:gd name="T3" fmla="*/ 7 h 517"/>
                <a:gd name="T4" fmla="*/ 119 w 131"/>
                <a:gd name="T5" fmla="*/ 21 h 517"/>
                <a:gd name="T6" fmla="*/ 109 w 131"/>
                <a:gd name="T7" fmla="*/ 47 h 517"/>
                <a:gd name="T8" fmla="*/ 97 w 131"/>
                <a:gd name="T9" fmla="*/ 91 h 517"/>
                <a:gd name="T10" fmla="*/ 88 w 131"/>
                <a:gd name="T11" fmla="*/ 156 h 517"/>
                <a:gd name="T12" fmla="*/ 84 w 131"/>
                <a:gd name="T13" fmla="*/ 247 h 517"/>
                <a:gd name="T14" fmla="*/ 86 w 131"/>
                <a:gd name="T15" fmla="*/ 366 h 517"/>
                <a:gd name="T16" fmla="*/ 99 w 131"/>
                <a:gd name="T17" fmla="*/ 517 h 517"/>
                <a:gd name="T18" fmla="*/ 25 w 131"/>
                <a:gd name="T19" fmla="*/ 517 h 517"/>
                <a:gd name="T20" fmla="*/ 23 w 131"/>
                <a:gd name="T21" fmla="*/ 502 h 517"/>
                <a:gd name="T22" fmla="*/ 16 w 131"/>
                <a:gd name="T23" fmla="*/ 460 h 517"/>
                <a:gd name="T24" fmla="*/ 9 w 131"/>
                <a:gd name="T25" fmla="*/ 397 h 517"/>
                <a:gd name="T26" fmla="*/ 2 w 131"/>
                <a:gd name="T27" fmla="*/ 320 h 517"/>
                <a:gd name="T28" fmla="*/ 0 w 131"/>
                <a:gd name="T29" fmla="*/ 236 h 517"/>
                <a:gd name="T30" fmla="*/ 4 w 131"/>
                <a:gd name="T31" fmla="*/ 151 h 517"/>
                <a:gd name="T32" fmla="*/ 18 w 131"/>
                <a:gd name="T33" fmla="*/ 70 h 517"/>
                <a:gd name="T34" fmla="*/ 43 w 131"/>
                <a:gd name="T35" fmla="*/ 0 h 517"/>
                <a:gd name="T36" fmla="*/ 131 w 131"/>
                <a:gd name="T37" fmla="*/ 4 h 5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31" h="517">
                  <a:moveTo>
                    <a:pt x="131" y="4"/>
                  </a:moveTo>
                  <a:lnTo>
                    <a:pt x="128" y="7"/>
                  </a:lnTo>
                  <a:lnTo>
                    <a:pt x="119" y="21"/>
                  </a:lnTo>
                  <a:lnTo>
                    <a:pt x="109" y="47"/>
                  </a:lnTo>
                  <a:lnTo>
                    <a:pt x="97" y="91"/>
                  </a:lnTo>
                  <a:lnTo>
                    <a:pt x="88" y="156"/>
                  </a:lnTo>
                  <a:lnTo>
                    <a:pt x="84" y="247"/>
                  </a:lnTo>
                  <a:lnTo>
                    <a:pt x="86" y="366"/>
                  </a:lnTo>
                  <a:lnTo>
                    <a:pt x="99" y="517"/>
                  </a:lnTo>
                  <a:lnTo>
                    <a:pt x="25" y="517"/>
                  </a:lnTo>
                  <a:lnTo>
                    <a:pt x="23" y="502"/>
                  </a:lnTo>
                  <a:lnTo>
                    <a:pt x="16" y="460"/>
                  </a:lnTo>
                  <a:lnTo>
                    <a:pt x="9" y="397"/>
                  </a:lnTo>
                  <a:lnTo>
                    <a:pt x="2" y="320"/>
                  </a:lnTo>
                  <a:lnTo>
                    <a:pt x="0" y="236"/>
                  </a:lnTo>
                  <a:lnTo>
                    <a:pt x="4" y="151"/>
                  </a:lnTo>
                  <a:lnTo>
                    <a:pt x="18" y="70"/>
                  </a:lnTo>
                  <a:lnTo>
                    <a:pt x="43" y="0"/>
                  </a:lnTo>
                  <a:lnTo>
                    <a:pt x="131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7" name="Freeform 202"/>
            <p:cNvSpPr>
              <a:spLocks/>
            </p:cNvSpPr>
            <p:nvPr/>
          </p:nvSpPr>
          <p:spPr bwMode="auto">
            <a:xfrm>
              <a:off x="7233" y="13701"/>
              <a:ext cx="104" cy="411"/>
            </a:xfrm>
            <a:custGeom>
              <a:avLst/>
              <a:gdLst>
                <a:gd name="T0" fmla="*/ 104 w 104"/>
                <a:gd name="T1" fmla="*/ 4 h 411"/>
                <a:gd name="T2" fmla="*/ 101 w 104"/>
                <a:gd name="T3" fmla="*/ 7 h 411"/>
                <a:gd name="T4" fmla="*/ 94 w 104"/>
                <a:gd name="T5" fmla="*/ 17 h 411"/>
                <a:gd name="T6" fmla="*/ 86 w 104"/>
                <a:gd name="T7" fmla="*/ 38 h 411"/>
                <a:gd name="T8" fmla="*/ 76 w 104"/>
                <a:gd name="T9" fmla="*/ 73 h 411"/>
                <a:gd name="T10" fmla="*/ 69 w 104"/>
                <a:gd name="T11" fmla="*/ 125 h 411"/>
                <a:gd name="T12" fmla="*/ 65 w 104"/>
                <a:gd name="T13" fmla="*/ 196 h 411"/>
                <a:gd name="T14" fmla="*/ 67 w 104"/>
                <a:gd name="T15" fmla="*/ 291 h 411"/>
                <a:gd name="T16" fmla="*/ 77 w 104"/>
                <a:gd name="T17" fmla="*/ 411 h 411"/>
                <a:gd name="T18" fmla="*/ 19 w 104"/>
                <a:gd name="T19" fmla="*/ 411 h 411"/>
                <a:gd name="T20" fmla="*/ 17 w 104"/>
                <a:gd name="T21" fmla="*/ 399 h 411"/>
                <a:gd name="T22" fmla="*/ 11 w 104"/>
                <a:gd name="T23" fmla="*/ 365 h 411"/>
                <a:gd name="T24" fmla="*/ 6 w 104"/>
                <a:gd name="T25" fmla="*/ 316 h 411"/>
                <a:gd name="T26" fmla="*/ 2 w 104"/>
                <a:gd name="T27" fmla="*/ 255 h 411"/>
                <a:gd name="T28" fmla="*/ 0 w 104"/>
                <a:gd name="T29" fmla="*/ 188 h 411"/>
                <a:gd name="T30" fmla="*/ 4 w 104"/>
                <a:gd name="T31" fmla="*/ 120 h 411"/>
                <a:gd name="T32" fmla="*/ 15 w 104"/>
                <a:gd name="T33" fmla="*/ 55 h 411"/>
                <a:gd name="T34" fmla="*/ 34 w 104"/>
                <a:gd name="T35" fmla="*/ 0 h 411"/>
                <a:gd name="T36" fmla="*/ 104 w 104"/>
                <a:gd name="T37" fmla="*/ 4 h 4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4" h="411">
                  <a:moveTo>
                    <a:pt x="104" y="4"/>
                  </a:moveTo>
                  <a:lnTo>
                    <a:pt x="101" y="7"/>
                  </a:lnTo>
                  <a:lnTo>
                    <a:pt x="94" y="17"/>
                  </a:lnTo>
                  <a:lnTo>
                    <a:pt x="86" y="38"/>
                  </a:lnTo>
                  <a:lnTo>
                    <a:pt x="76" y="73"/>
                  </a:lnTo>
                  <a:lnTo>
                    <a:pt x="69" y="125"/>
                  </a:lnTo>
                  <a:lnTo>
                    <a:pt x="65" y="196"/>
                  </a:lnTo>
                  <a:lnTo>
                    <a:pt x="67" y="291"/>
                  </a:lnTo>
                  <a:lnTo>
                    <a:pt x="77" y="411"/>
                  </a:lnTo>
                  <a:lnTo>
                    <a:pt x="19" y="411"/>
                  </a:lnTo>
                  <a:lnTo>
                    <a:pt x="17" y="399"/>
                  </a:lnTo>
                  <a:lnTo>
                    <a:pt x="11" y="365"/>
                  </a:lnTo>
                  <a:lnTo>
                    <a:pt x="6" y="316"/>
                  </a:lnTo>
                  <a:lnTo>
                    <a:pt x="2" y="255"/>
                  </a:lnTo>
                  <a:lnTo>
                    <a:pt x="0" y="188"/>
                  </a:lnTo>
                  <a:lnTo>
                    <a:pt x="4" y="120"/>
                  </a:lnTo>
                  <a:lnTo>
                    <a:pt x="15" y="55"/>
                  </a:lnTo>
                  <a:lnTo>
                    <a:pt x="34" y="0"/>
                  </a:lnTo>
                  <a:lnTo>
                    <a:pt x="104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8" name="Freeform 203"/>
            <p:cNvSpPr>
              <a:spLocks/>
            </p:cNvSpPr>
            <p:nvPr/>
          </p:nvSpPr>
          <p:spPr bwMode="auto">
            <a:xfrm>
              <a:off x="7240" y="13752"/>
              <a:ext cx="76" cy="302"/>
            </a:xfrm>
            <a:custGeom>
              <a:avLst/>
              <a:gdLst>
                <a:gd name="T0" fmla="*/ 76 w 76"/>
                <a:gd name="T1" fmla="*/ 2 h 302"/>
                <a:gd name="T2" fmla="*/ 74 w 76"/>
                <a:gd name="T3" fmla="*/ 4 h 302"/>
                <a:gd name="T4" fmla="*/ 70 w 76"/>
                <a:gd name="T5" fmla="*/ 12 h 302"/>
                <a:gd name="T6" fmla="*/ 62 w 76"/>
                <a:gd name="T7" fmla="*/ 28 h 302"/>
                <a:gd name="T8" fmla="*/ 56 w 76"/>
                <a:gd name="T9" fmla="*/ 53 h 302"/>
                <a:gd name="T10" fmla="*/ 51 w 76"/>
                <a:gd name="T11" fmla="*/ 92 h 302"/>
                <a:gd name="T12" fmla="*/ 49 w 76"/>
                <a:gd name="T13" fmla="*/ 145 h 302"/>
                <a:gd name="T14" fmla="*/ 50 w 76"/>
                <a:gd name="T15" fmla="*/ 214 h 302"/>
                <a:gd name="T16" fmla="*/ 57 w 76"/>
                <a:gd name="T17" fmla="*/ 302 h 302"/>
                <a:gd name="T18" fmla="*/ 14 w 76"/>
                <a:gd name="T19" fmla="*/ 302 h 302"/>
                <a:gd name="T20" fmla="*/ 13 w 76"/>
                <a:gd name="T21" fmla="*/ 294 h 302"/>
                <a:gd name="T22" fmla="*/ 9 w 76"/>
                <a:gd name="T23" fmla="*/ 269 h 302"/>
                <a:gd name="T24" fmla="*/ 4 w 76"/>
                <a:gd name="T25" fmla="*/ 232 h 302"/>
                <a:gd name="T26" fmla="*/ 1 w 76"/>
                <a:gd name="T27" fmla="*/ 188 h 302"/>
                <a:gd name="T28" fmla="*/ 0 w 76"/>
                <a:gd name="T29" fmla="*/ 138 h 302"/>
                <a:gd name="T30" fmla="*/ 2 w 76"/>
                <a:gd name="T31" fmla="*/ 89 h 302"/>
                <a:gd name="T32" fmla="*/ 10 w 76"/>
                <a:gd name="T33" fmla="*/ 41 h 302"/>
                <a:gd name="T34" fmla="*/ 25 w 76"/>
                <a:gd name="T35" fmla="*/ 0 h 302"/>
                <a:gd name="T36" fmla="*/ 76 w 76"/>
                <a:gd name="T37" fmla="*/ 2 h 30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6" h="302">
                  <a:moveTo>
                    <a:pt x="76" y="2"/>
                  </a:moveTo>
                  <a:lnTo>
                    <a:pt x="74" y="4"/>
                  </a:lnTo>
                  <a:lnTo>
                    <a:pt x="70" y="12"/>
                  </a:lnTo>
                  <a:lnTo>
                    <a:pt x="62" y="28"/>
                  </a:lnTo>
                  <a:lnTo>
                    <a:pt x="56" y="53"/>
                  </a:lnTo>
                  <a:lnTo>
                    <a:pt x="51" y="92"/>
                  </a:lnTo>
                  <a:lnTo>
                    <a:pt x="49" y="145"/>
                  </a:lnTo>
                  <a:lnTo>
                    <a:pt x="50" y="214"/>
                  </a:lnTo>
                  <a:lnTo>
                    <a:pt x="57" y="302"/>
                  </a:lnTo>
                  <a:lnTo>
                    <a:pt x="14" y="302"/>
                  </a:lnTo>
                  <a:lnTo>
                    <a:pt x="13" y="294"/>
                  </a:lnTo>
                  <a:lnTo>
                    <a:pt x="9" y="269"/>
                  </a:lnTo>
                  <a:lnTo>
                    <a:pt x="4" y="232"/>
                  </a:lnTo>
                  <a:lnTo>
                    <a:pt x="1" y="188"/>
                  </a:lnTo>
                  <a:lnTo>
                    <a:pt x="0" y="138"/>
                  </a:lnTo>
                  <a:lnTo>
                    <a:pt x="2" y="89"/>
                  </a:lnTo>
                  <a:lnTo>
                    <a:pt x="10" y="41"/>
                  </a:lnTo>
                  <a:lnTo>
                    <a:pt x="25" y="0"/>
                  </a:lnTo>
                  <a:lnTo>
                    <a:pt x="76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9" name="Rectangle 204"/>
            <p:cNvSpPr>
              <a:spLocks noChangeArrowheads="1"/>
            </p:cNvSpPr>
            <p:nvPr/>
          </p:nvSpPr>
          <p:spPr bwMode="auto">
            <a:xfrm>
              <a:off x="6241" y="13678"/>
              <a:ext cx="23" cy="9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0" name="Freeform 205"/>
            <p:cNvSpPr>
              <a:spLocks/>
            </p:cNvSpPr>
            <p:nvPr/>
          </p:nvSpPr>
          <p:spPr bwMode="auto">
            <a:xfrm>
              <a:off x="6579" y="13664"/>
              <a:ext cx="375" cy="440"/>
            </a:xfrm>
            <a:custGeom>
              <a:avLst/>
              <a:gdLst>
                <a:gd name="T0" fmla="*/ 35 w 375"/>
                <a:gd name="T1" fmla="*/ 41 h 440"/>
                <a:gd name="T2" fmla="*/ 32 w 375"/>
                <a:gd name="T3" fmla="*/ 49 h 440"/>
                <a:gd name="T4" fmla="*/ 25 w 375"/>
                <a:gd name="T5" fmla="*/ 74 h 440"/>
                <a:gd name="T6" fmla="*/ 17 w 375"/>
                <a:gd name="T7" fmla="*/ 112 h 440"/>
                <a:gd name="T8" fmla="*/ 8 w 375"/>
                <a:gd name="T9" fmla="*/ 163 h 440"/>
                <a:gd name="T10" fmla="*/ 2 w 375"/>
                <a:gd name="T11" fmla="*/ 223 h 440"/>
                <a:gd name="T12" fmla="*/ 0 w 375"/>
                <a:gd name="T13" fmla="*/ 290 h 440"/>
                <a:gd name="T14" fmla="*/ 7 w 375"/>
                <a:gd name="T15" fmla="*/ 363 h 440"/>
                <a:gd name="T16" fmla="*/ 23 w 375"/>
                <a:gd name="T17" fmla="*/ 440 h 440"/>
                <a:gd name="T18" fmla="*/ 23 w 375"/>
                <a:gd name="T19" fmla="*/ 437 h 440"/>
                <a:gd name="T20" fmla="*/ 23 w 375"/>
                <a:gd name="T21" fmla="*/ 427 h 440"/>
                <a:gd name="T22" fmla="*/ 23 w 375"/>
                <a:gd name="T23" fmla="*/ 411 h 440"/>
                <a:gd name="T24" fmla="*/ 23 w 375"/>
                <a:gd name="T25" fmla="*/ 391 h 440"/>
                <a:gd name="T26" fmla="*/ 25 w 375"/>
                <a:gd name="T27" fmla="*/ 367 h 440"/>
                <a:gd name="T28" fmla="*/ 28 w 375"/>
                <a:gd name="T29" fmla="*/ 341 h 440"/>
                <a:gd name="T30" fmla="*/ 33 w 375"/>
                <a:gd name="T31" fmla="*/ 312 h 440"/>
                <a:gd name="T32" fmla="*/ 39 w 375"/>
                <a:gd name="T33" fmla="*/ 281 h 440"/>
                <a:gd name="T34" fmla="*/ 49 w 375"/>
                <a:gd name="T35" fmla="*/ 251 h 440"/>
                <a:gd name="T36" fmla="*/ 61 w 375"/>
                <a:gd name="T37" fmla="*/ 222 h 440"/>
                <a:gd name="T38" fmla="*/ 75 w 375"/>
                <a:gd name="T39" fmla="*/ 194 h 440"/>
                <a:gd name="T40" fmla="*/ 93 w 375"/>
                <a:gd name="T41" fmla="*/ 168 h 440"/>
                <a:gd name="T42" fmla="*/ 116 w 375"/>
                <a:gd name="T43" fmla="*/ 145 h 440"/>
                <a:gd name="T44" fmla="*/ 141 w 375"/>
                <a:gd name="T45" fmla="*/ 127 h 440"/>
                <a:gd name="T46" fmla="*/ 173 w 375"/>
                <a:gd name="T47" fmla="*/ 114 h 440"/>
                <a:gd name="T48" fmla="*/ 208 w 375"/>
                <a:gd name="T49" fmla="*/ 106 h 440"/>
                <a:gd name="T50" fmla="*/ 210 w 375"/>
                <a:gd name="T51" fmla="*/ 104 h 440"/>
                <a:gd name="T52" fmla="*/ 217 w 375"/>
                <a:gd name="T53" fmla="*/ 100 h 440"/>
                <a:gd name="T54" fmla="*/ 227 w 375"/>
                <a:gd name="T55" fmla="*/ 92 h 440"/>
                <a:gd name="T56" fmla="*/ 245 w 375"/>
                <a:gd name="T57" fmla="*/ 82 h 440"/>
                <a:gd name="T58" fmla="*/ 267 w 375"/>
                <a:gd name="T59" fmla="*/ 69 h 440"/>
                <a:gd name="T60" fmla="*/ 296 w 375"/>
                <a:gd name="T61" fmla="*/ 54 h 440"/>
                <a:gd name="T62" fmla="*/ 332 w 375"/>
                <a:gd name="T63" fmla="*/ 36 h 440"/>
                <a:gd name="T64" fmla="*/ 375 w 375"/>
                <a:gd name="T65" fmla="*/ 17 h 440"/>
                <a:gd name="T66" fmla="*/ 373 w 375"/>
                <a:gd name="T67" fmla="*/ 16 h 440"/>
                <a:gd name="T68" fmla="*/ 366 w 375"/>
                <a:gd name="T69" fmla="*/ 15 h 440"/>
                <a:gd name="T70" fmla="*/ 357 w 375"/>
                <a:gd name="T71" fmla="*/ 13 h 440"/>
                <a:gd name="T72" fmla="*/ 343 w 375"/>
                <a:gd name="T73" fmla="*/ 10 h 440"/>
                <a:gd name="T74" fmla="*/ 326 w 375"/>
                <a:gd name="T75" fmla="*/ 7 h 440"/>
                <a:gd name="T76" fmla="*/ 307 w 375"/>
                <a:gd name="T77" fmla="*/ 5 h 440"/>
                <a:gd name="T78" fmla="*/ 285 w 375"/>
                <a:gd name="T79" fmla="*/ 3 h 440"/>
                <a:gd name="T80" fmla="*/ 261 w 375"/>
                <a:gd name="T81" fmla="*/ 1 h 440"/>
                <a:gd name="T82" fmla="*/ 235 w 375"/>
                <a:gd name="T83" fmla="*/ 0 h 440"/>
                <a:gd name="T84" fmla="*/ 208 w 375"/>
                <a:gd name="T85" fmla="*/ 1 h 440"/>
                <a:gd name="T86" fmla="*/ 180 w 375"/>
                <a:gd name="T87" fmla="*/ 2 h 440"/>
                <a:gd name="T88" fmla="*/ 151 w 375"/>
                <a:gd name="T89" fmla="*/ 5 h 440"/>
                <a:gd name="T90" fmla="*/ 122 w 375"/>
                <a:gd name="T91" fmla="*/ 10 h 440"/>
                <a:gd name="T92" fmla="*/ 92 w 375"/>
                <a:gd name="T93" fmla="*/ 18 h 440"/>
                <a:gd name="T94" fmla="*/ 63 w 375"/>
                <a:gd name="T95" fmla="*/ 28 h 440"/>
                <a:gd name="T96" fmla="*/ 35 w 375"/>
                <a:gd name="T97" fmla="*/ 41 h 4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75" h="440">
                  <a:moveTo>
                    <a:pt x="35" y="41"/>
                  </a:moveTo>
                  <a:lnTo>
                    <a:pt x="32" y="49"/>
                  </a:lnTo>
                  <a:lnTo>
                    <a:pt x="25" y="74"/>
                  </a:lnTo>
                  <a:lnTo>
                    <a:pt x="17" y="112"/>
                  </a:lnTo>
                  <a:lnTo>
                    <a:pt x="8" y="163"/>
                  </a:lnTo>
                  <a:lnTo>
                    <a:pt x="2" y="223"/>
                  </a:lnTo>
                  <a:lnTo>
                    <a:pt x="0" y="290"/>
                  </a:lnTo>
                  <a:lnTo>
                    <a:pt x="7" y="363"/>
                  </a:lnTo>
                  <a:lnTo>
                    <a:pt x="23" y="440"/>
                  </a:lnTo>
                  <a:lnTo>
                    <a:pt x="23" y="437"/>
                  </a:lnTo>
                  <a:lnTo>
                    <a:pt x="23" y="427"/>
                  </a:lnTo>
                  <a:lnTo>
                    <a:pt x="23" y="411"/>
                  </a:lnTo>
                  <a:lnTo>
                    <a:pt x="23" y="391"/>
                  </a:lnTo>
                  <a:lnTo>
                    <a:pt x="25" y="367"/>
                  </a:lnTo>
                  <a:lnTo>
                    <a:pt x="28" y="341"/>
                  </a:lnTo>
                  <a:lnTo>
                    <a:pt x="33" y="312"/>
                  </a:lnTo>
                  <a:lnTo>
                    <a:pt x="39" y="281"/>
                  </a:lnTo>
                  <a:lnTo>
                    <a:pt x="49" y="251"/>
                  </a:lnTo>
                  <a:lnTo>
                    <a:pt x="61" y="222"/>
                  </a:lnTo>
                  <a:lnTo>
                    <a:pt x="75" y="194"/>
                  </a:lnTo>
                  <a:lnTo>
                    <a:pt x="93" y="168"/>
                  </a:lnTo>
                  <a:lnTo>
                    <a:pt x="116" y="145"/>
                  </a:lnTo>
                  <a:lnTo>
                    <a:pt x="141" y="127"/>
                  </a:lnTo>
                  <a:lnTo>
                    <a:pt x="173" y="114"/>
                  </a:lnTo>
                  <a:lnTo>
                    <a:pt x="208" y="106"/>
                  </a:lnTo>
                  <a:lnTo>
                    <a:pt x="210" y="104"/>
                  </a:lnTo>
                  <a:lnTo>
                    <a:pt x="217" y="100"/>
                  </a:lnTo>
                  <a:lnTo>
                    <a:pt x="227" y="92"/>
                  </a:lnTo>
                  <a:lnTo>
                    <a:pt x="245" y="82"/>
                  </a:lnTo>
                  <a:lnTo>
                    <a:pt x="267" y="69"/>
                  </a:lnTo>
                  <a:lnTo>
                    <a:pt x="296" y="54"/>
                  </a:lnTo>
                  <a:lnTo>
                    <a:pt x="332" y="36"/>
                  </a:lnTo>
                  <a:lnTo>
                    <a:pt x="375" y="17"/>
                  </a:lnTo>
                  <a:lnTo>
                    <a:pt x="373" y="16"/>
                  </a:lnTo>
                  <a:lnTo>
                    <a:pt x="366" y="15"/>
                  </a:lnTo>
                  <a:lnTo>
                    <a:pt x="357" y="13"/>
                  </a:lnTo>
                  <a:lnTo>
                    <a:pt x="343" y="10"/>
                  </a:lnTo>
                  <a:lnTo>
                    <a:pt x="326" y="7"/>
                  </a:lnTo>
                  <a:lnTo>
                    <a:pt x="307" y="5"/>
                  </a:lnTo>
                  <a:lnTo>
                    <a:pt x="285" y="3"/>
                  </a:lnTo>
                  <a:lnTo>
                    <a:pt x="261" y="1"/>
                  </a:lnTo>
                  <a:lnTo>
                    <a:pt x="235" y="0"/>
                  </a:lnTo>
                  <a:lnTo>
                    <a:pt x="208" y="1"/>
                  </a:lnTo>
                  <a:lnTo>
                    <a:pt x="180" y="2"/>
                  </a:lnTo>
                  <a:lnTo>
                    <a:pt x="151" y="5"/>
                  </a:lnTo>
                  <a:lnTo>
                    <a:pt x="122" y="10"/>
                  </a:lnTo>
                  <a:lnTo>
                    <a:pt x="92" y="18"/>
                  </a:lnTo>
                  <a:lnTo>
                    <a:pt x="63" y="28"/>
                  </a:lnTo>
                  <a:lnTo>
                    <a:pt x="35" y="4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1" name="Freeform 206"/>
            <p:cNvSpPr>
              <a:spLocks/>
            </p:cNvSpPr>
            <p:nvPr/>
          </p:nvSpPr>
          <p:spPr bwMode="auto">
            <a:xfrm>
              <a:off x="6061" y="13991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8 h 83"/>
                <a:gd name="T6" fmla="*/ 5 w 305"/>
                <a:gd name="T7" fmla="*/ 44 h 83"/>
                <a:gd name="T8" fmla="*/ 11 w 305"/>
                <a:gd name="T9" fmla="*/ 37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8 h 83"/>
                <a:gd name="T16" fmla="*/ 54 w 305"/>
                <a:gd name="T17" fmla="*/ 12 h 83"/>
                <a:gd name="T18" fmla="*/ 72 w 305"/>
                <a:gd name="T19" fmla="*/ 6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7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6 h 83"/>
                <a:gd name="T38" fmla="*/ 289 w 305"/>
                <a:gd name="T39" fmla="*/ 44 h 83"/>
                <a:gd name="T40" fmla="*/ 277 w 305"/>
                <a:gd name="T41" fmla="*/ 41 h 83"/>
                <a:gd name="T42" fmla="*/ 262 w 305"/>
                <a:gd name="T43" fmla="*/ 36 h 83"/>
                <a:gd name="T44" fmla="*/ 244 w 305"/>
                <a:gd name="T45" fmla="*/ 32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1 h 83"/>
                <a:gd name="T56" fmla="*/ 101 w 305"/>
                <a:gd name="T57" fmla="*/ 23 h 83"/>
                <a:gd name="T58" fmla="*/ 77 w 305"/>
                <a:gd name="T59" fmla="*/ 29 h 83"/>
                <a:gd name="T60" fmla="*/ 55 w 305"/>
                <a:gd name="T61" fmla="*/ 37 h 83"/>
                <a:gd name="T62" fmla="*/ 33 w 305"/>
                <a:gd name="T63" fmla="*/ 48 h 83"/>
                <a:gd name="T64" fmla="*/ 15 w 305"/>
                <a:gd name="T65" fmla="*/ 63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8"/>
                  </a:lnTo>
                  <a:lnTo>
                    <a:pt x="5" y="44"/>
                  </a:lnTo>
                  <a:lnTo>
                    <a:pt x="11" y="37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8"/>
                  </a:lnTo>
                  <a:lnTo>
                    <a:pt x="54" y="12"/>
                  </a:lnTo>
                  <a:lnTo>
                    <a:pt x="72" y="6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7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6"/>
                  </a:lnTo>
                  <a:lnTo>
                    <a:pt x="289" y="44"/>
                  </a:lnTo>
                  <a:lnTo>
                    <a:pt x="277" y="41"/>
                  </a:lnTo>
                  <a:lnTo>
                    <a:pt x="262" y="36"/>
                  </a:lnTo>
                  <a:lnTo>
                    <a:pt x="244" y="32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1"/>
                  </a:lnTo>
                  <a:lnTo>
                    <a:pt x="101" y="23"/>
                  </a:lnTo>
                  <a:lnTo>
                    <a:pt x="77" y="29"/>
                  </a:lnTo>
                  <a:lnTo>
                    <a:pt x="55" y="37"/>
                  </a:lnTo>
                  <a:lnTo>
                    <a:pt x="33" y="48"/>
                  </a:lnTo>
                  <a:lnTo>
                    <a:pt x="15" y="63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2" name="Freeform 207"/>
            <p:cNvSpPr>
              <a:spLocks/>
            </p:cNvSpPr>
            <p:nvPr/>
          </p:nvSpPr>
          <p:spPr bwMode="auto">
            <a:xfrm>
              <a:off x="6061" y="13793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9 h 83"/>
                <a:gd name="T6" fmla="*/ 5 w 305"/>
                <a:gd name="T7" fmla="*/ 44 h 83"/>
                <a:gd name="T8" fmla="*/ 11 w 305"/>
                <a:gd name="T9" fmla="*/ 38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7 h 83"/>
                <a:gd name="T16" fmla="*/ 54 w 305"/>
                <a:gd name="T17" fmla="*/ 12 h 83"/>
                <a:gd name="T18" fmla="*/ 72 w 305"/>
                <a:gd name="T19" fmla="*/ 7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8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5 h 83"/>
                <a:gd name="T38" fmla="*/ 289 w 305"/>
                <a:gd name="T39" fmla="*/ 43 h 83"/>
                <a:gd name="T40" fmla="*/ 277 w 305"/>
                <a:gd name="T41" fmla="*/ 40 h 83"/>
                <a:gd name="T42" fmla="*/ 262 w 305"/>
                <a:gd name="T43" fmla="*/ 36 h 83"/>
                <a:gd name="T44" fmla="*/ 244 w 305"/>
                <a:gd name="T45" fmla="*/ 33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2 h 83"/>
                <a:gd name="T56" fmla="*/ 101 w 305"/>
                <a:gd name="T57" fmla="*/ 24 h 83"/>
                <a:gd name="T58" fmla="*/ 77 w 305"/>
                <a:gd name="T59" fmla="*/ 29 h 83"/>
                <a:gd name="T60" fmla="*/ 55 w 305"/>
                <a:gd name="T61" fmla="*/ 38 h 83"/>
                <a:gd name="T62" fmla="*/ 33 w 305"/>
                <a:gd name="T63" fmla="*/ 49 h 83"/>
                <a:gd name="T64" fmla="*/ 15 w 305"/>
                <a:gd name="T65" fmla="*/ 64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11" y="38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7"/>
                  </a:lnTo>
                  <a:lnTo>
                    <a:pt x="54" y="12"/>
                  </a:lnTo>
                  <a:lnTo>
                    <a:pt x="72" y="7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8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5"/>
                  </a:lnTo>
                  <a:lnTo>
                    <a:pt x="289" y="43"/>
                  </a:lnTo>
                  <a:lnTo>
                    <a:pt x="277" y="40"/>
                  </a:lnTo>
                  <a:lnTo>
                    <a:pt x="262" y="36"/>
                  </a:lnTo>
                  <a:lnTo>
                    <a:pt x="244" y="33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2"/>
                  </a:lnTo>
                  <a:lnTo>
                    <a:pt x="101" y="24"/>
                  </a:lnTo>
                  <a:lnTo>
                    <a:pt x="77" y="29"/>
                  </a:lnTo>
                  <a:lnTo>
                    <a:pt x="55" y="38"/>
                  </a:lnTo>
                  <a:lnTo>
                    <a:pt x="33" y="49"/>
                  </a:lnTo>
                  <a:lnTo>
                    <a:pt x="15" y="64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3" name="Freeform 208"/>
            <p:cNvSpPr>
              <a:spLocks/>
            </p:cNvSpPr>
            <p:nvPr/>
          </p:nvSpPr>
          <p:spPr bwMode="auto">
            <a:xfrm>
              <a:off x="6348" y="13696"/>
              <a:ext cx="496" cy="917"/>
            </a:xfrm>
            <a:custGeom>
              <a:avLst/>
              <a:gdLst>
                <a:gd name="T0" fmla="*/ 0 w 496"/>
                <a:gd name="T1" fmla="*/ 0 h 917"/>
                <a:gd name="T2" fmla="*/ 0 w 496"/>
                <a:gd name="T3" fmla="*/ 886 h 917"/>
                <a:gd name="T4" fmla="*/ 150 w 496"/>
                <a:gd name="T5" fmla="*/ 917 h 917"/>
                <a:gd name="T6" fmla="*/ 143 w 496"/>
                <a:gd name="T7" fmla="*/ 797 h 917"/>
                <a:gd name="T8" fmla="*/ 496 w 496"/>
                <a:gd name="T9" fmla="*/ 851 h 917"/>
                <a:gd name="T10" fmla="*/ 490 w 496"/>
                <a:gd name="T11" fmla="*/ 803 h 917"/>
                <a:gd name="T12" fmla="*/ 245 w 496"/>
                <a:gd name="T13" fmla="*/ 773 h 917"/>
                <a:gd name="T14" fmla="*/ 239 w 496"/>
                <a:gd name="T15" fmla="*/ 670 h 917"/>
                <a:gd name="T16" fmla="*/ 72 w 496"/>
                <a:gd name="T17" fmla="*/ 670 h 917"/>
                <a:gd name="T18" fmla="*/ 68 w 496"/>
                <a:gd name="T19" fmla="*/ 657 h 917"/>
                <a:gd name="T20" fmla="*/ 56 w 496"/>
                <a:gd name="T21" fmla="*/ 620 h 917"/>
                <a:gd name="T22" fmla="*/ 41 w 496"/>
                <a:gd name="T23" fmla="*/ 559 h 917"/>
                <a:gd name="T24" fmla="*/ 26 w 496"/>
                <a:gd name="T25" fmla="*/ 480 h 917"/>
                <a:gd name="T26" fmla="*/ 15 w 496"/>
                <a:gd name="T27" fmla="*/ 385 h 917"/>
                <a:gd name="T28" fmla="*/ 11 w 496"/>
                <a:gd name="T29" fmla="*/ 276 h 917"/>
                <a:gd name="T30" fmla="*/ 20 w 496"/>
                <a:gd name="T31" fmla="*/ 158 h 917"/>
                <a:gd name="T32" fmla="*/ 42 w 496"/>
                <a:gd name="T33" fmla="*/ 30 h 917"/>
                <a:gd name="T34" fmla="*/ 0 w 496"/>
                <a:gd name="T35" fmla="*/ 0 h 9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96" h="917">
                  <a:moveTo>
                    <a:pt x="0" y="0"/>
                  </a:moveTo>
                  <a:lnTo>
                    <a:pt x="0" y="886"/>
                  </a:lnTo>
                  <a:lnTo>
                    <a:pt x="150" y="917"/>
                  </a:lnTo>
                  <a:lnTo>
                    <a:pt x="143" y="797"/>
                  </a:lnTo>
                  <a:lnTo>
                    <a:pt x="496" y="851"/>
                  </a:lnTo>
                  <a:lnTo>
                    <a:pt x="490" y="803"/>
                  </a:lnTo>
                  <a:lnTo>
                    <a:pt x="245" y="773"/>
                  </a:lnTo>
                  <a:lnTo>
                    <a:pt x="239" y="670"/>
                  </a:lnTo>
                  <a:lnTo>
                    <a:pt x="72" y="670"/>
                  </a:lnTo>
                  <a:lnTo>
                    <a:pt x="68" y="657"/>
                  </a:lnTo>
                  <a:lnTo>
                    <a:pt x="56" y="620"/>
                  </a:lnTo>
                  <a:lnTo>
                    <a:pt x="41" y="559"/>
                  </a:lnTo>
                  <a:lnTo>
                    <a:pt x="26" y="480"/>
                  </a:lnTo>
                  <a:lnTo>
                    <a:pt x="15" y="385"/>
                  </a:lnTo>
                  <a:lnTo>
                    <a:pt x="11" y="276"/>
                  </a:lnTo>
                  <a:lnTo>
                    <a:pt x="20" y="158"/>
                  </a:lnTo>
                  <a:lnTo>
                    <a:pt x="42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4" name="Freeform 209"/>
            <p:cNvSpPr>
              <a:spLocks/>
            </p:cNvSpPr>
            <p:nvPr/>
          </p:nvSpPr>
          <p:spPr bwMode="auto">
            <a:xfrm>
              <a:off x="6593" y="13487"/>
              <a:ext cx="638" cy="125"/>
            </a:xfrm>
            <a:custGeom>
              <a:avLst/>
              <a:gdLst>
                <a:gd name="T0" fmla="*/ 0 w 638"/>
                <a:gd name="T1" fmla="*/ 125 h 125"/>
                <a:gd name="T2" fmla="*/ 4 w 638"/>
                <a:gd name="T3" fmla="*/ 124 h 125"/>
                <a:gd name="T4" fmla="*/ 14 w 638"/>
                <a:gd name="T5" fmla="*/ 119 h 125"/>
                <a:gd name="T6" fmla="*/ 31 w 638"/>
                <a:gd name="T7" fmla="*/ 114 h 125"/>
                <a:gd name="T8" fmla="*/ 53 w 638"/>
                <a:gd name="T9" fmla="*/ 106 h 125"/>
                <a:gd name="T10" fmla="*/ 81 w 638"/>
                <a:gd name="T11" fmla="*/ 98 h 125"/>
                <a:gd name="T12" fmla="*/ 113 w 638"/>
                <a:gd name="T13" fmla="*/ 89 h 125"/>
                <a:gd name="T14" fmla="*/ 151 w 638"/>
                <a:gd name="T15" fmla="*/ 81 h 125"/>
                <a:gd name="T16" fmla="*/ 192 w 638"/>
                <a:gd name="T17" fmla="*/ 73 h 125"/>
                <a:gd name="T18" fmla="*/ 237 w 638"/>
                <a:gd name="T19" fmla="*/ 65 h 125"/>
                <a:gd name="T20" fmla="*/ 286 w 638"/>
                <a:gd name="T21" fmla="*/ 60 h 125"/>
                <a:gd name="T22" fmla="*/ 337 w 638"/>
                <a:gd name="T23" fmla="*/ 56 h 125"/>
                <a:gd name="T24" fmla="*/ 390 w 638"/>
                <a:gd name="T25" fmla="*/ 55 h 125"/>
                <a:gd name="T26" fmla="*/ 446 w 638"/>
                <a:gd name="T27" fmla="*/ 56 h 125"/>
                <a:gd name="T28" fmla="*/ 503 w 638"/>
                <a:gd name="T29" fmla="*/ 61 h 125"/>
                <a:gd name="T30" fmla="*/ 561 w 638"/>
                <a:gd name="T31" fmla="*/ 70 h 125"/>
                <a:gd name="T32" fmla="*/ 620 w 638"/>
                <a:gd name="T33" fmla="*/ 83 h 125"/>
                <a:gd name="T34" fmla="*/ 638 w 638"/>
                <a:gd name="T35" fmla="*/ 0 h 125"/>
                <a:gd name="T36" fmla="*/ 634 w 638"/>
                <a:gd name="T37" fmla="*/ 0 h 125"/>
                <a:gd name="T38" fmla="*/ 620 w 638"/>
                <a:gd name="T39" fmla="*/ 0 h 125"/>
                <a:gd name="T40" fmla="*/ 599 w 638"/>
                <a:gd name="T41" fmla="*/ 0 h 125"/>
                <a:gd name="T42" fmla="*/ 571 w 638"/>
                <a:gd name="T43" fmla="*/ 1 h 125"/>
                <a:gd name="T44" fmla="*/ 536 w 638"/>
                <a:gd name="T45" fmla="*/ 2 h 125"/>
                <a:gd name="T46" fmla="*/ 496 w 638"/>
                <a:gd name="T47" fmla="*/ 3 h 125"/>
                <a:gd name="T48" fmla="*/ 452 w 638"/>
                <a:gd name="T49" fmla="*/ 6 h 125"/>
                <a:gd name="T50" fmla="*/ 405 w 638"/>
                <a:gd name="T51" fmla="*/ 8 h 125"/>
                <a:gd name="T52" fmla="*/ 354 w 638"/>
                <a:gd name="T53" fmla="*/ 13 h 125"/>
                <a:gd name="T54" fmla="*/ 302 w 638"/>
                <a:gd name="T55" fmla="*/ 17 h 125"/>
                <a:gd name="T56" fmla="*/ 249 w 638"/>
                <a:gd name="T57" fmla="*/ 22 h 125"/>
                <a:gd name="T58" fmla="*/ 196 w 638"/>
                <a:gd name="T59" fmla="*/ 30 h 125"/>
                <a:gd name="T60" fmla="*/ 144 w 638"/>
                <a:gd name="T61" fmla="*/ 37 h 125"/>
                <a:gd name="T62" fmla="*/ 93 w 638"/>
                <a:gd name="T63" fmla="*/ 47 h 125"/>
                <a:gd name="T64" fmla="*/ 45 w 638"/>
                <a:gd name="T65" fmla="*/ 58 h 125"/>
                <a:gd name="T66" fmla="*/ 0 w 638"/>
                <a:gd name="T67" fmla="*/ 71 h 125"/>
                <a:gd name="T68" fmla="*/ 0 w 638"/>
                <a:gd name="T69" fmla="*/ 125 h 12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638" h="125">
                  <a:moveTo>
                    <a:pt x="0" y="125"/>
                  </a:moveTo>
                  <a:lnTo>
                    <a:pt x="4" y="124"/>
                  </a:lnTo>
                  <a:lnTo>
                    <a:pt x="14" y="119"/>
                  </a:lnTo>
                  <a:lnTo>
                    <a:pt x="31" y="114"/>
                  </a:lnTo>
                  <a:lnTo>
                    <a:pt x="53" y="106"/>
                  </a:lnTo>
                  <a:lnTo>
                    <a:pt x="81" y="98"/>
                  </a:lnTo>
                  <a:lnTo>
                    <a:pt x="113" y="89"/>
                  </a:lnTo>
                  <a:lnTo>
                    <a:pt x="151" y="81"/>
                  </a:lnTo>
                  <a:lnTo>
                    <a:pt x="192" y="73"/>
                  </a:lnTo>
                  <a:lnTo>
                    <a:pt x="237" y="65"/>
                  </a:lnTo>
                  <a:lnTo>
                    <a:pt x="286" y="60"/>
                  </a:lnTo>
                  <a:lnTo>
                    <a:pt x="337" y="56"/>
                  </a:lnTo>
                  <a:lnTo>
                    <a:pt x="390" y="55"/>
                  </a:lnTo>
                  <a:lnTo>
                    <a:pt x="446" y="56"/>
                  </a:lnTo>
                  <a:lnTo>
                    <a:pt x="503" y="61"/>
                  </a:lnTo>
                  <a:lnTo>
                    <a:pt x="561" y="70"/>
                  </a:lnTo>
                  <a:lnTo>
                    <a:pt x="620" y="83"/>
                  </a:lnTo>
                  <a:lnTo>
                    <a:pt x="638" y="0"/>
                  </a:lnTo>
                  <a:lnTo>
                    <a:pt x="634" y="0"/>
                  </a:lnTo>
                  <a:lnTo>
                    <a:pt x="620" y="0"/>
                  </a:lnTo>
                  <a:lnTo>
                    <a:pt x="599" y="0"/>
                  </a:lnTo>
                  <a:lnTo>
                    <a:pt x="571" y="1"/>
                  </a:lnTo>
                  <a:lnTo>
                    <a:pt x="536" y="2"/>
                  </a:lnTo>
                  <a:lnTo>
                    <a:pt x="496" y="3"/>
                  </a:lnTo>
                  <a:lnTo>
                    <a:pt x="452" y="6"/>
                  </a:lnTo>
                  <a:lnTo>
                    <a:pt x="405" y="8"/>
                  </a:lnTo>
                  <a:lnTo>
                    <a:pt x="354" y="13"/>
                  </a:lnTo>
                  <a:lnTo>
                    <a:pt x="302" y="17"/>
                  </a:lnTo>
                  <a:lnTo>
                    <a:pt x="249" y="22"/>
                  </a:lnTo>
                  <a:lnTo>
                    <a:pt x="196" y="30"/>
                  </a:lnTo>
                  <a:lnTo>
                    <a:pt x="144" y="37"/>
                  </a:lnTo>
                  <a:lnTo>
                    <a:pt x="93" y="47"/>
                  </a:lnTo>
                  <a:lnTo>
                    <a:pt x="45" y="58"/>
                  </a:lnTo>
                  <a:lnTo>
                    <a:pt x="0" y="71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5" name="Freeform 210"/>
            <p:cNvSpPr>
              <a:spLocks/>
            </p:cNvSpPr>
            <p:nvPr/>
          </p:nvSpPr>
          <p:spPr bwMode="auto">
            <a:xfrm>
              <a:off x="6217" y="14634"/>
              <a:ext cx="1075" cy="356"/>
            </a:xfrm>
            <a:custGeom>
              <a:avLst/>
              <a:gdLst>
                <a:gd name="T0" fmla="*/ 454 w 1075"/>
                <a:gd name="T1" fmla="*/ 344 h 356"/>
                <a:gd name="T2" fmla="*/ 456 w 1075"/>
                <a:gd name="T3" fmla="*/ 343 h 356"/>
                <a:gd name="T4" fmla="*/ 463 w 1075"/>
                <a:gd name="T5" fmla="*/ 341 h 356"/>
                <a:gd name="T6" fmla="*/ 472 w 1075"/>
                <a:gd name="T7" fmla="*/ 337 h 356"/>
                <a:gd name="T8" fmla="*/ 485 w 1075"/>
                <a:gd name="T9" fmla="*/ 332 h 356"/>
                <a:gd name="T10" fmla="*/ 501 w 1075"/>
                <a:gd name="T11" fmla="*/ 325 h 356"/>
                <a:gd name="T12" fmla="*/ 518 w 1075"/>
                <a:gd name="T13" fmla="*/ 317 h 356"/>
                <a:gd name="T14" fmla="*/ 538 w 1075"/>
                <a:gd name="T15" fmla="*/ 308 h 356"/>
                <a:gd name="T16" fmla="*/ 558 w 1075"/>
                <a:gd name="T17" fmla="*/ 298 h 356"/>
                <a:gd name="T18" fmla="*/ 580 w 1075"/>
                <a:gd name="T19" fmla="*/ 287 h 356"/>
                <a:gd name="T20" fmla="*/ 600 w 1075"/>
                <a:gd name="T21" fmla="*/ 274 h 356"/>
                <a:gd name="T22" fmla="*/ 621 w 1075"/>
                <a:gd name="T23" fmla="*/ 262 h 356"/>
                <a:gd name="T24" fmla="*/ 640 w 1075"/>
                <a:gd name="T25" fmla="*/ 248 h 356"/>
                <a:gd name="T26" fmla="*/ 658 w 1075"/>
                <a:gd name="T27" fmla="*/ 234 h 356"/>
                <a:gd name="T28" fmla="*/ 674 w 1075"/>
                <a:gd name="T29" fmla="*/ 219 h 356"/>
                <a:gd name="T30" fmla="*/ 688 w 1075"/>
                <a:gd name="T31" fmla="*/ 204 h 356"/>
                <a:gd name="T32" fmla="*/ 699 w 1075"/>
                <a:gd name="T33" fmla="*/ 189 h 356"/>
                <a:gd name="T34" fmla="*/ 0 w 1075"/>
                <a:gd name="T35" fmla="*/ 18 h 356"/>
                <a:gd name="T36" fmla="*/ 54 w 1075"/>
                <a:gd name="T37" fmla="*/ 0 h 356"/>
                <a:gd name="T38" fmla="*/ 1075 w 1075"/>
                <a:gd name="T39" fmla="*/ 251 h 356"/>
                <a:gd name="T40" fmla="*/ 1033 w 1075"/>
                <a:gd name="T41" fmla="*/ 274 h 356"/>
                <a:gd name="T42" fmla="*/ 738 w 1075"/>
                <a:gd name="T43" fmla="*/ 199 h 356"/>
                <a:gd name="T44" fmla="*/ 737 w 1075"/>
                <a:gd name="T45" fmla="*/ 200 h 356"/>
                <a:gd name="T46" fmla="*/ 735 w 1075"/>
                <a:gd name="T47" fmla="*/ 203 h 356"/>
                <a:gd name="T48" fmla="*/ 730 w 1075"/>
                <a:gd name="T49" fmla="*/ 207 h 356"/>
                <a:gd name="T50" fmla="*/ 724 w 1075"/>
                <a:gd name="T51" fmla="*/ 214 h 356"/>
                <a:gd name="T52" fmla="*/ 716 w 1075"/>
                <a:gd name="T53" fmla="*/ 222 h 356"/>
                <a:gd name="T54" fmla="*/ 706 w 1075"/>
                <a:gd name="T55" fmla="*/ 231 h 356"/>
                <a:gd name="T56" fmla="*/ 694 w 1075"/>
                <a:gd name="T57" fmla="*/ 242 h 356"/>
                <a:gd name="T58" fmla="*/ 679 w 1075"/>
                <a:gd name="T59" fmla="*/ 253 h 356"/>
                <a:gd name="T60" fmla="*/ 662 w 1075"/>
                <a:gd name="T61" fmla="*/ 265 h 356"/>
                <a:gd name="T62" fmla="*/ 643 w 1075"/>
                <a:gd name="T63" fmla="*/ 278 h 356"/>
                <a:gd name="T64" fmla="*/ 621 w 1075"/>
                <a:gd name="T65" fmla="*/ 291 h 356"/>
                <a:gd name="T66" fmla="*/ 597 w 1075"/>
                <a:gd name="T67" fmla="*/ 303 h 356"/>
                <a:gd name="T68" fmla="*/ 570 w 1075"/>
                <a:gd name="T69" fmla="*/ 317 h 356"/>
                <a:gd name="T70" fmla="*/ 540 w 1075"/>
                <a:gd name="T71" fmla="*/ 330 h 356"/>
                <a:gd name="T72" fmla="*/ 508 w 1075"/>
                <a:gd name="T73" fmla="*/ 343 h 356"/>
                <a:gd name="T74" fmla="*/ 472 w 1075"/>
                <a:gd name="T75" fmla="*/ 356 h 356"/>
                <a:gd name="T76" fmla="*/ 454 w 1075"/>
                <a:gd name="T77" fmla="*/ 344 h 35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75" h="356">
                  <a:moveTo>
                    <a:pt x="454" y="344"/>
                  </a:moveTo>
                  <a:lnTo>
                    <a:pt x="456" y="343"/>
                  </a:lnTo>
                  <a:lnTo>
                    <a:pt x="463" y="341"/>
                  </a:lnTo>
                  <a:lnTo>
                    <a:pt x="472" y="337"/>
                  </a:lnTo>
                  <a:lnTo>
                    <a:pt x="485" y="332"/>
                  </a:lnTo>
                  <a:lnTo>
                    <a:pt x="501" y="325"/>
                  </a:lnTo>
                  <a:lnTo>
                    <a:pt x="518" y="317"/>
                  </a:lnTo>
                  <a:lnTo>
                    <a:pt x="538" y="308"/>
                  </a:lnTo>
                  <a:lnTo>
                    <a:pt x="558" y="298"/>
                  </a:lnTo>
                  <a:lnTo>
                    <a:pt x="580" y="287"/>
                  </a:lnTo>
                  <a:lnTo>
                    <a:pt x="600" y="274"/>
                  </a:lnTo>
                  <a:lnTo>
                    <a:pt x="621" y="262"/>
                  </a:lnTo>
                  <a:lnTo>
                    <a:pt x="640" y="248"/>
                  </a:lnTo>
                  <a:lnTo>
                    <a:pt x="658" y="234"/>
                  </a:lnTo>
                  <a:lnTo>
                    <a:pt x="674" y="219"/>
                  </a:lnTo>
                  <a:lnTo>
                    <a:pt x="688" y="204"/>
                  </a:lnTo>
                  <a:lnTo>
                    <a:pt x="699" y="189"/>
                  </a:lnTo>
                  <a:lnTo>
                    <a:pt x="0" y="18"/>
                  </a:lnTo>
                  <a:lnTo>
                    <a:pt x="54" y="0"/>
                  </a:lnTo>
                  <a:lnTo>
                    <a:pt x="1075" y="251"/>
                  </a:lnTo>
                  <a:lnTo>
                    <a:pt x="1033" y="274"/>
                  </a:lnTo>
                  <a:lnTo>
                    <a:pt x="738" y="199"/>
                  </a:lnTo>
                  <a:lnTo>
                    <a:pt x="737" y="200"/>
                  </a:lnTo>
                  <a:lnTo>
                    <a:pt x="735" y="203"/>
                  </a:lnTo>
                  <a:lnTo>
                    <a:pt x="730" y="207"/>
                  </a:lnTo>
                  <a:lnTo>
                    <a:pt x="724" y="214"/>
                  </a:lnTo>
                  <a:lnTo>
                    <a:pt x="716" y="222"/>
                  </a:lnTo>
                  <a:lnTo>
                    <a:pt x="706" y="231"/>
                  </a:lnTo>
                  <a:lnTo>
                    <a:pt x="694" y="242"/>
                  </a:lnTo>
                  <a:lnTo>
                    <a:pt x="679" y="253"/>
                  </a:lnTo>
                  <a:lnTo>
                    <a:pt x="662" y="265"/>
                  </a:lnTo>
                  <a:lnTo>
                    <a:pt x="643" y="278"/>
                  </a:lnTo>
                  <a:lnTo>
                    <a:pt x="621" y="291"/>
                  </a:lnTo>
                  <a:lnTo>
                    <a:pt x="597" y="303"/>
                  </a:lnTo>
                  <a:lnTo>
                    <a:pt x="570" y="317"/>
                  </a:lnTo>
                  <a:lnTo>
                    <a:pt x="540" y="330"/>
                  </a:lnTo>
                  <a:lnTo>
                    <a:pt x="508" y="343"/>
                  </a:lnTo>
                  <a:lnTo>
                    <a:pt x="472" y="356"/>
                  </a:lnTo>
                  <a:lnTo>
                    <a:pt x="454" y="3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6" name="Freeform 211"/>
            <p:cNvSpPr>
              <a:spLocks/>
            </p:cNvSpPr>
            <p:nvPr/>
          </p:nvSpPr>
          <p:spPr bwMode="auto">
            <a:xfrm>
              <a:off x="5997" y="14727"/>
              <a:ext cx="1095" cy="319"/>
            </a:xfrm>
            <a:custGeom>
              <a:avLst/>
              <a:gdLst>
                <a:gd name="T0" fmla="*/ 0 w 1095"/>
                <a:gd name="T1" fmla="*/ 0 h 319"/>
                <a:gd name="T2" fmla="*/ 1071 w 1095"/>
                <a:gd name="T3" fmla="*/ 319 h 319"/>
                <a:gd name="T4" fmla="*/ 1095 w 1095"/>
                <a:gd name="T5" fmla="*/ 319 h 319"/>
                <a:gd name="T6" fmla="*/ 33 w 1095"/>
                <a:gd name="T7" fmla="*/ 0 h 319"/>
                <a:gd name="T8" fmla="*/ 0 w 1095"/>
                <a:gd name="T9" fmla="*/ 0 h 3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5" h="319">
                  <a:moveTo>
                    <a:pt x="0" y="0"/>
                  </a:moveTo>
                  <a:lnTo>
                    <a:pt x="1071" y="319"/>
                  </a:lnTo>
                  <a:lnTo>
                    <a:pt x="1095" y="319"/>
                  </a:lnTo>
                  <a:lnTo>
                    <a:pt x="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7" name="Freeform 212"/>
            <p:cNvSpPr>
              <a:spLocks/>
            </p:cNvSpPr>
            <p:nvPr/>
          </p:nvSpPr>
          <p:spPr bwMode="auto">
            <a:xfrm>
              <a:off x="6181" y="14684"/>
              <a:ext cx="1082" cy="285"/>
            </a:xfrm>
            <a:custGeom>
              <a:avLst/>
              <a:gdLst>
                <a:gd name="T0" fmla="*/ 0 w 1082"/>
                <a:gd name="T1" fmla="*/ 1 h 285"/>
                <a:gd name="T2" fmla="*/ 1058 w 1082"/>
                <a:gd name="T3" fmla="*/ 285 h 285"/>
                <a:gd name="T4" fmla="*/ 1082 w 1082"/>
                <a:gd name="T5" fmla="*/ 284 h 285"/>
                <a:gd name="T6" fmla="*/ 33 w 1082"/>
                <a:gd name="T7" fmla="*/ 0 h 285"/>
                <a:gd name="T8" fmla="*/ 0 w 1082"/>
                <a:gd name="T9" fmla="*/ 1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2" h="285">
                  <a:moveTo>
                    <a:pt x="0" y="1"/>
                  </a:moveTo>
                  <a:lnTo>
                    <a:pt x="1058" y="285"/>
                  </a:lnTo>
                  <a:lnTo>
                    <a:pt x="1082" y="284"/>
                  </a:lnTo>
                  <a:lnTo>
                    <a:pt x="3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8" name="Freeform 213"/>
            <p:cNvSpPr>
              <a:spLocks/>
            </p:cNvSpPr>
            <p:nvPr/>
          </p:nvSpPr>
          <p:spPr bwMode="auto">
            <a:xfrm>
              <a:off x="6093" y="14699"/>
              <a:ext cx="1087" cy="315"/>
            </a:xfrm>
            <a:custGeom>
              <a:avLst/>
              <a:gdLst>
                <a:gd name="T0" fmla="*/ 0 w 1087"/>
                <a:gd name="T1" fmla="*/ 0 h 315"/>
                <a:gd name="T2" fmla="*/ 1066 w 1087"/>
                <a:gd name="T3" fmla="*/ 315 h 315"/>
                <a:gd name="T4" fmla="*/ 1087 w 1087"/>
                <a:gd name="T5" fmla="*/ 308 h 315"/>
                <a:gd name="T6" fmla="*/ 31 w 1087"/>
                <a:gd name="T7" fmla="*/ 0 h 315"/>
                <a:gd name="T8" fmla="*/ 0 w 1087"/>
                <a:gd name="T9" fmla="*/ 0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7" h="315">
                  <a:moveTo>
                    <a:pt x="0" y="0"/>
                  </a:moveTo>
                  <a:lnTo>
                    <a:pt x="1066" y="315"/>
                  </a:lnTo>
                  <a:lnTo>
                    <a:pt x="1087" y="308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073" name="Group 214"/>
          <p:cNvGrpSpPr>
            <a:grpSpLocks/>
          </p:cNvGrpSpPr>
          <p:nvPr/>
        </p:nvGrpSpPr>
        <p:grpSpPr bwMode="auto">
          <a:xfrm>
            <a:off x="6202511" y="4523706"/>
            <a:ext cx="798513" cy="1168400"/>
            <a:chOff x="12762" y="10336"/>
            <a:chExt cx="1027" cy="1700"/>
          </a:xfrm>
        </p:grpSpPr>
        <p:sp>
          <p:nvSpPr>
            <p:cNvPr id="87094" name="Rectangle 215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95" name="Rectangle 216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96" name="Line 217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7" name="Line 218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8" name="Line 219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9" name="Line 220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074" name="Oval 221"/>
          <p:cNvSpPr>
            <a:spLocks noChangeArrowheads="1"/>
          </p:cNvSpPr>
          <p:nvPr/>
        </p:nvSpPr>
        <p:spPr bwMode="auto">
          <a:xfrm>
            <a:off x="2790974" y="3150518"/>
            <a:ext cx="112712" cy="1158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75" name="Oval 222"/>
          <p:cNvSpPr>
            <a:spLocks noChangeArrowheads="1"/>
          </p:cNvSpPr>
          <p:nvPr/>
        </p:nvSpPr>
        <p:spPr bwMode="auto">
          <a:xfrm>
            <a:off x="1632099" y="4279231"/>
            <a:ext cx="114300" cy="1174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76" name="Line 223"/>
          <p:cNvSpPr>
            <a:spLocks noChangeShapeType="1"/>
          </p:cNvSpPr>
          <p:nvPr/>
        </p:nvSpPr>
        <p:spPr bwMode="auto">
          <a:xfrm flipH="1">
            <a:off x="2930674" y="3026693"/>
            <a:ext cx="363537" cy="1349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77" name="Text Box 224"/>
          <p:cNvSpPr txBox="1">
            <a:spLocks noChangeArrowheads="1"/>
          </p:cNvSpPr>
          <p:nvPr/>
        </p:nvSpPr>
        <p:spPr bwMode="auto">
          <a:xfrm>
            <a:off x="6451749" y="2683793"/>
            <a:ext cx="5905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/>
            <a:r>
              <a:rPr lang="en-US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baseline="-25000">
                <a:solidFill>
                  <a:srgbClr val="FF0000"/>
                </a:solidFill>
                <a:latin typeface="Arial" charset="0"/>
              </a:rPr>
              <a:t>out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87078" name="Line 225"/>
          <p:cNvSpPr>
            <a:spLocks noChangeShapeType="1"/>
          </p:cNvSpPr>
          <p:nvPr/>
        </p:nvSpPr>
        <p:spPr bwMode="auto">
          <a:xfrm>
            <a:off x="6686699" y="3052093"/>
            <a:ext cx="244475" cy="282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79" name="Line 226"/>
          <p:cNvSpPr>
            <a:spLocks noChangeShapeType="1"/>
          </p:cNvSpPr>
          <p:nvPr/>
        </p:nvSpPr>
        <p:spPr bwMode="auto">
          <a:xfrm flipH="1">
            <a:off x="4791224" y="4341143"/>
            <a:ext cx="303212" cy="306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7080" name="Group 227"/>
          <p:cNvGrpSpPr>
            <a:grpSpLocks/>
          </p:cNvGrpSpPr>
          <p:nvPr/>
        </p:nvGrpSpPr>
        <p:grpSpPr bwMode="auto">
          <a:xfrm>
            <a:off x="4615011" y="4745956"/>
            <a:ext cx="385763" cy="319087"/>
            <a:chOff x="11283" y="10423"/>
            <a:chExt cx="475" cy="374"/>
          </a:xfrm>
        </p:grpSpPr>
        <p:sp>
          <p:nvSpPr>
            <p:cNvPr id="87087" name="Rectangle 228"/>
            <p:cNvSpPr>
              <a:spLocks noChangeArrowheads="1"/>
            </p:cNvSpPr>
            <p:nvPr/>
          </p:nvSpPr>
          <p:spPr bwMode="auto">
            <a:xfrm>
              <a:off x="11283" y="10423"/>
              <a:ext cx="475" cy="3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88" name="Line 229"/>
            <p:cNvSpPr>
              <a:spLocks noChangeShapeType="1"/>
            </p:cNvSpPr>
            <p:nvPr/>
          </p:nvSpPr>
          <p:spPr bwMode="auto">
            <a:xfrm>
              <a:off x="1168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89" name="Line 230"/>
            <p:cNvSpPr>
              <a:spLocks noChangeShapeType="1"/>
            </p:cNvSpPr>
            <p:nvPr/>
          </p:nvSpPr>
          <p:spPr bwMode="auto">
            <a:xfrm>
              <a:off x="11621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0" name="Line 231"/>
            <p:cNvSpPr>
              <a:spLocks noChangeShapeType="1"/>
            </p:cNvSpPr>
            <p:nvPr/>
          </p:nvSpPr>
          <p:spPr bwMode="auto">
            <a:xfrm>
              <a:off x="1155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1" name="Line 232"/>
            <p:cNvSpPr>
              <a:spLocks noChangeShapeType="1"/>
            </p:cNvSpPr>
            <p:nvPr/>
          </p:nvSpPr>
          <p:spPr bwMode="auto">
            <a:xfrm>
              <a:off x="11491" y="10495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2" name="Line 233"/>
            <p:cNvSpPr>
              <a:spLocks noChangeShapeType="1"/>
            </p:cNvSpPr>
            <p:nvPr/>
          </p:nvSpPr>
          <p:spPr bwMode="auto">
            <a:xfrm>
              <a:off x="11426" y="10495"/>
              <a:ext cx="2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3" name="Line 234"/>
            <p:cNvSpPr>
              <a:spLocks noChangeShapeType="1"/>
            </p:cNvSpPr>
            <p:nvPr/>
          </p:nvSpPr>
          <p:spPr bwMode="auto">
            <a:xfrm>
              <a:off x="11360" y="10495"/>
              <a:ext cx="3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081" name="Line 235"/>
          <p:cNvSpPr>
            <a:spLocks noChangeShapeType="1"/>
          </p:cNvSpPr>
          <p:nvPr/>
        </p:nvSpPr>
        <p:spPr bwMode="auto">
          <a:xfrm>
            <a:off x="4872186" y="3529931"/>
            <a:ext cx="339725" cy="0"/>
          </a:xfrm>
          <a:prstGeom prst="line">
            <a:avLst/>
          </a:prstGeom>
          <a:noFill/>
          <a:ln w="38100">
            <a:solidFill>
              <a:srgbClr val="FFFF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82" name="Freeform 236"/>
          <p:cNvSpPr>
            <a:spLocks/>
          </p:cNvSpPr>
          <p:nvPr/>
        </p:nvSpPr>
        <p:spPr bwMode="auto">
          <a:xfrm>
            <a:off x="1690836" y="4377656"/>
            <a:ext cx="4854575" cy="1228725"/>
          </a:xfrm>
          <a:custGeom>
            <a:avLst/>
            <a:gdLst>
              <a:gd name="T0" fmla="*/ 0 w 6225"/>
              <a:gd name="T1" fmla="*/ 0 h 1501"/>
              <a:gd name="T2" fmla="*/ 0 w 6225"/>
              <a:gd name="T3" fmla="*/ 1216446 h 1501"/>
              <a:gd name="T4" fmla="*/ 783751 w 6225"/>
              <a:gd name="T5" fmla="*/ 1228725 h 1501"/>
              <a:gd name="T6" fmla="*/ 1450524 w 6225"/>
              <a:gd name="T7" fmla="*/ 577935 h 1501"/>
              <a:gd name="T8" fmla="*/ 3965544 w 6225"/>
              <a:gd name="T9" fmla="*/ 590214 h 1501"/>
              <a:gd name="T10" fmla="*/ 3357260 w 6225"/>
              <a:gd name="T11" fmla="*/ 1191888 h 1501"/>
              <a:gd name="T12" fmla="*/ 4854575 w 6225"/>
              <a:gd name="T13" fmla="*/ 1191888 h 1501"/>
              <a:gd name="T14" fmla="*/ 4850676 w 6225"/>
              <a:gd name="T15" fmla="*/ 320074 h 150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225" h="1501">
                <a:moveTo>
                  <a:pt x="0" y="0"/>
                </a:moveTo>
                <a:lnTo>
                  <a:pt x="0" y="1486"/>
                </a:lnTo>
                <a:lnTo>
                  <a:pt x="1005" y="1501"/>
                </a:lnTo>
                <a:lnTo>
                  <a:pt x="1860" y="706"/>
                </a:lnTo>
                <a:lnTo>
                  <a:pt x="5085" y="721"/>
                </a:lnTo>
                <a:lnTo>
                  <a:pt x="4305" y="1456"/>
                </a:lnTo>
                <a:lnTo>
                  <a:pt x="6225" y="1456"/>
                </a:lnTo>
                <a:lnTo>
                  <a:pt x="6220" y="391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83" name="Freeform 237"/>
          <p:cNvSpPr>
            <a:spLocks/>
          </p:cNvSpPr>
          <p:nvPr/>
        </p:nvSpPr>
        <p:spPr bwMode="auto">
          <a:xfrm>
            <a:off x="2849711" y="3210843"/>
            <a:ext cx="4210050" cy="1646238"/>
          </a:xfrm>
          <a:custGeom>
            <a:avLst/>
            <a:gdLst>
              <a:gd name="T0" fmla="*/ 0 w 5400"/>
              <a:gd name="T1" fmla="*/ 0 h 2010"/>
              <a:gd name="T2" fmla="*/ 0 w 5400"/>
              <a:gd name="T3" fmla="*/ 1216250 h 2010"/>
              <a:gd name="T4" fmla="*/ 783537 w 5400"/>
              <a:gd name="T5" fmla="*/ 1228536 h 2010"/>
              <a:gd name="T6" fmla="*/ 421005 w 5400"/>
              <a:gd name="T7" fmla="*/ 1646238 h 2010"/>
              <a:gd name="T8" fmla="*/ 2818395 w 5400"/>
              <a:gd name="T9" fmla="*/ 1646238 h 2010"/>
              <a:gd name="T10" fmla="*/ 3391429 w 5400"/>
              <a:gd name="T11" fmla="*/ 1044255 h 2010"/>
              <a:gd name="T12" fmla="*/ 4210050 w 5400"/>
              <a:gd name="T13" fmla="*/ 1056541 h 2010"/>
              <a:gd name="T14" fmla="*/ 4210050 w 5400"/>
              <a:gd name="T15" fmla="*/ 98283 h 201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400" h="2010">
                <a:moveTo>
                  <a:pt x="0" y="0"/>
                </a:moveTo>
                <a:lnTo>
                  <a:pt x="0" y="1485"/>
                </a:lnTo>
                <a:lnTo>
                  <a:pt x="1005" y="1500"/>
                </a:lnTo>
                <a:lnTo>
                  <a:pt x="540" y="2010"/>
                </a:lnTo>
                <a:lnTo>
                  <a:pt x="3615" y="2010"/>
                </a:lnTo>
                <a:lnTo>
                  <a:pt x="4350" y="1275"/>
                </a:lnTo>
                <a:lnTo>
                  <a:pt x="5400" y="1290"/>
                </a:lnTo>
                <a:lnTo>
                  <a:pt x="5400" y="12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84" name="Oval 238"/>
          <p:cNvSpPr>
            <a:spLocks noChangeArrowheads="1"/>
          </p:cNvSpPr>
          <p:nvPr/>
        </p:nvSpPr>
        <p:spPr bwMode="auto">
          <a:xfrm>
            <a:off x="2790974" y="3383881"/>
            <a:ext cx="112712" cy="1158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85" name="Text Box 239"/>
          <p:cNvSpPr txBox="1">
            <a:spLocks noChangeArrowheads="1"/>
          </p:cNvSpPr>
          <p:nvPr/>
        </p:nvSpPr>
        <p:spPr bwMode="auto">
          <a:xfrm>
            <a:off x="3068786" y="3187031"/>
            <a:ext cx="2236788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 eaLnBrk="1" hangingPunct="1"/>
            <a:r>
              <a:rPr lang="en-US" sz="140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sz="1400">
                <a:solidFill>
                  <a:srgbClr val="FF0000"/>
                </a:solidFill>
                <a:latin typeface="Arial" charset="0"/>
              </a:rPr>
              <a:t>'</a:t>
            </a:r>
            <a:r>
              <a:rPr lang="en-US" sz="1400" baseline="-25000">
                <a:solidFill>
                  <a:srgbClr val="FF0000"/>
                </a:solidFill>
                <a:latin typeface="Arial" charset="0"/>
              </a:rPr>
              <a:t>in </a:t>
            </a:r>
            <a:r>
              <a:rPr lang="en-US" sz="1400">
                <a:solidFill>
                  <a:srgbClr val="FF0000"/>
                </a:solidFill>
                <a:latin typeface="Arial" charset="0"/>
              </a:rPr>
              <a:t>: original data, plus retransmitted data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87086" name="Line 240"/>
          <p:cNvSpPr>
            <a:spLocks noChangeShapeType="1"/>
          </p:cNvSpPr>
          <p:nvPr/>
        </p:nvSpPr>
        <p:spPr bwMode="auto">
          <a:xfrm flipH="1">
            <a:off x="2943374" y="3369593"/>
            <a:ext cx="373062" cy="50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5127774" y="2316348"/>
            <a:ext cx="1858970" cy="327509"/>
          </a:xfrm>
          <a:prstGeom prst="rect">
            <a:avLst/>
          </a:prstGeom>
          <a:noFill/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</a:pPr>
            <a:r>
              <a:rPr lang="en-US" sz="1600" b="1" dirty="0">
                <a:solidFill>
                  <a:srgbClr val="800000"/>
                </a:solidFill>
                <a:latin typeface="Comic Sans MS" pitchFamily="66" charset="0"/>
              </a:rPr>
              <a:t>o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ffered load</a:t>
            </a:r>
          </a:p>
        </p:txBody>
      </p:sp>
      <p:cxnSp>
        <p:nvCxnSpPr>
          <p:cNvPr id="6" name="Straight Arrow Connector 5"/>
          <p:cNvCxnSpPr>
            <a:endCxn id="87085" idx="0"/>
          </p:cNvCxnSpPr>
          <p:nvPr/>
        </p:nvCxnSpPr>
        <p:spPr bwMode="auto">
          <a:xfrm flipH="1">
            <a:off x="4187180" y="2517166"/>
            <a:ext cx="1109209" cy="669865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39D45-A491-4521-BD0B-5E298ED6D09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76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Jacobson/</a:t>
            </a:r>
            <a:r>
              <a:rPr lang="en-US" dirty="0" err="1" smtClean="0"/>
              <a:t>Karels</a:t>
            </a:r>
            <a:r>
              <a:rPr lang="en-US" dirty="0" smtClean="0"/>
              <a:t> Algorithm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847013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i="1" smtClean="0"/>
              <a:t>The problem with the original algorithm is that it did not take into account the variance of SampleRTT.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400" i="1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Difference = SampleRTT – EstimatedRTT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EstimatedRTT = EstimatedRTT +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	(</a:t>
            </a:r>
            <a:r>
              <a:rPr lang="el-GR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δ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x Difference)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Deviation =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l-GR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δ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(|Difference| - Deviation)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smtClean="0">
                <a:cs typeface="Arial" pitchFamily="34" charset="0"/>
              </a:rPr>
              <a:t>		where </a:t>
            </a:r>
            <a:r>
              <a:rPr lang="el-GR" sz="240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δ</a:t>
            </a:r>
            <a:r>
              <a:rPr lang="en-US" sz="2400" smtClean="0">
                <a:cs typeface="Arial" pitchFamily="34" charset="0"/>
              </a:rPr>
              <a:t> is a fraction between 0 and 1.</a:t>
            </a:r>
            <a:endParaRPr lang="en-US" sz="2800" smtClean="0"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smtClean="0">
                <a:cs typeface="Arial" pitchFamily="34" charset="0"/>
              </a:rPr>
              <a:t>	</a:t>
            </a:r>
            <a:endParaRPr lang="el-GR" sz="2800" smtClean="0"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Jacobson/</a:t>
            </a:r>
            <a:r>
              <a:rPr lang="en-US" dirty="0" err="1" smtClean="0"/>
              <a:t>Karels</a:t>
            </a:r>
            <a:r>
              <a:rPr lang="en-US" dirty="0" smtClean="0"/>
              <a:t> Algorithm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847013" cy="4459287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 smtClean="0">
              <a:cs typeface="Arial" pitchFamily="34" charset="0"/>
            </a:endParaRPr>
          </a:p>
          <a:p>
            <a:pPr eaLnBrk="1" hangingPunct="1">
              <a:buFontTx/>
              <a:buNone/>
            </a:pPr>
            <a:endParaRPr lang="el-GR" smtClean="0">
              <a:cs typeface="Arial" pitchFamily="34" charset="0"/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468313" y="1484313"/>
            <a:ext cx="842486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90000"/>
              </a:lnSpc>
              <a:buClrTx/>
              <a:defRPr/>
            </a:pPr>
            <a:r>
              <a:rPr lang="en-US" sz="3200">
                <a:latin typeface="Arial" pitchFamily="34" charset="0"/>
                <a:cs typeface="Arial" pitchFamily="34" charset="0"/>
              </a:rPr>
              <a:t>TCP computes timeout using both the mean and variance of RTT</a:t>
            </a:r>
          </a:p>
          <a:p>
            <a:pPr marL="342900" indent="-342900" algn="l">
              <a:lnSpc>
                <a:spcPct val="90000"/>
              </a:lnSpc>
              <a:buClrTx/>
              <a:defRPr/>
            </a:pPr>
            <a:endParaRPr lang="en-US" sz="3200"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ct val="90000"/>
              </a:lnSpc>
              <a:buClrTx/>
              <a:defRPr/>
            </a:pPr>
            <a:r>
              <a:rPr lang="en-US" sz="3200">
                <a:latin typeface="Arial" pitchFamily="34" charset="0"/>
                <a:cs typeface="Arial" pitchFamily="34" charset="0"/>
              </a:rPr>
              <a:t>	 </a:t>
            </a: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TimeOut  =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   </a:t>
            </a:r>
            <a:r>
              <a:rPr lang="en-US" sz="36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µ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x EstimatedRTT </a:t>
            </a:r>
          </a:p>
          <a:p>
            <a:pPr marL="342900" indent="-342900" algn="l">
              <a:lnSpc>
                <a:spcPct val="90000"/>
              </a:lnSpc>
              <a:buClrTx/>
              <a:defRPr/>
            </a:pP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				+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l-GR" sz="36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Φ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x Deviation</a:t>
            </a:r>
          </a:p>
          <a:p>
            <a:pPr marL="342900" indent="-342900" algn="l">
              <a:lnSpc>
                <a:spcPct val="90000"/>
              </a:lnSpc>
              <a:buClrTx/>
              <a:defRPr/>
            </a:pPr>
            <a:endParaRPr lang="en-US" sz="3600"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ct val="90000"/>
              </a:lnSpc>
              <a:buClrTx/>
              <a:defRPr/>
            </a:pPr>
            <a:r>
              <a:rPr lang="en-US" sz="3600">
                <a:latin typeface="Arial" pitchFamily="34" charset="0"/>
                <a:cs typeface="Arial" pitchFamily="34" charset="0"/>
              </a:rPr>
              <a:t>	</a:t>
            </a:r>
            <a:r>
              <a:rPr lang="en-US" sz="2800">
                <a:latin typeface="Arial" pitchFamily="34" charset="0"/>
                <a:cs typeface="Arial" pitchFamily="34" charset="0"/>
              </a:rPr>
              <a:t>where based on experience </a:t>
            </a:r>
            <a:r>
              <a:rPr lang="en-US" sz="28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µ = 1</a:t>
            </a:r>
            <a:r>
              <a:rPr lang="en-US" sz="2800">
                <a:latin typeface="Arial" pitchFamily="34" charset="0"/>
                <a:cs typeface="Arial" pitchFamily="34" charset="0"/>
              </a:rPr>
              <a:t> and	 </a:t>
            </a:r>
            <a:r>
              <a:rPr lang="el-GR" sz="28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Φ</a:t>
            </a:r>
            <a:r>
              <a:rPr lang="en-US" sz="28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= 4</a:t>
            </a:r>
            <a:r>
              <a:rPr lang="en-US" sz="2800">
                <a:latin typeface="Arial" pitchFamily="34" charset="0"/>
                <a:cs typeface="Arial" pitchFamily="34" charset="0"/>
              </a:rPr>
              <a:t>.</a:t>
            </a:r>
            <a:endParaRPr lang="el-GR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799" name="Rectangle 5"/>
          <p:cNvSpPr>
            <a:spLocks noChangeArrowheads="1"/>
          </p:cNvSpPr>
          <p:nvPr/>
        </p:nvSpPr>
        <p:spPr bwMode="auto">
          <a:xfrm>
            <a:off x="611188" y="2708275"/>
            <a:ext cx="7416800" cy="1728788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TCP Congestion Control Summary</a:t>
            </a:r>
            <a:endParaRPr lang="en-US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28625" y="1690464"/>
            <a:ext cx="8029575" cy="4114800"/>
          </a:xfrm>
        </p:spPr>
        <p:txBody>
          <a:bodyPr/>
          <a:lstStyle/>
          <a:p>
            <a:r>
              <a:rPr lang="en-US" dirty="0" smtClean="0"/>
              <a:t>Congestion occurs due to a variety of circumstance.</a:t>
            </a:r>
          </a:p>
          <a:p>
            <a:r>
              <a:rPr lang="en-US" dirty="0" smtClean="0"/>
              <a:t>TCP interacts with routers in the subnet and reacts to implicit congestion notification (packet drop) by reducing the TCP sender’s congestion window </a:t>
            </a:r>
            <a:r>
              <a:rPr lang="en-US" b="1" dirty="0" smtClean="0">
                <a:solidFill>
                  <a:srgbClr val="800000"/>
                </a:solidFill>
                <a:latin typeface="+mj-lt"/>
              </a:rPr>
              <a:t>(MD).</a:t>
            </a:r>
          </a:p>
          <a:p>
            <a:r>
              <a:rPr lang="en-US" dirty="0" smtClean="0"/>
              <a:t>TCP increases congestion window using slow start or congestion </a:t>
            </a:r>
            <a:r>
              <a:rPr lang="en-US" b="1" dirty="0" smtClean="0">
                <a:solidFill>
                  <a:srgbClr val="800000"/>
                </a:solidFill>
                <a:latin typeface="+mj-lt"/>
              </a:rPr>
              <a:t>avoidance (AI).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TCP Congestion Control Summary</a:t>
            </a:r>
            <a:endParaRPr lang="en-US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28625" y="1834480"/>
            <a:ext cx="8029575" cy="4114800"/>
          </a:xfrm>
        </p:spPr>
        <p:txBody>
          <a:bodyPr/>
          <a:lstStyle/>
          <a:p>
            <a:r>
              <a:rPr lang="en-US" dirty="0" smtClean="0"/>
              <a:t>Important TCP Congestion Control ideas include: </a:t>
            </a:r>
            <a:r>
              <a:rPr lang="en-US" b="1" dirty="0" smtClean="0">
                <a:solidFill>
                  <a:srgbClr val="800000"/>
                </a:solidFill>
                <a:latin typeface="+mj-lt"/>
              </a:rPr>
              <a:t>AIMD, Slow Start, Fast Retransmit </a:t>
            </a:r>
            <a:r>
              <a:rPr lang="en-US" b="1" dirty="0" smtClean="0">
                <a:latin typeface="+mj-lt"/>
              </a:rPr>
              <a:t>and</a:t>
            </a:r>
            <a:r>
              <a:rPr lang="en-US" b="1" dirty="0" smtClean="0">
                <a:solidFill>
                  <a:srgbClr val="800000"/>
                </a:solidFill>
                <a:latin typeface="+mj-lt"/>
              </a:rPr>
              <a:t> Fast Recovery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Currently, the two most common versions of TCP are Compound (Windows) and Cubic (Linux).</a:t>
            </a:r>
          </a:p>
          <a:p>
            <a:r>
              <a:rPr lang="en-US" dirty="0" smtClean="0"/>
              <a:t>TCP needs rules and an algorithm to determine </a:t>
            </a:r>
            <a:r>
              <a:rPr lang="en-US" b="1" dirty="0" smtClean="0">
                <a:solidFill>
                  <a:srgbClr val="800000"/>
                </a:solidFill>
                <a:latin typeface="+mj-lt"/>
              </a:rPr>
              <a:t>RIO </a:t>
            </a:r>
            <a:r>
              <a:rPr lang="en-US" b="1" dirty="0" smtClean="0">
                <a:latin typeface="+mj-lt"/>
              </a:rPr>
              <a:t>and</a:t>
            </a:r>
            <a:r>
              <a:rPr lang="en-US" b="1" dirty="0" smtClean="0">
                <a:solidFill>
                  <a:srgbClr val="800000"/>
                </a:solidFill>
                <a:latin typeface="+mj-lt"/>
              </a:rPr>
              <a:t> RTO</a:t>
            </a:r>
            <a:r>
              <a:rPr lang="en-US" b="1" dirty="0" smtClean="0">
                <a:latin typeface="+mj-lt"/>
              </a:rPr>
              <a:t>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990600"/>
            <a:ext cx="8334375" cy="1924050"/>
          </a:xfrm>
        </p:spPr>
        <p:txBody>
          <a:bodyPr/>
          <a:lstStyle/>
          <a:p>
            <a:r>
              <a:rPr lang="en-US" sz="2000" dirty="0" smtClean="0"/>
              <a:t>always:                   (</a:t>
            </a:r>
            <a:r>
              <a:rPr lang="en-US" sz="2000" dirty="0" err="1" smtClean="0"/>
              <a:t>goodput</a:t>
            </a:r>
            <a:r>
              <a:rPr lang="en-US" sz="2000" dirty="0" smtClean="0"/>
              <a:t>)</a:t>
            </a:r>
          </a:p>
          <a:p>
            <a:pPr>
              <a:lnSpc>
                <a:spcPct val="130000"/>
              </a:lnSpc>
            </a:pPr>
            <a:r>
              <a:rPr lang="en-US" sz="2000" dirty="0" smtClean="0"/>
              <a:t>“perfect” retransmission only when loss:</a:t>
            </a:r>
          </a:p>
          <a:p>
            <a:pPr>
              <a:lnSpc>
                <a:spcPct val="130000"/>
              </a:lnSpc>
            </a:pPr>
            <a:r>
              <a:rPr lang="en-US" sz="2000" dirty="0" smtClean="0"/>
              <a:t>retransmission of delayed (not lost) packet makes         larger (than perfect case) for same</a:t>
            </a:r>
          </a:p>
          <a:p>
            <a:endParaRPr lang="en-US" sz="2400" dirty="0" smtClean="0"/>
          </a:p>
        </p:txBody>
      </p:sp>
      <p:grpSp>
        <p:nvGrpSpPr>
          <p:cNvPr id="88070" name="Group 4"/>
          <p:cNvGrpSpPr>
            <a:grpSpLocks/>
          </p:cNvGrpSpPr>
          <p:nvPr/>
        </p:nvGrpSpPr>
        <p:grpSpPr bwMode="auto">
          <a:xfrm>
            <a:off x="1828800" y="914400"/>
            <a:ext cx="1385888" cy="687388"/>
            <a:chOff x="1129" y="700"/>
            <a:chExt cx="873" cy="433"/>
          </a:xfrm>
        </p:grpSpPr>
        <p:grpSp>
          <p:nvGrpSpPr>
            <p:cNvPr id="88132" name="Group 5"/>
            <p:cNvGrpSpPr>
              <a:grpSpLocks/>
            </p:cNvGrpSpPr>
            <p:nvPr/>
          </p:nvGrpSpPr>
          <p:grpSpPr bwMode="auto">
            <a:xfrm>
              <a:off x="1129" y="704"/>
              <a:ext cx="364" cy="429"/>
              <a:chOff x="1129" y="704"/>
              <a:chExt cx="364" cy="429"/>
            </a:xfrm>
          </p:grpSpPr>
          <p:sp>
            <p:nvSpPr>
              <p:cNvPr id="88137" name="Text Box 6"/>
              <p:cNvSpPr txBox="1">
                <a:spLocks noChangeArrowheads="1"/>
              </p:cNvSpPr>
              <p:nvPr/>
            </p:nvSpPr>
            <p:spPr bwMode="auto">
              <a:xfrm>
                <a:off x="1129" y="704"/>
                <a:ext cx="23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800">
                    <a:latin typeface="Symbol" pitchFamily="18" charset="2"/>
                  </a:rPr>
                  <a:t>l</a:t>
                </a:r>
                <a:endParaRPr lang="en-US" sz="2000">
                  <a:latin typeface="Symbol" pitchFamily="18" charset="2"/>
                </a:endParaRPr>
              </a:p>
            </p:txBody>
          </p:sp>
          <p:sp>
            <p:nvSpPr>
              <p:cNvPr id="88138" name="Text Box 7"/>
              <p:cNvSpPr txBox="1">
                <a:spLocks noChangeArrowheads="1"/>
              </p:cNvSpPr>
              <p:nvPr/>
            </p:nvSpPr>
            <p:spPr bwMode="auto">
              <a:xfrm>
                <a:off x="1252" y="883"/>
                <a:ext cx="24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000">
                    <a:latin typeface="Arial" charset="0"/>
                  </a:rPr>
                  <a:t>in</a:t>
                </a:r>
                <a:endParaRPr lang="en-US" sz="2000">
                  <a:latin typeface="Times New Roman" pitchFamily="18" charset="0"/>
                </a:endParaRPr>
              </a:p>
            </p:txBody>
          </p:sp>
        </p:grpSp>
        <p:grpSp>
          <p:nvGrpSpPr>
            <p:cNvPr id="88133" name="Group 8"/>
            <p:cNvGrpSpPr>
              <a:grpSpLocks/>
            </p:cNvGrpSpPr>
            <p:nvPr/>
          </p:nvGrpSpPr>
          <p:grpSpPr bwMode="auto">
            <a:xfrm>
              <a:off x="1541" y="700"/>
              <a:ext cx="461" cy="413"/>
              <a:chOff x="1645" y="788"/>
              <a:chExt cx="461" cy="413"/>
            </a:xfrm>
          </p:grpSpPr>
          <p:sp>
            <p:nvSpPr>
              <p:cNvPr id="88135" name="Text Box 9"/>
              <p:cNvSpPr txBox="1">
                <a:spLocks noChangeArrowheads="1"/>
              </p:cNvSpPr>
              <p:nvPr/>
            </p:nvSpPr>
            <p:spPr bwMode="auto">
              <a:xfrm>
                <a:off x="1645" y="788"/>
                <a:ext cx="23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800">
                    <a:latin typeface="Symbol" pitchFamily="18" charset="2"/>
                  </a:rPr>
                  <a:t>l</a:t>
                </a:r>
                <a:endParaRPr lang="en-US" sz="2000">
                  <a:latin typeface="Symbol" pitchFamily="18" charset="2"/>
                </a:endParaRPr>
              </a:p>
            </p:txBody>
          </p:sp>
          <p:sp>
            <p:nvSpPr>
              <p:cNvPr id="88136" name="Text Box 10"/>
              <p:cNvSpPr txBox="1">
                <a:spLocks noChangeArrowheads="1"/>
              </p:cNvSpPr>
              <p:nvPr/>
            </p:nvSpPr>
            <p:spPr bwMode="auto">
              <a:xfrm>
                <a:off x="1768" y="951"/>
                <a:ext cx="33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000">
                    <a:latin typeface="Arial" charset="0"/>
                  </a:rPr>
                  <a:t>out</a:t>
                </a:r>
                <a:endParaRPr lang="en-US" sz="2000">
                  <a:latin typeface="Times New Roman" pitchFamily="18" charset="0"/>
                </a:endParaRPr>
              </a:p>
            </p:txBody>
          </p:sp>
        </p:grpSp>
        <p:sp>
          <p:nvSpPr>
            <p:cNvPr id="88134" name="Text Box 11"/>
            <p:cNvSpPr txBox="1">
              <a:spLocks noChangeArrowheads="1"/>
            </p:cNvSpPr>
            <p:nvPr/>
          </p:nvSpPr>
          <p:spPr bwMode="auto">
            <a:xfrm>
              <a:off x="1360" y="759"/>
              <a:ext cx="2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>
                  <a:latin typeface="Arial" charset="0"/>
                </a:rPr>
                <a:t>=</a:t>
              </a:r>
              <a:endParaRPr lang="en-US" sz="2000">
                <a:latin typeface="Times New Roman" pitchFamily="18" charset="0"/>
              </a:endParaRPr>
            </a:p>
          </p:txBody>
        </p:sp>
      </p:grpSp>
      <p:grpSp>
        <p:nvGrpSpPr>
          <p:cNvPr id="88071" name="Group 12"/>
          <p:cNvGrpSpPr>
            <a:grpSpLocks/>
          </p:cNvGrpSpPr>
          <p:nvPr/>
        </p:nvGrpSpPr>
        <p:grpSpPr bwMode="auto">
          <a:xfrm>
            <a:off x="5652120" y="1268760"/>
            <a:ext cx="1385888" cy="687388"/>
            <a:chOff x="2461" y="1256"/>
            <a:chExt cx="873" cy="433"/>
          </a:xfrm>
        </p:grpSpPr>
        <p:grpSp>
          <p:nvGrpSpPr>
            <p:cNvPr id="88123" name="Group 13"/>
            <p:cNvGrpSpPr>
              <a:grpSpLocks/>
            </p:cNvGrpSpPr>
            <p:nvPr/>
          </p:nvGrpSpPr>
          <p:grpSpPr bwMode="auto">
            <a:xfrm>
              <a:off x="2461" y="1256"/>
              <a:ext cx="873" cy="433"/>
              <a:chOff x="1129" y="700"/>
              <a:chExt cx="873" cy="433"/>
            </a:xfrm>
          </p:grpSpPr>
          <p:grpSp>
            <p:nvGrpSpPr>
              <p:cNvPr id="88125" name="Group 14"/>
              <p:cNvGrpSpPr>
                <a:grpSpLocks/>
              </p:cNvGrpSpPr>
              <p:nvPr/>
            </p:nvGrpSpPr>
            <p:grpSpPr bwMode="auto">
              <a:xfrm>
                <a:off x="1129" y="704"/>
                <a:ext cx="364" cy="429"/>
                <a:chOff x="1129" y="704"/>
                <a:chExt cx="364" cy="429"/>
              </a:xfrm>
            </p:grpSpPr>
            <p:sp>
              <p:nvSpPr>
                <p:cNvPr id="88130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129" y="704"/>
                  <a:ext cx="239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r>
                    <a:rPr lang="en-US" sz="2800">
                      <a:latin typeface="Symbol" pitchFamily="18" charset="2"/>
                    </a:rPr>
                    <a:t>l</a:t>
                  </a:r>
                  <a:endParaRPr lang="en-US" sz="2000">
                    <a:latin typeface="Symbol" pitchFamily="18" charset="2"/>
                  </a:endParaRPr>
                </a:p>
              </p:txBody>
            </p:sp>
            <p:sp>
              <p:nvSpPr>
                <p:cNvPr id="8813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252" y="883"/>
                  <a:ext cx="241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r>
                    <a:rPr lang="en-US" sz="2000">
                      <a:latin typeface="Arial" charset="0"/>
                    </a:rPr>
                    <a:t>in</a:t>
                  </a:r>
                  <a:endParaRPr lang="en-US" sz="20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88126" name="Group 17"/>
              <p:cNvGrpSpPr>
                <a:grpSpLocks/>
              </p:cNvGrpSpPr>
              <p:nvPr/>
            </p:nvGrpSpPr>
            <p:grpSpPr bwMode="auto">
              <a:xfrm>
                <a:off x="1541" y="700"/>
                <a:ext cx="461" cy="413"/>
                <a:chOff x="1645" y="788"/>
                <a:chExt cx="461" cy="413"/>
              </a:xfrm>
            </p:grpSpPr>
            <p:sp>
              <p:nvSpPr>
                <p:cNvPr id="8812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645" y="788"/>
                  <a:ext cx="239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r>
                    <a:rPr lang="en-US" sz="2800">
                      <a:latin typeface="Symbol" pitchFamily="18" charset="2"/>
                    </a:rPr>
                    <a:t>l</a:t>
                  </a:r>
                  <a:endParaRPr lang="en-US" sz="2000">
                    <a:latin typeface="Symbol" pitchFamily="18" charset="2"/>
                  </a:endParaRPr>
                </a:p>
              </p:txBody>
            </p:sp>
            <p:sp>
              <p:nvSpPr>
                <p:cNvPr id="8812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768" y="951"/>
                  <a:ext cx="33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r>
                    <a:rPr lang="en-US" sz="2000">
                      <a:latin typeface="Arial" charset="0"/>
                    </a:rPr>
                    <a:t>out</a:t>
                  </a:r>
                  <a:endParaRPr lang="en-US" sz="2000"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88127" name="Text Box 20"/>
              <p:cNvSpPr txBox="1">
                <a:spLocks noChangeArrowheads="1"/>
              </p:cNvSpPr>
              <p:nvPr/>
            </p:nvSpPr>
            <p:spPr bwMode="auto">
              <a:xfrm>
                <a:off x="1352" y="729"/>
                <a:ext cx="2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400" dirty="0">
                    <a:solidFill>
                      <a:srgbClr val="FF0000"/>
                    </a:solidFill>
                    <a:latin typeface="Arial" charset="0"/>
                  </a:rPr>
                  <a:t>&gt;</a:t>
                </a:r>
                <a:endParaRPr lang="en-US" sz="2000" dirty="0">
                  <a:latin typeface="Times New Roman" pitchFamily="18" charset="0"/>
                </a:endParaRPr>
              </a:p>
            </p:txBody>
          </p:sp>
        </p:grpSp>
        <p:sp>
          <p:nvSpPr>
            <p:cNvPr id="88124" name="Line 21"/>
            <p:cNvSpPr>
              <a:spLocks noChangeShapeType="1"/>
            </p:cNvSpPr>
            <p:nvPr/>
          </p:nvSpPr>
          <p:spPr bwMode="auto">
            <a:xfrm flipV="1">
              <a:off x="2660" y="1332"/>
              <a:ext cx="20" cy="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8072" name="Group 22"/>
          <p:cNvGrpSpPr>
            <a:grpSpLocks/>
          </p:cNvGrpSpPr>
          <p:nvPr/>
        </p:nvGrpSpPr>
        <p:grpSpPr bwMode="auto">
          <a:xfrm>
            <a:off x="6660232" y="1811858"/>
            <a:ext cx="577850" cy="681038"/>
            <a:chOff x="3663" y="2092"/>
            <a:chExt cx="364" cy="429"/>
          </a:xfrm>
        </p:grpSpPr>
        <p:grpSp>
          <p:nvGrpSpPr>
            <p:cNvPr id="88119" name="Group 23"/>
            <p:cNvGrpSpPr>
              <a:grpSpLocks/>
            </p:cNvGrpSpPr>
            <p:nvPr/>
          </p:nvGrpSpPr>
          <p:grpSpPr bwMode="auto">
            <a:xfrm>
              <a:off x="3663" y="2092"/>
              <a:ext cx="364" cy="429"/>
              <a:chOff x="1129" y="704"/>
              <a:chExt cx="364" cy="429"/>
            </a:xfrm>
          </p:grpSpPr>
          <p:sp>
            <p:nvSpPr>
              <p:cNvPr id="88121" name="Text Box 24"/>
              <p:cNvSpPr txBox="1">
                <a:spLocks noChangeArrowheads="1"/>
              </p:cNvSpPr>
              <p:nvPr/>
            </p:nvSpPr>
            <p:spPr bwMode="auto">
              <a:xfrm>
                <a:off x="1129" y="704"/>
                <a:ext cx="23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800">
                    <a:latin typeface="Symbol" pitchFamily="18" charset="2"/>
                  </a:rPr>
                  <a:t>l</a:t>
                </a:r>
                <a:endParaRPr lang="en-US" sz="2000">
                  <a:latin typeface="Symbol" pitchFamily="18" charset="2"/>
                </a:endParaRPr>
              </a:p>
            </p:txBody>
          </p:sp>
          <p:sp>
            <p:nvSpPr>
              <p:cNvPr id="88122" name="Text Box 25"/>
              <p:cNvSpPr txBox="1">
                <a:spLocks noChangeArrowheads="1"/>
              </p:cNvSpPr>
              <p:nvPr/>
            </p:nvSpPr>
            <p:spPr bwMode="auto">
              <a:xfrm>
                <a:off x="1252" y="883"/>
                <a:ext cx="24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000" dirty="0">
                    <a:latin typeface="Arial" charset="0"/>
                  </a:rPr>
                  <a:t>in</a:t>
                </a:r>
                <a:endParaRPr lang="en-US" sz="2000" dirty="0">
                  <a:latin typeface="Times New Roman" pitchFamily="18" charset="0"/>
                </a:endParaRPr>
              </a:p>
            </p:txBody>
          </p:sp>
        </p:grpSp>
        <p:sp>
          <p:nvSpPr>
            <p:cNvPr id="88120" name="Line 26"/>
            <p:cNvSpPr>
              <a:spLocks noChangeShapeType="1"/>
            </p:cNvSpPr>
            <p:nvPr/>
          </p:nvSpPr>
          <p:spPr bwMode="auto">
            <a:xfrm flipV="1">
              <a:off x="3862" y="2164"/>
              <a:ext cx="20" cy="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8073" name="Group 27"/>
          <p:cNvGrpSpPr>
            <a:grpSpLocks/>
          </p:cNvGrpSpPr>
          <p:nvPr/>
        </p:nvGrpSpPr>
        <p:grpSpPr bwMode="auto">
          <a:xfrm>
            <a:off x="3491880" y="2125290"/>
            <a:ext cx="684213" cy="655638"/>
            <a:chOff x="1645" y="788"/>
            <a:chExt cx="431" cy="413"/>
          </a:xfrm>
        </p:grpSpPr>
        <p:sp>
          <p:nvSpPr>
            <p:cNvPr id="88117" name="Text Box 28"/>
            <p:cNvSpPr txBox="1">
              <a:spLocks noChangeArrowheads="1"/>
            </p:cNvSpPr>
            <p:nvPr/>
          </p:nvSpPr>
          <p:spPr bwMode="auto">
            <a:xfrm>
              <a:off x="1645" y="788"/>
              <a:ext cx="23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800">
                  <a:latin typeface="Symbol" pitchFamily="18" charset="2"/>
                </a:rPr>
                <a:t>l</a:t>
              </a:r>
              <a:endParaRPr lang="en-US" sz="2000">
                <a:latin typeface="Symbol" pitchFamily="18" charset="2"/>
              </a:endParaRPr>
            </a:p>
          </p:txBody>
        </p:sp>
        <p:sp>
          <p:nvSpPr>
            <p:cNvPr id="88118" name="Text Box 29"/>
            <p:cNvSpPr txBox="1">
              <a:spLocks noChangeArrowheads="1"/>
            </p:cNvSpPr>
            <p:nvPr/>
          </p:nvSpPr>
          <p:spPr bwMode="auto">
            <a:xfrm>
              <a:off x="1738" y="951"/>
              <a:ext cx="33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 dirty="0">
                  <a:latin typeface="Arial" charset="0"/>
                </a:rPr>
                <a:t>out</a:t>
              </a:r>
              <a:endParaRPr lang="en-US" sz="2000" dirty="0">
                <a:latin typeface="Times New Roman" pitchFamily="18" charset="0"/>
              </a:endParaRPr>
            </a:p>
          </p:txBody>
        </p:sp>
      </p:grpSp>
      <p:sp>
        <p:nvSpPr>
          <p:cNvPr id="88074" name="Rectangle 31"/>
          <p:cNvSpPr>
            <a:spLocks noChangeArrowheads="1"/>
          </p:cNvSpPr>
          <p:nvPr/>
        </p:nvSpPr>
        <p:spPr bwMode="auto">
          <a:xfrm>
            <a:off x="333375" y="5153025"/>
            <a:ext cx="8267700" cy="4095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5" name="Rectangle 32"/>
          <p:cNvSpPr>
            <a:spLocks noChangeArrowheads="1"/>
          </p:cNvSpPr>
          <p:nvPr/>
        </p:nvSpPr>
        <p:spPr bwMode="auto">
          <a:xfrm>
            <a:off x="748605" y="5085184"/>
            <a:ext cx="814387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000" b="1" dirty="0">
                <a:solidFill>
                  <a:srgbClr val="800000"/>
                </a:solidFill>
              </a:rPr>
              <a:t>“costs” of congestion: 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more work (</a:t>
            </a:r>
            <a:r>
              <a:rPr lang="en-US" sz="2000" dirty="0" smtClean="0"/>
              <a:t>retransmissions) for a </a:t>
            </a:r>
            <a:r>
              <a:rPr lang="en-US" sz="2000" dirty="0"/>
              <a:t>given “</a:t>
            </a:r>
            <a:r>
              <a:rPr lang="en-US" sz="2000" dirty="0" err="1"/>
              <a:t>goodput</a:t>
            </a:r>
            <a:r>
              <a:rPr lang="en-US" sz="2000" dirty="0"/>
              <a:t>”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unneeded retransmissions: link carries multiple copies of </a:t>
            </a:r>
            <a:r>
              <a:rPr lang="en-US" sz="2000" dirty="0" smtClean="0"/>
              <a:t>packet</a:t>
            </a:r>
            <a:endParaRPr lang="en-US" sz="2000" dirty="0"/>
          </a:p>
        </p:txBody>
      </p:sp>
      <p:grpSp>
        <p:nvGrpSpPr>
          <p:cNvPr id="88076" name="Group 33"/>
          <p:cNvGrpSpPr>
            <a:grpSpLocks/>
          </p:cNvGrpSpPr>
          <p:nvPr/>
        </p:nvGrpSpPr>
        <p:grpSpPr bwMode="auto">
          <a:xfrm>
            <a:off x="460895" y="2708920"/>
            <a:ext cx="7783513" cy="2514600"/>
            <a:chOff x="257" y="874"/>
            <a:chExt cx="4903" cy="1584"/>
          </a:xfrm>
        </p:grpSpPr>
        <p:sp>
          <p:nvSpPr>
            <p:cNvPr id="88077" name="Line 34"/>
            <p:cNvSpPr>
              <a:spLocks noChangeShapeType="1"/>
            </p:cNvSpPr>
            <p:nvPr/>
          </p:nvSpPr>
          <p:spPr bwMode="auto">
            <a:xfrm>
              <a:off x="2339" y="874"/>
              <a:ext cx="0" cy="10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78" name="Line 35"/>
            <p:cNvSpPr>
              <a:spLocks noChangeShapeType="1"/>
            </p:cNvSpPr>
            <p:nvPr/>
          </p:nvSpPr>
          <p:spPr bwMode="auto">
            <a:xfrm rot="5400000">
              <a:off x="2902" y="1392"/>
              <a:ext cx="0" cy="11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79" name="Text Box 36"/>
            <p:cNvSpPr txBox="1">
              <a:spLocks noChangeArrowheads="1"/>
            </p:cNvSpPr>
            <p:nvPr/>
          </p:nvSpPr>
          <p:spPr bwMode="auto">
            <a:xfrm>
              <a:off x="2118" y="934"/>
              <a:ext cx="240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000">
                  <a:latin typeface="Arial" charset="0"/>
                  <a:cs typeface="Arial" charset="0"/>
                </a:rPr>
                <a:t>R/2</a:t>
              </a:r>
            </a:p>
          </p:txBody>
        </p:sp>
        <p:sp>
          <p:nvSpPr>
            <p:cNvPr id="88080" name="Line 37"/>
            <p:cNvSpPr>
              <a:spLocks noChangeShapeType="1"/>
            </p:cNvSpPr>
            <p:nvPr/>
          </p:nvSpPr>
          <p:spPr bwMode="auto">
            <a:xfrm rot="5400000">
              <a:off x="2824" y="523"/>
              <a:ext cx="0" cy="9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81" name="Line 38"/>
            <p:cNvSpPr>
              <a:spLocks noChangeShapeType="1"/>
            </p:cNvSpPr>
            <p:nvPr/>
          </p:nvSpPr>
          <p:spPr bwMode="auto">
            <a:xfrm rot="10800000">
              <a:off x="3327" y="1022"/>
              <a:ext cx="0" cy="9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82" name="Text Box 39"/>
            <p:cNvSpPr txBox="1">
              <a:spLocks noChangeArrowheads="1"/>
            </p:cNvSpPr>
            <p:nvPr/>
          </p:nvSpPr>
          <p:spPr bwMode="auto">
            <a:xfrm>
              <a:off x="3194" y="1938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000">
                  <a:latin typeface="Arial" charset="0"/>
                  <a:cs typeface="Arial" charset="0"/>
                </a:rPr>
                <a:t>R/2</a:t>
              </a:r>
            </a:p>
          </p:txBody>
        </p:sp>
        <p:sp>
          <p:nvSpPr>
            <p:cNvPr id="88083" name="Freeform 40"/>
            <p:cNvSpPr>
              <a:spLocks/>
            </p:cNvSpPr>
            <p:nvPr/>
          </p:nvSpPr>
          <p:spPr bwMode="auto">
            <a:xfrm>
              <a:off x="2339" y="1320"/>
              <a:ext cx="969" cy="634"/>
            </a:xfrm>
            <a:custGeom>
              <a:avLst/>
              <a:gdLst>
                <a:gd name="T0" fmla="*/ 0 w 969"/>
                <a:gd name="T1" fmla="*/ 634 h 634"/>
                <a:gd name="T2" fmla="*/ 573 w 969"/>
                <a:gd name="T3" fmla="*/ 144 h 634"/>
                <a:gd name="T4" fmla="*/ 969 w 969"/>
                <a:gd name="T5" fmla="*/ 0 h 6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69" h="634">
                  <a:moveTo>
                    <a:pt x="0" y="634"/>
                  </a:moveTo>
                  <a:cubicBezTo>
                    <a:pt x="95" y="552"/>
                    <a:pt x="412" y="250"/>
                    <a:pt x="573" y="144"/>
                  </a:cubicBezTo>
                  <a:cubicBezTo>
                    <a:pt x="734" y="38"/>
                    <a:pt x="887" y="30"/>
                    <a:pt x="969" y="0"/>
                  </a:cubicBezTo>
                </a:path>
              </a:pathLst>
            </a:custGeom>
            <a:noFill/>
            <a:ln w="19050" cmpd="sng">
              <a:solidFill>
                <a:schemeClr val="accent2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8084" name="Group 41"/>
            <p:cNvGrpSpPr>
              <a:grpSpLocks/>
            </p:cNvGrpSpPr>
            <p:nvPr/>
          </p:nvGrpSpPr>
          <p:grpSpPr bwMode="auto">
            <a:xfrm>
              <a:off x="2742" y="1984"/>
              <a:ext cx="219" cy="173"/>
              <a:chOff x="806" y="2056"/>
              <a:chExt cx="219" cy="173"/>
            </a:xfrm>
          </p:grpSpPr>
          <p:sp>
            <p:nvSpPr>
              <p:cNvPr id="88115" name="Text Box 42"/>
              <p:cNvSpPr txBox="1">
                <a:spLocks noChangeArrowheads="1"/>
              </p:cNvSpPr>
              <p:nvPr/>
            </p:nvSpPr>
            <p:spPr bwMode="auto">
              <a:xfrm>
                <a:off x="806" y="2056"/>
                <a:ext cx="21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200">
                    <a:latin typeface="Symbol" pitchFamily="18" charset="2"/>
                    <a:cs typeface="Arial" charset="0"/>
                  </a:rPr>
                  <a:t>l</a:t>
                </a:r>
                <a:r>
                  <a:rPr lang="en-US" sz="1200" baseline="-25000">
                    <a:latin typeface="Arial" charset="0"/>
                    <a:cs typeface="Arial" charset="0"/>
                  </a:rPr>
                  <a:t>in</a:t>
                </a:r>
              </a:p>
            </p:txBody>
          </p:sp>
          <p:sp>
            <p:nvSpPr>
              <p:cNvPr id="88116" name="Line 43"/>
              <p:cNvSpPr>
                <a:spLocks noChangeShapeType="1"/>
              </p:cNvSpPr>
              <p:nvPr/>
            </p:nvSpPr>
            <p:spPr bwMode="auto">
              <a:xfrm flipV="1">
                <a:off x="912" y="2092"/>
                <a:ext cx="24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8085" name="Text Box 44"/>
            <p:cNvSpPr txBox="1">
              <a:spLocks noChangeArrowheads="1"/>
            </p:cNvSpPr>
            <p:nvPr/>
          </p:nvSpPr>
          <p:spPr bwMode="auto">
            <a:xfrm rot="-5400000">
              <a:off x="1930" y="1368"/>
              <a:ext cx="25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200">
                  <a:latin typeface="Symbol" pitchFamily="18" charset="2"/>
                  <a:cs typeface="Arial" charset="0"/>
                </a:rPr>
                <a:t>l</a:t>
              </a:r>
              <a:r>
                <a:rPr lang="en-US" sz="1200" baseline="-25000">
                  <a:latin typeface="Arial" charset="0"/>
                  <a:cs typeface="Arial" charset="0"/>
                </a:rPr>
                <a:t>out</a:t>
              </a:r>
            </a:p>
          </p:txBody>
        </p:sp>
        <p:sp>
          <p:nvSpPr>
            <p:cNvPr id="88086" name="Text Box 45"/>
            <p:cNvSpPr txBox="1">
              <a:spLocks noChangeArrowheads="1"/>
            </p:cNvSpPr>
            <p:nvPr/>
          </p:nvSpPr>
          <p:spPr bwMode="auto">
            <a:xfrm>
              <a:off x="2746" y="2227"/>
              <a:ext cx="2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800">
                  <a:latin typeface="Arial" charset="0"/>
                  <a:cs typeface="Arial" charset="0"/>
                </a:rPr>
                <a:t>b.</a:t>
              </a:r>
            </a:p>
          </p:txBody>
        </p:sp>
        <p:grpSp>
          <p:nvGrpSpPr>
            <p:cNvPr id="88087" name="Group 46"/>
            <p:cNvGrpSpPr>
              <a:grpSpLocks/>
            </p:cNvGrpSpPr>
            <p:nvPr/>
          </p:nvGrpSpPr>
          <p:grpSpPr bwMode="auto">
            <a:xfrm>
              <a:off x="257" y="874"/>
              <a:ext cx="1495" cy="1584"/>
              <a:chOff x="161" y="778"/>
              <a:chExt cx="1495" cy="1584"/>
            </a:xfrm>
          </p:grpSpPr>
          <p:sp>
            <p:nvSpPr>
              <p:cNvPr id="88103" name="Line 47"/>
              <p:cNvSpPr>
                <a:spLocks noChangeShapeType="1"/>
              </p:cNvSpPr>
              <p:nvPr/>
            </p:nvSpPr>
            <p:spPr bwMode="auto">
              <a:xfrm>
                <a:off x="527" y="778"/>
                <a:ext cx="0" cy="10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04" name="Line 48"/>
              <p:cNvSpPr>
                <a:spLocks noChangeShapeType="1"/>
              </p:cNvSpPr>
              <p:nvPr/>
            </p:nvSpPr>
            <p:spPr bwMode="auto">
              <a:xfrm rot="5400000">
                <a:off x="1090" y="1296"/>
                <a:ext cx="0" cy="113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05" name="Text Box 49"/>
              <p:cNvSpPr txBox="1">
                <a:spLocks noChangeArrowheads="1"/>
              </p:cNvSpPr>
              <p:nvPr/>
            </p:nvSpPr>
            <p:spPr bwMode="auto">
              <a:xfrm>
                <a:off x="306" y="838"/>
                <a:ext cx="240" cy="1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000">
                    <a:latin typeface="Arial" charset="0"/>
                    <a:cs typeface="Arial" charset="0"/>
                  </a:rPr>
                  <a:t>R/2</a:t>
                </a:r>
              </a:p>
            </p:txBody>
          </p:sp>
          <p:sp>
            <p:nvSpPr>
              <p:cNvPr id="88106" name="Line 50"/>
              <p:cNvSpPr>
                <a:spLocks noChangeShapeType="1"/>
              </p:cNvSpPr>
              <p:nvPr/>
            </p:nvSpPr>
            <p:spPr bwMode="auto">
              <a:xfrm rot="5400000">
                <a:off x="1012" y="427"/>
                <a:ext cx="0" cy="97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07" name="Line 51"/>
              <p:cNvSpPr>
                <a:spLocks noChangeShapeType="1"/>
              </p:cNvSpPr>
              <p:nvPr/>
            </p:nvSpPr>
            <p:spPr bwMode="auto">
              <a:xfrm rot="10800000">
                <a:off x="1515" y="926"/>
                <a:ext cx="0" cy="9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08" name="Text Box 52"/>
              <p:cNvSpPr txBox="1">
                <a:spLocks noChangeArrowheads="1"/>
              </p:cNvSpPr>
              <p:nvPr/>
            </p:nvSpPr>
            <p:spPr bwMode="auto">
              <a:xfrm>
                <a:off x="1382" y="1842"/>
                <a:ext cx="240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000">
                    <a:latin typeface="Arial" charset="0"/>
                    <a:cs typeface="Arial" charset="0"/>
                  </a:rPr>
                  <a:t>R/2</a:t>
                </a:r>
              </a:p>
            </p:txBody>
          </p:sp>
          <p:sp>
            <p:nvSpPr>
              <p:cNvPr id="88109" name="Line 53"/>
              <p:cNvSpPr>
                <a:spLocks noChangeShapeType="1"/>
              </p:cNvSpPr>
              <p:nvPr/>
            </p:nvSpPr>
            <p:spPr bwMode="auto">
              <a:xfrm flipV="1">
                <a:off x="523" y="920"/>
                <a:ext cx="992" cy="941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8110" name="Group 54"/>
              <p:cNvGrpSpPr>
                <a:grpSpLocks/>
              </p:cNvGrpSpPr>
              <p:nvPr/>
            </p:nvGrpSpPr>
            <p:grpSpPr bwMode="auto">
              <a:xfrm>
                <a:off x="930" y="1888"/>
                <a:ext cx="219" cy="173"/>
                <a:chOff x="806" y="2056"/>
                <a:chExt cx="219" cy="173"/>
              </a:xfrm>
            </p:grpSpPr>
            <p:sp>
              <p:nvSpPr>
                <p:cNvPr id="88113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806" y="2056"/>
                  <a:ext cx="219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l" eaLnBrk="1" hangingPunct="1"/>
                  <a:r>
                    <a:rPr lang="en-US" sz="1200">
                      <a:latin typeface="Symbol" pitchFamily="18" charset="2"/>
                      <a:cs typeface="Arial" charset="0"/>
                    </a:rPr>
                    <a:t>l</a:t>
                  </a:r>
                  <a:r>
                    <a:rPr lang="en-US" sz="1200" baseline="-25000">
                      <a:latin typeface="Arial" charset="0"/>
                      <a:cs typeface="Arial" charset="0"/>
                    </a:rPr>
                    <a:t>in</a:t>
                  </a:r>
                </a:p>
              </p:txBody>
            </p:sp>
            <p:sp>
              <p:nvSpPr>
                <p:cNvPr id="88114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912" y="2092"/>
                  <a:ext cx="24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8111" name="Text Box 57"/>
              <p:cNvSpPr txBox="1">
                <a:spLocks noChangeArrowheads="1"/>
              </p:cNvSpPr>
              <p:nvPr/>
            </p:nvSpPr>
            <p:spPr bwMode="auto">
              <a:xfrm rot="-5400000">
                <a:off x="118" y="1272"/>
                <a:ext cx="25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200">
                    <a:latin typeface="Symbol" pitchFamily="18" charset="2"/>
                    <a:cs typeface="Arial" charset="0"/>
                  </a:rPr>
                  <a:t>l</a:t>
                </a:r>
                <a:r>
                  <a:rPr lang="en-US" sz="1200" baseline="-25000">
                    <a:latin typeface="Arial" charset="0"/>
                    <a:cs typeface="Arial" charset="0"/>
                  </a:rPr>
                  <a:t>out</a:t>
                </a:r>
              </a:p>
            </p:txBody>
          </p:sp>
          <p:sp>
            <p:nvSpPr>
              <p:cNvPr id="88112" name="Text Box 58"/>
              <p:cNvSpPr txBox="1">
                <a:spLocks noChangeArrowheads="1"/>
              </p:cNvSpPr>
              <p:nvPr/>
            </p:nvSpPr>
            <p:spPr bwMode="auto">
              <a:xfrm>
                <a:off x="934" y="2131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Arial" charset="0"/>
                    <a:cs typeface="Arial" charset="0"/>
                  </a:rPr>
                  <a:t>a.</a:t>
                </a:r>
              </a:p>
            </p:txBody>
          </p:sp>
        </p:grpSp>
        <p:sp>
          <p:nvSpPr>
            <p:cNvPr id="88088" name="Line 59"/>
            <p:cNvSpPr>
              <a:spLocks noChangeShapeType="1"/>
            </p:cNvSpPr>
            <p:nvPr/>
          </p:nvSpPr>
          <p:spPr bwMode="auto">
            <a:xfrm>
              <a:off x="4031" y="874"/>
              <a:ext cx="0" cy="10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89" name="Line 60"/>
            <p:cNvSpPr>
              <a:spLocks noChangeShapeType="1"/>
            </p:cNvSpPr>
            <p:nvPr/>
          </p:nvSpPr>
          <p:spPr bwMode="auto">
            <a:xfrm rot="5400000">
              <a:off x="4594" y="1392"/>
              <a:ext cx="0" cy="11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90" name="Text Box 61"/>
            <p:cNvSpPr txBox="1">
              <a:spLocks noChangeArrowheads="1"/>
            </p:cNvSpPr>
            <p:nvPr/>
          </p:nvSpPr>
          <p:spPr bwMode="auto">
            <a:xfrm>
              <a:off x="3810" y="934"/>
              <a:ext cx="240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000">
                  <a:latin typeface="Arial" charset="0"/>
                  <a:cs typeface="Arial" charset="0"/>
                </a:rPr>
                <a:t>R/2</a:t>
              </a:r>
            </a:p>
          </p:txBody>
        </p:sp>
        <p:sp>
          <p:nvSpPr>
            <p:cNvPr id="88091" name="Line 62"/>
            <p:cNvSpPr>
              <a:spLocks noChangeShapeType="1"/>
            </p:cNvSpPr>
            <p:nvPr/>
          </p:nvSpPr>
          <p:spPr bwMode="auto">
            <a:xfrm rot="5400000">
              <a:off x="4508" y="975"/>
              <a:ext cx="0" cy="9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92" name="Line 63"/>
            <p:cNvSpPr>
              <a:spLocks noChangeShapeType="1"/>
            </p:cNvSpPr>
            <p:nvPr/>
          </p:nvSpPr>
          <p:spPr bwMode="auto">
            <a:xfrm rot="10800000">
              <a:off x="5015" y="1470"/>
              <a:ext cx="4" cy="4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93" name="Text Box 64"/>
            <p:cNvSpPr txBox="1">
              <a:spLocks noChangeArrowheads="1"/>
            </p:cNvSpPr>
            <p:nvPr/>
          </p:nvSpPr>
          <p:spPr bwMode="auto">
            <a:xfrm>
              <a:off x="4886" y="1938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000">
                  <a:latin typeface="Arial" charset="0"/>
                  <a:cs typeface="Arial" charset="0"/>
                </a:rPr>
                <a:t>R/2</a:t>
              </a:r>
            </a:p>
          </p:txBody>
        </p:sp>
        <p:sp>
          <p:nvSpPr>
            <p:cNvPr id="88094" name="Line 65"/>
            <p:cNvSpPr>
              <a:spLocks noChangeShapeType="1"/>
            </p:cNvSpPr>
            <p:nvPr/>
          </p:nvSpPr>
          <p:spPr bwMode="auto">
            <a:xfrm flipV="1">
              <a:off x="4027" y="1468"/>
              <a:ext cx="992" cy="489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8095" name="Group 66"/>
            <p:cNvGrpSpPr>
              <a:grpSpLocks/>
            </p:cNvGrpSpPr>
            <p:nvPr/>
          </p:nvGrpSpPr>
          <p:grpSpPr bwMode="auto">
            <a:xfrm>
              <a:off x="4434" y="1984"/>
              <a:ext cx="219" cy="173"/>
              <a:chOff x="806" y="2056"/>
              <a:chExt cx="219" cy="173"/>
            </a:xfrm>
          </p:grpSpPr>
          <p:sp>
            <p:nvSpPr>
              <p:cNvPr id="88101" name="Text Box 67"/>
              <p:cNvSpPr txBox="1">
                <a:spLocks noChangeArrowheads="1"/>
              </p:cNvSpPr>
              <p:nvPr/>
            </p:nvSpPr>
            <p:spPr bwMode="auto">
              <a:xfrm>
                <a:off x="806" y="2056"/>
                <a:ext cx="21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200">
                    <a:latin typeface="Symbol" pitchFamily="18" charset="2"/>
                    <a:cs typeface="Arial" charset="0"/>
                  </a:rPr>
                  <a:t>l</a:t>
                </a:r>
                <a:r>
                  <a:rPr lang="en-US" sz="1200" baseline="-25000">
                    <a:latin typeface="Arial" charset="0"/>
                    <a:cs typeface="Arial" charset="0"/>
                  </a:rPr>
                  <a:t>in</a:t>
                </a:r>
              </a:p>
            </p:txBody>
          </p:sp>
          <p:sp>
            <p:nvSpPr>
              <p:cNvPr id="88102" name="Line 68"/>
              <p:cNvSpPr>
                <a:spLocks noChangeShapeType="1"/>
              </p:cNvSpPr>
              <p:nvPr/>
            </p:nvSpPr>
            <p:spPr bwMode="auto">
              <a:xfrm flipV="1">
                <a:off x="912" y="2092"/>
                <a:ext cx="24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8096" name="Text Box 69"/>
            <p:cNvSpPr txBox="1">
              <a:spLocks noChangeArrowheads="1"/>
            </p:cNvSpPr>
            <p:nvPr/>
          </p:nvSpPr>
          <p:spPr bwMode="auto">
            <a:xfrm rot="-5400000">
              <a:off x="3622" y="1368"/>
              <a:ext cx="25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200">
                  <a:latin typeface="Symbol" pitchFamily="18" charset="2"/>
                  <a:cs typeface="Arial" charset="0"/>
                </a:rPr>
                <a:t>l</a:t>
              </a:r>
              <a:r>
                <a:rPr lang="en-US" sz="1200" baseline="-25000">
                  <a:latin typeface="Arial" charset="0"/>
                  <a:cs typeface="Arial" charset="0"/>
                </a:rPr>
                <a:t>out</a:t>
              </a:r>
            </a:p>
          </p:txBody>
        </p:sp>
        <p:sp>
          <p:nvSpPr>
            <p:cNvPr id="88097" name="Text Box 70"/>
            <p:cNvSpPr txBox="1">
              <a:spLocks noChangeArrowheads="1"/>
            </p:cNvSpPr>
            <p:nvPr/>
          </p:nvSpPr>
          <p:spPr bwMode="auto">
            <a:xfrm>
              <a:off x="4438" y="2227"/>
              <a:ext cx="2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800">
                  <a:latin typeface="Arial" charset="0"/>
                  <a:cs typeface="Arial" charset="0"/>
                </a:rPr>
                <a:t>c.</a:t>
              </a:r>
            </a:p>
          </p:txBody>
        </p:sp>
        <p:sp>
          <p:nvSpPr>
            <p:cNvPr id="88098" name="Text Box 71"/>
            <p:cNvSpPr txBox="1">
              <a:spLocks noChangeArrowheads="1"/>
            </p:cNvSpPr>
            <p:nvPr/>
          </p:nvSpPr>
          <p:spPr bwMode="auto">
            <a:xfrm>
              <a:off x="3822" y="1398"/>
              <a:ext cx="240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000">
                  <a:latin typeface="Arial" charset="0"/>
                  <a:cs typeface="Arial" charset="0"/>
                </a:rPr>
                <a:t>R/4</a:t>
              </a:r>
            </a:p>
          </p:txBody>
        </p:sp>
        <p:sp>
          <p:nvSpPr>
            <p:cNvPr id="88099" name="Text Box 72"/>
            <p:cNvSpPr txBox="1">
              <a:spLocks noChangeArrowheads="1"/>
            </p:cNvSpPr>
            <p:nvPr/>
          </p:nvSpPr>
          <p:spPr bwMode="auto">
            <a:xfrm>
              <a:off x="2122" y="1242"/>
              <a:ext cx="240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000">
                  <a:latin typeface="Arial" charset="0"/>
                  <a:cs typeface="Arial" charset="0"/>
                </a:rPr>
                <a:t>R/3</a:t>
              </a:r>
            </a:p>
          </p:txBody>
        </p:sp>
        <p:sp>
          <p:nvSpPr>
            <p:cNvPr id="88100" name="Line 73"/>
            <p:cNvSpPr>
              <a:spLocks noChangeShapeType="1"/>
            </p:cNvSpPr>
            <p:nvPr/>
          </p:nvSpPr>
          <p:spPr bwMode="auto">
            <a:xfrm rot="5400000">
              <a:off x="2824" y="823"/>
              <a:ext cx="0" cy="9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7384"/>
            <a:ext cx="7772400" cy="1143000"/>
          </a:xfrm>
        </p:spPr>
        <p:txBody>
          <a:bodyPr/>
          <a:lstStyle/>
          <a:p>
            <a:r>
              <a:rPr lang="en-US" sz="3200" dirty="0" smtClean="0"/>
              <a:t>Causes/Costs of Congestion</a:t>
            </a:r>
            <a:br>
              <a:rPr lang="en-US" sz="3200" dirty="0" smtClean="0"/>
            </a:br>
            <a:r>
              <a:rPr lang="en-US" sz="3200" dirty="0" smtClean="0"/>
              <a:t>Scenario 2</a:t>
            </a:r>
            <a:r>
              <a:rPr lang="en-US" dirty="0" smtClean="0"/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39D45-A491-4521-BD0B-5E298ED6D09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68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2"/>
          <p:cNvSpPr>
            <a:spLocks noGrp="1" noChangeArrowheads="1"/>
          </p:cNvSpPr>
          <p:nvPr>
            <p:ph type="title"/>
          </p:nvPr>
        </p:nvSpPr>
        <p:spPr>
          <a:xfrm>
            <a:off x="613792" y="116632"/>
            <a:ext cx="7990656" cy="1143000"/>
          </a:xfrm>
        </p:spPr>
        <p:txBody>
          <a:bodyPr/>
          <a:lstStyle/>
          <a:p>
            <a:r>
              <a:rPr lang="en-US" sz="3200" dirty="0" smtClean="0"/>
              <a:t>Approaches towards Congestion </a:t>
            </a:r>
            <a:r>
              <a:rPr lang="en-US" sz="3200" dirty="0"/>
              <a:t>C</a:t>
            </a:r>
            <a:r>
              <a:rPr lang="en-US" sz="3200" dirty="0" smtClean="0"/>
              <a:t>ontrol</a:t>
            </a:r>
            <a:endParaRPr lang="en-US" dirty="0" smtClean="0"/>
          </a:p>
        </p:txBody>
      </p:sp>
      <p:sp>
        <p:nvSpPr>
          <p:cNvPr id="911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23900" y="2152650"/>
            <a:ext cx="3781425" cy="38100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end-end congestion control:</a:t>
            </a:r>
          </a:p>
          <a:p>
            <a:r>
              <a:rPr lang="en-US" sz="2000" dirty="0" smtClean="0"/>
              <a:t>no explicit feedback from network</a:t>
            </a:r>
          </a:p>
          <a:p>
            <a:r>
              <a:rPr lang="en-US" sz="2000" dirty="0" smtClean="0"/>
              <a:t>congestion</a:t>
            </a:r>
            <a:r>
              <a:rPr lang="en-US" sz="2000" b="1" dirty="0" smtClean="0">
                <a:solidFill>
                  <a:srgbClr val="008000"/>
                </a:solidFill>
              </a:rPr>
              <a:t> inferred </a:t>
            </a:r>
            <a:r>
              <a:rPr lang="en-US" sz="2000" dirty="0" smtClean="0"/>
              <a:t>from end-system observed loss, delay</a:t>
            </a:r>
          </a:p>
          <a:p>
            <a:r>
              <a:rPr lang="en-US" sz="2000" dirty="0" smtClean="0"/>
              <a:t>approach taken by TCP</a:t>
            </a:r>
            <a:endParaRPr lang="en-US" sz="2400" dirty="0" smtClean="0"/>
          </a:p>
        </p:txBody>
      </p:sp>
      <p:sp>
        <p:nvSpPr>
          <p:cNvPr id="9114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14850" y="2116038"/>
            <a:ext cx="3810000" cy="39052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network-assisted congestion control:</a:t>
            </a:r>
          </a:p>
          <a:p>
            <a:r>
              <a:rPr lang="en-US" sz="2000" dirty="0" smtClean="0"/>
              <a:t>routers provide feedback to end systems</a:t>
            </a:r>
          </a:p>
          <a:p>
            <a:pPr lvl="1"/>
            <a:r>
              <a:rPr lang="en-US" sz="2000" dirty="0" smtClean="0"/>
              <a:t>single bit indicating congestion (SNA, </a:t>
            </a:r>
            <a:r>
              <a:rPr lang="en-US" sz="2000" dirty="0" err="1" smtClean="0"/>
              <a:t>DECbit</a:t>
            </a:r>
            <a:r>
              <a:rPr lang="en-US" sz="2000" dirty="0" smtClean="0"/>
              <a:t>, TCP/IP ECN, ATM)</a:t>
            </a:r>
          </a:p>
          <a:p>
            <a:pPr lvl="1"/>
            <a:r>
              <a:rPr lang="en-US" sz="2000" dirty="0" smtClean="0"/>
              <a:t>explicit rate sender should use for sending.</a:t>
            </a:r>
            <a:endParaRPr lang="en-US" sz="1800" dirty="0" smtClean="0"/>
          </a:p>
        </p:txBody>
      </p:sp>
      <p:sp>
        <p:nvSpPr>
          <p:cNvPr id="91143" name="Rectangle 5"/>
          <p:cNvSpPr>
            <a:spLocks noChangeArrowheads="1"/>
          </p:cNvSpPr>
          <p:nvPr/>
        </p:nvSpPr>
        <p:spPr bwMode="auto">
          <a:xfrm>
            <a:off x="542925" y="1381125"/>
            <a:ext cx="747712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sz="2400" b="1" dirty="0" smtClean="0">
                <a:solidFill>
                  <a:schemeClr val="accent2"/>
                </a:solidFill>
              </a:rPr>
              <a:t>wo </a:t>
            </a:r>
            <a:r>
              <a:rPr lang="en-US" sz="2400" b="1" dirty="0">
                <a:solidFill>
                  <a:schemeClr val="accent2"/>
                </a:solidFill>
              </a:rPr>
              <a:t>broad approaches towards congestion control: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39D45-A491-4521-BD0B-5E298ED6D09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4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620713"/>
            <a:ext cx="7010400" cy="24384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smtClean="0"/>
              <a:t>TCP </a:t>
            </a:r>
            <a:br>
              <a:rPr lang="en-US" sz="4800" smtClean="0"/>
            </a:br>
            <a:r>
              <a:rPr lang="en-US" sz="4800" smtClean="0"/>
              <a:t>Congestion Control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466725" y="3357563"/>
            <a:ext cx="8353425" cy="2192337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en-US" sz="3200">
                <a:solidFill>
                  <a:srgbClr val="008000"/>
                </a:solidFill>
                <a:latin typeface="Arial" pitchFamily="34" charset="0"/>
              </a:rPr>
              <a:t>Lecture material taken from</a:t>
            </a:r>
          </a:p>
          <a:p>
            <a:pPr>
              <a:lnSpc>
                <a:spcPct val="90000"/>
              </a:lnSpc>
              <a:buClrTx/>
            </a:pPr>
            <a:r>
              <a:rPr lang="en-US" sz="3200">
                <a:solidFill>
                  <a:srgbClr val="008000"/>
                </a:solidFill>
                <a:latin typeface="Arial" pitchFamily="34" charset="0"/>
              </a:rPr>
              <a:t> “Computer Networks </a:t>
            </a:r>
            <a:r>
              <a:rPr lang="en-US" sz="3200" i="1">
                <a:solidFill>
                  <a:srgbClr val="008000"/>
                </a:solidFill>
                <a:latin typeface="Arial" pitchFamily="34" charset="0"/>
              </a:rPr>
              <a:t>A Systems Approach</a:t>
            </a:r>
            <a:r>
              <a:rPr lang="en-US" sz="3200">
                <a:solidFill>
                  <a:srgbClr val="008000"/>
                </a:solidFill>
                <a:latin typeface="Arial" pitchFamily="34" charset="0"/>
              </a:rPr>
              <a:t>”, Fourth Edition,Peterson and Davie,</a:t>
            </a:r>
          </a:p>
          <a:p>
            <a:pPr>
              <a:lnSpc>
                <a:spcPct val="90000"/>
              </a:lnSpc>
              <a:buClrTx/>
            </a:pPr>
            <a:r>
              <a:rPr lang="en-US" sz="3200">
                <a:solidFill>
                  <a:srgbClr val="008000"/>
                </a:solidFill>
                <a:latin typeface="Arial" pitchFamily="34" charset="0"/>
              </a:rPr>
              <a:t>Morgan Kaufmann, 2007</a:t>
            </a:r>
            <a:r>
              <a:rPr lang="en-US" sz="3200">
                <a:latin typeface="Arial" pitchFamily="34" charset="0"/>
              </a:rPr>
              <a:t>.</a:t>
            </a:r>
          </a:p>
        </p:txBody>
      </p:sp>
      <p:sp>
        <p:nvSpPr>
          <p:cNvPr id="9" name="Footer Placeholder 5"/>
          <p:cNvSpPr txBox="1">
            <a:spLocks/>
          </p:cNvSpPr>
          <p:nvPr/>
        </p:nvSpPr>
        <p:spPr>
          <a:xfrm>
            <a:off x="3059509" y="6213177"/>
            <a:ext cx="4968875" cy="3841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Advanced Computer Networks</a:t>
            </a:r>
            <a:endParaRPr lang="en-US" sz="20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TCP Congestion Control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077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CC"/>
                </a:solidFill>
              </a:rPr>
              <a:t>Essential strategy ::</a:t>
            </a:r>
            <a:r>
              <a:rPr lang="en-US" sz="2800" smtClean="0"/>
              <a:t> The TCP host sends packets into the network without a reservation and then the host reacts to observable events.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Originally TCP assumed FIFO queuing.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FF6600"/>
                </a:solidFill>
              </a:rPr>
              <a:t>Basic idea :: </a:t>
            </a:r>
            <a:r>
              <a:rPr lang="en-US" sz="2800" smtClean="0"/>
              <a:t>each source determines how much capacity is available to a given flow in the network.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9900"/>
                </a:solidFill>
              </a:rPr>
              <a:t>ACKs </a:t>
            </a:r>
            <a:r>
              <a:rPr lang="en-US" sz="2800" smtClean="0"/>
              <a:t>are used to </a:t>
            </a:r>
            <a:r>
              <a:rPr lang="en-US" sz="2800" i="1" smtClean="0"/>
              <a:t>‘pace’</a:t>
            </a:r>
            <a:r>
              <a:rPr lang="en-US" sz="2800" smtClean="0"/>
              <a:t> the transmission of packets such that TCP is “self-clocking”. </a:t>
            </a:r>
            <a:endParaRPr lang="en-US" sz="2800" smtClean="0">
              <a:solidFill>
                <a:srgbClr val="0000C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TCP Congestion Control</a:t>
            </a:r>
          </a:p>
        </p:txBody>
      </p:sp>
      <p:sp>
        <p:nvSpPr>
          <p:cNvPr id="4101" name="Rectangle 8"/>
          <p:cNvSpPr>
            <a:spLocks noGrp="1" noChangeArrowheads="1"/>
          </p:cNvSpPr>
          <p:nvPr>
            <p:ph idx="1"/>
          </p:nvPr>
        </p:nvSpPr>
        <p:spPr>
          <a:xfrm>
            <a:off x="685800" y="1341438"/>
            <a:ext cx="7772400" cy="41148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chemeClr val="accent2"/>
              </a:buClr>
              <a:buSzPct val="85000"/>
            </a:pPr>
            <a:r>
              <a:rPr lang="en-US" sz="2800" b="1" smtClean="0">
                <a:solidFill>
                  <a:srgbClr val="800000"/>
                </a:solidFill>
              </a:rPr>
              <a:t>Goal:</a:t>
            </a:r>
            <a:r>
              <a:rPr lang="en-US" sz="2800" i="1" smtClean="0">
                <a:solidFill>
                  <a:srgbClr val="FF0000"/>
                </a:solidFill>
              </a:rPr>
              <a:t> </a:t>
            </a:r>
            <a:r>
              <a:rPr lang="en-US" sz="2800" smtClean="0"/>
              <a:t>TCP sender should transmit as fast as possible, but without congesting network.</a:t>
            </a:r>
          </a:p>
          <a:p>
            <a:pPr lvl="1">
              <a:buClr>
                <a:schemeClr val="accent2"/>
              </a:buClr>
              <a:buSzPct val="75000"/>
              <a:buFont typeface="Arial" pitchFamily="34" charset="0"/>
              <a:buChar char="•"/>
            </a:pPr>
            <a:r>
              <a:rPr lang="en-US" smtClean="0">
                <a:solidFill>
                  <a:srgbClr val="800000"/>
                </a:solidFill>
              </a:rPr>
              <a:t>issue -</a:t>
            </a:r>
            <a:r>
              <a:rPr lang="en-US" smtClean="0"/>
              <a:t> </a:t>
            </a:r>
            <a:r>
              <a:rPr lang="en-US" sz="2400" smtClean="0"/>
              <a:t>how to find rate </a:t>
            </a:r>
            <a:r>
              <a:rPr lang="en-US" sz="2400" i="1" smtClean="0">
                <a:solidFill>
                  <a:srgbClr val="008000"/>
                </a:solidFill>
              </a:rPr>
              <a:t>just</a:t>
            </a:r>
            <a:r>
              <a:rPr lang="en-US" sz="2400" smtClean="0">
                <a:solidFill>
                  <a:srgbClr val="008000"/>
                </a:solidFill>
              </a:rPr>
              <a:t> </a:t>
            </a:r>
            <a:r>
              <a:rPr lang="en-US" sz="2400" i="1" smtClean="0">
                <a:solidFill>
                  <a:srgbClr val="008000"/>
                </a:solidFill>
              </a:rPr>
              <a:t>below</a:t>
            </a:r>
            <a:r>
              <a:rPr lang="en-US" sz="2400" smtClean="0">
                <a:solidFill>
                  <a:srgbClr val="008000"/>
                </a:solidFill>
              </a:rPr>
              <a:t> </a:t>
            </a:r>
            <a:r>
              <a:rPr lang="en-US" sz="2400" smtClean="0"/>
              <a:t>congestion level?</a:t>
            </a:r>
          </a:p>
          <a:p>
            <a:pPr>
              <a:buClr>
                <a:schemeClr val="accent2"/>
              </a:buClr>
              <a:buSzPct val="85000"/>
            </a:pPr>
            <a:r>
              <a:rPr lang="en-US" sz="2800" smtClean="0"/>
              <a:t>Each TCP sender sets its window size, based on </a:t>
            </a:r>
            <a:r>
              <a:rPr lang="en-US" sz="2800" i="1" smtClean="0">
                <a:solidFill>
                  <a:srgbClr val="800000"/>
                </a:solidFill>
              </a:rPr>
              <a:t>implicit</a:t>
            </a:r>
            <a:r>
              <a:rPr lang="en-US" sz="2800" smtClean="0"/>
              <a:t> feedback: </a:t>
            </a:r>
          </a:p>
          <a:p>
            <a:pPr lvl="1">
              <a:buClr>
                <a:schemeClr val="accent2"/>
              </a:buClr>
              <a:buSzPct val="75000"/>
              <a:buFont typeface="Arial" pitchFamily="34" charset="0"/>
              <a:buChar char="•"/>
            </a:pPr>
            <a:r>
              <a:rPr lang="en-US" b="1" smtClean="0">
                <a:solidFill>
                  <a:srgbClr val="800000"/>
                </a:solidFill>
              </a:rPr>
              <a:t>ACK</a:t>
            </a:r>
            <a:r>
              <a:rPr lang="en-US" smtClean="0"/>
              <a:t> segment received </a:t>
            </a:r>
            <a:r>
              <a:rPr lang="en-US" smtClean="0">
                <a:sym typeface="Wingdings" pitchFamily="2" charset="2"/>
              </a:rPr>
              <a:t></a:t>
            </a:r>
            <a:r>
              <a:rPr lang="en-US" smtClean="0"/>
              <a:t> network is not congested, so increase sending rate.</a:t>
            </a:r>
          </a:p>
          <a:p>
            <a:pPr lvl="1">
              <a:buClr>
                <a:schemeClr val="accent2"/>
              </a:buClr>
              <a:buSzPct val="75000"/>
              <a:buFont typeface="Arial" pitchFamily="34" charset="0"/>
              <a:buChar char="•"/>
            </a:pPr>
            <a:r>
              <a:rPr lang="en-US" b="1" smtClean="0">
                <a:solidFill>
                  <a:srgbClr val="800000"/>
                </a:solidFill>
              </a:rPr>
              <a:t>lost segment - </a:t>
            </a:r>
            <a:r>
              <a:rPr lang="en-US" smtClean="0"/>
              <a:t>assume loss due to congestion, so decrease sending rate.</a:t>
            </a:r>
          </a:p>
          <a:p>
            <a:pPr lvl="1">
              <a:buClr>
                <a:schemeClr val="accent2"/>
              </a:buClr>
              <a:buSzPct val="75000"/>
              <a:buFont typeface="Arial" pitchFamily="34" charset="0"/>
              <a:buChar char="•"/>
            </a:pPr>
            <a:endParaRPr lang="en-US" sz="2400" i="1" smtClean="0">
              <a:solidFill>
                <a:srgbClr val="FF0000"/>
              </a:solidFill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7820025" y="549275"/>
            <a:ext cx="1000125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0196B-1E98-4C00-9FC4-235FED63CA4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 Computer Networks  </a:t>
            </a:r>
            <a:r>
              <a:rPr lang="en-US" smtClean="0">
                <a:solidFill>
                  <a:srgbClr val="800000"/>
                </a:solidFill>
              </a:rPr>
              <a:t>TCP Congestion Control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800000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800000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</TotalTime>
  <Words>2073</Words>
  <Application>Microsoft Office PowerPoint</Application>
  <PresentationFormat>On-screen Show (4:3)</PresentationFormat>
  <Paragraphs>358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Default Design</vt:lpstr>
      <vt:lpstr>TCP Congestion Control</vt:lpstr>
      <vt:lpstr>Principles of Congestion Control</vt:lpstr>
      <vt:lpstr>Causes/Costs of Congestion Scenario 1 </vt:lpstr>
      <vt:lpstr>Causes/Costs of Congestion Scenario 2 </vt:lpstr>
      <vt:lpstr>Causes/Costs of Congestion Scenario 2 </vt:lpstr>
      <vt:lpstr>Approaches towards Congestion Control</vt:lpstr>
      <vt:lpstr>TCP  Congestion Control</vt:lpstr>
      <vt:lpstr>TCP Congestion Control</vt:lpstr>
      <vt:lpstr>TCP Congestion Control</vt:lpstr>
      <vt:lpstr>TCP Congestion Control</vt:lpstr>
      <vt:lpstr>AIMD (Additive Increase / Multiplicative Decrease)</vt:lpstr>
      <vt:lpstr>Additive Increase (AI)</vt:lpstr>
      <vt:lpstr>Figure 6.8 Additive Increase</vt:lpstr>
      <vt:lpstr>Multiplicative Decrease (MD)</vt:lpstr>
      <vt:lpstr>AIMD (Additive Increase / Multiplicative Decrease)</vt:lpstr>
      <vt:lpstr>Figure 6.9 Typical TCP Sawtooth Pattern</vt:lpstr>
      <vt:lpstr>Slow Start</vt:lpstr>
      <vt:lpstr>Slow Start</vt:lpstr>
      <vt:lpstr>Figure 6.10 Slow Start</vt:lpstr>
      <vt:lpstr>Slow Start</vt:lpstr>
      <vt:lpstr>PowerPoint Presentation</vt:lpstr>
      <vt:lpstr>Figure 6.11 Behavior of TCP Congestion Control</vt:lpstr>
      <vt:lpstr>Fast Retransmit</vt:lpstr>
      <vt:lpstr>Fast Retransmit</vt:lpstr>
      <vt:lpstr>Figure 6.12 Fast Retransmit</vt:lpstr>
      <vt:lpstr>Figure 6.13 TCP Fast Retransmit Trace</vt:lpstr>
      <vt:lpstr>Fast Recovery</vt:lpstr>
      <vt:lpstr>Modified Slow Start</vt:lpstr>
      <vt:lpstr>Many TCP ‘flavors’</vt:lpstr>
      <vt:lpstr>TCP New Reno</vt:lpstr>
      <vt:lpstr>TCP New Reno</vt:lpstr>
      <vt:lpstr>TCP New Reno</vt:lpstr>
      <vt:lpstr>Figure 5.6 Three-way TCP Handshake</vt:lpstr>
      <vt:lpstr>Adaptive Retransmissions</vt:lpstr>
      <vt:lpstr>Original Algorithm</vt:lpstr>
      <vt:lpstr>Original Algorithm</vt:lpstr>
      <vt:lpstr>Karn/Partidge Algorithm</vt:lpstr>
      <vt:lpstr>Figure 5.10 Associating the ACK?</vt:lpstr>
      <vt:lpstr>Karn/Partidge Algorithm</vt:lpstr>
      <vt:lpstr>Jacobson/Karels Algorithm</vt:lpstr>
      <vt:lpstr>Jacobson/Karels Algorithm</vt:lpstr>
      <vt:lpstr>TCP Congestion Control Summary</vt:lpstr>
      <vt:lpstr>TCP Congestion Control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TCP Congestion Control</dc:title>
  <dc:creator>Bob Kinicki</dc:creator>
  <cp:lastModifiedBy>Professor Kinicki</cp:lastModifiedBy>
  <cp:revision>59</cp:revision>
  <dcterms:created xsi:type="dcterms:W3CDTF">2003-01-22T00:27:23Z</dcterms:created>
  <dcterms:modified xsi:type="dcterms:W3CDTF">2014-12-01T04:05:34Z</dcterms:modified>
</cp:coreProperties>
</file>