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3"/>
  </p:notesMasterIdLst>
  <p:handoutMasterIdLst>
    <p:handoutMasterId r:id="rId74"/>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2" r:id="rId15"/>
    <p:sldId id="450" r:id="rId16"/>
    <p:sldId id="453" r:id="rId17"/>
    <p:sldId id="395" r:id="rId18"/>
    <p:sldId id="379" r:id="rId19"/>
    <p:sldId id="447" r:id="rId20"/>
    <p:sldId id="380" r:id="rId21"/>
    <p:sldId id="437" r:id="rId22"/>
    <p:sldId id="448" r:id="rId23"/>
    <p:sldId id="392" r:id="rId24"/>
    <p:sldId id="381" r:id="rId25"/>
    <p:sldId id="451" r:id="rId26"/>
    <p:sldId id="382" r:id="rId27"/>
    <p:sldId id="383" r:id="rId28"/>
    <p:sldId id="384" r:id="rId29"/>
    <p:sldId id="385" r:id="rId30"/>
    <p:sldId id="386" r:id="rId31"/>
    <p:sldId id="440" r:id="rId32"/>
    <p:sldId id="391" r:id="rId33"/>
    <p:sldId id="454" r:id="rId34"/>
    <p:sldId id="439" r:id="rId35"/>
    <p:sldId id="419" r:id="rId36"/>
    <p:sldId id="426" r:id="rId37"/>
    <p:sldId id="420" r:id="rId38"/>
    <p:sldId id="425" r:id="rId39"/>
    <p:sldId id="387" r:id="rId40"/>
    <p:sldId id="388" r:id="rId41"/>
    <p:sldId id="389" r:id="rId42"/>
    <p:sldId id="390" r:id="rId43"/>
    <p:sldId id="398" r:id="rId44"/>
    <p:sldId id="399" r:id="rId45"/>
    <p:sldId id="400" r:id="rId46"/>
    <p:sldId id="401" r:id="rId47"/>
    <p:sldId id="416" r:id="rId48"/>
    <p:sldId id="402" r:id="rId49"/>
    <p:sldId id="404" r:id="rId50"/>
    <p:sldId id="414" r:id="rId51"/>
    <p:sldId id="405" r:id="rId52"/>
    <p:sldId id="406" r:id="rId53"/>
    <p:sldId id="407" r:id="rId54"/>
    <p:sldId id="408" r:id="rId55"/>
    <p:sldId id="423" r:id="rId56"/>
    <p:sldId id="427" r:id="rId57"/>
    <p:sldId id="428" r:id="rId58"/>
    <p:sldId id="429" r:id="rId59"/>
    <p:sldId id="436" r:id="rId60"/>
    <p:sldId id="435" r:id="rId61"/>
    <p:sldId id="446" r:id="rId62"/>
    <p:sldId id="409" r:id="rId63"/>
    <p:sldId id="411" r:id="rId64"/>
    <p:sldId id="418" r:id="rId65"/>
    <p:sldId id="417" r:id="rId66"/>
    <p:sldId id="412" r:id="rId67"/>
    <p:sldId id="449" r:id="rId68"/>
    <p:sldId id="415" r:id="rId69"/>
    <p:sldId id="432" r:id="rId70"/>
    <p:sldId id="434" r:id="rId71"/>
    <p:sldId id="433" r:id="rId7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033CC"/>
    <a:srgbClr val="CC6600"/>
    <a:srgbClr val="FF9900"/>
    <a:srgbClr val="6600FF"/>
    <a:srgbClr val="000000"/>
    <a:srgbClr val="0066CC"/>
    <a:srgbClr val="33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34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0.xml"/><Relationship Id="rId1" Type="http://schemas.openxmlformats.org/officeDocument/2006/relationships/slide" Target="slides/slide39.xml"/><Relationship Id="rId4"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10/11/2015</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10/11/2015</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35</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47</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50</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56</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57</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58</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59</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64</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65</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15</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17</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21</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23</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25</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31</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Computer Networks   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Microsoft_Word_97_-_2003_Document1.doc"/><Relationship Id="rId4"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10.xml"/><Relationship Id="rId7" Type="http://schemas.openxmlformats.org/officeDocument/2006/relationships/image" Target="../media/image5.wmf"/><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9.bin"/><Relationship Id="rId1" Type="http://schemas.openxmlformats.org/officeDocument/2006/relationships/vmlDrawing" Target="../drawings/vmlDrawing4.vml"/><Relationship Id="rId6" Type="http://schemas.openxmlformats.org/officeDocument/2006/relationships/oleObject" Target="../embeddings/oleObject57.bin"/><Relationship Id="rId11" Type="http://schemas.openxmlformats.org/officeDocument/2006/relationships/oleObject" Target="../embeddings/oleObject60.bin"/><Relationship Id="rId5" Type="http://schemas.openxmlformats.org/officeDocument/2006/relationships/image" Target="../media/image4.wmf"/><Relationship Id="rId15" Type="http://schemas.openxmlformats.org/officeDocument/2006/relationships/oleObject" Target="../embeddings/oleObject64.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6.bin"/><Relationship Id="rId9" Type="http://schemas.openxmlformats.org/officeDocument/2006/relationships/oleObject" Target="../embeddings/oleObject58.bin"/><Relationship Id="rId14"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2.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70.bin"/><Relationship Id="rId10" Type="http://schemas.openxmlformats.org/officeDocument/2006/relationships/oleObject" Target="../embeddings/oleObject73.bin"/><Relationship Id="rId4" Type="http://schemas.openxmlformats.org/officeDocument/2006/relationships/image" Target="../media/image7.png"/><Relationship Id="rId9" Type="http://schemas.openxmlformats.org/officeDocument/2006/relationships/oleObject" Target="../embeddings/oleObject7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4.bin"/><Relationship Id="rId10" Type="http://schemas.openxmlformats.org/officeDocument/2006/relationships/oleObject" Target="../embeddings/oleObject77.bin"/><Relationship Id="rId4" Type="http://schemas.openxmlformats.org/officeDocument/2006/relationships/image" Target="../media/image7.png"/><Relationship Id="rId9" Type="http://schemas.openxmlformats.org/officeDocument/2006/relationships/oleObject" Target="../embeddings/oleObject76.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17.xml"/><Relationship Id="rId7" Type="http://schemas.openxmlformats.org/officeDocument/2006/relationships/image" Target="../media/image5.wmf"/><Relationship Id="rId12" Type="http://schemas.openxmlformats.org/officeDocument/2006/relationships/oleObject" Target="../embeddings/oleObject83.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79.bin"/><Relationship Id="rId11" Type="http://schemas.openxmlformats.org/officeDocument/2006/relationships/oleObject" Target="../embeddings/oleObject82.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78.bin"/><Relationship Id="rId9" Type="http://schemas.openxmlformats.org/officeDocument/2006/relationships/oleObject" Target="../embeddings/oleObject81.bin"/></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5805264"/>
            <a:ext cx="5150946" cy="86409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400" dirty="0" smtClean="0">
                <a:effectLst>
                  <a:outerShdw blurRad="38100" dist="38100" dir="2700000" algn="tl">
                    <a:srgbClr val="000000"/>
                  </a:outerShdw>
                </a:effectLst>
              </a:rPr>
              <a:t>A15</a:t>
            </a: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2" name="Oval 8"/>
          <p:cNvSpPr>
            <a:spLocks noChangeArrowheads="1"/>
          </p:cNvSpPr>
          <p:nvPr/>
        </p:nvSpPr>
        <p:spPr bwMode="auto">
          <a:xfrm>
            <a:off x="683568" y="3717032"/>
            <a:ext cx="4896544" cy="288032"/>
          </a:xfrm>
          <a:prstGeom prst="ellipse">
            <a:avLst/>
          </a:prstGeom>
          <a:noFill/>
          <a:ln w="25400" algn="ctr">
            <a:solidFill>
              <a:srgbClr val="990033"/>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 </a:t>
            </a:r>
            <a:r>
              <a:rPr lang="en-US" dirty="0" smtClean="0">
                <a:solidFill>
                  <a:srgbClr val="0033CC"/>
                </a:solidFill>
              </a:rPr>
              <a:t>new</a:t>
            </a:r>
            <a:endParaRPr lang="en-US" dirty="0" smtClean="0"/>
          </a:p>
        </p:txBody>
      </p:sp>
      <p:sp>
        <p:nvSpPr>
          <p:cNvPr id="7173" name="Rectangle 3"/>
          <p:cNvSpPr>
            <a:spLocks noGrp="1" noChangeArrowheads="1"/>
          </p:cNvSpPr>
          <p:nvPr>
            <p:ph type="body" idx="1"/>
          </p:nvPr>
        </p:nvSpPr>
        <p:spPr>
          <a:xfrm>
            <a:off x="357158" y="1556792"/>
            <a:ext cx="8572560" cy="3455590"/>
          </a:xfrm>
        </p:spPr>
        <p:txBody>
          <a:bodyPr/>
          <a:lstStyle/>
          <a:p>
            <a:pPr eaLnBrk="1" hangingPunct="1">
              <a:lnSpc>
                <a:spcPct val="80000"/>
              </a:lnSpc>
              <a:buFontTx/>
              <a:buNone/>
            </a:pPr>
            <a:r>
              <a:rPr lang="en-US" sz="1800" dirty="0" smtClean="0"/>
              <a:t>Newest defined standards: </a:t>
            </a:r>
          </a:p>
          <a:p>
            <a:pPr eaLnBrk="1" hangingPunct="1">
              <a:lnSpc>
                <a:spcPct val="80000"/>
              </a:lnSpc>
              <a:buFontTx/>
              <a:buNone/>
            </a:pPr>
            <a:endParaRPr lang="en-US" sz="1800" dirty="0" smtClean="0"/>
          </a:p>
          <a:p>
            <a:pPr eaLnBrk="1" hangingPunct="1">
              <a:lnSpc>
                <a:spcPct val="80000"/>
              </a:lnSpc>
            </a:pPr>
            <a:r>
              <a:rPr lang="en-US" sz="1800" dirty="0" smtClean="0">
                <a:solidFill>
                  <a:srgbClr val="800000"/>
                </a:solidFill>
              </a:rPr>
              <a:t>802.11ac</a:t>
            </a:r>
            <a:r>
              <a:rPr lang="en-US" sz="1800" dirty="0" smtClean="0"/>
              <a:t> – </a:t>
            </a:r>
            <a:r>
              <a:rPr lang="en-US" sz="1800" dirty="0">
                <a:solidFill>
                  <a:srgbClr val="800000"/>
                </a:solidFill>
              </a:rPr>
              <a:t>[</a:t>
            </a:r>
            <a:r>
              <a:rPr lang="en-US" sz="1800" dirty="0" smtClean="0">
                <a:solidFill>
                  <a:srgbClr val="800000"/>
                </a:solidFill>
              </a:rPr>
              <a:t>VHT] </a:t>
            </a:r>
            <a:r>
              <a:rPr lang="en-US" sz="1800" dirty="0" smtClean="0"/>
              <a:t>Wireless </a:t>
            </a:r>
            <a:r>
              <a:rPr lang="en-US" sz="1800" dirty="0"/>
              <a:t>network bearer operating below 6GHz to provide data rates of at least 1Gbps per second for multi-station operation and 500 Mbps on a single </a:t>
            </a:r>
            <a:r>
              <a:rPr lang="en-US" sz="1800" dirty="0" smtClean="0"/>
              <a:t>link.</a:t>
            </a:r>
          </a:p>
          <a:p>
            <a:pPr marL="0" indent="0" eaLnBrk="1" hangingPunct="1">
              <a:lnSpc>
                <a:spcPct val="80000"/>
              </a:lnSpc>
              <a:buNone/>
            </a:pPr>
            <a:endParaRPr lang="en-US" sz="1800" dirty="0" smtClean="0"/>
          </a:p>
          <a:p>
            <a:pPr eaLnBrk="1" hangingPunct="1">
              <a:lnSpc>
                <a:spcPct val="80000"/>
              </a:lnSpc>
            </a:pPr>
            <a:r>
              <a:rPr lang="en-US" sz="1800" dirty="0" smtClean="0">
                <a:solidFill>
                  <a:srgbClr val="800000"/>
                </a:solidFill>
              </a:rPr>
              <a:t>802.11ad</a:t>
            </a:r>
            <a:r>
              <a:rPr lang="en-US" sz="1800" dirty="0" smtClean="0"/>
              <a:t> </a:t>
            </a:r>
            <a:r>
              <a:rPr lang="en-US" sz="1800" dirty="0"/>
              <a:t>- Wireless network bearer providing very high throughput at frequencies up to </a:t>
            </a:r>
            <a:r>
              <a:rPr lang="en-US" sz="1800" dirty="0" smtClean="0"/>
              <a:t>60GHz.</a:t>
            </a:r>
          </a:p>
          <a:p>
            <a:pPr eaLnBrk="1" hangingPunct="1">
              <a:lnSpc>
                <a:spcPct val="80000"/>
              </a:lnSpc>
            </a:pPr>
            <a:endParaRPr lang="en-US" sz="1800" dirty="0" smtClean="0"/>
          </a:p>
          <a:p>
            <a:pPr eaLnBrk="1" hangingPunct="1">
              <a:lnSpc>
                <a:spcPct val="80000"/>
              </a:lnSpc>
            </a:pPr>
            <a:r>
              <a:rPr lang="en-US" sz="1800" dirty="0" smtClean="0">
                <a:solidFill>
                  <a:srgbClr val="800000"/>
                </a:solidFill>
              </a:rPr>
              <a:t>802.11af</a:t>
            </a:r>
            <a:r>
              <a:rPr lang="en-US" sz="1800" dirty="0" smtClean="0"/>
              <a:t> </a:t>
            </a:r>
            <a:r>
              <a:rPr lang="en-US" sz="1800" dirty="0"/>
              <a:t>- Wi-Fi in TV spectrum white spaces (often called White-Fi)</a:t>
            </a:r>
            <a:endParaRPr lang="en-US" sz="1800" dirty="0" smtClean="0"/>
          </a:p>
        </p:txBody>
      </p:sp>
      <p:sp>
        <p:nvSpPr>
          <p:cNvPr id="7" name="Rectangle 4"/>
          <p:cNvSpPr>
            <a:spLocks noChangeArrowheads="1"/>
          </p:cNvSpPr>
          <p:nvPr/>
        </p:nvSpPr>
        <p:spPr bwMode="auto">
          <a:xfrm>
            <a:off x="6300192" y="5929348"/>
            <a:ext cx="2629526" cy="285734"/>
          </a:xfrm>
          <a:prstGeom prst="rect">
            <a:avLst/>
          </a:prstGeom>
          <a:noFill/>
          <a:ln w="25400">
            <a:solidFill>
              <a:srgbClr val="000099"/>
            </a:solidFill>
            <a:miter lim="800000"/>
            <a:headEnd/>
            <a:tailEnd/>
          </a:ln>
        </p:spPr>
        <p:txBody>
          <a:bodyPr wrap="none" anchor="ctr"/>
          <a:lstStyle/>
          <a:p>
            <a:pPr algn="ctr" eaLnBrk="0" hangingPunct="0"/>
            <a:r>
              <a:rPr lang="en-US" sz="1600" b="1" dirty="0">
                <a:solidFill>
                  <a:srgbClr val="000099"/>
                </a:solidFill>
                <a:cs typeface="Arial" charset="0"/>
              </a:rPr>
              <a:t>r</a:t>
            </a:r>
            <a:r>
              <a:rPr lang="en-US" sz="1600" b="1" dirty="0" smtClean="0">
                <a:solidFill>
                  <a:srgbClr val="000099"/>
                </a:solidFill>
                <a:cs typeface="Arial" charset="0"/>
              </a:rPr>
              <a:t>adio-electronics</a:t>
            </a:r>
            <a:r>
              <a:rPr lang="en-US" sz="1600" b="1" u="none" dirty="0" smtClean="0">
                <a:solidFill>
                  <a:srgbClr val="000099"/>
                </a:solidFill>
                <a:latin typeface="Comic Sans MS" pitchFamily="66" charset="0"/>
                <a:cs typeface="Arial" charset="0"/>
              </a:rPr>
              <a:t>.com</a:t>
            </a:r>
            <a:endParaRPr lang="en-US" sz="1600" b="1" u="none" dirty="0">
              <a:solidFill>
                <a:srgbClr val="000099"/>
              </a:solidFill>
              <a:latin typeface="Comic Sans MS" pitchFamily="66" charset="0"/>
              <a:cs typeface="Arial"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5748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15</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IEEE802.11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963" y="1844824"/>
            <a:ext cx="6913811" cy="3816424"/>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9181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r>
              <a:rPr lang="en-US" dirty="0" smtClean="0">
                <a:solidFill>
                  <a:srgbClr val="0033CC"/>
                </a:solidFill>
              </a:rPr>
              <a:t>ac</a:t>
            </a:r>
            <a:endParaRPr lang="en-US" dirty="0" smtClean="0"/>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884772" y="4221088"/>
            <a:ext cx="888036"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3" name="Rectangle 12"/>
          <p:cNvSpPr/>
          <p:nvPr/>
        </p:nvSpPr>
        <p:spPr bwMode="auto">
          <a:xfrm>
            <a:off x="11556" y="4221088"/>
            <a:ext cx="888036"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800000"/>
                </a:solidFill>
                <a:effectLst/>
                <a:latin typeface="Comic Sans MS" pitchFamily="66" charset="0"/>
              </a:rPr>
              <a:t>802.11ac</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rgbClr val="800000"/>
                </a:solidFill>
              </a:rPr>
              <a:t>Mu MIMO</a:t>
            </a:r>
            <a:endParaRPr kumimoji="0" lang="en-US" sz="1100" b="1" i="0" u="none" strike="noStrike" cap="none" normalizeH="0" baseline="0" dirty="0" smtClean="0">
              <a:ln>
                <a:noFill/>
              </a:ln>
              <a:solidFill>
                <a:srgbClr val="800000"/>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P spid="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8381012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980728"/>
            <a:ext cx="8534400" cy="5328592"/>
          </a:xfrm>
        </p:spPr>
        <p:txBody>
          <a:bodyPr/>
          <a:lstStyle/>
          <a:p>
            <a:pPr eaLnBrk="1" hangingPunct="1">
              <a:lnSpc>
                <a:spcPct val="80000"/>
              </a:lnSpc>
            </a:pPr>
            <a:r>
              <a:rPr lang="en-US" sz="2000" dirty="0" smtClean="0"/>
              <a:t>Physical layer conforms to OSI (seven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a:t>
            </a:r>
            <a:r>
              <a:rPr lang="en-US" sz="1800" dirty="0" smtClean="0">
                <a:solidFill>
                  <a:srgbClr val="6600FF"/>
                </a:solidFill>
              </a:rPr>
              <a:t>infrared, FHSS, DSSS </a:t>
            </a:r>
            <a:r>
              <a:rPr lang="en-US" sz="1800" dirty="0" smtClean="0"/>
              <a:t>{FHSS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lvl="1" eaLnBrk="1" hangingPunct="1">
              <a:lnSpc>
                <a:spcPct val="80000"/>
              </a:lnSpc>
            </a:pPr>
            <a:r>
              <a:rPr lang="en-US" sz="1800" dirty="0" smtClean="0"/>
              <a:t>2012: </a:t>
            </a:r>
            <a:r>
              <a:rPr lang="en-US" sz="1800" dirty="0" smtClean="0">
                <a:solidFill>
                  <a:srgbClr val="FF9900"/>
                </a:solidFill>
              </a:rPr>
              <a:t>802.11ac </a:t>
            </a:r>
            <a:r>
              <a:rPr lang="en-US" sz="1800" dirty="0" smtClean="0"/>
              <a:t>OFDM, MIMO and channel bonding</a:t>
            </a:r>
          </a:p>
          <a:p>
            <a:pPr eaLnBrk="1" hangingPunct="1">
              <a:lnSpc>
                <a:spcPct val="80000"/>
              </a:lnSpc>
            </a:pPr>
            <a:r>
              <a:rPr lang="en-US" sz="2000" b="1" dirty="0" smtClean="0">
                <a:solidFill>
                  <a:srgbClr val="6600FF"/>
                </a:solidFill>
              </a:rPr>
              <a:t>802.11 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FHSS (</a:t>
            </a:r>
            <a:r>
              <a:rPr lang="en-US" sz="2000" b="1" dirty="0" err="1" smtClean="0">
                <a:solidFill>
                  <a:srgbClr val="6600FF"/>
                </a:solidFill>
              </a:rPr>
              <a:t>Frequence</a:t>
            </a:r>
            <a:r>
              <a:rPr lang="en-US" sz="2000" b="1" dirty="0" smtClean="0">
                <a:solidFill>
                  <a:srgbClr val="6600FF"/>
                </a:solidFill>
              </a:rPr>
              <a:t> Hopping Spread Spectrum)</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Oval 8"/>
          <p:cNvSpPr>
            <a:spLocks noChangeArrowheads="1"/>
          </p:cNvSpPr>
          <p:nvPr/>
        </p:nvSpPr>
        <p:spPr bwMode="auto">
          <a:xfrm>
            <a:off x="2843808" y="1484784"/>
            <a:ext cx="1008112" cy="1584176"/>
          </a:xfrm>
          <a:prstGeom prst="ellipse">
            <a:avLst/>
          </a:prstGeom>
          <a:noFill/>
          <a:ln w="25400" algn="ctr">
            <a:solidFill>
              <a:srgbClr val="990033"/>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DSSS (Direct Sequence Spread Spectrum)</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Computer Networks   Wireless Networks </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 Mbps!!</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dirty="0" smtClean="0">
                <a:solidFill>
                  <a:srgbClr val="336699"/>
                </a:solidFill>
              </a:rPr>
              <a:t>HR-DSSS (High Rate Direct Sequence Spread Spectrum)</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6 Mbps 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dirty="0" smtClean="0">
                <a:solidFill>
                  <a:srgbClr val="339966"/>
                </a:solidFill>
              </a:rPr>
              <a:t>OFDM (Orthogonal Frequency Division Multiplexing)</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71" name="Document" r:id="rId5" imgW="6086856" imgH="2773680" progId="Word.Document.8">
                  <p:embed/>
                </p:oleObj>
              </mc:Choice>
              <mc:Fallback>
                <p:oleObj name="Document" r:id="rId5" imgW="6086856" imgH="2773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a:t>
            </a:r>
            <a:r>
              <a:rPr lang="en-US" dirty="0" smtClean="0">
                <a:solidFill>
                  <a:srgbClr val="006600"/>
                </a:solidFill>
              </a:rPr>
              <a:t>four</a:t>
            </a:r>
            <a:r>
              <a:rPr lang="en-US" dirty="0" smtClean="0"/>
              <a:t>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Oval 8"/>
          <p:cNvSpPr>
            <a:spLocks noChangeArrowheads="1"/>
          </p:cNvSpPr>
          <p:nvPr/>
        </p:nvSpPr>
        <p:spPr bwMode="auto">
          <a:xfrm>
            <a:off x="611560" y="2276872"/>
            <a:ext cx="8352928" cy="648072"/>
          </a:xfrm>
          <a:prstGeom prst="ellipse">
            <a:avLst/>
          </a:prstGeom>
          <a:noFill/>
          <a:ln w="25400" algn="ctr">
            <a:solidFill>
              <a:srgbClr val="990033"/>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179512" y="980728"/>
            <a:ext cx="8784976" cy="5256584"/>
          </a:xfrm>
        </p:spPr>
        <p:txBody>
          <a:bodyPr/>
          <a:lstStyle/>
          <a:p>
            <a:r>
              <a:rPr lang="en-US" dirty="0" smtClean="0">
                <a:solidFill>
                  <a:srgbClr val="CC6600"/>
                </a:solidFill>
              </a:rPr>
              <a:t>802.11ac OFDM </a:t>
            </a:r>
            <a:r>
              <a:rPr lang="en-US" dirty="0" smtClean="0"/>
              <a:t>version up to 6.93 </a:t>
            </a:r>
            <a:r>
              <a:rPr lang="en-US" dirty="0" err="1" smtClean="0"/>
              <a:t>Gbps</a:t>
            </a:r>
            <a:endParaRPr lang="en-US" dirty="0" smtClean="0">
              <a:solidFill>
                <a:schemeClr val="accent2"/>
              </a:solidFill>
            </a:endParaRPr>
          </a:p>
          <a:p>
            <a:r>
              <a:rPr lang="en-US" dirty="0" smtClean="0">
                <a:solidFill>
                  <a:srgbClr val="0033CC"/>
                </a:solidFill>
              </a:rPr>
              <a:t>Physical Layer Changes:</a:t>
            </a:r>
          </a:p>
          <a:p>
            <a:pPr lvl="1"/>
            <a:r>
              <a:rPr lang="en-US" dirty="0" smtClean="0"/>
              <a:t>5 GHz band</a:t>
            </a:r>
          </a:p>
          <a:p>
            <a:pPr lvl="1"/>
            <a:r>
              <a:rPr lang="en-US" dirty="0" smtClean="0"/>
              <a:t>Multiple-Input-Multiple-Output (MIMO) with up to </a:t>
            </a:r>
            <a:r>
              <a:rPr lang="en-US" dirty="0" smtClean="0">
                <a:solidFill>
                  <a:srgbClr val="800000"/>
                </a:solidFill>
              </a:rPr>
              <a:t>eight </a:t>
            </a:r>
            <a:r>
              <a:rPr lang="en-US" dirty="0" err="1" smtClean="0">
                <a:solidFill>
                  <a:srgbClr val="800000"/>
                </a:solidFill>
              </a:rPr>
              <a:t>spacial</a:t>
            </a:r>
            <a:r>
              <a:rPr lang="en-US" dirty="0" smtClean="0">
                <a:solidFill>
                  <a:srgbClr val="800000"/>
                </a:solidFill>
              </a:rPr>
              <a:t> </a:t>
            </a:r>
            <a:r>
              <a:rPr lang="en-US" dirty="0" smtClean="0">
                <a:solidFill>
                  <a:srgbClr val="800000"/>
                </a:solidFill>
              </a:rPr>
              <a:t>streams.</a:t>
            </a:r>
            <a:endParaRPr lang="en-US" dirty="0" smtClean="0"/>
          </a:p>
          <a:p>
            <a:pPr lvl="1"/>
            <a:r>
              <a:rPr lang="en-US" dirty="0" smtClean="0"/>
              <a:t>MU MIMO {Multi User MIMO} </a:t>
            </a:r>
            <a:r>
              <a:rPr lang="en-US" dirty="0" smtClean="0">
                <a:solidFill>
                  <a:srgbClr val="006600"/>
                </a:solidFill>
              </a:rPr>
              <a:t>behaves like a </a:t>
            </a:r>
            <a:r>
              <a:rPr lang="en-US" dirty="0" smtClean="0">
                <a:solidFill>
                  <a:srgbClr val="006600"/>
                </a:solidFill>
              </a:rPr>
              <a:t>switch!!</a:t>
            </a:r>
            <a:endParaRPr lang="en-US" dirty="0" smtClean="0"/>
          </a:p>
          <a:p>
            <a:pPr lvl="1"/>
            <a:r>
              <a:rPr lang="en-US" dirty="0" smtClean="0"/>
              <a:t>Increased channel bandwidth </a:t>
            </a:r>
          </a:p>
          <a:p>
            <a:pPr lvl="2"/>
            <a:r>
              <a:rPr lang="en-US" dirty="0" smtClean="0">
                <a:solidFill>
                  <a:srgbClr val="800000"/>
                </a:solidFill>
              </a:rPr>
              <a:t>Up to 80 MHz with option of 160 MHz or two 80 MHz blocks</a:t>
            </a:r>
          </a:p>
          <a:p>
            <a:pPr lvl="1"/>
            <a:r>
              <a:rPr lang="en-US" dirty="0" smtClean="0"/>
              <a:t>256 QAM optiona</a:t>
            </a:r>
            <a:r>
              <a:rPr lang="en-US" dirty="0"/>
              <a:t>l</a:t>
            </a:r>
            <a:endParaRPr lang="en-US" dirty="0" smtClean="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8519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34</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76"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77"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78"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79"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80"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81"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82"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83"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84"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85"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86"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87"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88"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89"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19" name="Footer Placeholder 1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36</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dirty="0" smtClean="0">
                <a:solidFill>
                  <a:srgbClr val="A50021"/>
                </a:solidFill>
                <a:latin typeface="Comic Sans MS" pitchFamily="66" charset="0"/>
              </a:rPr>
              <a:t>CSMA</a:t>
            </a:r>
            <a:r>
              <a:rPr lang="en-US" sz="2800" dirty="0" smtClean="0"/>
              <a:t> with </a:t>
            </a:r>
            <a:r>
              <a:rPr lang="en-US" sz="2800" dirty="0" smtClean="0">
                <a:solidFill>
                  <a:srgbClr val="A50021"/>
                </a:solidFill>
                <a:latin typeface="Comic Sans MS" pitchFamily="66" charset="0"/>
              </a:rPr>
              <a:t>C</a:t>
            </a:r>
            <a:r>
              <a:rPr lang="en-US" sz="2800" dirty="0" smtClean="0"/>
              <a:t>ollision </a:t>
            </a:r>
            <a:r>
              <a:rPr lang="en-US" sz="2800"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u="none" dirty="0" smtClean="0">
                <a:solidFill>
                  <a:srgbClr val="6600FF"/>
                </a:solidFill>
                <a:latin typeface="+mn-lt"/>
              </a:rPr>
              <a:t>RTS</a:t>
            </a:r>
            <a:r>
              <a:rPr lang="en-US" sz="2800" u="none" dirty="0" smtClean="0">
                <a:latin typeface="+mn-lt"/>
              </a:rPr>
              <a:t>) and the intended receiver sends a Clear-to-Send (</a:t>
            </a:r>
            <a:r>
              <a:rPr lang="en-US" sz="2800" b="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u="none" dirty="0" smtClean="0">
                <a:solidFill>
                  <a:srgbClr val="6600FF"/>
                </a:solidFill>
                <a:latin typeface="+mn-lt"/>
              </a:rPr>
              <a:t>CTS</a:t>
            </a:r>
            <a:r>
              <a:rPr lang="en-US" sz="2800" b="1" i="1" u="none" dirty="0" smtClean="0">
                <a:latin typeface="+mn-lt"/>
              </a:rPr>
              <a:t>,</a:t>
            </a:r>
            <a:r>
              <a:rPr lang="en-US" sz="2800" b="1" i="1" u="none" dirty="0" smtClean="0">
                <a:solidFill>
                  <a:srgbClr val="6600FF"/>
                </a:solidFill>
                <a:latin typeface="+mn-lt"/>
              </a:rPr>
              <a:t>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90"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91"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92"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93"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12" name="Footer Placeholder 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dirty="0" smtClean="0">
                <a:solidFill>
                  <a:srgbClr val="666699"/>
                </a:solidFill>
                <a:cs typeface="Arial" charset="0"/>
              </a:rPr>
              <a:t>duration field</a:t>
            </a:r>
            <a:r>
              <a:rPr lang="en-US" dirty="0" smtClean="0">
                <a:cs typeface="Arial" charset="0"/>
              </a:rPr>
              <a:t> 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dirty="0" smtClean="0">
                <a:solidFill>
                  <a:srgbClr val="0033CC"/>
                </a:solidFill>
              </a:rPr>
              <a:t>A wireless station does not sense the channel while transmitting</a:t>
            </a:r>
            <a:r>
              <a:rPr lang="en-US" sz="2400" i="1" dirty="0" smtClean="0">
                <a:solidFill>
                  <a:srgbClr val="0033CC"/>
                </a:solidFill>
              </a:rPr>
              <a:t>.</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31"/>
                <a:ext cx="396" cy="231"/>
              </a:xfrm>
              <a:prstGeom prst="rect">
                <a:avLst/>
              </a:prstGeom>
              <a:noFill/>
              <a:ln w="9525">
                <a:noFill/>
                <a:miter lim="800000"/>
                <a:headEnd/>
                <a:tailEnd/>
              </a:ln>
              <a:effectLst/>
            </p:spPr>
            <p:txBody>
              <a:bodyPr wrap="none">
                <a:spAutoFit/>
              </a:bodyPr>
              <a:lstStyle/>
              <a:p>
                <a:r>
                  <a:rPr lang="en-US" dirty="0">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56</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6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6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6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6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57</a:t>
            </a:fld>
            <a:endParaRPr lang="en-US"/>
          </a:p>
        </p:txBody>
      </p:sp>
      <p:sp>
        <p:nvSpPr>
          <p:cNvPr id="23" name="Footer Placeholder 2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58</a:t>
            </a:fld>
            <a:endParaRPr lang="en-US"/>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42"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43"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44"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45"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46"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47"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59</a:t>
            </a:fld>
            <a:endParaRPr lang="en-US" dirty="0"/>
          </a:p>
        </p:txBody>
      </p:sp>
      <p:sp>
        <p:nvSpPr>
          <p:cNvPr id="16" name="Footer Placeholder 1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63</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63</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63</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66</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66</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66</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67</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802.11a/b/g/n/ac</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802.11a/b/g/n/ac::</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70</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62"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63"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64"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65"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66"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67"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68"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69"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70"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71"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72"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73"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74"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75"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76"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77"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78"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79"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80"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81"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82"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83"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84"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85"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86"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87"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88"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89"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2" name="Footer Placeholder 2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50"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51"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52"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53"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54"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55"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56"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57"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58"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59"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60"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61"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62"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63"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64"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65"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966"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967"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16"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17"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18"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19"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20"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21"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022"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023"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21" name="Footer Placeholder 2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4194</TotalTime>
  <Words>4312</Words>
  <Application>Microsoft Office PowerPoint</Application>
  <PresentationFormat>On-screen Show (4:3)</PresentationFormat>
  <Paragraphs>894</Paragraphs>
  <Slides>71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IEEE 802.11 new</vt:lpstr>
      <vt:lpstr>Wireless Link Standards</vt:lpstr>
      <vt:lpstr>Evolution of IEEE802.11</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Media Access Control</vt:lpstr>
      <vt:lpstr>IEEE 802.11 Physical Layer </vt:lpstr>
      <vt:lpstr>IEEE 802.11 Physical Layer </vt:lpstr>
      <vt:lpstr>IEEE 802.11 Physical Layer </vt:lpstr>
      <vt:lpstr>IEEE 802.11 Physical Layer </vt:lpstr>
      <vt:lpstr>IEEE 802.11 Physical Layer </vt:lpstr>
      <vt:lpstr>Data Rate vs Distance (m)</vt:lpstr>
      <vt:lpstr>IEEE 802.11 Physical Layer</vt:lpstr>
      <vt:lpstr>IEEE 802.11 Physical Layer</vt:lpstr>
      <vt:lpstr>IEEE 802.11 MAC Frame Format</vt:lpstr>
      <vt:lpstr>802.11 LAN Architecture</vt:lpstr>
      <vt:lpstr>802.11 Management Functions</vt:lpstr>
      <vt:lpstr>Channels and AP Association</vt:lpstr>
      <vt:lpstr>802.11 Overlapping Channels</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220</cp:revision>
  <dcterms:created xsi:type="dcterms:W3CDTF">2004-01-21T20:05:10Z</dcterms:created>
  <dcterms:modified xsi:type="dcterms:W3CDTF">2015-10-11T23:48:54Z</dcterms:modified>
</cp:coreProperties>
</file>