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1"/>
  </p:sldMasterIdLst>
  <p:notesMasterIdLst>
    <p:notesMasterId r:id="rId27"/>
  </p:notesMasterIdLst>
  <p:handoutMasterIdLst>
    <p:handoutMasterId r:id="rId28"/>
  </p:handoutMasterIdLst>
  <p:sldIdLst>
    <p:sldId id="256" r:id="rId2"/>
    <p:sldId id="370" r:id="rId3"/>
    <p:sldId id="390" r:id="rId4"/>
    <p:sldId id="406" r:id="rId5"/>
    <p:sldId id="397" r:id="rId6"/>
    <p:sldId id="404" r:id="rId7"/>
    <p:sldId id="409" r:id="rId8"/>
    <p:sldId id="407" r:id="rId9"/>
    <p:sldId id="398" r:id="rId10"/>
    <p:sldId id="389" r:id="rId11"/>
    <p:sldId id="375" r:id="rId12"/>
    <p:sldId id="393" r:id="rId13"/>
    <p:sldId id="376" r:id="rId14"/>
    <p:sldId id="377" r:id="rId15"/>
    <p:sldId id="386" r:id="rId16"/>
    <p:sldId id="378" r:id="rId17"/>
    <p:sldId id="379" r:id="rId18"/>
    <p:sldId id="408" r:id="rId19"/>
    <p:sldId id="380" r:id="rId20"/>
    <p:sldId id="381" r:id="rId21"/>
    <p:sldId id="382" r:id="rId22"/>
    <p:sldId id="383" r:id="rId23"/>
    <p:sldId id="384" r:id="rId24"/>
    <p:sldId id="385" r:id="rId25"/>
    <p:sldId id="387" r:id="rId26"/>
  </p:sldIdLst>
  <p:sldSz cx="9144000" cy="6858000" type="screen4x3"/>
  <p:notesSz cx="6985000" cy="9271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800000"/>
    <a:srgbClr val="990033"/>
    <a:srgbClr val="008000"/>
    <a:srgbClr val="000000"/>
    <a:srgbClr val="003366"/>
    <a:srgbClr val="CC0000"/>
    <a:srgbClr val="FFFF0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 autoAdjust="0"/>
    <p:restoredTop sz="94636" autoAdjust="0"/>
  </p:normalViewPr>
  <p:slideViewPr>
    <p:cSldViewPr>
      <p:cViewPr>
        <p:scale>
          <a:sx n="60" d="100"/>
          <a:sy n="60" d="100"/>
        </p:scale>
        <p:origin x="-1589" y="-187"/>
      </p:cViewPr>
      <p:guideLst>
        <p:guide orient="horz" pos="2115"/>
        <p:guide pos="278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7638" y="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78184707-DFE1-4DD8-8F99-52FCEE9F1F0E}" type="datetime1">
              <a:rPr lang="en-US"/>
              <a:pPr>
                <a:defRPr/>
              </a:pPr>
              <a:t>11/12/2014</a:t>
            </a:fld>
            <a:endParaRPr lang="en-US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0745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7638" y="880745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30A546B3-49C3-4647-91D4-3F19A7F0BD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862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7638" y="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E418ADD0-8BA1-473E-9521-434FDB68C2DA}" type="datetime1">
              <a:rPr lang="en-US"/>
              <a:pPr>
                <a:defRPr/>
              </a:pPr>
              <a:t>11/12/2014</a:t>
            </a:fld>
            <a:endParaRPr lang="en-US"/>
          </a:p>
        </p:txBody>
      </p:sp>
      <p:sp>
        <p:nvSpPr>
          <p:cNvPr id="430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4750" y="695325"/>
            <a:ext cx="4635500" cy="3476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863" y="4403725"/>
            <a:ext cx="5121275" cy="417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0745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7638" y="880745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02512EE1-038B-4E6C-84BE-B006BCEA20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907615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6654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1pPr>
            <a:lvl2pPr marL="696739" indent="-267976" defTabSz="906654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2pPr>
            <a:lvl3pPr marL="1071905" indent="-214381" defTabSz="906654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3pPr>
            <a:lvl4pPr marL="1500668" indent="-214381" defTabSz="906654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4pPr>
            <a:lvl5pPr marL="1929430" indent="-214381" defTabSz="906654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5pPr>
            <a:lvl6pPr marL="2358192" indent="-214381" defTabSz="906654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6pPr>
            <a:lvl7pPr marL="2786954" indent="-214381" defTabSz="906654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7pPr>
            <a:lvl8pPr marL="3215716" indent="-214381" defTabSz="906654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8pPr>
            <a:lvl9pPr marL="3644478" indent="-214381" defTabSz="906654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r>
              <a:rPr lang="en-US" sz="1200">
                <a:latin typeface="Times New Roman" pitchFamily="18" charset="0"/>
              </a:rPr>
              <a:t>The University of Adelaide, School of Computer Science</a:t>
            </a:r>
          </a:p>
        </p:txBody>
      </p:sp>
      <p:sp>
        <p:nvSpPr>
          <p:cNvPr id="1638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6654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1pPr>
            <a:lvl2pPr marL="696739" indent="-267976" defTabSz="906654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2pPr>
            <a:lvl3pPr marL="1071905" indent="-214381" defTabSz="906654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3pPr>
            <a:lvl4pPr marL="1500668" indent="-214381" defTabSz="906654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4pPr>
            <a:lvl5pPr marL="1929430" indent="-214381" defTabSz="906654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5pPr>
            <a:lvl6pPr marL="2358192" indent="-214381" defTabSz="906654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6pPr>
            <a:lvl7pPr marL="2786954" indent="-214381" defTabSz="906654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7pPr>
            <a:lvl8pPr marL="3215716" indent="-214381" defTabSz="906654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8pPr>
            <a:lvl9pPr marL="3644478" indent="-214381" defTabSz="906654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fld id="{169F6E0D-7D07-4986-BD56-1DBB039DEA03}" type="datetime3">
              <a:rPr lang="en-US" sz="1200">
                <a:latin typeface="Times New Roman" pitchFamily="18" charset="0"/>
              </a:rPr>
              <a:pPr/>
              <a:t>12 November 2014</a:t>
            </a:fld>
            <a:endParaRPr lang="en-US" sz="1200">
              <a:latin typeface="Times New Roman" pitchFamily="18" charset="0"/>
            </a:endParaRPr>
          </a:p>
        </p:txBody>
      </p:sp>
      <p:sp>
        <p:nvSpPr>
          <p:cNvPr id="16384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6654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1pPr>
            <a:lvl2pPr marL="696739" indent="-267976" defTabSz="906654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2pPr>
            <a:lvl3pPr marL="1071905" indent="-214381" defTabSz="906654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3pPr>
            <a:lvl4pPr marL="1500668" indent="-214381" defTabSz="906654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4pPr>
            <a:lvl5pPr marL="1929430" indent="-214381" defTabSz="906654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5pPr>
            <a:lvl6pPr marL="2358192" indent="-214381" defTabSz="906654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6pPr>
            <a:lvl7pPr marL="2786954" indent="-214381" defTabSz="906654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7pPr>
            <a:lvl8pPr marL="3215716" indent="-214381" defTabSz="906654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8pPr>
            <a:lvl9pPr marL="3644478" indent="-214381" defTabSz="906654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r>
              <a:rPr lang="en-US" sz="1200">
                <a:latin typeface="Times New Roman" pitchFamily="18" charset="0"/>
              </a:rPr>
              <a:t>Chapter 2 — Instructions: Language of the Computer</a:t>
            </a:r>
          </a:p>
        </p:txBody>
      </p:sp>
      <p:sp>
        <p:nvSpPr>
          <p:cNvPr id="1638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6654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1pPr>
            <a:lvl2pPr marL="696739" indent="-267976" defTabSz="906654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2pPr>
            <a:lvl3pPr marL="1071905" indent="-214381" defTabSz="906654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3pPr>
            <a:lvl4pPr marL="1500668" indent="-214381" defTabSz="906654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4pPr>
            <a:lvl5pPr marL="1929430" indent="-214381" defTabSz="906654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5pPr>
            <a:lvl6pPr marL="2358192" indent="-214381" defTabSz="906654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6pPr>
            <a:lvl7pPr marL="2786954" indent="-214381" defTabSz="906654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7pPr>
            <a:lvl8pPr marL="3215716" indent="-214381" defTabSz="906654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8pPr>
            <a:lvl9pPr marL="3644478" indent="-214381" defTabSz="906654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fld id="{DCB553CE-6899-4AD8-9A78-E5CC7250D64C}" type="slidenum">
              <a:rPr lang="en-US" sz="1200">
                <a:latin typeface="Times New Roman" pitchFamily="18" charset="0"/>
              </a:rPr>
              <a:pPr/>
              <a:t>5</a:t>
            </a:fld>
            <a:endParaRPr lang="en-US" sz="1200">
              <a:latin typeface="Times New Roman" pitchFamily="18" charset="0"/>
            </a:endParaRPr>
          </a:p>
        </p:txBody>
      </p:sp>
      <p:sp>
        <p:nvSpPr>
          <p:cNvPr id="1638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A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6654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1pPr>
            <a:lvl2pPr marL="696739" indent="-267976" defTabSz="906654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2pPr>
            <a:lvl3pPr marL="1071905" indent="-214381" defTabSz="906654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3pPr>
            <a:lvl4pPr marL="1500668" indent="-214381" defTabSz="906654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4pPr>
            <a:lvl5pPr marL="1929430" indent="-214381" defTabSz="906654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5pPr>
            <a:lvl6pPr marL="2358192" indent="-214381" defTabSz="906654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6pPr>
            <a:lvl7pPr marL="2786954" indent="-214381" defTabSz="906654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7pPr>
            <a:lvl8pPr marL="3215716" indent="-214381" defTabSz="906654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8pPr>
            <a:lvl9pPr marL="3644478" indent="-214381" defTabSz="906654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r>
              <a:rPr lang="en-US" sz="1200">
                <a:latin typeface="Times New Roman" pitchFamily="18" charset="0"/>
              </a:rPr>
              <a:t>The University of Adelaide, School of Computer Science</a:t>
            </a:r>
          </a:p>
        </p:txBody>
      </p:sp>
      <p:sp>
        <p:nvSpPr>
          <p:cNvPr id="16486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6654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1pPr>
            <a:lvl2pPr marL="696739" indent="-267976" defTabSz="906654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2pPr>
            <a:lvl3pPr marL="1071905" indent="-214381" defTabSz="906654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3pPr>
            <a:lvl4pPr marL="1500668" indent="-214381" defTabSz="906654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4pPr>
            <a:lvl5pPr marL="1929430" indent="-214381" defTabSz="906654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5pPr>
            <a:lvl6pPr marL="2358192" indent="-214381" defTabSz="906654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6pPr>
            <a:lvl7pPr marL="2786954" indent="-214381" defTabSz="906654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7pPr>
            <a:lvl8pPr marL="3215716" indent="-214381" defTabSz="906654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8pPr>
            <a:lvl9pPr marL="3644478" indent="-214381" defTabSz="906654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fld id="{519877BB-91EF-4DE4-9C40-FF9B4F77A573}" type="datetime3">
              <a:rPr lang="en-US" sz="1200">
                <a:latin typeface="Times New Roman" pitchFamily="18" charset="0"/>
              </a:rPr>
              <a:pPr/>
              <a:t>12 November 2014</a:t>
            </a:fld>
            <a:endParaRPr lang="en-US" sz="1200">
              <a:latin typeface="Times New Roman" pitchFamily="18" charset="0"/>
            </a:endParaRPr>
          </a:p>
        </p:txBody>
      </p:sp>
      <p:sp>
        <p:nvSpPr>
          <p:cNvPr id="16486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6654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1pPr>
            <a:lvl2pPr marL="696739" indent="-267976" defTabSz="906654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2pPr>
            <a:lvl3pPr marL="1071905" indent="-214381" defTabSz="906654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3pPr>
            <a:lvl4pPr marL="1500668" indent="-214381" defTabSz="906654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4pPr>
            <a:lvl5pPr marL="1929430" indent="-214381" defTabSz="906654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5pPr>
            <a:lvl6pPr marL="2358192" indent="-214381" defTabSz="906654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6pPr>
            <a:lvl7pPr marL="2786954" indent="-214381" defTabSz="906654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7pPr>
            <a:lvl8pPr marL="3215716" indent="-214381" defTabSz="906654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8pPr>
            <a:lvl9pPr marL="3644478" indent="-214381" defTabSz="906654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r>
              <a:rPr lang="en-US" sz="1200">
                <a:latin typeface="Times New Roman" pitchFamily="18" charset="0"/>
              </a:rPr>
              <a:t>Chapter 2 — Instructions: Language of the Computer</a:t>
            </a:r>
          </a:p>
        </p:txBody>
      </p:sp>
      <p:sp>
        <p:nvSpPr>
          <p:cNvPr id="1648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6654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1pPr>
            <a:lvl2pPr marL="696739" indent="-267976" defTabSz="906654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2pPr>
            <a:lvl3pPr marL="1071905" indent="-214381" defTabSz="906654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3pPr>
            <a:lvl4pPr marL="1500668" indent="-214381" defTabSz="906654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4pPr>
            <a:lvl5pPr marL="1929430" indent="-214381" defTabSz="906654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5pPr>
            <a:lvl6pPr marL="2358192" indent="-214381" defTabSz="906654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6pPr>
            <a:lvl7pPr marL="2786954" indent="-214381" defTabSz="906654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7pPr>
            <a:lvl8pPr marL="3215716" indent="-214381" defTabSz="906654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8pPr>
            <a:lvl9pPr marL="3644478" indent="-214381" defTabSz="906654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fld id="{16684291-1A8B-4944-8440-B92AFCAD8510}" type="slidenum">
              <a:rPr lang="en-US" sz="1200">
                <a:latin typeface="Times New Roman" pitchFamily="18" charset="0"/>
              </a:rPr>
              <a:pPr/>
              <a:t>9</a:t>
            </a:fld>
            <a:endParaRPr lang="en-US" sz="1200">
              <a:latin typeface="Times New Roman" pitchFamily="18" charset="0"/>
            </a:endParaRPr>
          </a:p>
        </p:txBody>
      </p:sp>
      <p:sp>
        <p:nvSpPr>
          <p:cNvPr id="1648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48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A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6654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1pPr>
            <a:lvl2pPr marL="696739" indent="-267976" defTabSz="906654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2pPr>
            <a:lvl3pPr marL="1071905" indent="-214381" defTabSz="906654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3pPr>
            <a:lvl4pPr marL="1500668" indent="-214381" defTabSz="906654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4pPr>
            <a:lvl5pPr marL="1929430" indent="-214381" defTabSz="906654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5pPr>
            <a:lvl6pPr marL="2358192" indent="-214381" defTabSz="906654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6pPr>
            <a:lvl7pPr marL="2786954" indent="-214381" defTabSz="906654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7pPr>
            <a:lvl8pPr marL="3215716" indent="-214381" defTabSz="906654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8pPr>
            <a:lvl9pPr marL="3644478" indent="-214381" defTabSz="906654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r>
              <a:rPr lang="en-US" sz="1200">
                <a:latin typeface="Times New Roman" pitchFamily="18" charset="0"/>
              </a:rPr>
              <a:t>The University of Adelaide, School of Computer Science</a:t>
            </a:r>
          </a:p>
        </p:txBody>
      </p:sp>
      <p:sp>
        <p:nvSpPr>
          <p:cNvPr id="16998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6654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1pPr>
            <a:lvl2pPr marL="696739" indent="-267976" defTabSz="906654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2pPr>
            <a:lvl3pPr marL="1071905" indent="-214381" defTabSz="906654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3pPr>
            <a:lvl4pPr marL="1500668" indent="-214381" defTabSz="906654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4pPr>
            <a:lvl5pPr marL="1929430" indent="-214381" defTabSz="906654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5pPr>
            <a:lvl6pPr marL="2358192" indent="-214381" defTabSz="906654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6pPr>
            <a:lvl7pPr marL="2786954" indent="-214381" defTabSz="906654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7pPr>
            <a:lvl8pPr marL="3215716" indent="-214381" defTabSz="906654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8pPr>
            <a:lvl9pPr marL="3644478" indent="-214381" defTabSz="906654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fld id="{CFDBB2B3-F401-4C03-BC49-D434A0BB5EA0}" type="datetime3">
              <a:rPr lang="en-US" sz="1200">
                <a:latin typeface="Times New Roman" pitchFamily="18" charset="0"/>
              </a:rPr>
              <a:pPr/>
              <a:t>12 November 2014</a:t>
            </a:fld>
            <a:endParaRPr lang="en-US" sz="1200">
              <a:latin typeface="Times New Roman" pitchFamily="18" charset="0"/>
            </a:endParaRPr>
          </a:p>
        </p:txBody>
      </p:sp>
      <p:sp>
        <p:nvSpPr>
          <p:cNvPr id="1699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6654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1pPr>
            <a:lvl2pPr marL="696739" indent="-267976" defTabSz="906654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2pPr>
            <a:lvl3pPr marL="1071905" indent="-214381" defTabSz="906654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3pPr>
            <a:lvl4pPr marL="1500668" indent="-214381" defTabSz="906654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4pPr>
            <a:lvl5pPr marL="1929430" indent="-214381" defTabSz="906654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5pPr>
            <a:lvl6pPr marL="2358192" indent="-214381" defTabSz="906654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6pPr>
            <a:lvl7pPr marL="2786954" indent="-214381" defTabSz="906654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7pPr>
            <a:lvl8pPr marL="3215716" indent="-214381" defTabSz="906654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8pPr>
            <a:lvl9pPr marL="3644478" indent="-214381" defTabSz="906654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r>
              <a:rPr lang="en-US" sz="1200">
                <a:latin typeface="Times New Roman" pitchFamily="18" charset="0"/>
              </a:rPr>
              <a:t>Chapter 2 — Instructions: Language of the Computer</a:t>
            </a:r>
          </a:p>
        </p:txBody>
      </p:sp>
      <p:sp>
        <p:nvSpPr>
          <p:cNvPr id="1699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6654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1pPr>
            <a:lvl2pPr marL="696739" indent="-267976" defTabSz="906654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2pPr>
            <a:lvl3pPr marL="1071905" indent="-214381" defTabSz="906654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3pPr>
            <a:lvl4pPr marL="1500668" indent="-214381" defTabSz="906654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4pPr>
            <a:lvl5pPr marL="1929430" indent="-214381" defTabSz="906654" eaLnBrk="0" hangingPunct="0">
              <a:defRPr sz="3000">
                <a:solidFill>
                  <a:schemeClr val="tx1"/>
                </a:solidFill>
                <a:latin typeface="Arial Black" pitchFamily="34" charset="0"/>
              </a:defRPr>
            </a:lvl5pPr>
            <a:lvl6pPr marL="2358192" indent="-214381" defTabSz="906654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6pPr>
            <a:lvl7pPr marL="2786954" indent="-214381" defTabSz="906654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7pPr>
            <a:lvl8pPr marL="3215716" indent="-214381" defTabSz="906654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8pPr>
            <a:lvl9pPr marL="3644478" indent="-214381" defTabSz="906654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0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fld id="{A4F6C72C-285D-43F2-A777-B3DAFFEA7B50}" type="slidenum">
              <a:rPr lang="en-US" sz="1200">
                <a:latin typeface="Times New Roman" pitchFamily="18" charset="0"/>
              </a:rPr>
              <a:pPr/>
              <a:t>18</a:t>
            </a:fld>
            <a:endParaRPr lang="en-US" sz="1200">
              <a:latin typeface="Times New Roman" pitchFamily="18" charset="0"/>
            </a:endParaRPr>
          </a:p>
        </p:txBody>
      </p:sp>
      <p:sp>
        <p:nvSpPr>
          <p:cNvPr id="1699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99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A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FFF9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9" descr="Picture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4763" y="-4763"/>
            <a:ext cx="9155113" cy="686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Line 5"/>
          <p:cNvSpPr>
            <a:spLocks noChangeShapeType="1"/>
          </p:cNvSpPr>
          <p:nvPr/>
        </p:nvSpPr>
        <p:spPr bwMode="auto">
          <a:xfrm>
            <a:off x="0" y="990600"/>
            <a:ext cx="9144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Line 6"/>
          <p:cNvSpPr>
            <a:spLocks noChangeShapeType="1"/>
          </p:cNvSpPr>
          <p:nvPr/>
        </p:nvSpPr>
        <p:spPr bwMode="auto">
          <a:xfrm>
            <a:off x="0" y="5562600"/>
            <a:ext cx="9144000" cy="0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0" y="6477000"/>
            <a:ext cx="914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defRPr/>
            </a:pPr>
            <a:endParaRPr lang="en-US" sz="1400">
              <a:latin typeface="Trebuchet MS" pitchFamily="34" charset="0"/>
            </a:endParaRPr>
          </a:p>
        </p:txBody>
      </p:sp>
      <p:sp>
        <p:nvSpPr>
          <p:cNvPr id="56324" name="Rectangle 4"/>
          <p:cNvSpPr>
            <a:spLocks noGrp="1" noChangeArrowheads="1"/>
          </p:cNvSpPr>
          <p:nvPr>
            <p:ph type="ctrTitle"/>
          </p:nvPr>
        </p:nvSpPr>
        <p:spPr bwMode="auto">
          <a:xfrm>
            <a:off x="609600" y="1265238"/>
            <a:ext cx="8001000" cy="866775"/>
          </a:xfrm>
          <a:effectLst/>
        </p:spPr>
        <p:txBody>
          <a:bodyPr/>
          <a:lstStyle>
            <a:lvl1pPr>
              <a:defRPr sz="48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Simplified Arabic Fixed" pitchFamily="49" charset="-78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740650" y="6092825"/>
            <a:ext cx="1150938" cy="574675"/>
          </a:xfrm>
        </p:spPr>
        <p:txBody>
          <a:bodyPr/>
          <a:lstStyle>
            <a:lvl1pPr>
              <a:defRPr>
                <a:effectLst/>
                <a:latin typeface="+mn-lt"/>
              </a:defRPr>
            </a:lvl1pPr>
          </a:lstStyle>
          <a:p>
            <a:pPr>
              <a:defRPr/>
            </a:pPr>
            <a:fld id="{7C62D9A0-A45C-4035-A425-29B9D6034F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Computer Networks   DNS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361E46-A829-46C8-B284-64F880F90D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9100" y="115888"/>
            <a:ext cx="2195513" cy="5980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9388" y="115888"/>
            <a:ext cx="6437312" cy="5980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Computer Networks   DNS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80AC50-AF34-4E0A-AC36-40E580A356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600200"/>
            <a:ext cx="7772400" cy="2247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Computer Networks   DNS</a:t>
            </a:r>
            <a:endParaRPr lang="en-US" dirty="0">
              <a:solidFill>
                <a:srgbClr val="800000"/>
              </a:solidFill>
              <a:latin typeface="Times New Roman" pitchFamily="18" charset="0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fld id="{5BAD1B45-7B26-434E-8F8E-AE17B70DE53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400" y="4000500"/>
            <a:ext cx="7772400" cy="2247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5260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>
                <a:latin typeface="+mn-lt"/>
              </a:defRPr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xfrm>
            <a:off x="1285852" y="6454775"/>
            <a:ext cx="6656388" cy="287338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Computer Networks   </a:t>
            </a:r>
            <a:r>
              <a:rPr lang="en-US" dirty="0" smtClean="0">
                <a:solidFill>
                  <a:srgbClr val="990033"/>
                </a:solidFill>
              </a:rPr>
              <a:t>DNS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8194675" y="6486548"/>
            <a:ext cx="914400" cy="228600"/>
          </a:xfrm>
          <a:ln/>
        </p:spPr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hf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Computer Networks   DNS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1E2A9A-00E3-4430-906E-995E828105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Computer Networks   </a:t>
            </a:r>
            <a:r>
              <a:rPr lang="en-US" dirty="0" smtClean="0">
                <a:solidFill>
                  <a:srgbClr val="800000"/>
                </a:solidFill>
              </a:rPr>
              <a:t>DNS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fld id="{B708865F-D8BA-461E-B4C5-2BCB8287721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Computer Networks   DNS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5A483E-2C16-4A7C-A450-A95C477578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Computer Networks   </a:t>
            </a:r>
            <a:r>
              <a:rPr lang="en-US" dirty="0" smtClean="0">
                <a:solidFill>
                  <a:srgbClr val="800000"/>
                </a:solidFill>
              </a:rPr>
              <a:t>DNS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fld id="{89CE651F-B56D-48D2-A702-1FFE07FC73E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Computer Networks   DNS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54BAB6-FEBD-4F64-A6D7-C50E0F3E21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Computer Networks   DNS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75B29D-399E-4EBE-B92E-E324310C2F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Computer Networks   DNS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58D4C7-A5ED-4B23-8CDE-2E50A8B2DA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blackWhite">
      <p:bgPr>
        <a:solidFill>
          <a:srgbClr val="FFF9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ChangeArrowheads="1"/>
          </p:cNvSpPr>
          <p:nvPr/>
        </p:nvSpPr>
        <p:spPr bwMode="auto">
          <a:xfrm>
            <a:off x="0" y="6324600"/>
            <a:ext cx="9144000" cy="533400"/>
          </a:xfrm>
          <a:prstGeom prst="rect">
            <a:avLst/>
          </a:prstGeom>
          <a:solidFill>
            <a:srgbClr val="CCCCC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" descr="Picture3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0" y="0"/>
            <a:ext cx="91805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5300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403350" y="6454775"/>
            <a:ext cx="6656388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600" b="1">
                <a:effectLst>
                  <a:outerShdw blurRad="38100" dist="38100" dir="2700000" algn="tl">
                    <a:srgbClr val="FFFFFF"/>
                  </a:outerShdw>
                </a:effectLst>
                <a:cs typeface="Courier New" pitchFamily="49" charset="0"/>
              </a:defRPr>
            </a:lvl1pPr>
          </a:lstStyle>
          <a:p>
            <a:pPr>
              <a:defRPr/>
            </a:pPr>
            <a:r>
              <a:rPr lang="en-US" smtClean="0"/>
              <a:t>Computer Networks   DNS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5302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5303" name="Rectangle 7"/>
          <p:cNvSpPr>
            <a:spLocks noGrp="1" noChangeArrowheads="1"/>
          </p:cNvSpPr>
          <p:nvPr>
            <p:ph type="title"/>
          </p:nvPr>
        </p:nvSpPr>
        <p:spPr bwMode="white">
          <a:xfrm>
            <a:off x="179388" y="115888"/>
            <a:ext cx="8785225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 </a:t>
            </a:r>
          </a:p>
        </p:txBody>
      </p:sp>
      <p:sp>
        <p:nvSpPr>
          <p:cNvPr id="55304" name="Line 8"/>
          <p:cNvSpPr>
            <a:spLocks noChangeShapeType="1"/>
          </p:cNvSpPr>
          <p:nvPr/>
        </p:nvSpPr>
        <p:spPr bwMode="auto">
          <a:xfrm>
            <a:off x="0" y="990600"/>
            <a:ext cx="9144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5305" name="Line 9"/>
          <p:cNvSpPr>
            <a:spLocks noChangeShapeType="1"/>
          </p:cNvSpPr>
          <p:nvPr/>
        </p:nvSpPr>
        <p:spPr bwMode="auto">
          <a:xfrm>
            <a:off x="0" y="6324600"/>
            <a:ext cx="9144000" cy="0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5306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94675" y="6440488"/>
            <a:ext cx="914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600" b="1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  <a:cs typeface="Courier New" pitchFamily="49" charset="0"/>
              </a:defRPr>
            </a:lvl1pPr>
          </a:lstStyle>
          <a:p>
            <a:pPr>
              <a:defRPr/>
            </a:pPr>
            <a:fld id="{7B009C64-9295-44C1-B10D-4427A8C123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9" r:id="rId12"/>
  </p:sldLayoutIdLst>
  <p:hf hdr="0" dt="0"/>
  <p:txStyles>
    <p:titleStyle>
      <a:lvl1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2pPr>
      <a:lvl3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3pPr>
      <a:lvl4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4pPr>
      <a:lvl5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5pPr>
      <a:lvl6pPr marL="4572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6pPr>
      <a:lvl7pPr marL="9144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7pPr>
      <a:lvl8pPr marL="13716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8pPr>
      <a:lvl9pPr marL="18288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9pPr>
    </p:titleStyle>
    <p:bodyStyle>
      <a:lvl1pPr marL="225425" indent="-22542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0000"/>
        <a:buFont typeface="Wingdings" pitchFamily="2" charset="2"/>
        <a:buChar char="§"/>
        <a:defRPr sz="3200" b="1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 b="1">
          <a:solidFill>
            <a:schemeClr val="tx1"/>
          </a:solidFill>
          <a:latin typeface="Arial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 b="1">
          <a:solidFill>
            <a:schemeClr val="tx1"/>
          </a:solidFill>
          <a:latin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 b="1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2.bin"/><Relationship Id="rId4" Type="http://schemas.openxmlformats.org/officeDocument/2006/relationships/image" Target="../media/image6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4.bin"/><Relationship Id="rId4" Type="http://schemas.openxmlformats.org/officeDocument/2006/relationships/image" Target="../media/image6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etf.org/rfc/rfc2136.txt" TargetMode="Externa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6725" y="2420888"/>
            <a:ext cx="8462993" cy="2520280"/>
          </a:xfrm>
        </p:spPr>
        <p:txBody>
          <a:bodyPr/>
          <a:lstStyle/>
          <a:p>
            <a:pPr>
              <a:defRPr/>
            </a:pP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400" i="1" dirty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400" i="1" dirty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60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Domain Name System </a:t>
            </a:r>
            <a:r>
              <a:rPr lang="en-US" sz="6000" i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(or Service)</a:t>
            </a:r>
            <a:br>
              <a:rPr lang="en-US" sz="6000" i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60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(DNS)</a:t>
            </a: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en-US" sz="4400" dirty="0" smtClean="0">
              <a:solidFill>
                <a:srgbClr val="00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3138488" y="5686425"/>
            <a:ext cx="6005512" cy="1271588"/>
          </a:xfrm>
        </p:spPr>
        <p:txBody>
          <a:bodyPr/>
          <a:lstStyle/>
          <a:p>
            <a:pPr marL="0" indent="0" algn="ctr">
              <a:lnSpc>
                <a:spcPct val="90000"/>
              </a:lnSpc>
              <a:buNone/>
              <a:defRPr/>
            </a:pPr>
            <a:r>
              <a:rPr lang="en-US" sz="28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</a:t>
            </a:r>
            <a:r>
              <a:rPr lang="en-US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Computer Networks </a:t>
            </a:r>
          </a:p>
          <a:p>
            <a:pPr marL="0" indent="0" algn="ctr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mtClean="0"/>
              <a:t>   B14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DNS Server 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Three classes of servers (approximation):</a:t>
            </a:r>
          </a:p>
          <a:p>
            <a:pPr lvl="1"/>
            <a:r>
              <a:rPr lang="en-US" dirty="0" smtClean="0"/>
              <a:t>Root DNS servers</a:t>
            </a:r>
          </a:p>
          <a:p>
            <a:pPr lvl="1"/>
            <a:r>
              <a:rPr lang="en-US" dirty="0" smtClean="0"/>
              <a:t>Top-level domain (TLD) servers</a:t>
            </a:r>
          </a:p>
          <a:p>
            <a:pPr lvl="1"/>
            <a:r>
              <a:rPr lang="en-US" dirty="0" smtClean="0"/>
              <a:t>Authoritative DNS servers</a:t>
            </a:r>
          </a:p>
          <a:p>
            <a:r>
              <a:rPr lang="en-US" dirty="0" smtClean="0"/>
              <a:t>Additionally, the resolution includes</a:t>
            </a:r>
          </a:p>
          <a:p>
            <a:pPr lvl="1"/>
            <a:r>
              <a:rPr lang="en-US" dirty="0" smtClean="0"/>
              <a:t>Local name servers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Computer Networks   </a:t>
            </a:r>
            <a:r>
              <a:rPr lang="en-US" dirty="0" smtClean="0">
                <a:solidFill>
                  <a:srgbClr val="990033"/>
                </a:solidFill>
              </a:rPr>
              <a:t>DNS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2530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3"/>
          <p:cNvGrpSpPr>
            <a:grpSpLocks/>
          </p:cNvGrpSpPr>
          <p:nvPr/>
        </p:nvGrpSpPr>
        <p:grpSpPr bwMode="auto">
          <a:xfrm>
            <a:off x="533400" y="1066800"/>
            <a:ext cx="8205788" cy="2444750"/>
            <a:chOff x="230" y="576"/>
            <a:chExt cx="5504" cy="1757"/>
          </a:xfrm>
        </p:grpSpPr>
        <p:sp>
          <p:nvSpPr>
            <p:cNvPr id="81927" name="Text Box 2"/>
            <p:cNvSpPr txBox="1">
              <a:spLocks noChangeArrowheads="1"/>
            </p:cNvSpPr>
            <p:nvPr/>
          </p:nvSpPr>
          <p:spPr bwMode="auto">
            <a:xfrm>
              <a:off x="2256" y="576"/>
              <a:ext cx="1385" cy="2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 dirty="0">
                  <a:latin typeface="Arial" charset="0"/>
                </a:rPr>
                <a:t>Root DNS Servers</a:t>
              </a:r>
            </a:p>
          </p:txBody>
        </p:sp>
        <p:sp>
          <p:nvSpPr>
            <p:cNvPr id="81928" name="Text Box 4"/>
            <p:cNvSpPr txBox="1">
              <a:spLocks noChangeArrowheads="1"/>
            </p:cNvSpPr>
            <p:nvPr/>
          </p:nvSpPr>
          <p:spPr bwMode="auto">
            <a:xfrm>
              <a:off x="528" y="1344"/>
              <a:ext cx="1325" cy="2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>
                  <a:latin typeface="Arial" charset="0"/>
                </a:rPr>
                <a:t>com DNS servers</a:t>
              </a:r>
            </a:p>
          </p:txBody>
        </p:sp>
        <p:sp>
          <p:nvSpPr>
            <p:cNvPr id="81929" name="Text Box 5"/>
            <p:cNvSpPr txBox="1">
              <a:spLocks noChangeArrowheads="1"/>
            </p:cNvSpPr>
            <p:nvPr/>
          </p:nvSpPr>
          <p:spPr bwMode="auto">
            <a:xfrm>
              <a:off x="2304" y="1296"/>
              <a:ext cx="1257" cy="2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>
                  <a:latin typeface="Arial" charset="0"/>
                </a:rPr>
                <a:t>org DNS servers</a:t>
              </a:r>
            </a:p>
          </p:txBody>
        </p:sp>
        <p:sp>
          <p:nvSpPr>
            <p:cNvPr id="81930" name="Text Box 6"/>
            <p:cNvSpPr txBox="1">
              <a:spLocks noChangeArrowheads="1"/>
            </p:cNvSpPr>
            <p:nvPr/>
          </p:nvSpPr>
          <p:spPr bwMode="auto">
            <a:xfrm>
              <a:off x="4032" y="1296"/>
              <a:ext cx="1291" cy="2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>
                  <a:latin typeface="Arial" charset="0"/>
                </a:rPr>
                <a:t>edu DNS servers</a:t>
              </a:r>
            </a:p>
          </p:txBody>
        </p:sp>
        <p:sp>
          <p:nvSpPr>
            <p:cNvPr id="81931" name="Line 7"/>
            <p:cNvSpPr>
              <a:spLocks noChangeShapeType="1"/>
            </p:cNvSpPr>
            <p:nvPr/>
          </p:nvSpPr>
          <p:spPr bwMode="auto">
            <a:xfrm flipH="1">
              <a:off x="1344" y="864"/>
              <a:ext cx="1392" cy="432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1932" name="Line 8"/>
            <p:cNvSpPr>
              <a:spLocks noChangeShapeType="1"/>
            </p:cNvSpPr>
            <p:nvPr/>
          </p:nvSpPr>
          <p:spPr bwMode="auto">
            <a:xfrm>
              <a:off x="2928" y="816"/>
              <a:ext cx="0" cy="48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1933" name="Line 9"/>
            <p:cNvSpPr>
              <a:spLocks noChangeShapeType="1"/>
            </p:cNvSpPr>
            <p:nvPr/>
          </p:nvSpPr>
          <p:spPr bwMode="auto">
            <a:xfrm>
              <a:off x="3168" y="864"/>
              <a:ext cx="1440" cy="43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1934" name="Text Box 10"/>
            <p:cNvSpPr txBox="1">
              <a:spLocks noChangeArrowheads="1"/>
            </p:cNvSpPr>
            <p:nvPr/>
          </p:nvSpPr>
          <p:spPr bwMode="auto">
            <a:xfrm>
              <a:off x="3878" y="1752"/>
              <a:ext cx="992" cy="4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>
                  <a:latin typeface="Arial" charset="0"/>
                </a:rPr>
                <a:t>poly.edu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>
                  <a:latin typeface="Arial" charset="0"/>
                </a:rPr>
                <a:t>DNS servers</a:t>
              </a:r>
            </a:p>
          </p:txBody>
        </p:sp>
        <p:sp>
          <p:nvSpPr>
            <p:cNvPr id="81935" name="Text Box 11"/>
            <p:cNvSpPr txBox="1">
              <a:spLocks noChangeArrowheads="1"/>
            </p:cNvSpPr>
            <p:nvPr/>
          </p:nvSpPr>
          <p:spPr bwMode="auto">
            <a:xfrm>
              <a:off x="4742" y="1752"/>
              <a:ext cx="992" cy="4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>
                  <a:latin typeface="Arial" charset="0"/>
                </a:rPr>
                <a:t>umass.edu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>
                  <a:latin typeface="Arial" charset="0"/>
                </a:rPr>
                <a:t>DNS servers</a:t>
              </a:r>
            </a:p>
          </p:txBody>
        </p:sp>
        <p:sp>
          <p:nvSpPr>
            <p:cNvPr id="81936" name="Line 12"/>
            <p:cNvSpPr>
              <a:spLocks noChangeShapeType="1"/>
            </p:cNvSpPr>
            <p:nvPr/>
          </p:nvSpPr>
          <p:spPr bwMode="auto">
            <a:xfrm flipH="1">
              <a:off x="4224" y="1536"/>
              <a:ext cx="336" cy="24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1937" name="Line 13"/>
            <p:cNvSpPr>
              <a:spLocks noChangeShapeType="1"/>
            </p:cNvSpPr>
            <p:nvPr/>
          </p:nvSpPr>
          <p:spPr bwMode="auto">
            <a:xfrm>
              <a:off x="4848" y="1536"/>
              <a:ext cx="288" cy="24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1938" name="Text Box 14"/>
            <p:cNvSpPr txBox="1">
              <a:spLocks noChangeArrowheads="1"/>
            </p:cNvSpPr>
            <p:nvPr/>
          </p:nvSpPr>
          <p:spPr bwMode="auto">
            <a:xfrm>
              <a:off x="230" y="1848"/>
              <a:ext cx="992" cy="4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>
                  <a:latin typeface="Arial" charset="0"/>
                </a:rPr>
                <a:t>yahoo.com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>
                  <a:latin typeface="Arial" charset="0"/>
                </a:rPr>
                <a:t>DNS servers</a:t>
              </a:r>
            </a:p>
          </p:txBody>
        </p:sp>
        <p:sp>
          <p:nvSpPr>
            <p:cNvPr id="81939" name="Text Box 15"/>
            <p:cNvSpPr txBox="1">
              <a:spLocks noChangeArrowheads="1"/>
            </p:cNvSpPr>
            <p:nvPr/>
          </p:nvSpPr>
          <p:spPr bwMode="auto">
            <a:xfrm>
              <a:off x="1248" y="1872"/>
              <a:ext cx="1001" cy="4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 dirty="0">
                  <a:latin typeface="Arial" charset="0"/>
                </a:rPr>
                <a:t>amazon.com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 dirty="0">
                  <a:latin typeface="Arial" charset="0"/>
                </a:rPr>
                <a:t>DNS servers</a:t>
              </a:r>
            </a:p>
          </p:txBody>
        </p:sp>
        <p:sp>
          <p:nvSpPr>
            <p:cNvPr id="81940" name="Line 16"/>
            <p:cNvSpPr>
              <a:spLocks noChangeShapeType="1"/>
            </p:cNvSpPr>
            <p:nvPr/>
          </p:nvSpPr>
          <p:spPr bwMode="auto">
            <a:xfrm flipH="1">
              <a:off x="768" y="1584"/>
              <a:ext cx="192" cy="28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1941" name="Line 17"/>
            <p:cNvSpPr>
              <a:spLocks noChangeShapeType="1"/>
            </p:cNvSpPr>
            <p:nvPr/>
          </p:nvSpPr>
          <p:spPr bwMode="auto">
            <a:xfrm>
              <a:off x="1392" y="1584"/>
              <a:ext cx="240" cy="28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1942" name="Text Box 18"/>
            <p:cNvSpPr txBox="1">
              <a:spLocks noChangeArrowheads="1"/>
            </p:cNvSpPr>
            <p:nvPr/>
          </p:nvSpPr>
          <p:spPr bwMode="auto">
            <a:xfrm>
              <a:off x="2534" y="1799"/>
              <a:ext cx="993" cy="4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 dirty="0">
                  <a:latin typeface="Arial" charset="0"/>
                </a:rPr>
                <a:t>pbs.org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 dirty="0">
                  <a:latin typeface="Arial" charset="0"/>
                </a:rPr>
                <a:t>DNS servers</a:t>
              </a:r>
            </a:p>
          </p:txBody>
        </p:sp>
        <p:sp>
          <p:nvSpPr>
            <p:cNvPr id="81943" name="Line 19"/>
            <p:cNvSpPr>
              <a:spLocks noChangeShapeType="1"/>
            </p:cNvSpPr>
            <p:nvPr/>
          </p:nvSpPr>
          <p:spPr bwMode="auto">
            <a:xfrm>
              <a:off x="2928" y="1536"/>
              <a:ext cx="0" cy="28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1925" name="Rectangle 20"/>
          <p:cNvSpPr>
            <a:spLocks noGrp="1" noChangeArrowheads="1"/>
          </p:cNvSpPr>
          <p:nvPr>
            <p:ph type="title"/>
          </p:nvPr>
        </p:nvSpPr>
        <p:spPr>
          <a:xfrm>
            <a:off x="-108520" y="0"/>
            <a:ext cx="9252520" cy="1143000"/>
          </a:xfrm>
        </p:spPr>
        <p:txBody>
          <a:bodyPr/>
          <a:lstStyle/>
          <a:p>
            <a:r>
              <a:rPr lang="en-US" sz="4000" dirty="0" smtClean="0"/>
              <a:t>Distributed, Hierarchical Database</a:t>
            </a:r>
          </a:p>
        </p:txBody>
      </p:sp>
      <p:sp>
        <p:nvSpPr>
          <p:cNvPr id="81926" name="Rectangle 22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-36512" y="3784302"/>
            <a:ext cx="9433048" cy="2525018"/>
          </a:xfrm>
        </p:spPr>
        <p:txBody>
          <a:bodyPr/>
          <a:lstStyle/>
          <a:p>
            <a:pPr>
              <a:buNone/>
            </a:pPr>
            <a:r>
              <a:rPr lang="en-US" sz="2400" dirty="0" smtClean="0">
                <a:solidFill>
                  <a:srgbClr val="800000"/>
                </a:solidFill>
              </a:rPr>
              <a:t>Example: Client wants IP for </a:t>
            </a:r>
            <a:r>
              <a:rPr lang="en-US" sz="2400" dirty="0" smtClean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www.amazon.com</a:t>
            </a:r>
            <a:r>
              <a:rPr lang="en-US" sz="2400" dirty="0" smtClean="0">
                <a:solidFill>
                  <a:srgbClr val="800000"/>
                </a:solidFill>
              </a:rPr>
              <a:t> {1</a:t>
            </a:r>
            <a:r>
              <a:rPr lang="en-US" sz="2400" baseline="30000" dirty="0" smtClean="0">
                <a:solidFill>
                  <a:srgbClr val="800000"/>
                </a:solidFill>
              </a:rPr>
              <a:t>st</a:t>
            </a:r>
            <a:r>
              <a:rPr lang="en-US" sz="2400" dirty="0" smtClean="0">
                <a:solidFill>
                  <a:srgbClr val="800000"/>
                </a:solidFill>
              </a:rPr>
              <a:t> </a:t>
            </a:r>
            <a:r>
              <a:rPr lang="en-US" sz="2400" dirty="0" err="1" smtClean="0">
                <a:solidFill>
                  <a:srgbClr val="800000"/>
                </a:solidFill>
              </a:rPr>
              <a:t>approx</a:t>
            </a:r>
            <a:r>
              <a:rPr lang="en-US" sz="2400" dirty="0" smtClean="0">
                <a:solidFill>
                  <a:srgbClr val="800000"/>
                </a:solidFill>
              </a:rPr>
              <a:t>}</a:t>
            </a:r>
          </a:p>
          <a:p>
            <a:r>
              <a:rPr lang="en-US" sz="2400" dirty="0" smtClean="0"/>
              <a:t>client queries a root server to find </a:t>
            </a:r>
            <a:r>
              <a:rPr lang="en-US" sz="2400" dirty="0" smtClean="0">
                <a:solidFill>
                  <a:srgbClr val="0033CC"/>
                </a:solidFill>
              </a:rPr>
              <a:t>.</a:t>
            </a:r>
            <a:r>
              <a:rPr lang="en-US" sz="2400" dirty="0" smtClean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com</a:t>
            </a:r>
            <a:r>
              <a:rPr lang="en-US" sz="2400" dirty="0" smtClean="0">
                <a:solidFill>
                  <a:srgbClr val="0033CC"/>
                </a:solidFill>
              </a:rPr>
              <a:t> </a:t>
            </a:r>
            <a:r>
              <a:rPr lang="en-US" sz="2400" dirty="0" smtClean="0"/>
              <a:t>DNS server</a:t>
            </a:r>
          </a:p>
          <a:p>
            <a:r>
              <a:rPr lang="en-US" sz="2400" dirty="0" smtClean="0"/>
              <a:t>client queries </a:t>
            </a:r>
            <a:r>
              <a:rPr lang="en-US" sz="2400" dirty="0" smtClean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.com </a:t>
            </a:r>
            <a:r>
              <a:rPr lang="en-US" sz="2400" dirty="0" smtClean="0"/>
              <a:t>DNS server to get </a:t>
            </a:r>
            <a:r>
              <a:rPr lang="en-US" sz="2400" dirty="0" smtClean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amazon.com</a:t>
            </a:r>
            <a:r>
              <a:rPr lang="en-US" sz="2400" dirty="0" smtClean="0"/>
              <a:t> DNS server</a:t>
            </a:r>
          </a:p>
          <a:p>
            <a:r>
              <a:rPr lang="en-US" sz="2400" dirty="0" smtClean="0"/>
              <a:t>client queries </a:t>
            </a:r>
            <a:r>
              <a:rPr lang="en-US" sz="2400" dirty="0" smtClean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amazon.com</a:t>
            </a:r>
            <a:r>
              <a:rPr lang="en-US" sz="2400" dirty="0" smtClean="0"/>
              <a:t> DNS server to get IP address for </a:t>
            </a:r>
            <a:r>
              <a:rPr lang="en-US" sz="2400" dirty="0" smtClean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www.amazon.com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Computer Networks   </a:t>
            </a:r>
            <a:r>
              <a:rPr lang="en-US" dirty="0" smtClean="0">
                <a:solidFill>
                  <a:srgbClr val="800000"/>
                </a:solidFill>
              </a:rPr>
              <a:t>DNS</a:t>
            </a:r>
            <a:endParaRPr lang="en-US" dirty="0">
              <a:solidFill>
                <a:srgbClr val="800000"/>
              </a:solidFill>
              <a:latin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AD1B45-7B26-434E-8F8E-AE17B70DE539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 bwMode="auto">
          <a:xfrm>
            <a:off x="2797297" y="1250469"/>
            <a:ext cx="622575" cy="1"/>
          </a:xfrm>
          <a:prstGeom prst="straightConnector1">
            <a:avLst/>
          </a:prstGeom>
          <a:noFill/>
          <a:ln w="28575" cap="flat" cmpd="sng" algn="ctr">
            <a:solidFill>
              <a:srgbClr val="990033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8" name="Straight Arrow Connector 27"/>
          <p:cNvCxnSpPr/>
          <p:nvPr/>
        </p:nvCxnSpPr>
        <p:spPr bwMode="auto">
          <a:xfrm>
            <a:off x="533400" y="1768083"/>
            <a:ext cx="622575" cy="367340"/>
          </a:xfrm>
          <a:prstGeom prst="straightConnector1">
            <a:avLst/>
          </a:prstGeom>
          <a:noFill/>
          <a:ln w="28575" cap="flat" cmpd="sng" algn="ctr">
            <a:solidFill>
              <a:srgbClr val="990033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0" name="Straight Arrow Connector 29"/>
          <p:cNvCxnSpPr>
            <a:endCxn id="81939" idx="0"/>
          </p:cNvCxnSpPr>
          <p:nvPr/>
        </p:nvCxnSpPr>
        <p:spPr bwMode="auto">
          <a:xfrm flipH="1">
            <a:off x="2797297" y="2318395"/>
            <a:ext cx="512169" cy="551704"/>
          </a:xfrm>
          <a:prstGeom prst="straightConnector1">
            <a:avLst/>
          </a:prstGeom>
          <a:noFill/>
          <a:ln w="28575" cap="flat" cmpd="sng" algn="ctr">
            <a:solidFill>
              <a:srgbClr val="990033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1354621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27384"/>
            <a:ext cx="7772400" cy="1008112"/>
          </a:xfrm>
        </p:spPr>
        <p:txBody>
          <a:bodyPr/>
          <a:lstStyle/>
          <a:p>
            <a:r>
              <a:rPr lang="en-US" dirty="0"/>
              <a:t>Name Servers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066800"/>
            <a:ext cx="8305800" cy="990600"/>
          </a:xfrm>
        </p:spPr>
        <p:txBody>
          <a:bodyPr/>
          <a:lstStyle/>
          <a:p>
            <a:r>
              <a:rPr lang="en-US" dirty="0"/>
              <a:t>Partition hierarchy into </a:t>
            </a:r>
            <a:r>
              <a:rPr lang="en-US" i="1" dirty="0"/>
              <a:t>zones</a:t>
            </a:r>
          </a:p>
          <a:p>
            <a:endParaRPr lang="en-US" dirty="0"/>
          </a:p>
        </p:txBody>
      </p:sp>
      <p:sp>
        <p:nvSpPr>
          <p:cNvPr id="10269" name="Rectangle 29"/>
          <p:cNvSpPr>
            <a:spLocks noChangeArrowheads="1"/>
          </p:cNvSpPr>
          <p:nvPr/>
        </p:nvSpPr>
        <p:spPr bwMode="auto">
          <a:xfrm>
            <a:off x="7522467" y="4721572"/>
            <a:ext cx="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endParaRPr lang="en-GB" sz="1200"/>
          </a:p>
        </p:txBody>
      </p:sp>
      <p:sp>
        <p:nvSpPr>
          <p:cNvPr id="10271" name="Rectangle 31"/>
          <p:cNvSpPr>
            <a:spLocks noChangeArrowheads="1"/>
          </p:cNvSpPr>
          <p:nvPr/>
        </p:nvSpPr>
        <p:spPr bwMode="auto">
          <a:xfrm>
            <a:off x="6616005" y="5585172"/>
            <a:ext cx="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endParaRPr lang="en-GB" sz="1200"/>
          </a:p>
        </p:txBody>
      </p:sp>
      <p:sp>
        <p:nvSpPr>
          <p:cNvPr id="10298" name="Rectangle 58"/>
          <p:cNvSpPr>
            <a:spLocks noChangeArrowheads="1"/>
          </p:cNvSpPr>
          <p:nvPr/>
        </p:nvSpPr>
        <p:spPr bwMode="auto">
          <a:xfrm>
            <a:off x="249413" y="3717032"/>
            <a:ext cx="5118026" cy="24482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l">
              <a:spcBef>
                <a:spcPct val="20000"/>
              </a:spcBef>
              <a:buFont typeface="Arial" pitchFamily="34" charset="0"/>
              <a:buChar char="•"/>
            </a:pPr>
            <a:r>
              <a:rPr lang="en-US" dirty="0"/>
              <a:t>Each zone implemented by </a:t>
            </a:r>
            <a:r>
              <a:rPr lang="en-US" dirty="0" smtClean="0"/>
              <a:t>two</a:t>
            </a:r>
          </a:p>
          <a:p>
            <a:pPr algn="l">
              <a:spcBef>
                <a:spcPct val="20000"/>
              </a:spcBef>
            </a:pPr>
            <a:r>
              <a:rPr lang="en-US" dirty="0" smtClean="0"/>
              <a:t>or </a:t>
            </a:r>
            <a:r>
              <a:rPr lang="en-US" dirty="0"/>
              <a:t>more </a:t>
            </a:r>
            <a:r>
              <a:rPr lang="en-US" b="1" i="1" dirty="0">
                <a:solidFill>
                  <a:srgbClr val="990033"/>
                </a:solidFill>
              </a:rPr>
              <a:t>name </a:t>
            </a:r>
            <a:r>
              <a:rPr lang="en-US" b="1" i="1" dirty="0" smtClean="0">
                <a:solidFill>
                  <a:srgbClr val="990033"/>
                </a:solidFill>
              </a:rPr>
              <a:t>servers</a:t>
            </a:r>
            <a:r>
              <a:rPr lang="en-US" i="1" dirty="0" smtClean="0"/>
              <a:t>.</a:t>
            </a:r>
          </a:p>
          <a:p>
            <a:pPr algn="l">
              <a:spcBef>
                <a:spcPct val="20000"/>
              </a:spcBef>
              <a:buFont typeface="Arial" pitchFamily="34" charset="0"/>
              <a:buChar char="•"/>
            </a:pPr>
            <a:r>
              <a:rPr lang="en-US" dirty="0" smtClean="0"/>
              <a:t>  Each zone corresponds </a:t>
            </a:r>
            <a:r>
              <a:rPr lang="en-US" dirty="0"/>
              <a:t>to some administrative authority that is responsible for that portion of the hierarchy. </a:t>
            </a:r>
            <a:r>
              <a:rPr lang="en-US" sz="2800" i="1" dirty="0" smtClean="0"/>
              <a:t> </a:t>
            </a:r>
            <a:endParaRPr lang="en-US" sz="2800" dirty="0"/>
          </a:p>
        </p:txBody>
      </p:sp>
      <p:sp>
        <p:nvSpPr>
          <p:cNvPr id="10432" name="Rectangle 192"/>
          <p:cNvSpPr>
            <a:spLocks noChangeArrowheads="1"/>
          </p:cNvSpPr>
          <p:nvPr/>
        </p:nvSpPr>
        <p:spPr bwMode="auto">
          <a:xfrm>
            <a:off x="6354067" y="4619972"/>
            <a:ext cx="884238" cy="360362"/>
          </a:xfrm>
          <a:prstGeom prst="rect">
            <a:avLst/>
          </a:prstGeom>
          <a:solidFill>
            <a:srgbClr val="9999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33" name="Freeform 193"/>
          <p:cNvSpPr>
            <a:spLocks/>
          </p:cNvSpPr>
          <p:nvPr/>
        </p:nvSpPr>
        <p:spPr bwMode="auto">
          <a:xfrm>
            <a:off x="7238305" y="4586634"/>
            <a:ext cx="36512" cy="393700"/>
          </a:xfrm>
          <a:custGeom>
            <a:avLst/>
            <a:gdLst>
              <a:gd name="T0" fmla="*/ 23 w 23"/>
              <a:gd name="T1" fmla="*/ 0 h 248"/>
              <a:gd name="T2" fmla="*/ 23 w 23"/>
              <a:gd name="T3" fmla="*/ 227 h 248"/>
              <a:gd name="T4" fmla="*/ 0 w 23"/>
              <a:gd name="T5" fmla="*/ 248 h 248"/>
              <a:gd name="T6" fmla="*/ 0 w 23"/>
              <a:gd name="T7" fmla="*/ 21 h 248"/>
              <a:gd name="T8" fmla="*/ 23 w 23"/>
              <a:gd name="T9" fmla="*/ 0 h 2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3" h="248">
                <a:moveTo>
                  <a:pt x="23" y="0"/>
                </a:moveTo>
                <a:lnTo>
                  <a:pt x="23" y="227"/>
                </a:lnTo>
                <a:lnTo>
                  <a:pt x="0" y="248"/>
                </a:lnTo>
                <a:lnTo>
                  <a:pt x="0" y="21"/>
                </a:lnTo>
                <a:lnTo>
                  <a:pt x="23" y="0"/>
                </a:lnTo>
                <a:close/>
              </a:path>
            </a:pathLst>
          </a:custGeom>
          <a:solidFill>
            <a:srgbClr val="CC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34" name="Freeform 194"/>
          <p:cNvSpPr>
            <a:spLocks/>
          </p:cNvSpPr>
          <p:nvPr/>
        </p:nvSpPr>
        <p:spPr bwMode="auto">
          <a:xfrm>
            <a:off x="6354067" y="4586634"/>
            <a:ext cx="920750" cy="33338"/>
          </a:xfrm>
          <a:custGeom>
            <a:avLst/>
            <a:gdLst>
              <a:gd name="T0" fmla="*/ 0 w 580"/>
              <a:gd name="T1" fmla="*/ 21 h 21"/>
              <a:gd name="T2" fmla="*/ 20 w 580"/>
              <a:gd name="T3" fmla="*/ 0 h 21"/>
              <a:gd name="T4" fmla="*/ 580 w 580"/>
              <a:gd name="T5" fmla="*/ 0 h 21"/>
              <a:gd name="T6" fmla="*/ 557 w 580"/>
              <a:gd name="T7" fmla="*/ 21 h 21"/>
              <a:gd name="T8" fmla="*/ 0 w 580"/>
              <a:gd name="T9" fmla="*/ 21 h 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80" h="21">
                <a:moveTo>
                  <a:pt x="0" y="21"/>
                </a:moveTo>
                <a:lnTo>
                  <a:pt x="20" y="0"/>
                </a:lnTo>
                <a:lnTo>
                  <a:pt x="580" y="0"/>
                </a:lnTo>
                <a:lnTo>
                  <a:pt x="557" y="21"/>
                </a:lnTo>
                <a:lnTo>
                  <a:pt x="0" y="21"/>
                </a:lnTo>
                <a:close/>
              </a:path>
            </a:pathLst>
          </a:custGeom>
          <a:solidFill>
            <a:srgbClr val="6666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35" name="Rectangle 195"/>
          <p:cNvSpPr>
            <a:spLocks noChangeArrowheads="1"/>
          </p:cNvSpPr>
          <p:nvPr/>
        </p:nvSpPr>
        <p:spPr bwMode="auto">
          <a:xfrm>
            <a:off x="7970142" y="4619972"/>
            <a:ext cx="889000" cy="360362"/>
          </a:xfrm>
          <a:prstGeom prst="rect">
            <a:avLst/>
          </a:prstGeom>
          <a:solidFill>
            <a:srgbClr val="9999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36" name="Freeform 196"/>
          <p:cNvSpPr>
            <a:spLocks/>
          </p:cNvSpPr>
          <p:nvPr/>
        </p:nvSpPr>
        <p:spPr bwMode="auto">
          <a:xfrm>
            <a:off x="8859142" y="4586634"/>
            <a:ext cx="33338" cy="393700"/>
          </a:xfrm>
          <a:custGeom>
            <a:avLst/>
            <a:gdLst>
              <a:gd name="T0" fmla="*/ 21 w 21"/>
              <a:gd name="T1" fmla="*/ 0 h 248"/>
              <a:gd name="T2" fmla="*/ 21 w 21"/>
              <a:gd name="T3" fmla="*/ 227 h 248"/>
              <a:gd name="T4" fmla="*/ 0 w 21"/>
              <a:gd name="T5" fmla="*/ 248 h 248"/>
              <a:gd name="T6" fmla="*/ 0 w 21"/>
              <a:gd name="T7" fmla="*/ 21 h 248"/>
              <a:gd name="T8" fmla="*/ 21 w 21"/>
              <a:gd name="T9" fmla="*/ 0 h 2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1" h="248">
                <a:moveTo>
                  <a:pt x="21" y="0"/>
                </a:moveTo>
                <a:lnTo>
                  <a:pt x="21" y="227"/>
                </a:lnTo>
                <a:lnTo>
                  <a:pt x="0" y="248"/>
                </a:lnTo>
                <a:lnTo>
                  <a:pt x="0" y="21"/>
                </a:lnTo>
                <a:lnTo>
                  <a:pt x="21" y="0"/>
                </a:lnTo>
                <a:close/>
              </a:path>
            </a:pathLst>
          </a:custGeom>
          <a:solidFill>
            <a:srgbClr val="CC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37" name="Freeform 197"/>
          <p:cNvSpPr>
            <a:spLocks/>
          </p:cNvSpPr>
          <p:nvPr/>
        </p:nvSpPr>
        <p:spPr bwMode="auto">
          <a:xfrm>
            <a:off x="7970142" y="4586634"/>
            <a:ext cx="922338" cy="33338"/>
          </a:xfrm>
          <a:custGeom>
            <a:avLst/>
            <a:gdLst>
              <a:gd name="T0" fmla="*/ 0 w 581"/>
              <a:gd name="T1" fmla="*/ 21 h 21"/>
              <a:gd name="T2" fmla="*/ 23 w 581"/>
              <a:gd name="T3" fmla="*/ 0 h 21"/>
              <a:gd name="T4" fmla="*/ 581 w 581"/>
              <a:gd name="T5" fmla="*/ 0 h 21"/>
              <a:gd name="T6" fmla="*/ 560 w 581"/>
              <a:gd name="T7" fmla="*/ 21 h 21"/>
              <a:gd name="T8" fmla="*/ 0 w 581"/>
              <a:gd name="T9" fmla="*/ 21 h 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81" h="21">
                <a:moveTo>
                  <a:pt x="0" y="21"/>
                </a:moveTo>
                <a:lnTo>
                  <a:pt x="23" y="0"/>
                </a:lnTo>
                <a:lnTo>
                  <a:pt x="581" y="0"/>
                </a:lnTo>
                <a:lnTo>
                  <a:pt x="560" y="21"/>
                </a:lnTo>
                <a:lnTo>
                  <a:pt x="0" y="21"/>
                </a:lnTo>
                <a:close/>
              </a:path>
            </a:pathLst>
          </a:custGeom>
          <a:solidFill>
            <a:srgbClr val="6666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38" name="Rectangle 198"/>
          <p:cNvSpPr>
            <a:spLocks noChangeArrowheads="1"/>
          </p:cNvSpPr>
          <p:nvPr/>
        </p:nvSpPr>
        <p:spPr bwMode="auto">
          <a:xfrm>
            <a:off x="7022405" y="5496272"/>
            <a:ext cx="806450" cy="360362"/>
          </a:xfrm>
          <a:prstGeom prst="rect">
            <a:avLst/>
          </a:prstGeom>
          <a:solidFill>
            <a:srgbClr val="9999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39" name="Freeform 199"/>
          <p:cNvSpPr>
            <a:spLocks/>
          </p:cNvSpPr>
          <p:nvPr/>
        </p:nvSpPr>
        <p:spPr bwMode="auto">
          <a:xfrm>
            <a:off x="7828855" y="5462934"/>
            <a:ext cx="33337" cy="393700"/>
          </a:xfrm>
          <a:custGeom>
            <a:avLst/>
            <a:gdLst>
              <a:gd name="T0" fmla="*/ 21 w 21"/>
              <a:gd name="T1" fmla="*/ 0 h 248"/>
              <a:gd name="T2" fmla="*/ 21 w 21"/>
              <a:gd name="T3" fmla="*/ 227 h 248"/>
              <a:gd name="T4" fmla="*/ 0 w 21"/>
              <a:gd name="T5" fmla="*/ 248 h 248"/>
              <a:gd name="T6" fmla="*/ 0 w 21"/>
              <a:gd name="T7" fmla="*/ 21 h 248"/>
              <a:gd name="T8" fmla="*/ 21 w 21"/>
              <a:gd name="T9" fmla="*/ 0 h 2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1" h="248">
                <a:moveTo>
                  <a:pt x="21" y="0"/>
                </a:moveTo>
                <a:lnTo>
                  <a:pt x="21" y="227"/>
                </a:lnTo>
                <a:lnTo>
                  <a:pt x="0" y="248"/>
                </a:lnTo>
                <a:lnTo>
                  <a:pt x="0" y="21"/>
                </a:lnTo>
                <a:lnTo>
                  <a:pt x="21" y="0"/>
                </a:lnTo>
                <a:close/>
              </a:path>
            </a:pathLst>
          </a:custGeom>
          <a:solidFill>
            <a:srgbClr val="CC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40" name="Freeform 200"/>
          <p:cNvSpPr>
            <a:spLocks/>
          </p:cNvSpPr>
          <p:nvPr/>
        </p:nvSpPr>
        <p:spPr bwMode="auto">
          <a:xfrm>
            <a:off x="7022405" y="5462934"/>
            <a:ext cx="839787" cy="33338"/>
          </a:xfrm>
          <a:custGeom>
            <a:avLst/>
            <a:gdLst>
              <a:gd name="T0" fmla="*/ 0 w 529"/>
              <a:gd name="T1" fmla="*/ 21 h 21"/>
              <a:gd name="T2" fmla="*/ 24 w 529"/>
              <a:gd name="T3" fmla="*/ 0 h 21"/>
              <a:gd name="T4" fmla="*/ 529 w 529"/>
              <a:gd name="T5" fmla="*/ 0 h 21"/>
              <a:gd name="T6" fmla="*/ 508 w 529"/>
              <a:gd name="T7" fmla="*/ 21 h 21"/>
              <a:gd name="T8" fmla="*/ 0 w 529"/>
              <a:gd name="T9" fmla="*/ 21 h 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29" h="21">
                <a:moveTo>
                  <a:pt x="0" y="21"/>
                </a:moveTo>
                <a:lnTo>
                  <a:pt x="24" y="0"/>
                </a:lnTo>
                <a:lnTo>
                  <a:pt x="529" y="0"/>
                </a:lnTo>
                <a:lnTo>
                  <a:pt x="508" y="21"/>
                </a:lnTo>
                <a:lnTo>
                  <a:pt x="0" y="21"/>
                </a:lnTo>
                <a:close/>
              </a:path>
            </a:pathLst>
          </a:custGeom>
          <a:solidFill>
            <a:srgbClr val="6666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41" name="Rectangle 201"/>
          <p:cNvSpPr>
            <a:spLocks noChangeArrowheads="1"/>
          </p:cNvSpPr>
          <p:nvPr/>
        </p:nvSpPr>
        <p:spPr bwMode="auto">
          <a:xfrm>
            <a:off x="5707955" y="5496272"/>
            <a:ext cx="806450" cy="360362"/>
          </a:xfrm>
          <a:prstGeom prst="rect">
            <a:avLst/>
          </a:prstGeom>
          <a:solidFill>
            <a:srgbClr val="9999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42" name="Freeform 202"/>
          <p:cNvSpPr>
            <a:spLocks/>
          </p:cNvSpPr>
          <p:nvPr/>
        </p:nvSpPr>
        <p:spPr bwMode="auto">
          <a:xfrm>
            <a:off x="6514405" y="5462934"/>
            <a:ext cx="33337" cy="393700"/>
          </a:xfrm>
          <a:custGeom>
            <a:avLst/>
            <a:gdLst>
              <a:gd name="T0" fmla="*/ 21 w 21"/>
              <a:gd name="T1" fmla="*/ 0 h 248"/>
              <a:gd name="T2" fmla="*/ 21 w 21"/>
              <a:gd name="T3" fmla="*/ 227 h 248"/>
              <a:gd name="T4" fmla="*/ 0 w 21"/>
              <a:gd name="T5" fmla="*/ 248 h 248"/>
              <a:gd name="T6" fmla="*/ 0 w 21"/>
              <a:gd name="T7" fmla="*/ 21 h 248"/>
              <a:gd name="T8" fmla="*/ 21 w 21"/>
              <a:gd name="T9" fmla="*/ 0 h 2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1" h="248">
                <a:moveTo>
                  <a:pt x="21" y="0"/>
                </a:moveTo>
                <a:lnTo>
                  <a:pt x="21" y="227"/>
                </a:lnTo>
                <a:lnTo>
                  <a:pt x="0" y="248"/>
                </a:lnTo>
                <a:lnTo>
                  <a:pt x="0" y="21"/>
                </a:lnTo>
                <a:lnTo>
                  <a:pt x="21" y="0"/>
                </a:lnTo>
                <a:close/>
              </a:path>
            </a:pathLst>
          </a:custGeom>
          <a:solidFill>
            <a:srgbClr val="CC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43" name="Freeform 203"/>
          <p:cNvSpPr>
            <a:spLocks/>
          </p:cNvSpPr>
          <p:nvPr/>
        </p:nvSpPr>
        <p:spPr bwMode="auto">
          <a:xfrm>
            <a:off x="5707955" y="5462934"/>
            <a:ext cx="839787" cy="33338"/>
          </a:xfrm>
          <a:custGeom>
            <a:avLst/>
            <a:gdLst>
              <a:gd name="T0" fmla="*/ 0 w 529"/>
              <a:gd name="T1" fmla="*/ 21 h 21"/>
              <a:gd name="T2" fmla="*/ 24 w 529"/>
              <a:gd name="T3" fmla="*/ 0 h 21"/>
              <a:gd name="T4" fmla="*/ 529 w 529"/>
              <a:gd name="T5" fmla="*/ 0 h 21"/>
              <a:gd name="T6" fmla="*/ 508 w 529"/>
              <a:gd name="T7" fmla="*/ 21 h 21"/>
              <a:gd name="T8" fmla="*/ 0 w 529"/>
              <a:gd name="T9" fmla="*/ 21 h 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29" h="21">
                <a:moveTo>
                  <a:pt x="0" y="21"/>
                </a:moveTo>
                <a:lnTo>
                  <a:pt x="24" y="0"/>
                </a:lnTo>
                <a:lnTo>
                  <a:pt x="529" y="0"/>
                </a:lnTo>
                <a:lnTo>
                  <a:pt x="508" y="21"/>
                </a:lnTo>
                <a:lnTo>
                  <a:pt x="0" y="21"/>
                </a:lnTo>
                <a:close/>
              </a:path>
            </a:pathLst>
          </a:custGeom>
          <a:solidFill>
            <a:srgbClr val="6666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44" name="Rectangle 204"/>
          <p:cNvSpPr>
            <a:spLocks noChangeArrowheads="1"/>
          </p:cNvSpPr>
          <p:nvPr/>
        </p:nvSpPr>
        <p:spPr bwMode="auto">
          <a:xfrm>
            <a:off x="6519167" y="4653309"/>
            <a:ext cx="644525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sz="1000">
                <a:solidFill>
                  <a:srgbClr val="000000"/>
                </a:solidFill>
                <a:latin typeface="Myriad Roman" charset="0"/>
              </a:rPr>
              <a:t>Princeton</a:t>
            </a:r>
            <a:endParaRPr lang="en-GB"/>
          </a:p>
        </p:txBody>
      </p:sp>
      <p:sp>
        <p:nvSpPr>
          <p:cNvPr id="10445" name="Rectangle 205"/>
          <p:cNvSpPr>
            <a:spLocks noChangeArrowheads="1"/>
          </p:cNvSpPr>
          <p:nvPr/>
        </p:nvSpPr>
        <p:spPr bwMode="auto">
          <a:xfrm>
            <a:off x="6427092" y="4810472"/>
            <a:ext cx="819150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sz="1000">
                <a:solidFill>
                  <a:srgbClr val="000000"/>
                </a:solidFill>
                <a:latin typeface="Myriad Roman" charset="0"/>
              </a:rPr>
              <a:t>name server</a:t>
            </a:r>
            <a:endParaRPr lang="en-GB"/>
          </a:p>
        </p:txBody>
      </p:sp>
      <p:sp>
        <p:nvSpPr>
          <p:cNvPr id="10446" name="Rectangle 206"/>
          <p:cNvSpPr>
            <a:spLocks noChangeArrowheads="1"/>
          </p:cNvSpPr>
          <p:nvPr/>
        </p:nvSpPr>
        <p:spPr bwMode="auto">
          <a:xfrm>
            <a:off x="8251130" y="4653309"/>
            <a:ext cx="409575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sz="1000">
                <a:solidFill>
                  <a:srgbClr val="000000"/>
                </a:solidFill>
                <a:latin typeface="Myriad Roman" charset="0"/>
              </a:rPr>
              <a:t>Cisco</a:t>
            </a:r>
            <a:endParaRPr lang="en-GB"/>
          </a:p>
        </p:txBody>
      </p:sp>
      <p:sp>
        <p:nvSpPr>
          <p:cNvPr id="10447" name="Rectangle 207"/>
          <p:cNvSpPr>
            <a:spLocks noChangeArrowheads="1"/>
          </p:cNvSpPr>
          <p:nvPr/>
        </p:nvSpPr>
        <p:spPr bwMode="auto">
          <a:xfrm>
            <a:off x="8044755" y="4810472"/>
            <a:ext cx="819150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sz="1000">
                <a:solidFill>
                  <a:srgbClr val="000000"/>
                </a:solidFill>
                <a:latin typeface="Myriad Roman" charset="0"/>
              </a:rPr>
              <a:t>name server</a:t>
            </a:r>
            <a:endParaRPr lang="en-GB"/>
          </a:p>
        </p:txBody>
      </p:sp>
      <p:sp>
        <p:nvSpPr>
          <p:cNvPr id="10448" name="Rectangle 208"/>
          <p:cNvSpPr>
            <a:spLocks noChangeArrowheads="1"/>
          </p:cNvSpPr>
          <p:nvPr/>
        </p:nvSpPr>
        <p:spPr bwMode="auto">
          <a:xfrm>
            <a:off x="6030217" y="5529609"/>
            <a:ext cx="260350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sz="1000">
                <a:solidFill>
                  <a:srgbClr val="000000"/>
                </a:solidFill>
                <a:latin typeface="Myriad Roman" charset="0"/>
              </a:rPr>
              <a:t>CS</a:t>
            </a:r>
            <a:endParaRPr lang="en-GB"/>
          </a:p>
        </p:txBody>
      </p:sp>
      <p:sp>
        <p:nvSpPr>
          <p:cNvPr id="10449" name="Rectangle 209"/>
          <p:cNvSpPr>
            <a:spLocks noChangeArrowheads="1"/>
          </p:cNvSpPr>
          <p:nvPr/>
        </p:nvSpPr>
        <p:spPr bwMode="auto">
          <a:xfrm>
            <a:off x="5749230" y="5686772"/>
            <a:ext cx="819150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sz="1000">
                <a:solidFill>
                  <a:srgbClr val="000000"/>
                </a:solidFill>
                <a:latin typeface="Myriad Roman" charset="0"/>
              </a:rPr>
              <a:t>name server</a:t>
            </a:r>
            <a:endParaRPr lang="en-GB"/>
          </a:p>
        </p:txBody>
      </p:sp>
      <p:sp>
        <p:nvSpPr>
          <p:cNvPr id="10450" name="Rectangle 210"/>
          <p:cNvSpPr>
            <a:spLocks noChangeArrowheads="1"/>
          </p:cNvSpPr>
          <p:nvPr/>
        </p:nvSpPr>
        <p:spPr bwMode="auto">
          <a:xfrm>
            <a:off x="7346255" y="5529609"/>
            <a:ext cx="252412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sz="1000">
                <a:solidFill>
                  <a:srgbClr val="000000"/>
                </a:solidFill>
                <a:latin typeface="Myriad Roman" charset="0"/>
              </a:rPr>
              <a:t>EE</a:t>
            </a:r>
            <a:endParaRPr lang="en-GB"/>
          </a:p>
        </p:txBody>
      </p:sp>
      <p:sp>
        <p:nvSpPr>
          <p:cNvPr id="10451" name="Rectangle 211"/>
          <p:cNvSpPr>
            <a:spLocks noChangeArrowheads="1"/>
          </p:cNvSpPr>
          <p:nvPr/>
        </p:nvSpPr>
        <p:spPr bwMode="auto">
          <a:xfrm>
            <a:off x="7060505" y="5686772"/>
            <a:ext cx="819150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sz="1000">
                <a:solidFill>
                  <a:srgbClr val="000000"/>
                </a:solidFill>
                <a:latin typeface="Myriad Roman" charset="0"/>
              </a:rPr>
              <a:t>name server</a:t>
            </a:r>
            <a:endParaRPr lang="en-GB"/>
          </a:p>
        </p:txBody>
      </p:sp>
      <p:sp>
        <p:nvSpPr>
          <p:cNvPr id="10452" name="Line 212"/>
          <p:cNvSpPr>
            <a:spLocks noChangeShapeType="1"/>
          </p:cNvSpPr>
          <p:nvPr/>
        </p:nvSpPr>
        <p:spPr bwMode="auto">
          <a:xfrm flipH="1">
            <a:off x="6163567" y="4975572"/>
            <a:ext cx="446088" cy="446087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53" name="Freeform 213"/>
          <p:cNvSpPr>
            <a:spLocks/>
          </p:cNvSpPr>
          <p:nvPr/>
        </p:nvSpPr>
        <p:spPr bwMode="auto">
          <a:xfrm>
            <a:off x="6117530" y="5393084"/>
            <a:ext cx="74612" cy="87313"/>
          </a:xfrm>
          <a:custGeom>
            <a:avLst/>
            <a:gdLst>
              <a:gd name="T0" fmla="*/ 24 w 47"/>
              <a:gd name="T1" fmla="*/ 0 h 55"/>
              <a:gd name="T2" fmla="*/ 0 w 47"/>
              <a:gd name="T3" fmla="*/ 55 h 55"/>
              <a:gd name="T4" fmla="*/ 47 w 47"/>
              <a:gd name="T5" fmla="*/ 21 h 55"/>
              <a:gd name="T6" fmla="*/ 24 w 47"/>
              <a:gd name="T7" fmla="*/ 0 h 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7" h="55">
                <a:moveTo>
                  <a:pt x="24" y="0"/>
                </a:moveTo>
                <a:lnTo>
                  <a:pt x="0" y="55"/>
                </a:lnTo>
                <a:lnTo>
                  <a:pt x="47" y="21"/>
                </a:lnTo>
                <a:lnTo>
                  <a:pt x="24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54" name="Line 214"/>
          <p:cNvSpPr>
            <a:spLocks noChangeShapeType="1"/>
          </p:cNvSpPr>
          <p:nvPr/>
        </p:nvSpPr>
        <p:spPr bwMode="auto">
          <a:xfrm>
            <a:off x="7011292" y="4975572"/>
            <a:ext cx="388938" cy="446087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55" name="Freeform 215"/>
          <p:cNvSpPr>
            <a:spLocks/>
          </p:cNvSpPr>
          <p:nvPr/>
        </p:nvSpPr>
        <p:spPr bwMode="auto">
          <a:xfrm>
            <a:off x="7374830" y="5393084"/>
            <a:ext cx="69850" cy="87313"/>
          </a:xfrm>
          <a:custGeom>
            <a:avLst/>
            <a:gdLst>
              <a:gd name="T0" fmla="*/ 0 w 44"/>
              <a:gd name="T1" fmla="*/ 21 h 55"/>
              <a:gd name="T2" fmla="*/ 44 w 44"/>
              <a:gd name="T3" fmla="*/ 55 h 55"/>
              <a:gd name="T4" fmla="*/ 23 w 44"/>
              <a:gd name="T5" fmla="*/ 0 h 55"/>
              <a:gd name="T6" fmla="*/ 0 w 44"/>
              <a:gd name="T7" fmla="*/ 21 h 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4" h="55">
                <a:moveTo>
                  <a:pt x="0" y="21"/>
                </a:moveTo>
                <a:lnTo>
                  <a:pt x="44" y="55"/>
                </a:lnTo>
                <a:lnTo>
                  <a:pt x="23" y="0"/>
                </a:lnTo>
                <a:lnTo>
                  <a:pt x="0" y="21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56" name="Line 216"/>
          <p:cNvSpPr>
            <a:spLocks noChangeShapeType="1"/>
          </p:cNvSpPr>
          <p:nvPr/>
        </p:nvSpPr>
        <p:spPr bwMode="auto">
          <a:xfrm flipH="1">
            <a:off x="6841430" y="3905597"/>
            <a:ext cx="579437" cy="636587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57" name="Freeform 217"/>
          <p:cNvSpPr>
            <a:spLocks/>
          </p:cNvSpPr>
          <p:nvPr/>
        </p:nvSpPr>
        <p:spPr bwMode="auto">
          <a:xfrm>
            <a:off x="6792217" y="4516784"/>
            <a:ext cx="77788" cy="82550"/>
          </a:xfrm>
          <a:custGeom>
            <a:avLst/>
            <a:gdLst>
              <a:gd name="T0" fmla="*/ 26 w 49"/>
              <a:gd name="T1" fmla="*/ 0 h 52"/>
              <a:gd name="T2" fmla="*/ 0 w 49"/>
              <a:gd name="T3" fmla="*/ 52 h 52"/>
              <a:gd name="T4" fmla="*/ 49 w 49"/>
              <a:gd name="T5" fmla="*/ 18 h 52"/>
              <a:gd name="T6" fmla="*/ 26 w 49"/>
              <a:gd name="T7" fmla="*/ 0 h 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9" h="52">
                <a:moveTo>
                  <a:pt x="26" y="0"/>
                </a:moveTo>
                <a:lnTo>
                  <a:pt x="0" y="52"/>
                </a:lnTo>
                <a:lnTo>
                  <a:pt x="49" y="18"/>
                </a:lnTo>
                <a:lnTo>
                  <a:pt x="26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58" name="Line 218"/>
          <p:cNvSpPr>
            <a:spLocks noChangeShapeType="1"/>
          </p:cNvSpPr>
          <p:nvPr/>
        </p:nvSpPr>
        <p:spPr bwMode="auto">
          <a:xfrm>
            <a:off x="7838380" y="3905597"/>
            <a:ext cx="565150" cy="639762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59" name="Freeform 219"/>
          <p:cNvSpPr>
            <a:spLocks/>
          </p:cNvSpPr>
          <p:nvPr/>
        </p:nvSpPr>
        <p:spPr bwMode="auto">
          <a:xfrm>
            <a:off x="8374955" y="4521547"/>
            <a:ext cx="79375" cy="82550"/>
          </a:xfrm>
          <a:custGeom>
            <a:avLst/>
            <a:gdLst>
              <a:gd name="T0" fmla="*/ 0 w 50"/>
              <a:gd name="T1" fmla="*/ 18 h 52"/>
              <a:gd name="T2" fmla="*/ 50 w 50"/>
              <a:gd name="T3" fmla="*/ 52 h 52"/>
              <a:gd name="T4" fmla="*/ 24 w 50"/>
              <a:gd name="T5" fmla="*/ 0 h 52"/>
              <a:gd name="T6" fmla="*/ 0 w 50"/>
              <a:gd name="T7" fmla="*/ 18 h 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0" h="52">
                <a:moveTo>
                  <a:pt x="0" y="18"/>
                </a:moveTo>
                <a:lnTo>
                  <a:pt x="50" y="52"/>
                </a:lnTo>
                <a:lnTo>
                  <a:pt x="24" y="0"/>
                </a:lnTo>
                <a:lnTo>
                  <a:pt x="0" y="1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60" name="Rectangle 220"/>
          <p:cNvSpPr>
            <a:spLocks noChangeArrowheads="1"/>
          </p:cNvSpPr>
          <p:nvPr/>
        </p:nvSpPr>
        <p:spPr bwMode="auto">
          <a:xfrm>
            <a:off x="6635055" y="5496272"/>
            <a:ext cx="31273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900">
                <a:solidFill>
                  <a:srgbClr val="000000"/>
                </a:solidFill>
                <a:latin typeface="Myriad Roman" charset="0"/>
                <a:cs typeface="Times New Roman" pitchFamily="18" charset="0"/>
              </a:rPr>
              <a:t>■ ■ ■</a:t>
            </a:r>
            <a:r>
              <a:rPr lang="en-US" sz="1600">
                <a:solidFill>
                  <a:srgbClr val="000000"/>
                </a:solidFill>
                <a:latin typeface="Myriad Roman" charset="0"/>
                <a:cs typeface="Times New Roman" pitchFamily="18" charset="0"/>
              </a:rPr>
              <a:t> </a:t>
            </a:r>
            <a:endParaRPr lang="en-GB" sz="1600">
              <a:solidFill>
                <a:srgbClr val="000000"/>
              </a:solidFill>
              <a:latin typeface="Myriad Roman" charset="0"/>
              <a:cs typeface="Times New Roman" pitchFamily="18" charset="0"/>
            </a:endParaRPr>
          </a:p>
        </p:txBody>
      </p:sp>
      <p:sp>
        <p:nvSpPr>
          <p:cNvPr id="10462" name="Rectangle 222"/>
          <p:cNvSpPr>
            <a:spLocks noChangeArrowheads="1"/>
          </p:cNvSpPr>
          <p:nvPr/>
        </p:nvSpPr>
        <p:spPr bwMode="auto">
          <a:xfrm>
            <a:off x="7155755" y="3553172"/>
            <a:ext cx="889000" cy="352425"/>
          </a:xfrm>
          <a:prstGeom prst="rect">
            <a:avLst/>
          </a:prstGeom>
          <a:solidFill>
            <a:srgbClr val="9999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63" name="Freeform 223"/>
          <p:cNvSpPr>
            <a:spLocks/>
          </p:cNvSpPr>
          <p:nvPr/>
        </p:nvSpPr>
        <p:spPr bwMode="auto">
          <a:xfrm>
            <a:off x="8044755" y="3524597"/>
            <a:ext cx="33337" cy="381000"/>
          </a:xfrm>
          <a:custGeom>
            <a:avLst/>
            <a:gdLst>
              <a:gd name="T0" fmla="*/ 21 w 21"/>
              <a:gd name="T1" fmla="*/ 0 h 240"/>
              <a:gd name="T2" fmla="*/ 21 w 21"/>
              <a:gd name="T3" fmla="*/ 222 h 240"/>
              <a:gd name="T4" fmla="*/ 0 w 21"/>
              <a:gd name="T5" fmla="*/ 240 h 240"/>
              <a:gd name="T6" fmla="*/ 0 w 21"/>
              <a:gd name="T7" fmla="*/ 18 h 240"/>
              <a:gd name="T8" fmla="*/ 21 w 21"/>
              <a:gd name="T9" fmla="*/ 0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1" h="240">
                <a:moveTo>
                  <a:pt x="21" y="0"/>
                </a:moveTo>
                <a:lnTo>
                  <a:pt x="21" y="222"/>
                </a:lnTo>
                <a:lnTo>
                  <a:pt x="0" y="240"/>
                </a:lnTo>
                <a:lnTo>
                  <a:pt x="0" y="18"/>
                </a:lnTo>
                <a:lnTo>
                  <a:pt x="21" y="0"/>
                </a:lnTo>
                <a:close/>
              </a:path>
            </a:pathLst>
          </a:custGeom>
          <a:solidFill>
            <a:srgbClr val="CC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64" name="Freeform 224"/>
          <p:cNvSpPr>
            <a:spLocks/>
          </p:cNvSpPr>
          <p:nvPr/>
        </p:nvSpPr>
        <p:spPr bwMode="auto">
          <a:xfrm>
            <a:off x="7155755" y="3524597"/>
            <a:ext cx="922337" cy="28575"/>
          </a:xfrm>
          <a:custGeom>
            <a:avLst/>
            <a:gdLst>
              <a:gd name="T0" fmla="*/ 0 w 581"/>
              <a:gd name="T1" fmla="*/ 18 h 18"/>
              <a:gd name="T2" fmla="*/ 23 w 581"/>
              <a:gd name="T3" fmla="*/ 0 h 18"/>
              <a:gd name="T4" fmla="*/ 581 w 581"/>
              <a:gd name="T5" fmla="*/ 0 h 18"/>
              <a:gd name="T6" fmla="*/ 560 w 581"/>
              <a:gd name="T7" fmla="*/ 18 h 18"/>
              <a:gd name="T8" fmla="*/ 0 w 581"/>
              <a:gd name="T9" fmla="*/ 18 h 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81" h="18">
                <a:moveTo>
                  <a:pt x="0" y="18"/>
                </a:moveTo>
                <a:lnTo>
                  <a:pt x="23" y="0"/>
                </a:lnTo>
                <a:lnTo>
                  <a:pt x="581" y="0"/>
                </a:lnTo>
                <a:lnTo>
                  <a:pt x="560" y="18"/>
                </a:lnTo>
                <a:lnTo>
                  <a:pt x="0" y="18"/>
                </a:lnTo>
                <a:close/>
              </a:path>
            </a:pathLst>
          </a:custGeom>
          <a:solidFill>
            <a:srgbClr val="6666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65" name="Rectangle 225"/>
          <p:cNvSpPr>
            <a:spLocks noChangeArrowheads="1"/>
          </p:cNvSpPr>
          <p:nvPr/>
        </p:nvSpPr>
        <p:spPr bwMode="auto">
          <a:xfrm>
            <a:off x="7452617" y="3581747"/>
            <a:ext cx="350838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sz="1000">
                <a:solidFill>
                  <a:srgbClr val="000000"/>
                </a:solidFill>
                <a:latin typeface="Myriad Roman" charset="0"/>
              </a:rPr>
              <a:t>Root</a:t>
            </a:r>
            <a:endParaRPr lang="en-GB"/>
          </a:p>
        </p:txBody>
      </p:sp>
      <p:sp>
        <p:nvSpPr>
          <p:cNvPr id="10466" name="Rectangle 226"/>
          <p:cNvSpPr>
            <a:spLocks noChangeArrowheads="1"/>
          </p:cNvSpPr>
          <p:nvPr/>
        </p:nvSpPr>
        <p:spPr bwMode="auto">
          <a:xfrm>
            <a:off x="7233542" y="3738909"/>
            <a:ext cx="819150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sz="1000" dirty="0">
                <a:solidFill>
                  <a:srgbClr val="000000"/>
                </a:solidFill>
                <a:latin typeface="Myriad Roman" charset="0"/>
              </a:rPr>
              <a:t>name server</a:t>
            </a:r>
            <a:endParaRPr lang="en-GB" dirty="0"/>
          </a:p>
        </p:txBody>
      </p:sp>
      <p:grpSp>
        <p:nvGrpSpPr>
          <p:cNvPr id="10431" name="Group 191"/>
          <p:cNvGrpSpPr>
            <a:grpSpLocks/>
          </p:cNvGrpSpPr>
          <p:nvPr/>
        </p:nvGrpSpPr>
        <p:grpSpPr bwMode="auto">
          <a:xfrm>
            <a:off x="971600" y="1687513"/>
            <a:ext cx="5715000" cy="1833562"/>
            <a:chOff x="977" y="1063"/>
            <a:chExt cx="3600" cy="1155"/>
          </a:xfrm>
        </p:grpSpPr>
        <p:sp>
          <p:nvSpPr>
            <p:cNvPr id="10367" name="Rectangle 127"/>
            <p:cNvSpPr>
              <a:spLocks noChangeArrowheads="1"/>
            </p:cNvSpPr>
            <p:nvPr/>
          </p:nvSpPr>
          <p:spPr bwMode="auto">
            <a:xfrm>
              <a:off x="1403" y="1827"/>
              <a:ext cx="181" cy="384"/>
            </a:xfrm>
            <a:prstGeom prst="rect">
              <a:avLst/>
            </a:prstGeom>
            <a:noFill/>
            <a:ln w="7938">
              <a:solidFill>
                <a:srgbClr val="00A0C6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68" name="Rectangle 128"/>
            <p:cNvSpPr>
              <a:spLocks noChangeArrowheads="1"/>
            </p:cNvSpPr>
            <p:nvPr/>
          </p:nvSpPr>
          <p:spPr bwMode="auto">
            <a:xfrm>
              <a:off x="977" y="1827"/>
              <a:ext cx="412" cy="384"/>
            </a:xfrm>
            <a:prstGeom prst="rect">
              <a:avLst/>
            </a:prstGeom>
            <a:noFill/>
            <a:ln w="7938">
              <a:solidFill>
                <a:srgbClr val="00A0C6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69" name="Freeform 129"/>
            <p:cNvSpPr>
              <a:spLocks/>
            </p:cNvSpPr>
            <p:nvPr/>
          </p:nvSpPr>
          <p:spPr bwMode="auto">
            <a:xfrm>
              <a:off x="1366" y="1524"/>
              <a:ext cx="518" cy="687"/>
            </a:xfrm>
            <a:custGeom>
              <a:avLst/>
              <a:gdLst>
                <a:gd name="T0" fmla="*/ 0 w 518"/>
                <a:gd name="T1" fmla="*/ 0 h 687"/>
                <a:gd name="T2" fmla="*/ 0 w 518"/>
                <a:gd name="T3" fmla="*/ 275 h 687"/>
                <a:gd name="T4" fmla="*/ 236 w 518"/>
                <a:gd name="T5" fmla="*/ 275 h 687"/>
                <a:gd name="T6" fmla="*/ 236 w 518"/>
                <a:gd name="T7" fmla="*/ 687 h 687"/>
                <a:gd name="T8" fmla="*/ 518 w 518"/>
                <a:gd name="T9" fmla="*/ 687 h 687"/>
                <a:gd name="T10" fmla="*/ 518 w 518"/>
                <a:gd name="T11" fmla="*/ 303 h 687"/>
                <a:gd name="T12" fmla="*/ 374 w 518"/>
                <a:gd name="T13" fmla="*/ 303 h 687"/>
                <a:gd name="T14" fmla="*/ 374 w 518"/>
                <a:gd name="T15" fmla="*/ 0 h 687"/>
                <a:gd name="T16" fmla="*/ 0 w 518"/>
                <a:gd name="T17" fmla="*/ 0 h 6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18" h="687">
                  <a:moveTo>
                    <a:pt x="0" y="0"/>
                  </a:moveTo>
                  <a:lnTo>
                    <a:pt x="0" y="275"/>
                  </a:lnTo>
                  <a:lnTo>
                    <a:pt x="236" y="275"/>
                  </a:lnTo>
                  <a:lnTo>
                    <a:pt x="236" y="687"/>
                  </a:lnTo>
                  <a:lnTo>
                    <a:pt x="518" y="687"/>
                  </a:lnTo>
                  <a:lnTo>
                    <a:pt x="518" y="303"/>
                  </a:lnTo>
                  <a:lnTo>
                    <a:pt x="374" y="303"/>
                  </a:lnTo>
                  <a:lnTo>
                    <a:pt x="374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7938">
              <a:solidFill>
                <a:srgbClr val="00A0C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70" name="Rectangle 130"/>
            <p:cNvSpPr>
              <a:spLocks noChangeArrowheads="1"/>
            </p:cNvSpPr>
            <p:nvPr/>
          </p:nvSpPr>
          <p:spPr bwMode="auto">
            <a:xfrm>
              <a:off x="2045" y="1524"/>
              <a:ext cx="223" cy="307"/>
            </a:xfrm>
            <a:prstGeom prst="rect">
              <a:avLst/>
            </a:prstGeom>
            <a:noFill/>
            <a:ln w="7938">
              <a:solidFill>
                <a:srgbClr val="00A0C6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71" name="Rectangle 131"/>
            <p:cNvSpPr>
              <a:spLocks noChangeArrowheads="1"/>
            </p:cNvSpPr>
            <p:nvPr/>
          </p:nvSpPr>
          <p:spPr bwMode="auto">
            <a:xfrm>
              <a:off x="1631" y="1063"/>
              <a:ext cx="2936" cy="347"/>
            </a:xfrm>
            <a:prstGeom prst="rect">
              <a:avLst/>
            </a:prstGeom>
            <a:noFill/>
            <a:ln w="7938">
              <a:solidFill>
                <a:srgbClr val="00A0C6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72" name="Freeform 132"/>
            <p:cNvSpPr>
              <a:spLocks/>
            </p:cNvSpPr>
            <p:nvPr/>
          </p:nvSpPr>
          <p:spPr bwMode="auto">
            <a:xfrm>
              <a:off x="2828" y="1096"/>
              <a:ext cx="493" cy="173"/>
            </a:xfrm>
            <a:custGeom>
              <a:avLst/>
              <a:gdLst>
                <a:gd name="T0" fmla="*/ 0 w 493"/>
                <a:gd name="T1" fmla="*/ 173 h 173"/>
                <a:gd name="T2" fmla="*/ 0 w 493"/>
                <a:gd name="T3" fmla="*/ 0 h 173"/>
                <a:gd name="T4" fmla="*/ 493 w 493"/>
                <a:gd name="T5" fmla="*/ 173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93" h="173">
                  <a:moveTo>
                    <a:pt x="0" y="173"/>
                  </a:moveTo>
                  <a:lnTo>
                    <a:pt x="0" y="0"/>
                  </a:lnTo>
                  <a:lnTo>
                    <a:pt x="493" y="173"/>
                  </a:lnTo>
                </a:path>
              </a:pathLst>
            </a:cu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73" name="Rectangle 133"/>
            <p:cNvSpPr>
              <a:spLocks noChangeArrowheads="1"/>
            </p:cNvSpPr>
            <p:nvPr/>
          </p:nvSpPr>
          <p:spPr bwMode="auto">
            <a:xfrm>
              <a:off x="1656" y="1281"/>
              <a:ext cx="116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GB" sz="1000">
                  <a:solidFill>
                    <a:srgbClr val="000000"/>
                  </a:solidFill>
                  <a:latin typeface="Myriad Roman" charset="0"/>
                </a:rPr>
                <a:t>edu</a:t>
              </a:r>
              <a:endParaRPr lang="en-GB"/>
            </a:p>
          </p:txBody>
        </p:sp>
        <p:sp>
          <p:nvSpPr>
            <p:cNvPr id="10374" name="Rectangle 134"/>
            <p:cNvSpPr>
              <a:spLocks noChangeArrowheads="1"/>
            </p:cNvSpPr>
            <p:nvPr/>
          </p:nvSpPr>
          <p:spPr bwMode="auto">
            <a:xfrm>
              <a:off x="2228" y="1281"/>
              <a:ext cx="183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GB" sz="1000">
                  <a:solidFill>
                    <a:srgbClr val="000000"/>
                  </a:solidFill>
                  <a:latin typeface="Myriad Roman" charset="0"/>
                </a:rPr>
                <a:t>com</a:t>
              </a:r>
              <a:endParaRPr lang="en-GB"/>
            </a:p>
          </p:txBody>
        </p:sp>
        <p:sp>
          <p:nvSpPr>
            <p:cNvPr id="10375" name="Rectangle 135"/>
            <p:cNvSpPr>
              <a:spLocks noChangeArrowheads="1"/>
            </p:cNvSpPr>
            <p:nvPr/>
          </p:nvSpPr>
          <p:spPr bwMode="auto">
            <a:xfrm>
              <a:off x="1384" y="1544"/>
              <a:ext cx="303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GB" sz="1000">
                  <a:solidFill>
                    <a:srgbClr val="000000"/>
                  </a:solidFill>
                  <a:latin typeface="Myriad Roman" charset="0"/>
                </a:rPr>
                <a:t>princeton</a:t>
              </a:r>
              <a:endParaRPr lang="en-GB"/>
            </a:p>
          </p:txBody>
        </p:sp>
        <p:sp>
          <p:nvSpPr>
            <p:cNvPr id="10376" name="Rectangle 136"/>
            <p:cNvSpPr>
              <a:spLocks noChangeArrowheads="1"/>
            </p:cNvSpPr>
            <p:nvPr/>
          </p:nvSpPr>
          <p:spPr bwMode="auto">
            <a:xfrm>
              <a:off x="1749" y="1592"/>
              <a:ext cx="126" cy="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r>
                <a:rPr lang="en-US" sz="500">
                  <a:cs typeface="Times New Roman" pitchFamily="18" charset="0"/>
                </a:rPr>
                <a:t>■ ■ ■ </a:t>
              </a:r>
              <a:endParaRPr lang="en-GB" sz="500">
                <a:cs typeface="Times New Roman" pitchFamily="18" charset="0"/>
              </a:endParaRPr>
            </a:p>
          </p:txBody>
        </p:sp>
        <p:sp>
          <p:nvSpPr>
            <p:cNvPr id="10377" name="Rectangle 137"/>
            <p:cNvSpPr>
              <a:spLocks noChangeArrowheads="1"/>
            </p:cNvSpPr>
            <p:nvPr/>
          </p:nvSpPr>
          <p:spPr bwMode="auto">
            <a:xfrm>
              <a:off x="1854" y="1544"/>
              <a:ext cx="106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GB" sz="1000">
                  <a:solidFill>
                    <a:srgbClr val="000000"/>
                  </a:solidFill>
                  <a:latin typeface="Myriad Roman" charset="0"/>
                </a:rPr>
                <a:t>mit</a:t>
              </a:r>
              <a:endParaRPr lang="en-GB"/>
            </a:p>
          </p:txBody>
        </p:sp>
        <p:sp>
          <p:nvSpPr>
            <p:cNvPr id="10378" name="Rectangle 138"/>
            <p:cNvSpPr>
              <a:spLocks noChangeArrowheads="1"/>
            </p:cNvSpPr>
            <p:nvPr/>
          </p:nvSpPr>
          <p:spPr bwMode="auto">
            <a:xfrm>
              <a:off x="1153" y="1826"/>
              <a:ext cx="67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GB" sz="1000">
                  <a:solidFill>
                    <a:srgbClr val="000000"/>
                  </a:solidFill>
                  <a:latin typeface="Myriad Roman" charset="0"/>
                </a:rPr>
                <a:t>cs</a:t>
              </a:r>
              <a:endParaRPr lang="en-GB"/>
            </a:p>
          </p:txBody>
        </p:sp>
        <p:sp>
          <p:nvSpPr>
            <p:cNvPr id="10379" name="Rectangle 139"/>
            <p:cNvSpPr>
              <a:spLocks noChangeArrowheads="1"/>
            </p:cNvSpPr>
            <p:nvPr/>
          </p:nvSpPr>
          <p:spPr bwMode="auto">
            <a:xfrm>
              <a:off x="1455" y="1826"/>
              <a:ext cx="72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GB" sz="1000">
                  <a:solidFill>
                    <a:srgbClr val="000000"/>
                  </a:solidFill>
                  <a:latin typeface="Myriad Roman" charset="0"/>
                </a:rPr>
                <a:t>ee</a:t>
              </a:r>
              <a:endParaRPr lang="en-GB"/>
            </a:p>
          </p:txBody>
        </p:sp>
        <p:sp>
          <p:nvSpPr>
            <p:cNvPr id="10380" name="Rectangle 140"/>
            <p:cNvSpPr>
              <a:spLocks noChangeArrowheads="1"/>
            </p:cNvSpPr>
            <p:nvPr/>
          </p:nvSpPr>
          <p:spPr bwMode="auto">
            <a:xfrm>
              <a:off x="1005" y="2111"/>
              <a:ext cx="203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GB" sz="1000">
                  <a:solidFill>
                    <a:srgbClr val="000000"/>
                  </a:solidFill>
                  <a:latin typeface="Myriad Roman" charset="0"/>
                </a:rPr>
                <a:t>ux01</a:t>
              </a:r>
              <a:endParaRPr lang="en-GB"/>
            </a:p>
          </p:txBody>
        </p:sp>
        <p:sp>
          <p:nvSpPr>
            <p:cNvPr id="10381" name="Rectangle 141"/>
            <p:cNvSpPr>
              <a:spLocks noChangeArrowheads="1"/>
            </p:cNvSpPr>
            <p:nvPr/>
          </p:nvSpPr>
          <p:spPr bwMode="auto">
            <a:xfrm>
              <a:off x="1198" y="2111"/>
              <a:ext cx="203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GB" sz="1000">
                  <a:solidFill>
                    <a:srgbClr val="000000"/>
                  </a:solidFill>
                  <a:latin typeface="Myriad Roman" charset="0"/>
                </a:rPr>
                <a:t>ux04</a:t>
              </a:r>
              <a:endParaRPr lang="en-GB"/>
            </a:p>
          </p:txBody>
        </p:sp>
        <p:sp>
          <p:nvSpPr>
            <p:cNvPr id="10382" name="Rectangle 142"/>
            <p:cNvSpPr>
              <a:spLocks noChangeArrowheads="1"/>
            </p:cNvSpPr>
            <p:nvPr/>
          </p:nvSpPr>
          <p:spPr bwMode="auto">
            <a:xfrm>
              <a:off x="1619" y="1826"/>
              <a:ext cx="295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GB" sz="1000">
                  <a:solidFill>
                    <a:srgbClr val="000000"/>
                  </a:solidFill>
                  <a:latin typeface="Myriad Roman" charset="0"/>
                </a:rPr>
                <a:t>physics</a:t>
              </a:r>
              <a:endParaRPr lang="en-GB"/>
            </a:p>
          </p:txBody>
        </p:sp>
        <p:sp>
          <p:nvSpPr>
            <p:cNvPr id="10383" name="Rectangle 143"/>
            <p:cNvSpPr>
              <a:spLocks noChangeArrowheads="1"/>
            </p:cNvSpPr>
            <p:nvPr/>
          </p:nvSpPr>
          <p:spPr bwMode="auto">
            <a:xfrm>
              <a:off x="2070" y="1544"/>
              <a:ext cx="165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GB" sz="1000">
                  <a:solidFill>
                    <a:srgbClr val="000000"/>
                  </a:solidFill>
                  <a:latin typeface="Myriad Roman" charset="0"/>
                </a:rPr>
                <a:t>cisco</a:t>
              </a:r>
              <a:endParaRPr lang="en-GB"/>
            </a:p>
          </p:txBody>
        </p:sp>
        <p:sp>
          <p:nvSpPr>
            <p:cNvPr id="10385" name="Rectangle 145"/>
            <p:cNvSpPr>
              <a:spLocks noChangeArrowheads="1"/>
            </p:cNvSpPr>
            <p:nvPr/>
          </p:nvSpPr>
          <p:spPr bwMode="auto">
            <a:xfrm>
              <a:off x="2384" y="1544"/>
              <a:ext cx="243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GB" sz="1000">
                  <a:solidFill>
                    <a:srgbClr val="000000"/>
                  </a:solidFill>
                  <a:latin typeface="Myriad Roman" charset="0"/>
                </a:rPr>
                <a:t>yahoo</a:t>
              </a:r>
              <a:endParaRPr lang="en-GB"/>
            </a:p>
          </p:txBody>
        </p:sp>
        <p:sp>
          <p:nvSpPr>
            <p:cNvPr id="10386" name="Rectangle 146"/>
            <p:cNvSpPr>
              <a:spLocks noChangeArrowheads="1"/>
            </p:cNvSpPr>
            <p:nvPr/>
          </p:nvSpPr>
          <p:spPr bwMode="auto">
            <a:xfrm>
              <a:off x="2610" y="1544"/>
              <a:ext cx="143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GB" sz="1000">
                  <a:solidFill>
                    <a:srgbClr val="000000"/>
                  </a:solidFill>
                  <a:latin typeface="Myriad Roman" charset="0"/>
                </a:rPr>
                <a:t>nasa</a:t>
              </a:r>
              <a:endParaRPr lang="en-GB"/>
            </a:p>
          </p:txBody>
        </p:sp>
        <p:sp>
          <p:nvSpPr>
            <p:cNvPr id="10388" name="Rectangle 148"/>
            <p:cNvSpPr>
              <a:spLocks noChangeArrowheads="1"/>
            </p:cNvSpPr>
            <p:nvPr/>
          </p:nvSpPr>
          <p:spPr bwMode="auto">
            <a:xfrm>
              <a:off x="2910" y="1544"/>
              <a:ext cx="98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GB" sz="1000">
                  <a:solidFill>
                    <a:srgbClr val="000000"/>
                  </a:solidFill>
                  <a:latin typeface="Myriad Roman" charset="0"/>
                </a:rPr>
                <a:t>nsf</a:t>
              </a:r>
              <a:endParaRPr lang="en-GB"/>
            </a:p>
          </p:txBody>
        </p:sp>
        <p:sp>
          <p:nvSpPr>
            <p:cNvPr id="10389" name="Rectangle 149"/>
            <p:cNvSpPr>
              <a:spLocks noChangeArrowheads="1"/>
            </p:cNvSpPr>
            <p:nvPr/>
          </p:nvSpPr>
          <p:spPr bwMode="auto">
            <a:xfrm>
              <a:off x="3083" y="1544"/>
              <a:ext cx="139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GB" sz="1000">
                  <a:solidFill>
                    <a:srgbClr val="000000"/>
                  </a:solidFill>
                  <a:latin typeface="Myriad Roman" charset="0"/>
                </a:rPr>
                <a:t>arpa</a:t>
              </a:r>
              <a:endParaRPr lang="en-GB"/>
            </a:p>
          </p:txBody>
        </p:sp>
        <p:sp>
          <p:nvSpPr>
            <p:cNvPr id="10391" name="Rectangle 151"/>
            <p:cNvSpPr>
              <a:spLocks noChangeArrowheads="1"/>
            </p:cNvSpPr>
            <p:nvPr/>
          </p:nvSpPr>
          <p:spPr bwMode="auto">
            <a:xfrm>
              <a:off x="3380" y="1544"/>
              <a:ext cx="196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GB" sz="1000">
                  <a:solidFill>
                    <a:srgbClr val="000000"/>
                  </a:solidFill>
                  <a:latin typeface="Myriad Roman" charset="0"/>
                </a:rPr>
                <a:t>navy</a:t>
              </a:r>
              <a:endParaRPr lang="en-GB"/>
            </a:p>
          </p:txBody>
        </p:sp>
        <p:sp>
          <p:nvSpPr>
            <p:cNvPr id="10392" name="Rectangle 152"/>
            <p:cNvSpPr>
              <a:spLocks noChangeArrowheads="1"/>
            </p:cNvSpPr>
            <p:nvPr/>
          </p:nvSpPr>
          <p:spPr bwMode="auto">
            <a:xfrm>
              <a:off x="3593" y="1544"/>
              <a:ext cx="134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GB" sz="1000">
                  <a:solidFill>
                    <a:srgbClr val="000000"/>
                  </a:solidFill>
                  <a:latin typeface="Myriad Roman" charset="0"/>
                </a:rPr>
                <a:t>acm</a:t>
              </a:r>
              <a:endParaRPr lang="en-GB"/>
            </a:p>
          </p:txBody>
        </p:sp>
        <p:sp>
          <p:nvSpPr>
            <p:cNvPr id="10394" name="Rectangle 154"/>
            <p:cNvSpPr>
              <a:spLocks noChangeArrowheads="1"/>
            </p:cNvSpPr>
            <p:nvPr/>
          </p:nvSpPr>
          <p:spPr bwMode="auto">
            <a:xfrm>
              <a:off x="3881" y="1544"/>
              <a:ext cx="130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GB" sz="1000">
                  <a:solidFill>
                    <a:srgbClr val="000000"/>
                  </a:solidFill>
                  <a:latin typeface="Myriad Roman" charset="0"/>
                </a:rPr>
                <a:t>ieee</a:t>
              </a:r>
              <a:endParaRPr lang="en-GB"/>
            </a:p>
          </p:txBody>
        </p:sp>
        <p:sp>
          <p:nvSpPr>
            <p:cNvPr id="10395" name="Rectangle 155"/>
            <p:cNvSpPr>
              <a:spLocks noChangeArrowheads="1"/>
            </p:cNvSpPr>
            <p:nvPr/>
          </p:nvSpPr>
          <p:spPr bwMode="auto">
            <a:xfrm>
              <a:off x="2768" y="1281"/>
              <a:ext cx="120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GB" sz="1000">
                  <a:solidFill>
                    <a:srgbClr val="000000"/>
                  </a:solidFill>
                  <a:latin typeface="Myriad Roman" charset="0"/>
                </a:rPr>
                <a:t>gov</a:t>
              </a:r>
              <a:endParaRPr lang="en-GB"/>
            </a:p>
          </p:txBody>
        </p:sp>
        <p:sp>
          <p:nvSpPr>
            <p:cNvPr id="10396" name="Rectangle 156"/>
            <p:cNvSpPr>
              <a:spLocks noChangeArrowheads="1"/>
            </p:cNvSpPr>
            <p:nvPr/>
          </p:nvSpPr>
          <p:spPr bwMode="auto">
            <a:xfrm>
              <a:off x="3271" y="1281"/>
              <a:ext cx="136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GB" sz="1000">
                  <a:solidFill>
                    <a:srgbClr val="000000"/>
                  </a:solidFill>
                  <a:latin typeface="Myriad Roman" charset="0"/>
                </a:rPr>
                <a:t>mil</a:t>
              </a:r>
              <a:endParaRPr lang="en-GB"/>
            </a:p>
          </p:txBody>
        </p:sp>
        <p:sp>
          <p:nvSpPr>
            <p:cNvPr id="10397" name="Rectangle 157"/>
            <p:cNvSpPr>
              <a:spLocks noChangeArrowheads="1"/>
            </p:cNvSpPr>
            <p:nvPr/>
          </p:nvSpPr>
          <p:spPr bwMode="auto">
            <a:xfrm>
              <a:off x="3734" y="1281"/>
              <a:ext cx="146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GB" sz="1000">
                  <a:solidFill>
                    <a:srgbClr val="000000"/>
                  </a:solidFill>
                  <a:latin typeface="Myriad Roman" charset="0"/>
                </a:rPr>
                <a:t>org</a:t>
              </a:r>
              <a:endParaRPr lang="en-GB"/>
            </a:p>
          </p:txBody>
        </p:sp>
        <p:sp>
          <p:nvSpPr>
            <p:cNvPr id="10398" name="Rectangle 158"/>
            <p:cNvSpPr>
              <a:spLocks noChangeArrowheads="1"/>
            </p:cNvSpPr>
            <p:nvPr/>
          </p:nvSpPr>
          <p:spPr bwMode="auto">
            <a:xfrm>
              <a:off x="4049" y="1281"/>
              <a:ext cx="144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GB" sz="1000">
                  <a:solidFill>
                    <a:srgbClr val="000000"/>
                  </a:solidFill>
                  <a:latin typeface="Myriad Roman" charset="0"/>
                </a:rPr>
                <a:t>net</a:t>
              </a:r>
              <a:endParaRPr lang="en-GB"/>
            </a:p>
          </p:txBody>
        </p:sp>
        <p:sp>
          <p:nvSpPr>
            <p:cNvPr id="10399" name="Rectangle 159"/>
            <p:cNvSpPr>
              <a:spLocks noChangeArrowheads="1"/>
            </p:cNvSpPr>
            <p:nvPr/>
          </p:nvSpPr>
          <p:spPr bwMode="auto">
            <a:xfrm>
              <a:off x="4264" y="1281"/>
              <a:ext cx="80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GB" sz="1000">
                  <a:solidFill>
                    <a:srgbClr val="000000"/>
                  </a:solidFill>
                  <a:latin typeface="Myriad Roman" charset="0"/>
                </a:rPr>
                <a:t>uk</a:t>
              </a:r>
              <a:endParaRPr lang="en-GB"/>
            </a:p>
          </p:txBody>
        </p:sp>
        <p:sp>
          <p:nvSpPr>
            <p:cNvPr id="10400" name="Rectangle 160"/>
            <p:cNvSpPr>
              <a:spLocks noChangeArrowheads="1"/>
            </p:cNvSpPr>
            <p:nvPr/>
          </p:nvSpPr>
          <p:spPr bwMode="auto">
            <a:xfrm>
              <a:off x="4477" y="1281"/>
              <a:ext cx="54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GB" sz="1000">
                  <a:solidFill>
                    <a:srgbClr val="000000"/>
                  </a:solidFill>
                  <a:latin typeface="Myriad Roman" charset="0"/>
                </a:rPr>
                <a:t>fr</a:t>
              </a:r>
              <a:endParaRPr lang="en-GB"/>
            </a:p>
          </p:txBody>
        </p:sp>
        <p:sp>
          <p:nvSpPr>
            <p:cNvPr id="10401" name="Freeform 161"/>
            <p:cNvSpPr>
              <a:spLocks/>
            </p:cNvSpPr>
            <p:nvPr/>
          </p:nvSpPr>
          <p:spPr bwMode="auto">
            <a:xfrm>
              <a:off x="4438" y="1388"/>
              <a:ext cx="139" cy="134"/>
            </a:xfrm>
            <a:custGeom>
              <a:avLst/>
              <a:gdLst>
                <a:gd name="T0" fmla="*/ 69 w 139"/>
                <a:gd name="T1" fmla="*/ 0 h 134"/>
                <a:gd name="T2" fmla="*/ 0 w 139"/>
                <a:gd name="T3" fmla="*/ 134 h 134"/>
                <a:gd name="T4" fmla="*/ 139 w 139"/>
                <a:gd name="T5" fmla="*/ 134 h 134"/>
                <a:gd name="T6" fmla="*/ 69 w 139"/>
                <a:gd name="T7" fmla="*/ 0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9" h="134">
                  <a:moveTo>
                    <a:pt x="69" y="0"/>
                  </a:moveTo>
                  <a:lnTo>
                    <a:pt x="0" y="134"/>
                  </a:lnTo>
                  <a:lnTo>
                    <a:pt x="139" y="134"/>
                  </a:lnTo>
                  <a:lnTo>
                    <a:pt x="69" y="0"/>
                  </a:lnTo>
                  <a:close/>
                </a:path>
              </a:pathLst>
            </a:cu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02" name="Freeform 162"/>
            <p:cNvSpPr>
              <a:spLocks/>
            </p:cNvSpPr>
            <p:nvPr/>
          </p:nvSpPr>
          <p:spPr bwMode="auto">
            <a:xfrm>
              <a:off x="4034" y="1388"/>
              <a:ext cx="139" cy="134"/>
            </a:xfrm>
            <a:custGeom>
              <a:avLst/>
              <a:gdLst>
                <a:gd name="T0" fmla="*/ 69 w 139"/>
                <a:gd name="T1" fmla="*/ 0 h 134"/>
                <a:gd name="T2" fmla="*/ 0 w 139"/>
                <a:gd name="T3" fmla="*/ 134 h 134"/>
                <a:gd name="T4" fmla="*/ 139 w 139"/>
                <a:gd name="T5" fmla="*/ 134 h 134"/>
                <a:gd name="T6" fmla="*/ 69 w 139"/>
                <a:gd name="T7" fmla="*/ 0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9" h="134">
                  <a:moveTo>
                    <a:pt x="69" y="0"/>
                  </a:moveTo>
                  <a:lnTo>
                    <a:pt x="0" y="134"/>
                  </a:lnTo>
                  <a:lnTo>
                    <a:pt x="139" y="134"/>
                  </a:lnTo>
                  <a:lnTo>
                    <a:pt x="69" y="0"/>
                  </a:lnTo>
                  <a:close/>
                </a:path>
              </a:pathLst>
            </a:cu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03" name="Freeform 163"/>
            <p:cNvSpPr>
              <a:spLocks/>
            </p:cNvSpPr>
            <p:nvPr/>
          </p:nvSpPr>
          <p:spPr bwMode="auto">
            <a:xfrm>
              <a:off x="4242" y="1388"/>
              <a:ext cx="139" cy="134"/>
            </a:xfrm>
            <a:custGeom>
              <a:avLst/>
              <a:gdLst>
                <a:gd name="T0" fmla="*/ 70 w 139"/>
                <a:gd name="T1" fmla="*/ 0 h 134"/>
                <a:gd name="T2" fmla="*/ 0 w 139"/>
                <a:gd name="T3" fmla="*/ 134 h 134"/>
                <a:gd name="T4" fmla="*/ 139 w 139"/>
                <a:gd name="T5" fmla="*/ 134 h 134"/>
                <a:gd name="T6" fmla="*/ 70 w 139"/>
                <a:gd name="T7" fmla="*/ 0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9" h="134">
                  <a:moveTo>
                    <a:pt x="70" y="0"/>
                  </a:moveTo>
                  <a:lnTo>
                    <a:pt x="0" y="134"/>
                  </a:lnTo>
                  <a:lnTo>
                    <a:pt x="139" y="134"/>
                  </a:lnTo>
                  <a:lnTo>
                    <a:pt x="70" y="0"/>
                  </a:lnTo>
                  <a:close/>
                </a:path>
              </a:pathLst>
            </a:cu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04" name="Freeform 164"/>
            <p:cNvSpPr>
              <a:spLocks/>
            </p:cNvSpPr>
            <p:nvPr/>
          </p:nvSpPr>
          <p:spPr bwMode="auto">
            <a:xfrm>
              <a:off x="3838" y="1668"/>
              <a:ext cx="139" cy="134"/>
            </a:xfrm>
            <a:custGeom>
              <a:avLst/>
              <a:gdLst>
                <a:gd name="T0" fmla="*/ 70 w 139"/>
                <a:gd name="T1" fmla="*/ 0 h 134"/>
                <a:gd name="T2" fmla="*/ 0 w 139"/>
                <a:gd name="T3" fmla="*/ 134 h 134"/>
                <a:gd name="T4" fmla="*/ 139 w 139"/>
                <a:gd name="T5" fmla="*/ 134 h 134"/>
                <a:gd name="T6" fmla="*/ 70 w 139"/>
                <a:gd name="T7" fmla="*/ 0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9" h="134">
                  <a:moveTo>
                    <a:pt x="70" y="0"/>
                  </a:moveTo>
                  <a:lnTo>
                    <a:pt x="0" y="134"/>
                  </a:lnTo>
                  <a:lnTo>
                    <a:pt x="139" y="134"/>
                  </a:lnTo>
                  <a:lnTo>
                    <a:pt x="70" y="0"/>
                  </a:lnTo>
                  <a:close/>
                </a:path>
              </a:pathLst>
            </a:cu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05" name="Freeform 165"/>
            <p:cNvSpPr>
              <a:spLocks/>
            </p:cNvSpPr>
            <p:nvPr/>
          </p:nvSpPr>
          <p:spPr bwMode="auto">
            <a:xfrm>
              <a:off x="3370" y="1668"/>
              <a:ext cx="139" cy="134"/>
            </a:xfrm>
            <a:custGeom>
              <a:avLst/>
              <a:gdLst>
                <a:gd name="T0" fmla="*/ 70 w 139"/>
                <a:gd name="T1" fmla="*/ 0 h 134"/>
                <a:gd name="T2" fmla="*/ 0 w 139"/>
                <a:gd name="T3" fmla="*/ 134 h 134"/>
                <a:gd name="T4" fmla="*/ 139 w 139"/>
                <a:gd name="T5" fmla="*/ 134 h 134"/>
                <a:gd name="T6" fmla="*/ 70 w 139"/>
                <a:gd name="T7" fmla="*/ 0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9" h="134">
                  <a:moveTo>
                    <a:pt x="70" y="0"/>
                  </a:moveTo>
                  <a:lnTo>
                    <a:pt x="0" y="134"/>
                  </a:lnTo>
                  <a:lnTo>
                    <a:pt x="139" y="134"/>
                  </a:lnTo>
                  <a:lnTo>
                    <a:pt x="70" y="0"/>
                  </a:lnTo>
                  <a:close/>
                </a:path>
              </a:pathLst>
            </a:cu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06" name="Freeform 166"/>
            <p:cNvSpPr>
              <a:spLocks/>
            </p:cNvSpPr>
            <p:nvPr/>
          </p:nvSpPr>
          <p:spPr bwMode="auto">
            <a:xfrm>
              <a:off x="3608" y="1668"/>
              <a:ext cx="139" cy="134"/>
            </a:xfrm>
            <a:custGeom>
              <a:avLst/>
              <a:gdLst>
                <a:gd name="T0" fmla="*/ 69 w 139"/>
                <a:gd name="T1" fmla="*/ 0 h 134"/>
                <a:gd name="T2" fmla="*/ 0 w 139"/>
                <a:gd name="T3" fmla="*/ 134 h 134"/>
                <a:gd name="T4" fmla="*/ 139 w 139"/>
                <a:gd name="T5" fmla="*/ 134 h 134"/>
                <a:gd name="T6" fmla="*/ 69 w 139"/>
                <a:gd name="T7" fmla="*/ 0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9" h="134">
                  <a:moveTo>
                    <a:pt x="69" y="0"/>
                  </a:moveTo>
                  <a:lnTo>
                    <a:pt x="0" y="134"/>
                  </a:lnTo>
                  <a:lnTo>
                    <a:pt x="139" y="134"/>
                  </a:lnTo>
                  <a:lnTo>
                    <a:pt x="69" y="0"/>
                  </a:lnTo>
                  <a:close/>
                </a:path>
              </a:pathLst>
            </a:cu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07" name="Freeform 167"/>
            <p:cNvSpPr>
              <a:spLocks/>
            </p:cNvSpPr>
            <p:nvPr/>
          </p:nvSpPr>
          <p:spPr bwMode="auto">
            <a:xfrm>
              <a:off x="3140" y="1668"/>
              <a:ext cx="139" cy="134"/>
            </a:xfrm>
            <a:custGeom>
              <a:avLst/>
              <a:gdLst>
                <a:gd name="T0" fmla="*/ 69 w 139"/>
                <a:gd name="T1" fmla="*/ 0 h 134"/>
                <a:gd name="T2" fmla="*/ 0 w 139"/>
                <a:gd name="T3" fmla="*/ 134 h 134"/>
                <a:gd name="T4" fmla="*/ 139 w 139"/>
                <a:gd name="T5" fmla="*/ 134 h 134"/>
                <a:gd name="T6" fmla="*/ 69 w 139"/>
                <a:gd name="T7" fmla="*/ 0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9" h="134">
                  <a:moveTo>
                    <a:pt x="69" y="0"/>
                  </a:moveTo>
                  <a:lnTo>
                    <a:pt x="0" y="134"/>
                  </a:lnTo>
                  <a:lnTo>
                    <a:pt x="139" y="134"/>
                  </a:lnTo>
                  <a:lnTo>
                    <a:pt x="69" y="0"/>
                  </a:lnTo>
                  <a:close/>
                </a:path>
              </a:pathLst>
            </a:cu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08" name="Freeform 168"/>
            <p:cNvSpPr>
              <a:spLocks/>
            </p:cNvSpPr>
            <p:nvPr/>
          </p:nvSpPr>
          <p:spPr bwMode="auto">
            <a:xfrm>
              <a:off x="1423" y="1941"/>
              <a:ext cx="139" cy="133"/>
            </a:xfrm>
            <a:custGeom>
              <a:avLst/>
              <a:gdLst>
                <a:gd name="T0" fmla="*/ 70 w 139"/>
                <a:gd name="T1" fmla="*/ 0 h 133"/>
                <a:gd name="T2" fmla="*/ 0 w 139"/>
                <a:gd name="T3" fmla="*/ 133 h 133"/>
                <a:gd name="T4" fmla="*/ 139 w 139"/>
                <a:gd name="T5" fmla="*/ 133 h 133"/>
                <a:gd name="T6" fmla="*/ 70 w 139"/>
                <a:gd name="T7" fmla="*/ 0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9" h="133">
                  <a:moveTo>
                    <a:pt x="70" y="0"/>
                  </a:moveTo>
                  <a:lnTo>
                    <a:pt x="0" y="133"/>
                  </a:lnTo>
                  <a:lnTo>
                    <a:pt x="139" y="133"/>
                  </a:lnTo>
                  <a:lnTo>
                    <a:pt x="70" y="0"/>
                  </a:lnTo>
                  <a:close/>
                </a:path>
              </a:pathLst>
            </a:cu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09" name="Freeform 169"/>
            <p:cNvSpPr>
              <a:spLocks/>
            </p:cNvSpPr>
            <p:nvPr/>
          </p:nvSpPr>
          <p:spPr bwMode="auto">
            <a:xfrm>
              <a:off x="1673" y="1941"/>
              <a:ext cx="139" cy="133"/>
            </a:xfrm>
            <a:custGeom>
              <a:avLst/>
              <a:gdLst>
                <a:gd name="T0" fmla="*/ 70 w 139"/>
                <a:gd name="T1" fmla="*/ 0 h 133"/>
                <a:gd name="T2" fmla="*/ 0 w 139"/>
                <a:gd name="T3" fmla="*/ 133 h 133"/>
                <a:gd name="T4" fmla="*/ 139 w 139"/>
                <a:gd name="T5" fmla="*/ 133 h 133"/>
                <a:gd name="T6" fmla="*/ 70 w 139"/>
                <a:gd name="T7" fmla="*/ 0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9" h="133">
                  <a:moveTo>
                    <a:pt x="70" y="0"/>
                  </a:moveTo>
                  <a:lnTo>
                    <a:pt x="0" y="133"/>
                  </a:lnTo>
                  <a:lnTo>
                    <a:pt x="139" y="133"/>
                  </a:lnTo>
                  <a:lnTo>
                    <a:pt x="70" y="0"/>
                  </a:lnTo>
                  <a:close/>
                </a:path>
              </a:pathLst>
            </a:cu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10" name="Freeform 170"/>
            <p:cNvSpPr>
              <a:spLocks/>
            </p:cNvSpPr>
            <p:nvPr/>
          </p:nvSpPr>
          <p:spPr bwMode="auto">
            <a:xfrm>
              <a:off x="2365" y="1668"/>
              <a:ext cx="138" cy="134"/>
            </a:xfrm>
            <a:custGeom>
              <a:avLst/>
              <a:gdLst>
                <a:gd name="T0" fmla="*/ 69 w 138"/>
                <a:gd name="T1" fmla="*/ 0 h 134"/>
                <a:gd name="T2" fmla="*/ 0 w 138"/>
                <a:gd name="T3" fmla="*/ 134 h 134"/>
                <a:gd name="T4" fmla="*/ 138 w 138"/>
                <a:gd name="T5" fmla="*/ 134 h 134"/>
                <a:gd name="T6" fmla="*/ 69 w 138"/>
                <a:gd name="T7" fmla="*/ 0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8" h="134">
                  <a:moveTo>
                    <a:pt x="69" y="0"/>
                  </a:moveTo>
                  <a:lnTo>
                    <a:pt x="0" y="134"/>
                  </a:lnTo>
                  <a:lnTo>
                    <a:pt x="138" y="134"/>
                  </a:lnTo>
                  <a:lnTo>
                    <a:pt x="69" y="0"/>
                  </a:lnTo>
                  <a:close/>
                </a:path>
              </a:pathLst>
            </a:cu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11" name="Freeform 171"/>
            <p:cNvSpPr>
              <a:spLocks/>
            </p:cNvSpPr>
            <p:nvPr/>
          </p:nvSpPr>
          <p:spPr bwMode="auto">
            <a:xfrm>
              <a:off x="1842" y="1668"/>
              <a:ext cx="139" cy="134"/>
            </a:xfrm>
            <a:custGeom>
              <a:avLst/>
              <a:gdLst>
                <a:gd name="T0" fmla="*/ 69 w 139"/>
                <a:gd name="T1" fmla="*/ 0 h 134"/>
                <a:gd name="T2" fmla="*/ 0 w 139"/>
                <a:gd name="T3" fmla="*/ 134 h 134"/>
                <a:gd name="T4" fmla="*/ 139 w 139"/>
                <a:gd name="T5" fmla="*/ 134 h 134"/>
                <a:gd name="T6" fmla="*/ 69 w 139"/>
                <a:gd name="T7" fmla="*/ 0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9" h="134">
                  <a:moveTo>
                    <a:pt x="69" y="0"/>
                  </a:moveTo>
                  <a:lnTo>
                    <a:pt x="0" y="134"/>
                  </a:lnTo>
                  <a:lnTo>
                    <a:pt x="139" y="134"/>
                  </a:lnTo>
                  <a:lnTo>
                    <a:pt x="69" y="0"/>
                  </a:lnTo>
                  <a:close/>
                </a:path>
              </a:pathLst>
            </a:cu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12" name="Freeform 172"/>
            <p:cNvSpPr>
              <a:spLocks/>
            </p:cNvSpPr>
            <p:nvPr/>
          </p:nvSpPr>
          <p:spPr bwMode="auto">
            <a:xfrm>
              <a:off x="2104" y="1668"/>
              <a:ext cx="139" cy="134"/>
            </a:xfrm>
            <a:custGeom>
              <a:avLst/>
              <a:gdLst>
                <a:gd name="T0" fmla="*/ 70 w 139"/>
                <a:gd name="T1" fmla="*/ 0 h 134"/>
                <a:gd name="T2" fmla="*/ 0 w 139"/>
                <a:gd name="T3" fmla="*/ 134 h 134"/>
                <a:gd name="T4" fmla="*/ 139 w 139"/>
                <a:gd name="T5" fmla="*/ 134 h 134"/>
                <a:gd name="T6" fmla="*/ 70 w 139"/>
                <a:gd name="T7" fmla="*/ 0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9" h="134">
                  <a:moveTo>
                    <a:pt x="70" y="0"/>
                  </a:moveTo>
                  <a:lnTo>
                    <a:pt x="0" y="134"/>
                  </a:lnTo>
                  <a:lnTo>
                    <a:pt x="139" y="134"/>
                  </a:lnTo>
                  <a:lnTo>
                    <a:pt x="70" y="0"/>
                  </a:lnTo>
                  <a:close/>
                </a:path>
              </a:pathLst>
            </a:cu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13" name="Freeform 173"/>
            <p:cNvSpPr>
              <a:spLocks/>
            </p:cNvSpPr>
            <p:nvPr/>
          </p:nvSpPr>
          <p:spPr bwMode="auto">
            <a:xfrm>
              <a:off x="2867" y="1668"/>
              <a:ext cx="139" cy="134"/>
            </a:xfrm>
            <a:custGeom>
              <a:avLst/>
              <a:gdLst>
                <a:gd name="T0" fmla="*/ 70 w 139"/>
                <a:gd name="T1" fmla="*/ 0 h 134"/>
                <a:gd name="T2" fmla="*/ 0 w 139"/>
                <a:gd name="T3" fmla="*/ 134 h 134"/>
                <a:gd name="T4" fmla="*/ 139 w 139"/>
                <a:gd name="T5" fmla="*/ 134 h 134"/>
                <a:gd name="T6" fmla="*/ 70 w 139"/>
                <a:gd name="T7" fmla="*/ 0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9" h="134">
                  <a:moveTo>
                    <a:pt x="70" y="0"/>
                  </a:moveTo>
                  <a:lnTo>
                    <a:pt x="0" y="134"/>
                  </a:lnTo>
                  <a:lnTo>
                    <a:pt x="139" y="134"/>
                  </a:lnTo>
                  <a:lnTo>
                    <a:pt x="70" y="0"/>
                  </a:lnTo>
                  <a:close/>
                </a:path>
              </a:pathLst>
            </a:cu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14" name="Freeform 174"/>
            <p:cNvSpPr>
              <a:spLocks/>
            </p:cNvSpPr>
            <p:nvPr/>
          </p:nvSpPr>
          <p:spPr bwMode="auto">
            <a:xfrm>
              <a:off x="2637" y="1668"/>
              <a:ext cx="139" cy="134"/>
            </a:xfrm>
            <a:custGeom>
              <a:avLst/>
              <a:gdLst>
                <a:gd name="T0" fmla="*/ 69 w 139"/>
                <a:gd name="T1" fmla="*/ 0 h 134"/>
                <a:gd name="T2" fmla="*/ 0 w 139"/>
                <a:gd name="T3" fmla="*/ 134 h 134"/>
                <a:gd name="T4" fmla="*/ 139 w 139"/>
                <a:gd name="T5" fmla="*/ 134 h 134"/>
                <a:gd name="T6" fmla="*/ 69 w 139"/>
                <a:gd name="T7" fmla="*/ 0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9" h="134">
                  <a:moveTo>
                    <a:pt x="69" y="0"/>
                  </a:moveTo>
                  <a:lnTo>
                    <a:pt x="0" y="134"/>
                  </a:lnTo>
                  <a:lnTo>
                    <a:pt x="139" y="134"/>
                  </a:lnTo>
                  <a:lnTo>
                    <a:pt x="69" y="0"/>
                  </a:lnTo>
                  <a:close/>
                </a:path>
              </a:pathLst>
            </a:cu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15" name="Freeform 175"/>
            <p:cNvSpPr>
              <a:spLocks/>
            </p:cNvSpPr>
            <p:nvPr/>
          </p:nvSpPr>
          <p:spPr bwMode="auto">
            <a:xfrm>
              <a:off x="1190" y="1651"/>
              <a:ext cx="550" cy="171"/>
            </a:xfrm>
            <a:custGeom>
              <a:avLst/>
              <a:gdLst>
                <a:gd name="T0" fmla="*/ 0 w 550"/>
                <a:gd name="T1" fmla="*/ 171 h 171"/>
                <a:gd name="T2" fmla="*/ 303 w 550"/>
                <a:gd name="T3" fmla="*/ 0 h 171"/>
                <a:gd name="T4" fmla="*/ 550 w 550"/>
                <a:gd name="T5" fmla="*/ 171 h 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50" h="171">
                  <a:moveTo>
                    <a:pt x="0" y="171"/>
                  </a:moveTo>
                  <a:lnTo>
                    <a:pt x="303" y="0"/>
                  </a:lnTo>
                  <a:lnTo>
                    <a:pt x="550" y="171"/>
                  </a:lnTo>
                </a:path>
              </a:pathLst>
            </a:cu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16" name="Line 176"/>
            <p:cNvSpPr>
              <a:spLocks noChangeShapeType="1"/>
            </p:cNvSpPr>
            <p:nvPr/>
          </p:nvSpPr>
          <p:spPr bwMode="auto">
            <a:xfrm>
              <a:off x="1493" y="1653"/>
              <a:ext cx="1" cy="166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17" name="Freeform 177"/>
            <p:cNvSpPr>
              <a:spLocks/>
            </p:cNvSpPr>
            <p:nvPr/>
          </p:nvSpPr>
          <p:spPr bwMode="auto">
            <a:xfrm>
              <a:off x="1555" y="1383"/>
              <a:ext cx="324" cy="159"/>
            </a:xfrm>
            <a:custGeom>
              <a:avLst/>
              <a:gdLst>
                <a:gd name="T0" fmla="*/ 0 w 324"/>
                <a:gd name="T1" fmla="*/ 159 h 159"/>
                <a:gd name="T2" fmla="*/ 166 w 324"/>
                <a:gd name="T3" fmla="*/ 0 h 159"/>
                <a:gd name="T4" fmla="*/ 324 w 324"/>
                <a:gd name="T5" fmla="*/ 159 h 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24" h="159">
                  <a:moveTo>
                    <a:pt x="0" y="159"/>
                  </a:moveTo>
                  <a:lnTo>
                    <a:pt x="166" y="0"/>
                  </a:lnTo>
                  <a:lnTo>
                    <a:pt x="324" y="159"/>
                  </a:lnTo>
                </a:path>
              </a:pathLst>
            </a:cu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18" name="Freeform 178"/>
            <p:cNvSpPr>
              <a:spLocks/>
            </p:cNvSpPr>
            <p:nvPr/>
          </p:nvSpPr>
          <p:spPr bwMode="auto">
            <a:xfrm>
              <a:off x="2174" y="1388"/>
              <a:ext cx="300" cy="154"/>
            </a:xfrm>
            <a:custGeom>
              <a:avLst/>
              <a:gdLst>
                <a:gd name="T0" fmla="*/ 0 w 300"/>
                <a:gd name="T1" fmla="*/ 154 h 154"/>
                <a:gd name="T2" fmla="*/ 126 w 300"/>
                <a:gd name="T3" fmla="*/ 0 h 154"/>
                <a:gd name="T4" fmla="*/ 300 w 300"/>
                <a:gd name="T5" fmla="*/ 154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00" h="154">
                  <a:moveTo>
                    <a:pt x="0" y="154"/>
                  </a:moveTo>
                  <a:lnTo>
                    <a:pt x="126" y="0"/>
                  </a:lnTo>
                  <a:lnTo>
                    <a:pt x="300" y="154"/>
                  </a:lnTo>
                </a:path>
              </a:pathLst>
            </a:cu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19" name="Freeform 179"/>
            <p:cNvSpPr>
              <a:spLocks/>
            </p:cNvSpPr>
            <p:nvPr/>
          </p:nvSpPr>
          <p:spPr bwMode="auto">
            <a:xfrm>
              <a:off x="2741" y="1388"/>
              <a:ext cx="178" cy="154"/>
            </a:xfrm>
            <a:custGeom>
              <a:avLst/>
              <a:gdLst>
                <a:gd name="T0" fmla="*/ 0 w 178"/>
                <a:gd name="T1" fmla="*/ 154 h 154"/>
                <a:gd name="T2" fmla="*/ 89 w 178"/>
                <a:gd name="T3" fmla="*/ 0 h 154"/>
                <a:gd name="T4" fmla="*/ 178 w 178"/>
                <a:gd name="T5" fmla="*/ 154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8" h="154">
                  <a:moveTo>
                    <a:pt x="0" y="154"/>
                  </a:moveTo>
                  <a:lnTo>
                    <a:pt x="89" y="0"/>
                  </a:lnTo>
                  <a:lnTo>
                    <a:pt x="178" y="154"/>
                  </a:lnTo>
                </a:path>
              </a:pathLst>
            </a:cu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20" name="Freeform 180"/>
            <p:cNvSpPr>
              <a:spLocks/>
            </p:cNvSpPr>
            <p:nvPr/>
          </p:nvSpPr>
          <p:spPr bwMode="auto">
            <a:xfrm>
              <a:off x="3236" y="1388"/>
              <a:ext cx="179" cy="154"/>
            </a:xfrm>
            <a:custGeom>
              <a:avLst/>
              <a:gdLst>
                <a:gd name="T0" fmla="*/ 0 w 179"/>
                <a:gd name="T1" fmla="*/ 154 h 154"/>
                <a:gd name="T2" fmla="*/ 90 w 179"/>
                <a:gd name="T3" fmla="*/ 0 h 154"/>
                <a:gd name="T4" fmla="*/ 179 w 179"/>
                <a:gd name="T5" fmla="*/ 154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9" h="154">
                  <a:moveTo>
                    <a:pt x="0" y="154"/>
                  </a:moveTo>
                  <a:lnTo>
                    <a:pt x="90" y="0"/>
                  </a:lnTo>
                  <a:lnTo>
                    <a:pt x="179" y="154"/>
                  </a:lnTo>
                </a:path>
              </a:pathLst>
            </a:cu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21" name="Freeform 181"/>
            <p:cNvSpPr>
              <a:spLocks/>
            </p:cNvSpPr>
            <p:nvPr/>
          </p:nvSpPr>
          <p:spPr bwMode="auto">
            <a:xfrm>
              <a:off x="3702" y="1388"/>
              <a:ext cx="179" cy="154"/>
            </a:xfrm>
            <a:custGeom>
              <a:avLst/>
              <a:gdLst>
                <a:gd name="T0" fmla="*/ 0 w 179"/>
                <a:gd name="T1" fmla="*/ 154 h 154"/>
                <a:gd name="T2" fmla="*/ 89 w 179"/>
                <a:gd name="T3" fmla="*/ 0 h 154"/>
                <a:gd name="T4" fmla="*/ 179 w 179"/>
                <a:gd name="T5" fmla="*/ 154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9" h="154">
                  <a:moveTo>
                    <a:pt x="0" y="154"/>
                  </a:moveTo>
                  <a:lnTo>
                    <a:pt x="89" y="0"/>
                  </a:lnTo>
                  <a:lnTo>
                    <a:pt x="179" y="154"/>
                  </a:lnTo>
                </a:path>
              </a:pathLst>
            </a:cu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22" name="Freeform 182"/>
            <p:cNvSpPr>
              <a:spLocks/>
            </p:cNvSpPr>
            <p:nvPr/>
          </p:nvSpPr>
          <p:spPr bwMode="auto">
            <a:xfrm>
              <a:off x="1723" y="1096"/>
              <a:ext cx="2784" cy="173"/>
            </a:xfrm>
            <a:custGeom>
              <a:avLst/>
              <a:gdLst>
                <a:gd name="T0" fmla="*/ 0 w 2784"/>
                <a:gd name="T1" fmla="*/ 171 h 173"/>
                <a:gd name="T2" fmla="*/ 1105 w 2784"/>
                <a:gd name="T3" fmla="*/ 0 h 173"/>
                <a:gd name="T4" fmla="*/ 2784 w 2784"/>
                <a:gd name="T5" fmla="*/ 173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84" h="173">
                  <a:moveTo>
                    <a:pt x="0" y="171"/>
                  </a:moveTo>
                  <a:lnTo>
                    <a:pt x="1105" y="0"/>
                  </a:lnTo>
                  <a:lnTo>
                    <a:pt x="2784" y="173"/>
                  </a:lnTo>
                </a:path>
              </a:pathLst>
            </a:cu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23" name="Freeform 183"/>
            <p:cNvSpPr>
              <a:spLocks/>
            </p:cNvSpPr>
            <p:nvPr/>
          </p:nvSpPr>
          <p:spPr bwMode="auto">
            <a:xfrm>
              <a:off x="2318" y="1096"/>
              <a:ext cx="1974" cy="173"/>
            </a:xfrm>
            <a:custGeom>
              <a:avLst/>
              <a:gdLst>
                <a:gd name="T0" fmla="*/ 1974 w 1974"/>
                <a:gd name="T1" fmla="*/ 153 h 173"/>
                <a:gd name="T2" fmla="*/ 510 w 1974"/>
                <a:gd name="T3" fmla="*/ 0 h 173"/>
                <a:gd name="T4" fmla="*/ 0 w 1974"/>
                <a:gd name="T5" fmla="*/ 173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74" h="173">
                  <a:moveTo>
                    <a:pt x="1974" y="153"/>
                  </a:moveTo>
                  <a:lnTo>
                    <a:pt x="510" y="0"/>
                  </a:lnTo>
                  <a:lnTo>
                    <a:pt x="0" y="173"/>
                  </a:lnTo>
                </a:path>
              </a:pathLst>
            </a:cu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24" name="Freeform 184"/>
            <p:cNvSpPr>
              <a:spLocks/>
            </p:cNvSpPr>
            <p:nvPr/>
          </p:nvSpPr>
          <p:spPr bwMode="auto">
            <a:xfrm>
              <a:off x="2830" y="1098"/>
              <a:ext cx="1269" cy="171"/>
            </a:xfrm>
            <a:custGeom>
              <a:avLst/>
              <a:gdLst>
                <a:gd name="T0" fmla="*/ 1269 w 1269"/>
                <a:gd name="T1" fmla="*/ 154 h 171"/>
                <a:gd name="T2" fmla="*/ 0 w 1269"/>
                <a:gd name="T3" fmla="*/ 0 h 171"/>
                <a:gd name="T4" fmla="*/ 961 w 1269"/>
                <a:gd name="T5" fmla="*/ 171 h 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69" h="171">
                  <a:moveTo>
                    <a:pt x="1269" y="154"/>
                  </a:moveTo>
                  <a:lnTo>
                    <a:pt x="0" y="0"/>
                  </a:lnTo>
                  <a:lnTo>
                    <a:pt x="961" y="171"/>
                  </a:lnTo>
                </a:path>
              </a:pathLst>
            </a:cu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25" name="Line 185"/>
            <p:cNvSpPr>
              <a:spLocks noChangeShapeType="1"/>
            </p:cNvSpPr>
            <p:nvPr/>
          </p:nvSpPr>
          <p:spPr bwMode="auto">
            <a:xfrm flipV="1">
              <a:off x="1094" y="1926"/>
              <a:ext cx="94" cy="168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26" name="Line 186"/>
            <p:cNvSpPr>
              <a:spLocks noChangeShapeType="1"/>
            </p:cNvSpPr>
            <p:nvPr/>
          </p:nvSpPr>
          <p:spPr bwMode="auto">
            <a:xfrm>
              <a:off x="1188" y="1926"/>
              <a:ext cx="97" cy="168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27" name="Rectangle 187"/>
            <p:cNvSpPr>
              <a:spLocks noChangeArrowheads="1"/>
            </p:cNvSpPr>
            <p:nvPr/>
          </p:nvSpPr>
          <p:spPr bwMode="auto">
            <a:xfrm>
              <a:off x="2285" y="1568"/>
              <a:ext cx="126" cy="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r>
                <a:rPr lang="en-US" sz="500">
                  <a:cs typeface="Times New Roman" pitchFamily="18" charset="0"/>
                </a:rPr>
                <a:t>■ ■ ■ </a:t>
              </a:r>
              <a:endParaRPr lang="en-GB" sz="500">
                <a:cs typeface="Times New Roman" pitchFamily="18" charset="0"/>
              </a:endParaRPr>
            </a:p>
          </p:txBody>
        </p:sp>
        <p:sp>
          <p:nvSpPr>
            <p:cNvPr id="10428" name="Rectangle 188"/>
            <p:cNvSpPr>
              <a:spLocks noChangeArrowheads="1"/>
            </p:cNvSpPr>
            <p:nvPr/>
          </p:nvSpPr>
          <p:spPr bwMode="auto">
            <a:xfrm>
              <a:off x="2793" y="1579"/>
              <a:ext cx="126" cy="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r>
                <a:rPr lang="en-US" sz="500">
                  <a:cs typeface="Times New Roman" pitchFamily="18" charset="0"/>
                </a:rPr>
                <a:t>■ ■ ■ </a:t>
              </a:r>
              <a:endParaRPr lang="en-GB" sz="500">
                <a:cs typeface="Times New Roman" pitchFamily="18" charset="0"/>
              </a:endParaRPr>
            </a:p>
          </p:txBody>
        </p:sp>
        <p:sp>
          <p:nvSpPr>
            <p:cNvPr id="10429" name="Rectangle 189"/>
            <p:cNvSpPr>
              <a:spLocks noChangeArrowheads="1"/>
            </p:cNvSpPr>
            <p:nvPr/>
          </p:nvSpPr>
          <p:spPr bwMode="auto">
            <a:xfrm>
              <a:off x="3775" y="1568"/>
              <a:ext cx="126" cy="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r>
                <a:rPr lang="en-US" sz="500">
                  <a:cs typeface="Times New Roman" pitchFamily="18" charset="0"/>
                </a:rPr>
                <a:t>■ ■ ■ </a:t>
              </a:r>
              <a:endParaRPr lang="en-GB" sz="500">
                <a:cs typeface="Times New Roman" pitchFamily="18" charset="0"/>
              </a:endParaRPr>
            </a:p>
          </p:txBody>
        </p:sp>
        <p:sp>
          <p:nvSpPr>
            <p:cNvPr id="10430" name="Rectangle 190"/>
            <p:cNvSpPr>
              <a:spLocks noChangeArrowheads="1"/>
            </p:cNvSpPr>
            <p:nvPr/>
          </p:nvSpPr>
          <p:spPr bwMode="auto">
            <a:xfrm>
              <a:off x="3254" y="1579"/>
              <a:ext cx="126" cy="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r>
                <a:rPr lang="en-US" sz="500">
                  <a:cs typeface="Times New Roman" pitchFamily="18" charset="0"/>
                </a:rPr>
                <a:t>■ ■ ■ </a:t>
              </a:r>
              <a:endParaRPr lang="en-GB" sz="500">
                <a:cs typeface="Times New Roman" pitchFamily="18" charset="0"/>
              </a:endParaRPr>
            </a:p>
          </p:txBody>
        </p:sp>
      </p:grpSp>
      <p:sp>
        <p:nvSpPr>
          <p:cNvPr id="10467" name="Rectangle 227"/>
          <p:cNvSpPr>
            <a:spLocks noChangeArrowheads="1"/>
          </p:cNvSpPr>
          <p:nvPr/>
        </p:nvSpPr>
        <p:spPr bwMode="auto">
          <a:xfrm>
            <a:off x="7465317" y="4721572"/>
            <a:ext cx="312738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900">
                <a:solidFill>
                  <a:srgbClr val="000000"/>
                </a:solidFill>
                <a:latin typeface="Myriad Roman" charset="0"/>
                <a:cs typeface="Times New Roman" pitchFamily="18" charset="0"/>
              </a:rPr>
              <a:t>■ ■ ■</a:t>
            </a:r>
            <a:r>
              <a:rPr lang="en-US" sz="1600">
                <a:solidFill>
                  <a:srgbClr val="000000"/>
                </a:solidFill>
                <a:latin typeface="Myriad Roman" charset="0"/>
                <a:cs typeface="Times New Roman" pitchFamily="18" charset="0"/>
              </a:rPr>
              <a:t> </a:t>
            </a:r>
            <a:endParaRPr lang="en-GB" sz="1600">
              <a:solidFill>
                <a:srgbClr val="000000"/>
              </a:solidFill>
              <a:latin typeface="Myriad Roman" charset="0"/>
              <a:cs typeface="Times New Roman" pitchFamily="18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Computer Networks   </a:t>
            </a:r>
            <a:r>
              <a:rPr lang="en-US" dirty="0" smtClean="0">
                <a:solidFill>
                  <a:srgbClr val="990033"/>
                </a:solidFill>
              </a:rPr>
              <a:t>DNS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3236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44624"/>
            <a:ext cx="7772400" cy="926976"/>
          </a:xfrm>
        </p:spPr>
        <p:txBody>
          <a:bodyPr/>
          <a:lstStyle/>
          <a:p>
            <a:r>
              <a:rPr lang="en-US" dirty="0" smtClean="0"/>
              <a:t>DNS: Root Name Servers</a:t>
            </a:r>
          </a:p>
        </p:txBody>
      </p:sp>
      <p:sp>
        <p:nvSpPr>
          <p:cNvPr id="8294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95536" y="1052736"/>
            <a:ext cx="8478837" cy="4648200"/>
          </a:xfrm>
        </p:spPr>
        <p:txBody>
          <a:bodyPr/>
          <a:lstStyle/>
          <a:p>
            <a:r>
              <a:rPr lang="en-US" sz="2000" dirty="0" smtClean="0"/>
              <a:t>Contacted by local name server that can not resolve name</a:t>
            </a:r>
          </a:p>
          <a:p>
            <a:r>
              <a:rPr lang="en-US" sz="2000" dirty="0" smtClean="0"/>
              <a:t>Root name server:</a:t>
            </a:r>
          </a:p>
          <a:p>
            <a:pPr lvl="1"/>
            <a:r>
              <a:rPr lang="en-US" sz="2000" dirty="0" smtClean="0"/>
              <a:t>Contacts authoritative name server if name mapping not known.</a:t>
            </a:r>
          </a:p>
          <a:p>
            <a:pPr lvl="1"/>
            <a:r>
              <a:rPr lang="en-US" sz="2000" dirty="0" smtClean="0"/>
              <a:t>Gets mapping.</a:t>
            </a:r>
          </a:p>
          <a:p>
            <a:pPr lvl="1"/>
            <a:r>
              <a:rPr lang="en-US" sz="2000" dirty="0" smtClean="0"/>
              <a:t>Returns mapping to local name server.</a:t>
            </a:r>
          </a:p>
        </p:txBody>
      </p:sp>
      <p:sp>
        <p:nvSpPr>
          <p:cNvPr id="82950" name="Rectangle 20"/>
          <p:cNvSpPr>
            <a:spLocks noChangeArrowheads="1"/>
          </p:cNvSpPr>
          <p:nvPr/>
        </p:nvSpPr>
        <p:spPr bwMode="auto">
          <a:xfrm>
            <a:off x="6228184" y="4710335"/>
            <a:ext cx="3031332" cy="10350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/>
          <a:lstStyle/>
          <a:p>
            <a:pPr marL="342900" indent="-342900" algn="l"/>
            <a:r>
              <a:rPr lang="en-US" sz="2000" dirty="0">
                <a:latin typeface="+mn-lt"/>
              </a:rPr>
              <a:t>    </a:t>
            </a:r>
            <a:r>
              <a:rPr lang="en-US" sz="2000" dirty="0" smtClean="0">
                <a:solidFill>
                  <a:srgbClr val="009900"/>
                </a:solidFill>
                <a:latin typeface="+mn-lt"/>
              </a:rPr>
              <a:t>13</a:t>
            </a:r>
            <a:r>
              <a:rPr lang="en-US" sz="2000" dirty="0" smtClean="0">
                <a:solidFill>
                  <a:srgbClr val="009900"/>
                </a:solidFill>
              </a:rPr>
              <a:t> </a:t>
            </a:r>
            <a:r>
              <a:rPr lang="en-US" sz="2000" dirty="0" smtClean="0">
                <a:solidFill>
                  <a:srgbClr val="009900"/>
                </a:solidFill>
                <a:latin typeface="+mn-lt"/>
              </a:rPr>
              <a:t>root name servers worldwide  (</a:t>
            </a:r>
            <a:r>
              <a:rPr lang="en-US" sz="2000" dirty="0" smtClean="0">
                <a:solidFill>
                  <a:srgbClr val="009900"/>
                </a:solidFill>
                <a:latin typeface="+mn-lt"/>
              </a:rPr>
              <a:t>a-m) in 2012</a:t>
            </a:r>
          </a:p>
          <a:p>
            <a:pPr marL="342900" indent="-342900" algn="l"/>
            <a:endParaRPr lang="en-US" dirty="0">
              <a:solidFill>
                <a:srgbClr val="009900"/>
              </a:solidFill>
              <a:latin typeface="+mn-lt"/>
            </a:endParaRPr>
          </a:p>
        </p:txBody>
      </p:sp>
      <p:sp>
        <p:nvSpPr>
          <p:cNvPr id="82951" name="AutoShape 22"/>
          <p:cNvSpPr>
            <a:spLocks noChangeAspect="1" noChangeArrowheads="1"/>
          </p:cNvSpPr>
          <p:nvPr/>
        </p:nvSpPr>
        <p:spPr bwMode="auto">
          <a:xfrm>
            <a:off x="827336" y="3303811"/>
            <a:ext cx="5784850" cy="297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82952" name="Picture 23" descr="world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8136" y="4100736"/>
            <a:ext cx="4319587" cy="217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2953" name="Freeform 24"/>
          <p:cNvSpPr>
            <a:spLocks/>
          </p:cNvSpPr>
          <p:nvPr/>
        </p:nvSpPr>
        <p:spPr bwMode="auto">
          <a:xfrm>
            <a:off x="2525961" y="3448274"/>
            <a:ext cx="642937" cy="1235075"/>
          </a:xfrm>
          <a:custGeom>
            <a:avLst/>
            <a:gdLst>
              <a:gd name="T0" fmla="*/ 0 w 963"/>
              <a:gd name="T1" fmla="*/ 0 h 1893"/>
              <a:gd name="T2" fmla="*/ 0 w 963"/>
              <a:gd name="T3" fmla="*/ 930 h 1893"/>
              <a:gd name="T4" fmla="*/ 963 w 963"/>
              <a:gd name="T5" fmla="*/ 1893 h 1893"/>
              <a:gd name="T6" fmla="*/ 0 60000 65536"/>
              <a:gd name="T7" fmla="*/ 0 60000 65536"/>
              <a:gd name="T8" fmla="*/ 0 60000 65536"/>
              <a:gd name="T9" fmla="*/ 0 w 963"/>
              <a:gd name="T10" fmla="*/ 0 h 1893"/>
              <a:gd name="T11" fmla="*/ 963 w 963"/>
              <a:gd name="T12" fmla="*/ 1893 h 189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63" h="1893">
                <a:moveTo>
                  <a:pt x="0" y="0"/>
                </a:moveTo>
                <a:lnTo>
                  <a:pt x="0" y="930"/>
                </a:lnTo>
                <a:lnTo>
                  <a:pt x="963" y="1893"/>
                </a:lnTo>
              </a:path>
            </a:pathLst>
          </a:cu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2954" name="Text Box 25"/>
          <p:cNvSpPr txBox="1">
            <a:spLocks noChangeArrowheads="1"/>
          </p:cNvSpPr>
          <p:nvPr/>
        </p:nvSpPr>
        <p:spPr bwMode="auto">
          <a:xfrm>
            <a:off x="1047998" y="5377086"/>
            <a:ext cx="2024063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1323" tIns="35662" rIns="71323" bIns="35662"/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000">
                <a:solidFill>
                  <a:srgbClr val="000000"/>
                </a:solidFill>
                <a:latin typeface="Arial" charset="0"/>
              </a:rPr>
              <a:t>b USC-ISI Marina del Rey, CA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000">
                <a:solidFill>
                  <a:srgbClr val="000000"/>
                </a:solidFill>
                <a:latin typeface="Arial" charset="0"/>
              </a:rPr>
              <a:t>l  ICANN Los Angeles, CA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>
              <a:latin typeface="Times New Roman" pitchFamily="18" charset="0"/>
            </a:endParaRPr>
          </a:p>
        </p:txBody>
      </p:sp>
      <p:sp>
        <p:nvSpPr>
          <p:cNvPr id="82955" name="Freeform 26"/>
          <p:cNvSpPr>
            <a:spLocks/>
          </p:cNvSpPr>
          <p:nvPr/>
        </p:nvSpPr>
        <p:spPr bwMode="auto">
          <a:xfrm>
            <a:off x="1873498" y="4835749"/>
            <a:ext cx="762000" cy="546100"/>
          </a:xfrm>
          <a:custGeom>
            <a:avLst/>
            <a:gdLst>
              <a:gd name="T0" fmla="*/ 0 w 582"/>
              <a:gd name="T1" fmla="*/ 426 h 426"/>
              <a:gd name="T2" fmla="*/ 582 w 582"/>
              <a:gd name="T3" fmla="*/ 0 h 426"/>
              <a:gd name="T4" fmla="*/ 0 60000 65536"/>
              <a:gd name="T5" fmla="*/ 0 60000 65536"/>
              <a:gd name="T6" fmla="*/ 0 w 582"/>
              <a:gd name="T7" fmla="*/ 0 h 426"/>
              <a:gd name="T8" fmla="*/ 582 w 582"/>
              <a:gd name="T9" fmla="*/ 426 h 42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582" h="426">
                <a:moveTo>
                  <a:pt x="0" y="426"/>
                </a:moveTo>
                <a:lnTo>
                  <a:pt x="582" y="0"/>
                </a:lnTo>
              </a:path>
            </a:pathLst>
          </a:cu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2956" name="Text Box 27"/>
          <p:cNvSpPr txBox="1">
            <a:spLocks noChangeArrowheads="1"/>
          </p:cNvSpPr>
          <p:nvPr/>
        </p:nvSpPr>
        <p:spPr bwMode="auto">
          <a:xfrm>
            <a:off x="551111" y="4056286"/>
            <a:ext cx="19494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1323" tIns="35662" rIns="71323" bIns="35662"/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000">
                <a:solidFill>
                  <a:srgbClr val="000000"/>
                </a:solidFill>
                <a:latin typeface="Arial" charset="0"/>
              </a:rPr>
              <a:t>e NASA Mt View, CA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000">
                <a:solidFill>
                  <a:srgbClr val="000000"/>
                </a:solidFill>
                <a:latin typeface="Arial" charset="0"/>
              </a:rPr>
              <a:t>f  Internet Software C. Palo</a:t>
            </a:r>
            <a:r>
              <a:rPr lang="en-US" sz="900">
                <a:solidFill>
                  <a:srgbClr val="000000"/>
                </a:solidFill>
                <a:latin typeface="Arial" charset="0"/>
              </a:rPr>
              <a:t> Alto, CA (and 36 other locations)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>
              <a:latin typeface="Times New Roman" pitchFamily="18" charset="0"/>
            </a:endParaRPr>
          </a:p>
        </p:txBody>
      </p:sp>
      <p:sp>
        <p:nvSpPr>
          <p:cNvPr id="82957" name="Freeform 28"/>
          <p:cNvSpPr>
            <a:spLocks/>
          </p:cNvSpPr>
          <p:nvPr/>
        </p:nvSpPr>
        <p:spPr bwMode="auto">
          <a:xfrm flipV="1">
            <a:off x="1770311" y="4591274"/>
            <a:ext cx="817562" cy="184150"/>
          </a:xfrm>
          <a:custGeom>
            <a:avLst/>
            <a:gdLst>
              <a:gd name="T0" fmla="*/ 0 w 582"/>
              <a:gd name="T1" fmla="*/ 426 h 426"/>
              <a:gd name="T2" fmla="*/ 582 w 582"/>
              <a:gd name="T3" fmla="*/ 0 h 426"/>
              <a:gd name="T4" fmla="*/ 0 60000 65536"/>
              <a:gd name="T5" fmla="*/ 0 60000 65536"/>
              <a:gd name="T6" fmla="*/ 0 w 582"/>
              <a:gd name="T7" fmla="*/ 0 h 426"/>
              <a:gd name="T8" fmla="*/ 582 w 582"/>
              <a:gd name="T9" fmla="*/ 426 h 42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582" h="426">
                <a:moveTo>
                  <a:pt x="0" y="426"/>
                </a:moveTo>
                <a:lnTo>
                  <a:pt x="582" y="0"/>
                </a:lnTo>
              </a:path>
            </a:pathLst>
          </a:cu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2958" name="Text Box 29"/>
          <p:cNvSpPr txBox="1">
            <a:spLocks noChangeArrowheads="1"/>
          </p:cNvSpPr>
          <p:nvPr/>
        </p:nvSpPr>
        <p:spPr bwMode="auto">
          <a:xfrm>
            <a:off x="4643686" y="3695924"/>
            <a:ext cx="1997075" cy="223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1323" tIns="35662" rIns="71323" bIns="35662"/>
          <a:lstStyle/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sz="1000">
                <a:solidFill>
                  <a:srgbClr val="000000"/>
                </a:solidFill>
                <a:latin typeface="Arial" charset="0"/>
              </a:rPr>
              <a:t>i </a:t>
            </a:r>
            <a:r>
              <a:rPr lang="en-US" sz="1000">
                <a:latin typeface="Arial" charset="0"/>
              </a:rPr>
              <a:t>Autonomica,</a:t>
            </a:r>
            <a:r>
              <a:rPr lang="en-US" sz="1000">
                <a:solidFill>
                  <a:srgbClr val="000000"/>
                </a:solidFill>
                <a:latin typeface="Arial" charset="0"/>
              </a:rPr>
              <a:t> Stockholm (plus     28 other locations)</a:t>
            </a:r>
          </a:p>
        </p:txBody>
      </p:sp>
      <p:sp>
        <p:nvSpPr>
          <p:cNvPr id="82959" name="Freeform 30"/>
          <p:cNvSpPr>
            <a:spLocks/>
          </p:cNvSpPr>
          <p:nvPr/>
        </p:nvSpPr>
        <p:spPr bwMode="auto">
          <a:xfrm>
            <a:off x="4278561" y="3791174"/>
            <a:ext cx="446087" cy="654050"/>
          </a:xfrm>
          <a:custGeom>
            <a:avLst/>
            <a:gdLst>
              <a:gd name="T0" fmla="*/ 666 w 666"/>
              <a:gd name="T1" fmla="*/ 0 h 1005"/>
              <a:gd name="T2" fmla="*/ 0 w 666"/>
              <a:gd name="T3" fmla="*/ 1005 h 1005"/>
              <a:gd name="T4" fmla="*/ 0 60000 65536"/>
              <a:gd name="T5" fmla="*/ 0 60000 65536"/>
              <a:gd name="T6" fmla="*/ 0 w 666"/>
              <a:gd name="T7" fmla="*/ 0 h 1005"/>
              <a:gd name="T8" fmla="*/ 666 w 666"/>
              <a:gd name="T9" fmla="*/ 1005 h 1005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666" h="1005">
                <a:moveTo>
                  <a:pt x="666" y="0"/>
                </a:moveTo>
                <a:lnTo>
                  <a:pt x="0" y="1005"/>
                </a:lnTo>
              </a:path>
            </a:pathLst>
          </a:cu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2960" name="Text Box 31"/>
          <p:cNvSpPr txBox="1">
            <a:spLocks noChangeArrowheads="1"/>
          </p:cNvSpPr>
          <p:nvPr/>
        </p:nvSpPr>
        <p:spPr bwMode="auto">
          <a:xfrm>
            <a:off x="4680198" y="3406999"/>
            <a:ext cx="2519363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1323" tIns="35662" rIns="71323" bIns="35662"/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000">
                <a:solidFill>
                  <a:srgbClr val="000000"/>
                </a:solidFill>
                <a:latin typeface="Arial" charset="0"/>
              </a:rPr>
              <a:t>k RIPE London (also 16 other locations)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82961" name="Freeform 32"/>
          <p:cNvSpPr>
            <a:spLocks/>
          </p:cNvSpPr>
          <p:nvPr/>
        </p:nvSpPr>
        <p:spPr bwMode="auto">
          <a:xfrm>
            <a:off x="4097586" y="3584799"/>
            <a:ext cx="615950" cy="946150"/>
          </a:xfrm>
          <a:custGeom>
            <a:avLst/>
            <a:gdLst>
              <a:gd name="T0" fmla="*/ 922 w 922"/>
              <a:gd name="T1" fmla="*/ 0 h 1448"/>
              <a:gd name="T2" fmla="*/ 0 w 922"/>
              <a:gd name="T3" fmla="*/ 1448 h 1448"/>
              <a:gd name="T4" fmla="*/ 0 60000 65536"/>
              <a:gd name="T5" fmla="*/ 0 60000 65536"/>
              <a:gd name="T6" fmla="*/ 0 w 922"/>
              <a:gd name="T7" fmla="*/ 0 h 1448"/>
              <a:gd name="T8" fmla="*/ 922 w 922"/>
              <a:gd name="T9" fmla="*/ 1448 h 144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922" h="1448">
                <a:moveTo>
                  <a:pt x="922" y="0"/>
                </a:moveTo>
                <a:lnTo>
                  <a:pt x="0" y="1448"/>
                </a:lnTo>
              </a:path>
            </a:pathLst>
          </a:cu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2962" name="Text Box 33"/>
          <p:cNvSpPr txBox="1">
            <a:spLocks noChangeArrowheads="1"/>
          </p:cNvSpPr>
          <p:nvPr/>
        </p:nvSpPr>
        <p:spPr bwMode="auto">
          <a:xfrm>
            <a:off x="6083548" y="4002311"/>
            <a:ext cx="1766888" cy="233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1323" tIns="35662" rIns="71323" bIns="35662"/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000">
                <a:solidFill>
                  <a:srgbClr val="000000"/>
                </a:solidFill>
                <a:latin typeface="Arial" charset="0"/>
              </a:rPr>
              <a:t>m WIDE Tokyo (also Seoul, Paris, SF)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82963" name="Freeform 34"/>
          <p:cNvSpPr>
            <a:spLocks/>
          </p:cNvSpPr>
          <p:nvPr/>
        </p:nvSpPr>
        <p:spPr bwMode="auto">
          <a:xfrm>
            <a:off x="5921623" y="4321399"/>
            <a:ext cx="400050" cy="431800"/>
          </a:xfrm>
          <a:custGeom>
            <a:avLst/>
            <a:gdLst>
              <a:gd name="T0" fmla="*/ 252 w 252"/>
              <a:gd name="T1" fmla="*/ 0 h 462"/>
              <a:gd name="T2" fmla="*/ 0 w 252"/>
              <a:gd name="T3" fmla="*/ 462 h 462"/>
              <a:gd name="T4" fmla="*/ 0 60000 65536"/>
              <a:gd name="T5" fmla="*/ 0 60000 65536"/>
              <a:gd name="T6" fmla="*/ 0 w 252"/>
              <a:gd name="T7" fmla="*/ 0 h 462"/>
              <a:gd name="T8" fmla="*/ 252 w 252"/>
              <a:gd name="T9" fmla="*/ 462 h 46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52" h="462">
                <a:moveTo>
                  <a:pt x="252" y="0"/>
                </a:moveTo>
                <a:lnTo>
                  <a:pt x="0" y="462"/>
                </a:lnTo>
              </a:path>
            </a:pathLst>
          </a:cu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2964" name="Text Box 35"/>
          <p:cNvSpPr txBox="1">
            <a:spLocks noChangeArrowheads="1"/>
          </p:cNvSpPr>
          <p:nvPr/>
        </p:nvSpPr>
        <p:spPr bwMode="auto">
          <a:xfrm>
            <a:off x="2508498" y="3089499"/>
            <a:ext cx="2598738" cy="79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1323" tIns="35662" rIns="71323" bIns="35662"/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000" dirty="0">
                <a:solidFill>
                  <a:srgbClr val="000000"/>
                </a:solidFill>
                <a:latin typeface="Arial" charset="0"/>
              </a:rPr>
              <a:t>a </a:t>
            </a:r>
            <a:r>
              <a:rPr lang="en-US" sz="1000" dirty="0" err="1">
                <a:solidFill>
                  <a:srgbClr val="000000"/>
                </a:solidFill>
                <a:latin typeface="Arial" charset="0"/>
              </a:rPr>
              <a:t>Verisign</a:t>
            </a:r>
            <a:r>
              <a:rPr lang="en-US" sz="1000" dirty="0">
                <a:solidFill>
                  <a:srgbClr val="000000"/>
                </a:solidFill>
                <a:latin typeface="Arial" charset="0"/>
              </a:rPr>
              <a:t>, Dulles, VA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000" dirty="0">
                <a:solidFill>
                  <a:srgbClr val="000000"/>
                </a:solidFill>
                <a:latin typeface="Arial" charset="0"/>
              </a:rPr>
              <a:t>c Cogent, Herndon, VA (also LA)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000" dirty="0">
                <a:solidFill>
                  <a:srgbClr val="000000"/>
                </a:solidFill>
                <a:latin typeface="Arial" charset="0"/>
              </a:rPr>
              <a:t>d U Maryland College Park, MD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000" dirty="0">
                <a:solidFill>
                  <a:srgbClr val="000000"/>
                </a:solidFill>
                <a:latin typeface="Arial" charset="0"/>
              </a:rPr>
              <a:t>g US </a:t>
            </a:r>
            <a:r>
              <a:rPr lang="en-US" sz="1000" dirty="0" err="1">
                <a:solidFill>
                  <a:srgbClr val="000000"/>
                </a:solidFill>
                <a:latin typeface="Arial" charset="0"/>
              </a:rPr>
              <a:t>DoD</a:t>
            </a:r>
            <a:r>
              <a:rPr lang="en-US" sz="1000" dirty="0">
                <a:solidFill>
                  <a:srgbClr val="000000"/>
                </a:solidFill>
                <a:latin typeface="Arial" charset="0"/>
              </a:rPr>
              <a:t> Vienna, VA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000" dirty="0">
                <a:solidFill>
                  <a:srgbClr val="000000"/>
                </a:solidFill>
                <a:latin typeface="Arial" charset="0"/>
              </a:rPr>
              <a:t>h ARL Aberdeen, MD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900" dirty="0">
                <a:solidFill>
                  <a:srgbClr val="000000"/>
                </a:solidFill>
                <a:latin typeface="Arial" charset="0"/>
              </a:rPr>
              <a:t>j  </a:t>
            </a:r>
            <a:r>
              <a:rPr lang="en-US" sz="900" dirty="0" err="1">
                <a:solidFill>
                  <a:srgbClr val="000000"/>
                </a:solidFill>
                <a:latin typeface="Arial" charset="0"/>
              </a:rPr>
              <a:t>Verisign</a:t>
            </a:r>
            <a:r>
              <a:rPr lang="en-US" sz="900" dirty="0">
                <a:solidFill>
                  <a:srgbClr val="000000"/>
                </a:solidFill>
                <a:latin typeface="Arial" charset="0"/>
              </a:rPr>
              <a:t>, ( 21 locations)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dirty="0">
              <a:latin typeface="Times New Roman" pitchFamily="18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Networks   </a:t>
            </a:r>
            <a:r>
              <a:rPr lang="en-US" smtClean="0">
                <a:solidFill>
                  <a:srgbClr val="800000"/>
                </a:solidFill>
              </a:rPr>
              <a:t>DNS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708865F-D8BA-461E-B4C5-2BCB82877216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8388424" y="5808687"/>
            <a:ext cx="648072" cy="42862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sz="1800" b="1" dirty="0" smtClean="0">
                <a:solidFill>
                  <a:srgbClr val="333333"/>
                </a:solidFill>
                <a:latin typeface="Comic Sans MS" pitchFamily="66" charset="0"/>
              </a:rPr>
              <a:t>K&amp;R</a:t>
            </a:r>
            <a:endParaRPr lang="en-US" sz="1800" b="1" dirty="0">
              <a:solidFill>
                <a:srgbClr val="333333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6793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Top-Level Domain (TLD)</a:t>
            </a:r>
          </a:p>
        </p:txBody>
      </p:sp>
      <p:sp>
        <p:nvSpPr>
          <p:cNvPr id="8397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560" y="1124744"/>
            <a:ext cx="8159750" cy="4648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>
                <a:solidFill>
                  <a:srgbClr val="800000"/>
                </a:solidFill>
              </a:rPr>
              <a:t>Top-level domain (TLD) servers:</a:t>
            </a:r>
          </a:p>
          <a:p>
            <a:pPr lvl="1">
              <a:lnSpc>
                <a:spcPct val="90000"/>
              </a:lnSpc>
            </a:pPr>
            <a:r>
              <a:rPr lang="en-US" sz="3200" dirty="0" smtClean="0"/>
              <a:t>Responsible for </a:t>
            </a:r>
            <a:r>
              <a:rPr lang="en-US" sz="3200" dirty="0" smtClean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com</a:t>
            </a:r>
            <a:r>
              <a:rPr lang="en-US" sz="32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3200" dirty="0" smtClean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org</a:t>
            </a:r>
            <a:r>
              <a:rPr lang="en-US" sz="32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3200" dirty="0" smtClean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net</a:t>
            </a:r>
            <a:r>
              <a:rPr lang="en-US" sz="32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3200" dirty="0" err="1" smtClean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edu</a:t>
            </a:r>
            <a:r>
              <a:rPr lang="en-US" sz="3200" dirty="0" smtClean="0"/>
              <a:t>, etc, and all top-level country domains such as </a:t>
            </a:r>
            <a:r>
              <a:rPr lang="en-US" sz="3200" dirty="0" err="1" smtClean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uk</a:t>
            </a:r>
            <a:r>
              <a:rPr lang="en-US" sz="32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3200" dirty="0" err="1" smtClean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fr</a:t>
            </a:r>
            <a:r>
              <a:rPr lang="en-US" sz="32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3200" dirty="0" err="1" smtClean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ca</a:t>
            </a:r>
            <a:r>
              <a:rPr lang="en-US" sz="32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3200" dirty="0" smtClean="0">
                <a:latin typeface="Courier New" pitchFamily="49" charset="0"/>
                <a:cs typeface="Courier New" pitchFamily="49" charset="0"/>
              </a:rPr>
              <a:t>and </a:t>
            </a:r>
            <a:r>
              <a:rPr lang="en-US" sz="3200" dirty="0" err="1" smtClean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jp</a:t>
            </a:r>
            <a:r>
              <a:rPr lang="en-US" sz="3200" dirty="0" smtClean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.</a:t>
            </a:r>
            <a:endParaRPr lang="en-US" sz="3200" dirty="0" smtClean="0">
              <a:solidFill>
                <a:srgbClr val="0033CC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sz="3200" dirty="0" err="1" smtClean="0"/>
              <a:t>Verisign</a:t>
            </a:r>
            <a:r>
              <a:rPr lang="en-US" sz="3200" dirty="0" smtClean="0"/>
              <a:t> Global Registry Services maintains servers for </a:t>
            </a:r>
            <a:r>
              <a:rPr lang="en-US" sz="3200" dirty="0" smtClean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com </a:t>
            </a:r>
            <a:r>
              <a:rPr lang="en-US" sz="3200" dirty="0" smtClean="0">
                <a:latin typeface="Comic Sans MS" pitchFamily="66" charset="0"/>
                <a:cs typeface="Courier New" pitchFamily="49" charset="0"/>
              </a:rPr>
              <a:t>and</a:t>
            </a:r>
            <a:r>
              <a:rPr lang="en-US" sz="3200" dirty="0" smtClean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 net</a:t>
            </a:r>
            <a:r>
              <a:rPr lang="en-US" sz="3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3200" dirty="0" smtClean="0"/>
              <a:t>TLD.</a:t>
            </a:r>
          </a:p>
          <a:p>
            <a:pPr lvl="1">
              <a:lnSpc>
                <a:spcPct val="90000"/>
              </a:lnSpc>
            </a:pPr>
            <a:r>
              <a:rPr lang="en-US" sz="3200" dirty="0" err="1" smtClean="0"/>
              <a:t>Educause</a:t>
            </a:r>
            <a:r>
              <a:rPr lang="en-US" sz="3200" dirty="0" smtClean="0"/>
              <a:t> for </a:t>
            </a:r>
            <a:r>
              <a:rPr lang="en-US" sz="3200" dirty="0" err="1" smtClean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edu</a:t>
            </a:r>
            <a:r>
              <a:rPr lang="en-US" sz="3200" dirty="0" smtClean="0"/>
              <a:t> TLD.</a:t>
            </a:r>
          </a:p>
          <a:p>
            <a:pPr marL="457200" lvl="1" indent="0">
              <a:lnSpc>
                <a:spcPct val="90000"/>
              </a:lnSpc>
              <a:buNone/>
            </a:pPr>
            <a:endParaRPr lang="en-US" sz="3200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Computer Networks   </a:t>
            </a:r>
            <a:r>
              <a:rPr lang="en-US" dirty="0" smtClean="0">
                <a:solidFill>
                  <a:srgbClr val="800000"/>
                </a:solidFill>
              </a:rPr>
              <a:t>DNS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0008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Authoritative Servers</a:t>
            </a:r>
          </a:p>
        </p:txBody>
      </p:sp>
      <p:sp>
        <p:nvSpPr>
          <p:cNvPr id="8397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229072"/>
            <a:ext cx="8496944" cy="4648200"/>
          </a:xfrm>
        </p:spPr>
        <p:txBody>
          <a:bodyPr/>
          <a:lstStyle/>
          <a:p>
            <a:pPr marL="0" indent="0">
              <a:lnSpc>
                <a:spcPct val="90000"/>
              </a:lnSpc>
              <a:buNone/>
            </a:pPr>
            <a:r>
              <a:rPr lang="en-US" sz="3600" dirty="0" smtClean="0">
                <a:solidFill>
                  <a:srgbClr val="800000"/>
                </a:solidFill>
              </a:rPr>
              <a:t>Authoritative DNS servers: </a:t>
            </a:r>
          </a:p>
          <a:p>
            <a:pPr lvl="1">
              <a:lnSpc>
                <a:spcPct val="90000"/>
              </a:lnSpc>
            </a:pPr>
            <a:r>
              <a:rPr lang="en-US" sz="3600" dirty="0" smtClean="0"/>
              <a:t>Organization’s DNS servers, providing authoritative hostname to IP mappings for organization’s servers (e.g., Web, mail</a:t>
            </a:r>
            <a:r>
              <a:rPr lang="en-US" sz="3600" dirty="0" smtClean="0"/>
              <a:t>).</a:t>
            </a:r>
          </a:p>
          <a:p>
            <a:pPr marL="457200" lvl="1" indent="0">
              <a:lnSpc>
                <a:spcPct val="90000"/>
              </a:lnSpc>
              <a:buNone/>
            </a:pPr>
            <a:endParaRPr lang="en-US" sz="3600" dirty="0" smtClean="0"/>
          </a:p>
          <a:p>
            <a:pPr lvl="1">
              <a:lnSpc>
                <a:spcPct val="90000"/>
              </a:lnSpc>
            </a:pPr>
            <a:r>
              <a:rPr lang="en-US" sz="3600" dirty="0" smtClean="0"/>
              <a:t>Can be maintained by organization or service provider.</a:t>
            </a:r>
          </a:p>
          <a:p>
            <a:pPr lvl="1">
              <a:lnSpc>
                <a:spcPct val="90000"/>
              </a:lnSpc>
            </a:pPr>
            <a:endParaRPr lang="en-US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Computer Networks   </a:t>
            </a:r>
            <a:r>
              <a:rPr lang="en-US" dirty="0" smtClean="0">
                <a:solidFill>
                  <a:srgbClr val="800000"/>
                </a:solidFill>
              </a:rPr>
              <a:t>DNS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7897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99392"/>
            <a:ext cx="7772400" cy="1143000"/>
          </a:xfrm>
        </p:spPr>
        <p:txBody>
          <a:bodyPr/>
          <a:lstStyle/>
          <a:p>
            <a:r>
              <a:rPr lang="en-US" dirty="0" smtClean="0"/>
              <a:t>Local Name Server</a:t>
            </a:r>
          </a:p>
        </p:txBody>
      </p:sp>
      <p:sp>
        <p:nvSpPr>
          <p:cNvPr id="8499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1052736"/>
            <a:ext cx="8784976" cy="4896544"/>
          </a:xfrm>
        </p:spPr>
        <p:txBody>
          <a:bodyPr/>
          <a:lstStyle/>
          <a:p>
            <a:r>
              <a:rPr lang="en-US" sz="2800" dirty="0" smtClean="0"/>
              <a:t>Does not strictly belong to hierarchy.</a:t>
            </a:r>
          </a:p>
          <a:p>
            <a:r>
              <a:rPr lang="en-US" sz="2800" dirty="0" smtClean="0"/>
              <a:t>Each ISP (residential ISP, company, university) has one</a:t>
            </a:r>
          </a:p>
          <a:p>
            <a:pPr lvl="1"/>
            <a:r>
              <a:rPr lang="en-US" dirty="0" smtClean="0"/>
              <a:t>Also called “default name server”.</a:t>
            </a:r>
          </a:p>
          <a:p>
            <a:pPr lvl="1"/>
            <a:r>
              <a:rPr lang="en-US" dirty="0" smtClean="0"/>
              <a:t>You can run one in your home/dorm!</a:t>
            </a:r>
          </a:p>
          <a:p>
            <a:r>
              <a:rPr lang="en-US" sz="2800" dirty="0" smtClean="0"/>
              <a:t>When a host makes  a DNS query, the query is sent to its </a:t>
            </a:r>
            <a:r>
              <a:rPr lang="en-US" sz="2800" dirty="0" smtClean="0">
                <a:solidFill>
                  <a:srgbClr val="800000"/>
                </a:solidFill>
              </a:rPr>
              <a:t>local DNS server</a:t>
            </a:r>
            <a:r>
              <a:rPr lang="en-US" sz="2800" dirty="0" smtClean="0"/>
              <a:t>.</a:t>
            </a:r>
          </a:p>
          <a:p>
            <a:pPr lvl="1"/>
            <a:r>
              <a:rPr lang="en-US" dirty="0" smtClean="0"/>
              <a:t>ISP provides IP address of local DNS server using DHCP.</a:t>
            </a:r>
          </a:p>
          <a:p>
            <a:pPr lvl="1"/>
            <a:r>
              <a:rPr lang="en-US" dirty="0" smtClean="0"/>
              <a:t>Acts as proxy, forwards query into the name server hierarchy.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Computer Networks   </a:t>
            </a:r>
            <a:r>
              <a:rPr lang="en-US" dirty="0" smtClean="0">
                <a:solidFill>
                  <a:srgbClr val="800000"/>
                </a:solidFill>
              </a:rPr>
              <a:t>DNS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0959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41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98841874"/>
              </p:ext>
            </p:extLst>
          </p:nvPr>
        </p:nvGraphicFramePr>
        <p:xfrm>
          <a:off x="4989513" y="4871045"/>
          <a:ext cx="833437" cy="638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4" name="Clip" r:id="rId3" imgW="1305000" imgH="1085760" progId="">
                  <p:embed/>
                </p:oleObj>
              </mc:Choice>
              <mc:Fallback>
                <p:oleObj name="Clip" r:id="rId3" imgW="1305000" imgH="108576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89513" y="4871045"/>
                        <a:ext cx="833437" cy="638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14" name="Text Box 5"/>
          <p:cNvSpPr txBox="1">
            <a:spLocks noChangeArrowheads="1"/>
          </p:cNvSpPr>
          <p:nvPr/>
        </p:nvSpPr>
        <p:spPr bwMode="auto">
          <a:xfrm>
            <a:off x="4157663" y="5554117"/>
            <a:ext cx="1844675" cy="611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/>
              <a:t>requesting host</a:t>
            </a:r>
            <a:endParaRPr lang="en-US" dirty="0">
              <a:latin typeface="Times New Roman" pitchFamily="18" charset="0"/>
            </a:endParaRP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 dirty="0">
                <a:solidFill>
                  <a:srgbClr val="0033CC"/>
                </a:solidFill>
                <a:latin typeface="Arial" charset="0"/>
              </a:rPr>
              <a:t>cis.poly.edu</a:t>
            </a:r>
            <a:endParaRPr lang="en-US" sz="1600" dirty="0">
              <a:solidFill>
                <a:srgbClr val="0033CC"/>
              </a:solidFill>
              <a:latin typeface="Arial" charset="0"/>
            </a:endParaRPr>
          </a:p>
        </p:txBody>
      </p:sp>
      <p:graphicFrame>
        <p:nvGraphicFramePr>
          <p:cNvPr id="17411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59450201"/>
              </p:ext>
            </p:extLst>
          </p:nvPr>
        </p:nvGraphicFramePr>
        <p:xfrm>
          <a:off x="7113588" y="5671145"/>
          <a:ext cx="833437" cy="638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5" name="Clip" r:id="rId5" imgW="1305000" imgH="1085760" progId="">
                  <p:embed/>
                </p:oleObj>
              </mc:Choice>
              <mc:Fallback>
                <p:oleObj name="Clip" r:id="rId5" imgW="1305000" imgH="108576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13588" y="5671145"/>
                        <a:ext cx="833437" cy="638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5237163" y="2796182"/>
            <a:ext cx="369887" cy="657225"/>
            <a:chOff x="4180" y="783"/>
            <a:chExt cx="150" cy="307"/>
          </a:xfrm>
        </p:grpSpPr>
        <p:sp>
          <p:nvSpPr>
            <p:cNvPr id="17469" name="AutoShape 9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70" name="Rectangle 10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71" name="Rectangle 11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72" name="AutoShape 12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73" name="Line 13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74" name="Line 14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75" name="Rectangle 15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76" name="Rectangle 16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7417" name="Text Box 17"/>
          <p:cNvSpPr txBox="1">
            <a:spLocks noChangeArrowheads="1"/>
          </p:cNvSpPr>
          <p:nvPr/>
        </p:nvSpPr>
        <p:spPr bwMode="auto">
          <a:xfrm>
            <a:off x="5791200" y="1048345"/>
            <a:ext cx="20113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800"/>
              <a:t>root DNS server</a:t>
            </a:r>
            <a:endParaRPr lang="en-US" sz="1600">
              <a:latin typeface="Times New Roman" pitchFamily="18" charset="0"/>
            </a:endParaRPr>
          </a:p>
        </p:txBody>
      </p:sp>
      <p:sp>
        <p:nvSpPr>
          <p:cNvPr id="202770" name="Line 18"/>
          <p:cNvSpPr>
            <a:spLocks noChangeShapeType="1"/>
          </p:cNvSpPr>
          <p:nvPr/>
        </p:nvSpPr>
        <p:spPr bwMode="auto">
          <a:xfrm flipH="1" flipV="1">
            <a:off x="5286375" y="3483570"/>
            <a:ext cx="0" cy="13144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2771" name="Line 19"/>
          <p:cNvSpPr>
            <a:spLocks noChangeShapeType="1"/>
          </p:cNvSpPr>
          <p:nvPr/>
        </p:nvSpPr>
        <p:spPr bwMode="auto">
          <a:xfrm flipV="1">
            <a:off x="5400675" y="1788120"/>
            <a:ext cx="914400" cy="9715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2772" name="Line 20"/>
          <p:cNvSpPr>
            <a:spLocks noChangeShapeType="1"/>
          </p:cNvSpPr>
          <p:nvPr/>
        </p:nvSpPr>
        <p:spPr bwMode="auto">
          <a:xfrm flipV="1">
            <a:off x="5686425" y="2950170"/>
            <a:ext cx="1485900" cy="95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2773" name="Line 21"/>
          <p:cNvSpPr>
            <a:spLocks noChangeShapeType="1"/>
          </p:cNvSpPr>
          <p:nvPr/>
        </p:nvSpPr>
        <p:spPr bwMode="auto">
          <a:xfrm flipH="1" flipV="1">
            <a:off x="5686425" y="3121620"/>
            <a:ext cx="1419225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2774" name="Line 22"/>
          <p:cNvSpPr>
            <a:spLocks noChangeShapeType="1"/>
          </p:cNvSpPr>
          <p:nvPr/>
        </p:nvSpPr>
        <p:spPr bwMode="auto">
          <a:xfrm flipH="1">
            <a:off x="5610225" y="2016720"/>
            <a:ext cx="733425" cy="762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2775" name="Line 23"/>
          <p:cNvSpPr>
            <a:spLocks noChangeShapeType="1"/>
          </p:cNvSpPr>
          <p:nvPr/>
        </p:nvSpPr>
        <p:spPr bwMode="auto">
          <a:xfrm>
            <a:off x="5476875" y="3512145"/>
            <a:ext cx="9525" cy="132397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" name="Group 24"/>
          <p:cNvGrpSpPr>
            <a:grpSpLocks/>
          </p:cNvGrpSpPr>
          <p:nvPr/>
        </p:nvGrpSpPr>
        <p:grpSpPr bwMode="auto">
          <a:xfrm>
            <a:off x="4130675" y="3609901"/>
            <a:ext cx="1998663" cy="611187"/>
            <a:chOff x="2800" y="2132"/>
            <a:chExt cx="1259" cy="385"/>
          </a:xfrm>
        </p:grpSpPr>
        <p:sp>
          <p:nvSpPr>
            <p:cNvPr id="17467" name="Rectangle 25"/>
            <p:cNvSpPr>
              <a:spLocks noChangeArrowheads="1"/>
            </p:cNvSpPr>
            <p:nvPr/>
          </p:nvSpPr>
          <p:spPr bwMode="auto">
            <a:xfrm>
              <a:off x="2838" y="2178"/>
              <a:ext cx="1182" cy="30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68" name="Text Box 26"/>
            <p:cNvSpPr txBox="1">
              <a:spLocks noChangeArrowheads="1"/>
            </p:cNvSpPr>
            <p:nvPr/>
          </p:nvSpPr>
          <p:spPr bwMode="auto">
            <a:xfrm>
              <a:off x="2800" y="2132"/>
              <a:ext cx="1259" cy="3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 dirty="0"/>
                <a:t>local DNS server</a:t>
              </a:r>
              <a:endParaRPr lang="en-US" dirty="0">
                <a:latin typeface="Times New Roman" pitchFamily="18" charset="0"/>
              </a:endParaRPr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 dirty="0">
                  <a:solidFill>
                    <a:srgbClr val="0033CC"/>
                  </a:solidFill>
                  <a:latin typeface="Arial" charset="0"/>
                </a:rPr>
                <a:t>dns.poly.edu</a:t>
              </a:r>
              <a:endParaRPr lang="en-US" sz="1600" dirty="0">
                <a:solidFill>
                  <a:srgbClr val="0033CC"/>
                </a:solidFill>
                <a:latin typeface="Arial" charset="0"/>
              </a:endParaRPr>
            </a:p>
          </p:txBody>
        </p:sp>
      </p:grpSp>
      <p:sp>
        <p:nvSpPr>
          <p:cNvPr id="202779" name="Text Box 27"/>
          <p:cNvSpPr txBox="1">
            <a:spLocks noChangeArrowheads="1"/>
          </p:cNvSpPr>
          <p:nvPr/>
        </p:nvSpPr>
        <p:spPr bwMode="auto">
          <a:xfrm>
            <a:off x="4997450" y="4339232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solidFill>
                  <a:srgbClr val="FF0000"/>
                </a:solidFill>
                <a:latin typeface="Arial" charset="0"/>
              </a:rPr>
              <a:t>1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202780" name="Text Box 28"/>
          <p:cNvSpPr txBox="1">
            <a:spLocks noChangeArrowheads="1"/>
          </p:cNvSpPr>
          <p:nvPr/>
        </p:nvSpPr>
        <p:spPr bwMode="auto">
          <a:xfrm>
            <a:off x="5540375" y="2005607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solidFill>
                  <a:srgbClr val="FF0000"/>
                </a:solidFill>
                <a:latin typeface="Arial" charset="0"/>
              </a:rPr>
              <a:t>2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202781" name="Text Box 29"/>
          <p:cNvSpPr txBox="1">
            <a:spLocks noChangeArrowheads="1"/>
          </p:cNvSpPr>
          <p:nvPr/>
        </p:nvSpPr>
        <p:spPr bwMode="auto">
          <a:xfrm>
            <a:off x="5978525" y="2243732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solidFill>
                  <a:srgbClr val="FF0000"/>
                </a:solidFill>
                <a:latin typeface="Arial" charset="0"/>
              </a:rPr>
              <a:t>3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202782" name="Text Box 30"/>
          <p:cNvSpPr txBox="1">
            <a:spLocks noChangeArrowheads="1"/>
          </p:cNvSpPr>
          <p:nvPr/>
        </p:nvSpPr>
        <p:spPr bwMode="auto">
          <a:xfrm>
            <a:off x="6292850" y="2653307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solidFill>
                  <a:srgbClr val="FF0000"/>
                </a:solidFill>
                <a:latin typeface="Arial" charset="0"/>
              </a:rPr>
              <a:t>4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202783" name="Text Box 31"/>
          <p:cNvSpPr txBox="1">
            <a:spLocks noChangeArrowheads="1"/>
          </p:cNvSpPr>
          <p:nvPr/>
        </p:nvSpPr>
        <p:spPr bwMode="auto">
          <a:xfrm>
            <a:off x="6323013" y="3140670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solidFill>
                  <a:srgbClr val="FF0000"/>
                </a:solidFill>
                <a:latin typeface="Arial" charset="0"/>
              </a:rPr>
              <a:t>5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202784" name="Text Box 32"/>
          <p:cNvSpPr txBox="1">
            <a:spLocks noChangeArrowheads="1"/>
          </p:cNvSpPr>
          <p:nvPr/>
        </p:nvSpPr>
        <p:spPr bwMode="auto">
          <a:xfrm>
            <a:off x="6919913" y="4180482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solidFill>
                  <a:srgbClr val="FF0000"/>
                </a:solidFill>
                <a:latin typeface="Arial" charset="0"/>
              </a:rPr>
              <a:t>6</a:t>
            </a:r>
            <a:endParaRPr lang="en-US">
              <a:latin typeface="Times New Roman" pitchFamily="18" charset="0"/>
            </a:endParaRPr>
          </a:p>
        </p:txBody>
      </p:sp>
      <p:grpSp>
        <p:nvGrpSpPr>
          <p:cNvPr id="4" name="Group 33"/>
          <p:cNvGrpSpPr>
            <a:grpSpLocks/>
          </p:cNvGrpSpPr>
          <p:nvPr/>
        </p:nvGrpSpPr>
        <p:grpSpPr bwMode="auto">
          <a:xfrm>
            <a:off x="6351588" y="1376957"/>
            <a:ext cx="369887" cy="657225"/>
            <a:chOff x="4180" y="783"/>
            <a:chExt cx="150" cy="307"/>
          </a:xfrm>
        </p:grpSpPr>
        <p:sp>
          <p:nvSpPr>
            <p:cNvPr id="17459" name="AutoShape 34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60" name="Rectangle 35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61" name="Rectangle 36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62" name="AutoShape 37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63" name="Line 38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64" name="Line 39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65" name="Rectangle 40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66" name="Rectangle 41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" name="Group 42"/>
          <p:cNvGrpSpPr>
            <a:grpSpLocks/>
          </p:cNvGrpSpPr>
          <p:nvPr/>
        </p:nvGrpSpPr>
        <p:grpSpPr bwMode="auto">
          <a:xfrm>
            <a:off x="7180263" y="2805707"/>
            <a:ext cx="369887" cy="657225"/>
            <a:chOff x="4180" y="783"/>
            <a:chExt cx="150" cy="307"/>
          </a:xfrm>
        </p:grpSpPr>
        <p:sp>
          <p:nvSpPr>
            <p:cNvPr id="17451" name="AutoShape 43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52" name="Rectangle 44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53" name="Rectangle 45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54" name="AutoShape 46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55" name="Line 47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56" name="Line 48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57" name="Rectangle 49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58" name="Rectangle 50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" name="Group 51"/>
          <p:cNvGrpSpPr>
            <a:grpSpLocks/>
          </p:cNvGrpSpPr>
          <p:nvPr/>
        </p:nvGrpSpPr>
        <p:grpSpPr bwMode="auto">
          <a:xfrm>
            <a:off x="7161213" y="4424957"/>
            <a:ext cx="369887" cy="657225"/>
            <a:chOff x="4180" y="783"/>
            <a:chExt cx="150" cy="307"/>
          </a:xfrm>
        </p:grpSpPr>
        <p:sp>
          <p:nvSpPr>
            <p:cNvPr id="17443" name="AutoShape 52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44" name="Rectangle 53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45" name="Rectangle 54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46" name="AutoShape 55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47" name="Line 56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48" name="Line 57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49" name="Rectangle 58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50" name="Rectangle 59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7434" name="Text Box 60"/>
          <p:cNvSpPr txBox="1">
            <a:spLocks noChangeArrowheads="1"/>
          </p:cNvSpPr>
          <p:nvPr/>
        </p:nvSpPr>
        <p:spPr bwMode="auto">
          <a:xfrm>
            <a:off x="6243638" y="4996457"/>
            <a:ext cx="2617787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600" dirty="0"/>
              <a:t>authoritative DNS server</a:t>
            </a:r>
            <a:endParaRPr lang="en-US" dirty="0">
              <a:latin typeface="Times New Roman" pitchFamily="18" charset="0"/>
            </a:endParaRP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 dirty="0">
                <a:solidFill>
                  <a:srgbClr val="0033CC"/>
                </a:solidFill>
                <a:latin typeface="Arial" charset="0"/>
              </a:rPr>
              <a:t>dns.cs.umass.edu</a:t>
            </a:r>
            <a:endParaRPr lang="en-US" sz="1600" dirty="0">
              <a:solidFill>
                <a:srgbClr val="0033CC"/>
              </a:solidFill>
              <a:latin typeface="Arial" charset="0"/>
            </a:endParaRPr>
          </a:p>
        </p:txBody>
      </p:sp>
      <p:sp>
        <p:nvSpPr>
          <p:cNvPr id="202813" name="Text Box 61"/>
          <p:cNvSpPr txBox="1">
            <a:spLocks noChangeArrowheads="1"/>
          </p:cNvSpPr>
          <p:nvPr/>
        </p:nvSpPr>
        <p:spPr bwMode="auto">
          <a:xfrm>
            <a:off x="6292850" y="4210645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solidFill>
                  <a:srgbClr val="FF0000"/>
                </a:solidFill>
                <a:latin typeface="Arial" charset="0"/>
              </a:rPr>
              <a:t>7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202814" name="Text Box 62"/>
          <p:cNvSpPr txBox="1">
            <a:spLocks noChangeArrowheads="1"/>
          </p:cNvSpPr>
          <p:nvPr/>
        </p:nvSpPr>
        <p:spPr bwMode="auto">
          <a:xfrm>
            <a:off x="5549900" y="4358282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solidFill>
                  <a:srgbClr val="FF0000"/>
                </a:solidFill>
                <a:latin typeface="Arial" charset="0"/>
              </a:rPr>
              <a:t>8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202815" name="Line 63"/>
          <p:cNvSpPr>
            <a:spLocks noChangeShapeType="1"/>
          </p:cNvSpPr>
          <p:nvPr/>
        </p:nvSpPr>
        <p:spPr bwMode="auto">
          <a:xfrm>
            <a:off x="5619750" y="3281957"/>
            <a:ext cx="1493838" cy="131445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2816" name="Line 64"/>
          <p:cNvSpPr>
            <a:spLocks noChangeShapeType="1"/>
          </p:cNvSpPr>
          <p:nvPr/>
        </p:nvSpPr>
        <p:spPr bwMode="auto">
          <a:xfrm flipH="1" flipV="1">
            <a:off x="5580063" y="3397845"/>
            <a:ext cx="1493837" cy="130175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7439" name="Text Box 65"/>
          <p:cNvSpPr txBox="1">
            <a:spLocks noChangeArrowheads="1"/>
          </p:cNvSpPr>
          <p:nvPr/>
        </p:nvSpPr>
        <p:spPr bwMode="auto">
          <a:xfrm>
            <a:off x="6551613" y="2419945"/>
            <a:ext cx="20113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800"/>
              <a:t>TLD DNS server</a:t>
            </a:r>
            <a:endParaRPr lang="en-US" sz="1600">
              <a:latin typeface="Times New Roman" pitchFamily="18" charset="0"/>
            </a:endParaRPr>
          </a:p>
        </p:txBody>
      </p:sp>
      <p:sp>
        <p:nvSpPr>
          <p:cNvPr id="17440" name="Rectangle 66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052736"/>
          </a:xfrm>
        </p:spPr>
        <p:txBody>
          <a:bodyPr/>
          <a:lstStyle/>
          <a:p>
            <a:r>
              <a:rPr lang="en-US" dirty="0" smtClean="0"/>
              <a:t>DNS </a:t>
            </a:r>
            <a:r>
              <a:rPr lang="en-US" dirty="0"/>
              <a:t>N</a:t>
            </a:r>
            <a:r>
              <a:rPr lang="en-US" dirty="0" smtClean="0"/>
              <a:t>ame </a:t>
            </a:r>
            <a:r>
              <a:rPr lang="en-US" dirty="0"/>
              <a:t>R</a:t>
            </a:r>
            <a:r>
              <a:rPr lang="en-US" dirty="0" smtClean="0"/>
              <a:t>esolution </a:t>
            </a:r>
            <a:r>
              <a:rPr lang="en-US" dirty="0"/>
              <a:t>E</a:t>
            </a:r>
            <a:r>
              <a:rPr lang="en-US" dirty="0" smtClean="0"/>
              <a:t>xample</a:t>
            </a:r>
          </a:p>
        </p:txBody>
      </p:sp>
      <p:sp>
        <p:nvSpPr>
          <p:cNvPr id="17441" name="Rectangle 67"/>
          <p:cNvSpPr>
            <a:spLocks noGrp="1" noChangeArrowheads="1"/>
          </p:cNvSpPr>
          <p:nvPr>
            <p:ph type="body" sz="half" idx="1"/>
          </p:nvPr>
        </p:nvSpPr>
        <p:spPr>
          <a:xfrm>
            <a:off x="431800" y="1268760"/>
            <a:ext cx="3565525" cy="4648200"/>
          </a:xfrm>
        </p:spPr>
        <p:txBody>
          <a:bodyPr/>
          <a:lstStyle/>
          <a:p>
            <a:r>
              <a:rPr lang="en-US" sz="2400" dirty="0" smtClean="0"/>
              <a:t>Host at </a:t>
            </a:r>
            <a:r>
              <a:rPr lang="en-US" sz="2000" dirty="0" smtClean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cis.poly.edu</a:t>
            </a:r>
            <a:r>
              <a:rPr lang="en-US" sz="2400" dirty="0" smtClean="0"/>
              <a:t> wants IP address for </a:t>
            </a:r>
            <a:r>
              <a:rPr lang="en-US" sz="2000" dirty="0" smtClean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gaia.cs.umass.edu</a:t>
            </a:r>
            <a:endParaRPr lang="en-US" sz="2400" dirty="0" smtClean="0">
              <a:solidFill>
                <a:srgbClr val="0033CC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7442" name="Rectangle 69"/>
          <p:cNvSpPr>
            <a:spLocks noChangeArrowheads="1"/>
          </p:cNvSpPr>
          <p:nvPr/>
        </p:nvSpPr>
        <p:spPr bwMode="auto">
          <a:xfrm>
            <a:off x="582613" y="3094038"/>
            <a:ext cx="3162300" cy="2617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/>
            <a:r>
              <a:rPr lang="en-US" b="1" dirty="0">
                <a:solidFill>
                  <a:srgbClr val="990033"/>
                </a:solidFill>
                <a:latin typeface="+mn-lt"/>
              </a:rPr>
              <a:t>I</a:t>
            </a:r>
            <a:r>
              <a:rPr lang="en-US" b="1" dirty="0" smtClean="0">
                <a:solidFill>
                  <a:srgbClr val="990033"/>
                </a:solidFill>
                <a:latin typeface="+mn-lt"/>
              </a:rPr>
              <a:t>terated </a:t>
            </a:r>
            <a:r>
              <a:rPr lang="en-US" b="1" dirty="0" smtClean="0">
                <a:solidFill>
                  <a:srgbClr val="990033"/>
                </a:solidFill>
                <a:latin typeface="+mn-lt"/>
              </a:rPr>
              <a:t>query</a:t>
            </a:r>
            <a:endParaRPr lang="en-US" sz="2000" b="1" dirty="0">
              <a:solidFill>
                <a:srgbClr val="990033"/>
              </a:solidFill>
              <a:latin typeface="+mn-lt"/>
            </a:endParaRPr>
          </a:p>
          <a:p>
            <a:pPr marL="342900" indent="-342900" algn="l">
              <a:buFont typeface="Arial" pitchFamily="34" charset="0"/>
              <a:buChar char="•"/>
            </a:pPr>
            <a:r>
              <a:rPr lang="en-US" sz="2000" dirty="0">
                <a:latin typeface="+mn-lt"/>
              </a:rPr>
              <a:t>contacted server replies with name of server to </a:t>
            </a:r>
            <a:r>
              <a:rPr lang="en-US" sz="2000" dirty="0" smtClean="0">
                <a:latin typeface="+mn-lt"/>
              </a:rPr>
              <a:t>contact</a:t>
            </a:r>
            <a:r>
              <a:rPr lang="en-US" sz="2000" dirty="0" smtClean="0">
                <a:latin typeface="+mn-lt"/>
              </a:rPr>
              <a:t>.</a:t>
            </a:r>
          </a:p>
          <a:p>
            <a:pPr algn="l"/>
            <a:endParaRPr lang="en-US" sz="2000" dirty="0">
              <a:latin typeface="+mn-lt"/>
            </a:endParaRPr>
          </a:p>
          <a:p>
            <a:pPr marL="342900" indent="-342900" algn="l">
              <a:buFont typeface="Arial" pitchFamily="34" charset="0"/>
              <a:buChar char="•"/>
            </a:pPr>
            <a:r>
              <a:rPr lang="en-US" sz="2000" dirty="0">
                <a:latin typeface="+mn-lt"/>
              </a:rPr>
              <a:t>“I don’t know this name, but ask this </a:t>
            </a:r>
            <a:r>
              <a:rPr lang="en-US" sz="2000" dirty="0" smtClean="0">
                <a:latin typeface="+mn-lt"/>
              </a:rPr>
              <a:t>server.”</a:t>
            </a:r>
            <a:endParaRPr lang="en-US" sz="2000" dirty="0">
              <a:latin typeface="+mn-lt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Networks   </a:t>
            </a:r>
            <a:r>
              <a:rPr lang="en-US" smtClean="0">
                <a:solidFill>
                  <a:srgbClr val="800000"/>
                </a:solidFill>
              </a:rPr>
              <a:t>DNS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708865F-D8BA-461E-B4C5-2BCB82877216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68" name="Rectangle 67"/>
          <p:cNvSpPr>
            <a:spLocks noChangeArrowheads="1"/>
          </p:cNvSpPr>
          <p:nvPr/>
        </p:nvSpPr>
        <p:spPr bwMode="auto">
          <a:xfrm>
            <a:off x="8388424" y="5808687"/>
            <a:ext cx="648072" cy="42862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sz="1800" b="1" dirty="0" smtClean="0">
                <a:solidFill>
                  <a:srgbClr val="333333"/>
                </a:solidFill>
                <a:latin typeface="Comic Sans MS" pitchFamily="66" charset="0"/>
              </a:rPr>
              <a:t>K&amp;R</a:t>
            </a:r>
            <a:endParaRPr lang="en-US" sz="1800" b="1" dirty="0">
              <a:solidFill>
                <a:srgbClr val="333333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3286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2770" grpId="0" animBg="1"/>
      <p:bldP spid="202771" grpId="0" animBg="1"/>
      <p:bldP spid="202772" grpId="0" animBg="1"/>
      <p:bldP spid="202773" grpId="0" animBg="1"/>
      <p:bldP spid="202774" grpId="0" animBg="1"/>
      <p:bldP spid="202775" grpId="0" animBg="1"/>
      <p:bldP spid="202779" grpId="0"/>
      <p:bldP spid="202780" grpId="0"/>
      <p:bldP spid="202781" grpId="0"/>
      <p:bldP spid="202782" grpId="0"/>
      <p:bldP spid="202783" grpId="0"/>
      <p:bldP spid="202784" grpId="0"/>
      <p:bldP spid="202813" grpId="0"/>
      <p:bldP spid="202814" grpId="0"/>
      <p:bldP spid="202815" grpId="0" animBg="1"/>
      <p:bldP spid="20281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9634" name="Picture 2" descr="f09-18-9780123850591 copy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052736"/>
            <a:ext cx="6480720" cy="45112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96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Name Resolution Example </a:t>
            </a:r>
            <a:endParaRPr lang="en-AU" dirty="0" smtClean="0"/>
          </a:p>
        </p:txBody>
      </p:sp>
      <p:sp>
        <p:nvSpPr>
          <p:cNvPr id="7" name="Rectangle 6"/>
          <p:cNvSpPr/>
          <p:nvPr/>
        </p:nvSpPr>
        <p:spPr>
          <a:xfrm>
            <a:off x="1187624" y="5662989"/>
            <a:ext cx="67687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defRPr/>
            </a:pPr>
            <a:r>
              <a:rPr lang="en-US" sz="1800" b="1" dirty="0" smtClean="0">
                <a:solidFill>
                  <a:srgbClr val="003399"/>
                </a:solidFill>
                <a:latin typeface="+mj-lt"/>
              </a:rPr>
              <a:t>Figure 9.18 Name </a:t>
            </a:r>
            <a:r>
              <a:rPr lang="en-US" sz="1800" b="1" dirty="0">
                <a:solidFill>
                  <a:srgbClr val="003399"/>
                </a:solidFill>
                <a:latin typeface="+mj-lt"/>
              </a:rPr>
              <a:t>resolution in practice, where the numbers 1–10 show the sequence of steps in </a:t>
            </a:r>
            <a:r>
              <a:rPr lang="en-US" sz="1800" b="1" dirty="0" smtClean="0">
                <a:solidFill>
                  <a:srgbClr val="003399"/>
                </a:solidFill>
                <a:latin typeface="+mj-lt"/>
              </a:rPr>
              <a:t>the process</a:t>
            </a:r>
            <a:r>
              <a:rPr lang="en-US" sz="1800" dirty="0">
                <a:solidFill>
                  <a:srgbClr val="003399"/>
                </a:solidFill>
                <a:latin typeface="+mj-lt"/>
              </a:rPr>
              <a:t>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Networks   </a:t>
            </a:r>
            <a:r>
              <a:rPr lang="en-US" smtClean="0">
                <a:solidFill>
                  <a:srgbClr val="990033"/>
                </a:solidFill>
              </a:rPr>
              <a:t>DNS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1856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65"/>
          <p:cNvGrpSpPr>
            <a:grpSpLocks/>
          </p:cNvGrpSpPr>
          <p:nvPr/>
        </p:nvGrpSpPr>
        <p:grpSpPr bwMode="auto">
          <a:xfrm>
            <a:off x="3456205" y="980728"/>
            <a:ext cx="5687795" cy="5336117"/>
            <a:chOff x="1486" y="388"/>
            <a:chExt cx="3621" cy="3477"/>
          </a:xfrm>
        </p:grpSpPr>
        <p:graphicFrame>
          <p:nvGraphicFramePr>
            <p:cNvPr id="18434" name="Object 2"/>
            <p:cNvGraphicFramePr>
              <a:graphicFrameLocks noChangeAspect="1"/>
            </p:cNvGraphicFramePr>
            <p:nvPr/>
          </p:nvGraphicFramePr>
          <p:xfrm>
            <a:off x="2040" y="2792"/>
            <a:ext cx="525" cy="40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28" name="Clip" r:id="rId3" imgW="1305000" imgH="1085760" progId="">
                    <p:embed/>
                  </p:oleObj>
                </mc:Choice>
                <mc:Fallback>
                  <p:oleObj name="Clip" r:id="rId3" imgW="1305000" imgH="1085760" progId="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40" y="2792"/>
                          <a:ext cx="525" cy="40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8441" name="Text Box 3"/>
            <p:cNvSpPr txBox="1">
              <a:spLocks noChangeArrowheads="1"/>
            </p:cNvSpPr>
            <p:nvPr/>
          </p:nvSpPr>
          <p:spPr bwMode="auto">
            <a:xfrm>
              <a:off x="1504" y="3156"/>
              <a:ext cx="1185" cy="4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 dirty="0"/>
                <a:t>requesting host</a:t>
              </a:r>
              <a:endParaRPr lang="en-US" dirty="0">
                <a:latin typeface="Times New Roman" pitchFamily="18" charset="0"/>
              </a:endParaRPr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 dirty="0">
                  <a:solidFill>
                    <a:srgbClr val="0033CC"/>
                  </a:solidFill>
                  <a:latin typeface="Arial" charset="0"/>
                </a:rPr>
                <a:t>cis.poly.edu</a:t>
              </a:r>
              <a:endParaRPr lang="en-US" sz="1600" dirty="0">
                <a:solidFill>
                  <a:srgbClr val="0033CC"/>
                </a:solidFill>
                <a:latin typeface="Arial" charset="0"/>
              </a:endParaRPr>
            </a:p>
          </p:txBody>
        </p:sp>
        <p:sp>
          <p:nvSpPr>
            <p:cNvPr id="18442" name="Text Box 4"/>
            <p:cNvSpPr txBox="1">
              <a:spLocks noChangeArrowheads="1"/>
            </p:cNvSpPr>
            <p:nvPr/>
          </p:nvSpPr>
          <p:spPr bwMode="auto">
            <a:xfrm>
              <a:off x="3054" y="3644"/>
              <a:ext cx="1279" cy="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 dirty="0">
                  <a:solidFill>
                    <a:srgbClr val="0033CC"/>
                  </a:solidFill>
                  <a:latin typeface="Arial" charset="0"/>
                </a:rPr>
                <a:t>gaia.cs.umass.edu</a:t>
              </a:r>
              <a:endParaRPr lang="en-US" sz="1600" dirty="0">
                <a:solidFill>
                  <a:srgbClr val="0033CC"/>
                </a:solidFill>
                <a:latin typeface="Arial" charset="0"/>
              </a:endParaRPr>
            </a:p>
          </p:txBody>
        </p:sp>
        <p:graphicFrame>
          <p:nvGraphicFramePr>
            <p:cNvPr id="18435" name="Object 5"/>
            <p:cNvGraphicFramePr>
              <a:graphicFrameLocks noChangeAspect="1"/>
            </p:cNvGraphicFramePr>
            <p:nvPr/>
          </p:nvGraphicFramePr>
          <p:xfrm>
            <a:off x="3378" y="3296"/>
            <a:ext cx="525" cy="40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29" name="Clip" r:id="rId5" imgW="1305000" imgH="1085760" progId="">
                    <p:embed/>
                  </p:oleObj>
                </mc:Choice>
                <mc:Fallback>
                  <p:oleObj name="Clip" r:id="rId5" imgW="1305000" imgH="1085760" progId="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78" y="3296"/>
                          <a:ext cx="525" cy="40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2196" y="1485"/>
              <a:ext cx="233" cy="414"/>
              <a:chOff x="4180" y="783"/>
              <a:chExt cx="150" cy="307"/>
            </a:xfrm>
          </p:grpSpPr>
          <p:sp>
            <p:nvSpPr>
              <p:cNvPr id="18493" name="AutoShape 7"/>
              <p:cNvSpPr>
                <a:spLocks noChangeArrowheads="1"/>
              </p:cNvSpPr>
              <p:nvPr/>
            </p:nvSpPr>
            <p:spPr bwMode="auto">
              <a:xfrm>
                <a:off x="4180" y="1019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94" name="Rectangle 8"/>
              <p:cNvSpPr>
                <a:spLocks noChangeArrowheads="1"/>
              </p:cNvSpPr>
              <p:nvPr/>
            </p:nvSpPr>
            <p:spPr bwMode="auto">
              <a:xfrm>
                <a:off x="4256" y="785"/>
                <a:ext cx="69" cy="236"/>
              </a:xfrm>
              <a:prstGeom prst="rect">
                <a:avLst/>
              </a:prstGeom>
              <a:solidFill>
                <a:srgbClr val="33CCC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95" name="Rectangle 9"/>
              <p:cNvSpPr>
                <a:spLocks noChangeArrowheads="1"/>
              </p:cNvSpPr>
              <p:nvPr/>
            </p:nvSpPr>
            <p:spPr bwMode="auto">
              <a:xfrm>
                <a:off x="4181" y="852"/>
                <a:ext cx="95" cy="236"/>
              </a:xfrm>
              <a:prstGeom prst="rect">
                <a:avLst/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96" name="AutoShape 10"/>
              <p:cNvSpPr>
                <a:spLocks noChangeArrowheads="1"/>
              </p:cNvSpPr>
              <p:nvPr/>
            </p:nvSpPr>
            <p:spPr bwMode="auto">
              <a:xfrm>
                <a:off x="4180" y="783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97" name="Line 11"/>
              <p:cNvSpPr>
                <a:spLocks noChangeShapeType="1"/>
              </p:cNvSpPr>
              <p:nvPr/>
            </p:nvSpPr>
            <p:spPr bwMode="auto">
              <a:xfrm>
                <a:off x="4330" y="788"/>
                <a:ext cx="0" cy="23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98" name="Line 12"/>
              <p:cNvSpPr>
                <a:spLocks noChangeShapeType="1"/>
              </p:cNvSpPr>
              <p:nvPr/>
            </p:nvSpPr>
            <p:spPr bwMode="auto">
              <a:xfrm flipH="1">
                <a:off x="4276" y="1019"/>
                <a:ext cx="54" cy="6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99" name="Rectangle 13"/>
              <p:cNvSpPr>
                <a:spLocks noChangeArrowheads="1"/>
              </p:cNvSpPr>
              <p:nvPr/>
            </p:nvSpPr>
            <p:spPr bwMode="auto">
              <a:xfrm>
                <a:off x="4193" y="883"/>
                <a:ext cx="63" cy="136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500" name="Rectangle 14"/>
              <p:cNvSpPr>
                <a:spLocks noChangeArrowheads="1"/>
              </p:cNvSpPr>
              <p:nvPr/>
            </p:nvSpPr>
            <p:spPr bwMode="auto">
              <a:xfrm>
                <a:off x="4202" y="924"/>
                <a:ext cx="48" cy="48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8444" name="Text Box 15"/>
            <p:cNvSpPr txBox="1">
              <a:spLocks noChangeArrowheads="1"/>
            </p:cNvSpPr>
            <p:nvPr/>
          </p:nvSpPr>
          <p:spPr bwMode="auto">
            <a:xfrm>
              <a:off x="2545" y="388"/>
              <a:ext cx="126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 dirty="0"/>
                <a:t>root DNS server</a:t>
              </a:r>
              <a:endParaRPr lang="en-US" sz="1600" dirty="0">
                <a:latin typeface="Times New Roman" pitchFamily="18" charset="0"/>
              </a:endParaRPr>
            </a:p>
          </p:txBody>
        </p:sp>
        <p:sp>
          <p:nvSpPr>
            <p:cNvPr id="18445" name="Line 16"/>
            <p:cNvSpPr>
              <a:spLocks noChangeShapeType="1"/>
            </p:cNvSpPr>
            <p:nvPr/>
          </p:nvSpPr>
          <p:spPr bwMode="auto">
            <a:xfrm flipH="1" flipV="1">
              <a:off x="2227" y="1918"/>
              <a:ext cx="0" cy="828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46" name="Line 17"/>
            <p:cNvSpPr>
              <a:spLocks noChangeShapeType="1"/>
            </p:cNvSpPr>
            <p:nvPr/>
          </p:nvSpPr>
          <p:spPr bwMode="auto">
            <a:xfrm flipV="1">
              <a:off x="2299" y="850"/>
              <a:ext cx="576" cy="612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47" name="Line 18"/>
            <p:cNvSpPr>
              <a:spLocks noChangeShapeType="1"/>
            </p:cNvSpPr>
            <p:nvPr/>
          </p:nvSpPr>
          <p:spPr bwMode="auto">
            <a:xfrm>
              <a:off x="2347" y="1936"/>
              <a:ext cx="6" cy="834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4" name="Group 19"/>
            <p:cNvGrpSpPr>
              <a:grpSpLocks/>
            </p:cNvGrpSpPr>
            <p:nvPr/>
          </p:nvGrpSpPr>
          <p:grpSpPr bwMode="auto">
            <a:xfrm>
              <a:off x="1486" y="2010"/>
              <a:ext cx="1284" cy="401"/>
              <a:chOff x="2787" y="2132"/>
              <a:chExt cx="1284" cy="401"/>
            </a:xfrm>
          </p:grpSpPr>
          <p:sp>
            <p:nvSpPr>
              <p:cNvPr id="18491" name="Rectangle 20"/>
              <p:cNvSpPr>
                <a:spLocks noChangeArrowheads="1"/>
              </p:cNvSpPr>
              <p:nvPr/>
            </p:nvSpPr>
            <p:spPr bwMode="auto">
              <a:xfrm>
                <a:off x="2838" y="2178"/>
                <a:ext cx="1182" cy="300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92" name="Text Box 21"/>
              <p:cNvSpPr txBox="1">
                <a:spLocks noChangeArrowheads="1"/>
              </p:cNvSpPr>
              <p:nvPr/>
            </p:nvSpPr>
            <p:spPr bwMode="auto">
              <a:xfrm>
                <a:off x="2787" y="2132"/>
                <a:ext cx="1284" cy="40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1800" dirty="0"/>
                  <a:t>local DNS server</a:t>
                </a:r>
                <a:endParaRPr lang="en-US" dirty="0">
                  <a:latin typeface="Times New Roman" pitchFamily="18" charset="0"/>
                </a:endParaRPr>
              </a:p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1600" b="1" dirty="0">
                    <a:solidFill>
                      <a:srgbClr val="0033CC"/>
                    </a:solidFill>
                    <a:latin typeface="Arial" charset="0"/>
                  </a:rPr>
                  <a:t>dns.poly.edu</a:t>
                </a:r>
                <a:endParaRPr lang="en-US" sz="1600" dirty="0">
                  <a:solidFill>
                    <a:srgbClr val="0033CC"/>
                  </a:solidFill>
                  <a:latin typeface="Arial" charset="0"/>
                </a:endParaRPr>
              </a:p>
            </p:txBody>
          </p:sp>
        </p:grpSp>
        <p:sp>
          <p:nvSpPr>
            <p:cNvPr id="18449" name="Text Box 22"/>
            <p:cNvSpPr txBox="1">
              <a:spLocks noChangeArrowheads="1"/>
            </p:cNvSpPr>
            <p:nvPr/>
          </p:nvSpPr>
          <p:spPr bwMode="auto">
            <a:xfrm>
              <a:off x="2045" y="2457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>
                  <a:solidFill>
                    <a:srgbClr val="FF0000"/>
                  </a:solidFill>
                  <a:latin typeface="Arial" charset="0"/>
                </a:rPr>
                <a:t>1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18450" name="Text Box 23"/>
            <p:cNvSpPr txBox="1">
              <a:spLocks noChangeArrowheads="1"/>
            </p:cNvSpPr>
            <p:nvPr/>
          </p:nvSpPr>
          <p:spPr bwMode="auto">
            <a:xfrm>
              <a:off x="2387" y="987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>
                  <a:solidFill>
                    <a:srgbClr val="FF0000"/>
                  </a:solidFill>
                  <a:latin typeface="Arial" charset="0"/>
                </a:rPr>
                <a:t>2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18451" name="Text Box 24"/>
            <p:cNvSpPr txBox="1">
              <a:spLocks noChangeArrowheads="1"/>
            </p:cNvSpPr>
            <p:nvPr/>
          </p:nvSpPr>
          <p:spPr bwMode="auto">
            <a:xfrm>
              <a:off x="3600" y="2112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>
                  <a:solidFill>
                    <a:srgbClr val="FF0000"/>
                  </a:solidFill>
                  <a:latin typeface="Arial" charset="0"/>
                </a:rPr>
                <a:t>4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18452" name="Text Box 25"/>
            <p:cNvSpPr txBox="1">
              <a:spLocks noChangeArrowheads="1"/>
            </p:cNvSpPr>
            <p:nvPr/>
          </p:nvSpPr>
          <p:spPr bwMode="auto">
            <a:xfrm>
              <a:off x="3312" y="2160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>
                  <a:solidFill>
                    <a:srgbClr val="FF0000"/>
                  </a:solidFill>
                  <a:latin typeface="Arial" charset="0"/>
                </a:rPr>
                <a:t>5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18453" name="Text Box 26"/>
            <p:cNvSpPr txBox="1">
              <a:spLocks noChangeArrowheads="1"/>
            </p:cNvSpPr>
            <p:nvPr/>
          </p:nvSpPr>
          <p:spPr bwMode="auto">
            <a:xfrm>
              <a:off x="3120" y="1296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>
                  <a:solidFill>
                    <a:srgbClr val="FF0000"/>
                  </a:solidFill>
                  <a:latin typeface="Arial" charset="0"/>
                </a:rPr>
                <a:t>6</a:t>
              </a:r>
              <a:endParaRPr lang="en-US">
                <a:latin typeface="Times New Roman" pitchFamily="18" charset="0"/>
              </a:endParaRPr>
            </a:p>
          </p:txBody>
        </p:sp>
        <p:grpSp>
          <p:nvGrpSpPr>
            <p:cNvPr id="5" name="Group 27"/>
            <p:cNvGrpSpPr>
              <a:grpSpLocks/>
            </p:cNvGrpSpPr>
            <p:nvPr/>
          </p:nvGrpSpPr>
          <p:grpSpPr bwMode="auto">
            <a:xfrm>
              <a:off x="2898" y="591"/>
              <a:ext cx="233" cy="414"/>
              <a:chOff x="4180" y="783"/>
              <a:chExt cx="150" cy="307"/>
            </a:xfrm>
          </p:grpSpPr>
          <p:sp>
            <p:nvSpPr>
              <p:cNvPr id="18483" name="AutoShape 28"/>
              <p:cNvSpPr>
                <a:spLocks noChangeArrowheads="1"/>
              </p:cNvSpPr>
              <p:nvPr/>
            </p:nvSpPr>
            <p:spPr bwMode="auto">
              <a:xfrm>
                <a:off x="4180" y="1019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84" name="Rectangle 29"/>
              <p:cNvSpPr>
                <a:spLocks noChangeArrowheads="1"/>
              </p:cNvSpPr>
              <p:nvPr/>
            </p:nvSpPr>
            <p:spPr bwMode="auto">
              <a:xfrm>
                <a:off x="4256" y="785"/>
                <a:ext cx="69" cy="236"/>
              </a:xfrm>
              <a:prstGeom prst="rect">
                <a:avLst/>
              </a:prstGeom>
              <a:solidFill>
                <a:srgbClr val="33CCC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85" name="Rectangle 30"/>
              <p:cNvSpPr>
                <a:spLocks noChangeArrowheads="1"/>
              </p:cNvSpPr>
              <p:nvPr/>
            </p:nvSpPr>
            <p:spPr bwMode="auto">
              <a:xfrm>
                <a:off x="4181" y="852"/>
                <a:ext cx="95" cy="236"/>
              </a:xfrm>
              <a:prstGeom prst="rect">
                <a:avLst/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86" name="AutoShape 31"/>
              <p:cNvSpPr>
                <a:spLocks noChangeArrowheads="1"/>
              </p:cNvSpPr>
              <p:nvPr/>
            </p:nvSpPr>
            <p:spPr bwMode="auto">
              <a:xfrm>
                <a:off x="4180" y="783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87" name="Line 32"/>
              <p:cNvSpPr>
                <a:spLocks noChangeShapeType="1"/>
              </p:cNvSpPr>
              <p:nvPr/>
            </p:nvSpPr>
            <p:spPr bwMode="auto">
              <a:xfrm>
                <a:off x="4330" y="788"/>
                <a:ext cx="0" cy="23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88" name="Line 33"/>
              <p:cNvSpPr>
                <a:spLocks noChangeShapeType="1"/>
              </p:cNvSpPr>
              <p:nvPr/>
            </p:nvSpPr>
            <p:spPr bwMode="auto">
              <a:xfrm flipH="1">
                <a:off x="4276" y="1019"/>
                <a:ext cx="54" cy="6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89" name="Rectangle 34"/>
              <p:cNvSpPr>
                <a:spLocks noChangeArrowheads="1"/>
              </p:cNvSpPr>
              <p:nvPr/>
            </p:nvSpPr>
            <p:spPr bwMode="auto">
              <a:xfrm>
                <a:off x="4193" y="883"/>
                <a:ext cx="63" cy="136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90" name="Rectangle 35"/>
              <p:cNvSpPr>
                <a:spLocks noChangeArrowheads="1"/>
              </p:cNvSpPr>
              <p:nvPr/>
            </p:nvSpPr>
            <p:spPr bwMode="auto">
              <a:xfrm>
                <a:off x="4202" y="924"/>
                <a:ext cx="48" cy="48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" name="Group 36"/>
            <p:cNvGrpSpPr>
              <a:grpSpLocks/>
            </p:cNvGrpSpPr>
            <p:nvPr/>
          </p:nvGrpSpPr>
          <p:grpSpPr bwMode="auto">
            <a:xfrm>
              <a:off x="3420" y="1491"/>
              <a:ext cx="233" cy="414"/>
              <a:chOff x="4180" y="783"/>
              <a:chExt cx="150" cy="307"/>
            </a:xfrm>
          </p:grpSpPr>
          <p:sp>
            <p:nvSpPr>
              <p:cNvPr id="18475" name="AutoShape 37"/>
              <p:cNvSpPr>
                <a:spLocks noChangeArrowheads="1"/>
              </p:cNvSpPr>
              <p:nvPr/>
            </p:nvSpPr>
            <p:spPr bwMode="auto">
              <a:xfrm>
                <a:off x="4180" y="1019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76" name="Rectangle 38"/>
              <p:cNvSpPr>
                <a:spLocks noChangeArrowheads="1"/>
              </p:cNvSpPr>
              <p:nvPr/>
            </p:nvSpPr>
            <p:spPr bwMode="auto">
              <a:xfrm>
                <a:off x="4256" y="785"/>
                <a:ext cx="69" cy="236"/>
              </a:xfrm>
              <a:prstGeom prst="rect">
                <a:avLst/>
              </a:prstGeom>
              <a:solidFill>
                <a:srgbClr val="33CCC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77" name="Rectangle 39"/>
              <p:cNvSpPr>
                <a:spLocks noChangeArrowheads="1"/>
              </p:cNvSpPr>
              <p:nvPr/>
            </p:nvSpPr>
            <p:spPr bwMode="auto">
              <a:xfrm>
                <a:off x="4181" y="852"/>
                <a:ext cx="95" cy="236"/>
              </a:xfrm>
              <a:prstGeom prst="rect">
                <a:avLst/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78" name="AutoShape 40"/>
              <p:cNvSpPr>
                <a:spLocks noChangeArrowheads="1"/>
              </p:cNvSpPr>
              <p:nvPr/>
            </p:nvSpPr>
            <p:spPr bwMode="auto">
              <a:xfrm>
                <a:off x="4180" y="783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79" name="Line 41"/>
              <p:cNvSpPr>
                <a:spLocks noChangeShapeType="1"/>
              </p:cNvSpPr>
              <p:nvPr/>
            </p:nvSpPr>
            <p:spPr bwMode="auto">
              <a:xfrm>
                <a:off x="4330" y="788"/>
                <a:ext cx="0" cy="23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80" name="Line 42"/>
              <p:cNvSpPr>
                <a:spLocks noChangeShapeType="1"/>
              </p:cNvSpPr>
              <p:nvPr/>
            </p:nvSpPr>
            <p:spPr bwMode="auto">
              <a:xfrm flipH="1">
                <a:off x="4276" y="1019"/>
                <a:ext cx="54" cy="6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81" name="Rectangle 43"/>
              <p:cNvSpPr>
                <a:spLocks noChangeArrowheads="1"/>
              </p:cNvSpPr>
              <p:nvPr/>
            </p:nvSpPr>
            <p:spPr bwMode="auto">
              <a:xfrm>
                <a:off x="4193" y="883"/>
                <a:ext cx="63" cy="136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82" name="Rectangle 44"/>
              <p:cNvSpPr>
                <a:spLocks noChangeArrowheads="1"/>
              </p:cNvSpPr>
              <p:nvPr/>
            </p:nvSpPr>
            <p:spPr bwMode="auto">
              <a:xfrm>
                <a:off x="4202" y="924"/>
                <a:ext cx="48" cy="48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" name="Group 45"/>
            <p:cNvGrpSpPr>
              <a:grpSpLocks/>
            </p:cNvGrpSpPr>
            <p:nvPr/>
          </p:nvGrpSpPr>
          <p:grpSpPr bwMode="auto">
            <a:xfrm>
              <a:off x="3408" y="2511"/>
              <a:ext cx="233" cy="414"/>
              <a:chOff x="4180" y="783"/>
              <a:chExt cx="150" cy="307"/>
            </a:xfrm>
          </p:grpSpPr>
          <p:sp>
            <p:nvSpPr>
              <p:cNvPr id="18467" name="AutoShape 46"/>
              <p:cNvSpPr>
                <a:spLocks noChangeArrowheads="1"/>
              </p:cNvSpPr>
              <p:nvPr/>
            </p:nvSpPr>
            <p:spPr bwMode="auto">
              <a:xfrm>
                <a:off x="4180" y="1019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68" name="Rectangle 47"/>
              <p:cNvSpPr>
                <a:spLocks noChangeArrowheads="1"/>
              </p:cNvSpPr>
              <p:nvPr/>
            </p:nvSpPr>
            <p:spPr bwMode="auto">
              <a:xfrm>
                <a:off x="4256" y="785"/>
                <a:ext cx="69" cy="236"/>
              </a:xfrm>
              <a:prstGeom prst="rect">
                <a:avLst/>
              </a:prstGeom>
              <a:solidFill>
                <a:srgbClr val="33CCC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69" name="Rectangle 48"/>
              <p:cNvSpPr>
                <a:spLocks noChangeArrowheads="1"/>
              </p:cNvSpPr>
              <p:nvPr/>
            </p:nvSpPr>
            <p:spPr bwMode="auto">
              <a:xfrm>
                <a:off x="4181" y="852"/>
                <a:ext cx="95" cy="236"/>
              </a:xfrm>
              <a:prstGeom prst="rect">
                <a:avLst/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70" name="AutoShape 49"/>
              <p:cNvSpPr>
                <a:spLocks noChangeArrowheads="1"/>
              </p:cNvSpPr>
              <p:nvPr/>
            </p:nvSpPr>
            <p:spPr bwMode="auto">
              <a:xfrm>
                <a:off x="4180" y="783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71" name="Line 50"/>
              <p:cNvSpPr>
                <a:spLocks noChangeShapeType="1"/>
              </p:cNvSpPr>
              <p:nvPr/>
            </p:nvSpPr>
            <p:spPr bwMode="auto">
              <a:xfrm>
                <a:off x="4330" y="788"/>
                <a:ext cx="0" cy="23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72" name="Line 51"/>
              <p:cNvSpPr>
                <a:spLocks noChangeShapeType="1"/>
              </p:cNvSpPr>
              <p:nvPr/>
            </p:nvSpPr>
            <p:spPr bwMode="auto">
              <a:xfrm flipH="1">
                <a:off x="4276" y="1019"/>
                <a:ext cx="54" cy="6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73" name="Rectangle 52"/>
              <p:cNvSpPr>
                <a:spLocks noChangeArrowheads="1"/>
              </p:cNvSpPr>
              <p:nvPr/>
            </p:nvSpPr>
            <p:spPr bwMode="auto">
              <a:xfrm>
                <a:off x="4193" y="883"/>
                <a:ext cx="63" cy="136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74" name="Rectangle 53"/>
              <p:cNvSpPr>
                <a:spLocks noChangeArrowheads="1"/>
              </p:cNvSpPr>
              <p:nvPr/>
            </p:nvSpPr>
            <p:spPr bwMode="auto">
              <a:xfrm>
                <a:off x="4202" y="924"/>
                <a:ext cx="48" cy="48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8457" name="Text Box 54"/>
            <p:cNvSpPr txBox="1">
              <a:spLocks noChangeArrowheads="1"/>
            </p:cNvSpPr>
            <p:nvPr/>
          </p:nvSpPr>
          <p:spPr bwMode="auto">
            <a:xfrm>
              <a:off x="2813" y="2871"/>
              <a:ext cx="1682" cy="3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dirty="0"/>
                <a:t>authoritative DNS server</a:t>
              </a:r>
              <a:endParaRPr lang="en-US" dirty="0">
                <a:latin typeface="Times New Roman" pitchFamily="18" charset="0"/>
              </a:endParaRPr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 dirty="0">
                  <a:solidFill>
                    <a:srgbClr val="0033CC"/>
                  </a:solidFill>
                  <a:latin typeface="Arial" charset="0"/>
                </a:rPr>
                <a:t>dns.cs.umass.edu</a:t>
              </a:r>
              <a:endParaRPr lang="en-US" sz="1600" dirty="0">
                <a:solidFill>
                  <a:srgbClr val="0033CC"/>
                </a:solidFill>
                <a:latin typeface="Arial" charset="0"/>
              </a:endParaRPr>
            </a:p>
          </p:txBody>
        </p:sp>
        <p:sp>
          <p:nvSpPr>
            <p:cNvPr id="18458" name="Text Box 55"/>
            <p:cNvSpPr txBox="1">
              <a:spLocks noChangeArrowheads="1"/>
            </p:cNvSpPr>
            <p:nvPr/>
          </p:nvSpPr>
          <p:spPr bwMode="auto">
            <a:xfrm>
              <a:off x="2592" y="1344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>
                  <a:solidFill>
                    <a:srgbClr val="FF0000"/>
                  </a:solidFill>
                  <a:latin typeface="Arial" charset="0"/>
                </a:rPr>
                <a:t>7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18459" name="Text Box 56"/>
            <p:cNvSpPr txBox="1">
              <a:spLocks noChangeArrowheads="1"/>
            </p:cNvSpPr>
            <p:nvPr/>
          </p:nvSpPr>
          <p:spPr bwMode="auto">
            <a:xfrm>
              <a:off x="2393" y="2469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>
                  <a:solidFill>
                    <a:srgbClr val="FF0000"/>
                  </a:solidFill>
                  <a:latin typeface="Arial" charset="0"/>
                </a:rPr>
                <a:t>8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18460" name="Line 57"/>
            <p:cNvSpPr>
              <a:spLocks noChangeShapeType="1"/>
            </p:cNvSpPr>
            <p:nvPr/>
          </p:nvSpPr>
          <p:spPr bwMode="auto">
            <a:xfrm>
              <a:off x="3120" y="768"/>
              <a:ext cx="432" cy="72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61" name="Text Box 59"/>
            <p:cNvSpPr txBox="1">
              <a:spLocks noChangeArrowheads="1"/>
            </p:cNvSpPr>
            <p:nvPr/>
          </p:nvSpPr>
          <p:spPr bwMode="auto">
            <a:xfrm>
              <a:off x="3840" y="1536"/>
              <a:ext cx="126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/>
                <a:t>TLD DNS server</a:t>
              </a:r>
              <a:endParaRPr lang="en-US" sz="1600">
                <a:latin typeface="Times New Roman" pitchFamily="18" charset="0"/>
              </a:endParaRPr>
            </a:p>
          </p:txBody>
        </p:sp>
        <p:sp>
          <p:nvSpPr>
            <p:cNvPr id="18462" name="Line 60"/>
            <p:cNvSpPr>
              <a:spLocks noChangeShapeType="1"/>
            </p:cNvSpPr>
            <p:nvPr/>
          </p:nvSpPr>
          <p:spPr bwMode="auto">
            <a:xfrm>
              <a:off x="3600" y="1872"/>
              <a:ext cx="0" cy="624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63" name="Line 61"/>
            <p:cNvSpPr>
              <a:spLocks noChangeShapeType="1"/>
            </p:cNvSpPr>
            <p:nvPr/>
          </p:nvSpPr>
          <p:spPr bwMode="auto">
            <a:xfrm flipH="1" flipV="1">
              <a:off x="3504" y="1920"/>
              <a:ext cx="0" cy="57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64" name="Line 62"/>
            <p:cNvSpPr>
              <a:spLocks noChangeShapeType="1"/>
            </p:cNvSpPr>
            <p:nvPr/>
          </p:nvSpPr>
          <p:spPr bwMode="auto">
            <a:xfrm flipH="1" flipV="1">
              <a:off x="3072" y="1008"/>
              <a:ext cx="336" cy="57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65" name="Text Box 63"/>
            <p:cNvSpPr txBox="1">
              <a:spLocks noChangeArrowheads="1"/>
            </p:cNvSpPr>
            <p:nvPr/>
          </p:nvSpPr>
          <p:spPr bwMode="auto">
            <a:xfrm>
              <a:off x="3408" y="1008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>
                  <a:solidFill>
                    <a:srgbClr val="FF0000"/>
                  </a:solidFill>
                  <a:latin typeface="Arial" charset="0"/>
                </a:rPr>
                <a:t>3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18466" name="Line 64"/>
            <p:cNvSpPr>
              <a:spLocks noChangeShapeType="1"/>
            </p:cNvSpPr>
            <p:nvPr/>
          </p:nvSpPr>
          <p:spPr bwMode="auto">
            <a:xfrm flipH="1">
              <a:off x="2448" y="1008"/>
              <a:ext cx="480" cy="528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8439" name="Rectangle 67"/>
          <p:cNvSpPr>
            <a:spLocks noChangeArrowheads="1"/>
          </p:cNvSpPr>
          <p:nvPr/>
        </p:nvSpPr>
        <p:spPr bwMode="auto">
          <a:xfrm>
            <a:off x="395536" y="1988840"/>
            <a:ext cx="3162300" cy="2316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/>
            <a:r>
              <a:rPr lang="en-US" b="1" dirty="0">
                <a:solidFill>
                  <a:srgbClr val="800000"/>
                </a:solidFill>
                <a:latin typeface="+mn-lt"/>
              </a:rPr>
              <a:t>R</a:t>
            </a:r>
            <a:r>
              <a:rPr lang="en-US" b="1" dirty="0" smtClean="0">
                <a:solidFill>
                  <a:srgbClr val="800000"/>
                </a:solidFill>
                <a:latin typeface="+mn-lt"/>
              </a:rPr>
              <a:t>ecursive </a:t>
            </a:r>
            <a:r>
              <a:rPr lang="en-US" b="1" dirty="0" smtClean="0">
                <a:solidFill>
                  <a:srgbClr val="800000"/>
                </a:solidFill>
                <a:latin typeface="+mn-lt"/>
              </a:rPr>
              <a:t>query</a:t>
            </a:r>
          </a:p>
          <a:p>
            <a:pPr marL="342900" indent="-342900"/>
            <a:endParaRPr lang="en-US" sz="2000" b="1" dirty="0">
              <a:solidFill>
                <a:srgbClr val="800000"/>
              </a:solidFill>
              <a:latin typeface="+mn-lt"/>
            </a:endParaRPr>
          </a:p>
          <a:p>
            <a:pPr marL="342900" indent="-342900" algn="l">
              <a:buFont typeface="Arial" pitchFamily="34" charset="0"/>
              <a:buChar char="•"/>
            </a:pPr>
            <a:r>
              <a:rPr lang="en-US" sz="2000" dirty="0">
                <a:latin typeface="+mn-lt"/>
              </a:rPr>
              <a:t>P</a:t>
            </a:r>
            <a:r>
              <a:rPr lang="en-US" sz="2000" dirty="0" smtClean="0">
                <a:latin typeface="+mn-lt"/>
              </a:rPr>
              <a:t>uts </a:t>
            </a:r>
            <a:r>
              <a:rPr lang="en-US" sz="2000" dirty="0">
                <a:latin typeface="+mn-lt"/>
              </a:rPr>
              <a:t>burden of name resolution on contacted name </a:t>
            </a:r>
            <a:r>
              <a:rPr lang="en-US" sz="2000" dirty="0" smtClean="0">
                <a:latin typeface="+mn-lt"/>
              </a:rPr>
              <a:t>server.</a:t>
            </a:r>
            <a:endParaRPr lang="en-US" sz="2000" dirty="0">
              <a:latin typeface="+mn-lt"/>
            </a:endParaRPr>
          </a:p>
          <a:p>
            <a:pPr marL="342900" indent="-342900" algn="l">
              <a:buFont typeface="Arial" pitchFamily="34" charset="0"/>
              <a:buChar char="•"/>
            </a:pPr>
            <a:r>
              <a:rPr lang="en-US" sz="2000" dirty="0">
                <a:latin typeface="+mn-lt"/>
              </a:rPr>
              <a:t>H</a:t>
            </a:r>
            <a:r>
              <a:rPr lang="en-US" sz="2000" dirty="0" smtClean="0">
                <a:latin typeface="+mn-lt"/>
              </a:rPr>
              <a:t>eavy </a:t>
            </a:r>
            <a:r>
              <a:rPr lang="en-US" sz="2000" dirty="0">
                <a:latin typeface="+mn-lt"/>
              </a:rPr>
              <a:t>load?</a:t>
            </a:r>
          </a:p>
        </p:txBody>
      </p:sp>
      <p:sp>
        <p:nvSpPr>
          <p:cNvPr id="18440" name="Rectangle 70"/>
          <p:cNvSpPr>
            <a:spLocks noGrp="1" noChangeArrowheads="1"/>
          </p:cNvSpPr>
          <p:nvPr>
            <p:ph type="title"/>
          </p:nvPr>
        </p:nvSpPr>
        <p:spPr>
          <a:xfrm>
            <a:off x="114300" y="6797"/>
            <a:ext cx="9144000" cy="973931"/>
          </a:xfrm>
          <a:noFill/>
        </p:spPr>
        <p:txBody>
          <a:bodyPr/>
          <a:lstStyle/>
          <a:p>
            <a:r>
              <a:rPr lang="en-US" sz="4000" dirty="0" smtClean="0"/>
              <a:t>DNS </a:t>
            </a:r>
            <a:r>
              <a:rPr lang="en-US" sz="4000" dirty="0"/>
              <a:t>N</a:t>
            </a:r>
            <a:r>
              <a:rPr lang="en-US" sz="4000" dirty="0" smtClean="0"/>
              <a:t>ame </a:t>
            </a:r>
            <a:r>
              <a:rPr lang="en-US" sz="4000" dirty="0"/>
              <a:t>R</a:t>
            </a:r>
            <a:r>
              <a:rPr lang="en-US" sz="4000" dirty="0" smtClean="0"/>
              <a:t>esolution (example)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Networks   </a:t>
            </a:r>
            <a:r>
              <a:rPr lang="en-US" smtClean="0">
                <a:solidFill>
                  <a:srgbClr val="800000"/>
                </a:solidFill>
              </a:rPr>
              <a:t>DNS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9CE651F-B56D-48D2-A702-1FFE07FC73E1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  <p:sp>
        <p:nvSpPr>
          <p:cNvPr id="69" name="Rectangle 68"/>
          <p:cNvSpPr>
            <a:spLocks noChangeArrowheads="1"/>
          </p:cNvSpPr>
          <p:nvPr/>
        </p:nvSpPr>
        <p:spPr bwMode="auto">
          <a:xfrm>
            <a:off x="8388424" y="5808687"/>
            <a:ext cx="648072" cy="42862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sz="1800" b="1" dirty="0" smtClean="0">
                <a:solidFill>
                  <a:srgbClr val="333333"/>
                </a:solidFill>
                <a:latin typeface="Comic Sans MS" pitchFamily="66" charset="0"/>
              </a:rPr>
              <a:t>K&amp;R</a:t>
            </a:r>
            <a:endParaRPr lang="en-US" sz="1800" b="1" dirty="0">
              <a:solidFill>
                <a:srgbClr val="333333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0045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DNS 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Infrastructure Services</a:t>
            </a:r>
          </a:p>
          <a:p>
            <a:r>
              <a:rPr lang="en-US" dirty="0" smtClean="0"/>
              <a:t>DNS Hierarchical Structure</a:t>
            </a:r>
          </a:p>
          <a:p>
            <a:r>
              <a:rPr lang="en-US" dirty="0" smtClean="0"/>
              <a:t>Root Name Servers</a:t>
            </a:r>
          </a:p>
          <a:p>
            <a:r>
              <a:rPr lang="en-US" dirty="0" smtClean="0"/>
              <a:t>Top-Level Domain Servers</a:t>
            </a:r>
          </a:p>
          <a:p>
            <a:r>
              <a:rPr lang="en-US" dirty="0" smtClean="0"/>
              <a:t>Authoritative Name Servers</a:t>
            </a:r>
          </a:p>
          <a:p>
            <a:r>
              <a:rPr lang="en-US" dirty="0" smtClean="0"/>
              <a:t>Local Name Server</a:t>
            </a:r>
          </a:p>
          <a:p>
            <a:r>
              <a:rPr lang="en-US" dirty="0" smtClean="0"/>
              <a:t>Caching and Updating DNS Records</a:t>
            </a:r>
          </a:p>
          <a:p>
            <a:r>
              <a:rPr lang="en-US" dirty="0" smtClean="0"/>
              <a:t>DNS Protocols and Messages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Computer Networks   </a:t>
            </a:r>
            <a:r>
              <a:rPr lang="en-US" dirty="0" smtClean="0">
                <a:solidFill>
                  <a:srgbClr val="990033"/>
                </a:solidFill>
              </a:rPr>
              <a:t>DNS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2208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DNS: Caching and Updating </a:t>
            </a:r>
            <a:r>
              <a:rPr lang="en-US" sz="3600" dirty="0"/>
              <a:t>R</a:t>
            </a:r>
            <a:r>
              <a:rPr lang="en-US" sz="3600" dirty="0" smtClean="0"/>
              <a:t>ecords</a:t>
            </a:r>
            <a:endParaRPr lang="en-US" dirty="0" smtClean="0"/>
          </a:p>
        </p:txBody>
      </p:sp>
      <p:sp>
        <p:nvSpPr>
          <p:cNvPr id="8602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67544" y="1143347"/>
            <a:ext cx="7731249" cy="5093965"/>
          </a:xfrm>
        </p:spPr>
        <p:txBody>
          <a:bodyPr/>
          <a:lstStyle/>
          <a:p>
            <a:pPr marL="225425" lvl="1" indent="-225425">
              <a:buSzPct val="50000"/>
              <a:buFont typeface="Wingdings" pitchFamily="2" charset="2"/>
              <a:buChar char="§"/>
            </a:pPr>
            <a:r>
              <a:rPr lang="en-US" dirty="0">
                <a:latin typeface="+mn-lt"/>
              </a:rPr>
              <a:t>Each name server implements the zone information as a collection of </a:t>
            </a:r>
            <a:r>
              <a:rPr lang="en-US" i="1" dirty="0">
                <a:solidFill>
                  <a:srgbClr val="0033CC"/>
                </a:solidFill>
                <a:latin typeface="+mn-lt"/>
              </a:rPr>
              <a:t>resource records</a:t>
            </a:r>
            <a:r>
              <a:rPr lang="en-US" i="1" dirty="0">
                <a:latin typeface="+mn-lt"/>
              </a:rPr>
              <a:t>. </a:t>
            </a:r>
          </a:p>
          <a:p>
            <a:r>
              <a:rPr lang="en-US" sz="2400" dirty="0" smtClean="0"/>
              <a:t>Once (any) name server learns mapping, it </a:t>
            </a:r>
            <a:r>
              <a:rPr lang="en-US" sz="2400" i="1" dirty="0" smtClean="0">
                <a:solidFill>
                  <a:schemeClr val="accent2"/>
                </a:solidFill>
              </a:rPr>
              <a:t>caches</a:t>
            </a:r>
            <a:r>
              <a:rPr lang="en-US" sz="2400" dirty="0" smtClean="0"/>
              <a:t> mapping.</a:t>
            </a:r>
          </a:p>
          <a:p>
            <a:pPr lvl="1"/>
            <a:r>
              <a:rPr lang="en-US" sz="2000" dirty="0" smtClean="0"/>
              <a:t>Cache entries timeout (disappear) after some time (</a:t>
            </a:r>
            <a:r>
              <a:rPr lang="en-US" sz="2000" dirty="0" err="1" smtClean="0"/>
              <a:t>e.g</a:t>
            </a:r>
            <a:r>
              <a:rPr lang="en-US" sz="2000" dirty="0" smtClean="0"/>
              <a:t> two days) </a:t>
            </a:r>
            <a:r>
              <a:rPr lang="en-US" sz="2000" dirty="0" smtClean="0">
                <a:solidFill>
                  <a:srgbClr val="008000"/>
                </a:solidFill>
              </a:rPr>
              <a:t>{specified as TTL ==Time-To-Live}</a:t>
            </a:r>
            <a:r>
              <a:rPr lang="en-US" sz="2000" dirty="0" smtClean="0"/>
              <a:t>.</a:t>
            </a:r>
          </a:p>
          <a:p>
            <a:pPr lvl="1"/>
            <a:r>
              <a:rPr lang="en-US" sz="2000" dirty="0" smtClean="0"/>
              <a:t>IP addresses of TLD servers are typically cached in local name servers.</a:t>
            </a:r>
          </a:p>
          <a:p>
            <a:pPr lvl="2"/>
            <a:r>
              <a:rPr lang="en-US" dirty="0" smtClean="0"/>
              <a:t>Thus root name servers are not visited frequently.</a:t>
            </a:r>
          </a:p>
          <a:p>
            <a:r>
              <a:rPr lang="en-US" sz="2000" dirty="0" smtClean="0"/>
              <a:t>Originally thought DNS names quite static, but increasingly not so </a:t>
            </a:r>
            <a:r>
              <a:rPr lang="en-US" sz="2000" dirty="0" smtClean="0">
                <a:sym typeface="Wingdings" pitchFamily="2" charset="2"/>
              </a:rPr>
              <a:t> u</a:t>
            </a:r>
            <a:r>
              <a:rPr lang="en-US" sz="2000" dirty="0" smtClean="0"/>
              <a:t>pdate/notify mechanisms under design by IETF.</a:t>
            </a:r>
          </a:p>
          <a:p>
            <a:pPr lvl="1"/>
            <a:r>
              <a:rPr lang="en-US" sz="2000" dirty="0" smtClean="0"/>
              <a:t>RFC 2136: </a:t>
            </a:r>
            <a:r>
              <a:rPr lang="en-US" sz="2000" dirty="0" smtClean="0">
                <a:solidFill>
                  <a:srgbClr val="0033CC"/>
                </a:solidFill>
                <a:hlinkClick r:id="rId2"/>
              </a:rPr>
              <a:t>http://www.ietf.org/rfc/rfc2136.txt</a:t>
            </a:r>
            <a:endParaRPr lang="en-US" sz="2000" dirty="0" smtClean="0">
              <a:solidFill>
                <a:srgbClr val="0033CC"/>
              </a:solidFill>
            </a:endParaRPr>
          </a:p>
          <a:p>
            <a:pPr marL="0" indent="0">
              <a:buNone/>
            </a:pPr>
            <a:endParaRPr lang="en-US" sz="2200" dirty="0" smtClean="0">
              <a:solidFill>
                <a:srgbClr val="0033CC"/>
              </a:solidFill>
            </a:endParaRPr>
          </a:p>
          <a:p>
            <a:pPr lvl="1">
              <a:buNone/>
            </a:pPr>
            <a:endParaRPr lang="en-US" sz="1800" dirty="0" smtClean="0"/>
          </a:p>
          <a:p>
            <a:pPr lvl="1"/>
            <a:endParaRPr lang="en-US" sz="1800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Networks   </a:t>
            </a:r>
            <a:r>
              <a:rPr lang="en-US" smtClean="0">
                <a:solidFill>
                  <a:srgbClr val="800000"/>
                </a:solidFill>
              </a:rPr>
              <a:t>DNS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708865F-D8BA-461E-B4C5-2BCB82877216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0557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27384"/>
            <a:ext cx="7772400" cy="1143000"/>
          </a:xfrm>
        </p:spPr>
        <p:txBody>
          <a:bodyPr/>
          <a:lstStyle/>
          <a:p>
            <a:r>
              <a:rPr lang="en-US" dirty="0" smtClean="0"/>
              <a:t>DNS Resource Records</a:t>
            </a:r>
          </a:p>
        </p:txBody>
      </p:sp>
      <p:sp>
        <p:nvSpPr>
          <p:cNvPr id="8704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51520" y="1343025"/>
            <a:ext cx="8892480" cy="514350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400" u="sng" dirty="0" smtClean="0">
                <a:solidFill>
                  <a:srgbClr val="800000"/>
                </a:solidFill>
              </a:rPr>
              <a:t>DNS:</a:t>
            </a:r>
            <a:r>
              <a:rPr lang="en-US" sz="2400" dirty="0" smtClean="0">
                <a:solidFill>
                  <a:srgbClr val="800000"/>
                </a:solidFill>
              </a:rPr>
              <a:t> </a:t>
            </a:r>
            <a:r>
              <a:rPr lang="en-US" sz="2400" dirty="0" smtClean="0"/>
              <a:t>distributed database storing resource records </a:t>
            </a:r>
            <a:r>
              <a:rPr lang="en-US" sz="2400" dirty="0" smtClean="0">
                <a:solidFill>
                  <a:srgbClr val="990033"/>
                </a:solidFill>
              </a:rPr>
              <a:t>(RR)</a:t>
            </a:r>
          </a:p>
        </p:txBody>
      </p:sp>
      <p:sp>
        <p:nvSpPr>
          <p:cNvPr id="8704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23875" y="3895724"/>
            <a:ext cx="4000500" cy="2125563"/>
          </a:xfrm>
        </p:spPr>
        <p:txBody>
          <a:bodyPr/>
          <a:lstStyle/>
          <a:p>
            <a:pPr>
              <a:buSzPct val="100000"/>
              <a:buFont typeface="Arial" pitchFamily="34" charset="0"/>
              <a:buChar char="•"/>
            </a:pPr>
            <a:r>
              <a:rPr lang="en-US" sz="2400" b="0" dirty="0" smtClean="0">
                <a:latin typeface="Comic Sans MS" pitchFamily="66" charset="0"/>
                <a:cs typeface="Times New Roman" pitchFamily="18" charset="0"/>
              </a:rPr>
              <a:t>Type=NS</a:t>
            </a:r>
          </a:p>
          <a:p>
            <a:pPr lvl="1">
              <a:buClrTx/>
              <a:buFont typeface="Wingdings" pitchFamily="2" charset="2"/>
              <a:buChar char="Ø"/>
            </a:pPr>
            <a:r>
              <a:rPr lang="en-US" sz="2000" b="0" dirty="0" smtClean="0">
                <a:latin typeface="+mn-lt"/>
              </a:rPr>
              <a:t>name is domain (e.g. foo.com)</a:t>
            </a:r>
          </a:p>
          <a:p>
            <a:pPr lvl="1">
              <a:buClrTx/>
              <a:buFont typeface="Wingdings" pitchFamily="2" charset="2"/>
              <a:buChar char="Ø"/>
            </a:pPr>
            <a:r>
              <a:rPr lang="en-US" sz="2000" b="0" dirty="0" smtClean="0">
                <a:latin typeface="+mn-lt"/>
              </a:rPr>
              <a:t>value is hostname of authoritative name server for this domain</a:t>
            </a:r>
          </a:p>
          <a:p>
            <a:endParaRPr lang="en-US" sz="2400" dirty="0" smtClean="0"/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1691680" y="1921396"/>
            <a:ext cx="5364162" cy="571500"/>
            <a:chOff x="1407" y="1206"/>
            <a:chExt cx="3379" cy="360"/>
          </a:xfrm>
        </p:grpSpPr>
        <p:sp>
          <p:nvSpPr>
            <p:cNvPr id="87051" name="Text Box 6"/>
            <p:cNvSpPr txBox="1">
              <a:spLocks noChangeArrowheads="1"/>
            </p:cNvSpPr>
            <p:nvPr/>
          </p:nvSpPr>
          <p:spPr bwMode="auto">
            <a:xfrm>
              <a:off x="1407" y="1214"/>
              <a:ext cx="337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dirty="0">
                  <a:solidFill>
                    <a:srgbClr val="800000"/>
                  </a:solidFill>
                </a:rPr>
                <a:t>RR format: </a:t>
              </a:r>
              <a:r>
                <a:rPr lang="en-US" sz="1800" b="1" dirty="0">
                  <a:solidFill>
                    <a:srgbClr val="800000"/>
                  </a:solidFill>
                  <a:latin typeface="Courier New" pitchFamily="49" charset="0"/>
                </a:rPr>
                <a:t>(name, value, type, </a:t>
              </a:r>
              <a:r>
                <a:rPr lang="en-US" sz="1800" b="1" dirty="0" err="1">
                  <a:solidFill>
                    <a:srgbClr val="800000"/>
                  </a:solidFill>
                  <a:latin typeface="Courier New" pitchFamily="49" charset="0"/>
                </a:rPr>
                <a:t>ttl</a:t>
              </a:r>
              <a:r>
                <a:rPr lang="en-US" sz="1800" b="1" dirty="0">
                  <a:solidFill>
                    <a:srgbClr val="800000"/>
                  </a:solidFill>
                  <a:latin typeface="Courier New" pitchFamily="49" charset="0"/>
                </a:rPr>
                <a:t>)</a:t>
              </a:r>
              <a:endParaRPr lang="en-US" dirty="0">
                <a:solidFill>
                  <a:srgbClr val="800000"/>
                </a:solidFill>
                <a:latin typeface="Times New Roman" pitchFamily="18" charset="0"/>
              </a:endParaRPr>
            </a:p>
          </p:txBody>
        </p:sp>
        <p:sp>
          <p:nvSpPr>
            <p:cNvPr id="87052" name="Rectangle 7"/>
            <p:cNvSpPr>
              <a:spLocks noChangeArrowheads="1"/>
            </p:cNvSpPr>
            <p:nvPr/>
          </p:nvSpPr>
          <p:spPr bwMode="auto">
            <a:xfrm>
              <a:off x="1458" y="1206"/>
              <a:ext cx="3318" cy="360"/>
            </a:xfrm>
            <a:prstGeom prst="rect">
              <a:avLst/>
            </a:prstGeom>
            <a:noFill/>
            <a:ln w="25400">
              <a:solidFill>
                <a:srgbClr val="8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en-US">
                <a:solidFill>
                  <a:srgbClr val="800000"/>
                </a:solidFill>
                <a:latin typeface="Times New Roman" pitchFamily="18" charset="0"/>
              </a:endParaRPr>
            </a:p>
          </p:txBody>
        </p:sp>
      </p:grpSp>
      <p:sp>
        <p:nvSpPr>
          <p:cNvPr id="87048" name="Rectangle 8"/>
          <p:cNvSpPr>
            <a:spLocks noChangeArrowheads="1"/>
          </p:cNvSpPr>
          <p:nvPr/>
        </p:nvSpPr>
        <p:spPr bwMode="auto">
          <a:xfrm>
            <a:off x="523875" y="2657475"/>
            <a:ext cx="3810000" cy="1304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buClr>
                <a:schemeClr val="tx1"/>
              </a:buClr>
              <a:buFont typeface="Arial" pitchFamily="34" charset="0"/>
              <a:buChar char="•"/>
            </a:pPr>
            <a:r>
              <a:rPr lang="en-US" dirty="0"/>
              <a:t>Type=A</a:t>
            </a:r>
          </a:p>
          <a:p>
            <a:pPr marL="742950" lvl="1" indent="-285750" algn="l">
              <a:buSzPct val="75000"/>
              <a:buFont typeface="Wingdings" pitchFamily="2" charset="2"/>
              <a:buChar char="Ø"/>
            </a:pPr>
            <a:r>
              <a:rPr lang="en-US" sz="2000" b="1" dirty="0">
                <a:latin typeface="Courier New" pitchFamily="49" charset="0"/>
              </a:rPr>
              <a:t>name</a:t>
            </a:r>
            <a:r>
              <a:rPr lang="en-US" sz="2000" dirty="0"/>
              <a:t> is hostname</a:t>
            </a:r>
          </a:p>
          <a:p>
            <a:pPr marL="742950" lvl="1" indent="-285750" algn="l">
              <a:buSzPct val="75000"/>
              <a:buFont typeface="Wingdings" pitchFamily="2" charset="2"/>
              <a:buChar char="Ø"/>
            </a:pPr>
            <a:r>
              <a:rPr lang="en-US" sz="2000" b="1" dirty="0">
                <a:latin typeface="Courier New" pitchFamily="49" charset="0"/>
              </a:rPr>
              <a:t>value</a:t>
            </a:r>
            <a:r>
              <a:rPr lang="en-US" sz="2000" dirty="0"/>
              <a:t> is IP address</a:t>
            </a:r>
          </a:p>
          <a:p>
            <a:pPr marL="342900" indent="-342900">
              <a:buFont typeface="ZapfDingbats" pitchFamily="82" charset="2"/>
              <a:buChar char="r"/>
            </a:pPr>
            <a:endParaRPr lang="en-US" dirty="0"/>
          </a:p>
        </p:txBody>
      </p:sp>
      <p:sp>
        <p:nvSpPr>
          <p:cNvPr id="87049" name="Rectangle 9"/>
          <p:cNvSpPr>
            <a:spLocks noChangeArrowheads="1"/>
          </p:cNvSpPr>
          <p:nvPr/>
        </p:nvSpPr>
        <p:spPr bwMode="auto">
          <a:xfrm>
            <a:off x="4217988" y="2697163"/>
            <a:ext cx="4514850" cy="217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buFont typeface="Arial" pitchFamily="34" charset="0"/>
              <a:buChar char="•"/>
            </a:pPr>
            <a:r>
              <a:rPr lang="en-US" dirty="0"/>
              <a:t>Type=CNAME</a:t>
            </a:r>
          </a:p>
          <a:p>
            <a:pPr marL="742950" lvl="1" indent="-285750" algn="l">
              <a:buSzPct val="75000"/>
              <a:buFont typeface="Wingdings" pitchFamily="2" charset="2"/>
              <a:buChar char="Ø"/>
            </a:pPr>
            <a:r>
              <a:rPr lang="en-US" sz="2000" b="1" dirty="0">
                <a:latin typeface="Courier New" pitchFamily="49" charset="0"/>
              </a:rPr>
              <a:t>name</a:t>
            </a:r>
            <a:r>
              <a:rPr lang="en-US" sz="2000" dirty="0"/>
              <a:t> is alias name for some “canonical” (the real) </a:t>
            </a:r>
            <a:r>
              <a:rPr lang="en-US" sz="2000" dirty="0" smtClean="0"/>
              <a:t>name</a:t>
            </a:r>
            <a:r>
              <a:rPr lang="en-US" sz="1800" dirty="0" smtClean="0">
                <a:latin typeface="Courier New" pitchFamily="49" charset="0"/>
              </a:rPr>
              <a:t>  </a:t>
            </a:r>
            <a:r>
              <a:rPr lang="en-US" sz="1800" b="1" dirty="0">
                <a:solidFill>
                  <a:srgbClr val="0033CC"/>
                </a:solidFill>
                <a:latin typeface="Courier New" pitchFamily="49" charset="0"/>
              </a:rPr>
              <a:t>www.ibm.com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2000" dirty="0"/>
              <a:t>is </a:t>
            </a:r>
            <a:r>
              <a:rPr lang="en-US" sz="2000" dirty="0" smtClean="0"/>
              <a:t>really</a:t>
            </a:r>
            <a:r>
              <a:rPr lang="en-US" sz="1800" dirty="0" smtClean="0">
                <a:latin typeface="Courier New" pitchFamily="49" charset="0"/>
              </a:rPr>
              <a:t>  </a:t>
            </a:r>
            <a:r>
              <a:rPr lang="en-US" sz="1800" b="1" dirty="0">
                <a:solidFill>
                  <a:srgbClr val="0033CC"/>
                </a:solidFill>
                <a:latin typeface="Courier New" pitchFamily="49" charset="0"/>
              </a:rPr>
              <a:t>servereast.backup2.ibm.com</a:t>
            </a:r>
          </a:p>
          <a:p>
            <a:pPr marL="742950" lvl="1" indent="-285750" algn="l">
              <a:buSzPct val="75000"/>
              <a:buFont typeface="Wingdings" pitchFamily="2" charset="2"/>
              <a:buChar char="Ø"/>
            </a:pPr>
            <a:r>
              <a:rPr lang="en-US" sz="2000" b="1" dirty="0">
                <a:latin typeface="+mn-lt"/>
              </a:rPr>
              <a:t>value</a:t>
            </a:r>
            <a:r>
              <a:rPr lang="en-US" sz="2000" dirty="0">
                <a:latin typeface="+mn-lt"/>
              </a:rPr>
              <a:t> is canonical name</a:t>
            </a:r>
          </a:p>
          <a:p>
            <a:pPr marL="342900" indent="-342900" algn="l">
              <a:buFont typeface="ZapfDingbats" pitchFamily="82" charset="2"/>
              <a:buChar char="r"/>
            </a:pPr>
            <a:endParaRPr lang="en-US" dirty="0">
              <a:latin typeface="+mn-lt"/>
            </a:endParaRPr>
          </a:p>
        </p:txBody>
      </p:sp>
      <p:sp>
        <p:nvSpPr>
          <p:cNvPr id="87050" name="Rectangle 10"/>
          <p:cNvSpPr>
            <a:spLocks noChangeArrowheads="1"/>
          </p:cNvSpPr>
          <p:nvPr/>
        </p:nvSpPr>
        <p:spPr bwMode="auto">
          <a:xfrm>
            <a:off x="4252913" y="4869160"/>
            <a:ext cx="4408487" cy="1309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buFont typeface="Arial" pitchFamily="34" charset="0"/>
              <a:buChar char="•"/>
            </a:pPr>
            <a:r>
              <a:rPr lang="en-US" dirty="0" smtClean="0"/>
              <a:t>Type=MX</a:t>
            </a:r>
          </a:p>
          <a:p>
            <a:pPr marL="800100" lvl="1" indent="-342900" algn="l">
              <a:buFont typeface="Wingdings" pitchFamily="2" charset="2"/>
              <a:buChar char="Ø"/>
            </a:pPr>
            <a:r>
              <a:rPr lang="en-US" sz="2000" b="1" dirty="0" smtClean="0">
                <a:latin typeface="+mn-lt"/>
              </a:rPr>
              <a:t>value</a:t>
            </a:r>
            <a:r>
              <a:rPr lang="en-US" sz="2000" dirty="0" smtClean="0">
                <a:latin typeface="+mn-lt"/>
              </a:rPr>
              <a:t> </a:t>
            </a:r>
            <a:r>
              <a:rPr lang="en-US" sz="2000" dirty="0">
                <a:latin typeface="+mn-lt"/>
              </a:rPr>
              <a:t>is name of </a:t>
            </a:r>
            <a:r>
              <a:rPr lang="en-US" sz="2000" dirty="0" err="1">
                <a:latin typeface="+mn-lt"/>
              </a:rPr>
              <a:t>mailserver</a:t>
            </a:r>
            <a:r>
              <a:rPr lang="en-US" sz="2000" dirty="0">
                <a:latin typeface="+mn-lt"/>
              </a:rPr>
              <a:t> associated with </a:t>
            </a:r>
            <a:r>
              <a:rPr lang="en-US" sz="2000" b="1" dirty="0">
                <a:latin typeface="+mn-lt"/>
              </a:rPr>
              <a:t>name</a:t>
            </a:r>
            <a:endParaRPr lang="en-US" sz="2000" dirty="0">
              <a:latin typeface="+mn-lt"/>
            </a:endParaRPr>
          </a:p>
          <a:p>
            <a:pPr marL="342900" indent="-342900">
              <a:buFont typeface="ZapfDingbats" pitchFamily="82" charset="2"/>
              <a:buChar char="r"/>
            </a:pP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Networks   </a:t>
            </a:r>
            <a:r>
              <a:rPr lang="en-US" smtClean="0">
                <a:solidFill>
                  <a:srgbClr val="800000"/>
                </a:solidFill>
              </a:rPr>
              <a:t>DNS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708865F-D8BA-461E-B4C5-2BCB82877216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8388424" y="5808687"/>
            <a:ext cx="648072" cy="42862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sz="1800" b="1" dirty="0" smtClean="0">
                <a:solidFill>
                  <a:srgbClr val="333333"/>
                </a:solidFill>
                <a:latin typeface="Comic Sans MS" pitchFamily="66" charset="0"/>
              </a:rPr>
              <a:t>K&amp;R</a:t>
            </a:r>
            <a:endParaRPr lang="en-US" sz="1800" b="1" dirty="0">
              <a:solidFill>
                <a:srgbClr val="333333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9646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27384"/>
            <a:ext cx="8134672" cy="1008112"/>
          </a:xfrm>
        </p:spPr>
        <p:txBody>
          <a:bodyPr/>
          <a:lstStyle/>
          <a:p>
            <a:r>
              <a:rPr lang="en-US" dirty="0" smtClean="0"/>
              <a:t>DNS Protocol</a:t>
            </a:r>
            <a:r>
              <a:rPr lang="en-US" dirty="0"/>
              <a:t> </a:t>
            </a:r>
            <a:r>
              <a:rPr lang="en-US" dirty="0" smtClean="0"/>
              <a:t>and </a:t>
            </a:r>
            <a:r>
              <a:rPr lang="en-US" dirty="0"/>
              <a:t>M</a:t>
            </a:r>
            <a:r>
              <a:rPr lang="en-US" dirty="0" smtClean="0"/>
              <a:t>essages</a:t>
            </a:r>
          </a:p>
        </p:txBody>
      </p:sp>
      <p:sp>
        <p:nvSpPr>
          <p:cNvPr id="8806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42925" y="1196752"/>
            <a:ext cx="7820025" cy="893986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400" u="sng" dirty="0" smtClean="0">
                <a:solidFill>
                  <a:schemeClr val="accent2"/>
                </a:solidFill>
              </a:rPr>
              <a:t>DNS protocol:</a:t>
            </a:r>
            <a:r>
              <a:rPr lang="en-US" sz="2400" dirty="0" smtClean="0"/>
              <a:t> </a:t>
            </a:r>
            <a:r>
              <a:rPr lang="en-US" sz="2400" i="1" dirty="0" smtClean="0">
                <a:solidFill>
                  <a:srgbClr val="990033"/>
                </a:solidFill>
              </a:rPr>
              <a:t>query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/>
              <a:t>and </a:t>
            </a:r>
            <a:r>
              <a:rPr lang="en-US" sz="2400" i="1" dirty="0" smtClean="0">
                <a:solidFill>
                  <a:srgbClr val="990033"/>
                </a:solidFill>
              </a:rPr>
              <a:t>reply</a:t>
            </a:r>
            <a:r>
              <a:rPr lang="en-US" sz="2400" dirty="0" smtClean="0"/>
              <a:t> messages, both with the same </a:t>
            </a:r>
            <a:r>
              <a:rPr lang="en-US" sz="2400" i="1" dirty="0" smtClean="0">
                <a:solidFill>
                  <a:srgbClr val="990033"/>
                </a:solidFill>
              </a:rPr>
              <a:t>message format</a:t>
            </a:r>
            <a:r>
              <a:rPr lang="en-US" sz="2400" i="1" dirty="0" smtClean="0"/>
              <a:t>.</a:t>
            </a:r>
            <a:endParaRPr lang="en-US" sz="2400" dirty="0" smtClean="0">
              <a:solidFill>
                <a:srgbClr val="990033"/>
              </a:solidFill>
            </a:endParaRPr>
          </a:p>
        </p:txBody>
      </p:sp>
      <p:sp>
        <p:nvSpPr>
          <p:cNvPr id="88070" name="Rectangle 4"/>
          <p:cNvSpPr>
            <a:spLocks noChangeArrowheads="1"/>
          </p:cNvSpPr>
          <p:nvPr/>
        </p:nvSpPr>
        <p:spPr bwMode="auto">
          <a:xfrm>
            <a:off x="533400" y="2352675"/>
            <a:ext cx="3575050" cy="3838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/>
            <a:r>
              <a:rPr lang="en-US" dirty="0" err="1">
                <a:latin typeface="+mn-lt"/>
              </a:rPr>
              <a:t>msg</a:t>
            </a:r>
            <a:r>
              <a:rPr lang="en-US" dirty="0">
                <a:latin typeface="+mn-lt"/>
              </a:rPr>
              <a:t> header</a:t>
            </a:r>
          </a:p>
          <a:p>
            <a:pPr marL="342900" indent="-342900" algn="l">
              <a:buFont typeface="ZapfDingbats" pitchFamily="82" charset="2"/>
              <a:buChar char="r"/>
            </a:pPr>
            <a:r>
              <a:rPr lang="en-US" sz="2000" dirty="0">
                <a:solidFill>
                  <a:srgbClr val="800000"/>
                </a:solidFill>
                <a:latin typeface="+mn-lt"/>
              </a:rPr>
              <a:t>identification</a:t>
            </a:r>
            <a:r>
              <a:rPr lang="en-US" sz="2000" dirty="0">
                <a:solidFill>
                  <a:schemeClr val="accent2"/>
                </a:solidFill>
                <a:latin typeface="+mn-lt"/>
              </a:rPr>
              <a:t>:</a:t>
            </a:r>
            <a:r>
              <a:rPr lang="en-US" sz="2000" dirty="0">
                <a:latin typeface="+mn-lt"/>
              </a:rPr>
              <a:t> 16 bit # for query, reply to query uses same #</a:t>
            </a:r>
          </a:p>
          <a:p>
            <a:pPr marL="342900" indent="-342900" algn="l">
              <a:buFont typeface="ZapfDingbats" pitchFamily="82" charset="2"/>
              <a:buChar char="r"/>
            </a:pPr>
            <a:r>
              <a:rPr lang="en-US" sz="2000" dirty="0">
                <a:solidFill>
                  <a:srgbClr val="800000"/>
                </a:solidFill>
                <a:latin typeface="+mn-lt"/>
              </a:rPr>
              <a:t>flags:</a:t>
            </a:r>
          </a:p>
          <a:p>
            <a:pPr marL="742950" lvl="1" indent="-285750" algn="l">
              <a:buSzPct val="75000"/>
              <a:buFont typeface="Wingdings" pitchFamily="2" charset="2"/>
              <a:buChar char="v"/>
            </a:pPr>
            <a:r>
              <a:rPr lang="en-US" sz="2000" dirty="0">
                <a:latin typeface="+mn-lt"/>
              </a:rPr>
              <a:t>query or reply</a:t>
            </a:r>
          </a:p>
          <a:p>
            <a:pPr marL="742950" lvl="1" indent="-285750" algn="l">
              <a:buSzPct val="75000"/>
              <a:buFont typeface="Wingdings" pitchFamily="2" charset="2"/>
              <a:buChar char="v"/>
            </a:pPr>
            <a:r>
              <a:rPr lang="en-US" sz="2000" dirty="0">
                <a:latin typeface="+mn-lt"/>
              </a:rPr>
              <a:t>recursion desired </a:t>
            </a:r>
          </a:p>
          <a:p>
            <a:pPr marL="742950" lvl="1" indent="-285750" algn="l">
              <a:buSzPct val="75000"/>
              <a:buFont typeface="Wingdings" pitchFamily="2" charset="2"/>
              <a:buChar char="v"/>
            </a:pPr>
            <a:r>
              <a:rPr lang="en-US" sz="2000" dirty="0">
                <a:latin typeface="+mn-lt"/>
              </a:rPr>
              <a:t>recursion available</a:t>
            </a:r>
          </a:p>
          <a:p>
            <a:pPr marL="742950" lvl="1" indent="-285750" algn="l">
              <a:buSzPct val="75000"/>
              <a:buFont typeface="Wingdings" pitchFamily="2" charset="2"/>
              <a:buChar char="v"/>
            </a:pPr>
            <a:r>
              <a:rPr lang="en-US" sz="2000" dirty="0">
                <a:latin typeface="+mn-lt"/>
              </a:rPr>
              <a:t>reply is authoritative</a:t>
            </a:r>
          </a:p>
        </p:txBody>
      </p:sp>
      <p:pic>
        <p:nvPicPr>
          <p:cNvPr id="88071" name="Picture 5" descr="DNSmessag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81475" y="2090738"/>
            <a:ext cx="4962525" cy="40292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Networks   </a:t>
            </a:r>
            <a:r>
              <a:rPr lang="en-US" smtClean="0">
                <a:solidFill>
                  <a:srgbClr val="800000"/>
                </a:solidFill>
              </a:rPr>
              <a:t>DNS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708865F-D8BA-461E-B4C5-2BCB82877216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8388424" y="5808687"/>
            <a:ext cx="648072" cy="42862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sz="1800" b="1" dirty="0" smtClean="0">
                <a:solidFill>
                  <a:srgbClr val="333333"/>
                </a:solidFill>
                <a:latin typeface="Comic Sans MS" pitchFamily="66" charset="0"/>
              </a:rPr>
              <a:t>K&amp;R</a:t>
            </a:r>
            <a:endParaRPr lang="en-US" sz="1800" b="1" dirty="0">
              <a:solidFill>
                <a:srgbClr val="333333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4546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DNS Protocol</a:t>
            </a:r>
            <a:r>
              <a:rPr lang="en-US" dirty="0"/>
              <a:t> </a:t>
            </a:r>
            <a:r>
              <a:rPr lang="en-US" dirty="0" smtClean="0"/>
              <a:t>and </a:t>
            </a:r>
            <a:r>
              <a:rPr lang="en-US" dirty="0"/>
              <a:t>M</a:t>
            </a:r>
            <a:r>
              <a:rPr lang="en-US" dirty="0" smtClean="0"/>
              <a:t>essages</a:t>
            </a:r>
          </a:p>
        </p:txBody>
      </p:sp>
      <p:pic>
        <p:nvPicPr>
          <p:cNvPr id="89093" name="Picture 3" descr="DNSmessag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03725" y="1509713"/>
            <a:ext cx="4387850" cy="356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9094" name="Text Box 4"/>
          <p:cNvSpPr txBox="1">
            <a:spLocks noChangeArrowheads="1"/>
          </p:cNvSpPr>
          <p:nvPr/>
        </p:nvSpPr>
        <p:spPr bwMode="auto">
          <a:xfrm>
            <a:off x="942975" y="1819275"/>
            <a:ext cx="2286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latin typeface="+mn-lt"/>
              </a:rPr>
              <a:t>Name, type fields</a:t>
            </a:r>
          </a:p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latin typeface="+mn-lt"/>
              </a:rPr>
              <a:t> for a query</a:t>
            </a:r>
            <a:endParaRPr lang="en-US">
              <a:latin typeface="+mn-lt"/>
            </a:endParaRPr>
          </a:p>
        </p:txBody>
      </p:sp>
      <p:sp>
        <p:nvSpPr>
          <p:cNvPr id="89095" name="Text Box 5"/>
          <p:cNvSpPr txBox="1">
            <a:spLocks noChangeArrowheads="1"/>
          </p:cNvSpPr>
          <p:nvPr/>
        </p:nvSpPr>
        <p:spPr bwMode="auto">
          <a:xfrm>
            <a:off x="457201" y="2819400"/>
            <a:ext cx="277495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sz="2000" dirty="0" smtClean="0">
                <a:latin typeface="+mn-lt"/>
              </a:rPr>
              <a:t>Resource records in response to </a:t>
            </a:r>
            <a:r>
              <a:rPr lang="en-US" sz="2000" dirty="0">
                <a:latin typeface="+mn-lt"/>
              </a:rPr>
              <a:t>query</a:t>
            </a:r>
            <a:endParaRPr lang="en-US" dirty="0">
              <a:latin typeface="+mn-lt"/>
            </a:endParaRPr>
          </a:p>
        </p:txBody>
      </p:sp>
      <p:sp>
        <p:nvSpPr>
          <p:cNvPr id="89096" name="Text Box 6"/>
          <p:cNvSpPr txBox="1">
            <a:spLocks noChangeArrowheads="1"/>
          </p:cNvSpPr>
          <p:nvPr/>
        </p:nvSpPr>
        <p:spPr bwMode="auto">
          <a:xfrm>
            <a:off x="522288" y="3716338"/>
            <a:ext cx="271303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sz="2000" dirty="0" smtClean="0">
                <a:latin typeface="+mn-lt"/>
              </a:rPr>
              <a:t>Records </a:t>
            </a:r>
            <a:r>
              <a:rPr lang="en-US" sz="2000" dirty="0">
                <a:latin typeface="+mn-lt"/>
              </a:rPr>
              <a:t>for</a:t>
            </a:r>
          </a:p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sz="2000" dirty="0">
                <a:latin typeface="+mn-lt"/>
              </a:rPr>
              <a:t>authoritative servers</a:t>
            </a:r>
            <a:endParaRPr lang="en-US" dirty="0">
              <a:latin typeface="+mn-lt"/>
            </a:endParaRPr>
          </a:p>
        </p:txBody>
      </p:sp>
      <p:sp>
        <p:nvSpPr>
          <p:cNvPr id="89097" name="Text Box 7"/>
          <p:cNvSpPr txBox="1">
            <a:spLocks noChangeArrowheads="1"/>
          </p:cNvSpPr>
          <p:nvPr/>
        </p:nvSpPr>
        <p:spPr bwMode="auto">
          <a:xfrm>
            <a:off x="458788" y="4668838"/>
            <a:ext cx="276383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sz="2000" dirty="0">
                <a:latin typeface="+mn-lt"/>
              </a:rPr>
              <a:t>A</a:t>
            </a:r>
            <a:r>
              <a:rPr lang="en-US" sz="2000" dirty="0" smtClean="0">
                <a:latin typeface="+mn-lt"/>
              </a:rPr>
              <a:t>dditional </a:t>
            </a:r>
            <a:r>
              <a:rPr lang="en-US" sz="2000" dirty="0">
                <a:latin typeface="+mn-lt"/>
              </a:rPr>
              <a:t>“helpful”</a:t>
            </a:r>
          </a:p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sz="2000" dirty="0">
                <a:latin typeface="+mn-lt"/>
              </a:rPr>
              <a:t>info that may be used</a:t>
            </a:r>
            <a:endParaRPr lang="en-US" dirty="0">
              <a:latin typeface="+mn-lt"/>
            </a:endParaRPr>
          </a:p>
        </p:txBody>
      </p:sp>
      <p:sp>
        <p:nvSpPr>
          <p:cNvPr id="89098" name="Line 8"/>
          <p:cNvSpPr>
            <a:spLocks noChangeShapeType="1"/>
          </p:cNvSpPr>
          <p:nvPr/>
        </p:nvSpPr>
        <p:spPr bwMode="auto">
          <a:xfrm>
            <a:off x="3152775" y="2171700"/>
            <a:ext cx="1447800" cy="800100"/>
          </a:xfrm>
          <a:prstGeom prst="line">
            <a:avLst/>
          </a:prstGeom>
          <a:noFill/>
          <a:ln w="28575">
            <a:solidFill>
              <a:srgbClr val="8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9099" name="Line 9"/>
          <p:cNvSpPr>
            <a:spLocks noChangeShapeType="1"/>
          </p:cNvSpPr>
          <p:nvPr/>
        </p:nvSpPr>
        <p:spPr bwMode="auto">
          <a:xfrm>
            <a:off x="3152775" y="3200400"/>
            <a:ext cx="1514475" cy="371475"/>
          </a:xfrm>
          <a:prstGeom prst="line">
            <a:avLst/>
          </a:prstGeom>
          <a:noFill/>
          <a:ln w="28575">
            <a:solidFill>
              <a:srgbClr val="8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9100" name="Line 10"/>
          <p:cNvSpPr>
            <a:spLocks noChangeShapeType="1"/>
          </p:cNvSpPr>
          <p:nvPr/>
        </p:nvSpPr>
        <p:spPr bwMode="auto">
          <a:xfrm>
            <a:off x="3181350" y="4076700"/>
            <a:ext cx="1447800" cy="133350"/>
          </a:xfrm>
          <a:prstGeom prst="line">
            <a:avLst/>
          </a:prstGeom>
          <a:noFill/>
          <a:ln w="28575">
            <a:solidFill>
              <a:srgbClr val="8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9101" name="Line 11"/>
          <p:cNvSpPr>
            <a:spLocks noChangeShapeType="1"/>
          </p:cNvSpPr>
          <p:nvPr/>
        </p:nvSpPr>
        <p:spPr bwMode="auto">
          <a:xfrm flipV="1">
            <a:off x="3190875" y="4743450"/>
            <a:ext cx="1438275" cy="276225"/>
          </a:xfrm>
          <a:prstGeom prst="line">
            <a:avLst/>
          </a:prstGeom>
          <a:noFill/>
          <a:ln w="28575">
            <a:solidFill>
              <a:srgbClr val="8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Networks   </a:t>
            </a:r>
            <a:r>
              <a:rPr lang="en-US" smtClean="0">
                <a:solidFill>
                  <a:srgbClr val="800000"/>
                </a:solidFill>
              </a:rPr>
              <a:t>DNS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708865F-D8BA-461E-B4C5-2BCB82877216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8388424" y="5808687"/>
            <a:ext cx="648072" cy="42862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sz="1800" b="1" dirty="0" smtClean="0">
                <a:solidFill>
                  <a:srgbClr val="333333"/>
                </a:solidFill>
                <a:latin typeface="Comic Sans MS" pitchFamily="66" charset="0"/>
              </a:rPr>
              <a:t>K&amp;R</a:t>
            </a:r>
            <a:endParaRPr lang="en-US" sz="1800" b="1" dirty="0">
              <a:solidFill>
                <a:srgbClr val="333333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7974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Inserting records into DNS</a:t>
            </a:r>
          </a:p>
        </p:txBody>
      </p:sp>
      <p:sp>
        <p:nvSpPr>
          <p:cNvPr id="90117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533400" y="1196752"/>
            <a:ext cx="8107363" cy="504056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 dirty="0" smtClean="0"/>
              <a:t>Example: new startup “Network Utopia”</a:t>
            </a:r>
          </a:p>
          <a:p>
            <a:pPr lvl="1">
              <a:lnSpc>
                <a:spcPct val="80000"/>
              </a:lnSpc>
            </a:pPr>
            <a:r>
              <a:rPr lang="en-US" sz="2200" dirty="0" smtClean="0">
                <a:solidFill>
                  <a:srgbClr val="990033"/>
                </a:solidFill>
              </a:rPr>
              <a:t>How do people get IP address of your Web site?</a:t>
            </a:r>
          </a:p>
          <a:p>
            <a:pPr lvl="1">
              <a:lnSpc>
                <a:spcPct val="80000"/>
              </a:lnSpc>
            </a:pPr>
            <a:r>
              <a:rPr lang="en-US" sz="2200" dirty="0" smtClean="0">
                <a:solidFill>
                  <a:srgbClr val="990033"/>
                </a:solidFill>
              </a:rPr>
              <a:t>How do they send you email?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2400" dirty="0" smtClean="0"/>
              <a:t>1. Register domain name </a:t>
            </a:r>
            <a:r>
              <a:rPr lang="en-US" sz="2000" dirty="0" smtClean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networkutopia.com</a:t>
            </a:r>
            <a:r>
              <a:rPr lang="en-US" sz="2400" dirty="0" smtClean="0"/>
              <a:t> </a:t>
            </a:r>
            <a:r>
              <a:rPr lang="en-US" sz="2400" dirty="0" smtClean="0"/>
              <a:t>at DNS</a:t>
            </a:r>
            <a:r>
              <a:rPr lang="en-US" sz="2400" i="1" dirty="0" smtClean="0">
                <a:solidFill>
                  <a:srgbClr val="008000"/>
                </a:solidFill>
              </a:rPr>
              <a:t> </a:t>
            </a:r>
            <a:r>
              <a:rPr lang="en-US" sz="2400" dirty="0" smtClean="0">
                <a:solidFill>
                  <a:srgbClr val="008000"/>
                </a:solidFill>
              </a:rPr>
              <a:t>registrar </a:t>
            </a:r>
            <a:r>
              <a:rPr lang="en-US" sz="2400" dirty="0" smtClean="0"/>
              <a:t>(e.g., Verisign)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/>
              <a:t>provide names, IP addresses of authoritative name server (primary and secondary).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/>
              <a:t>registrar inserts two RRs per server into </a:t>
            </a:r>
            <a:r>
              <a:rPr lang="en-US" sz="2000" dirty="0" smtClean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.com </a:t>
            </a:r>
            <a:r>
              <a:rPr lang="en-US" sz="2000" dirty="0" smtClean="0"/>
              <a:t>TLD server: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 smtClean="0">
                <a:solidFill>
                  <a:srgbClr val="FF0000"/>
                </a:solidFill>
                <a:latin typeface="Courier New" pitchFamily="49" charset="0"/>
              </a:rPr>
              <a:t>(networkutopia.com, dns1.networkutopia.com, NS)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 smtClean="0">
                <a:solidFill>
                  <a:srgbClr val="FF0000"/>
                </a:solidFill>
                <a:latin typeface="Courier New" pitchFamily="49" charset="0"/>
              </a:rPr>
              <a:t>(dns1.networkutopia.com, 212.212.212.1, A)</a:t>
            </a:r>
            <a:br>
              <a:rPr lang="en-US" sz="2000" dirty="0" smtClean="0">
                <a:solidFill>
                  <a:srgbClr val="FF0000"/>
                </a:solidFill>
                <a:latin typeface="Courier New" pitchFamily="49" charset="0"/>
              </a:rPr>
            </a:br>
            <a:endParaRPr lang="en-US" sz="2000" dirty="0" smtClean="0">
              <a:solidFill>
                <a:srgbClr val="FF0000"/>
              </a:solidFill>
              <a:latin typeface="Courier New" pitchFamily="49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2400" dirty="0" smtClean="0"/>
              <a:t>2. Create Type A </a:t>
            </a:r>
            <a:r>
              <a:rPr lang="en-US" sz="2400" dirty="0" smtClean="0"/>
              <a:t>record </a:t>
            </a:r>
            <a:r>
              <a:rPr lang="en-US" sz="2000" dirty="0" smtClean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www.networkuptopia.com </a:t>
            </a:r>
            <a:r>
              <a:rPr lang="en-US" sz="2000" dirty="0" smtClean="0">
                <a:latin typeface="Comic Sans MS" pitchFamily="66" charset="0"/>
                <a:cs typeface="Courier New" pitchFamily="49" charset="0"/>
              </a:rPr>
              <a:t>for </a:t>
            </a:r>
            <a:r>
              <a:rPr lang="en-US" sz="2400" dirty="0" smtClean="0">
                <a:latin typeface="Comic Sans MS" pitchFamily="66" charset="0"/>
                <a:cs typeface="Courier New" pitchFamily="49" charset="0"/>
              </a:rPr>
              <a:t>web server </a:t>
            </a:r>
            <a:r>
              <a:rPr lang="en-US" sz="2400" dirty="0" smtClean="0"/>
              <a:t>and  Type MX record for </a:t>
            </a:r>
            <a:r>
              <a:rPr lang="en-US" sz="2000" dirty="0" smtClean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mail.networkutopia.com</a:t>
            </a:r>
            <a:r>
              <a:rPr lang="en-US" sz="2000" dirty="0" smtClean="0">
                <a:cs typeface="Courier New" pitchFamily="49" charset="0"/>
              </a:rPr>
              <a:t> </a:t>
            </a:r>
            <a:r>
              <a:rPr lang="en-US" sz="2400" dirty="0" smtClean="0">
                <a:cs typeface="Courier New" pitchFamily="49" charset="0"/>
              </a:rPr>
              <a:t>for mail server in authoritative DNS server.</a:t>
            </a: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</a:pPr>
            <a:endParaRPr lang="en-US" sz="2400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Computer Networks   </a:t>
            </a:r>
            <a:r>
              <a:rPr lang="en-US" dirty="0" smtClean="0">
                <a:solidFill>
                  <a:srgbClr val="800000"/>
                </a:solidFill>
              </a:rPr>
              <a:t>DNS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8388424" y="5808687"/>
            <a:ext cx="648072" cy="42862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sz="1800" b="1" dirty="0" smtClean="0">
                <a:solidFill>
                  <a:srgbClr val="333333"/>
                </a:solidFill>
                <a:latin typeface="Comic Sans MS" pitchFamily="66" charset="0"/>
              </a:rPr>
              <a:t>K&amp;R</a:t>
            </a:r>
            <a:endParaRPr lang="en-US" sz="1800" b="1" dirty="0">
              <a:solidFill>
                <a:srgbClr val="333333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5632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DNS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800000"/>
                </a:solidFill>
              </a:rPr>
              <a:t>DNS </a:t>
            </a:r>
            <a:r>
              <a:rPr lang="en-US" dirty="0" err="1" smtClean="0">
                <a:solidFill>
                  <a:srgbClr val="800000"/>
                </a:solidFill>
              </a:rPr>
              <a:t>Hierarchial</a:t>
            </a:r>
            <a:r>
              <a:rPr lang="en-US" dirty="0" smtClean="0">
                <a:solidFill>
                  <a:srgbClr val="800000"/>
                </a:solidFill>
              </a:rPr>
              <a:t> Structure</a:t>
            </a:r>
          </a:p>
          <a:p>
            <a:r>
              <a:rPr lang="en-US" dirty="0" smtClean="0">
                <a:solidFill>
                  <a:srgbClr val="800000"/>
                </a:solidFill>
              </a:rPr>
              <a:t>Root Name Servers</a:t>
            </a:r>
          </a:p>
          <a:p>
            <a:r>
              <a:rPr lang="en-US" dirty="0" smtClean="0">
                <a:solidFill>
                  <a:srgbClr val="800000"/>
                </a:solidFill>
              </a:rPr>
              <a:t>Top-Level Domain Servers</a:t>
            </a:r>
          </a:p>
          <a:p>
            <a:r>
              <a:rPr lang="en-US" dirty="0" smtClean="0">
                <a:solidFill>
                  <a:srgbClr val="800000"/>
                </a:solidFill>
              </a:rPr>
              <a:t>Authoritative Name Servers</a:t>
            </a:r>
          </a:p>
          <a:p>
            <a:r>
              <a:rPr lang="en-US" dirty="0" smtClean="0">
                <a:solidFill>
                  <a:srgbClr val="800000"/>
                </a:solidFill>
              </a:rPr>
              <a:t>Local Name Server</a:t>
            </a:r>
          </a:p>
          <a:p>
            <a:r>
              <a:rPr lang="en-US" dirty="0" smtClean="0">
                <a:solidFill>
                  <a:srgbClr val="800000"/>
                </a:solidFill>
              </a:rPr>
              <a:t>Caching and Updating DNS Records</a:t>
            </a:r>
          </a:p>
          <a:p>
            <a:r>
              <a:rPr lang="en-US" dirty="0" smtClean="0">
                <a:solidFill>
                  <a:srgbClr val="800000"/>
                </a:solidFill>
              </a:rPr>
              <a:t>DNS Protocols and Messages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Computer Networks   </a:t>
            </a:r>
            <a:r>
              <a:rPr lang="en-US" dirty="0" smtClean="0">
                <a:solidFill>
                  <a:srgbClr val="990033"/>
                </a:solidFill>
              </a:rPr>
              <a:t>DNS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2801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Infrastructure Services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20688"/>
            <a:ext cx="8229600" cy="4800600"/>
          </a:xfrm>
        </p:spPr>
        <p:txBody>
          <a:bodyPr/>
          <a:lstStyle/>
          <a:p>
            <a:r>
              <a:rPr lang="en-US" sz="2800" dirty="0" smtClean="0"/>
              <a:t>There are protocols </a:t>
            </a:r>
            <a:r>
              <a:rPr lang="en-US" sz="2800" i="1" dirty="0" smtClean="0">
                <a:solidFill>
                  <a:srgbClr val="990033"/>
                </a:solidFill>
              </a:rPr>
              <a:t>essential</a:t>
            </a:r>
            <a:r>
              <a:rPr lang="en-US" sz="2800" dirty="0" smtClean="0"/>
              <a:t> for the Internet to run smoothly that do not fit neatly into the strictly layered model.</a:t>
            </a:r>
          </a:p>
          <a:p>
            <a:r>
              <a:rPr lang="en-US" sz="2800" dirty="0" smtClean="0"/>
              <a:t>Two of these infrastructure services, a name service and network management are provided by </a:t>
            </a:r>
            <a:r>
              <a:rPr lang="en-US" sz="2800" dirty="0" smtClean="0">
                <a:solidFill>
                  <a:srgbClr val="990033"/>
                </a:solidFill>
              </a:rPr>
              <a:t>DNS </a:t>
            </a:r>
            <a:r>
              <a:rPr lang="en-US" sz="2800" dirty="0" smtClean="0"/>
              <a:t>and </a:t>
            </a:r>
            <a:r>
              <a:rPr lang="en-US" sz="2800" dirty="0" smtClean="0">
                <a:solidFill>
                  <a:srgbClr val="990033"/>
                </a:solidFill>
              </a:rPr>
              <a:t>SNMP</a:t>
            </a:r>
            <a:r>
              <a:rPr lang="en-US" sz="2800" dirty="0" smtClean="0"/>
              <a:t> (Simple Network Management Protocol) respectively</a:t>
            </a:r>
            <a:r>
              <a:rPr lang="en-US" dirty="0" smtClean="0"/>
              <a:t>.</a:t>
            </a:r>
          </a:p>
          <a:p>
            <a:r>
              <a:rPr lang="en-US" dirty="0">
                <a:solidFill>
                  <a:srgbClr val="990033"/>
                </a:solidFill>
              </a:rPr>
              <a:t>n</a:t>
            </a:r>
            <a:r>
              <a:rPr lang="en-US" dirty="0" smtClean="0">
                <a:solidFill>
                  <a:srgbClr val="990033"/>
                </a:solidFill>
              </a:rPr>
              <a:t>ame server :: </a:t>
            </a:r>
            <a:r>
              <a:rPr lang="en-US" dirty="0" smtClean="0"/>
              <a:t>an implementation of a </a:t>
            </a:r>
            <a:r>
              <a:rPr lang="en-US" dirty="0" smtClean="0">
                <a:solidFill>
                  <a:srgbClr val="008000"/>
                </a:solidFill>
              </a:rPr>
              <a:t>resolution mechanism </a:t>
            </a:r>
            <a:r>
              <a:rPr lang="en-US" dirty="0" smtClean="0"/>
              <a:t>available on a network and queried via a message.</a:t>
            </a:r>
            <a:endParaRPr lang="en-US" dirty="0">
              <a:solidFill>
                <a:srgbClr val="990033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Networks   </a:t>
            </a:r>
            <a:r>
              <a:rPr lang="en-US" smtClean="0">
                <a:solidFill>
                  <a:srgbClr val="990033"/>
                </a:solidFill>
              </a:rPr>
              <a:t>DNS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3551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295400"/>
            <a:ext cx="8640960" cy="4800600"/>
          </a:xfrm>
        </p:spPr>
        <p:txBody>
          <a:bodyPr/>
          <a:lstStyle/>
          <a:p>
            <a:pPr marL="0" lvl="2" indent="0">
              <a:buNone/>
            </a:pPr>
            <a:r>
              <a:rPr lang="en-US" dirty="0" smtClean="0">
                <a:solidFill>
                  <a:srgbClr val="990033"/>
                </a:solidFill>
                <a:latin typeface="+mn-lt"/>
              </a:rPr>
              <a:t>name space :: </a:t>
            </a:r>
            <a:r>
              <a:rPr lang="en-US" dirty="0">
                <a:latin typeface="+mn-lt"/>
              </a:rPr>
              <a:t>defines the set of possible </a:t>
            </a:r>
            <a:r>
              <a:rPr lang="en-US" dirty="0" smtClean="0">
                <a:latin typeface="+mn-lt"/>
              </a:rPr>
              <a:t>names.</a:t>
            </a:r>
          </a:p>
          <a:p>
            <a:pPr marL="800100" lvl="3" indent="-342900">
              <a:tabLst>
                <a:tab pos="1143000" algn="l"/>
              </a:tabLst>
            </a:pPr>
            <a:r>
              <a:rPr lang="en-US" sz="2400" dirty="0" smtClean="0">
                <a:latin typeface="+mn-lt"/>
              </a:rPr>
              <a:t>A </a:t>
            </a:r>
            <a:r>
              <a:rPr lang="en-US" sz="2400" dirty="0">
                <a:latin typeface="+mn-lt"/>
              </a:rPr>
              <a:t>name space can be either</a:t>
            </a:r>
            <a:r>
              <a:rPr lang="en-US" sz="2400" dirty="0">
                <a:solidFill>
                  <a:srgbClr val="990033"/>
                </a:solidFill>
                <a:latin typeface="+mn-lt"/>
              </a:rPr>
              <a:t> </a:t>
            </a:r>
            <a:r>
              <a:rPr lang="en-US" sz="2400" dirty="0">
                <a:solidFill>
                  <a:srgbClr val="008000"/>
                </a:solidFill>
                <a:latin typeface="+mn-lt"/>
              </a:rPr>
              <a:t>flat</a:t>
            </a:r>
            <a:r>
              <a:rPr lang="en-US" sz="2400" dirty="0">
                <a:solidFill>
                  <a:srgbClr val="990033"/>
                </a:solidFill>
                <a:latin typeface="+mn-lt"/>
              </a:rPr>
              <a:t> </a:t>
            </a:r>
            <a:r>
              <a:rPr lang="en-US" sz="2400" dirty="0">
                <a:latin typeface="+mn-lt"/>
              </a:rPr>
              <a:t>(names are not divisible into components), or it can be </a:t>
            </a:r>
            <a:r>
              <a:rPr lang="en-US" sz="2400" dirty="0">
                <a:solidFill>
                  <a:srgbClr val="008000"/>
                </a:solidFill>
                <a:latin typeface="+mn-lt"/>
              </a:rPr>
              <a:t>hierarchical</a:t>
            </a:r>
            <a:r>
              <a:rPr lang="en-US" sz="2400" dirty="0">
                <a:latin typeface="+mn-lt"/>
              </a:rPr>
              <a:t> (Unix file names are an obvious example</a:t>
            </a:r>
            <a:r>
              <a:rPr lang="en-US" sz="2400" dirty="0" smtClean="0">
                <a:latin typeface="+mn-lt"/>
              </a:rPr>
              <a:t>).</a:t>
            </a:r>
          </a:p>
          <a:p>
            <a:pPr marL="2628900" lvl="2" indent="-2628900">
              <a:buNone/>
              <a:tabLst>
                <a:tab pos="1143000" algn="l"/>
              </a:tabLst>
            </a:pPr>
            <a:r>
              <a:rPr lang="en-US" dirty="0" smtClean="0">
                <a:solidFill>
                  <a:srgbClr val="990033"/>
                </a:solidFill>
                <a:latin typeface="+mn-lt"/>
              </a:rPr>
              <a:t>naming system :: </a:t>
            </a:r>
            <a:r>
              <a:rPr lang="en-US" dirty="0">
                <a:latin typeface="+mn-lt"/>
              </a:rPr>
              <a:t>maintains a collection of bindings of names to </a:t>
            </a:r>
            <a:r>
              <a:rPr lang="en-US" dirty="0" smtClean="0">
                <a:latin typeface="+mn-lt"/>
              </a:rPr>
              <a:t>values.</a:t>
            </a:r>
          </a:p>
          <a:p>
            <a:pPr marL="800100" lvl="3" indent="-342900">
              <a:tabLst>
                <a:tab pos="1143000" algn="l"/>
              </a:tabLst>
            </a:pPr>
            <a:r>
              <a:rPr lang="en-US" sz="2400" dirty="0" smtClean="0">
                <a:latin typeface="+mn-lt"/>
              </a:rPr>
              <a:t>The </a:t>
            </a:r>
            <a:r>
              <a:rPr lang="en-US" sz="2400" dirty="0">
                <a:latin typeface="+mn-lt"/>
              </a:rPr>
              <a:t>value can be anything we want the naming system to return when presented with a name; in many cases it is an </a:t>
            </a:r>
            <a:r>
              <a:rPr lang="en-US" sz="2400" dirty="0" smtClean="0">
                <a:latin typeface="+mn-lt"/>
              </a:rPr>
              <a:t>address.</a:t>
            </a:r>
          </a:p>
          <a:p>
            <a:pPr marL="3606800" lvl="2" indent="-3606800">
              <a:buNone/>
              <a:tabLst>
                <a:tab pos="1143000" algn="l"/>
              </a:tabLst>
            </a:pPr>
            <a:r>
              <a:rPr lang="en-US" dirty="0" smtClean="0">
                <a:solidFill>
                  <a:srgbClr val="990033"/>
                </a:solidFill>
                <a:latin typeface="+mn-lt"/>
              </a:rPr>
              <a:t>resolution </a:t>
            </a:r>
            <a:r>
              <a:rPr lang="en-US" dirty="0">
                <a:solidFill>
                  <a:srgbClr val="990033"/>
                </a:solidFill>
                <a:latin typeface="+mn-lt"/>
              </a:rPr>
              <a:t>mechanism </a:t>
            </a:r>
            <a:r>
              <a:rPr lang="en-US" dirty="0" smtClean="0">
                <a:solidFill>
                  <a:srgbClr val="990033"/>
                </a:solidFill>
                <a:latin typeface="+mn-lt"/>
              </a:rPr>
              <a:t>:: </a:t>
            </a:r>
            <a:r>
              <a:rPr lang="en-US" dirty="0" smtClean="0">
                <a:latin typeface="+mn-lt"/>
              </a:rPr>
              <a:t>a </a:t>
            </a:r>
            <a:r>
              <a:rPr lang="en-US" dirty="0">
                <a:latin typeface="+mn-lt"/>
              </a:rPr>
              <a:t>procedure </a:t>
            </a:r>
            <a:r>
              <a:rPr lang="en-US" dirty="0" smtClean="0">
                <a:latin typeface="+mn-lt"/>
              </a:rPr>
              <a:t>that </a:t>
            </a:r>
            <a:r>
              <a:rPr lang="en-US" dirty="0">
                <a:latin typeface="+mn-lt"/>
              </a:rPr>
              <a:t>returns the corresponding </a:t>
            </a:r>
            <a:r>
              <a:rPr lang="en-US" dirty="0" smtClean="0">
                <a:latin typeface="+mn-lt"/>
              </a:rPr>
              <a:t>value when </a:t>
            </a:r>
            <a:r>
              <a:rPr lang="en-US" dirty="0">
                <a:latin typeface="+mn-lt"/>
              </a:rPr>
              <a:t>invoked with a </a:t>
            </a:r>
            <a:r>
              <a:rPr lang="en-US" dirty="0" smtClean="0">
                <a:latin typeface="+mn-lt"/>
              </a:rPr>
              <a:t>name.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Networks   </a:t>
            </a:r>
            <a:r>
              <a:rPr lang="en-US" smtClean="0">
                <a:solidFill>
                  <a:srgbClr val="990033"/>
                </a:solidFill>
              </a:rPr>
              <a:t>DNS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Name Service Terminology</a:t>
            </a:r>
            <a:endParaRPr lang="en-AU" dirty="0" smtClean="0"/>
          </a:p>
        </p:txBody>
      </p:sp>
    </p:spTree>
    <p:extLst>
      <p:ext uri="{BB962C8B-B14F-4D97-AF65-F5344CB8AC3E}">
        <p14:creationId xmlns:p14="http://schemas.microsoft.com/office/powerpoint/2010/main" val="3116051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Name Service email Example</a:t>
            </a:r>
            <a:endParaRPr lang="en-AU" dirty="0" smtClean="0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125562"/>
            <a:ext cx="8270875" cy="5111750"/>
          </a:xfrm>
        </p:spPr>
        <p:txBody>
          <a:bodyPr/>
          <a:lstStyle/>
          <a:p>
            <a:r>
              <a:rPr lang="en-US" sz="2400" dirty="0" smtClean="0"/>
              <a:t>Name Service (DNS)</a:t>
            </a:r>
          </a:p>
        </p:txBody>
      </p:sp>
      <p:sp>
        <p:nvSpPr>
          <p:cNvPr id="7" name="Rectangle 6"/>
          <p:cNvSpPr/>
          <p:nvPr/>
        </p:nvSpPr>
        <p:spPr>
          <a:xfrm>
            <a:off x="1547664" y="5149641"/>
            <a:ext cx="597666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defRPr/>
            </a:pPr>
            <a:r>
              <a:rPr lang="en-US" sz="2000" b="1" dirty="0" smtClean="0">
                <a:solidFill>
                  <a:srgbClr val="003399"/>
                </a:solidFill>
                <a:latin typeface="+mj-lt"/>
              </a:rPr>
              <a:t>Figure 9.14 Names </a:t>
            </a:r>
            <a:r>
              <a:rPr lang="en-US" sz="2000" b="1" dirty="0">
                <a:solidFill>
                  <a:srgbClr val="003399"/>
                </a:solidFill>
                <a:latin typeface="+mj-lt"/>
              </a:rPr>
              <a:t>translated </a:t>
            </a:r>
            <a:r>
              <a:rPr lang="en-US" sz="2000" b="1" dirty="0" smtClean="0">
                <a:solidFill>
                  <a:srgbClr val="003399"/>
                </a:solidFill>
                <a:latin typeface="+mj-lt"/>
              </a:rPr>
              <a:t>into addresses</a:t>
            </a:r>
            <a:r>
              <a:rPr lang="en-US" sz="2000" b="1" dirty="0">
                <a:solidFill>
                  <a:srgbClr val="003399"/>
                </a:solidFill>
                <a:latin typeface="+mj-lt"/>
              </a:rPr>
              <a:t>, where the numbers 1–5 show the sequence of steps in the </a:t>
            </a:r>
            <a:r>
              <a:rPr lang="en-US" sz="2000" b="1" dirty="0" smtClean="0">
                <a:solidFill>
                  <a:srgbClr val="003399"/>
                </a:solidFill>
                <a:latin typeface="+mj-lt"/>
              </a:rPr>
              <a:t>process.</a:t>
            </a:r>
            <a:endParaRPr lang="en-US" sz="2000" b="1" dirty="0">
              <a:solidFill>
                <a:srgbClr val="003399"/>
              </a:solidFill>
              <a:latin typeface="+mj-lt"/>
            </a:endParaRPr>
          </a:p>
        </p:txBody>
      </p:sp>
      <p:pic>
        <p:nvPicPr>
          <p:cNvPr id="63493" name="Picture 2" descr="f09-14-9780123850591 copy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613" y="1764010"/>
            <a:ext cx="4476750" cy="310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Networks   </a:t>
            </a:r>
            <a:r>
              <a:rPr lang="en-US" smtClean="0">
                <a:solidFill>
                  <a:srgbClr val="990033"/>
                </a:solidFill>
              </a:rPr>
              <a:t>DNS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7686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DNS: Domain Name System</a:t>
            </a:r>
          </a:p>
        </p:txBody>
      </p:sp>
      <p:sp>
        <p:nvSpPr>
          <p:cNvPr id="7987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400" dirty="0" smtClean="0">
                <a:solidFill>
                  <a:srgbClr val="800000"/>
                </a:solidFill>
              </a:rPr>
              <a:t>People: </a:t>
            </a:r>
            <a:r>
              <a:rPr lang="en-US" sz="2400" dirty="0" smtClean="0"/>
              <a:t>many identifiers:</a:t>
            </a:r>
          </a:p>
          <a:p>
            <a:pPr lvl="1"/>
            <a:r>
              <a:rPr lang="en-US" sz="2000" dirty="0" smtClean="0"/>
              <a:t>SSN, name, passport #</a:t>
            </a:r>
          </a:p>
          <a:p>
            <a:pPr>
              <a:buFont typeface="ZapfDingbats" pitchFamily="82" charset="2"/>
              <a:buNone/>
            </a:pPr>
            <a:r>
              <a:rPr lang="en-US" sz="2400" dirty="0" smtClean="0">
                <a:solidFill>
                  <a:srgbClr val="800000"/>
                </a:solidFill>
              </a:rPr>
              <a:t>Internet hosts, routers:</a:t>
            </a:r>
          </a:p>
          <a:p>
            <a:pPr lvl="1"/>
            <a:r>
              <a:rPr lang="en-US" sz="2000" dirty="0" smtClean="0"/>
              <a:t>IPv4 address (32 bit) - used for addressing datagrams.</a:t>
            </a:r>
          </a:p>
          <a:p>
            <a:pPr lvl="1"/>
            <a:r>
              <a:rPr lang="en-US" sz="2000" dirty="0" smtClean="0"/>
              <a:t>“name”, e.g., </a:t>
            </a:r>
            <a:r>
              <a:rPr lang="en-US" sz="2000" dirty="0" smtClean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www.cnn.com</a:t>
            </a:r>
            <a:r>
              <a:rPr lang="en-US" sz="2000" dirty="0" smtClean="0"/>
              <a:t> - used by humans.</a:t>
            </a:r>
          </a:p>
          <a:p>
            <a:pPr>
              <a:buFont typeface="ZapfDingbats" pitchFamily="82" charset="2"/>
              <a:buNone/>
            </a:pPr>
            <a:r>
              <a:rPr lang="en-US" sz="2400" u="sng" dirty="0" smtClean="0">
                <a:solidFill>
                  <a:srgbClr val="800000"/>
                </a:solidFill>
              </a:rPr>
              <a:t>Q:</a:t>
            </a:r>
            <a:r>
              <a:rPr lang="en-US" sz="2400" dirty="0" smtClean="0">
                <a:solidFill>
                  <a:srgbClr val="800000"/>
                </a:solidFill>
              </a:rPr>
              <a:t> </a:t>
            </a:r>
            <a:r>
              <a:rPr lang="en-US" sz="2400" dirty="0" smtClean="0"/>
              <a:t>map between IP addresses and name?</a:t>
            </a:r>
          </a:p>
        </p:txBody>
      </p:sp>
      <p:sp>
        <p:nvSpPr>
          <p:cNvPr id="7987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523556" y="1268760"/>
            <a:ext cx="4152900" cy="4648200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400" dirty="0" smtClean="0">
                <a:solidFill>
                  <a:srgbClr val="800000"/>
                </a:solidFill>
              </a:rPr>
              <a:t>Domain Name System::</a:t>
            </a:r>
          </a:p>
          <a:p>
            <a:pPr marL="0" indent="0">
              <a:buNone/>
            </a:pPr>
            <a:r>
              <a:rPr lang="en-US" sz="2000" dirty="0" smtClean="0"/>
              <a:t>1.  </a:t>
            </a:r>
            <a:r>
              <a:rPr lang="en-US" sz="2000" dirty="0" smtClean="0">
                <a:solidFill>
                  <a:srgbClr val="800000"/>
                </a:solidFill>
              </a:rPr>
              <a:t>distributed database   </a:t>
            </a:r>
            <a:r>
              <a:rPr lang="en-US" sz="2000" dirty="0" smtClean="0"/>
              <a:t>implemented in hierarchy of many </a:t>
            </a:r>
            <a:r>
              <a:rPr lang="en-US" sz="2000" dirty="0" smtClean="0">
                <a:solidFill>
                  <a:srgbClr val="0033CC"/>
                </a:solidFill>
              </a:rPr>
              <a:t>DNS</a:t>
            </a:r>
            <a:r>
              <a:rPr lang="en-US" sz="2000" dirty="0" smtClean="0"/>
              <a:t> </a:t>
            </a:r>
            <a:r>
              <a:rPr lang="en-US" sz="2000" dirty="0" smtClean="0">
                <a:solidFill>
                  <a:srgbClr val="0033CC"/>
                </a:solidFill>
              </a:rPr>
              <a:t>name servers</a:t>
            </a:r>
            <a:r>
              <a:rPr lang="en-US" sz="2000" dirty="0" smtClean="0"/>
              <a:t>.</a:t>
            </a:r>
            <a:endParaRPr lang="en-US" sz="2000" dirty="0" smtClean="0">
              <a:solidFill>
                <a:srgbClr val="800000"/>
              </a:solidFill>
            </a:endParaRPr>
          </a:p>
          <a:p>
            <a:pPr marL="0" indent="0">
              <a:buNone/>
            </a:pPr>
            <a:r>
              <a:rPr lang="en-US" sz="2000" dirty="0" smtClean="0"/>
              <a:t>2.  </a:t>
            </a:r>
            <a:r>
              <a:rPr lang="en-US" sz="2000" dirty="0" smtClean="0">
                <a:solidFill>
                  <a:srgbClr val="800000"/>
                </a:solidFill>
              </a:rPr>
              <a:t>application-layer protocol </a:t>
            </a:r>
            <a:r>
              <a:rPr lang="en-US" sz="2000" dirty="0" smtClean="0"/>
              <a:t>that enables hosts, routers, name servers to communicate to </a:t>
            </a:r>
            <a:r>
              <a:rPr lang="en-US" sz="2000" dirty="0" smtClean="0">
                <a:solidFill>
                  <a:srgbClr val="800000"/>
                </a:solidFill>
              </a:rPr>
              <a:t>resolve</a:t>
            </a:r>
            <a:r>
              <a:rPr lang="en-US" sz="2000" dirty="0" smtClean="0">
                <a:solidFill>
                  <a:srgbClr val="FF3300"/>
                </a:solidFill>
              </a:rPr>
              <a:t> </a:t>
            </a:r>
            <a:r>
              <a:rPr lang="en-US" sz="2000" dirty="0" smtClean="0"/>
              <a:t>names (address/name translation).</a:t>
            </a:r>
          </a:p>
          <a:p>
            <a:pPr lvl="1"/>
            <a:r>
              <a:rPr lang="en-US" sz="2000" dirty="0" smtClean="0">
                <a:solidFill>
                  <a:srgbClr val="009900"/>
                </a:solidFill>
              </a:rPr>
              <a:t>note</a:t>
            </a:r>
            <a:r>
              <a:rPr lang="en-US" sz="2000" dirty="0" smtClean="0"/>
              <a:t>: This core Internet function, implemented as application-layer protocol.</a:t>
            </a:r>
          </a:p>
          <a:p>
            <a:pPr lvl="1"/>
            <a:r>
              <a:rPr lang="en-US" sz="2000" dirty="0" smtClean="0"/>
              <a:t>complexity is at network’s “edge”.</a:t>
            </a:r>
            <a:endParaRPr lang="en-US" sz="1800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1259632" y="6454775"/>
            <a:ext cx="6656388" cy="287338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Computer Networks   </a:t>
            </a:r>
            <a:r>
              <a:rPr lang="en-US" dirty="0" smtClean="0">
                <a:solidFill>
                  <a:srgbClr val="800000"/>
                </a:solidFill>
              </a:rPr>
              <a:t>DNS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708865F-D8BA-461E-B4C5-2BCB82877216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8388424" y="5808687"/>
            <a:ext cx="648072" cy="42862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sz="1800" b="1" dirty="0" smtClean="0">
                <a:solidFill>
                  <a:srgbClr val="333333"/>
                </a:solidFill>
                <a:latin typeface="Comic Sans MS" pitchFamily="66" charset="0"/>
              </a:rPr>
              <a:t>K&amp;R</a:t>
            </a:r>
            <a:endParaRPr lang="en-US" sz="1800" b="1" dirty="0">
              <a:solidFill>
                <a:srgbClr val="333333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6176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DNS Details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DNS servers often run on Unix machines running </a:t>
            </a:r>
            <a:r>
              <a:rPr lang="en-US" dirty="0" smtClean="0">
                <a:solidFill>
                  <a:srgbClr val="0033CC"/>
                </a:solidFill>
              </a:rPr>
              <a:t>BIND</a:t>
            </a:r>
            <a:r>
              <a:rPr lang="en-US" dirty="0" smtClean="0"/>
              <a:t> (Berkeley Internet Name Domain software).</a:t>
            </a:r>
          </a:p>
          <a:p>
            <a:r>
              <a:rPr lang="en-US" dirty="0" smtClean="0"/>
              <a:t>DNS runs over</a:t>
            </a:r>
            <a:r>
              <a:rPr lang="en-US" dirty="0" smtClean="0">
                <a:solidFill>
                  <a:srgbClr val="800000"/>
                </a:solidFill>
              </a:rPr>
              <a:t> UDP</a:t>
            </a:r>
            <a:r>
              <a:rPr lang="en-US" dirty="0" smtClean="0"/>
              <a:t>.</a:t>
            </a:r>
          </a:p>
          <a:p>
            <a:r>
              <a:rPr lang="en-US" dirty="0" smtClean="0"/>
              <a:t>Uses </a:t>
            </a:r>
            <a:r>
              <a:rPr lang="en-US" dirty="0" smtClean="0">
                <a:solidFill>
                  <a:srgbClr val="800000"/>
                </a:solidFill>
              </a:rPr>
              <a:t>port 53</a:t>
            </a:r>
            <a:r>
              <a:rPr lang="en-US" dirty="0" smtClean="0"/>
              <a:t>.</a:t>
            </a:r>
          </a:p>
          <a:p>
            <a:r>
              <a:rPr lang="en-US" dirty="0" smtClean="0"/>
              <a:t>DNS is commonly employed by other application layer protocols (HTTP, SMTP and FTP) to determine IP addresses.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Computer Networks   </a:t>
            </a:r>
            <a:r>
              <a:rPr lang="en-US" dirty="0" smtClean="0">
                <a:solidFill>
                  <a:srgbClr val="990033"/>
                </a:solidFill>
              </a:rPr>
              <a:t>DNS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9720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9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DNS Design </a:t>
            </a:r>
          </a:p>
        </p:txBody>
      </p:sp>
      <p:sp>
        <p:nvSpPr>
          <p:cNvPr id="80901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864223" y="1427163"/>
            <a:ext cx="4172273" cy="4648200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400" dirty="0" smtClean="0">
                <a:solidFill>
                  <a:srgbClr val="800000"/>
                </a:solidFill>
              </a:rPr>
              <a:t>Why not centralize DNS?</a:t>
            </a:r>
          </a:p>
          <a:p>
            <a:r>
              <a:rPr lang="en-US" sz="2400" dirty="0" smtClean="0"/>
              <a:t>single point of failure</a:t>
            </a:r>
          </a:p>
          <a:p>
            <a:r>
              <a:rPr lang="en-US" sz="2400" dirty="0" smtClean="0"/>
              <a:t>traffic volume</a:t>
            </a:r>
          </a:p>
          <a:p>
            <a:r>
              <a:rPr lang="en-US" sz="2400" dirty="0" smtClean="0"/>
              <a:t>distant centralized database</a:t>
            </a:r>
          </a:p>
          <a:p>
            <a:r>
              <a:rPr lang="en-US" sz="2400" dirty="0" smtClean="0"/>
              <a:t>Maintenance</a:t>
            </a:r>
          </a:p>
          <a:p>
            <a:pPr marL="457200" lvl="1" indent="0">
              <a:buNone/>
            </a:pPr>
            <a:endParaRPr lang="en-US" dirty="0"/>
          </a:p>
          <a:p>
            <a:pPr marL="114300" lvl="1" indent="0">
              <a:buNone/>
            </a:pPr>
            <a:r>
              <a:rPr lang="en-US" dirty="0" smtClean="0">
                <a:solidFill>
                  <a:srgbClr val="0033CC"/>
                </a:solidFill>
                <a:sym typeface="Wingdings" pitchFamily="2" charset="2"/>
              </a:rPr>
              <a:t></a:t>
            </a:r>
            <a:r>
              <a:rPr lang="en-US" dirty="0" smtClean="0">
                <a:solidFill>
                  <a:srgbClr val="0033CC"/>
                </a:solidFill>
              </a:rPr>
              <a:t>   doesn’t </a:t>
            </a:r>
            <a:r>
              <a:rPr lang="en-US" i="1" dirty="0" smtClean="0">
                <a:solidFill>
                  <a:srgbClr val="0033CC"/>
                </a:solidFill>
              </a:rPr>
              <a:t>scale!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rgbClr val="008000"/>
                </a:solidFill>
              </a:rPr>
              <a:t>DNS is distributed by design!</a:t>
            </a:r>
          </a:p>
        </p:txBody>
      </p:sp>
      <p:sp>
        <p:nvSpPr>
          <p:cNvPr id="80902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251520" y="1447800"/>
            <a:ext cx="4392488" cy="4648200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400" dirty="0" smtClean="0">
                <a:solidFill>
                  <a:srgbClr val="800000"/>
                </a:solidFill>
              </a:rPr>
              <a:t>DNS provides four services:</a:t>
            </a:r>
          </a:p>
          <a:p>
            <a:pPr marL="0" indent="0">
              <a:buNone/>
            </a:pPr>
            <a:r>
              <a:rPr lang="en-US" sz="2400" dirty="0" smtClean="0"/>
              <a:t>1. hostname to IP address translation</a:t>
            </a:r>
          </a:p>
          <a:p>
            <a:pPr marL="0" indent="0">
              <a:buNone/>
            </a:pPr>
            <a:r>
              <a:rPr lang="en-US" sz="2400" dirty="0" smtClean="0"/>
              <a:t>2. host aliasing</a:t>
            </a:r>
          </a:p>
          <a:p>
            <a:pPr lvl="1"/>
            <a:r>
              <a:rPr lang="en-US" sz="2000" dirty="0" smtClean="0"/>
              <a:t>Aliases, where canonical name is “real” name</a:t>
            </a:r>
          </a:p>
          <a:p>
            <a:pPr marL="0" indent="0">
              <a:buNone/>
            </a:pPr>
            <a:r>
              <a:rPr lang="en-US" sz="2400" dirty="0" smtClean="0"/>
              <a:t>3. mail server aliasing</a:t>
            </a:r>
          </a:p>
          <a:p>
            <a:pPr marL="0" indent="0">
              <a:buNone/>
            </a:pPr>
            <a:r>
              <a:rPr lang="en-US" sz="2400" dirty="0" smtClean="0"/>
              <a:t>4. load distribution</a:t>
            </a:r>
          </a:p>
          <a:p>
            <a:pPr lvl="1"/>
            <a:r>
              <a:rPr lang="en-US" sz="2000" dirty="0" smtClean="0"/>
              <a:t>replicated Web servers: set of IP addresses for one host name.</a:t>
            </a:r>
          </a:p>
          <a:p>
            <a:endParaRPr lang="en-US" sz="2400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1259632" y="6454775"/>
            <a:ext cx="6656388" cy="287338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Computer Networks   </a:t>
            </a:r>
            <a:r>
              <a:rPr lang="en-US" dirty="0" smtClean="0">
                <a:solidFill>
                  <a:srgbClr val="800000"/>
                </a:solidFill>
              </a:rPr>
              <a:t>DNS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708865F-D8BA-461E-B4C5-2BCB82877216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8388424" y="5808687"/>
            <a:ext cx="648072" cy="42862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sz="1800" b="1" dirty="0" smtClean="0">
                <a:solidFill>
                  <a:srgbClr val="333333"/>
                </a:solidFill>
                <a:latin typeface="Comic Sans MS" pitchFamily="66" charset="0"/>
              </a:rPr>
              <a:t>K&amp;R</a:t>
            </a:r>
            <a:endParaRPr lang="en-US" sz="1800" b="1" dirty="0">
              <a:solidFill>
                <a:srgbClr val="333333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9673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Distributed Domain Hierarchy</a:t>
            </a:r>
            <a:endParaRPr lang="en-AU" dirty="0" smtClean="0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980728"/>
            <a:ext cx="8270875" cy="5111750"/>
          </a:xfrm>
        </p:spPr>
        <p:txBody>
          <a:bodyPr/>
          <a:lstStyle/>
          <a:p>
            <a:r>
              <a:rPr lang="en-US" sz="2400" dirty="0" smtClean="0"/>
              <a:t>DNS implements a </a:t>
            </a:r>
            <a:r>
              <a:rPr lang="en-US" sz="2400" dirty="0" smtClean="0">
                <a:solidFill>
                  <a:srgbClr val="008000"/>
                </a:solidFill>
              </a:rPr>
              <a:t>hierarchical name space</a:t>
            </a:r>
            <a:r>
              <a:rPr lang="en-US" sz="2400" dirty="0" smtClean="0"/>
              <a:t> for Internet objects.</a:t>
            </a:r>
          </a:p>
          <a:p>
            <a:pPr lvl="1"/>
            <a:r>
              <a:rPr lang="en-US" sz="2000" dirty="0" smtClean="0"/>
              <a:t>Unlike Unix file names, DNS names are processed from </a:t>
            </a:r>
            <a:r>
              <a:rPr lang="en-US" sz="2000" dirty="0" smtClean="0">
                <a:solidFill>
                  <a:srgbClr val="0033CC"/>
                </a:solidFill>
              </a:rPr>
              <a:t>right to left </a:t>
            </a:r>
            <a:r>
              <a:rPr lang="en-US" sz="2000" dirty="0" smtClean="0"/>
              <a:t>and use periods as the separator.</a:t>
            </a:r>
          </a:p>
          <a:p>
            <a:pPr lvl="1"/>
            <a:r>
              <a:rPr lang="en-US" sz="2000" dirty="0" smtClean="0"/>
              <a:t>Like Unix files, the DNS hierarchy is a </a:t>
            </a:r>
            <a:r>
              <a:rPr lang="en-US" sz="2000" dirty="0" smtClean="0">
                <a:solidFill>
                  <a:srgbClr val="0033CC"/>
                </a:solidFill>
              </a:rPr>
              <a:t>tree abstraction </a:t>
            </a:r>
            <a:r>
              <a:rPr lang="en-US" sz="2000" dirty="0" smtClean="0"/>
              <a:t>(i.e., each node in the tree corresponds to a domain and the leaves correspond to the hosts being named).</a:t>
            </a:r>
          </a:p>
        </p:txBody>
      </p:sp>
      <p:pic>
        <p:nvPicPr>
          <p:cNvPr id="4" name="Picture 2" descr="f09-15-9780123850591 copy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75" y="3573016"/>
            <a:ext cx="8143875" cy="244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1907704" y="5909270"/>
            <a:ext cx="572447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defRPr/>
            </a:pPr>
            <a:r>
              <a:rPr lang="en-US" sz="2000" b="1" dirty="0" smtClean="0">
                <a:solidFill>
                  <a:srgbClr val="003399"/>
                </a:solidFill>
                <a:latin typeface="+mj-lt"/>
              </a:rPr>
              <a:t>Figure 9.15 Example </a:t>
            </a:r>
            <a:r>
              <a:rPr lang="en-US" sz="2000" b="1" dirty="0">
                <a:solidFill>
                  <a:srgbClr val="003399"/>
                </a:solidFill>
                <a:latin typeface="+mj-lt"/>
              </a:rPr>
              <a:t>of a domain hierarchy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Networks   </a:t>
            </a:r>
            <a:r>
              <a:rPr lang="en-US" smtClean="0">
                <a:solidFill>
                  <a:srgbClr val="990033"/>
                </a:solidFill>
              </a:rPr>
              <a:t>DNS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294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Revised_Master">
  <a:themeElements>
    <a:clrScheme name="Revised_Master 9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6600"/>
      </a:accent1>
      <a:accent2>
        <a:srgbClr val="993300"/>
      </a:accent2>
      <a:accent3>
        <a:srgbClr val="FFFFFF"/>
      </a:accent3>
      <a:accent4>
        <a:srgbClr val="000000"/>
      </a:accent4>
      <a:accent5>
        <a:srgbClr val="AAB8AA"/>
      </a:accent5>
      <a:accent6>
        <a:srgbClr val="8A2D00"/>
      </a:accent6>
      <a:hlink>
        <a:srgbClr val="006699"/>
      </a:hlink>
      <a:folHlink>
        <a:srgbClr val="B2B2B2"/>
      </a:folHlink>
    </a:clrScheme>
    <a:fontScheme name="Revised_Master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Revised_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vised_Master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6600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AB8AA"/>
        </a:accent5>
        <a:accent6>
          <a:srgbClr val="008A00"/>
        </a:accent6>
        <a:hlink>
          <a:srgbClr val="66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6600"/>
        </a:accent1>
        <a:accent2>
          <a:srgbClr val="993300"/>
        </a:accent2>
        <a:accent3>
          <a:srgbClr val="FFFFFF"/>
        </a:accent3>
        <a:accent4>
          <a:srgbClr val="000000"/>
        </a:accent4>
        <a:accent5>
          <a:srgbClr val="AAB8AA"/>
        </a:accent5>
        <a:accent6>
          <a:srgbClr val="8A2D00"/>
        </a:accent6>
        <a:hlink>
          <a:srgbClr val="006699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3627</TotalTime>
  <Words>1724</Words>
  <Application>Microsoft Office PowerPoint</Application>
  <PresentationFormat>On-screen Show (4:3)</PresentationFormat>
  <Paragraphs>345</Paragraphs>
  <Slides>25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7" baseType="lpstr">
      <vt:lpstr>Revised_Master</vt:lpstr>
      <vt:lpstr>Clip</vt:lpstr>
      <vt:lpstr>  Domain Name System (or Service) (DNS)   </vt:lpstr>
      <vt:lpstr>DNS Outline</vt:lpstr>
      <vt:lpstr>Infrastructure Services</vt:lpstr>
      <vt:lpstr>Name Service Terminology</vt:lpstr>
      <vt:lpstr>Name Service email Example</vt:lpstr>
      <vt:lpstr>DNS: Domain Name System</vt:lpstr>
      <vt:lpstr>DNS Details </vt:lpstr>
      <vt:lpstr>DNS Design </vt:lpstr>
      <vt:lpstr>Distributed Domain Hierarchy</vt:lpstr>
      <vt:lpstr>DNS Server Classes</vt:lpstr>
      <vt:lpstr>Distributed, Hierarchical Database</vt:lpstr>
      <vt:lpstr>Name Servers</vt:lpstr>
      <vt:lpstr>DNS: Root Name Servers</vt:lpstr>
      <vt:lpstr>Top-Level Domain (TLD)</vt:lpstr>
      <vt:lpstr>Authoritative Servers</vt:lpstr>
      <vt:lpstr>Local Name Server</vt:lpstr>
      <vt:lpstr>DNS Name Resolution Example</vt:lpstr>
      <vt:lpstr>Name Resolution Example </vt:lpstr>
      <vt:lpstr>DNS Name Resolution (example)</vt:lpstr>
      <vt:lpstr>DNS: Caching and Updating Records</vt:lpstr>
      <vt:lpstr>DNS Resource Records</vt:lpstr>
      <vt:lpstr>DNS Protocol and Messages</vt:lpstr>
      <vt:lpstr>DNS Protocol and Messages</vt:lpstr>
      <vt:lpstr>Inserting records into DNS</vt:lpstr>
      <vt:lpstr>DNS Summary</vt:lpstr>
    </vt:vector>
  </TitlesOfParts>
  <Company>WPI Computer Science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Performance Enhancement of TFRC in Wireless Networks</dc:title>
  <dc:creator>default</dc:creator>
  <cp:lastModifiedBy>Professor Kinicki</cp:lastModifiedBy>
  <cp:revision>169</cp:revision>
  <dcterms:created xsi:type="dcterms:W3CDTF">2004-01-21T20:05:10Z</dcterms:created>
  <dcterms:modified xsi:type="dcterms:W3CDTF">2014-11-13T01:04:42Z</dcterms:modified>
</cp:coreProperties>
</file>