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lvl1pPr>
      <a:defRPr sz="2400">
        <a:latin typeface="Times"/>
        <a:ea typeface="Times"/>
        <a:cs typeface="Times"/>
        <a:sym typeface="Times"/>
      </a:defRPr>
    </a:lvl1pPr>
    <a:lvl2pPr indent="457200">
      <a:defRPr sz="2400">
        <a:latin typeface="Times"/>
        <a:ea typeface="Times"/>
        <a:cs typeface="Times"/>
        <a:sym typeface="Times"/>
      </a:defRPr>
    </a:lvl2pPr>
    <a:lvl3pPr indent="914400">
      <a:defRPr sz="2400">
        <a:latin typeface="Times"/>
        <a:ea typeface="Times"/>
        <a:cs typeface="Times"/>
        <a:sym typeface="Times"/>
      </a:defRPr>
    </a:lvl3pPr>
    <a:lvl4pPr indent="1371600">
      <a:defRPr sz="2400">
        <a:latin typeface="Times"/>
        <a:ea typeface="Times"/>
        <a:cs typeface="Times"/>
        <a:sym typeface="Times"/>
      </a:defRPr>
    </a:lvl4pPr>
    <a:lvl5pPr indent="1828800">
      <a:defRPr sz="2400">
        <a:latin typeface="Times"/>
        <a:ea typeface="Times"/>
        <a:cs typeface="Times"/>
        <a:sym typeface="Times"/>
      </a:defRPr>
    </a:lvl5pPr>
    <a:lvl6pPr>
      <a:defRPr sz="2400">
        <a:latin typeface="Times"/>
        <a:ea typeface="Times"/>
        <a:cs typeface="Times"/>
        <a:sym typeface="Times"/>
      </a:defRPr>
    </a:lvl6pPr>
    <a:lvl7pPr>
      <a:defRPr sz="2400">
        <a:latin typeface="Times"/>
        <a:ea typeface="Times"/>
        <a:cs typeface="Times"/>
        <a:sym typeface="Times"/>
      </a:defRPr>
    </a:lvl7pPr>
    <a:lvl8pPr>
      <a:defRPr sz="2400">
        <a:latin typeface="Times"/>
        <a:ea typeface="Times"/>
        <a:cs typeface="Times"/>
        <a:sym typeface="Times"/>
      </a:defRPr>
    </a:lvl8pPr>
    <a:lvl9pPr>
      <a:defRPr sz="2400">
        <a:latin typeface="Times"/>
        <a:ea typeface="Times"/>
        <a:cs typeface="Times"/>
        <a:sym typeface="Time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CDDCA"/>
          </a:solidFill>
        </a:fill>
      </a:tcStyle>
    </a:wholeTbl>
    <a:band2H>
      <a:tcTxStyle/>
      <a:tcStyle>
        <a:tcBdr/>
        <a:fill>
          <a:solidFill>
            <a:srgbClr val="F6EFE6"/>
          </a:solidFill>
        </a:fill>
      </a:tcStyle>
    </a:band2H>
    <a:firstCol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firstCol>
    <a:la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lastRow>
    <a:fir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5CB"/>
          </a:solidFill>
        </a:fill>
      </a:tcStyle>
    </a:wholeTbl>
    <a:band2H>
      <a:tcTxStyle/>
      <a:tcStyle>
        <a:tcBdr/>
        <a:fill>
          <a:solidFill>
            <a:srgbClr val="E7EBE7"/>
          </a:solidFill>
        </a:fill>
      </a:tcStyle>
    </a:band2H>
    <a:firstCol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firstCol>
    <a:la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lastRow>
    <a:fir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9900"/>
          </a:solidFill>
        </a:fill>
      </a:tcStyle>
    </a:firstCol>
    <a:lastRow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99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굴림"/>
          <a:ea typeface="굴림"/>
          <a:cs typeface="굴림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굴림"/>
          <a:ea typeface="굴림"/>
          <a:cs typeface="굴림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205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53805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CC9900"/>
            </a:solidFill>
            <a:miter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>
            <a:solidFill>
              <a:srgbClr val="CC99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50">
            <a:solidFill>
              <a:srgbClr val="CC9900"/>
            </a:solidFill>
            <a:miter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>
            <a:solidFill>
              <a:srgbClr val="CC99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54219"/>
            <a:ext cx="2133600" cy="246619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 defTabSz="457200">
              <a:defRPr sz="1200">
                <a:latin typeface="굴림"/>
                <a:ea typeface="굴림"/>
                <a:cs typeface="굴림"/>
                <a:sym typeface="굴림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1pPr>
      <a:lvl2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2pPr>
      <a:lvl3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3pPr>
      <a:lvl4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4pPr>
      <a:lvl5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5pPr>
      <a:lvl6pPr indent="457200"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6pPr>
      <a:lvl7pPr indent="914400"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7pPr>
      <a:lvl8pPr indent="1371600"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8pPr>
      <a:lvl9pPr indent="1828800"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9pPr>
    </p:titleStyle>
    <p:bodyStyle>
      <a:lvl1pPr marL="342900" indent="-342900">
        <a:spcBef>
          <a:spcPts val="700"/>
        </a:spcBef>
        <a:buClr>
          <a:srgbClr val="CC9900"/>
        </a:buClr>
        <a:buSzPct val="65000"/>
        <a:buFont typeface="Wingdings"/>
        <a:buChar char="▪"/>
        <a:defRPr sz="3000">
          <a:latin typeface="굴림"/>
          <a:ea typeface="굴림"/>
          <a:cs typeface="굴림"/>
          <a:sym typeface="굴림"/>
        </a:defRPr>
      </a:lvl1pPr>
      <a:lvl2pPr marL="719992" indent="-375504">
        <a:spcBef>
          <a:spcPts val="700"/>
        </a:spcBef>
        <a:buClr>
          <a:srgbClr val="CC9900"/>
        </a:buClr>
        <a:buSzPct val="60000"/>
        <a:buFont typeface="Wingdings"/>
        <a:buChar char="❑"/>
        <a:defRPr sz="3000">
          <a:latin typeface="굴림"/>
          <a:ea typeface="굴림"/>
          <a:cs typeface="굴림"/>
          <a:sym typeface="굴림"/>
        </a:defRPr>
      </a:lvl2pPr>
      <a:lvl3pPr marL="1149927" indent="-478414">
        <a:spcBef>
          <a:spcPts val="700"/>
        </a:spcBef>
        <a:buClr>
          <a:srgbClr val="CC9900"/>
        </a:buClr>
        <a:buSzPct val="65000"/>
        <a:buFont typeface="Wingdings"/>
        <a:buChar char="■"/>
        <a:defRPr sz="3000">
          <a:latin typeface="굴림"/>
          <a:ea typeface="굴림"/>
          <a:cs typeface="굴림"/>
          <a:sym typeface="굴림"/>
        </a:defRPr>
      </a:lvl3pPr>
      <a:lvl4pPr marL="1497806" indent="-473868">
        <a:spcBef>
          <a:spcPts val="700"/>
        </a:spcBef>
        <a:buClr>
          <a:srgbClr val="CC9900"/>
        </a:buClr>
        <a:buSzPct val="70000"/>
        <a:buFont typeface="Wingdings"/>
        <a:buChar char="❑"/>
        <a:defRPr sz="3000">
          <a:latin typeface="굴림"/>
          <a:ea typeface="굴림"/>
          <a:cs typeface="굴림"/>
          <a:sym typeface="굴림"/>
        </a:defRPr>
      </a:lvl4pPr>
      <a:lvl5pPr marL="1907645" indent="-566208">
        <a:spcBef>
          <a:spcPts val="700"/>
        </a:spcBef>
        <a:buClr>
          <a:srgbClr val="CC9900"/>
        </a:buClr>
        <a:buSzPct val="75000"/>
        <a:buFont typeface="Wingdings"/>
        <a:buChar char="▪"/>
        <a:defRPr sz="3000">
          <a:latin typeface="굴림"/>
          <a:ea typeface="굴림"/>
          <a:cs typeface="굴림"/>
          <a:sym typeface="굴림"/>
        </a:defRPr>
      </a:lvl5pPr>
      <a:lvl6pPr marL="2364845" indent="-566208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6pPr>
      <a:lvl7pPr marL="2822045" indent="-566208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7pPr>
      <a:lvl8pPr marL="3279245" indent="-566208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8pPr>
      <a:lvl9pPr marL="3736445" indent="-566208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cc.wpi.edu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 idx="4294967295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defTabSz="73152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CS3516 Project 3</a:t>
            </a:r>
            <a:br>
              <a:rPr sz="4000" dirty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4000" dirty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Help Session</a:t>
            </a:r>
            <a:r>
              <a:rPr sz="3680" dirty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sz="3680" dirty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2720" dirty="0" smtClean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720" dirty="0" smtClean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B1</a:t>
            </a:r>
            <a:r>
              <a:rPr sz="2720" dirty="0" smtClean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sz="2720" dirty="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4294967295"/>
          </p:nvPr>
        </p:nvSpPr>
        <p:spPr>
          <a:xfrm>
            <a:off x="1524000" y="3962400"/>
            <a:ext cx="65532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endParaRPr sz="28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>
              <a:spcBef>
                <a:spcPts val="600"/>
              </a:spcBef>
              <a:buSzTx/>
              <a:buNone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Dongqing Xiao</a:t>
            </a:r>
          </a:p>
          <a:p>
            <a:pPr marL="0" lvl="0" indent="0" algn="ctr">
              <a:spcBef>
                <a:spcPts val="600"/>
              </a:spcBef>
              <a:buSzTx/>
              <a:buNone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Dec 04, 2014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10</a:t>
            </a:r>
          </a:p>
        </p:txBody>
      </p:sp>
      <p:sp>
        <p:nvSpPr>
          <p:cNvPr id="287" name="Shape 287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Create ACK Frame</a:t>
            </a:r>
          </a:p>
        </p:txBody>
      </p:sp>
      <p:grpSp>
        <p:nvGrpSpPr>
          <p:cNvPr id="290" name="Group 290"/>
          <p:cNvGrpSpPr/>
          <p:nvPr/>
        </p:nvGrpSpPr>
        <p:grpSpPr>
          <a:xfrm>
            <a:off x="4038600" y="2362200"/>
            <a:ext cx="990600" cy="381000"/>
            <a:chOff x="0" y="0"/>
            <a:chExt cx="990600" cy="381000"/>
          </a:xfrm>
        </p:grpSpPr>
        <p:sp>
          <p:nvSpPr>
            <p:cNvPr id="288" name="Shape 288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202853" y="5080"/>
              <a:ext cx="58489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grpSp>
        <p:nvGrpSpPr>
          <p:cNvPr id="293" name="Group 293"/>
          <p:cNvGrpSpPr/>
          <p:nvPr/>
        </p:nvGrpSpPr>
        <p:grpSpPr>
          <a:xfrm>
            <a:off x="533400" y="1981199"/>
            <a:ext cx="3124200" cy="1143002"/>
            <a:chOff x="0" y="0"/>
            <a:chExt cx="3124200" cy="1143000"/>
          </a:xfrm>
        </p:grpSpPr>
        <p:sp>
          <p:nvSpPr>
            <p:cNvPr id="291" name="Shape 291"/>
            <p:cNvSpPr/>
            <p:nvPr/>
          </p:nvSpPr>
          <p:spPr>
            <a:xfrm>
              <a:off x="0" y="-1"/>
              <a:ext cx="3124200" cy="11430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0" y="106679"/>
              <a:ext cx="3124200" cy="929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1. Compute SEQ Number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and Frame Type 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</a:t>
              </a:r>
            </a:p>
          </p:txBody>
        </p:sp>
      </p:grpSp>
      <p:grpSp>
        <p:nvGrpSpPr>
          <p:cNvPr id="296" name="Group 296"/>
          <p:cNvGrpSpPr/>
          <p:nvPr/>
        </p:nvGrpSpPr>
        <p:grpSpPr>
          <a:xfrm>
            <a:off x="5715000" y="3733800"/>
            <a:ext cx="914400" cy="381000"/>
            <a:chOff x="0" y="0"/>
            <a:chExt cx="914400" cy="381000"/>
          </a:xfrm>
        </p:grpSpPr>
        <p:sp>
          <p:nvSpPr>
            <p:cNvPr id="294" name="Shape 294"/>
            <p:cNvSpPr/>
            <p:nvPr/>
          </p:nvSpPr>
          <p:spPr>
            <a:xfrm>
              <a:off x="0" y="0"/>
              <a:ext cx="914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244786" y="5080"/>
              <a:ext cx="42482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ED</a:t>
              </a:r>
            </a:p>
          </p:txBody>
        </p:sp>
      </p:grpSp>
      <p:sp>
        <p:nvSpPr>
          <p:cNvPr id="297" name="Shape 297"/>
          <p:cNvSpPr/>
          <p:nvPr/>
        </p:nvSpPr>
        <p:spPr>
          <a:xfrm>
            <a:off x="4038600" y="2743200"/>
            <a:ext cx="0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5716270" y="2743200"/>
            <a:ext cx="1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301" name="Group 301"/>
          <p:cNvGrpSpPr/>
          <p:nvPr/>
        </p:nvGrpSpPr>
        <p:grpSpPr>
          <a:xfrm>
            <a:off x="533400" y="3581400"/>
            <a:ext cx="3124200" cy="1066800"/>
            <a:chOff x="0" y="0"/>
            <a:chExt cx="3124200" cy="1066800"/>
          </a:xfrm>
        </p:grpSpPr>
        <p:sp>
          <p:nvSpPr>
            <p:cNvPr id="299" name="Shape 299"/>
            <p:cNvSpPr/>
            <p:nvPr/>
          </p:nvSpPr>
          <p:spPr>
            <a:xfrm>
              <a:off x="0" y="0"/>
              <a:ext cx="3124200" cy="1066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0" y="208279"/>
              <a:ext cx="312420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2. Error-Detection (ED)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bytes (ED = SEQ)</a:t>
              </a:r>
            </a:p>
          </p:txBody>
        </p:sp>
      </p:grpSp>
      <p:sp>
        <p:nvSpPr>
          <p:cNvPr id="302" name="Shape 302"/>
          <p:cNvSpPr/>
          <p:nvPr/>
        </p:nvSpPr>
        <p:spPr>
          <a:xfrm>
            <a:off x="1676400" y="5334000"/>
            <a:ext cx="4790106" cy="67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defTabSz="457200">
              <a:defRPr sz="1800"/>
            </a:pPr>
            <a:r>
              <a:t>EOP: End of Packet		ED: Error Detection</a:t>
            </a:r>
          </a:p>
          <a:p>
            <a:pPr lvl="0" defTabSz="457200">
              <a:defRPr sz="1800"/>
            </a:pPr>
            <a:r>
              <a:t>FT: Frame Type 			SEQ: Sequence Num</a:t>
            </a:r>
          </a:p>
        </p:txBody>
      </p:sp>
      <p:sp>
        <p:nvSpPr>
          <p:cNvPr id="303" name="Shape 303"/>
          <p:cNvSpPr/>
          <p:nvPr/>
        </p:nvSpPr>
        <p:spPr>
          <a:xfrm>
            <a:off x="5791200" y="4267200"/>
            <a:ext cx="796303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2 Bytes</a:t>
            </a:r>
          </a:p>
        </p:txBody>
      </p:sp>
      <p:grpSp>
        <p:nvGrpSpPr>
          <p:cNvPr id="306" name="Group 306"/>
          <p:cNvGrpSpPr/>
          <p:nvPr/>
        </p:nvGrpSpPr>
        <p:grpSpPr>
          <a:xfrm>
            <a:off x="4038600" y="3733800"/>
            <a:ext cx="990600" cy="381000"/>
            <a:chOff x="0" y="0"/>
            <a:chExt cx="990600" cy="381000"/>
          </a:xfrm>
        </p:grpSpPr>
        <p:sp>
          <p:nvSpPr>
            <p:cNvPr id="304" name="Shape 304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02853" y="5080"/>
              <a:ext cx="58489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sp>
        <p:nvSpPr>
          <p:cNvPr id="307" name="Shape 307"/>
          <p:cNvSpPr/>
          <p:nvPr/>
        </p:nvSpPr>
        <p:spPr>
          <a:xfrm>
            <a:off x="3970337" y="4205287"/>
            <a:ext cx="796303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2 Bytes</a:t>
            </a:r>
          </a:p>
        </p:txBody>
      </p:sp>
      <p:grpSp>
        <p:nvGrpSpPr>
          <p:cNvPr id="310" name="Group 310"/>
          <p:cNvGrpSpPr/>
          <p:nvPr/>
        </p:nvGrpSpPr>
        <p:grpSpPr>
          <a:xfrm>
            <a:off x="5029200" y="3733800"/>
            <a:ext cx="685800" cy="381000"/>
            <a:chOff x="0" y="0"/>
            <a:chExt cx="685800" cy="381000"/>
          </a:xfrm>
        </p:grpSpPr>
        <p:sp>
          <p:nvSpPr>
            <p:cNvPr id="308" name="Shape 308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53033" y="5080"/>
              <a:ext cx="3797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grpSp>
        <p:nvGrpSpPr>
          <p:cNvPr id="313" name="Group 313"/>
          <p:cNvGrpSpPr/>
          <p:nvPr/>
        </p:nvGrpSpPr>
        <p:grpSpPr>
          <a:xfrm>
            <a:off x="5029200" y="2362200"/>
            <a:ext cx="685800" cy="381000"/>
            <a:chOff x="0" y="0"/>
            <a:chExt cx="685800" cy="381000"/>
          </a:xfrm>
        </p:grpSpPr>
        <p:sp>
          <p:nvSpPr>
            <p:cNvPr id="311" name="Shape 311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153033" y="5080"/>
              <a:ext cx="3797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sp>
        <p:nvSpPr>
          <p:cNvPr id="314" name="Shape 314"/>
          <p:cNvSpPr/>
          <p:nvPr/>
        </p:nvSpPr>
        <p:spPr>
          <a:xfrm>
            <a:off x="4929187" y="4267200"/>
            <a:ext cx="707341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1 Byte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11</a:t>
            </a:r>
          </a:p>
        </p:txBody>
      </p:sp>
      <p:sp>
        <p:nvSpPr>
          <p:cNvPr id="317" name="Shape 317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Timers</a:t>
            </a:r>
          </a:p>
        </p:txBody>
      </p:sp>
      <p:sp>
        <p:nvSpPr>
          <p:cNvPr id="318" name="Shape 318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97179" lvl="0" indent="-297179"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client uses a timer to detect a frame loss.</a:t>
            </a:r>
          </a:p>
          <a:p>
            <a:pPr marL="619857" lvl="1" indent="-275370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The client sets a timer when it transmits a frame.</a:t>
            </a:r>
          </a:p>
          <a:p>
            <a:pPr marL="619857" lvl="1" indent="-275370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When the timer expires, the client retransmits the frame.</a:t>
            </a:r>
          </a:p>
          <a:p>
            <a:pPr lvl="0">
              <a:buChar char="■"/>
              <a:defRPr sz="1800"/>
            </a:pP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297179" lvl="0" indent="-297179"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Two kinds of timer</a:t>
            </a:r>
          </a:p>
          <a:p>
            <a:pPr marL="619857" lvl="1" indent="-275370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Select : easier to use</a:t>
            </a:r>
          </a:p>
          <a:p>
            <a:pPr marL="619857" lvl="1" indent="-275370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Signal and Timer : nicer implementation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12</a:t>
            </a:r>
          </a:p>
        </p:txBody>
      </p:sp>
      <p:sp>
        <p:nvSpPr>
          <p:cNvPr id="321" name="Shape 321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3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06633"/>
                </a:solidFill>
              </a:rPr>
              <a:t>Select: Monitor Given FDs (SDs)</a:t>
            </a:r>
          </a:p>
        </p:txBody>
      </p:sp>
      <p:sp>
        <p:nvSpPr>
          <p:cNvPr id="322" name="Shape 322"/>
          <p:cNvSpPr>
            <a:spLocks noGrp="1"/>
          </p:cNvSpPr>
          <p:nvPr>
            <p:ph type="body" idx="4294967295"/>
          </p:nvPr>
        </p:nvSpPr>
        <p:spPr>
          <a:xfrm>
            <a:off x="609600" y="1981200"/>
            <a:ext cx="79248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# include &lt;sys/select.h&gt;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# include &lt;sys/time.h&gt;          </a:t>
            </a:r>
          </a:p>
          <a:p>
            <a:pPr lvl="0">
              <a:lnSpc>
                <a:spcPct val="80000"/>
              </a:lnSpc>
              <a:buSzTx/>
              <a:buNone/>
              <a:defRPr sz="1800"/>
            </a:pPr>
            <a:endParaRPr sz="1900"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80000"/>
              </a:lnSpc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int select(int nfds, fd_set *readfds, fd_set *writefds,fd_set *exceptfds, struct timeval *timeout);</a:t>
            </a:r>
          </a:p>
          <a:p>
            <a:pPr lvl="0">
              <a:lnSpc>
                <a:spcPct val="80000"/>
              </a:lnSpc>
              <a:buSzTx/>
              <a:buNone/>
              <a:defRPr sz="1800"/>
            </a:pPr>
            <a:endParaRPr sz="1900"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struct timeval {                                                    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		      long tv_sec;		/* seconds */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                 long tv_usec;		/* microseconds */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13</a:t>
            </a:r>
          </a:p>
        </p:txBody>
      </p:sp>
      <p:sp>
        <p:nvSpPr>
          <p:cNvPr id="325" name="Shape 325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Example: Select</a:t>
            </a:r>
          </a:p>
        </p:txBody>
      </p:sp>
      <p:sp>
        <p:nvSpPr>
          <p:cNvPr id="326" name="Shape 326"/>
          <p:cNvSpPr>
            <a:spLocks noGrp="1"/>
          </p:cNvSpPr>
          <p:nvPr>
            <p:ph type="body" idx="4294967295"/>
          </p:nvPr>
        </p:nvSpPr>
        <p:spPr>
          <a:xfrm>
            <a:off x="457200" y="1905000"/>
            <a:ext cx="4038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fd_set bvfdRead;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int readyNo;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struct timeval timeout;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int sockfd;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while (1) {                      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timeout.tv_sec = 0;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timeout.tv_usec = 500;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FD_ZERO(&amp;bvfdRead);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FD_SET(sockfd, &amp;bvfdRead);</a:t>
            </a:r>
          </a:p>
        </p:txBody>
      </p:sp>
      <p:sp>
        <p:nvSpPr>
          <p:cNvPr id="327" name="Shape 327"/>
          <p:cNvSpPr/>
          <p:nvPr/>
        </p:nvSpPr>
        <p:spPr>
          <a:xfrm>
            <a:off x="4648200" y="1905000"/>
            <a:ext cx="4038600" cy="3740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readyNo = select(sockfd+1, 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&amp;bvfdRead, 0, 0, &amp;timeout);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if(readyNo &lt; 0)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error_handler();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else if(readyNo == 0)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timeout_handler();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else {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FD_ZERO(&amp;bvfdRead);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receive_handler();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}  </a:t>
            </a: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}</a:t>
            </a:r>
          </a:p>
        </p:txBody>
      </p:sp>
      <p:sp>
        <p:nvSpPr>
          <p:cNvPr id="328" name="Shape 328"/>
          <p:cNvSpPr/>
          <p:nvPr/>
        </p:nvSpPr>
        <p:spPr>
          <a:xfrm flipV="1">
            <a:off x="4495800" y="1828800"/>
            <a:ext cx="0" cy="41910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14</a:t>
            </a:r>
          </a:p>
        </p:txBody>
      </p:sp>
      <p:sp>
        <p:nvSpPr>
          <p:cNvPr id="331" name="Shape 331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3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06633"/>
                </a:solidFill>
              </a:rPr>
              <a:t>Signal and Timer: Soft Interrupt</a:t>
            </a:r>
          </a:p>
        </p:txBody>
      </p:sp>
      <p:sp>
        <p:nvSpPr>
          <p:cNvPr id="332" name="Shape 33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97179" lvl="0" indent="-297179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Head files</a:t>
            </a:r>
          </a:p>
          <a:p>
            <a:pPr marL="325437" lvl="1" indent="1905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	#include &lt;signal.h&gt;</a:t>
            </a:r>
          </a:p>
          <a:p>
            <a:pPr marL="325437" lvl="1" indent="1905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	#include &lt;sys/time.h&gt;</a:t>
            </a:r>
          </a:p>
          <a:p>
            <a:pPr marL="297179" lvl="0" indent="-297179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Register a function to TIMEOUT signal</a:t>
            </a:r>
          </a:p>
          <a:p>
            <a:pPr marL="325437" lvl="1" indent="1905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2A5E22"/>
                </a:solidFill>
                <a:latin typeface="Verdana"/>
                <a:ea typeface="Verdana"/>
                <a:cs typeface="Verdana"/>
                <a:sym typeface="Verdana"/>
              </a:rPr>
              <a:t>int sigaction(int signum, const struct sigaction *act,</a:t>
            </a:r>
          </a:p>
          <a:p>
            <a:pPr marL="325437" lvl="1" indent="1905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2A5E22"/>
                </a:solidFill>
                <a:latin typeface="Verdana"/>
                <a:ea typeface="Verdana"/>
                <a:cs typeface="Verdana"/>
                <a:sym typeface="Verdana"/>
              </a:rPr>
              <a:t>                     struct sigaction *oldact);</a:t>
            </a:r>
          </a:p>
          <a:p>
            <a:pPr marL="297179" lvl="0" indent="-297179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Create a timer and begin to run</a:t>
            </a:r>
          </a:p>
          <a:p>
            <a:pPr marL="0" lvl="2" indent="457200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defRPr sz="1800"/>
            </a:pPr>
            <a:r>
              <a:rPr sz="2200">
                <a:solidFill>
                  <a:srgbClr val="2A5E22"/>
                </a:solidFill>
                <a:latin typeface="Verdana"/>
                <a:ea typeface="Verdana"/>
                <a:cs typeface="Verdana"/>
                <a:sym typeface="Verdana"/>
              </a:rPr>
              <a:t>int setitimer(int which, const struct itimerval *new_value, struct itimerval *old_value);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15</a:t>
            </a:r>
          </a:p>
        </p:txBody>
      </p:sp>
      <p:sp>
        <p:nvSpPr>
          <p:cNvPr id="335" name="Shape 335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Example: Signal and Timer</a:t>
            </a:r>
          </a:p>
        </p:txBody>
      </p:sp>
      <p:sp>
        <p:nvSpPr>
          <p:cNvPr id="336" name="Shape 336"/>
          <p:cNvSpPr>
            <a:spLocks noGrp="1"/>
          </p:cNvSpPr>
          <p:nvPr>
            <p:ph type="body" idx="4294967295"/>
          </p:nvPr>
        </p:nvSpPr>
        <p:spPr>
          <a:xfrm>
            <a:off x="228600" y="1244600"/>
            <a:ext cx="4117876" cy="4511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#include &lt;signal.h&gt;</a:t>
            </a: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#include &lt;stdio.h&gt;</a:t>
            </a: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#include &lt;string.h&gt;</a:t>
            </a: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#include &lt;sys/time.h&gt;</a:t>
            </a: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2184">
              <a:latin typeface="Times"/>
              <a:ea typeface="Times"/>
              <a:cs typeface="Times"/>
              <a:sym typeface="Times"/>
            </a:endParaRP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void timer_handler (int signum){</a:t>
            </a: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printf ("timer expired for %d", signum);</a:t>
            </a: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 exit(0);</a:t>
            </a:r>
          </a:p>
          <a:p>
            <a:pPr marL="312039" lvl="0" indent="-312039" defTabSz="832104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}</a:t>
            </a:r>
          </a:p>
          <a:p>
            <a:pPr marL="0" lvl="0" indent="0" defTabSz="832104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int main ()</a:t>
            </a:r>
          </a:p>
          <a:p>
            <a:pPr marL="0" lvl="0" indent="0" defTabSz="832104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{</a:t>
            </a:r>
          </a:p>
          <a:p>
            <a:pPr marL="0" lvl="0" indent="0" defTabSz="832104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 struct </a:t>
            </a:r>
            <a:r>
              <a:rPr sz="2184">
                <a:solidFill>
                  <a:srgbClr val="2A5E22"/>
                </a:solidFill>
                <a:latin typeface="Times"/>
                <a:ea typeface="Times"/>
                <a:cs typeface="Times"/>
                <a:sym typeface="Times"/>
              </a:rPr>
              <a:t>sigaction</a:t>
            </a:r>
            <a:r>
              <a:rPr sz="2184">
                <a:latin typeface="Times"/>
                <a:ea typeface="Times"/>
                <a:cs typeface="Times"/>
                <a:sym typeface="Times"/>
              </a:rPr>
              <a:t> sa;</a:t>
            </a:r>
          </a:p>
          <a:p>
            <a:pPr marL="0" lvl="0" indent="0" defTabSz="832104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184">
                <a:latin typeface="Times"/>
                <a:ea typeface="Times"/>
                <a:cs typeface="Times"/>
                <a:sym typeface="Times"/>
              </a:rPr>
              <a:t> struct </a:t>
            </a:r>
            <a:r>
              <a:rPr sz="2184">
                <a:solidFill>
                  <a:srgbClr val="2A5E22"/>
                </a:solidFill>
                <a:latin typeface="Times"/>
                <a:ea typeface="Times"/>
                <a:cs typeface="Times"/>
                <a:sym typeface="Times"/>
              </a:rPr>
              <a:t>itimerval</a:t>
            </a:r>
            <a:r>
              <a:rPr sz="2184">
                <a:latin typeface="Times"/>
                <a:ea typeface="Times"/>
                <a:cs typeface="Times"/>
                <a:sym typeface="Times"/>
              </a:rPr>
              <a:t> timer;</a:t>
            </a:r>
          </a:p>
        </p:txBody>
      </p:sp>
      <p:sp>
        <p:nvSpPr>
          <p:cNvPr id="337" name="Shape 337"/>
          <p:cNvSpPr/>
          <p:nvPr/>
        </p:nvSpPr>
        <p:spPr>
          <a:xfrm flipH="1">
            <a:off x="4160837" y="1328737"/>
            <a:ext cx="1" cy="43434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78005" y="-1216899"/>
            <a:ext cx="641411" cy="459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 lvl="0"/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4445099" y="1244600"/>
            <a:ext cx="4272261" cy="4768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/* Install timer_handler as the signal handler for SIGVTALRM. */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memset (&amp;sa, 0, sizeof (sa));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sa.sa_handler = &amp;timer_handler;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sigaction (SIGVTALRM, &amp;sa, NULL);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endParaRPr sz="1752"/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/* Configure the timer to expire after 250 ms*/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timer.it_value.tv_sec = 0;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timer.it_value.tv_usec = 250000;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timer.it_interval.tv_sec = 0;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timer.it_interval.tv_usec = 0;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endParaRPr sz="1752"/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setitimer (ITIMER_VIRTUAL, &amp;timer, NULL);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endParaRPr sz="1752"/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/* Do busy work. */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while (1);</a:t>
            </a:r>
          </a:p>
          <a:p>
            <a:pPr marL="250317" lvl="0" indent="-250317" defTabSz="667512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Font typeface="Wingdings"/>
              <a:defRPr sz="1800"/>
            </a:pPr>
            <a:r>
              <a:rPr sz="1752"/>
              <a:t> return 1;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16</a:t>
            </a:r>
          </a:p>
        </p:txBody>
      </p:sp>
      <p:sp>
        <p:nvSpPr>
          <p:cNvPr id="342" name="Shape 342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Open a File</a:t>
            </a:r>
          </a:p>
        </p:txBody>
      </p:sp>
      <p:sp>
        <p:nvSpPr>
          <p:cNvPr id="343" name="Shape 34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17170" lvl="0" indent="-217170">
              <a:lnSpc>
                <a:spcPct val="80000"/>
              </a:lnSpc>
              <a:spcBef>
                <a:spcPts val="400"/>
              </a:spcBef>
              <a:buChar char="■"/>
              <a:defRPr sz="1800"/>
            </a:pPr>
            <a:r>
              <a:rPr sz="1900"/>
              <a:t>Open a file for read: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int rfile; 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if ((rfile = open(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1700"/>
              <a:t>filename1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1700"/>
              <a:t>, O_RDONLY)) &lt; 0)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{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perror("Input File Open Error");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exit(1);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}</a:t>
            </a:r>
          </a:p>
          <a:p>
            <a:pPr marL="217170" lvl="0" indent="-217170">
              <a:lnSpc>
                <a:spcPct val="80000"/>
              </a:lnSpc>
              <a:spcBef>
                <a:spcPts val="400"/>
              </a:spcBef>
              <a:buChar char="■"/>
              <a:defRPr sz="1800"/>
            </a:pPr>
            <a:r>
              <a:rPr sz="1900"/>
              <a:t>Open a file for write (create if not exist):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int ofile;  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if ((ofile = open(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1700"/>
              <a:t>filename2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1700"/>
              <a:t>, O_WRONLY|O_CREAT|O_TRUNC, S_IRUSR|S_IWUSR|S_IRGRP|S_IWGRP)) &lt; 0)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{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perror("Output File Open Error");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exit(1);</a:t>
            </a:r>
          </a:p>
          <a:p>
            <a:pPr marL="325437" lvl="1" indent="1905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17</a:t>
            </a:r>
          </a:p>
        </p:txBody>
      </p:sp>
      <p:sp>
        <p:nvSpPr>
          <p:cNvPr id="346" name="Shape 346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File Read</a:t>
            </a:r>
          </a:p>
        </p:txBody>
      </p:sp>
      <p:sp>
        <p:nvSpPr>
          <p:cNvPr id="347" name="Shape 34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97179" lvl="0" indent="-297179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/>
              <a:t>Read from file</a:t>
            </a:r>
          </a:p>
          <a:p>
            <a:pPr marL="325437" lvl="1" indent="19050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while ((rd_size = read(rfile, buf, 256)) &gt; 0) </a:t>
            </a:r>
          </a:p>
          <a:p>
            <a:pPr marL="325437" lvl="1" indent="19050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	{</a:t>
            </a:r>
          </a:p>
          <a:p>
            <a:pPr marL="325437" lvl="1" indent="19050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	do something with 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1600"/>
              <a:t>buf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1600"/>
              <a:t> here</a:t>
            </a:r>
          </a:p>
          <a:p>
            <a:pPr marL="325437" lvl="1" indent="19050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	}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if (rd_size &lt; 0)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	{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perror("File Read Error");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exit(1);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else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{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printf ("Reach the end of the file\n");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18</a:t>
            </a:r>
          </a:p>
        </p:txBody>
      </p:sp>
      <p:sp>
        <p:nvSpPr>
          <p:cNvPr id="350" name="Shape 350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File Write/Close</a:t>
            </a:r>
          </a:p>
        </p:txBody>
      </p:sp>
      <p:sp>
        <p:nvSpPr>
          <p:cNvPr id="351" name="Shape 351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■"/>
              <a:defRPr sz="1800"/>
            </a:pPr>
            <a:r>
              <a:rPr sz="3000"/>
              <a:t>Write to File</a:t>
            </a:r>
          </a:p>
          <a:p>
            <a:pPr marL="325437" lvl="1" indent="19050">
              <a:spcBef>
                <a:spcPts val="400"/>
              </a:spcBef>
              <a:buSzTx/>
              <a:buNone/>
              <a:defRPr sz="1800"/>
            </a:pPr>
            <a:r>
              <a:rPr sz="2000"/>
              <a:t>if ((wr_size = write(ofile, buf, rd_size)) &lt; 0)</a:t>
            </a:r>
          </a:p>
          <a:p>
            <a:pPr marL="325437" lvl="1" indent="19050">
              <a:spcBef>
                <a:spcPts val="400"/>
              </a:spcBef>
              <a:buSzTx/>
              <a:buNone/>
              <a:defRPr sz="1800"/>
            </a:pPr>
            <a:r>
              <a:rPr sz="2000"/>
              <a:t>      {</a:t>
            </a:r>
          </a:p>
          <a:p>
            <a:pPr marL="325437" lvl="1" indent="19050">
              <a:spcBef>
                <a:spcPts val="400"/>
              </a:spcBef>
              <a:buSzTx/>
              <a:buNone/>
              <a:defRPr sz="1800"/>
            </a:pPr>
            <a:r>
              <a:rPr sz="2000"/>
              <a:t>        perror("Write Error:");</a:t>
            </a:r>
          </a:p>
          <a:p>
            <a:pPr marL="325437" lvl="1" indent="19050">
              <a:spcBef>
                <a:spcPts val="400"/>
              </a:spcBef>
              <a:buSzTx/>
              <a:buNone/>
              <a:defRPr sz="1800"/>
            </a:pPr>
            <a:r>
              <a:rPr sz="2000"/>
              <a:t>        exit(1);</a:t>
            </a:r>
          </a:p>
          <a:p>
            <a:pPr marL="325437" lvl="1" indent="19050">
              <a:spcBef>
                <a:spcPts val="400"/>
              </a:spcBef>
              <a:buSzTx/>
              <a:buNone/>
              <a:defRPr sz="1800"/>
            </a:pPr>
            <a:r>
              <a:rPr sz="2000"/>
              <a:t>      }</a:t>
            </a:r>
          </a:p>
          <a:p>
            <a:pPr lvl="0">
              <a:buChar char="■"/>
              <a:defRPr sz="1800"/>
            </a:pPr>
            <a:r>
              <a:rPr sz="3000"/>
              <a:t>Close files</a:t>
            </a:r>
          </a:p>
          <a:p>
            <a:pPr marL="350837" lvl="2" indent="320675">
              <a:spcBef>
                <a:spcPts val="400"/>
              </a:spcBef>
              <a:buSzTx/>
              <a:buNone/>
              <a:defRPr sz="1800"/>
            </a:pPr>
            <a:r>
              <a:rPr sz="2000"/>
              <a:t>close(rfile);</a:t>
            </a:r>
          </a:p>
          <a:p>
            <a:pPr marL="350837" lvl="2" indent="320675">
              <a:spcBef>
                <a:spcPts val="400"/>
              </a:spcBef>
              <a:buSzTx/>
              <a:buNone/>
              <a:defRPr sz="1800"/>
            </a:pPr>
            <a:r>
              <a:rPr sz="2000"/>
              <a:t>close(ofile);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19</a:t>
            </a:r>
          </a:p>
        </p:txBody>
      </p:sp>
      <p:sp>
        <p:nvSpPr>
          <p:cNvPr id="354" name="Shape 354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Display Image in Linux</a:t>
            </a:r>
          </a:p>
        </p:txBody>
      </p:sp>
      <p:sp>
        <p:nvSpPr>
          <p:cNvPr id="355" name="Shape 355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Make sure you have </a:t>
            </a:r>
            <a:r>
              <a:rPr sz="2000" b="1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2000"/>
              <a:t>X forwarding</a:t>
            </a:r>
            <a:r>
              <a:rPr sz="2000" b="1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2000"/>
              <a:t> with your ssh client </a:t>
            </a:r>
          </a:p>
          <a:p>
            <a:pPr marL="228600" lvl="0" indent="-2286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And you need have an Xserver (X-Win32 or etc.) running on you windows computer.</a:t>
            </a:r>
          </a:p>
          <a:p>
            <a:pPr marL="228600" lvl="0" indent="-2286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The image display is not required for the Project.</a:t>
            </a:r>
          </a:p>
          <a:p>
            <a:pPr marL="228600" lvl="0" indent="-2286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These code tested on ccc[1-10].wpi.edu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if (fork() == 0)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{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execl("/usr/local/bin/xv", "xv", </a:t>
            </a:r>
            <a:r>
              <a:rPr>
                <a:latin typeface="Arial"/>
                <a:ea typeface="Arial"/>
                <a:cs typeface="Arial"/>
                <a:sym typeface="Arial"/>
              </a:rPr>
              <a:t>“</a:t>
            </a:r>
            <a:r>
              <a:t>image.jpg</a:t>
            </a:r>
            <a:r>
              <a:rPr>
                <a:latin typeface="Arial"/>
                <a:ea typeface="Arial"/>
                <a:cs typeface="Arial"/>
                <a:sym typeface="Arial"/>
              </a:rPr>
              <a:t>”</a:t>
            </a:r>
            <a:r>
              <a:t>, NULL);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else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{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wait(NULL);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printf("Done display</a:t>
            </a:r>
            <a:r>
              <a:rPr>
                <a:latin typeface="Arial"/>
                <a:ea typeface="Arial"/>
                <a:cs typeface="Arial"/>
                <a:sym typeface="Arial"/>
              </a:rPr>
              <a:t>! \n");</a:t>
            </a:r>
          </a:p>
          <a:p>
            <a:pPr marL="325437" lvl="1" indent="1905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2</a:t>
            </a:r>
          </a:p>
        </p:txBody>
      </p:sp>
      <p:sp>
        <p:nvSpPr>
          <p:cNvPr id="19" name="Shape 19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Description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97179" lvl="0" indent="-297179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goal is to implement a Positive Acknowledgement with Retransmission (PAR) protocol on top of an emulated physical layer.</a:t>
            </a:r>
          </a:p>
          <a:p>
            <a:pPr marL="669925" lvl="1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receiver acknowledges only the correctly received segments </a:t>
            </a:r>
          </a:p>
          <a:p>
            <a:pPr marL="669925" lvl="1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sender uses timeout to detect and send the lost segment.</a:t>
            </a:r>
          </a:p>
          <a:p>
            <a:pPr marL="669925" lvl="1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Physical layer is emulated by a TCP connection plus an error module.</a:t>
            </a:r>
          </a:p>
          <a:p>
            <a:pPr marL="669925" lvl="1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Your programs should compile and work on </a:t>
            </a:r>
          </a:p>
          <a:p>
            <a:pPr marL="325437" lvl="1" indent="1905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	“</a:t>
            </a:r>
            <a:r>
              <a:rPr sz="2600" u="sng">
                <a:solidFill>
                  <a:srgbClr val="996600"/>
                </a:solidFill>
                <a:uFill>
                  <a:solidFill>
                    <a:srgbClr val="996600"/>
                  </a:solidFill>
                </a:uFill>
                <a:hlinkClick r:id="rId2"/>
              </a:rPr>
              <a:t>ccc.wpi.edu</a:t>
            </a:r>
            <a:r>
              <a:rPr sz="2600">
                <a:latin typeface="Verdana"/>
                <a:ea typeface="Verdana"/>
                <a:cs typeface="Verdana"/>
                <a:sym typeface="Verdana"/>
              </a:rPr>
              <a:t>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20</a:t>
            </a:r>
          </a:p>
        </p:txBody>
      </p:sp>
      <p:sp>
        <p:nvSpPr>
          <p:cNvPr id="358" name="Shape 358"/>
          <p:cNvSpPr>
            <a:spLocks noGrp="1"/>
          </p:cNvSpPr>
          <p:nvPr>
            <p:ph type="title" idx="4294967295"/>
          </p:nvPr>
        </p:nvSpPr>
        <p:spPr>
          <a:xfrm>
            <a:off x="685800" y="2133600"/>
            <a:ext cx="8229600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006633"/>
                </a:solidFill>
              </a:rPr>
              <a:t>Thanks!</a:t>
            </a:r>
            <a:br>
              <a:rPr sz="4600">
                <a:solidFill>
                  <a:srgbClr val="006633"/>
                </a:solidFill>
              </a:rPr>
            </a:br>
            <a:r>
              <a:rPr sz="4600">
                <a:solidFill>
                  <a:srgbClr val="006633"/>
                </a:solidFill>
              </a:rPr>
              <a:t>and</a:t>
            </a:r>
            <a:br>
              <a:rPr sz="4600">
                <a:solidFill>
                  <a:srgbClr val="006633"/>
                </a:solidFill>
              </a:rPr>
            </a:br>
            <a:r>
              <a:rPr sz="4600">
                <a:solidFill>
                  <a:srgbClr val="006633"/>
                </a:solidFill>
              </a:rPr>
              <a:t>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3</a:t>
            </a:r>
          </a:p>
        </p:txBody>
      </p:sp>
      <p:sp>
        <p:nvSpPr>
          <p:cNvPr id="23" name="Shape 23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Framework</a:t>
            </a:r>
          </a:p>
        </p:txBody>
      </p:sp>
      <p:grpSp>
        <p:nvGrpSpPr>
          <p:cNvPr id="26" name="Group 26"/>
          <p:cNvGrpSpPr/>
          <p:nvPr/>
        </p:nvGrpSpPr>
        <p:grpSpPr>
          <a:xfrm>
            <a:off x="1295400" y="1905000"/>
            <a:ext cx="2514600" cy="609600"/>
            <a:chOff x="0" y="0"/>
            <a:chExt cx="2514599" cy="609600"/>
          </a:xfrm>
        </p:grpSpPr>
        <p:sp>
          <p:nvSpPr>
            <p:cNvPr id="24" name="Shape 24"/>
            <p:cNvSpPr/>
            <p:nvPr/>
          </p:nvSpPr>
          <p:spPr>
            <a:xfrm>
              <a:off x="0" y="0"/>
              <a:ext cx="2514600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156301" y="106680"/>
              <a:ext cx="2201998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Network Layer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295400" y="3124200"/>
            <a:ext cx="2514600" cy="609600"/>
            <a:chOff x="0" y="0"/>
            <a:chExt cx="2514599" cy="609600"/>
          </a:xfrm>
        </p:grpSpPr>
        <p:sp>
          <p:nvSpPr>
            <p:cNvPr id="27" name="Shape 27"/>
            <p:cNvSpPr/>
            <p:nvPr/>
          </p:nvSpPr>
          <p:spPr>
            <a:xfrm>
              <a:off x="0" y="0"/>
              <a:ext cx="2514600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9577" y="106680"/>
              <a:ext cx="2335446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Data Link Layer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295400" y="4343400"/>
            <a:ext cx="2514600" cy="609600"/>
            <a:chOff x="0" y="0"/>
            <a:chExt cx="2514599" cy="609600"/>
          </a:xfrm>
        </p:grpSpPr>
        <p:sp>
          <p:nvSpPr>
            <p:cNvPr id="30" name="Shape 30"/>
            <p:cNvSpPr/>
            <p:nvPr/>
          </p:nvSpPr>
          <p:spPr>
            <a:xfrm>
              <a:off x="0" y="0"/>
              <a:ext cx="2514600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178005" y="106680"/>
              <a:ext cx="2158590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Physical Layer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5181600" y="1906587"/>
            <a:ext cx="2514600" cy="609601"/>
            <a:chOff x="0" y="0"/>
            <a:chExt cx="2514599" cy="609600"/>
          </a:xfrm>
        </p:grpSpPr>
        <p:sp>
          <p:nvSpPr>
            <p:cNvPr id="33" name="Shape 33"/>
            <p:cNvSpPr/>
            <p:nvPr/>
          </p:nvSpPr>
          <p:spPr>
            <a:xfrm>
              <a:off x="0" y="0"/>
              <a:ext cx="2514600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156301" y="106680"/>
              <a:ext cx="2201998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Network Layer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5181600" y="3125787"/>
            <a:ext cx="2514600" cy="609601"/>
            <a:chOff x="0" y="0"/>
            <a:chExt cx="2514599" cy="609600"/>
          </a:xfrm>
        </p:grpSpPr>
        <p:sp>
          <p:nvSpPr>
            <p:cNvPr id="36" name="Shape 36"/>
            <p:cNvSpPr/>
            <p:nvPr/>
          </p:nvSpPr>
          <p:spPr>
            <a:xfrm>
              <a:off x="0" y="0"/>
              <a:ext cx="2514600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89577" y="106680"/>
              <a:ext cx="2335446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Data Link Layer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5181600" y="4343400"/>
            <a:ext cx="2514600" cy="609600"/>
            <a:chOff x="0" y="0"/>
            <a:chExt cx="2514599" cy="609600"/>
          </a:xfrm>
        </p:grpSpPr>
        <p:sp>
          <p:nvSpPr>
            <p:cNvPr id="39" name="Shape 39"/>
            <p:cNvSpPr/>
            <p:nvPr/>
          </p:nvSpPr>
          <p:spPr>
            <a:xfrm>
              <a:off x="0" y="0"/>
              <a:ext cx="2514600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78005" y="106680"/>
              <a:ext cx="2158590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Physical Layer</a:t>
              </a:r>
            </a:p>
          </p:txBody>
        </p:sp>
      </p:grpSp>
      <p:sp>
        <p:nvSpPr>
          <p:cNvPr id="42" name="Shape 42"/>
          <p:cNvSpPr/>
          <p:nvPr/>
        </p:nvSpPr>
        <p:spPr>
          <a:xfrm>
            <a:off x="1752600" y="1219200"/>
            <a:ext cx="16764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Client</a:t>
            </a:r>
          </a:p>
        </p:txBody>
      </p:sp>
      <p:sp>
        <p:nvSpPr>
          <p:cNvPr id="43" name="Shape 43"/>
          <p:cNvSpPr/>
          <p:nvPr/>
        </p:nvSpPr>
        <p:spPr>
          <a:xfrm>
            <a:off x="5562600" y="1219200"/>
            <a:ext cx="17526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Server</a:t>
            </a:r>
          </a:p>
        </p:txBody>
      </p:sp>
      <p:sp>
        <p:nvSpPr>
          <p:cNvPr id="50" name="Shape 50"/>
          <p:cNvSpPr/>
          <p:nvPr/>
        </p:nvSpPr>
        <p:spPr>
          <a:xfrm>
            <a:off x="2552700" y="2519362"/>
            <a:ext cx="1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/>
          <p:nvPr/>
        </p:nvSpPr>
        <p:spPr>
          <a:xfrm>
            <a:off x="2552699" y="3738562"/>
            <a:ext cx="1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0800" y="7200"/>
                  <a:pt x="0" y="14400"/>
                  <a:pt x="0" y="21600"/>
                </a:cubicBezTo>
              </a:path>
            </a:pathLst>
          </a:custGeom>
          <a:ln>
            <a:solidFill/>
            <a:miter/>
            <a:headEnd type="triangle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552700" y="4956810"/>
            <a:ext cx="3886200" cy="452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>
            <a:solidFill/>
            <a:round/>
            <a:headEnd type="triangle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438900" y="3740150"/>
            <a:ext cx="0" cy="598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>
            <a:solidFill/>
            <a:miter/>
            <a:headEnd type="triangle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438900" y="2520950"/>
            <a:ext cx="0" cy="600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447800" y="5562600"/>
            <a:ext cx="6115271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Do NOT attempt to put everything in one big main()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4</a:t>
            </a:r>
          </a:p>
        </p:txBody>
      </p:sp>
      <p:sp>
        <p:nvSpPr>
          <p:cNvPr id="57" name="Shape 57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Network Layer</a:t>
            </a:r>
          </a:p>
        </p:txBody>
      </p:sp>
      <p:sp>
        <p:nvSpPr>
          <p:cNvPr id="58" name="Shape 58"/>
          <p:cNvSpPr/>
          <p:nvPr/>
        </p:nvSpPr>
        <p:spPr>
          <a:xfrm>
            <a:off x="1676400" y="1752600"/>
            <a:ext cx="18288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Client</a:t>
            </a:r>
          </a:p>
        </p:txBody>
      </p:sp>
      <p:sp>
        <p:nvSpPr>
          <p:cNvPr id="59" name="Shape 59"/>
          <p:cNvSpPr/>
          <p:nvPr/>
        </p:nvSpPr>
        <p:spPr>
          <a:xfrm>
            <a:off x="5791200" y="1752600"/>
            <a:ext cx="15240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Server</a:t>
            </a:r>
          </a:p>
        </p:txBody>
      </p:sp>
      <p:sp>
        <p:nvSpPr>
          <p:cNvPr id="60" name="Shape 60"/>
          <p:cNvSpPr/>
          <p:nvPr/>
        </p:nvSpPr>
        <p:spPr>
          <a:xfrm>
            <a:off x="4953000" y="2362200"/>
            <a:ext cx="312420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200"/>
              </a:spcBef>
              <a:defRPr sz="2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/>
            </a:pPr>
            <a:r>
              <a:rPr sz="2000" b="1"/>
              <a:t>Photonew[i].jpg</a:t>
            </a:r>
          </a:p>
        </p:txBody>
      </p:sp>
      <p:grpSp>
        <p:nvGrpSpPr>
          <p:cNvPr id="63" name="Group 63"/>
          <p:cNvGrpSpPr/>
          <p:nvPr/>
        </p:nvGrpSpPr>
        <p:grpSpPr>
          <a:xfrm>
            <a:off x="1143000" y="3810000"/>
            <a:ext cx="2819400" cy="990600"/>
            <a:chOff x="0" y="0"/>
            <a:chExt cx="2819400" cy="990600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413594" y="309879"/>
              <a:ext cx="199221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Network Layer</a:t>
              </a:r>
            </a:p>
          </p:txBody>
        </p:sp>
      </p:grpSp>
      <p:sp>
        <p:nvSpPr>
          <p:cNvPr id="64" name="Shape 64"/>
          <p:cNvSpPr/>
          <p:nvPr/>
        </p:nvSpPr>
        <p:spPr>
          <a:xfrm>
            <a:off x="16764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read (block)</a:t>
            </a:r>
          </a:p>
        </p:txBody>
      </p:sp>
      <p:grpSp>
        <p:nvGrpSpPr>
          <p:cNvPr id="67" name="Group 67"/>
          <p:cNvGrpSpPr/>
          <p:nvPr/>
        </p:nvGrpSpPr>
        <p:grpSpPr>
          <a:xfrm>
            <a:off x="5105400" y="3810000"/>
            <a:ext cx="2819400" cy="990600"/>
            <a:chOff x="0" y="0"/>
            <a:chExt cx="2819400" cy="990600"/>
          </a:xfrm>
        </p:grpSpPr>
        <p:sp>
          <p:nvSpPr>
            <p:cNvPr id="65" name="Shape 65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413594" y="309879"/>
              <a:ext cx="199221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Network Layer</a:t>
              </a:r>
            </a:p>
          </p:txBody>
        </p:sp>
      </p:grpSp>
      <p:sp>
        <p:nvSpPr>
          <p:cNvPr id="68" name="Shape 68"/>
          <p:cNvSpPr/>
          <p:nvPr/>
        </p:nvSpPr>
        <p:spPr>
          <a:xfrm>
            <a:off x="56388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nwl_recv(pkt)</a:t>
            </a:r>
          </a:p>
        </p:txBody>
      </p:sp>
      <p:sp>
        <p:nvSpPr>
          <p:cNvPr id="69" name="Shape 69"/>
          <p:cNvSpPr/>
          <p:nvPr/>
        </p:nvSpPr>
        <p:spPr>
          <a:xfrm>
            <a:off x="1066800" y="2362200"/>
            <a:ext cx="304800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200"/>
              </a:spcBef>
              <a:defRPr sz="2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/>
            </a:pPr>
            <a:r>
              <a:rPr sz="2000" b="1"/>
              <a:t>Photo[i].jpg</a:t>
            </a:r>
          </a:p>
        </p:txBody>
      </p:sp>
      <p:sp>
        <p:nvSpPr>
          <p:cNvPr id="83" name="Shape 83"/>
          <p:cNvSpPr/>
          <p:nvPr/>
        </p:nvSpPr>
        <p:spPr>
          <a:xfrm>
            <a:off x="6515100" y="2758281"/>
            <a:ext cx="0" cy="1046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>
            <a:solidFill/>
            <a:prstDash val="sysDot"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71" name="Shape 71"/>
          <p:cNvSpPr/>
          <p:nvPr/>
        </p:nvSpPr>
        <p:spPr>
          <a:xfrm flipV="1">
            <a:off x="6858000" y="50292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cxnSp>
        <p:nvCxnSpPr>
          <p:cNvPr id="72" name="Connector 72"/>
          <p:cNvCxnSpPr>
            <a:stCxn id="69" idx="0"/>
            <a:endCxn id="64" idx="0"/>
          </p:cNvCxnSpPr>
          <p:nvPr/>
        </p:nvCxnSpPr>
        <p:spPr>
          <a:xfrm>
            <a:off x="2590800" y="2560319"/>
            <a:ext cx="0" cy="1173481"/>
          </a:xfrm>
          <a:prstGeom prst="straightConnector1">
            <a:avLst/>
          </a:prstGeom>
          <a:ln>
            <a:solidFill/>
            <a:prstDash val="sysDot"/>
            <a:miter/>
            <a:tailEnd type="triangle"/>
          </a:ln>
        </p:spPr>
      </p:cxnSp>
      <p:sp>
        <p:nvSpPr>
          <p:cNvPr id="73" name="Shape 73"/>
          <p:cNvSpPr/>
          <p:nvPr/>
        </p:nvSpPr>
        <p:spPr>
          <a:xfrm>
            <a:off x="2667000" y="5029200"/>
            <a:ext cx="762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pkt</a:t>
            </a:r>
          </a:p>
        </p:txBody>
      </p:sp>
      <p:sp>
        <p:nvSpPr>
          <p:cNvPr id="74" name="Shape 74"/>
          <p:cNvSpPr/>
          <p:nvPr/>
        </p:nvSpPr>
        <p:spPr>
          <a:xfrm>
            <a:off x="2590800" y="4800600"/>
            <a:ext cx="0" cy="7620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5638800" y="3581400"/>
            <a:ext cx="17526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write (block)</a:t>
            </a:r>
          </a:p>
        </p:txBody>
      </p:sp>
      <p:sp>
        <p:nvSpPr>
          <p:cNvPr id="76" name="Shape 76"/>
          <p:cNvSpPr/>
          <p:nvPr/>
        </p:nvSpPr>
        <p:spPr>
          <a:xfrm>
            <a:off x="7010400" y="5105400"/>
            <a:ext cx="762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pkt</a:t>
            </a:r>
          </a:p>
        </p:txBody>
      </p:sp>
      <p:sp>
        <p:nvSpPr>
          <p:cNvPr id="77" name="Shape 77"/>
          <p:cNvSpPr/>
          <p:nvPr/>
        </p:nvSpPr>
        <p:spPr>
          <a:xfrm>
            <a:off x="6248400" y="50292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457200" y="4953000"/>
            <a:ext cx="1828800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 </a:t>
            </a:r>
          </a:p>
        </p:txBody>
      </p:sp>
      <p:sp>
        <p:nvSpPr>
          <p:cNvPr id="79" name="Shape 79"/>
          <p:cNvSpPr/>
          <p:nvPr/>
        </p:nvSpPr>
        <p:spPr>
          <a:xfrm>
            <a:off x="1600200" y="46482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nwl_recv(ack)</a:t>
            </a:r>
          </a:p>
        </p:txBody>
      </p:sp>
      <p:sp>
        <p:nvSpPr>
          <p:cNvPr id="80" name="Shape 80"/>
          <p:cNvSpPr/>
          <p:nvPr/>
        </p:nvSpPr>
        <p:spPr>
          <a:xfrm flipV="1">
            <a:off x="2057400" y="49530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508500" y="5008879"/>
            <a:ext cx="182880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</a:t>
            </a:r>
          </a:p>
        </p:txBody>
      </p:sp>
      <p:sp>
        <p:nvSpPr>
          <p:cNvPr id="82" name="Shape 82"/>
          <p:cNvSpPr/>
          <p:nvPr/>
        </p:nvSpPr>
        <p:spPr>
          <a:xfrm>
            <a:off x="2819400" y="5791200"/>
            <a:ext cx="2497520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>
                <a:solidFill>
                  <a:srgbClr val="FF3300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3300"/>
                </a:solidFill>
              </a:rPr>
              <a:t>Packet payload: 200 bytes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5</a:t>
            </a:r>
          </a:p>
        </p:txBody>
      </p:sp>
      <p:sp>
        <p:nvSpPr>
          <p:cNvPr id="86" name="Shape 86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Data Link Layer</a:t>
            </a:r>
          </a:p>
        </p:txBody>
      </p:sp>
      <p:sp>
        <p:nvSpPr>
          <p:cNvPr id="87" name="Shape 87"/>
          <p:cNvSpPr/>
          <p:nvPr/>
        </p:nvSpPr>
        <p:spPr>
          <a:xfrm>
            <a:off x="6553200" y="5105400"/>
            <a:ext cx="259080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defTabSz="457200">
              <a:spcBef>
                <a:spcPts val="1200"/>
              </a:spcBef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ack/frm</a:t>
            </a:r>
            <a:r>
              <a:rPr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defTabSz="457200">
              <a:spcBef>
                <a:spcPts val="10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(Network Layer ack)</a:t>
            </a:r>
          </a:p>
        </p:txBody>
      </p:sp>
      <p:sp>
        <p:nvSpPr>
          <p:cNvPr id="88" name="Shape 88"/>
          <p:cNvSpPr/>
          <p:nvPr/>
        </p:nvSpPr>
        <p:spPr>
          <a:xfrm>
            <a:off x="1676400" y="1752600"/>
            <a:ext cx="18288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Client</a:t>
            </a:r>
          </a:p>
        </p:txBody>
      </p:sp>
      <p:sp>
        <p:nvSpPr>
          <p:cNvPr id="89" name="Shape 89"/>
          <p:cNvSpPr/>
          <p:nvPr/>
        </p:nvSpPr>
        <p:spPr>
          <a:xfrm>
            <a:off x="5791200" y="1752600"/>
            <a:ext cx="15240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Server</a:t>
            </a:r>
          </a:p>
        </p:txBody>
      </p:sp>
      <p:sp>
        <p:nvSpPr>
          <p:cNvPr id="90" name="Shape 90"/>
          <p:cNvSpPr/>
          <p:nvPr/>
        </p:nvSpPr>
        <p:spPr>
          <a:xfrm>
            <a:off x="4953000" y="2362200"/>
            <a:ext cx="31242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Network Layer</a:t>
            </a:r>
          </a:p>
        </p:txBody>
      </p:sp>
      <p:grpSp>
        <p:nvGrpSpPr>
          <p:cNvPr id="93" name="Group 93"/>
          <p:cNvGrpSpPr/>
          <p:nvPr/>
        </p:nvGrpSpPr>
        <p:grpSpPr>
          <a:xfrm>
            <a:off x="1143000" y="3810000"/>
            <a:ext cx="2819400" cy="990600"/>
            <a:chOff x="0" y="0"/>
            <a:chExt cx="2819400" cy="990600"/>
          </a:xfrm>
        </p:grpSpPr>
        <p:sp>
          <p:nvSpPr>
            <p:cNvPr id="91" name="Shape 91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353542" y="309879"/>
              <a:ext cx="211231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Data Link Layer</a:t>
              </a:r>
            </a:p>
          </p:txBody>
        </p:sp>
      </p:grpSp>
      <p:sp>
        <p:nvSpPr>
          <p:cNvPr id="94" name="Shape 94"/>
          <p:cNvSpPr/>
          <p:nvPr/>
        </p:nvSpPr>
        <p:spPr>
          <a:xfrm>
            <a:off x="16764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dll_send(pkt)</a:t>
            </a:r>
          </a:p>
        </p:txBody>
      </p:sp>
      <p:grpSp>
        <p:nvGrpSpPr>
          <p:cNvPr id="97" name="Group 97"/>
          <p:cNvGrpSpPr/>
          <p:nvPr/>
        </p:nvGrpSpPr>
        <p:grpSpPr>
          <a:xfrm>
            <a:off x="5105400" y="3810000"/>
            <a:ext cx="2819400" cy="990600"/>
            <a:chOff x="0" y="0"/>
            <a:chExt cx="2819400" cy="990600"/>
          </a:xfrm>
        </p:grpSpPr>
        <p:sp>
          <p:nvSpPr>
            <p:cNvPr id="95" name="Shape 95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53542" y="309879"/>
              <a:ext cx="211231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Data Link Layer</a:t>
              </a:r>
            </a:p>
          </p:txBody>
        </p:sp>
      </p:grpSp>
      <p:sp>
        <p:nvSpPr>
          <p:cNvPr id="98" name="Shape 98"/>
          <p:cNvSpPr/>
          <p:nvPr/>
        </p:nvSpPr>
        <p:spPr>
          <a:xfrm>
            <a:off x="56388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dll_recv(frm)</a:t>
            </a:r>
          </a:p>
        </p:txBody>
      </p:sp>
      <p:sp>
        <p:nvSpPr>
          <p:cNvPr id="99" name="Shape 99"/>
          <p:cNvSpPr/>
          <p:nvPr/>
        </p:nvSpPr>
        <p:spPr>
          <a:xfrm>
            <a:off x="1066800" y="2362200"/>
            <a:ext cx="3048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Network Layer</a:t>
            </a:r>
          </a:p>
        </p:txBody>
      </p:sp>
      <p:sp>
        <p:nvSpPr>
          <p:cNvPr id="117" name="Shape 117"/>
          <p:cNvSpPr/>
          <p:nvPr/>
        </p:nvSpPr>
        <p:spPr>
          <a:xfrm>
            <a:off x="6515100" y="2732881"/>
            <a:ext cx="0" cy="1072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01" name="Shape 101"/>
          <p:cNvSpPr/>
          <p:nvPr/>
        </p:nvSpPr>
        <p:spPr>
          <a:xfrm flipV="1">
            <a:off x="6019800" y="5105400"/>
            <a:ext cx="0" cy="5334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6400800" y="5105400"/>
            <a:ext cx="0" cy="5334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cxnSp>
        <p:nvCxnSpPr>
          <p:cNvPr id="103" name="Connector 103"/>
          <p:cNvCxnSpPr>
            <a:stCxn id="99" idx="0"/>
            <a:endCxn id="94" idx="0"/>
          </p:cNvCxnSpPr>
          <p:nvPr/>
        </p:nvCxnSpPr>
        <p:spPr>
          <a:xfrm>
            <a:off x="2590800" y="2547619"/>
            <a:ext cx="0" cy="118618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sp>
        <p:nvSpPr>
          <p:cNvPr id="104" name="Shape 104"/>
          <p:cNvSpPr/>
          <p:nvPr/>
        </p:nvSpPr>
        <p:spPr>
          <a:xfrm>
            <a:off x="2895600" y="5029200"/>
            <a:ext cx="762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frm</a:t>
            </a:r>
          </a:p>
        </p:txBody>
      </p:sp>
      <p:sp>
        <p:nvSpPr>
          <p:cNvPr id="105" name="Shape 105"/>
          <p:cNvSpPr/>
          <p:nvPr/>
        </p:nvSpPr>
        <p:spPr>
          <a:xfrm flipV="1">
            <a:off x="2438400" y="49530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819400" y="49530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6553200" y="3048000"/>
            <a:ext cx="762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pkt</a:t>
            </a:r>
          </a:p>
        </p:txBody>
      </p:sp>
      <p:sp>
        <p:nvSpPr>
          <p:cNvPr id="108" name="Shape 108"/>
          <p:cNvSpPr/>
          <p:nvPr/>
        </p:nvSpPr>
        <p:spPr>
          <a:xfrm>
            <a:off x="5638800" y="36576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dll_send(pkt)</a:t>
            </a:r>
          </a:p>
        </p:txBody>
      </p:sp>
      <p:sp>
        <p:nvSpPr>
          <p:cNvPr id="109" name="Shape 109"/>
          <p:cNvSpPr/>
          <p:nvPr/>
        </p:nvSpPr>
        <p:spPr>
          <a:xfrm>
            <a:off x="6248400" y="2819400"/>
            <a:ext cx="0" cy="7620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4648200" y="2759075"/>
            <a:ext cx="1600200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</a:t>
            </a:r>
          </a:p>
        </p:txBody>
      </p:sp>
      <p:sp>
        <p:nvSpPr>
          <p:cNvPr id="111" name="Shape 111"/>
          <p:cNvSpPr/>
          <p:nvPr/>
        </p:nvSpPr>
        <p:spPr>
          <a:xfrm>
            <a:off x="533400" y="2743200"/>
            <a:ext cx="1752600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</a:t>
            </a:r>
          </a:p>
        </p:txBody>
      </p:sp>
      <p:sp>
        <p:nvSpPr>
          <p:cNvPr id="112" name="Shape 112"/>
          <p:cNvSpPr/>
          <p:nvPr/>
        </p:nvSpPr>
        <p:spPr>
          <a:xfrm flipV="1">
            <a:off x="2208212" y="2819399"/>
            <a:ext cx="1589" cy="762002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6764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dll_recv(frm)</a:t>
            </a:r>
          </a:p>
        </p:txBody>
      </p:sp>
      <p:sp>
        <p:nvSpPr>
          <p:cNvPr id="114" name="Shape 114"/>
          <p:cNvSpPr/>
          <p:nvPr/>
        </p:nvSpPr>
        <p:spPr>
          <a:xfrm>
            <a:off x="5257800" y="5105400"/>
            <a:ext cx="762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frm</a:t>
            </a:r>
          </a:p>
        </p:txBody>
      </p:sp>
      <p:sp>
        <p:nvSpPr>
          <p:cNvPr id="115" name="Shape 115"/>
          <p:cNvSpPr/>
          <p:nvPr/>
        </p:nvSpPr>
        <p:spPr>
          <a:xfrm>
            <a:off x="152400" y="4953000"/>
            <a:ext cx="2362200" cy="67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defTabSz="457200">
              <a:defRPr sz="1800"/>
            </a:pPr>
            <a:r>
              <a:t>          ack/frm </a:t>
            </a:r>
          </a:p>
          <a:p>
            <a:pPr lvl="0" defTabSz="457200">
              <a:defRPr sz="1800"/>
            </a:pPr>
            <a:r>
              <a:t>(Network Layer ack)</a:t>
            </a:r>
          </a:p>
        </p:txBody>
      </p:sp>
      <p:sp>
        <p:nvSpPr>
          <p:cNvPr id="116" name="Shape 116"/>
          <p:cNvSpPr/>
          <p:nvPr/>
        </p:nvSpPr>
        <p:spPr>
          <a:xfrm>
            <a:off x="838200" y="5813425"/>
            <a:ext cx="3465647" cy="685165"/>
          </a:xfrm>
          <a:prstGeom prst="rect">
            <a:avLst/>
          </a:prstGeom>
          <a:solidFill>
            <a:srgbClr val="FFFF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457200">
              <a:defRPr sz="1800"/>
            </a:pPr>
            <a:r>
              <a:rPr>
                <a:solidFill>
                  <a:srgbClr val="FF3300"/>
                </a:solidFill>
              </a:rPr>
              <a:t>Client link layer does not need to </a:t>
            </a:r>
          </a:p>
          <a:p>
            <a:pPr lvl="0" defTabSz="457200">
              <a:defRPr sz="1800"/>
            </a:pPr>
            <a:r>
              <a:rPr>
                <a:solidFill>
                  <a:srgbClr val="FF3300"/>
                </a:solidFill>
              </a:rPr>
              <a:t>ACK </a:t>
            </a:r>
            <a:r>
              <a:rPr b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>
                <a:solidFill>
                  <a:srgbClr val="FF3300"/>
                </a:solidFill>
              </a:rPr>
              <a:t>Network Layer ACK</a:t>
            </a:r>
            <a:r>
              <a:rPr b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>
                <a:solidFill>
                  <a:srgbClr val="FF3300"/>
                </a:solidFill>
              </a:rPr>
              <a:t> frame!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6</a:t>
            </a:r>
          </a:p>
        </p:txBody>
      </p:sp>
      <p:sp>
        <p:nvSpPr>
          <p:cNvPr id="120" name="Shape 120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Physical Layer</a:t>
            </a:r>
          </a:p>
        </p:txBody>
      </p:sp>
      <p:sp>
        <p:nvSpPr>
          <p:cNvPr id="121" name="Shape 121"/>
          <p:cNvSpPr/>
          <p:nvPr/>
        </p:nvSpPr>
        <p:spPr>
          <a:xfrm>
            <a:off x="3505200" y="5334000"/>
            <a:ext cx="4191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000"/>
              </a:spcBef>
              <a:defRPr sz="1800" b="1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000099"/>
                </a:solidFill>
              </a:rPr>
              <a:t>TCP Connection</a:t>
            </a:r>
          </a:p>
        </p:txBody>
      </p:sp>
      <p:sp>
        <p:nvSpPr>
          <p:cNvPr id="122" name="Shape 122"/>
          <p:cNvSpPr/>
          <p:nvPr/>
        </p:nvSpPr>
        <p:spPr>
          <a:xfrm>
            <a:off x="1676400" y="1752600"/>
            <a:ext cx="18288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Client</a:t>
            </a:r>
          </a:p>
        </p:txBody>
      </p:sp>
      <p:sp>
        <p:nvSpPr>
          <p:cNvPr id="123" name="Shape 123"/>
          <p:cNvSpPr/>
          <p:nvPr/>
        </p:nvSpPr>
        <p:spPr>
          <a:xfrm>
            <a:off x="5791200" y="1752600"/>
            <a:ext cx="1524000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Server</a:t>
            </a:r>
          </a:p>
        </p:txBody>
      </p:sp>
      <p:sp>
        <p:nvSpPr>
          <p:cNvPr id="124" name="Shape 124"/>
          <p:cNvSpPr/>
          <p:nvPr/>
        </p:nvSpPr>
        <p:spPr>
          <a:xfrm>
            <a:off x="4800600" y="2362200"/>
            <a:ext cx="31242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      Datalink Layer</a:t>
            </a:r>
          </a:p>
        </p:txBody>
      </p:sp>
      <p:sp>
        <p:nvSpPr>
          <p:cNvPr id="125" name="Shape 125"/>
          <p:cNvSpPr/>
          <p:nvPr/>
        </p:nvSpPr>
        <p:spPr>
          <a:xfrm>
            <a:off x="3962400" y="4175125"/>
            <a:ext cx="2590800" cy="930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988" y="0"/>
                </a:lnTo>
                <a:lnTo>
                  <a:pt x="6988" y="21600"/>
                </a:lnTo>
                <a:lnTo>
                  <a:pt x="21600" y="21600"/>
                </a:lnTo>
                <a:lnTo>
                  <a:pt x="21600" y="16292"/>
                </a:lnTo>
              </a:path>
            </a:pathLst>
          </a:custGeom>
          <a:ln>
            <a:solidFill>
              <a:srgbClr val="0000FF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grpSp>
        <p:nvGrpSpPr>
          <p:cNvPr id="128" name="Group 128"/>
          <p:cNvGrpSpPr/>
          <p:nvPr/>
        </p:nvGrpSpPr>
        <p:grpSpPr>
          <a:xfrm>
            <a:off x="1143000" y="3810000"/>
            <a:ext cx="2819400" cy="990600"/>
            <a:chOff x="0" y="0"/>
            <a:chExt cx="2819400" cy="990600"/>
          </a:xfrm>
        </p:grpSpPr>
        <p:sp>
          <p:nvSpPr>
            <p:cNvPr id="126" name="Shape 126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433128" y="309879"/>
              <a:ext cx="195314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Physical Layer</a:t>
              </a:r>
            </a:p>
          </p:txBody>
        </p:sp>
      </p:grpSp>
      <p:sp>
        <p:nvSpPr>
          <p:cNvPr id="129" name="Shape 129"/>
          <p:cNvSpPr/>
          <p:nvPr/>
        </p:nvSpPr>
        <p:spPr>
          <a:xfrm>
            <a:off x="16764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phl_send()</a:t>
            </a:r>
          </a:p>
        </p:txBody>
      </p:sp>
      <p:sp>
        <p:nvSpPr>
          <p:cNvPr id="130" name="Shape 130"/>
          <p:cNvSpPr/>
          <p:nvPr/>
        </p:nvSpPr>
        <p:spPr>
          <a:xfrm>
            <a:off x="16764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phl_recv()</a:t>
            </a:r>
          </a:p>
        </p:txBody>
      </p:sp>
      <p:grpSp>
        <p:nvGrpSpPr>
          <p:cNvPr id="133" name="Group 133"/>
          <p:cNvGrpSpPr/>
          <p:nvPr/>
        </p:nvGrpSpPr>
        <p:grpSpPr>
          <a:xfrm>
            <a:off x="5105400" y="3810000"/>
            <a:ext cx="2819400" cy="990600"/>
            <a:chOff x="0" y="0"/>
            <a:chExt cx="2819400" cy="990600"/>
          </a:xfrm>
        </p:grpSpPr>
        <p:sp>
          <p:nvSpPr>
            <p:cNvPr id="131" name="Shape 131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433128" y="309879"/>
              <a:ext cx="195314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Physical Layer</a:t>
              </a:r>
            </a:p>
          </p:txBody>
        </p:sp>
      </p:grpSp>
      <p:sp>
        <p:nvSpPr>
          <p:cNvPr id="134" name="Shape 134"/>
          <p:cNvSpPr/>
          <p:nvPr/>
        </p:nvSpPr>
        <p:spPr>
          <a:xfrm>
            <a:off x="56388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phl_send()</a:t>
            </a:r>
          </a:p>
        </p:txBody>
      </p:sp>
      <p:sp>
        <p:nvSpPr>
          <p:cNvPr id="135" name="Shape 135"/>
          <p:cNvSpPr/>
          <p:nvPr/>
        </p:nvSpPr>
        <p:spPr>
          <a:xfrm>
            <a:off x="56388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phl_recv()</a:t>
            </a:r>
          </a:p>
        </p:txBody>
      </p:sp>
      <p:sp>
        <p:nvSpPr>
          <p:cNvPr id="136" name="Shape 136"/>
          <p:cNvSpPr/>
          <p:nvPr/>
        </p:nvSpPr>
        <p:spPr>
          <a:xfrm flipH="1">
            <a:off x="2590799" y="4343400"/>
            <a:ext cx="5562672" cy="930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8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6292"/>
                </a:lnTo>
              </a:path>
            </a:pathLst>
          </a:custGeom>
          <a:ln>
            <a:solidFill>
              <a:srgbClr val="0000FF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4846320" y="2731770"/>
            <a:ext cx="1516380" cy="1573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18" y="21600"/>
                </a:moveTo>
                <a:lnTo>
                  <a:pt x="0" y="21600"/>
                </a:lnTo>
                <a:lnTo>
                  <a:pt x="0" y="8002"/>
                </a:lnTo>
                <a:lnTo>
                  <a:pt x="21600" y="8002"/>
                </a:lnTo>
                <a:lnTo>
                  <a:pt x="21600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6629400" y="2743200"/>
            <a:ext cx="0" cy="8382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838200" y="2362200"/>
            <a:ext cx="3048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    Datalink Layer</a:t>
            </a:r>
          </a:p>
        </p:txBody>
      </p:sp>
      <p:sp>
        <p:nvSpPr>
          <p:cNvPr id="145" name="Shape 145"/>
          <p:cNvSpPr/>
          <p:nvPr/>
        </p:nvSpPr>
        <p:spPr>
          <a:xfrm>
            <a:off x="883920" y="2731770"/>
            <a:ext cx="1478280" cy="1573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11" y="21600"/>
                </a:moveTo>
                <a:lnTo>
                  <a:pt x="0" y="21600"/>
                </a:lnTo>
                <a:lnTo>
                  <a:pt x="0" y="8002"/>
                </a:lnTo>
                <a:lnTo>
                  <a:pt x="21600" y="8002"/>
                </a:lnTo>
                <a:lnTo>
                  <a:pt x="21600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2667000" y="2743200"/>
            <a:ext cx="0" cy="8382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5257800" y="2895600"/>
            <a:ext cx="762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frm</a:t>
            </a:r>
          </a:p>
        </p:txBody>
      </p:sp>
      <p:sp>
        <p:nvSpPr>
          <p:cNvPr id="143" name="Shape 143"/>
          <p:cNvSpPr/>
          <p:nvPr/>
        </p:nvSpPr>
        <p:spPr>
          <a:xfrm>
            <a:off x="1295400" y="2895600"/>
            <a:ext cx="762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ack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7</a:t>
            </a:r>
          </a:p>
        </p:txBody>
      </p:sp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Client: dll_send(pkt, …)</a:t>
            </a:r>
          </a:p>
        </p:txBody>
      </p:sp>
      <p:sp>
        <p:nvSpPr>
          <p:cNvPr id="149" name="Shape 149"/>
          <p:cNvSpPr/>
          <p:nvPr/>
        </p:nvSpPr>
        <p:spPr>
          <a:xfrm>
            <a:off x="990600" y="1905000"/>
            <a:ext cx="3581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For each payload</a:t>
            </a:r>
          </a:p>
        </p:txBody>
      </p:sp>
      <p:sp>
        <p:nvSpPr>
          <p:cNvPr id="150" name="Shape 150"/>
          <p:cNvSpPr/>
          <p:nvPr/>
        </p:nvSpPr>
        <p:spPr>
          <a:xfrm>
            <a:off x="990600" y="3505200"/>
            <a:ext cx="27432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2.3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phl_send(frm, …)</a:t>
            </a:r>
          </a:p>
        </p:txBody>
      </p:sp>
      <p:sp>
        <p:nvSpPr>
          <p:cNvPr id="151" name="Shape 151"/>
          <p:cNvSpPr/>
          <p:nvPr/>
        </p:nvSpPr>
        <p:spPr>
          <a:xfrm>
            <a:off x="5410200" y="1371600"/>
            <a:ext cx="2667000" cy="904876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phl_send(frm, …):</a:t>
            </a:r>
          </a:p>
          <a:p>
            <a:pPr lvl="0" defTabSz="457200">
              <a:lnSpc>
                <a:spcPct val="70000"/>
              </a:lnSpc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   Force bit error   </a:t>
            </a:r>
          </a:p>
          <a:p>
            <a:pPr lvl="0" defTabSz="457200">
              <a:lnSpc>
                <a:spcPct val="40000"/>
              </a:lnSpc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   every 5-</a:t>
            </a:r>
            <a:r>
              <a:rPr sz="1600" i="1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Frame</a:t>
            </a:r>
          </a:p>
        </p:txBody>
      </p:sp>
      <p:sp>
        <p:nvSpPr>
          <p:cNvPr id="152" name="Shape 152"/>
          <p:cNvSpPr/>
          <p:nvPr/>
        </p:nvSpPr>
        <p:spPr>
          <a:xfrm>
            <a:off x="6629400" y="5562600"/>
            <a:ext cx="1676400" cy="433705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 defTabSz="457200">
              <a:spcBef>
                <a:spcPts val="9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client.log</a:t>
            </a:r>
          </a:p>
        </p:txBody>
      </p:sp>
      <p:grpSp>
        <p:nvGrpSpPr>
          <p:cNvPr id="155" name="Group 155"/>
          <p:cNvGrpSpPr/>
          <p:nvPr/>
        </p:nvGrpSpPr>
        <p:grpSpPr>
          <a:xfrm>
            <a:off x="1524000" y="5257800"/>
            <a:ext cx="1676400" cy="457200"/>
            <a:chOff x="0" y="0"/>
            <a:chExt cx="1676400" cy="457200"/>
          </a:xfrm>
        </p:grpSpPr>
        <p:sp>
          <p:nvSpPr>
            <p:cNvPr id="153" name="Shape 153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399127" y="62229"/>
              <a:ext cx="878146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ack ok?</a:t>
              </a:r>
            </a:p>
          </p:txBody>
        </p:sp>
      </p:grpSp>
      <p:sp>
        <p:nvSpPr>
          <p:cNvPr id="156" name="Shape 156"/>
          <p:cNvSpPr/>
          <p:nvPr/>
        </p:nvSpPr>
        <p:spPr>
          <a:xfrm>
            <a:off x="990600" y="1371600"/>
            <a:ext cx="41910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1.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Read a block and split into payloads</a:t>
            </a:r>
          </a:p>
        </p:txBody>
      </p:sp>
      <p:sp>
        <p:nvSpPr>
          <p:cNvPr id="157" name="Shape 157"/>
          <p:cNvSpPr/>
          <p:nvPr/>
        </p:nvSpPr>
        <p:spPr>
          <a:xfrm>
            <a:off x="990600" y="2438400"/>
            <a:ext cx="27432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2.1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Create Frame (frm)</a:t>
            </a:r>
          </a:p>
        </p:txBody>
      </p:sp>
      <p:sp>
        <p:nvSpPr>
          <p:cNvPr id="158" name="Shape 158"/>
          <p:cNvSpPr/>
          <p:nvPr/>
        </p:nvSpPr>
        <p:spPr>
          <a:xfrm>
            <a:off x="942975" y="4038600"/>
            <a:ext cx="2819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2.4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phl_recv(ack/frm,…)</a:t>
            </a:r>
          </a:p>
        </p:txBody>
      </p:sp>
      <p:sp>
        <p:nvSpPr>
          <p:cNvPr id="183" name="Shape 183"/>
          <p:cNvSpPr/>
          <p:nvPr/>
        </p:nvSpPr>
        <p:spPr>
          <a:xfrm>
            <a:off x="351789" y="3096260"/>
            <a:ext cx="1165861" cy="239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1741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1143000" y="5453062"/>
            <a:ext cx="35605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184" name="Shape 184"/>
          <p:cNvSpPr/>
          <p:nvPr/>
        </p:nvSpPr>
        <p:spPr>
          <a:xfrm>
            <a:off x="3205480" y="2029459"/>
            <a:ext cx="1624330" cy="3456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8222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lvl="0"/>
            <a:endParaRPr/>
          </a:p>
        </p:txBody>
      </p:sp>
      <p:cxnSp>
        <p:nvCxnSpPr>
          <p:cNvPr id="162" name="Connector 162"/>
          <p:cNvCxnSpPr>
            <a:stCxn id="157" idx="0"/>
            <a:endCxn id="168" idx="0"/>
          </p:cNvCxnSpPr>
          <p:nvPr/>
        </p:nvCxnSpPr>
        <p:spPr>
          <a:xfrm>
            <a:off x="2362200" y="25638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cxnSp>
        <p:nvCxnSpPr>
          <p:cNvPr id="163" name="Connector 163"/>
          <p:cNvCxnSpPr>
            <a:stCxn id="168" idx="0"/>
            <a:endCxn id="150" idx="0"/>
          </p:cNvCxnSpPr>
          <p:nvPr/>
        </p:nvCxnSpPr>
        <p:spPr>
          <a:xfrm>
            <a:off x="2362200" y="30972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cxnSp>
        <p:nvCxnSpPr>
          <p:cNvPr id="164" name="Connector 164"/>
          <p:cNvCxnSpPr>
            <a:stCxn id="150" idx="0"/>
            <a:endCxn id="158" idx="0"/>
          </p:cNvCxnSpPr>
          <p:nvPr/>
        </p:nvCxnSpPr>
        <p:spPr>
          <a:xfrm flipH="1">
            <a:off x="2352675" y="3630612"/>
            <a:ext cx="9525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sp>
        <p:nvSpPr>
          <p:cNvPr id="165" name="Shape 165"/>
          <p:cNvSpPr/>
          <p:nvPr/>
        </p:nvSpPr>
        <p:spPr>
          <a:xfrm>
            <a:off x="2438400" y="5605462"/>
            <a:ext cx="44952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  <p:sp>
        <p:nvSpPr>
          <p:cNvPr id="166" name="Shape 166"/>
          <p:cNvSpPr/>
          <p:nvPr/>
        </p:nvSpPr>
        <p:spPr>
          <a:xfrm>
            <a:off x="5410200" y="2819400"/>
            <a:ext cx="2895600" cy="565786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lnSpc>
                <a:spcPct val="80000"/>
              </a:lnSpc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2.2.1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Timeout Handler:</a:t>
            </a:r>
          </a:p>
          <a:p>
            <a:pPr lvl="0" defTabSz="457200">
              <a:lnSpc>
                <a:spcPct val="60000"/>
              </a:lnSpc>
              <a:spcBef>
                <a:spcPts val="900"/>
              </a:spcBef>
              <a:defRPr sz="1800"/>
            </a:pPr>
            <a:r>
              <a:rPr sz="1600">
                <a:latin typeface="Verdana"/>
                <a:ea typeface="Verdana"/>
                <a:cs typeface="Verdana"/>
                <a:sym typeface="Verdana"/>
              </a:rPr>
              <a:t>          phl_send(frm, …)</a:t>
            </a:r>
          </a:p>
        </p:txBody>
      </p:sp>
      <p:sp>
        <p:nvSpPr>
          <p:cNvPr id="167" name="Shape 167"/>
          <p:cNvSpPr/>
          <p:nvPr/>
        </p:nvSpPr>
        <p:spPr>
          <a:xfrm>
            <a:off x="3352800" y="3124200"/>
            <a:ext cx="2057400" cy="0"/>
          </a:xfrm>
          <a:prstGeom prst="line">
            <a:avLst/>
          </a:prstGeom>
          <a:ln>
            <a:solidFill/>
            <a:prstDash val="sysDot"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990600" y="2971800"/>
            <a:ext cx="2743200" cy="250825"/>
          </a:xfrm>
          <a:prstGeom prst="rect">
            <a:avLst/>
          </a:prstGeom>
          <a:solidFill>
            <a:srgbClr val="FFFF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2.2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Start a Timer</a:t>
            </a:r>
          </a:p>
        </p:txBody>
      </p:sp>
      <p:cxnSp>
        <p:nvCxnSpPr>
          <p:cNvPr id="169" name="Connector 169"/>
          <p:cNvCxnSpPr>
            <a:stCxn id="166" idx="0"/>
            <a:endCxn id="158" idx="0"/>
          </p:cNvCxnSpPr>
          <p:nvPr/>
        </p:nvCxnSpPr>
        <p:spPr>
          <a:xfrm rot="5400000">
            <a:off x="4070350" y="1377950"/>
            <a:ext cx="1066800" cy="4508500"/>
          </a:xfrm>
          <a:prstGeom prst="bentConnector2">
            <a:avLst/>
          </a:prstGeom>
          <a:ln>
            <a:solidFill/>
            <a:prstDash val="sysDot"/>
            <a:round/>
            <a:tailEnd type="triangle"/>
          </a:ln>
        </p:spPr>
      </p:cxnSp>
      <p:grpSp>
        <p:nvGrpSpPr>
          <p:cNvPr id="172" name="Group 172"/>
          <p:cNvGrpSpPr/>
          <p:nvPr/>
        </p:nvGrpSpPr>
        <p:grpSpPr>
          <a:xfrm>
            <a:off x="1524000" y="4495800"/>
            <a:ext cx="1676400" cy="457200"/>
            <a:chOff x="0" y="0"/>
            <a:chExt cx="1676400" cy="457200"/>
          </a:xfrm>
        </p:grpSpPr>
        <p:sp>
          <p:nvSpPr>
            <p:cNvPr id="170" name="Shape 170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332601" y="62229"/>
              <a:ext cx="1011198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ack/frm?</a:t>
              </a:r>
            </a:p>
          </p:txBody>
        </p:sp>
      </p:grpSp>
      <p:sp>
        <p:nvSpPr>
          <p:cNvPr id="173" name="Shape 173"/>
          <p:cNvSpPr/>
          <p:nvPr/>
        </p:nvSpPr>
        <p:spPr>
          <a:xfrm>
            <a:off x="2362200" y="4343400"/>
            <a:ext cx="0" cy="152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2362200" y="4953000"/>
            <a:ext cx="0" cy="304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1812925" y="4899025"/>
            <a:ext cx="421368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ack</a:t>
            </a:r>
          </a:p>
        </p:txBody>
      </p:sp>
      <p:sp>
        <p:nvSpPr>
          <p:cNvPr id="176" name="Shape 176"/>
          <p:cNvSpPr/>
          <p:nvPr/>
        </p:nvSpPr>
        <p:spPr>
          <a:xfrm>
            <a:off x="838200" y="6096000"/>
            <a:ext cx="4191000" cy="542925"/>
          </a:xfrm>
          <a:prstGeom prst="rect">
            <a:avLst/>
          </a:prstGeom>
          <a:solidFill>
            <a:srgbClr val="FFFF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3.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Waiting for Network Layer ack:</a:t>
            </a:r>
          </a:p>
          <a:p>
            <a:pPr lvl="0" defTabSz="457200">
              <a:defRPr sz="1800"/>
            </a:pPr>
            <a:r>
              <a:rPr sz="1600">
                <a:latin typeface="Verdana"/>
                <a:ea typeface="Verdana"/>
                <a:cs typeface="Verdana"/>
                <a:sym typeface="Verdana"/>
              </a:rPr>
              <a:t>    if (!</a:t>
            </a:r>
            <a:r>
              <a:t>nwl_ack) phl_recv(frm,</a:t>
            </a:r>
            <a:r>
              <a:rPr>
                <a:latin typeface="Arial"/>
                <a:ea typeface="Arial"/>
                <a:cs typeface="Arial"/>
                <a:sym typeface="Arial"/>
              </a:rPr>
              <a:t>…</a:t>
            </a:r>
            <a:r>
              <a:t>)</a:t>
            </a:r>
          </a:p>
        </p:txBody>
      </p:sp>
      <p:sp>
        <p:nvSpPr>
          <p:cNvPr id="177" name="Shape 177"/>
          <p:cNvSpPr/>
          <p:nvPr/>
        </p:nvSpPr>
        <p:spPr>
          <a:xfrm>
            <a:off x="3200400" y="4724400"/>
            <a:ext cx="22098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80" name="Group 180"/>
          <p:cNvGrpSpPr/>
          <p:nvPr/>
        </p:nvGrpSpPr>
        <p:grpSpPr>
          <a:xfrm>
            <a:off x="5410200" y="4542154"/>
            <a:ext cx="2895600" cy="383542"/>
            <a:chOff x="0" y="-1270"/>
            <a:chExt cx="2895599" cy="383540"/>
          </a:xfrm>
        </p:grpSpPr>
        <p:sp>
          <p:nvSpPr>
            <p:cNvPr id="178" name="Shape 178"/>
            <p:cNvSpPr/>
            <p:nvPr/>
          </p:nvSpPr>
          <p:spPr>
            <a:xfrm>
              <a:off x="0" y="0"/>
              <a:ext cx="2895600" cy="38100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굴림"/>
                  <a:ea typeface="굴림"/>
                  <a:cs typeface="굴림"/>
                  <a:sym typeface="굴림"/>
                </a:defRPr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307145" y="-1270"/>
              <a:ext cx="2281310" cy="383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/>
              </a:lvl1pPr>
            </a:lstStyle>
            <a:p>
              <a:pPr lvl="0"/>
              <a:r>
                <a:t>2.4.1  nwl_ack received</a:t>
              </a:r>
            </a:p>
          </p:txBody>
        </p:sp>
      </p:grpSp>
      <p:sp>
        <p:nvSpPr>
          <p:cNvPr id="181" name="Shape 181"/>
          <p:cNvSpPr/>
          <p:nvPr/>
        </p:nvSpPr>
        <p:spPr>
          <a:xfrm flipV="1">
            <a:off x="6858000" y="4176712"/>
            <a:ext cx="0" cy="3810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3351212" y="4662487"/>
            <a:ext cx="434205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frm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8</a:t>
            </a:r>
          </a:p>
        </p:txBody>
      </p:sp>
      <p:sp>
        <p:nvSpPr>
          <p:cNvPr id="187" name="Shape 187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Create Frame</a:t>
            </a:r>
          </a:p>
        </p:txBody>
      </p:sp>
      <p:sp>
        <p:nvSpPr>
          <p:cNvPr id="188" name="Shape 188"/>
          <p:cNvSpPr/>
          <p:nvPr/>
        </p:nvSpPr>
        <p:spPr>
          <a:xfrm>
            <a:off x="6629399" y="1828799"/>
            <a:ext cx="1371601" cy="533402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91" name="Group 191"/>
          <p:cNvGrpSpPr/>
          <p:nvPr/>
        </p:nvGrpSpPr>
        <p:grpSpPr>
          <a:xfrm>
            <a:off x="6324600" y="2362200"/>
            <a:ext cx="1676400" cy="381000"/>
            <a:chOff x="0" y="0"/>
            <a:chExt cx="1676400" cy="381000"/>
          </a:xfrm>
        </p:grpSpPr>
        <p:sp>
          <p:nvSpPr>
            <p:cNvPr id="189" name="Shape 189"/>
            <p:cNvSpPr/>
            <p:nvPr/>
          </p:nvSpPr>
          <p:spPr>
            <a:xfrm>
              <a:off x="0" y="0"/>
              <a:ext cx="1676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273510" y="5080"/>
              <a:ext cx="112938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Datafield</a:t>
              </a:r>
            </a:p>
          </p:txBody>
        </p:sp>
      </p:grpSp>
      <p:sp>
        <p:nvSpPr>
          <p:cNvPr id="192" name="Shape 192"/>
          <p:cNvSpPr/>
          <p:nvPr/>
        </p:nvSpPr>
        <p:spPr>
          <a:xfrm>
            <a:off x="5334000" y="1828800"/>
            <a:ext cx="990601" cy="5334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95" name="Group 195"/>
          <p:cNvGrpSpPr/>
          <p:nvPr/>
        </p:nvGrpSpPr>
        <p:grpSpPr>
          <a:xfrm>
            <a:off x="4038600" y="2362200"/>
            <a:ext cx="990600" cy="381000"/>
            <a:chOff x="0" y="0"/>
            <a:chExt cx="990600" cy="381000"/>
          </a:xfrm>
        </p:grpSpPr>
        <p:sp>
          <p:nvSpPr>
            <p:cNvPr id="193" name="Shape 193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202853" y="5080"/>
              <a:ext cx="58489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grpSp>
        <p:nvGrpSpPr>
          <p:cNvPr id="198" name="Group 198"/>
          <p:cNvGrpSpPr/>
          <p:nvPr/>
        </p:nvGrpSpPr>
        <p:grpSpPr>
          <a:xfrm>
            <a:off x="533400" y="1948180"/>
            <a:ext cx="3124200" cy="1209041"/>
            <a:chOff x="0" y="0"/>
            <a:chExt cx="3124200" cy="1209039"/>
          </a:xfrm>
        </p:grpSpPr>
        <p:sp>
          <p:nvSpPr>
            <p:cNvPr id="196" name="Shape 196"/>
            <p:cNvSpPr/>
            <p:nvPr/>
          </p:nvSpPr>
          <p:spPr>
            <a:xfrm>
              <a:off x="0" y="33019"/>
              <a:ext cx="3124200" cy="11430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0" y="0"/>
              <a:ext cx="3124200" cy="1209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1. Compute SEQ Number,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Frame Type and 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End-Of-Packet (EOP)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bytes</a:t>
              </a:r>
            </a:p>
          </p:txBody>
        </p:sp>
      </p:grpSp>
      <p:grpSp>
        <p:nvGrpSpPr>
          <p:cNvPr id="201" name="Group 201"/>
          <p:cNvGrpSpPr/>
          <p:nvPr/>
        </p:nvGrpSpPr>
        <p:grpSpPr>
          <a:xfrm>
            <a:off x="5715000" y="2362200"/>
            <a:ext cx="609600" cy="381000"/>
            <a:chOff x="0" y="0"/>
            <a:chExt cx="609600" cy="381000"/>
          </a:xfrm>
        </p:grpSpPr>
        <p:sp>
          <p:nvSpPr>
            <p:cNvPr id="199" name="Shape 199"/>
            <p:cNvSpPr/>
            <p:nvPr/>
          </p:nvSpPr>
          <p:spPr>
            <a:xfrm>
              <a:off x="0" y="0"/>
              <a:ext cx="609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21562" y="5080"/>
              <a:ext cx="56647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EOP</a:t>
              </a:r>
            </a:p>
          </p:txBody>
        </p:sp>
      </p:grpSp>
      <p:grpSp>
        <p:nvGrpSpPr>
          <p:cNvPr id="204" name="Group 204"/>
          <p:cNvGrpSpPr/>
          <p:nvPr/>
        </p:nvGrpSpPr>
        <p:grpSpPr>
          <a:xfrm>
            <a:off x="8001000" y="3733800"/>
            <a:ext cx="914400" cy="381000"/>
            <a:chOff x="0" y="0"/>
            <a:chExt cx="914400" cy="381000"/>
          </a:xfrm>
        </p:grpSpPr>
        <p:sp>
          <p:nvSpPr>
            <p:cNvPr id="202" name="Shape 202"/>
            <p:cNvSpPr/>
            <p:nvPr/>
          </p:nvSpPr>
          <p:spPr>
            <a:xfrm>
              <a:off x="0" y="0"/>
              <a:ext cx="914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244786" y="5080"/>
              <a:ext cx="42482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ED</a:t>
              </a:r>
            </a:p>
          </p:txBody>
        </p:sp>
      </p:grpSp>
      <p:sp>
        <p:nvSpPr>
          <p:cNvPr id="205" name="Shape 205"/>
          <p:cNvSpPr/>
          <p:nvPr/>
        </p:nvSpPr>
        <p:spPr>
          <a:xfrm>
            <a:off x="4038600" y="2743200"/>
            <a:ext cx="0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8002269" y="2743200"/>
            <a:ext cx="1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209" name="Group 209"/>
          <p:cNvGrpSpPr/>
          <p:nvPr/>
        </p:nvGrpSpPr>
        <p:grpSpPr>
          <a:xfrm>
            <a:off x="533400" y="3510279"/>
            <a:ext cx="3124200" cy="1209041"/>
            <a:chOff x="0" y="0"/>
            <a:chExt cx="3124200" cy="1209039"/>
          </a:xfrm>
        </p:grpSpPr>
        <p:sp>
          <p:nvSpPr>
            <p:cNvPr id="207" name="Shape 207"/>
            <p:cNvSpPr/>
            <p:nvPr/>
          </p:nvSpPr>
          <p:spPr>
            <a:xfrm>
              <a:off x="0" y="71119"/>
              <a:ext cx="3124200" cy="10668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0" y="-1"/>
              <a:ext cx="3124200" cy="1209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2. Error-Detection (ED)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bytes</a:t>
              </a: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(XOR on SEQ + FT + EOP + Data)</a:t>
              </a:r>
            </a:p>
          </p:txBody>
        </p:sp>
      </p:grpSp>
      <p:grpSp>
        <p:nvGrpSpPr>
          <p:cNvPr id="212" name="Group 212"/>
          <p:cNvGrpSpPr/>
          <p:nvPr/>
        </p:nvGrpSpPr>
        <p:grpSpPr>
          <a:xfrm>
            <a:off x="5334000" y="1447800"/>
            <a:ext cx="1295400" cy="381000"/>
            <a:chOff x="0" y="0"/>
            <a:chExt cx="1295400" cy="381000"/>
          </a:xfrm>
        </p:grpSpPr>
        <p:sp>
          <p:nvSpPr>
            <p:cNvPr id="210" name="Shape 210"/>
            <p:cNvSpPr/>
            <p:nvPr/>
          </p:nvSpPr>
          <p:spPr>
            <a:xfrm>
              <a:off x="0" y="0"/>
              <a:ext cx="1295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83010" y="5080"/>
              <a:ext cx="112938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Datafield</a:t>
              </a:r>
            </a:p>
          </p:txBody>
        </p:sp>
      </p:grpSp>
      <p:sp>
        <p:nvSpPr>
          <p:cNvPr id="213" name="Shape 213"/>
          <p:cNvSpPr/>
          <p:nvPr/>
        </p:nvSpPr>
        <p:spPr>
          <a:xfrm>
            <a:off x="1676400" y="5334000"/>
            <a:ext cx="4790106" cy="67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defTabSz="457200">
              <a:defRPr sz="1800"/>
            </a:pPr>
            <a:r>
              <a:t>EOP: End of Packet		ED: Error Detection</a:t>
            </a:r>
          </a:p>
          <a:p>
            <a:pPr lvl="0" defTabSz="457200">
              <a:defRPr sz="1800"/>
            </a:pPr>
            <a:r>
              <a:t>FT: Frame Type 			SEQ: Sequence Num</a:t>
            </a:r>
          </a:p>
        </p:txBody>
      </p:sp>
      <p:sp>
        <p:nvSpPr>
          <p:cNvPr id="214" name="Shape 214"/>
          <p:cNvSpPr/>
          <p:nvPr/>
        </p:nvSpPr>
        <p:spPr>
          <a:xfrm>
            <a:off x="8008937" y="4267200"/>
            <a:ext cx="796303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2 Bytes</a:t>
            </a:r>
          </a:p>
        </p:txBody>
      </p:sp>
      <p:sp>
        <p:nvSpPr>
          <p:cNvPr id="215" name="Shape 215"/>
          <p:cNvSpPr/>
          <p:nvPr/>
        </p:nvSpPr>
        <p:spPr>
          <a:xfrm>
            <a:off x="6553200" y="4281487"/>
            <a:ext cx="1282748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&lt;=124 Bytes</a:t>
            </a:r>
          </a:p>
        </p:txBody>
      </p:sp>
      <p:sp>
        <p:nvSpPr>
          <p:cNvPr id="216" name="Shape 216"/>
          <p:cNvSpPr/>
          <p:nvPr/>
        </p:nvSpPr>
        <p:spPr>
          <a:xfrm>
            <a:off x="5691187" y="4267200"/>
            <a:ext cx="707341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1 Byte</a:t>
            </a:r>
          </a:p>
        </p:txBody>
      </p:sp>
      <p:grpSp>
        <p:nvGrpSpPr>
          <p:cNvPr id="219" name="Group 219"/>
          <p:cNvGrpSpPr/>
          <p:nvPr/>
        </p:nvGrpSpPr>
        <p:grpSpPr>
          <a:xfrm>
            <a:off x="6324600" y="3733800"/>
            <a:ext cx="1676400" cy="381000"/>
            <a:chOff x="0" y="0"/>
            <a:chExt cx="1676400" cy="381000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1676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273510" y="5080"/>
              <a:ext cx="112938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Datafield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4038600" y="3733800"/>
            <a:ext cx="990600" cy="381000"/>
            <a:chOff x="0" y="0"/>
            <a:chExt cx="990600" cy="381000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202853" y="5080"/>
              <a:ext cx="58489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grpSp>
        <p:nvGrpSpPr>
          <p:cNvPr id="225" name="Group 225"/>
          <p:cNvGrpSpPr/>
          <p:nvPr/>
        </p:nvGrpSpPr>
        <p:grpSpPr>
          <a:xfrm>
            <a:off x="5715000" y="3733800"/>
            <a:ext cx="609600" cy="381000"/>
            <a:chOff x="0" y="0"/>
            <a:chExt cx="609600" cy="381000"/>
          </a:xfrm>
        </p:grpSpPr>
        <p:sp>
          <p:nvSpPr>
            <p:cNvPr id="223" name="Shape 223"/>
            <p:cNvSpPr/>
            <p:nvPr/>
          </p:nvSpPr>
          <p:spPr>
            <a:xfrm>
              <a:off x="0" y="0"/>
              <a:ext cx="609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21562" y="5080"/>
              <a:ext cx="56647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EOP</a:t>
              </a:r>
            </a:p>
          </p:txBody>
        </p:sp>
      </p:grpSp>
      <p:sp>
        <p:nvSpPr>
          <p:cNvPr id="226" name="Shape 226"/>
          <p:cNvSpPr/>
          <p:nvPr/>
        </p:nvSpPr>
        <p:spPr>
          <a:xfrm>
            <a:off x="4078225" y="4261167"/>
            <a:ext cx="796303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2 Bytes</a:t>
            </a:r>
          </a:p>
        </p:txBody>
      </p:sp>
      <p:grpSp>
        <p:nvGrpSpPr>
          <p:cNvPr id="229" name="Group 229"/>
          <p:cNvGrpSpPr/>
          <p:nvPr/>
        </p:nvGrpSpPr>
        <p:grpSpPr>
          <a:xfrm>
            <a:off x="5029200" y="3733800"/>
            <a:ext cx="685800" cy="381000"/>
            <a:chOff x="0" y="0"/>
            <a:chExt cx="685800" cy="381000"/>
          </a:xfrm>
        </p:grpSpPr>
        <p:sp>
          <p:nvSpPr>
            <p:cNvPr id="227" name="Shape 227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53033" y="5080"/>
              <a:ext cx="3797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grpSp>
        <p:nvGrpSpPr>
          <p:cNvPr id="232" name="Group 232"/>
          <p:cNvGrpSpPr/>
          <p:nvPr/>
        </p:nvGrpSpPr>
        <p:grpSpPr>
          <a:xfrm>
            <a:off x="5029200" y="2362200"/>
            <a:ext cx="685800" cy="381000"/>
            <a:chOff x="0" y="0"/>
            <a:chExt cx="685800" cy="381000"/>
          </a:xfrm>
        </p:grpSpPr>
        <p:sp>
          <p:nvSpPr>
            <p:cNvPr id="230" name="Shape 230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53033" y="5080"/>
              <a:ext cx="37973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sp>
        <p:nvSpPr>
          <p:cNvPr id="233" name="Shape 233"/>
          <p:cNvSpPr/>
          <p:nvPr/>
        </p:nvSpPr>
        <p:spPr>
          <a:xfrm>
            <a:off x="4929187" y="4267200"/>
            <a:ext cx="707341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1 Byte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/>
        </p:nvSpPr>
        <p:spPr>
          <a:xfrm>
            <a:off x="6553200" y="6431597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/>
            </a:lvl1pPr>
          </a:lstStyle>
          <a:p>
            <a:pPr lvl="0">
              <a:defRPr sz="1800"/>
            </a:pPr>
            <a:r>
              <a:rPr sz="1200"/>
              <a:t>9</a:t>
            </a:r>
          </a:p>
        </p:txBody>
      </p:sp>
      <p:sp>
        <p:nvSpPr>
          <p:cNvPr id="236" name="Shape 236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Server: dll_recv(frm, </a:t>
            </a:r>
            <a:r>
              <a:rPr sz="4200">
                <a:solidFill>
                  <a:srgbClr val="006633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sz="4200">
                <a:solidFill>
                  <a:srgbClr val="006633"/>
                </a:solidFill>
              </a:rPr>
              <a:t>)</a:t>
            </a:r>
          </a:p>
        </p:txBody>
      </p:sp>
      <p:sp>
        <p:nvSpPr>
          <p:cNvPr id="237" name="Shape 237"/>
          <p:cNvSpPr/>
          <p:nvPr/>
        </p:nvSpPr>
        <p:spPr>
          <a:xfrm>
            <a:off x="838200" y="16764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1.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Compute ED byte</a:t>
            </a:r>
          </a:p>
        </p:txBody>
      </p:sp>
      <p:grpSp>
        <p:nvGrpSpPr>
          <p:cNvPr id="240" name="Group 240"/>
          <p:cNvGrpSpPr/>
          <p:nvPr/>
        </p:nvGrpSpPr>
        <p:grpSpPr>
          <a:xfrm>
            <a:off x="1600200" y="2286000"/>
            <a:ext cx="1676400" cy="457200"/>
            <a:chOff x="0" y="0"/>
            <a:chExt cx="1676400" cy="457200"/>
          </a:xfrm>
        </p:grpSpPr>
        <p:sp>
          <p:nvSpPr>
            <p:cNvPr id="238" name="Shape 238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430678" y="62229"/>
              <a:ext cx="815044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ED ok?</a:t>
              </a:r>
            </a:p>
          </p:txBody>
        </p:sp>
      </p:grpSp>
      <p:sp>
        <p:nvSpPr>
          <p:cNvPr id="276" name="Shape 276"/>
          <p:cNvSpPr/>
          <p:nvPr/>
        </p:nvSpPr>
        <p:spPr>
          <a:xfrm>
            <a:off x="2438400" y="1931987"/>
            <a:ext cx="1" cy="349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0" h="21600" extrusionOk="0">
                <a:moveTo>
                  <a:pt x="0" y="0"/>
                </a:moveTo>
                <a:cubicBezTo>
                  <a:pt x="21600" y="7200"/>
                  <a:pt x="21600" y="14400"/>
                  <a:pt x="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838200" y="36576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Create ACK Frame (ack)</a:t>
            </a:r>
          </a:p>
        </p:txBody>
      </p:sp>
      <p:grpSp>
        <p:nvGrpSpPr>
          <p:cNvPr id="245" name="Group 245"/>
          <p:cNvGrpSpPr/>
          <p:nvPr/>
        </p:nvGrpSpPr>
        <p:grpSpPr>
          <a:xfrm>
            <a:off x="1600200" y="2971800"/>
            <a:ext cx="1676400" cy="457200"/>
            <a:chOff x="0" y="0"/>
            <a:chExt cx="1676400" cy="457200"/>
          </a:xfrm>
        </p:grpSpPr>
        <p:sp>
          <p:nvSpPr>
            <p:cNvPr id="243" name="Shape 243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524837" y="62229"/>
              <a:ext cx="626726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Dup?</a:t>
              </a:r>
            </a:p>
          </p:txBody>
        </p:sp>
      </p:grpSp>
      <p:sp>
        <p:nvSpPr>
          <p:cNvPr id="277" name="Shape 277"/>
          <p:cNvSpPr/>
          <p:nvPr/>
        </p:nvSpPr>
        <p:spPr>
          <a:xfrm>
            <a:off x="2438400" y="2748113"/>
            <a:ext cx="0" cy="218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838200" y="41910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3.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phl_send(ack, …)</a:t>
            </a:r>
          </a:p>
        </p:txBody>
      </p:sp>
      <p:sp>
        <p:nvSpPr>
          <p:cNvPr id="248" name="Shape 248"/>
          <p:cNvSpPr/>
          <p:nvPr/>
        </p:nvSpPr>
        <p:spPr>
          <a:xfrm>
            <a:off x="838200" y="47244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4.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Reassemble the packet</a:t>
            </a:r>
          </a:p>
        </p:txBody>
      </p:sp>
      <p:sp>
        <p:nvSpPr>
          <p:cNvPr id="278" name="Shape 278"/>
          <p:cNvSpPr/>
          <p:nvPr/>
        </p:nvSpPr>
        <p:spPr>
          <a:xfrm>
            <a:off x="3282553" y="2514599"/>
            <a:ext cx="82748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3200400" y="2481262"/>
            <a:ext cx="35605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251" name="Shape 251"/>
          <p:cNvSpPr/>
          <p:nvPr/>
        </p:nvSpPr>
        <p:spPr>
          <a:xfrm>
            <a:off x="1752600" y="2667000"/>
            <a:ext cx="674688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lnSpc>
                <a:spcPct val="8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  <p:sp>
        <p:nvSpPr>
          <p:cNvPr id="279" name="Shape 279"/>
          <p:cNvSpPr/>
          <p:nvPr/>
        </p:nvSpPr>
        <p:spPr>
          <a:xfrm>
            <a:off x="3282553" y="3200399"/>
            <a:ext cx="82748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grpSp>
        <p:nvGrpSpPr>
          <p:cNvPr id="255" name="Group 255"/>
          <p:cNvGrpSpPr/>
          <p:nvPr/>
        </p:nvGrpSpPr>
        <p:grpSpPr>
          <a:xfrm>
            <a:off x="4114800" y="3034029"/>
            <a:ext cx="1143001" cy="332741"/>
            <a:chOff x="0" y="0"/>
            <a:chExt cx="1143000" cy="332740"/>
          </a:xfrm>
        </p:grpSpPr>
        <p:sp>
          <p:nvSpPr>
            <p:cNvPr id="253" name="Shape 253"/>
            <p:cNvSpPr/>
            <p:nvPr/>
          </p:nvSpPr>
          <p:spPr>
            <a:xfrm>
              <a:off x="0" y="13970"/>
              <a:ext cx="1143001" cy="3048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0" y="0"/>
              <a:ext cx="102459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Drop frm</a:t>
              </a:r>
            </a:p>
          </p:txBody>
        </p:sp>
      </p:grpSp>
      <p:sp>
        <p:nvSpPr>
          <p:cNvPr id="280" name="Shape 280"/>
          <p:cNvSpPr/>
          <p:nvPr/>
        </p:nvSpPr>
        <p:spPr>
          <a:xfrm>
            <a:off x="2438399" y="3433913"/>
            <a:ext cx="1" cy="218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200"/>
                  <a:pt x="0" y="14400"/>
                  <a:pt x="2160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4042409" y="3365500"/>
            <a:ext cx="643891" cy="41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3200400" y="3167062"/>
            <a:ext cx="44952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  <p:sp>
        <p:nvSpPr>
          <p:cNvPr id="259" name="Shape 259"/>
          <p:cNvSpPr/>
          <p:nvPr/>
        </p:nvSpPr>
        <p:spPr>
          <a:xfrm>
            <a:off x="1981200" y="3322637"/>
            <a:ext cx="35605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ct val="11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260" name="Shape 260"/>
          <p:cNvSpPr/>
          <p:nvPr/>
        </p:nvSpPr>
        <p:spPr>
          <a:xfrm>
            <a:off x="838200" y="52578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5.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nwl_recv(pkt, …)</a:t>
            </a:r>
          </a:p>
        </p:txBody>
      </p:sp>
      <p:cxnSp>
        <p:nvCxnSpPr>
          <p:cNvPr id="261" name="Connector 261"/>
          <p:cNvCxnSpPr>
            <a:stCxn id="242" idx="0"/>
            <a:endCxn id="247" idx="0"/>
          </p:cNvCxnSpPr>
          <p:nvPr/>
        </p:nvCxnSpPr>
        <p:spPr>
          <a:xfrm>
            <a:off x="2438400" y="37830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cxnSp>
        <p:nvCxnSpPr>
          <p:cNvPr id="262" name="Connector 262"/>
          <p:cNvCxnSpPr>
            <a:stCxn id="247" idx="0"/>
            <a:endCxn id="248" idx="0"/>
          </p:cNvCxnSpPr>
          <p:nvPr/>
        </p:nvCxnSpPr>
        <p:spPr>
          <a:xfrm>
            <a:off x="2438400" y="43164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sp>
        <p:nvSpPr>
          <p:cNvPr id="282" name="Shape 282"/>
          <p:cNvSpPr/>
          <p:nvPr/>
        </p:nvSpPr>
        <p:spPr>
          <a:xfrm>
            <a:off x="4043362" y="4863847"/>
            <a:ext cx="761750" cy="6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6553200" y="3276600"/>
            <a:ext cx="1676400" cy="433705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 defTabSz="457200">
              <a:spcBef>
                <a:spcPts val="9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server.log</a:t>
            </a:r>
          </a:p>
        </p:txBody>
      </p:sp>
      <p:sp>
        <p:nvSpPr>
          <p:cNvPr id="265" name="Shape 265"/>
          <p:cNvSpPr/>
          <p:nvPr/>
        </p:nvSpPr>
        <p:spPr>
          <a:xfrm>
            <a:off x="5791200" y="1676400"/>
            <a:ext cx="2438400" cy="904876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phl_send(ack, …):</a:t>
            </a:r>
          </a:p>
          <a:p>
            <a:pPr lvl="0" defTabSz="457200">
              <a:lnSpc>
                <a:spcPct val="70000"/>
              </a:lnSpc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   Force bit error   </a:t>
            </a:r>
          </a:p>
          <a:p>
            <a:pPr lvl="0" defTabSz="457200">
              <a:lnSpc>
                <a:spcPct val="40000"/>
              </a:lnSpc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   every 7th Frame</a:t>
            </a:r>
          </a:p>
        </p:txBody>
      </p:sp>
      <p:grpSp>
        <p:nvGrpSpPr>
          <p:cNvPr id="268" name="Group 268"/>
          <p:cNvGrpSpPr/>
          <p:nvPr/>
        </p:nvGrpSpPr>
        <p:grpSpPr>
          <a:xfrm>
            <a:off x="4800600" y="4648200"/>
            <a:ext cx="1447800" cy="457200"/>
            <a:chOff x="0" y="0"/>
            <a:chExt cx="1447800" cy="457200"/>
          </a:xfrm>
        </p:grpSpPr>
        <p:sp>
          <p:nvSpPr>
            <p:cNvPr id="266" name="Shape 266"/>
            <p:cNvSpPr/>
            <p:nvPr/>
          </p:nvSpPr>
          <p:spPr>
            <a:xfrm>
              <a:off x="0" y="0"/>
              <a:ext cx="14478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410934" y="62229"/>
              <a:ext cx="6259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EOP?</a:t>
              </a:r>
            </a:p>
          </p:txBody>
        </p:sp>
      </p:grpSp>
      <p:grpSp>
        <p:nvGrpSpPr>
          <p:cNvPr id="271" name="Group 271"/>
          <p:cNvGrpSpPr/>
          <p:nvPr/>
        </p:nvGrpSpPr>
        <p:grpSpPr>
          <a:xfrm>
            <a:off x="4114799" y="2348229"/>
            <a:ext cx="1143002" cy="332741"/>
            <a:chOff x="0" y="0"/>
            <a:chExt cx="1143000" cy="332740"/>
          </a:xfrm>
        </p:grpSpPr>
        <p:sp>
          <p:nvSpPr>
            <p:cNvPr id="269" name="Shape 269"/>
            <p:cNvSpPr/>
            <p:nvPr/>
          </p:nvSpPr>
          <p:spPr>
            <a:xfrm>
              <a:off x="0" y="13970"/>
              <a:ext cx="1143001" cy="3048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0"/>
              <a:ext cx="785476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Return</a:t>
              </a:r>
            </a:p>
          </p:txBody>
        </p:sp>
      </p:grpSp>
      <p:sp>
        <p:nvSpPr>
          <p:cNvPr id="283" name="Shape 283"/>
          <p:cNvSpPr/>
          <p:nvPr/>
        </p:nvSpPr>
        <p:spPr>
          <a:xfrm>
            <a:off x="4042409" y="5109210"/>
            <a:ext cx="1482091" cy="273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5261609" y="2513329"/>
            <a:ext cx="262891" cy="2129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5105400" y="4310062"/>
            <a:ext cx="35605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275" name="Shape 275"/>
          <p:cNvSpPr/>
          <p:nvPr/>
        </p:nvSpPr>
        <p:spPr>
          <a:xfrm>
            <a:off x="5029200" y="5072062"/>
            <a:ext cx="44952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8F8F8F"/>
      </a:accent3>
      <a:accent4>
        <a:srgbClr val="707070"/>
      </a:accent4>
      <a:accent5>
        <a:srgbClr val="E0C9AA"/>
      </a:accent5>
      <a:accent6>
        <a:srgbClr val="35752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굴림"/>
            <a:ea typeface="굴림"/>
            <a:cs typeface="굴림"/>
            <a:sym typeface="굴림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C99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8F8F8F"/>
      </a:accent3>
      <a:accent4>
        <a:srgbClr val="707070"/>
      </a:accent4>
      <a:accent5>
        <a:srgbClr val="E0C9AA"/>
      </a:accent5>
      <a:accent6>
        <a:srgbClr val="35752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굴림"/>
            <a:ea typeface="굴림"/>
            <a:cs typeface="굴림"/>
            <a:sym typeface="굴림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C99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997</Words>
  <Application>Microsoft Office PowerPoint</Application>
  <PresentationFormat>On-screen Show (4:3)</PresentationFormat>
  <Paragraphs>313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</vt:lpstr>
      <vt:lpstr>CS3516 Project 3 Help Session  (B14)</vt:lpstr>
      <vt:lpstr>Description</vt:lpstr>
      <vt:lpstr>Framework</vt:lpstr>
      <vt:lpstr>Network Layer</vt:lpstr>
      <vt:lpstr>Data Link Layer</vt:lpstr>
      <vt:lpstr>Physical Layer</vt:lpstr>
      <vt:lpstr>Client: dll_send(pkt, …)</vt:lpstr>
      <vt:lpstr>Create Frame</vt:lpstr>
      <vt:lpstr>Server: dll_recv(frm, …)</vt:lpstr>
      <vt:lpstr>Create ACK Frame</vt:lpstr>
      <vt:lpstr>Timers</vt:lpstr>
      <vt:lpstr>Select: Monitor Given FDs (SDs)</vt:lpstr>
      <vt:lpstr>Example: Select</vt:lpstr>
      <vt:lpstr>Signal and Timer: Soft Interrupt</vt:lpstr>
      <vt:lpstr>Example: Signal and Timer</vt:lpstr>
      <vt:lpstr>Open a File</vt:lpstr>
      <vt:lpstr>File Read</vt:lpstr>
      <vt:lpstr>File Write/Close</vt:lpstr>
      <vt:lpstr>Display Image in Linux</vt:lpstr>
      <vt:lpstr>Thanks! and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CS3516 Project 3 Help Session  (B14)</dc:title>
  <dc:creator>Bob Kinicki,FL135,x6116,2633021</dc:creator>
  <cp:lastModifiedBy>Professor Kinicki</cp:lastModifiedBy>
  <cp:revision>1</cp:revision>
  <dcterms:modified xsi:type="dcterms:W3CDTF">2014-12-04T18:57:46Z</dcterms:modified>
</cp:coreProperties>
</file>