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0"/>
  </p:notesMasterIdLst>
  <p:handoutMasterIdLst>
    <p:handoutMasterId r:id="rId41"/>
  </p:handoutMasterIdLst>
  <p:sldIdLst>
    <p:sldId id="256" r:id="rId2"/>
    <p:sldId id="399" r:id="rId3"/>
    <p:sldId id="371" r:id="rId4"/>
    <p:sldId id="372" r:id="rId5"/>
    <p:sldId id="373" r:id="rId6"/>
    <p:sldId id="375" r:id="rId7"/>
    <p:sldId id="376" r:id="rId8"/>
    <p:sldId id="377" r:id="rId9"/>
    <p:sldId id="378" r:id="rId10"/>
    <p:sldId id="380" r:id="rId11"/>
    <p:sldId id="379" r:id="rId12"/>
    <p:sldId id="382" r:id="rId13"/>
    <p:sldId id="383" r:id="rId14"/>
    <p:sldId id="381" r:id="rId15"/>
    <p:sldId id="384" r:id="rId16"/>
    <p:sldId id="402" r:id="rId17"/>
    <p:sldId id="401" r:id="rId18"/>
    <p:sldId id="385" r:id="rId19"/>
    <p:sldId id="386" r:id="rId20"/>
    <p:sldId id="387" r:id="rId21"/>
    <p:sldId id="388" r:id="rId22"/>
    <p:sldId id="403" r:id="rId23"/>
    <p:sldId id="404" r:id="rId24"/>
    <p:sldId id="389" r:id="rId25"/>
    <p:sldId id="390" r:id="rId26"/>
    <p:sldId id="391" r:id="rId27"/>
    <p:sldId id="392" r:id="rId28"/>
    <p:sldId id="393" r:id="rId29"/>
    <p:sldId id="394" r:id="rId30"/>
    <p:sldId id="405" r:id="rId31"/>
    <p:sldId id="406" r:id="rId32"/>
    <p:sldId id="407" r:id="rId33"/>
    <p:sldId id="395" r:id="rId34"/>
    <p:sldId id="408" r:id="rId35"/>
    <p:sldId id="396" r:id="rId36"/>
    <p:sldId id="397" r:id="rId37"/>
    <p:sldId id="398" r:id="rId38"/>
    <p:sldId id="400" r:id="rId39"/>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0033CC"/>
    <a:srgbClr val="CCECFF"/>
    <a:srgbClr val="99FF66"/>
    <a:srgbClr val="000000"/>
    <a:srgbClr val="990033"/>
    <a:srgbClr val="003366"/>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p:scale>
          <a:sx n="50" d="100"/>
          <a:sy n="50" d="100"/>
        </p:scale>
        <p:origin x="-312" y="-254"/>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11/6/2014</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8158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11/6/2014</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81890761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F854A80-78B8-4647-9C8B-D12BC81790DE}" type="slidenum">
              <a:rPr lang="en-US" smtClean="0"/>
              <a:pPr/>
              <a:t>9</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Two simple multiple access control techniques.</a:t>
            </a:r>
          </a:p>
          <a:p>
            <a:endParaRPr lang="en-US" smtClean="0"/>
          </a:p>
          <a:p>
            <a:r>
              <a:rPr lang="en-US" smtClean="0"/>
              <a:t>Each mobile’s share of the bandwidth is divided into portions for the uplink and the downlink. Also, possibly, out of band signaling.</a:t>
            </a:r>
          </a:p>
          <a:p>
            <a:endParaRPr lang="en-US" smtClean="0"/>
          </a:p>
          <a:p>
            <a:r>
              <a:rPr lang="en-US" smtClean="0"/>
              <a:t>As we will see, used in AMPS, GSM, IS-54/136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7ADA618E-E2CA-4B6A-A429-77A3E4DF8E3F}" type="slidenum">
              <a:rPr lang="en-US" sz="1200" smtClean="0"/>
              <a:pPr/>
              <a:t>26</a:t>
            </a:fld>
            <a:endParaRPr 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65793CC4-75E0-46B9-A9FA-EE759BCD2627}" type="slidenum">
              <a:rPr lang="en-US" sz="1200" smtClean="0"/>
              <a:pPr/>
              <a:t>27</a:t>
            </a:fld>
            <a:endParaRPr 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E6191A37-5AF5-4442-92CE-6DBA075985B1}" type="slidenum">
              <a:rPr lang="en-US" sz="1200" smtClean="0"/>
              <a:pPr/>
              <a:t>28</a:t>
            </a:fld>
            <a:endParaRPr 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F83F0F0D-B3F3-41BE-BF6F-F219389481D6}" type="slidenum">
              <a:rPr lang="en-US" sz="1200" smtClean="0"/>
              <a:pPr/>
              <a:t>29</a:t>
            </a:fld>
            <a:endParaRPr 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990D7644-54E4-4791-AC30-E927CF32A1C6}" type="slidenum">
              <a:rPr lang="en-US" sz="1200" smtClean="0"/>
              <a:pPr/>
              <a:t>36</a:t>
            </a:fld>
            <a:endParaRPr 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60DF9B43-1E23-44BF-BB78-85315B982D92}" type="slidenum">
              <a:rPr lang="en-US" sz="1200" smtClean="0"/>
              <a:pPr/>
              <a:t>37</a:t>
            </a:fld>
            <a:endParaRPr 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09352D0F-EA53-471E-93D0-F048289D306C}" type="slidenum">
              <a:rPr lang="en-US" sz="1200" smtClean="0"/>
              <a:pPr/>
              <a:t>13</a:t>
            </a:fld>
            <a:endParaRPr lang="en-US"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9A79F3C5-9FF1-4FB4-A1D5-B7A3B5D83DA4}" type="slidenum">
              <a:rPr lang="en-US" sz="1200" smtClean="0"/>
              <a:pPr/>
              <a:t>15</a:t>
            </a:fld>
            <a:endParaRPr lang="en-US" sz="12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17</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Categories of Twisted Pair for Data Transmission</a:t>
            </a:r>
          </a:p>
          <a:p>
            <a:r>
              <a:rPr lang="en-US" dirty="0">
                <a:latin typeface="Times New Roman" pitchFamily="-110" charset="0"/>
                <a:ea typeface="ＭＳ Ｐゴシック" pitchFamily="-110" charset="-128"/>
                <a:cs typeface="ＭＳ Ｐゴシック" pitchFamily="-110" charset="-128"/>
              </a:rPr>
              <a:t>	In 1991, the Electronic Industries Association published standard ANSI/EIA/TIA-568, </a:t>
            </a:r>
            <a:r>
              <a:rPr lang="en-US" i="1" dirty="0">
                <a:latin typeface="Times New Roman" pitchFamily="-110" charset="0"/>
                <a:ea typeface="ＭＳ Ｐゴシック" pitchFamily="-110" charset="-128"/>
                <a:cs typeface="ＭＳ Ｐゴシック" pitchFamily="-110" charset="-128"/>
              </a:rPr>
              <a:t>Commercial Building Telecommunications Cabling Standard</a:t>
            </a:r>
            <a:r>
              <a:rPr lang="en-US" dirty="0">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ANSI/TIA-568-C.0 Generic Telecommunications Cabling for Customer Premises:</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r>
              <a:rPr lang="en-US" b="1" dirty="0">
                <a:latin typeface="Times New Roman" pitchFamily="-110" charset="0"/>
                <a:ea typeface="ＭＳ Ｐゴシック" pitchFamily="-110" charset="-128"/>
                <a:cs typeface="ＭＳ Ｐゴシック" pitchFamily="-110" charset="-128"/>
              </a:rPr>
              <a:t>ANSI/TIA-568-C.1 Commercial Building Telecommunications Cabling Standard:</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r>
              <a:rPr lang="en-US" b="1" dirty="0">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dirty="0">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r>
              <a:rPr lang="en-US" b="1" dirty="0">
                <a:latin typeface="Times New Roman" pitchFamily="-110" charset="0"/>
                <a:ea typeface="ＭＳ Ｐゴシック" pitchFamily="-110" charset="-128"/>
                <a:cs typeface="ＭＳ Ｐゴシック" pitchFamily="-110" charset="-128"/>
              </a:rPr>
              <a:t>ANSI/TIA-568-C.3 Optical Fiber Cabling Components Standard: </a:t>
            </a:r>
            <a:r>
              <a:rPr lang="en-US" dirty="0">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r>
              <a:rPr lang="en-US" dirty="0">
                <a:latin typeface="Times New Roman" pitchFamily="-110" charset="0"/>
                <a:ea typeface="ＭＳ Ｐゴシック" pitchFamily="-110" charset="-128"/>
                <a:cs typeface="ＭＳ Ｐゴシック" pitchFamily="-110" charset="-128"/>
              </a:rPr>
              <a:t>	The categories listed in the table are the following:</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Category 5e/Class D:</a:t>
            </a:r>
            <a:r>
              <a:rPr lang="en-US" dirty="0">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16).</a:t>
            </a:r>
          </a:p>
          <a:p>
            <a:pPr lvl="0"/>
            <a:r>
              <a:rPr lang="en-US" b="1" dirty="0">
                <a:latin typeface="Times New Roman" pitchFamily="-110" charset="0"/>
                <a:ea typeface="ＭＳ Ｐゴシック" pitchFamily="-110" charset="-128"/>
                <a:cs typeface="ＭＳ Ｐゴシック" pitchFamily="-110" charset="-128"/>
              </a:rPr>
              <a:t>Category 6/Class E:</a:t>
            </a:r>
            <a:r>
              <a:rPr lang="en-US" dirty="0">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r>
              <a:rPr lang="en-US" b="1" dirty="0">
                <a:latin typeface="Times New Roman" pitchFamily="-110" charset="0"/>
                <a:ea typeface="ＭＳ Ｐゴシック" pitchFamily="-110" charset="-128"/>
                <a:cs typeface="ＭＳ Ｐゴシック" pitchFamily="-110" charset="-128"/>
              </a:rPr>
              <a:t>Category 6A/Class E</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This specification is targeted at 10-Gbps Ethernet applications.</a:t>
            </a:r>
          </a:p>
          <a:p>
            <a:pPr lvl="0"/>
            <a:r>
              <a:rPr lang="en-US" b="1" dirty="0">
                <a:latin typeface="Times New Roman" pitchFamily="-110" charset="0"/>
                <a:ea typeface="ＭＳ Ｐゴシック" pitchFamily="-110" charset="-128"/>
                <a:cs typeface="ＭＳ Ｐゴシック" pitchFamily="-110" charset="-128"/>
              </a:rPr>
              <a:t>Category 7/Class F:</a:t>
            </a:r>
            <a:r>
              <a:rPr lang="en-US" dirty="0">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r>
              <a:rPr lang="en-US" b="1" dirty="0">
                <a:latin typeface="Times New Roman" pitchFamily="-110" charset="0"/>
                <a:ea typeface="ＭＳ Ｐゴシック" pitchFamily="-110" charset="-128"/>
                <a:cs typeface="ＭＳ Ｐゴシック" pitchFamily="-110" charset="-128"/>
              </a:rPr>
              <a:t>Category 7A/Class F</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dirty="0">
                <a:latin typeface="Times New Roman" pitchFamily="-110" charset="0"/>
                <a:ea typeface="ＭＳ Ｐゴシック" pitchFamily="-110" charset="-128"/>
                <a:cs typeface="ＭＳ Ｐゴシック" pitchFamily="-110" charset="-128"/>
              </a:rPr>
              <a:t>A</a:t>
            </a:r>
            <a:r>
              <a:rPr lang="en-US" dirty="0">
                <a:latin typeface="Times New Roman" pitchFamily="-110" charset="0"/>
                <a:ea typeface="ＭＳ Ｐゴシック" pitchFamily="-110" charset="-128"/>
                <a:cs typeface="ＭＳ Ｐゴシック" pitchFamily="-110" charset="-128"/>
              </a:rPr>
              <a:t>.</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Stallings DCC9e Table 4.2 summarizes key characteristics of the various categories and classes recognized in the current standards. The table includes three key performance parameters. </a:t>
            </a:r>
            <a:r>
              <a:rPr lang="en-US" b="1" dirty="0">
                <a:latin typeface="Times New Roman" pitchFamily="-110" charset="0"/>
                <a:ea typeface="ＭＳ Ｐゴシック" pitchFamily="-110" charset="-128"/>
                <a:cs typeface="ＭＳ Ｐゴシック" pitchFamily="-110" charset="-128"/>
              </a:rPr>
              <a:t>Insertion loss</a:t>
            </a:r>
            <a:r>
              <a:rPr lang="en-US" dirty="0">
                <a:latin typeface="Times New Roman" pitchFamily="-110" charset="0"/>
                <a:ea typeface="ＭＳ Ｐゴシック" pitchFamily="-110" charset="-128"/>
                <a:cs typeface="ＭＳ Ｐゴシック" pitchFamily="-110" charset="-128"/>
              </a:rPr>
              <a:t> in this context refers to the amount of </a:t>
            </a:r>
            <a:r>
              <a:rPr lang="en-US" b="1" dirty="0">
                <a:latin typeface="Times New Roman" pitchFamily="-110" charset="0"/>
                <a:ea typeface="ＭＳ Ｐゴシック" pitchFamily="-110" charset="-128"/>
                <a:cs typeface="ＭＳ Ｐゴシック" pitchFamily="-110" charset="-128"/>
              </a:rPr>
              <a:t>attenuation</a:t>
            </a:r>
            <a:r>
              <a:rPr lang="en-US" dirty="0">
                <a:latin typeface="Times New Roman" pitchFamily="-110" charset="0"/>
                <a:ea typeface="ＭＳ Ｐゴシック" pitchFamily="-110" charset="-128"/>
                <a:cs typeface="ＭＳ Ｐゴシック" pitchFamily="-110" charset="-128"/>
              </a:rPr>
              <a:t> across the link from the transmitting system to the receiving system. Thus, lower dB values are better. The table shows the amount of attenuation at a frequency of 100 MHz. This is the standard frequency used in tables comparing various classes of twisted pair. However, attenuation is an increasing function of frequency, and the 568 standards specify that attenuation at various frequencies. In accordance with ANSI/TIA-568-C.2 and ISO/IEC 11801 2nd edition, all transmission characteristics are specified as a worst case value for a 100m length. While cabling lengths may be less than 100m, no provisions are provided in the Standards for the scaling of the specified limits. Attenuation in decibels is a linear function of distance, so attenuation for shorter or longer distances is easily calculated. In practice, as is shown in Chapter 16, distances much less than 100 m are typical for Ethernet at data rates of 1 GB and above.</a:t>
            </a:r>
          </a:p>
          <a:p>
            <a:pPr lvl="2"/>
            <a:endParaRPr lang="en-US" dirty="0">
              <a:latin typeface="Times"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0D1CD521-322B-4C89-AF5B-6569C90E9BA6}" type="slidenum">
              <a:rPr lang="en-US" sz="1200" smtClean="0"/>
              <a:pPr/>
              <a:t>18</a:t>
            </a:fld>
            <a:endParaRPr 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714E4C79-6A1E-4FDF-998D-B2FAD060DB5B}" type="slidenum">
              <a:rPr lang="en-US" sz="1200" smtClean="0"/>
              <a:pPr/>
              <a:t>19</a:t>
            </a:fld>
            <a:endParaRPr 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8.8 Comparison of xDSL Alternatives</a:t>
            </a:r>
          </a:p>
          <a:p>
            <a:endParaRPr lang="en-US" dirty="0">
              <a:latin typeface="Times New Roman" pitchFamily="-110" charset="0"/>
            </a:endParaRPr>
          </a:p>
          <a:p>
            <a:pPr defTabSz="928848">
              <a:defRPr/>
            </a:pPr>
            <a:r>
              <a:rPr lang="en-US" dirty="0">
                <a:latin typeface="Times New Roman" pitchFamily="-110" charset="0"/>
              </a:rPr>
              <a:t>UTP = unshielded twisted pair</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5B1F95FD-3A83-46AA-8254-67AA7F43CD89}" type="slidenum">
              <a:rPr lang="en-US" sz="1200" smtClean="0"/>
              <a:pPr/>
              <a:t>24</a:t>
            </a:fld>
            <a:endParaRPr 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itchFamily="18" charset="0"/>
              </a:defRPr>
            </a:lvl1pPr>
            <a:lvl2pPr marL="742950" indent="-285750" defTabSz="923925">
              <a:defRPr sz="2400">
                <a:solidFill>
                  <a:schemeClr val="tx1"/>
                </a:solidFill>
                <a:latin typeface="Times New Roman" pitchFamily="18" charset="0"/>
              </a:defRPr>
            </a:lvl2pPr>
            <a:lvl3pPr marL="1143000" indent="-228600" defTabSz="923925">
              <a:defRPr sz="2400">
                <a:solidFill>
                  <a:schemeClr val="tx1"/>
                </a:solidFill>
                <a:latin typeface="Times New Roman" pitchFamily="18" charset="0"/>
              </a:defRPr>
            </a:lvl3pPr>
            <a:lvl4pPr marL="1600200" indent="-228600" defTabSz="923925">
              <a:defRPr sz="2400">
                <a:solidFill>
                  <a:schemeClr val="tx1"/>
                </a:solidFill>
                <a:latin typeface="Times New Roman" pitchFamily="18" charset="0"/>
              </a:defRPr>
            </a:lvl4pPr>
            <a:lvl5pPr marL="2057400" indent="-228600" defTabSz="923925">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fld id="{62E57D68-E221-44B3-BC60-0BF3CE3F2935}" type="slidenum">
              <a:rPr lang="en-US" sz="1200" smtClean="0"/>
              <a:pPr/>
              <a:t>25</a:t>
            </a:fld>
            <a:endParaRPr 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Introduction to the Physical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package" Target="../embeddings/Microsoft_Word_Document2.docx"/></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9.emf"/><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9.bin"/><Relationship Id="rId3" Type="http://schemas.openxmlformats.org/officeDocument/2006/relationships/notesSlide" Target="../notesSlides/notesSlide14.xml"/><Relationship Id="rId7" Type="http://schemas.openxmlformats.org/officeDocument/2006/relationships/image" Target="../media/image32.wmf"/><Relationship Id="rId12"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oleObject" Target="../embeddings/oleObject17.bin"/><Relationship Id="rId5" Type="http://schemas.openxmlformats.org/officeDocument/2006/relationships/image" Target="../media/image31.wmf"/><Relationship Id="rId10" Type="http://schemas.openxmlformats.org/officeDocument/2006/relationships/oleObject" Target="../embeddings/oleObject16.bin"/><Relationship Id="rId4" Type="http://schemas.openxmlformats.org/officeDocument/2006/relationships/oleObject" Target="../embeddings/oleObject12.bin"/><Relationship Id="rId9"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5.xml"/><Relationship Id="rId7" Type="http://schemas.openxmlformats.org/officeDocument/2006/relationships/image" Target="../media/image32.wmf"/><Relationship Id="rId12"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8.wmf"/><Relationship Id="rId5" Type="http://schemas.openxmlformats.org/officeDocument/2006/relationships/image" Target="../media/image31.wmf"/><Relationship Id="rId10" Type="http://schemas.openxmlformats.org/officeDocument/2006/relationships/oleObject" Target="../embeddings/oleObject24.bin"/><Relationship Id="rId4" Type="http://schemas.openxmlformats.org/officeDocument/2006/relationships/oleObject" Target="../embeddings/oleObject20.bin"/><Relationship Id="rId9"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2144826"/>
            <a:ext cx="8462993" cy="2724334"/>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Introduction</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to</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Physical Layer</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138488" y="5686425"/>
            <a:ext cx="6005512" cy="1271588"/>
          </a:xfrm>
        </p:spPr>
        <p:txBody>
          <a:bodyPr/>
          <a:lstStyle/>
          <a:p>
            <a:pPr marL="0" indent="0" algn="ctr">
              <a:lnSpc>
                <a:spcPct val="90000"/>
              </a:lnSpc>
              <a:buNone/>
              <a:defRPr/>
            </a:pPr>
            <a:r>
              <a:rPr lang="en-US" sz="2800" dirty="0" smtClean="0">
                <a:solidFill>
                  <a:srgbClr val="800000"/>
                </a:solidFill>
                <a:effectLst>
                  <a:outerShdw blurRad="38100" dist="38100" dir="2700000" algn="tl">
                    <a:srgbClr val="000000"/>
                  </a:outerShdw>
                </a:effectLst>
              </a:rPr>
              <a:t>    </a:t>
            </a:r>
            <a:r>
              <a:rPr lang="en-US" dirty="0">
                <a:solidFill>
                  <a:srgbClr val="800000"/>
                </a:solidFill>
                <a:effectLst>
                  <a:outerShdw blurRad="38100" dist="38100" dir="2700000" algn="tl">
                    <a:srgbClr val="000000"/>
                  </a:outerShdw>
                </a:effectLst>
              </a:rPr>
              <a:t>Computer Networks </a:t>
            </a:r>
          </a:p>
          <a:p>
            <a:pPr marL="0" indent="0" algn="ctr">
              <a:lnSpc>
                <a:spcPct val="90000"/>
              </a:lnSpc>
              <a:buNone/>
              <a:defRPr/>
            </a:pPr>
            <a:r>
              <a:rPr lang="en-US">
                <a:solidFill>
                  <a:srgbClr val="800000"/>
                </a:solidFill>
                <a:effectLst>
                  <a:outerShdw blurRad="38100" dist="38100" dir="2700000" algn="tl">
                    <a:srgbClr val="000000"/>
                  </a:outerShdw>
                </a:effectLst>
              </a:rPr>
              <a:t>Term </a:t>
            </a:r>
            <a:r>
              <a:rPr lang="en-US" smtClean="0">
                <a:solidFill>
                  <a:srgbClr val="800000"/>
                </a:solidFill>
                <a:effectLst>
                  <a:outerShdw blurRad="38100" dist="38100" dir="2700000" algn="tl">
                    <a:srgbClr val="000000"/>
                  </a:outerShdw>
                </a:effectLst>
              </a:rPr>
              <a:t>B14</a:t>
            </a:r>
            <a:endParaRPr lang="en-US" sz="3600" dirty="0"/>
          </a:p>
          <a:p>
            <a:pPr marL="0" indent="0" algn="ctr">
              <a:lnSpc>
                <a:spcPct val="90000"/>
              </a:lnSpc>
              <a:buFont typeface="Wingdings" pitchFamily="2" charset="2"/>
              <a:buNone/>
              <a:defRPr/>
            </a:pPr>
            <a:endParaRPr lang="en-US" dirty="0"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6" name="Rectangle 7"/>
          <p:cNvSpPr>
            <a:spLocks noGrp="1" noChangeArrowheads="1"/>
          </p:cNvSpPr>
          <p:nvPr>
            <p:ph type="title"/>
          </p:nvPr>
        </p:nvSpPr>
        <p:spPr/>
        <p:txBody>
          <a:bodyPr/>
          <a:lstStyle/>
          <a:p>
            <a:pPr eaLnBrk="1" hangingPunct="1">
              <a:defRPr/>
            </a:pPr>
            <a:r>
              <a:rPr lang="en-US" dirty="0" smtClean="0"/>
              <a:t>Frequency Division Multiplexing</a:t>
            </a:r>
          </a:p>
        </p:txBody>
      </p:sp>
      <p:pic>
        <p:nvPicPr>
          <p:cNvPr id="7" name="Picture 4" descr="2-31"/>
          <p:cNvPicPr>
            <a:picLocks noChangeAspect="1" noChangeArrowheads="1"/>
          </p:cNvPicPr>
          <p:nvPr/>
        </p:nvPicPr>
        <p:blipFill>
          <a:blip r:embed="rId2"/>
          <a:srcRect/>
          <a:stretch>
            <a:fillRect/>
          </a:stretch>
        </p:blipFill>
        <p:spPr bwMode="auto">
          <a:xfrm>
            <a:off x="1536700" y="1219200"/>
            <a:ext cx="6007100" cy="3621088"/>
          </a:xfrm>
          <a:prstGeom prst="rect">
            <a:avLst/>
          </a:prstGeom>
          <a:noFill/>
          <a:ln w="9525">
            <a:noFill/>
            <a:miter lim="800000"/>
            <a:headEnd/>
            <a:tailEnd/>
          </a:ln>
        </p:spPr>
      </p:pic>
      <p:sp>
        <p:nvSpPr>
          <p:cNvPr id="8" name="Rectangle 3"/>
          <p:cNvSpPr txBox="1">
            <a:spLocks noChangeArrowheads="1"/>
          </p:cNvSpPr>
          <p:nvPr/>
        </p:nvSpPr>
        <p:spPr bwMode="auto">
          <a:xfrm>
            <a:off x="381000" y="4857760"/>
            <a:ext cx="8458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2-31.</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original bandwidths. </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bandwidths raised in frequency. </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(c)</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multiplexed channel.</a:t>
            </a:r>
          </a:p>
        </p:txBody>
      </p:sp>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1006084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 TDM Link</a:t>
            </a:r>
          </a:p>
        </p:txBody>
      </p:sp>
      <p:sp>
        <p:nvSpPr>
          <p:cNvPr id="7" name="Rectangle 2"/>
          <p:cNvSpPr txBox="1">
            <a:spLocks noChangeArrowheads="1"/>
          </p:cNvSpPr>
          <p:nvPr/>
        </p:nvSpPr>
        <p:spPr bwMode="auto">
          <a:xfrm>
            <a:off x="685800" y="2100276"/>
            <a:ext cx="7772400" cy="3125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lvl="0" indent="-225425" eaLnBrk="1" hangingPunct="1">
              <a:spcBef>
                <a:spcPct val="20000"/>
              </a:spcBef>
              <a:buClr>
                <a:schemeClr val="tx1"/>
              </a:buClr>
              <a:buSzPct val="50000"/>
              <a:defRPr/>
            </a:pPr>
            <a:r>
              <a:rPr lang="en-US" sz="3200" dirty="0">
                <a:sym typeface="Monotype Sorts" pitchFamily="2" charset="2"/>
              </a:rPr>
              <a:t>TDM: each host gets same slot in revolving TDM frame</a:t>
            </a:r>
            <a:endPar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pic>
        <p:nvPicPr>
          <p:cNvPr id="8" name="Picture 3" descr="2-33"/>
          <p:cNvPicPr>
            <a:picLocks noChangeAspect="1" noChangeArrowheads="1"/>
          </p:cNvPicPr>
          <p:nvPr/>
        </p:nvPicPr>
        <p:blipFill>
          <a:blip r:embed="rId2"/>
          <a:srcRect/>
          <a:stretch>
            <a:fillRect/>
          </a:stretch>
        </p:blipFill>
        <p:spPr bwMode="auto">
          <a:xfrm>
            <a:off x="609600" y="1864271"/>
            <a:ext cx="7620000" cy="3436937"/>
          </a:xfrm>
          <a:prstGeom prst="rect">
            <a:avLst/>
          </a:prstGeom>
          <a:noFill/>
          <a:ln w="9525">
            <a:noFill/>
            <a:miter lim="800000"/>
            <a:headEnd/>
            <a:tailEnd/>
          </a:ln>
        </p:spPr>
      </p:pic>
      <p:sp>
        <p:nvSpPr>
          <p:cNvPr id="9" name="Rectangle 4"/>
          <p:cNvSpPr txBox="1">
            <a:spLocks noChangeArrowheads="1"/>
          </p:cNvSpPr>
          <p:nvPr/>
        </p:nvSpPr>
        <p:spPr bwMode="white">
          <a:xfrm>
            <a:off x="685800" y="5267672"/>
            <a:ext cx="7772400" cy="6096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Figure</a:t>
            </a:r>
            <a:r>
              <a:rPr kumimoji="0" lang="en-US" sz="3200" b="1"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2-33.T1 Carrier (1.544Mbps)</a:t>
            </a:r>
            <a:endParaRPr kumimoji="0" lang="en-US" sz="36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endParaRPr>
          </a:p>
        </p:txBody>
      </p:sp>
      <p:sp>
        <p:nvSpPr>
          <p:cNvPr id="10" name="Rectangle 5"/>
          <p:cNvSpPr>
            <a:spLocks noChangeArrowheads="1"/>
          </p:cNvSpPr>
          <p:nvPr/>
        </p:nvSpPr>
        <p:spPr bwMode="auto">
          <a:xfrm>
            <a:off x="7358063" y="5880124"/>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a:xfrm>
            <a:off x="179512" y="1268760"/>
            <a:ext cx="8568952" cy="461665"/>
          </a:xfrm>
          <a:prstGeom prst="rect">
            <a:avLst/>
          </a:prstGeom>
        </p:spPr>
        <p:txBody>
          <a:bodyPr wrap="square">
            <a:spAutoFit/>
          </a:bodyPr>
          <a:lstStyle/>
          <a:p>
            <a:r>
              <a:rPr lang="en-US" dirty="0">
                <a:sym typeface="Monotype Sorts" pitchFamily="2" charset="2"/>
              </a:rPr>
              <a:t>TDM</a:t>
            </a:r>
            <a:r>
              <a:rPr lang="en-US" dirty="0" smtClean="0">
                <a:sym typeface="Monotype Sorts" pitchFamily="2" charset="2"/>
              </a:rPr>
              <a:t>:: </a:t>
            </a:r>
            <a:r>
              <a:rPr lang="en-US" dirty="0">
                <a:sym typeface="Monotype Sorts" pitchFamily="2" charset="2"/>
              </a:rPr>
              <a:t>each host gets </a:t>
            </a:r>
            <a:r>
              <a:rPr lang="en-US" dirty="0" smtClean="0">
                <a:sym typeface="Monotype Sorts" pitchFamily="2" charset="2"/>
              </a:rPr>
              <a:t>a </a:t>
            </a:r>
            <a:r>
              <a:rPr lang="en-US" dirty="0" smtClean="0">
                <a:solidFill>
                  <a:srgbClr val="800000"/>
                </a:solidFill>
                <a:sym typeface="Monotype Sorts" pitchFamily="2" charset="2"/>
              </a:rPr>
              <a:t>fixed</a:t>
            </a:r>
            <a:r>
              <a:rPr lang="en-US" dirty="0" smtClean="0">
                <a:sym typeface="Monotype Sorts" pitchFamily="2" charset="2"/>
              </a:rPr>
              <a:t> </a:t>
            </a:r>
            <a:r>
              <a:rPr lang="en-US" dirty="0">
                <a:sym typeface="Monotype Sorts" pitchFamily="2" charset="2"/>
              </a:rPr>
              <a:t>slot in revolving TDM frame</a:t>
            </a:r>
            <a:endParaRPr lang="en-US" dirty="0"/>
          </a:p>
        </p:txBody>
      </p:sp>
    </p:spTree>
    <p:extLst>
      <p:ext uri="{BB962C8B-B14F-4D97-AF65-F5344CB8AC3E}">
        <p14:creationId xmlns:p14="http://schemas.microsoft.com/office/powerpoint/2010/main" val="111789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pic>
        <p:nvPicPr>
          <p:cNvPr id="6" name="Picture 2" descr="SDM"/>
          <p:cNvPicPr>
            <a:picLocks noChangeAspect="1" noChangeArrowheads="1"/>
          </p:cNvPicPr>
          <p:nvPr/>
        </p:nvPicPr>
        <p:blipFill>
          <a:blip r:embed="rId2"/>
          <a:srcRect/>
          <a:stretch>
            <a:fillRect/>
          </a:stretch>
        </p:blipFill>
        <p:spPr bwMode="auto">
          <a:xfrm>
            <a:off x="457200" y="1857364"/>
            <a:ext cx="7696200" cy="3733800"/>
          </a:xfrm>
          <a:prstGeom prst="rect">
            <a:avLst/>
          </a:prstGeom>
          <a:noFill/>
          <a:ln w="9525">
            <a:noFill/>
            <a:miter lim="800000"/>
            <a:headEnd/>
            <a:tailEnd/>
          </a:ln>
        </p:spPr>
      </p:pic>
      <p:sp>
        <p:nvSpPr>
          <p:cNvPr id="7" name="Rectangle 4"/>
          <p:cNvSpPr>
            <a:spLocks noGrp="1" noChangeArrowheads="1"/>
          </p:cNvSpPr>
          <p:nvPr>
            <p:ph type="title"/>
          </p:nvPr>
        </p:nvSpPr>
        <p:spPr bwMode="auto">
          <a:prstGeom prst="rect">
            <a:avLst/>
          </a:prstGeom>
          <a:noFill/>
          <a:ln w="9525">
            <a:noFill/>
            <a:miter lim="800000"/>
            <a:headEnd/>
            <a:tailEnd/>
          </a:ln>
        </p:spPr>
        <p:txBody>
          <a:bodyPr anchor="ctr"/>
          <a:lstStyle/>
          <a:p>
            <a:r>
              <a:rPr lang="en-US" sz="3600" b="1" i="0" dirty="0" smtClean="0"/>
              <a:t>Concentrator [Statistical </a:t>
            </a:r>
            <a:r>
              <a:rPr lang="en-US" sz="3600" b="1" i="0" dirty="0"/>
              <a:t>Multiplexing]</a:t>
            </a:r>
          </a:p>
        </p:txBody>
      </p:sp>
    </p:spTree>
    <p:extLst>
      <p:ext uri="{BB962C8B-B14F-4D97-AF65-F5344CB8AC3E}">
        <p14:creationId xmlns:p14="http://schemas.microsoft.com/office/powerpoint/2010/main" val="2884260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a:xfrm>
            <a:off x="395536" y="-27384"/>
            <a:ext cx="8447088" cy="1143000"/>
          </a:xfrm>
        </p:spPr>
        <p:txBody>
          <a:bodyPr/>
          <a:lstStyle/>
          <a:p>
            <a:r>
              <a:rPr lang="en-US" sz="3200" dirty="0" smtClean="0"/>
              <a:t>Packet Switching: Statistical Multiplexing</a:t>
            </a:r>
            <a:endParaRPr lang="en-US" sz="3600" dirty="0" smtClean="0"/>
          </a:p>
        </p:txBody>
      </p:sp>
      <p:sp>
        <p:nvSpPr>
          <p:cNvPr id="14346" name="Rectangle 3"/>
          <p:cNvSpPr>
            <a:spLocks noGrp="1" noChangeArrowheads="1"/>
          </p:cNvSpPr>
          <p:nvPr>
            <p:ph type="body" sz="half" idx="1"/>
          </p:nvPr>
        </p:nvSpPr>
        <p:spPr>
          <a:xfrm>
            <a:off x="307975" y="5076825"/>
            <a:ext cx="8672513" cy="1524000"/>
          </a:xfrm>
        </p:spPr>
        <p:txBody>
          <a:bodyPr/>
          <a:lstStyle/>
          <a:p>
            <a:pPr>
              <a:buFont typeface="Wingdings" pitchFamily="2" charset="2"/>
              <a:buNone/>
            </a:pPr>
            <a:r>
              <a:rPr lang="en-US" sz="2400" dirty="0" smtClean="0"/>
              <a:t>Sequence of A &amp; B packets does</a:t>
            </a:r>
            <a:r>
              <a:rPr lang="en-US" sz="2400" dirty="0" smtClean="0">
                <a:solidFill>
                  <a:srgbClr val="0033CC"/>
                </a:solidFill>
              </a:rPr>
              <a:t> NOT </a:t>
            </a:r>
            <a:r>
              <a:rPr lang="en-US" sz="2400" dirty="0" smtClean="0"/>
              <a:t>have fixed pattern, bandwidth shared on demand </a:t>
            </a:r>
            <a:r>
              <a:rPr lang="en-US" sz="2400" dirty="0" smtClean="0">
                <a:sym typeface="Monotype Sorts" pitchFamily="2" charset="2"/>
              </a:rPr>
              <a:t> </a:t>
            </a:r>
            <a:r>
              <a:rPr lang="en-US" sz="2400" b="1" dirty="0" smtClean="0">
                <a:solidFill>
                  <a:srgbClr val="800000"/>
                </a:solidFill>
                <a:sym typeface="Monotype Sorts" pitchFamily="2" charset="2"/>
              </a:rPr>
              <a:t>statistical multiplexing</a:t>
            </a:r>
            <a:r>
              <a:rPr lang="en-US" sz="2400" dirty="0" smtClean="0">
                <a:solidFill>
                  <a:srgbClr val="800000"/>
                </a:solidFill>
                <a:sym typeface="Monotype Sorts" pitchFamily="2" charset="2"/>
              </a:rPr>
              <a:t>.</a:t>
            </a:r>
          </a:p>
          <a:p>
            <a:pPr>
              <a:buFont typeface="Wingdings" pitchFamily="2" charset="2"/>
              <a:buNone/>
            </a:pPr>
            <a:r>
              <a:rPr lang="en-US" sz="2400" dirty="0" smtClean="0">
                <a:sym typeface="Monotype Sorts" pitchFamily="2" charset="2"/>
              </a:rPr>
              <a:t>.</a:t>
            </a:r>
            <a:endParaRPr lang="en-US" sz="2400" dirty="0" smtClean="0"/>
          </a:p>
          <a:p>
            <a:endParaRPr lang="en-US" sz="2400" dirty="0" smtClean="0"/>
          </a:p>
        </p:txBody>
      </p:sp>
      <p:graphicFrame>
        <p:nvGraphicFramePr>
          <p:cNvPr id="14338" name="Object 226"/>
          <p:cNvGraphicFramePr>
            <a:graphicFrameLocks noChangeAspect="1"/>
          </p:cNvGraphicFramePr>
          <p:nvPr/>
        </p:nvGraphicFramePr>
        <p:xfrm>
          <a:off x="1203325" y="2470150"/>
          <a:ext cx="646113" cy="533400"/>
        </p:xfrm>
        <a:graphic>
          <a:graphicData uri="http://schemas.openxmlformats.org/presentationml/2006/ole">
            <mc:AlternateContent xmlns:mc="http://schemas.openxmlformats.org/markup-compatibility/2006">
              <mc:Choice xmlns:v="urn:schemas-microsoft-com:vml" Requires="v">
                <p:oleObj spid="_x0000_s110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5" y="247015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Line 230"/>
          <p:cNvSpPr>
            <a:spLocks noChangeShapeType="1"/>
          </p:cNvSpPr>
          <p:nvPr/>
        </p:nvSpPr>
        <p:spPr bwMode="auto">
          <a:xfrm>
            <a:off x="3538538" y="2303463"/>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48" name="Oval 228"/>
          <p:cNvSpPr>
            <a:spLocks noChangeArrowheads="1"/>
          </p:cNvSpPr>
          <p:nvPr/>
        </p:nvSpPr>
        <p:spPr bwMode="auto">
          <a:xfrm>
            <a:off x="2320925" y="2333625"/>
            <a:ext cx="1198563" cy="369888"/>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49" name="Rectangle 231"/>
          <p:cNvSpPr>
            <a:spLocks noChangeArrowheads="1"/>
          </p:cNvSpPr>
          <p:nvPr/>
        </p:nvSpPr>
        <p:spPr bwMode="auto">
          <a:xfrm>
            <a:off x="2320925" y="2265363"/>
            <a:ext cx="1198563" cy="263525"/>
          </a:xfrm>
          <a:prstGeom prst="rect">
            <a:avLst/>
          </a:prstGeom>
          <a:solidFill>
            <a:srgbClr val="B2B2B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4350" name="Oval 232"/>
          <p:cNvSpPr>
            <a:spLocks noChangeArrowheads="1"/>
          </p:cNvSpPr>
          <p:nvPr/>
        </p:nvSpPr>
        <p:spPr bwMode="auto">
          <a:xfrm>
            <a:off x="2330450" y="2036763"/>
            <a:ext cx="1198563" cy="430212"/>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14351" name="Group 242"/>
          <p:cNvGrpSpPr>
            <a:grpSpLocks/>
          </p:cNvGrpSpPr>
          <p:nvPr/>
        </p:nvGrpSpPr>
        <p:grpSpPr bwMode="auto">
          <a:xfrm>
            <a:off x="2676525" y="2066925"/>
            <a:ext cx="498475" cy="119063"/>
            <a:chOff x="2208" y="2184"/>
            <a:chExt cx="176" cy="69"/>
          </a:xfrm>
        </p:grpSpPr>
        <p:grpSp>
          <p:nvGrpSpPr>
            <p:cNvPr id="14421" name="Group 120"/>
            <p:cNvGrpSpPr>
              <a:grpSpLocks/>
            </p:cNvGrpSpPr>
            <p:nvPr/>
          </p:nvGrpSpPr>
          <p:grpSpPr bwMode="auto">
            <a:xfrm>
              <a:off x="2208" y="2185"/>
              <a:ext cx="176" cy="68"/>
              <a:chOff x="2848" y="848"/>
              <a:chExt cx="140" cy="98"/>
            </a:xfrm>
          </p:grpSpPr>
          <p:sp>
            <p:nvSpPr>
              <p:cNvPr id="14426" name="Line 12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27" name="Line 12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28" name="Line 12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422" name="Group 124"/>
            <p:cNvGrpSpPr>
              <a:grpSpLocks/>
            </p:cNvGrpSpPr>
            <p:nvPr/>
          </p:nvGrpSpPr>
          <p:grpSpPr bwMode="auto">
            <a:xfrm flipV="1">
              <a:off x="2208" y="2184"/>
              <a:ext cx="176" cy="68"/>
              <a:chOff x="2848" y="848"/>
              <a:chExt cx="140" cy="98"/>
            </a:xfrm>
          </p:grpSpPr>
          <p:sp>
            <p:nvSpPr>
              <p:cNvPr id="14423" name="Line 12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24" name="Line 12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25" name="Line 12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4352" name="Oval 246"/>
          <p:cNvSpPr>
            <a:spLocks noChangeArrowheads="1"/>
          </p:cNvSpPr>
          <p:nvPr/>
        </p:nvSpPr>
        <p:spPr bwMode="auto">
          <a:xfrm>
            <a:off x="5416550" y="2352675"/>
            <a:ext cx="1198563" cy="369888"/>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53" name="Line 247"/>
          <p:cNvSpPr>
            <a:spLocks noChangeShapeType="1"/>
          </p:cNvSpPr>
          <p:nvPr/>
        </p:nvSpPr>
        <p:spPr bwMode="auto">
          <a:xfrm>
            <a:off x="5426075" y="23320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Rectangle 248"/>
          <p:cNvSpPr>
            <a:spLocks noChangeArrowheads="1"/>
          </p:cNvSpPr>
          <p:nvPr/>
        </p:nvSpPr>
        <p:spPr bwMode="auto">
          <a:xfrm>
            <a:off x="5426075" y="2293938"/>
            <a:ext cx="1198563" cy="263525"/>
          </a:xfrm>
          <a:prstGeom prst="rect">
            <a:avLst/>
          </a:prstGeom>
          <a:solidFill>
            <a:srgbClr val="B2B2B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4355" name="Oval 249"/>
          <p:cNvSpPr>
            <a:spLocks noChangeArrowheads="1"/>
          </p:cNvSpPr>
          <p:nvPr/>
        </p:nvSpPr>
        <p:spPr bwMode="auto">
          <a:xfrm>
            <a:off x="5435600" y="2065338"/>
            <a:ext cx="1198563" cy="430212"/>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aphicFrame>
        <p:nvGraphicFramePr>
          <p:cNvPr id="14339" name="Object 274"/>
          <p:cNvGraphicFramePr>
            <a:graphicFrameLocks noChangeAspect="1"/>
          </p:cNvGraphicFramePr>
          <p:nvPr/>
        </p:nvGraphicFramePr>
        <p:xfrm>
          <a:off x="7004050" y="1546225"/>
          <a:ext cx="646113" cy="533400"/>
        </p:xfrm>
        <a:graphic>
          <a:graphicData uri="http://schemas.openxmlformats.org/presentationml/2006/ole">
            <mc:AlternateContent xmlns:mc="http://schemas.openxmlformats.org/markup-compatibility/2006">
              <mc:Choice xmlns:v="urn:schemas-microsoft-com:vml" Requires="v">
                <p:oleObj spid="_x0000_s110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050" y="154622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275"/>
          <p:cNvGraphicFramePr>
            <a:graphicFrameLocks noChangeAspect="1"/>
          </p:cNvGraphicFramePr>
          <p:nvPr/>
        </p:nvGraphicFramePr>
        <p:xfrm>
          <a:off x="965200" y="1565275"/>
          <a:ext cx="646113" cy="533400"/>
        </p:xfrm>
        <a:graphic>
          <a:graphicData uri="http://schemas.openxmlformats.org/presentationml/2006/ole">
            <mc:AlternateContent xmlns:mc="http://schemas.openxmlformats.org/markup-compatibility/2006">
              <mc:Choice xmlns:v="urn:schemas-microsoft-com:vml" Requires="v">
                <p:oleObj spid="_x0000_s110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156527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6" name="Line 276"/>
          <p:cNvSpPr>
            <a:spLocks noChangeShapeType="1"/>
          </p:cNvSpPr>
          <p:nvPr/>
        </p:nvSpPr>
        <p:spPr bwMode="auto">
          <a:xfrm>
            <a:off x="1590675" y="19716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277"/>
          <p:cNvSpPr>
            <a:spLocks noChangeShapeType="1"/>
          </p:cNvSpPr>
          <p:nvPr/>
        </p:nvSpPr>
        <p:spPr bwMode="auto">
          <a:xfrm flipV="1">
            <a:off x="1895475" y="2957513"/>
            <a:ext cx="19526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278"/>
          <p:cNvSpPr>
            <a:spLocks noChangeShapeType="1"/>
          </p:cNvSpPr>
          <p:nvPr/>
        </p:nvSpPr>
        <p:spPr bwMode="auto">
          <a:xfrm>
            <a:off x="3514725" y="2390775"/>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279"/>
          <p:cNvSpPr>
            <a:spLocks noChangeShapeType="1"/>
          </p:cNvSpPr>
          <p:nvPr/>
        </p:nvSpPr>
        <p:spPr bwMode="auto">
          <a:xfrm flipV="1">
            <a:off x="5619750" y="2724150"/>
            <a:ext cx="142875" cy="657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280"/>
          <p:cNvSpPr>
            <a:spLocks noChangeShapeType="1"/>
          </p:cNvSpPr>
          <p:nvPr/>
        </p:nvSpPr>
        <p:spPr bwMode="auto">
          <a:xfrm flipV="1">
            <a:off x="6591300" y="1952625"/>
            <a:ext cx="504825"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284"/>
          <p:cNvSpPr>
            <a:spLocks noChangeShapeType="1"/>
          </p:cNvSpPr>
          <p:nvPr/>
        </p:nvSpPr>
        <p:spPr bwMode="auto">
          <a:xfrm flipH="1">
            <a:off x="2095500" y="1962150"/>
            <a:ext cx="0" cy="1000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Line 285"/>
          <p:cNvSpPr>
            <a:spLocks noChangeShapeType="1"/>
          </p:cNvSpPr>
          <p:nvPr/>
        </p:nvSpPr>
        <p:spPr bwMode="auto">
          <a:xfrm>
            <a:off x="2105025" y="2395538"/>
            <a:ext cx="200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3" name="Rectangle 287"/>
          <p:cNvSpPr>
            <a:spLocks noChangeArrowheads="1"/>
          </p:cNvSpPr>
          <p:nvPr/>
        </p:nvSpPr>
        <p:spPr bwMode="auto">
          <a:xfrm>
            <a:off x="3548063" y="21859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64" name="Rectangle 288"/>
          <p:cNvSpPr>
            <a:spLocks noChangeArrowheads="1"/>
          </p:cNvSpPr>
          <p:nvPr/>
        </p:nvSpPr>
        <p:spPr bwMode="auto">
          <a:xfrm>
            <a:off x="3709988" y="2185988"/>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365" name="Rectangle 289"/>
          <p:cNvSpPr>
            <a:spLocks noChangeArrowheads="1"/>
          </p:cNvSpPr>
          <p:nvPr/>
        </p:nvSpPr>
        <p:spPr bwMode="auto">
          <a:xfrm>
            <a:off x="3871913" y="21859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66" name="Rectangle 290"/>
          <p:cNvSpPr>
            <a:spLocks noChangeArrowheads="1"/>
          </p:cNvSpPr>
          <p:nvPr/>
        </p:nvSpPr>
        <p:spPr bwMode="auto">
          <a:xfrm>
            <a:off x="4033838" y="21859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67" name="Rectangle 291"/>
          <p:cNvSpPr>
            <a:spLocks noChangeArrowheads="1"/>
          </p:cNvSpPr>
          <p:nvPr/>
        </p:nvSpPr>
        <p:spPr bwMode="auto">
          <a:xfrm>
            <a:off x="4195763" y="2185988"/>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368" name="Rectangle 292"/>
          <p:cNvSpPr>
            <a:spLocks noChangeArrowheads="1"/>
          </p:cNvSpPr>
          <p:nvPr/>
        </p:nvSpPr>
        <p:spPr bwMode="auto">
          <a:xfrm>
            <a:off x="4567238" y="2185988"/>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369" name="Rectangle 293"/>
          <p:cNvSpPr>
            <a:spLocks noChangeArrowheads="1"/>
          </p:cNvSpPr>
          <p:nvPr/>
        </p:nvSpPr>
        <p:spPr bwMode="auto">
          <a:xfrm>
            <a:off x="5005388" y="2181225"/>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14370" name="Group 311"/>
          <p:cNvGrpSpPr>
            <a:grpSpLocks/>
          </p:cNvGrpSpPr>
          <p:nvPr/>
        </p:nvGrpSpPr>
        <p:grpSpPr bwMode="auto">
          <a:xfrm>
            <a:off x="2857500" y="2262188"/>
            <a:ext cx="633413" cy="200025"/>
            <a:chOff x="1800" y="1425"/>
            <a:chExt cx="399" cy="126"/>
          </a:xfrm>
        </p:grpSpPr>
        <p:sp>
          <p:nvSpPr>
            <p:cNvPr id="14417" name="Rectangle 294"/>
            <p:cNvSpPr>
              <a:spLocks noChangeArrowheads="1"/>
            </p:cNvSpPr>
            <p:nvPr/>
          </p:nvSpPr>
          <p:spPr bwMode="auto">
            <a:xfrm>
              <a:off x="1800" y="1425"/>
              <a:ext cx="93" cy="12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418" name="Rectangle 295"/>
            <p:cNvSpPr>
              <a:spLocks noChangeArrowheads="1"/>
            </p:cNvSpPr>
            <p:nvPr/>
          </p:nvSpPr>
          <p:spPr bwMode="auto">
            <a:xfrm>
              <a:off x="1902" y="1425"/>
              <a:ext cx="93" cy="12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419" name="Rectangle 296"/>
            <p:cNvSpPr>
              <a:spLocks noChangeArrowheads="1"/>
            </p:cNvSpPr>
            <p:nvPr/>
          </p:nvSpPr>
          <p:spPr bwMode="auto">
            <a:xfrm>
              <a:off x="2004" y="1425"/>
              <a:ext cx="93" cy="12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420" name="Rectangle 297"/>
            <p:cNvSpPr>
              <a:spLocks noChangeArrowheads="1"/>
            </p:cNvSpPr>
            <p:nvPr/>
          </p:nvSpPr>
          <p:spPr bwMode="auto">
            <a:xfrm>
              <a:off x="2106" y="1425"/>
              <a:ext cx="93" cy="126"/>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14371" name="Rectangle 298"/>
          <p:cNvSpPr>
            <a:spLocks noChangeArrowheads="1"/>
          </p:cNvSpPr>
          <p:nvPr/>
        </p:nvSpPr>
        <p:spPr bwMode="auto">
          <a:xfrm>
            <a:off x="2128838" y="2162175"/>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72" name="Rectangle 299"/>
          <p:cNvSpPr>
            <a:spLocks noChangeArrowheads="1"/>
          </p:cNvSpPr>
          <p:nvPr/>
        </p:nvSpPr>
        <p:spPr bwMode="auto">
          <a:xfrm>
            <a:off x="1909763" y="2733675"/>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373" name="Line 300"/>
          <p:cNvSpPr>
            <a:spLocks noChangeShapeType="1"/>
          </p:cNvSpPr>
          <p:nvPr/>
        </p:nvSpPr>
        <p:spPr bwMode="auto">
          <a:xfrm>
            <a:off x="2305050" y="2266950"/>
            <a:ext cx="242888"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74" name="Line 301"/>
          <p:cNvSpPr>
            <a:spLocks noChangeShapeType="1"/>
          </p:cNvSpPr>
          <p:nvPr/>
        </p:nvSpPr>
        <p:spPr bwMode="auto">
          <a:xfrm flipV="1">
            <a:off x="1971675" y="2543175"/>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75" name="Line 302"/>
          <p:cNvSpPr>
            <a:spLocks noChangeShapeType="1"/>
          </p:cNvSpPr>
          <p:nvPr/>
        </p:nvSpPr>
        <p:spPr bwMode="auto">
          <a:xfrm>
            <a:off x="3929063" y="2076450"/>
            <a:ext cx="1062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76" name="Text Box 303"/>
          <p:cNvSpPr txBox="1">
            <a:spLocks noChangeArrowheads="1"/>
          </p:cNvSpPr>
          <p:nvPr/>
        </p:nvSpPr>
        <p:spPr bwMode="auto">
          <a:xfrm>
            <a:off x="612775" y="1589088"/>
            <a:ext cx="4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1"/>
                </a:solidFill>
                <a:latin typeface="Comic Sans MS" pitchFamily="66" charset="0"/>
              </a:rPr>
              <a:t>A</a:t>
            </a:r>
            <a:endParaRPr lang="en-US">
              <a:solidFill>
                <a:schemeClr val="accent1"/>
              </a:solidFill>
            </a:endParaRPr>
          </a:p>
        </p:txBody>
      </p:sp>
      <p:sp>
        <p:nvSpPr>
          <p:cNvPr id="14377" name="Text Box 304"/>
          <p:cNvSpPr txBox="1">
            <a:spLocks noChangeArrowheads="1"/>
          </p:cNvSpPr>
          <p:nvPr/>
        </p:nvSpPr>
        <p:spPr bwMode="auto">
          <a:xfrm>
            <a:off x="889000" y="2608263"/>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latin typeface="Comic Sans MS" pitchFamily="66" charset="0"/>
              </a:rPr>
              <a:t>B</a:t>
            </a:r>
            <a:endParaRPr lang="en-US">
              <a:solidFill>
                <a:schemeClr val="accent1"/>
              </a:solidFill>
            </a:endParaRPr>
          </a:p>
        </p:txBody>
      </p:sp>
      <p:sp>
        <p:nvSpPr>
          <p:cNvPr id="14378" name="Text Box 305"/>
          <p:cNvSpPr txBox="1">
            <a:spLocks noChangeArrowheads="1"/>
          </p:cNvSpPr>
          <p:nvPr/>
        </p:nvSpPr>
        <p:spPr bwMode="auto">
          <a:xfrm>
            <a:off x="6604000" y="1465263"/>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omic Sans MS" pitchFamily="66" charset="0"/>
              </a:rPr>
              <a:t>C</a:t>
            </a:r>
            <a:endParaRPr lang="en-US">
              <a:solidFill>
                <a:schemeClr val="accent1"/>
              </a:solidFill>
            </a:endParaRPr>
          </a:p>
        </p:txBody>
      </p:sp>
      <p:sp>
        <p:nvSpPr>
          <p:cNvPr id="14379" name="Text Box 308"/>
          <p:cNvSpPr txBox="1">
            <a:spLocks noChangeArrowheads="1"/>
          </p:cNvSpPr>
          <p:nvPr/>
        </p:nvSpPr>
        <p:spPr bwMode="auto">
          <a:xfrm>
            <a:off x="1612900" y="1312863"/>
            <a:ext cx="1314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latin typeface="Comic Sans MS" pitchFamily="66" charset="0"/>
              </a:rPr>
              <a:t>100 Mb/s</a:t>
            </a:r>
          </a:p>
          <a:p>
            <a:r>
              <a:rPr lang="en-US" sz="2000">
                <a:latin typeface="Comic Sans MS" pitchFamily="66" charset="0"/>
              </a:rPr>
              <a:t>Ethernet</a:t>
            </a:r>
            <a:endParaRPr lang="en-US">
              <a:solidFill>
                <a:schemeClr val="accent1"/>
              </a:solidFill>
            </a:endParaRPr>
          </a:p>
        </p:txBody>
      </p:sp>
      <p:sp>
        <p:nvSpPr>
          <p:cNvPr id="14380" name="Text Box 309"/>
          <p:cNvSpPr txBox="1">
            <a:spLocks noChangeArrowheads="1"/>
          </p:cNvSpPr>
          <p:nvPr/>
        </p:nvSpPr>
        <p:spPr bwMode="auto">
          <a:xfrm>
            <a:off x="3756025" y="2427288"/>
            <a:ext cx="1222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latin typeface="Comic Sans MS" pitchFamily="66" charset="0"/>
              </a:rPr>
              <a:t>1.5 Mb/s</a:t>
            </a:r>
            <a:endParaRPr lang="en-US">
              <a:solidFill>
                <a:schemeClr val="accent1"/>
              </a:solidFill>
            </a:endParaRPr>
          </a:p>
        </p:txBody>
      </p:sp>
      <p:sp>
        <p:nvSpPr>
          <p:cNvPr id="14381" name="Text Box 310"/>
          <p:cNvSpPr txBox="1">
            <a:spLocks noChangeArrowheads="1"/>
          </p:cNvSpPr>
          <p:nvPr/>
        </p:nvSpPr>
        <p:spPr bwMode="auto">
          <a:xfrm>
            <a:off x="6022975" y="2994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solidFill>
                <a:schemeClr val="accent1"/>
              </a:solidFill>
            </a:endParaRPr>
          </a:p>
        </p:txBody>
      </p:sp>
      <p:sp>
        <p:nvSpPr>
          <p:cNvPr id="14382" name="Rectangle 313"/>
          <p:cNvSpPr>
            <a:spLocks noChangeArrowheads="1"/>
          </p:cNvSpPr>
          <p:nvPr/>
        </p:nvSpPr>
        <p:spPr bwMode="auto">
          <a:xfrm>
            <a:off x="546735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83" name="Rectangle 314"/>
          <p:cNvSpPr>
            <a:spLocks noChangeArrowheads="1"/>
          </p:cNvSpPr>
          <p:nvPr/>
        </p:nvSpPr>
        <p:spPr bwMode="auto">
          <a:xfrm>
            <a:off x="5629275"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84" name="Rectangle 315"/>
          <p:cNvSpPr>
            <a:spLocks noChangeArrowheads="1"/>
          </p:cNvSpPr>
          <p:nvPr/>
        </p:nvSpPr>
        <p:spPr bwMode="auto">
          <a:xfrm>
            <a:off x="579120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385" name="Group 319"/>
          <p:cNvGrpSpPr>
            <a:grpSpLocks/>
          </p:cNvGrpSpPr>
          <p:nvPr/>
        </p:nvGrpSpPr>
        <p:grpSpPr bwMode="auto">
          <a:xfrm rot="-1962567">
            <a:off x="5715000" y="2424113"/>
            <a:ext cx="633413" cy="200025"/>
            <a:chOff x="4176" y="2211"/>
            <a:chExt cx="399" cy="126"/>
          </a:xfrm>
        </p:grpSpPr>
        <p:sp>
          <p:nvSpPr>
            <p:cNvPr id="14413" name="Rectangle 320"/>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14" name="Rectangle 321"/>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15" name="Rectangle 322"/>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16" name="Rectangle 323"/>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386" name="Group 331"/>
          <p:cNvGrpSpPr>
            <a:grpSpLocks/>
          </p:cNvGrpSpPr>
          <p:nvPr/>
        </p:nvGrpSpPr>
        <p:grpSpPr bwMode="auto">
          <a:xfrm>
            <a:off x="3679825" y="3341688"/>
            <a:ext cx="3117850" cy="1471612"/>
            <a:chOff x="1646" y="2009"/>
            <a:chExt cx="1964" cy="927"/>
          </a:xfrm>
        </p:grpSpPr>
        <p:graphicFrame>
          <p:nvGraphicFramePr>
            <p:cNvPr id="14341" name="Object 11"/>
            <p:cNvGraphicFramePr>
              <a:graphicFrameLocks noChangeAspect="1"/>
            </p:cNvGraphicFramePr>
            <p:nvPr/>
          </p:nvGraphicFramePr>
          <p:xfrm>
            <a:off x="2960" y="2600"/>
            <a:ext cx="407" cy="336"/>
          </p:xfrm>
          <a:graphic>
            <a:graphicData uri="http://schemas.openxmlformats.org/presentationml/2006/ole">
              <mc:AlternateContent xmlns:mc="http://schemas.openxmlformats.org/markup-compatibility/2006">
                <mc:Choice xmlns:v="urn:schemas-microsoft-com:vml" Requires="v">
                  <p:oleObj spid="_x0000_s110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 y="2600"/>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90" name="Group 259"/>
            <p:cNvGrpSpPr>
              <a:grpSpLocks/>
            </p:cNvGrpSpPr>
            <p:nvPr/>
          </p:nvGrpSpPr>
          <p:grpSpPr bwMode="auto">
            <a:xfrm>
              <a:off x="2428" y="2009"/>
              <a:ext cx="761" cy="420"/>
              <a:chOff x="1462" y="1283"/>
              <a:chExt cx="761" cy="420"/>
            </a:xfrm>
          </p:grpSpPr>
          <p:sp>
            <p:nvSpPr>
              <p:cNvPr id="14400" name="Oval 260"/>
              <p:cNvSpPr>
                <a:spLocks noChangeArrowheads="1"/>
              </p:cNvSpPr>
              <p:nvPr/>
            </p:nvSpPr>
            <p:spPr bwMode="auto">
              <a:xfrm>
                <a:off x="1462" y="1470"/>
                <a:ext cx="755" cy="233"/>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401" name="Line 261"/>
              <p:cNvSpPr>
                <a:spLocks noChangeShapeType="1"/>
              </p:cNvSpPr>
              <p:nvPr/>
            </p:nvSpPr>
            <p:spPr bwMode="auto">
              <a:xfrm>
                <a:off x="1462" y="1451"/>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2" name="Rectangle 262"/>
              <p:cNvSpPr>
                <a:spLocks noChangeArrowheads="1"/>
              </p:cNvSpPr>
              <p:nvPr/>
            </p:nvSpPr>
            <p:spPr bwMode="auto">
              <a:xfrm>
                <a:off x="1462" y="1427"/>
                <a:ext cx="755" cy="166"/>
              </a:xfrm>
              <a:prstGeom prst="rect">
                <a:avLst/>
              </a:prstGeom>
              <a:solidFill>
                <a:srgbClr val="B2B2B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4403" name="Oval 263"/>
              <p:cNvSpPr>
                <a:spLocks noChangeArrowheads="1"/>
              </p:cNvSpPr>
              <p:nvPr/>
            </p:nvSpPr>
            <p:spPr bwMode="auto">
              <a:xfrm>
                <a:off x="1468" y="1283"/>
                <a:ext cx="755" cy="271"/>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14404" name="Group 264"/>
              <p:cNvGrpSpPr>
                <a:grpSpLocks/>
              </p:cNvGrpSpPr>
              <p:nvPr/>
            </p:nvGrpSpPr>
            <p:grpSpPr bwMode="auto">
              <a:xfrm>
                <a:off x="1686" y="1302"/>
                <a:ext cx="314" cy="75"/>
                <a:chOff x="2208" y="2184"/>
                <a:chExt cx="176" cy="69"/>
              </a:xfrm>
            </p:grpSpPr>
            <p:grpSp>
              <p:nvGrpSpPr>
                <p:cNvPr id="14405" name="Group 265"/>
                <p:cNvGrpSpPr>
                  <a:grpSpLocks/>
                </p:cNvGrpSpPr>
                <p:nvPr/>
              </p:nvGrpSpPr>
              <p:grpSpPr bwMode="auto">
                <a:xfrm>
                  <a:off x="2208" y="2185"/>
                  <a:ext cx="176" cy="68"/>
                  <a:chOff x="2848" y="848"/>
                  <a:chExt cx="140" cy="98"/>
                </a:xfrm>
              </p:grpSpPr>
              <p:sp>
                <p:nvSpPr>
                  <p:cNvPr id="14410" name="Line 2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1" name="Line 2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2" name="Line 2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406" name="Group 269"/>
                <p:cNvGrpSpPr>
                  <a:grpSpLocks/>
                </p:cNvGrpSpPr>
                <p:nvPr/>
              </p:nvGrpSpPr>
              <p:grpSpPr bwMode="auto">
                <a:xfrm flipV="1">
                  <a:off x="2208" y="2184"/>
                  <a:ext cx="176" cy="68"/>
                  <a:chOff x="2848" y="848"/>
                  <a:chExt cx="140" cy="98"/>
                </a:xfrm>
              </p:grpSpPr>
              <p:sp>
                <p:nvSpPr>
                  <p:cNvPr id="14407" name="Line 27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8" name="Line 27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09" name="Line 27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aphicFrame>
          <p:nvGraphicFramePr>
            <p:cNvPr id="14342" name="Object 273"/>
            <p:cNvGraphicFramePr>
              <a:graphicFrameLocks noChangeAspect="1"/>
            </p:cNvGraphicFramePr>
            <p:nvPr/>
          </p:nvGraphicFramePr>
          <p:xfrm>
            <a:off x="1874" y="2546"/>
            <a:ext cx="407" cy="336"/>
          </p:xfrm>
          <a:graphic>
            <a:graphicData uri="http://schemas.openxmlformats.org/presentationml/2006/ole">
              <mc:AlternateContent xmlns:mc="http://schemas.openxmlformats.org/markup-compatibility/2006">
                <mc:Choice xmlns:v="urn:schemas-microsoft-com:vml" Requires="v">
                  <p:oleObj spid="_x0000_s111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 y="2546"/>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91" name="Line 281"/>
            <p:cNvSpPr>
              <a:spLocks noChangeShapeType="1"/>
            </p:cNvSpPr>
            <p:nvPr/>
          </p:nvSpPr>
          <p:spPr bwMode="auto">
            <a:xfrm flipV="1">
              <a:off x="2214" y="2370"/>
              <a:ext cx="294"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283"/>
            <p:cNvSpPr>
              <a:spLocks noChangeShapeType="1"/>
            </p:cNvSpPr>
            <p:nvPr/>
          </p:nvSpPr>
          <p:spPr bwMode="auto">
            <a:xfrm flipH="1" flipV="1">
              <a:off x="2964" y="2406"/>
              <a:ext cx="21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3" name="Text Box 306"/>
            <p:cNvSpPr txBox="1">
              <a:spLocks noChangeArrowheads="1"/>
            </p:cNvSpPr>
            <p:nvPr/>
          </p:nvSpPr>
          <p:spPr bwMode="auto">
            <a:xfrm>
              <a:off x="1646" y="25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omic Sans MS" pitchFamily="66" charset="0"/>
                </a:rPr>
                <a:t>D</a:t>
              </a:r>
              <a:endParaRPr lang="en-US">
                <a:solidFill>
                  <a:schemeClr val="accent1"/>
                </a:solidFill>
              </a:endParaRPr>
            </a:p>
          </p:txBody>
        </p:sp>
        <p:sp>
          <p:nvSpPr>
            <p:cNvPr id="14394" name="Text Box 307"/>
            <p:cNvSpPr txBox="1">
              <a:spLocks noChangeArrowheads="1"/>
            </p:cNvSpPr>
            <p:nvPr/>
          </p:nvSpPr>
          <p:spPr bwMode="auto">
            <a:xfrm>
              <a:off x="3374" y="2591"/>
              <a:ext cx="2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omic Sans MS" pitchFamily="66" charset="0"/>
                </a:rPr>
                <a:t>E</a:t>
              </a:r>
              <a:endParaRPr lang="en-US">
                <a:solidFill>
                  <a:schemeClr val="accent1"/>
                </a:solidFill>
              </a:endParaRPr>
            </a:p>
          </p:txBody>
        </p:sp>
        <p:grpSp>
          <p:nvGrpSpPr>
            <p:cNvPr id="14395" name="Group 324"/>
            <p:cNvGrpSpPr>
              <a:grpSpLocks/>
            </p:cNvGrpSpPr>
            <p:nvPr/>
          </p:nvGrpSpPr>
          <p:grpSpPr bwMode="auto">
            <a:xfrm rot="-2018696">
              <a:off x="2736" y="2139"/>
              <a:ext cx="399" cy="126"/>
              <a:chOff x="4176" y="2211"/>
              <a:chExt cx="399" cy="126"/>
            </a:xfrm>
          </p:grpSpPr>
          <p:sp>
            <p:nvSpPr>
              <p:cNvPr id="14396" name="Rectangle 325"/>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97" name="Rectangle 326"/>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98" name="Rectangle 327"/>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99" name="Rectangle 328"/>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4387" name="Text Box 329"/>
          <p:cNvSpPr txBox="1">
            <a:spLocks noChangeArrowheads="1"/>
          </p:cNvSpPr>
          <p:nvPr/>
        </p:nvSpPr>
        <p:spPr bwMode="auto">
          <a:xfrm>
            <a:off x="3241675" y="1636713"/>
            <a:ext cx="294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dirty="0">
                <a:solidFill>
                  <a:srgbClr val="800000"/>
                </a:solidFill>
                <a:latin typeface="Comic Sans MS" pitchFamily="66" charset="0"/>
              </a:rPr>
              <a:t>statistical multiplexing</a:t>
            </a:r>
            <a:endParaRPr lang="en-US" dirty="0">
              <a:solidFill>
                <a:srgbClr val="800000"/>
              </a:solidFill>
            </a:endParaRPr>
          </a:p>
        </p:txBody>
      </p:sp>
      <p:sp>
        <p:nvSpPr>
          <p:cNvPr id="14388" name="Text Box 330"/>
          <p:cNvSpPr txBox="1">
            <a:spLocks noChangeArrowheads="1"/>
          </p:cNvSpPr>
          <p:nvPr/>
        </p:nvSpPr>
        <p:spPr bwMode="auto">
          <a:xfrm>
            <a:off x="1957388" y="2984500"/>
            <a:ext cx="21129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a:latin typeface="Comic Sans MS" pitchFamily="66" charset="0"/>
              </a:rPr>
              <a:t>queue of packets</a:t>
            </a:r>
          </a:p>
          <a:p>
            <a:pPr algn="ctr"/>
            <a:r>
              <a:rPr lang="en-US" sz="1800">
                <a:latin typeface="Comic Sans MS" pitchFamily="66" charset="0"/>
              </a:rPr>
              <a:t>waiting for output</a:t>
            </a:r>
          </a:p>
          <a:p>
            <a:pPr algn="ctr"/>
            <a:r>
              <a:rPr lang="en-US" sz="1800">
                <a:latin typeface="Comic Sans MS" pitchFamily="66" charset="0"/>
              </a:rPr>
              <a:t>link</a:t>
            </a:r>
            <a:endParaRPr lang="en-US" sz="1800">
              <a:solidFill>
                <a:schemeClr val="accent1"/>
              </a:solidFill>
            </a:endParaRPr>
          </a:p>
        </p:txBody>
      </p:sp>
      <p:sp>
        <p:nvSpPr>
          <p:cNvPr id="14389" name="Line 332"/>
          <p:cNvSpPr>
            <a:spLocks noChangeShapeType="1"/>
          </p:cNvSpPr>
          <p:nvPr/>
        </p:nvSpPr>
        <p:spPr bwMode="auto">
          <a:xfrm flipV="1">
            <a:off x="2890838" y="2514600"/>
            <a:ext cx="166687" cy="523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 name="Footer Placeholder 3"/>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94"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itchFamily="66" charset="0"/>
              </a:rPr>
              <a:pPr>
                <a:defRPr/>
              </a:pPr>
              <a:t>13</a:t>
            </a:fld>
            <a:endParaRPr lang="en-US" dirty="0">
              <a:latin typeface="Comic Sans MS" pitchFamily="66" charset="0"/>
            </a:endParaRPr>
          </a:p>
        </p:txBody>
      </p:sp>
    </p:spTree>
    <p:extLst>
      <p:ext uri="{BB962C8B-B14F-4D97-AF65-F5344CB8AC3E}">
        <p14:creationId xmlns:p14="http://schemas.microsoft.com/office/powerpoint/2010/main" val="236084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1599128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r>
              <a:rPr lang="en-US" sz="4000" dirty="0" smtClean="0"/>
              <a:t>Physical Media: Twisted Pair</a:t>
            </a:r>
          </a:p>
        </p:txBody>
      </p:sp>
      <p:sp>
        <p:nvSpPr>
          <p:cNvPr id="59397" name="Rectangle 3"/>
          <p:cNvSpPr>
            <a:spLocks noGrp="1" noChangeArrowheads="1"/>
          </p:cNvSpPr>
          <p:nvPr>
            <p:ph type="body" sz="half" idx="1"/>
          </p:nvPr>
        </p:nvSpPr>
        <p:spPr>
          <a:xfrm>
            <a:off x="107504" y="1268760"/>
            <a:ext cx="4322763" cy="4648200"/>
          </a:xfrm>
        </p:spPr>
        <p:txBody>
          <a:bodyPr/>
          <a:lstStyle/>
          <a:p>
            <a:r>
              <a:rPr lang="en-US" sz="2400" dirty="0" smtClean="0">
                <a:solidFill>
                  <a:srgbClr val="800000"/>
                </a:solidFill>
              </a:rPr>
              <a:t>Bit:</a:t>
            </a:r>
            <a:r>
              <a:rPr lang="en-US" sz="2400" dirty="0" smtClean="0">
                <a:solidFill>
                  <a:srgbClr val="FF0000"/>
                </a:solidFill>
              </a:rPr>
              <a:t> </a:t>
            </a:r>
            <a:r>
              <a:rPr lang="en-US" sz="2400" dirty="0" smtClean="0"/>
              <a:t>propagates between</a:t>
            </a:r>
            <a:br>
              <a:rPr lang="en-US" sz="2400" dirty="0" smtClean="0"/>
            </a:br>
            <a:r>
              <a:rPr lang="en-US" sz="2400" dirty="0" smtClean="0"/>
              <a:t>transmitter/receiver pairs.</a:t>
            </a:r>
            <a:endParaRPr lang="en-US" sz="2400" dirty="0" smtClean="0">
              <a:solidFill>
                <a:srgbClr val="FF0000"/>
              </a:solidFill>
            </a:endParaRPr>
          </a:p>
          <a:p>
            <a:r>
              <a:rPr lang="en-US" sz="2400" dirty="0" smtClean="0">
                <a:solidFill>
                  <a:srgbClr val="800000"/>
                </a:solidFill>
              </a:rPr>
              <a:t>physical link: </a:t>
            </a:r>
            <a:r>
              <a:rPr lang="en-US" sz="2400" dirty="0" smtClean="0"/>
              <a:t>what lies between transmitter &amp; receiver.</a:t>
            </a:r>
          </a:p>
          <a:p>
            <a:r>
              <a:rPr lang="en-US" sz="2400" dirty="0" smtClean="0">
                <a:solidFill>
                  <a:srgbClr val="800000"/>
                </a:solidFill>
              </a:rPr>
              <a:t>guided media: </a:t>
            </a:r>
          </a:p>
          <a:p>
            <a:pPr lvl="1"/>
            <a:r>
              <a:rPr lang="en-US" sz="2000" dirty="0" smtClean="0"/>
              <a:t>signals propagate in solid media: copper, fiber, coax.</a:t>
            </a:r>
          </a:p>
          <a:p>
            <a:r>
              <a:rPr lang="en-US" sz="2400" dirty="0" smtClean="0">
                <a:solidFill>
                  <a:srgbClr val="800000"/>
                </a:solidFill>
              </a:rPr>
              <a:t>unguided media: </a:t>
            </a:r>
          </a:p>
          <a:p>
            <a:pPr lvl="1"/>
            <a:r>
              <a:rPr lang="en-US" sz="2000" dirty="0" smtClean="0"/>
              <a:t>signals propagate freely, e.g., radio.</a:t>
            </a:r>
          </a:p>
        </p:txBody>
      </p:sp>
      <p:sp>
        <p:nvSpPr>
          <p:cNvPr id="59398" name="Rectangle 4"/>
          <p:cNvSpPr>
            <a:spLocks noGrp="1" noChangeArrowheads="1"/>
          </p:cNvSpPr>
          <p:nvPr>
            <p:ph type="body" sz="half" idx="2"/>
          </p:nvPr>
        </p:nvSpPr>
        <p:spPr>
          <a:xfrm>
            <a:off x="4499992" y="1277938"/>
            <a:ext cx="4464496" cy="4648200"/>
          </a:xfrm>
        </p:spPr>
        <p:txBody>
          <a:bodyPr/>
          <a:lstStyle/>
          <a:p>
            <a:pPr>
              <a:buFont typeface="Wingdings" pitchFamily="2" charset="2"/>
              <a:buNone/>
            </a:pPr>
            <a:r>
              <a:rPr lang="en-US" sz="2400" dirty="0" smtClean="0">
                <a:solidFill>
                  <a:srgbClr val="800000"/>
                </a:solidFill>
              </a:rPr>
              <a:t>Unshielded Twisted Pair (UTP)</a:t>
            </a:r>
          </a:p>
          <a:p>
            <a:r>
              <a:rPr lang="en-US" sz="2400" dirty="0" smtClean="0"/>
              <a:t>two insulated copper wires</a:t>
            </a:r>
          </a:p>
          <a:p>
            <a:pPr lvl="1"/>
            <a:r>
              <a:rPr lang="en-US" sz="2000" dirty="0" smtClean="0"/>
              <a:t>Category 3: traditional phone wires, 10 Mbps Ethernet</a:t>
            </a:r>
          </a:p>
          <a:p>
            <a:pPr lvl="1"/>
            <a:r>
              <a:rPr lang="en-US" sz="2000" dirty="0"/>
              <a:t>Category 5 </a:t>
            </a:r>
            <a:r>
              <a:rPr lang="en-US" sz="2000" dirty="0" smtClean="0"/>
              <a:t>: </a:t>
            </a:r>
            <a:br>
              <a:rPr lang="en-US" sz="2000" dirty="0" smtClean="0"/>
            </a:br>
            <a:r>
              <a:rPr lang="en-US" sz="2000" dirty="0" smtClean="0"/>
              <a:t>100Mbps Ethernet</a:t>
            </a:r>
          </a:p>
        </p:txBody>
      </p:sp>
      <p:pic>
        <p:nvPicPr>
          <p:cNvPr id="593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4077072"/>
            <a:ext cx="227647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1403350" y="6453336"/>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15</a:t>
            </a:fld>
            <a:endParaRPr lang="en-US" dirty="0">
              <a:latin typeface="Comic Sans MS" pitchFamily="66" charset="0"/>
            </a:endParaRPr>
          </a:p>
        </p:txBody>
      </p:sp>
      <p:sp>
        <p:nvSpPr>
          <p:cNvPr id="4" name="Rectangle 3"/>
          <p:cNvSpPr/>
          <p:nvPr/>
        </p:nvSpPr>
        <p:spPr>
          <a:xfrm>
            <a:off x="4282238" y="5733256"/>
            <a:ext cx="4713150" cy="461665"/>
          </a:xfrm>
          <a:prstGeom prst="rect">
            <a:avLst/>
          </a:prstGeom>
        </p:spPr>
        <p:txBody>
          <a:bodyPr wrap="none">
            <a:spAutoFit/>
          </a:bodyPr>
          <a:lstStyle/>
          <a:p>
            <a:r>
              <a:rPr lang="en-US" b="1" dirty="0">
                <a:solidFill>
                  <a:srgbClr val="008000"/>
                </a:solidFill>
              </a:rPr>
              <a:t>Category </a:t>
            </a:r>
            <a:r>
              <a:rPr lang="en-US" b="1" dirty="0" smtClean="0">
                <a:solidFill>
                  <a:srgbClr val="008000"/>
                </a:solidFill>
              </a:rPr>
              <a:t>5e is now standard!!</a:t>
            </a:r>
            <a:r>
              <a:rPr lang="en-US" dirty="0" smtClean="0"/>
              <a:t> </a:t>
            </a:r>
            <a:endParaRPr lang="en-US" dirty="0"/>
          </a:p>
        </p:txBody>
      </p:sp>
    </p:spTree>
    <p:extLst>
      <p:ext uri="{BB962C8B-B14F-4D97-AF65-F5344CB8AC3E}">
        <p14:creationId xmlns:p14="http://schemas.microsoft.com/office/powerpoint/2010/main" val="24126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439416"/>
            <a:ext cx="8363272" cy="4437856"/>
          </a:xfrm>
        </p:spPr>
        <p:txBody>
          <a:bodyPr/>
          <a:lstStyle/>
          <a:p>
            <a:pPr eaLnBrk="1" hangingPunct="1">
              <a:lnSpc>
                <a:spcPct val="80000"/>
              </a:lnSpc>
              <a:buFontTx/>
              <a:buNone/>
            </a:pPr>
            <a:r>
              <a:rPr lang="en-US" sz="1600" b="1" dirty="0" smtClean="0"/>
              <a:t>Grade 1</a:t>
            </a:r>
            <a:r>
              <a:rPr lang="en-US" sz="1600" dirty="0" smtClean="0"/>
              <a:t> - Unshielded Untwisted wiring.</a:t>
            </a:r>
          </a:p>
          <a:p>
            <a:pPr eaLnBrk="1" hangingPunct="1">
              <a:lnSpc>
                <a:spcPct val="80000"/>
              </a:lnSpc>
              <a:buFontTx/>
              <a:buNone/>
            </a:pPr>
            <a:r>
              <a:rPr lang="en-US" sz="1600" dirty="0" smtClean="0"/>
              <a:t>	Commonly called inside wire by the Telco community.</a:t>
            </a:r>
          </a:p>
          <a:p>
            <a:pPr eaLnBrk="1" hangingPunct="1">
              <a:lnSpc>
                <a:spcPct val="80000"/>
              </a:lnSpc>
              <a:buFontTx/>
              <a:buNone/>
            </a:pPr>
            <a:endParaRPr lang="en-US" sz="1600" dirty="0" smtClean="0"/>
          </a:p>
          <a:p>
            <a:pPr eaLnBrk="1" hangingPunct="1">
              <a:lnSpc>
                <a:spcPct val="80000"/>
              </a:lnSpc>
              <a:buFontTx/>
              <a:buNone/>
            </a:pPr>
            <a:r>
              <a:rPr lang="en-US" sz="1600" b="1" dirty="0" smtClean="0"/>
              <a:t>Grade 2</a:t>
            </a:r>
            <a:r>
              <a:rPr lang="en-US" sz="1600" dirty="0" smtClean="0"/>
              <a:t> - Unshielded twisted pair (UTP) derived from IBM Type 3 spec.</a:t>
            </a:r>
          </a:p>
          <a:p>
            <a:pPr eaLnBrk="1" hangingPunct="1">
              <a:lnSpc>
                <a:spcPct val="80000"/>
              </a:lnSpc>
              <a:buFontTx/>
              <a:buNone/>
            </a:pPr>
            <a:endParaRPr lang="en-US" sz="1600" dirty="0" smtClean="0"/>
          </a:p>
          <a:p>
            <a:pPr eaLnBrk="1" hangingPunct="1">
              <a:lnSpc>
                <a:spcPct val="80000"/>
              </a:lnSpc>
              <a:buFontTx/>
              <a:buNone/>
            </a:pPr>
            <a:r>
              <a:rPr lang="en-US" sz="1600" b="1" dirty="0" smtClean="0">
                <a:solidFill>
                  <a:schemeClr val="accent1"/>
                </a:solidFill>
              </a:rPr>
              <a:t>Category 3</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16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r>
              <a:rPr lang="en-US" sz="1600" dirty="0" smtClean="0"/>
              <a:t> May</a:t>
            </a:r>
          </a:p>
          <a:p>
            <a:pPr eaLnBrk="1" hangingPunct="1">
              <a:lnSpc>
                <a:spcPct val="80000"/>
              </a:lnSpc>
              <a:buFontTx/>
              <a:buNone/>
            </a:pPr>
            <a:r>
              <a:rPr lang="en-US" sz="1600" dirty="0" smtClean="0"/>
              <a:t>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t>Category 4</a:t>
            </a:r>
            <a:r>
              <a:rPr lang="en-US" sz="1600" dirty="0" smtClean="0"/>
              <a:t> -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20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endParaRPr lang="en-US" sz="1600" b="1" dirty="0" smtClean="0">
              <a:latin typeface="Comic Sans MS" pitchFamily="66" charset="0"/>
            </a:endParaRPr>
          </a:p>
          <a:p>
            <a:pPr eaLnBrk="1" hangingPunct="1">
              <a:lnSpc>
                <a:spcPct val="80000"/>
              </a:lnSpc>
              <a:buFontTx/>
              <a:buNone/>
            </a:pPr>
            <a:r>
              <a:rPr lang="en-US" sz="1600" dirty="0" smtClean="0"/>
              <a:t>May 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solidFill>
                  <a:schemeClr val="accent1"/>
                </a:solidFill>
              </a:rPr>
              <a:t>Category 5</a:t>
            </a:r>
            <a:r>
              <a:rPr lang="en-US" sz="1600" dirty="0" smtClean="0">
                <a:solidFill>
                  <a:schemeClr val="accent1"/>
                </a:solidFill>
              </a:rPr>
              <a:t> </a:t>
            </a:r>
            <a:r>
              <a:rPr lang="en-US" sz="1600" dirty="0" smtClean="0"/>
              <a:t>- Unshielded twisted pair with 100 ohm impedance and electrical</a:t>
            </a:r>
          </a:p>
          <a:p>
            <a:pPr marL="0" indent="0"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100 </a:t>
            </a:r>
            <a:r>
              <a:rPr lang="en-US" sz="1600" b="1" dirty="0" err="1" smtClean="0">
                <a:solidFill>
                  <a:srgbClr val="0033CC"/>
                </a:solidFill>
                <a:latin typeface="Comic Sans MS" pitchFamily="66" charset="0"/>
              </a:rPr>
              <a:t>MHz</a:t>
            </a:r>
            <a:r>
              <a:rPr lang="en-US" sz="1600" b="1" dirty="0" err="1" smtClean="0">
                <a:solidFill>
                  <a:schemeClr val="accent2"/>
                </a:solidFill>
                <a:latin typeface="Comic Sans MS" pitchFamily="66" charset="0"/>
              </a:rPr>
              <a:t>.</a:t>
            </a:r>
            <a:r>
              <a:rPr lang="en-US" sz="1600" b="1" dirty="0" smtClean="0">
                <a:solidFill>
                  <a:schemeClr val="accent2"/>
                </a:solidFill>
                <a:latin typeface="Comic Sans MS" pitchFamily="66" charset="0"/>
              </a:rPr>
              <a:t> </a:t>
            </a:r>
            <a:r>
              <a:rPr lang="en-US" sz="1600" dirty="0" smtClean="0">
                <a:solidFill>
                  <a:schemeClr val="accent2"/>
                </a:solidFill>
                <a:latin typeface="Comic Sans MS" pitchFamily="66" charset="0"/>
              </a:rPr>
              <a:t> </a:t>
            </a:r>
            <a:r>
              <a:rPr lang="en-US" sz="1600" dirty="0" smtClean="0"/>
              <a:t>May be used with 10Base-T, 100Base-T4, 100Base-T2, and 100Base-TX Ethernet.</a:t>
            </a:r>
          </a:p>
          <a:p>
            <a:pPr eaLnBrk="1" hangingPunct="1">
              <a:lnSpc>
                <a:spcPct val="80000"/>
              </a:lnSpc>
              <a:buFontTx/>
              <a:buNone/>
            </a:pPr>
            <a:r>
              <a:rPr lang="en-US" sz="1600" dirty="0" smtClean="0"/>
              <a:t>May support 1000Base-T, but cable should be tested. </a:t>
            </a:r>
            <a:r>
              <a:rPr lang="en-US" sz="1600" dirty="0" smtClean="0">
                <a:solidFill>
                  <a:srgbClr val="990000"/>
                </a:solidFill>
                <a:latin typeface="Comic Sans MS" pitchFamily="66" charset="0"/>
              </a:rPr>
              <a:t>(</a:t>
            </a:r>
            <a:r>
              <a:rPr lang="en-US" sz="1600" dirty="0" err="1" smtClean="0">
                <a:solidFill>
                  <a:srgbClr val="990000"/>
                </a:solidFill>
                <a:latin typeface="Comic Sans MS" pitchFamily="66" charset="0"/>
              </a:rPr>
              <a:t>Superceded</a:t>
            </a:r>
            <a:r>
              <a:rPr lang="en-US" sz="1600" dirty="0" smtClean="0">
                <a:solidFill>
                  <a:srgbClr val="990000"/>
                </a:solidFill>
                <a:latin typeface="Comic Sans MS" pitchFamily="66" charset="0"/>
              </a:rPr>
              <a:t> by Cat5e)</a:t>
            </a:r>
          </a:p>
          <a:p>
            <a:pPr eaLnBrk="1" hangingPunct="1">
              <a:lnSpc>
                <a:spcPct val="80000"/>
              </a:lnSpc>
              <a:buFontTx/>
              <a:buNone/>
            </a:pPr>
            <a:endParaRPr lang="en-US" sz="1600" dirty="0" smtClean="0"/>
          </a:p>
        </p:txBody>
      </p:sp>
      <p:sp>
        <p:nvSpPr>
          <p:cNvPr id="7"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8" name="Footer Placeholder 1"/>
          <p:cNvSpPr>
            <a:spLocks noGrp="1"/>
          </p:cNvSpPr>
          <p:nvPr>
            <p:ph type="ftr" sz="quarter" idx="10"/>
          </p:nvPr>
        </p:nvSpPr>
        <p:spPr>
          <a:xfrm>
            <a:off x="1403350" y="6453336"/>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630145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09" name="Rectangle 1149"/>
          <p:cNvSpPr>
            <a:spLocks noGrp="1" noChangeArrowheads="1"/>
          </p:cNvSpPr>
          <p:nvPr>
            <p:ph type="title"/>
          </p:nvPr>
        </p:nvSpPr>
        <p:spPr>
          <a:xfrm>
            <a:off x="457200" y="-27384"/>
            <a:ext cx="8229600" cy="1220217"/>
          </a:xfrm>
        </p:spPr>
        <p:txBody>
          <a:bodyPr/>
          <a:lstStyle/>
          <a:p>
            <a:pPr eaLnBrk="1" hangingPunct="1">
              <a:defRPr/>
            </a:pPr>
            <a:r>
              <a:rPr kumimoji="1" lang="en-US" dirty="0" smtClean="0">
                <a:effectLst>
                  <a:outerShdw blurRad="38100" dist="38100" dir="2700000" algn="tl">
                    <a:srgbClr val="000000">
                      <a:alpha val="43137"/>
                    </a:srgbClr>
                  </a:outerShdw>
                </a:effectLst>
                <a:ea typeface="+mj-ea"/>
                <a:cs typeface="+mj-cs"/>
              </a:rPr>
              <a:t>“Modern” Twisted Pair</a:t>
            </a:r>
            <a:endParaRPr kumimoji="1" lang="en-GB" dirty="0">
              <a:effectLst>
                <a:outerShdw blurRad="38100" dist="38100" dir="2700000" algn="tl">
                  <a:srgbClr val="000000">
                    <a:alpha val="43137"/>
                  </a:srgbClr>
                </a:outerShdw>
              </a:effectLst>
              <a:ea typeface="+mj-ea"/>
              <a:cs typeface="+mj-cs"/>
            </a:endParaRPr>
          </a:p>
        </p:txBody>
      </p:sp>
      <p:graphicFrame>
        <p:nvGraphicFramePr>
          <p:cNvPr id="35845" name="Object 5"/>
          <p:cNvGraphicFramePr>
            <a:graphicFrameLocks noChangeAspect="1"/>
          </p:cNvGraphicFramePr>
          <p:nvPr>
            <p:extLst>
              <p:ext uri="{D42A27DB-BD31-4B8C-83A1-F6EECF244321}">
                <p14:modId xmlns:p14="http://schemas.microsoft.com/office/powerpoint/2010/main" val="2100107241"/>
              </p:ext>
            </p:extLst>
          </p:nvPr>
        </p:nvGraphicFramePr>
        <p:xfrm>
          <a:off x="1143000" y="1340768"/>
          <a:ext cx="7133617" cy="4191000"/>
        </p:xfrm>
        <a:graphic>
          <a:graphicData uri="http://schemas.openxmlformats.org/presentationml/2006/ole">
            <mc:AlternateContent xmlns:mc="http://schemas.openxmlformats.org/markup-compatibility/2006">
              <mc:Choice xmlns:v="urn:schemas-microsoft-com:vml" Requires="v">
                <p:oleObj spid="_x0000_s7171" name="Document" r:id="rId4" imgW="6096000" imgH="3581400" progId="Word.Document.12">
                  <p:embed/>
                </p:oleObj>
              </mc:Choice>
              <mc:Fallback>
                <p:oleObj name="Document" r:id="rId4" imgW="6096000" imgH="35814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40768"/>
                        <a:ext cx="713361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latin typeface="Comic Sans MS" panose="030F0702030302020204" pitchFamily="66" charset="0"/>
              </a:rPr>
              <a:pPr>
                <a:defRPr/>
              </a:pPr>
              <a:t>17</a:t>
            </a:fld>
            <a:endParaRPr lang="en-US" dirty="0">
              <a:latin typeface="Comic Sans MS" panose="030F0702030302020204" pitchFamily="66" charset="0"/>
            </a:endParaRPr>
          </a:p>
        </p:txBody>
      </p:sp>
      <p:sp>
        <p:nvSpPr>
          <p:cNvPr id="7"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018375167"/>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304800" y="-27384"/>
            <a:ext cx="8382000" cy="1143000"/>
          </a:xfrm>
        </p:spPr>
        <p:txBody>
          <a:bodyPr/>
          <a:lstStyle/>
          <a:p>
            <a:r>
              <a:rPr lang="en-US" sz="3200" dirty="0" smtClean="0"/>
              <a:t>Physical Media: Coaxial Cable and Optical </a:t>
            </a:r>
            <a:r>
              <a:rPr lang="en-US" sz="3200" dirty="0"/>
              <a:t>F</a:t>
            </a:r>
            <a:r>
              <a:rPr lang="en-US" sz="3200" dirty="0" smtClean="0"/>
              <a:t>iber</a:t>
            </a:r>
            <a:endParaRPr lang="en-US" dirty="0" smtClean="0"/>
          </a:p>
        </p:txBody>
      </p:sp>
      <p:sp>
        <p:nvSpPr>
          <p:cNvPr id="60421" name="Rectangle 3"/>
          <p:cNvSpPr>
            <a:spLocks noGrp="1" noChangeArrowheads="1"/>
          </p:cNvSpPr>
          <p:nvPr>
            <p:ph type="body" sz="half" idx="1"/>
          </p:nvPr>
        </p:nvSpPr>
        <p:spPr>
          <a:xfrm>
            <a:off x="467544" y="1124744"/>
            <a:ext cx="3962400" cy="4327525"/>
          </a:xfrm>
        </p:spPr>
        <p:txBody>
          <a:bodyPr/>
          <a:lstStyle/>
          <a:p>
            <a:pPr>
              <a:lnSpc>
                <a:spcPct val="90000"/>
              </a:lnSpc>
              <a:buFont typeface="Wingdings" pitchFamily="2" charset="2"/>
              <a:buNone/>
            </a:pPr>
            <a:r>
              <a:rPr lang="en-US" dirty="0" smtClean="0">
                <a:solidFill>
                  <a:srgbClr val="800000"/>
                </a:solidFill>
              </a:rPr>
              <a:t>Coaxial cable:</a:t>
            </a:r>
            <a:endParaRPr lang="en-US" sz="2400" dirty="0" smtClean="0">
              <a:solidFill>
                <a:srgbClr val="800000"/>
              </a:solidFill>
            </a:endParaRPr>
          </a:p>
          <a:p>
            <a:pPr>
              <a:lnSpc>
                <a:spcPct val="90000"/>
              </a:lnSpc>
            </a:pPr>
            <a:r>
              <a:rPr lang="en-US" sz="2400" dirty="0" smtClean="0"/>
              <a:t>two concentric copper conductors</a:t>
            </a:r>
          </a:p>
          <a:p>
            <a:pPr>
              <a:lnSpc>
                <a:spcPct val="90000"/>
              </a:lnSpc>
            </a:pPr>
            <a:r>
              <a:rPr lang="en-US" sz="2400" dirty="0" smtClean="0"/>
              <a:t>bidirectional</a:t>
            </a:r>
          </a:p>
          <a:p>
            <a:pPr>
              <a:lnSpc>
                <a:spcPct val="90000"/>
              </a:lnSpc>
            </a:pPr>
            <a:r>
              <a:rPr lang="en-US" sz="2400" dirty="0" smtClean="0"/>
              <a:t>baseband:</a:t>
            </a:r>
          </a:p>
          <a:p>
            <a:pPr lvl="1">
              <a:lnSpc>
                <a:spcPct val="90000"/>
              </a:lnSpc>
            </a:pPr>
            <a:r>
              <a:rPr lang="en-US" sz="2000" dirty="0" smtClean="0"/>
              <a:t>single channel on cable</a:t>
            </a:r>
          </a:p>
          <a:p>
            <a:pPr lvl="1">
              <a:lnSpc>
                <a:spcPct val="90000"/>
              </a:lnSpc>
            </a:pPr>
            <a:r>
              <a:rPr lang="en-US" sz="2000" dirty="0" smtClean="0"/>
              <a:t>legacy Ethernet</a:t>
            </a:r>
          </a:p>
          <a:p>
            <a:pPr>
              <a:lnSpc>
                <a:spcPct val="90000"/>
              </a:lnSpc>
            </a:pPr>
            <a:r>
              <a:rPr lang="en-US" sz="2400" dirty="0" smtClean="0"/>
              <a:t>broadband:</a:t>
            </a:r>
          </a:p>
          <a:p>
            <a:pPr lvl="1">
              <a:lnSpc>
                <a:spcPct val="90000"/>
              </a:lnSpc>
            </a:pPr>
            <a:r>
              <a:rPr lang="en-US" sz="2000" dirty="0" smtClean="0"/>
              <a:t> multiple channels on cable</a:t>
            </a:r>
          </a:p>
          <a:p>
            <a:pPr lvl="1">
              <a:lnSpc>
                <a:spcPct val="90000"/>
              </a:lnSpc>
            </a:pPr>
            <a:r>
              <a:rPr lang="en-US" sz="2000" dirty="0" smtClean="0"/>
              <a:t> HFC</a:t>
            </a:r>
          </a:p>
        </p:txBody>
      </p:sp>
      <p:pic>
        <p:nvPicPr>
          <p:cNvPr id="60422" name="Picture 4" descr="co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5157192"/>
            <a:ext cx="2501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5"/>
          <p:cNvSpPr>
            <a:spLocks noChangeArrowheads="1"/>
          </p:cNvSpPr>
          <p:nvPr/>
        </p:nvSpPr>
        <p:spPr bwMode="auto">
          <a:xfrm>
            <a:off x="4572000" y="1070595"/>
            <a:ext cx="439248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accent2"/>
              </a:buClr>
              <a:buSzPct val="85000"/>
              <a:buFont typeface="Wingdings" pitchFamily="2" charset="2"/>
              <a:buNone/>
            </a:pPr>
            <a:r>
              <a:rPr lang="en-US" sz="2800" b="1" dirty="0">
                <a:solidFill>
                  <a:srgbClr val="800000"/>
                </a:solidFill>
                <a:latin typeface="Comic Sans MS" pitchFamily="66" charset="0"/>
              </a:rPr>
              <a:t>Fiber optic cable:</a:t>
            </a:r>
            <a:endParaRPr lang="en-US" b="1" dirty="0">
              <a:solidFill>
                <a:srgbClr val="800000"/>
              </a:solidFill>
              <a:latin typeface="Comic Sans MS" pitchFamily="66" charset="0"/>
            </a:endParaRPr>
          </a:p>
          <a:p>
            <a:pPr marL="342900" indent="-342900" algn="l">
              <a:spcBef>
                <a:spcPct val="20000"/>
              </a:spcBef>
              <a:buSzPct val="85000"/>
              <a:buFont typeface="Arial" pitchFamily="34" charset="0"/>
              <a:buChar char="•"/>
            </a:pPr>
            <a:r>
              <a:rPr lang="en-US" dirty="0">
                <a:latin typeface="Comic Sans MS" pitchFamily="66" charset="0"/>
              </a:rPr>
              <a:t>glass fiber carrying light pulses, each pulse a bit</a:t>
            </a:r>
          </a:p>
          <a:p>
            <a:pPr marL="342900" indent="-342900" algn="l">
              <a:spcBef>
                <a:spcPct val="20000"/>
              </a:spcBef>
              <a:buSzPct val="85000"/>
              <a:buFont typeface="Arial" pitchFamily="34" charset="0"/>
              <a:buChar char="•"/>
            </a:pPr>
            <a:r>
              <a:rPr lang="en-US" dirty="0">
                <a:latin typeface="Comic Sans MS" pitchFamily="66" charset="0"/>
              </a:rPr>
              <a:t>high-speed operation:</a:t>
            </a:r>
          </a:p>
          <a:p>
            <a:pPr marL="800100" lvl="1" indent="-342900" algn="l">
              <a:spcBef>
                <a:spcPct val="20000"/>
              </a:spcBef>
              <a:buSzPct val="75000"/>
              <a:buFont typeface="Arial" pitchFamily="34" charset="0"/>
              <a:buChar char="•"/>
            </a:pPr>
            <a:r>
              <a:rPr lang="en-US" sz="2000" dirty="0" smtClean="0">
                <a:latin typeface="Comic Sans MS" pitchFamily="66" charset="0"/>
              </a:rPr>
              <a:t>point-to-point </a:t>
            </a:r>
            <a:r>
              <a:rPr lang="en-US" sz="2000" dirty="0">
                <a:latin typeface="Comic Sans MS" pitchFamily="66" charset="0"/>
              </a:rPr>
              <a:t>transmission (e.g., 10’s-100’s </a:t>
            </a:r>
            <a:r>
              <a:rPr lang="en-US" sz="2000" dirty="0" err="1">
                <a:latin typeface="Comic Sans MS" pitchFamily="66" charset="0"/>
              </a:rPr>
              <a:t>Gps</a:t>
            </a:r>
            <a:r>
              <a:rPr lang="en-US" sz="2000" dirty="0">
                <a:latin typeface="Comic Sans MS" pitchFamily="66" charset="0"/>
              </a:rPr>
              <a:t>)</a:t>
            </a:r>
          </a:p>
          <a:p>
            <a:pPr marL="342900" indent="-342900" algn="l">
              <a:spcBef>
                <a:spcPct val="20000"/>
              </a:spcBef>
              <a:buSzPct val="85000"/>
              <a:buFont typeface="Arial" pitchFamily="34" charset="0"/>
              <a:buChar char="•"/>
            </a:pPr>
            <a:r>
              <a:rPr lang="en-US" dirty="0">
                <a:latin typeface="Comic Sans MS" pitchFamily="66" charset="0"/>
              </a:rPr>
              <a:t>low error rate: repeaters spaced far apart ; immune to electromagnetic </a:t>
            </a:r>
            <a:r>
              <a:rPr lang="en-US" dirty="0" smtClean="0">
                <a:latin typeface="Comic Sans MS" pitchFamily="66" charset="0"/>
              </a:rPr>
              <a:t>noise.</a:t>
            </a:r>
            <a:endParaRPr lang="en-US" dirty="0">
              <a:latin typeface="Comic Sans MS" pitchFamily="66" charset="0"/>
            </a:endParaRPr>
          </a:p>
        </p:txBody>
      </p:sp>
      <p:pic>
        <p:nvPicPr>
          <p:cNvPr id="60424" name="Picture 6" descr="f-pi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488" y="4725144"/>
            <a:ext cx="23717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18</a:t>
            </a:fld>
            <a:endParaRPr lang="en-US" dirty="0">
              <a:latin typeface="Comic Sans MS" pitchFamily="66" charset="0"/>
            </a:endParaRPr>
          </a:p>
        </p:txBody>
      </p:sp>
    </p:spTree>
    <p:extLst>
      <p:ext uri="{BB962C8B-B14F-4D97-AF65-F5344CB8AC3E}">
        <p14:creationId xmlns:p14="http://schemas.microsoft.com/office/powerpoint/2010/main" val="121533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304800" y="-27384"/>
            <a:ext cx="8382000" cy="1143000"/>
          </a:xfrm>
        </p:spPr>
        <p:txBody>
          <a:bodyPr/>
          <a:lstStyle/>
          <a:p>
            <a:r>
              <a:rPr lang="en-US" dirty="0" smtClean="0"/>
              <a:t>Physical Media: Radio Signals</a:t>
            </a:r>
          </a:p>
        </p:txBody>
      </p:sp>
      <p:sp>
        <p:nvSpPr>
          <p:cNvPr id="61445" name="Rectangle 3"/>
          <p:cNvSpPr>
            <a:spLocks noGrp="1" noChangeArrowheads="1"/>
          </p:cNvSpPr>
          <p:nvPr>
            <p:ph type="body" sz="half" idx="1"/>
          </p:nvPr>
        </p:nvSpPr>
        <p:spPr>
          <a:xfrm>
            <a:off x="533400" y="1371600"/>
            <a:ext cx="3962400" cy="4876800"/>
          </a:xfrm>
        </p:spPr>
        <p:txBody>
          <a:bodyPr/>
          <a:lstStyle/>
          <a:p>
            <a:r>
              <a:rPr lang="en-US" sz="2400" dirty="0" smtClean="0"/>
              <a:t>signal carried in electromagnetic spectrum.</a:t>
            </a:r>
          </a:p>
          <a:p>
            <a:r>
              <a:rPr lang="en-US" sz="2400" dirty="0" smtClean="0"/>
              <a:t>no physical “wire”</a:t>
            </a:r>
          </a:p>
          <a:p>
            <a:r>
              <a:rPr lang="en-US" sz="2400" dirty="0" smtClean="0"/>
              <a:t>bidirectional</a:t>
            </a:r>
          </a:p>
          <a:p>
            <a:r>
              <a:rPr lang="en-US" sz="2400" dirty="0" smtClean="0"/>
              <a:t>propagation environment effects:</a:t>
            </a:r>
          </a:p>
          <a:p>
            <a:pPr lvl="1"/>
            <a:r>
              <a:rPr lang="en-US" sz="2000" dirty="0" smtClean="0"/>
              <a:t>reflection </a:t>
            </a:r>
          </a:p>
          <a:p>
            <a:pPr lvl="1"/>
            <a:r>
              <a:rPr lang="en-US" sz="2000" dirty="0" smtClean="0"/>
              <a:t>obstruction by objects</a:t>
            </a:r>
          </a:p>
          <a:p>
            <a:pPr lvl="1"/>
            <a:r>
              <a:rPr lang="en-US" sz="2000" dirty="0" smtClean="0"/>
              <a:t>interference</a:t>
            </a:r>
          </a:p>
        </p:txBody>
      </p:sp>
      <p:sp>
        <p:nvSpPr>
          <p:cNvPr id="61446" name="Rectangle 4"/>
          <p:cNvSpPr>
            <a:spLocks noChangeArrowheads="1"/>
          </p:cNvSpPr>
          <p:nvPr/>
        </p:nvSpPr>
        <p:spPr bwMode="auto">
          <a:xfrm>
            <a:off x="4499992" y="1124744"/>
            <a:ext cx="445770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accent2"/>
              </a:buClr>
              <a:buSzPct val="85000"/>
              <a:buFont typeface="Wingdings" pitchFamily="2" charset="2"/>
              <a:buNone/>
            </a:pPr>
            <a:r>
              <a:rPr lang="en-US" sz="2800" b="1" dirty="0">
                <a:solidFill>
                  <a:srgbClr val="800000"/>
                </a:solidFill>
                <a:effectLst>
                  <a:outerShdw blurRad="38100" dist="38100" dir="2700000" algn="tl">
                    <a:srgbClr val="000000">
                      <a:alpha val="43137"/>
                    </a:srgbClr>
                  </a:outerShdw>
                </a:effectLst>
                <a:latin typeface="Comic Sans MS" pitchFamily="66" charset="0"/>
              </a:rPr>
              <a:t>Radio link types:</a:t>
            </a:r>
            <a:endParaRPr lang="en-US" b="1" dirty="0">
              <a:solidFill>
                <a:srgbClr val="800000"/>
              </a:solidFill>
              <a:effectLst>
                <a:outerShdw blurRad="38100" dist="38100" dir="2700000" algn="tl">
                  <a:srgbClr val="000000">
                    <a:alpha val="43137"/>
                  </a:srgbClr>
                </a:outerShdw>
              </a:effectLst>
              <a:latin typeface="Comic Sans MS" pitchFamily="66" charset="0"/>
            </a:endParaRPr>
          </a:p>
          <a:p>
            <a:pPr marL="342900" indent="-342900" algn="l">
              <a:spcBef>
                <a:spcPct val="20000"/>
              </a:spcBef>
              <a:buSzPct val="85000"/>
              <a:buFont typeface="Arial" pitchFamily="34" charset="0"/>
              <a:buChar char="•"/>
            </a:pPr>
            <a:r>
              <a:rPr lang="en-US" dirty="0">
                <a:solidFill>
                  <a:srgbClr val="800000"/>
                </a:solidFill>
                <a:latin typeface="Comic Sans MS" pitchFamily="66" charset="0"/>
              </a:rPr>
              <a:t>terrestrial  microwave</a:t>
            </a:r>
          </a:p>
          <a:p>
            <a:pPr marL="800100" lvl="1" indent="-342900" algn="l">
              <a:spcBef>
                <a:spcPct val="20000"/>
              </a:spcBef>
              <a:buSzPct val="75000"/>
              <a:buFont typeface="Arial" pitchFamily="34" charset="0"/>
              <a:buChar char="•"/>
            </a:pPr>
            <a:r>
              <a:rPr lang="en-US" sz="2000" dirty="0">
                <a:latin typeface="Comic Sans MS" pitchFamily="66" charset="0"/>
              </a:rPr>
              <a:t>e.g. up to 45 Mbps channels</a:t>
            </a:r>
          </a:p>
          <a:p>
            <a:pPr marL="342900" indent="-342900" algn="l">
              <a:spcBef>
                <a:spcPct val="20000"/>
              </a:spcBef>
              <a:buSzPct val="85000"/>
              <a:buFont typeface="Arial" pitchFamily="34" charset="0"/>
              <a:buChar char="•"/>
            </a:pPr>
            <a:r>
              <a:rPr lang="en-US" dirty="0">
                <a:solidFill>
                  <a:srgbClr val="800000"/>
                </a:solidFill>
                <a:latin typeface="Comic Sans MS" pitchFamily="66" charset="0"/>
              </a:rPr>
              <a:t>LAN</a:t>
            </a:r>
            <a:r>
              <a:rPr lang="en-US" dirty="0">
                <a:latin typeface="Comic Sans MS" pitchFamily="66" charset="0"/>
              </a:rPr>
              <a:t> (e.g., </a:t>
            </a:r>
            <a:r>
              <a:rPr lang="en-US" dirty="0" err="1">
                <a:latin typeface="Comic Sans MS" pitchFamily="66" charset="0"/>
              </a:rPr>
              <a:t>Wifi</a:t>
            </a:r>
            <a:r>
              <a:rPr lang="en-US" dirty="0">
                <a:latin typeface="Comic Sans MS" pitchFamily="66" charset="0"/>
              </a:rPr>
              <a:t>)</a:t>
            </a:r>
          </a:p>
          <a:p>
            <a:pPr marL="800100" lvl="1" indent="-342900" algn="l">
              <a:spcBef>
                <a:spcPct val="20000"/>
              </a:spcBef>
              <a:buSzPct val="75000"/>
              <a:buFont typeface="Arial" pitchFamily="34" charset="0"/>
              <a:buChar char="•"/>
            </a:pPr>
            <a:r>
              <a:rPr lang="en-US" sz="2000" dirty="0">
                <a:latin typeface="Comic Sans MS" pitchFamily="66" charset="0"/>
              </a:rPr>
              <a:t>11Mbps, 54 </a:t>
            </a:r>
            <a:r>
              <a:rPr lang="en-US" sz="2000" dirty="0" smtClean="0">
                <a:latin typeface="Comic Sans MS" pitchFamily="66" charset="0"/>
              </a:rPr>
              <a:t>Mbps, 200Mbps</a:t>
            </a:r>
            <a:endParaRPr lang="en-US" sz="2000" dirty="0">
              <a:latin typeface="Comic Sans MS" pitchFamily="66" charset="0"/>
            </a:endParaRPr>
          </a:p>
          <a:p>
            <a:pPr marL="342900" indent="-342900" algn="l">
              <a:spcBef>
                <a:spcPct val="20000"/>
              </a:spcBef>
              <a:buSzPct val="85000"/>
              <a:buFont typeface="Arial" pitchFamily="34" charset="0"/>
              <a:buChar char="•"/>
            </a:pPr>
            <a:r>
              <a:rPr lang="en-US" dirty="0">
                <a:solidFill>
                  <a:srgbClr val="800000"/>
                </a:solidFill>
                <a:latin typeface="Comic Sans MS" pitchFamily="66" charset="0"/>
              </a:rPr>
              <a:t>wide-area</a:t>
            </a:r>
            <a:r>
              <a:rPr lang="en-US" dirty="0">
                <a:latin typeface="Comic Sans MS" pitchFamily="66" charset="0"/>
              </a:rPr>
              <a:t> (e.g., cellular)</a:t>
            </a:r>
          </a:p>
          <a:p>
            <a:pPr marL="800100" lvl="1" indent="-342900" algn="l">
              <a:spcBef>
                <a:spcPct val="20000"/>
              </a:spcBef>
              <a:buSzPct val="75000"/>
              <a:buFont typeface="Arial" pitchFamily="34" charset="0"/>
              <a:buChar char="•"/>
            </a:pPr>
            <a:r>
              <a:rPr lang="en-US" sz="2000" dirty="0"/>
              <a:t>4</a:t>
            </a:r>
            <a:r>
              <a:rPr lang="en-US" sz="2000" dirty="0" smtClean="0">
                <a:latin typeface="Comic Sans MS" pitchFamily="66" charset="0"/>
              </a:rPr>
              <a:t>G </a:t>
            </a:r>
            <a:r>
              <a:rPr lang="en-US" sz="2000" dirty="0">
                <a:latin typeface="Comic Sans MS" pitchFamily="66" charset="0"/>
              </a:rPr>
              <a:t>cellular: ~ </a:t>
            </a:r>
            <a:r>
              <a:rPr lang="en-US" sz="2000" dirty="0" smtClean="0">
                <a:latin typeface="Comic Sans MS" pitchFamily="66" charset="0"/>
              </a:rPr>
              <a:t>100 </a:t>
            </a:r>
            <a:r>
              <a:rPr lang="en-US" sz="2000" dirty="0">
                <a:latin typeface="Comic Sans MS" pitchFamily="66" charset="0"/>
              </a:rPr>
              <a:t>Mbps</a:t>
            </a:r>
          </a:p>
          <a:p>
            <a:pPr marL="342900" indent="-342900" algn="l">
              <a:spcBef>
                <a:spcPct val="20000"/>
              </a:spcBef>
              <a:buSzPct val="85000"/>
              <a:buFont typeface="Arial" pitchFamily="34" charset="0"/>
              <a:buChar char="•"/>
            </a:pPr>
            <a:r>
              <a:rPr lang="en-US" dirty="0">
                <a:solidFill>
                  <a:srgbClr val="800000"/>
                </a:solidFill>
                <a:latin typeface="Comic Sans MS" pitchFamily="66" charset="0"/>
              </a:rPr>
              <a:t>satellite</a:t>
            </a:r>
          </a:p>
          <a:p>
            <a:pPr marL="800100" lvl="1" indent="-342900" algn="l">
              <a:spcBef>
                <a:spcPct val="20000"/>
              </a:spcBef>
              <a:buSzPct val="75000"/>
              <a:buFont typeface="Arial" pitchFamily="34" charset="0"/>
              <a:buChar char="•"/>
            </a:pPr>
            <a:r>
              <a:rPr lang="en-US" sz="2000" dirty="0">
                <a:latin typeface="Comic Sans MS" pitchFamily="66" charset="0"/>
              </a:rPr>
              <a:t>Kbps to 45Mbps channel (or multiple smaller channels)</a:t>
            </a:r>
          </a:p>
          <a:p>
            <a:pPr marL="800100" lvl="1" indent="-342900" algn="l">
              <a:spcBef>
                <a:spcPct val="20000"/>
              </a:spcBef>
              <a:buSzPct val="75000"/>
              <a:buFont typeface="Arial" pitchFamily="34" charset="0"/>
              <a:buChar char="•"/>
            </a:pPr>
            <a:r>
              <a:rPr lang="en-US" sz="2000" dirty="0">
                <a:latin typeface="Comic Sans MS" pitchFamily="66" charset="0"/>
              </a:rPr>
              <a:t>270 </a:t>
            </a:r>
            <a:r>
              <a:rPr lang="en-US" sz="2000" dirty="0" err="1">
                <a:latin typeface="Comic Sans MS" pitchFamily="66" charset="0"/>
              </a:rPr>
              <a:t>msec</a:t>
            </a:r>
            <a:r>
              <a:rPr lang="en-US" sz="2000" dirty="0">
                <a:latin typeface="Comic Sans MS" pitchFamily="66" charset="0"/>
              </a:rPr>
              <a:t> end-end delay</a:t>
            </a:r>
          </a:p>
          <a:p>
            <a:pPr marL="800100" lvl="1" indent="-342900" algn="l">
              <a:spcBef>
                <a:spcPct val="20000"/>
              </a:spcBef>
              <a:buSzPct val="75000"/>
              <a:buFont typeface="Arial" pitchFamily="34" charset="0"/>
              <a:buChar char="•"/>
            </a:pPr>
            <a:r>
              <a:rPr lang="en-US" sz="2000" dirty="0">
                <a:latin typeface="Comic Sans MS" pitchFamily="66" charset="0"/>
              </a:rPr>
              <a:t>geosynchronous versus low altitude</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19</a:t>
            </a:fld>
            <a:endParaRPr lang="en-US" dirty="0">
              <a:latin typeface="Comic Sans MS" pitchFamily="66" charset="0"/>
            </a:endParaRPr>
          </a:p>
        </p:txBody>
      </p:sp>
    </p:spTree>
    <p:extLst>
      <p:ext uri="{BB962C8B-B14F-4D97-AF65-F5344CB8AC3E}">
        <p14:creationId xmlns:p14="http://schemas.microsoft.com/office/powerpoint/2010/main" val="218563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Outline</a:t>
            </a:r>
            <a:endParaRPr lang="en-US" dirty="0"/>
          </a:p>
        </p:txBody>
      </p:sp>
      <p:sp>
        <p:nvSpPr>
          <p:cNvPr id="3" name="Content Placeholder 2"/>
          <p:cNvSpPr>
            <a:spLocks noGrp="1"/>
          </p:cNvSpPr>
          <p:nvPr>
            <p:ph idx="1"/>
          </p:nvPr>
        </p:nvSpPr>
        <p:spPr>
          <a:xfrm>
            <a:off x="323528" y="1295400"/>
            <a:ext cx="8568952" cy="4800600"/>
          </a:xfrm>
        </p:spPr>
        <p:txBody>
          <a:bodyPr/>
          <a:lstStyle/>
          <a:p>
            <a:r>
              <a:rPr lang="en-US" sz="4000" dirty="0" smtClean="0"/>
              <a:t>Definitions</a:t>
            </a:r>
          </a:p>
          <a:p>
            <a:r>
              <a:rPr lang="en-US" sz="4000" dirty="0" smtClean="0"/>
              <a:t>Multiplexing </a:t>
            </a:r>
          </a:p>
          <a:p>
            <a:r>
              <a:rPr lang="en-US" sz="4000" dirty="0" smtClean="0"/>
              <a:t>Transmission Media</a:t>
            </a:r>
          </a:p>
          <a:p>
            <a:r>
              <a:rPr lang="en-US" sz="4000" dirty="0" smtClean="0"/>
              <a:t>End System Choices</a:t>
            </a:r>
          </a:p>
          <a:p>
            <a:r>
              <a:rPr lang="en-US" sz="4000" dirty="0" smtClean="0"/>
              <a:t>Residential Configurations</a:t>
            </a:r>
          </a:p>
          <a:p>
            <a:endParaRPr lang="en-US" sz="4000"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2116444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42"/>
          <p:cNvGrpSpPr>
            <a:grpSpLocks/>
          </p:cNvGrpSpPr>
          <p:nvPr/>
        </p:nvGrpSpPr>
        <p:grpSpPr bwMode="auto">
          <a:xfrm>
            <a:off x="1169988" y="1495103"/>
            <a:ext cx="6375400" cy="2293937"/>
            <a:chOff x="1182688" y="1198563"/>
            <a:chExt cx="6375400" cy="2293937"/>
          </a:xfrm>
        </p:grpSpPr>
        <p:graphicFrame>
          <p:nvGraphicFramePr>
            <p:cNvPr id="7170" name="Object 2"/>
            <p:cNvGraphicFramePr>
              <a:graphicFrameLocks noChangeAspect="1"/>
            </p:cNvGraphicFramePr>
            <p:nvPr/>
          </p:nvGraphicFramePr>
          <p:xfrm>
            <a:off x="1349375" y="1966913"/>
            <a:ext cx="611188" cy="520700"/>
          </p:xfrm>
          <a:graphic>
            <a:graphicData uri="http://schemas.openxmlformats.org/presentationml/2006/ole">
              <mc:AlternateContent xmlns:mc="http://schemas.openxmlformats.org/markup-compatibility/2006">
                <mc:Choice xmlns:v="urn:schemas-microsoft-com:vml" Requires="v">
                  <p:oleObj spid="_x0000_s2064"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1966913"/>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5"/>
            <p:cNvSpPr>
              <a:spLocks noChangeArrowheads="1"/>
            </p:cNvSpPr>
            <p:nvPr/>
          </p:nvSpPr>
          <p:spPr bwMode="auto">
            <a:xfrm>
              <a:off x="2105025" y="2009775"/>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7175" name="Line 7"/>
            <p:cNvSpPr>
              <a:spLocks noChangeShapeType="1"/>
            </p:cNvSpPr>
            <p:nvPr/>
          </p:nvSpPr>
          <p:spPr bwMode="auto">
            <a:xfrm>
              <a:off x="1952625" y="2205038"/>
              <a:ext cx="1397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Freeform 8"/>
            <p:cNvSpPr>
              <a:spLocks/>
            </p:cNvSpPr>
            <p:nvPr/>
          </p:nvSpPr>
          <p:spPr bwMode="auto">
            <a:xfrm>
              <a:off x="3043238" y="1387475"/>
              <a:ext cx="2046287" cy="2049463"/>
            </a:xfrm>
            <a:custGeom>
              <a:avLst/>
              <a:gdLst>
                <a:gd name="T0" fmla="*/ 378531 w 1292"/>
                <a:gd name="T1" fmla="*/ 11431 h 1255"/>
                <a:gd name="T2" fmla="*/ 55433 w 1292"/>
                <a:gd name="T3" fmla="*/ 256387 h 1255"/>
                <a:gd name="T4" fmla="*/ 45931 w 1292"/>
                <a:gd name="T5" fmla="*/ 854079 h 1255"/>
                <a:gd name="T6" fmla="*/ 83942 w 1292"/>
                <a:gd name="T7" fmla="*/ 1353789 h 1255"/>
                <a:gd name="T8" fmla="*/ 388034 w 1292"/>
                <a:gd name="T9" fmla="*/ 1422376 h 1255"/>
                <a:gd name="T10" fmla="*/ 1024727 w 1292"/>
                <a:gd name="T11" fmla="*/ 1843700 h 1255"/>
                <a:gd name="T12" fmla="*/ 1575894 w 1292"/>
                <a:gd name="T13" fmla="*/ 2020068 h 1255"/>
                <a:gd name="T14" fmla="*/ 1898992 w 1292"/>
                <a:gd name="T15" fmla="*/ 1667332 h 1255"/>
                <a:gd name="T16" fmla="*/ 2013027 w 1292"/>
                <a:gd name="T17" fmla="*/ 726702 h 1255"/>
                <a:gd name="T18" fmla="*/ 1908495 w 1292"/>
                <a:gd name="T19" fmla="*/ 344571 h 1255"/>
                <a:gd name="T20" fmla="*/ 1186276 w 1292"/>
                <a:gd name="T21" fmla="*/ 187799 h 1255"/>
                <a:gd name="T22" fmla="*/ 378531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77" name="Oval 9"/>
            <p:cNvSpPr>
              <a:spLocks noChangeArrowheads="1"/>
            </p:cNvSpPr>
            <p:nvPr/>
          </p:nvSpPr>
          <p:spPr bwMode="auto">
            <a:xfrm>
              <a:off x="3227388" y="185737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7178" name="Oval 11"/>
            <p:cNvSpPr>
              <a:spLocks noChangeArrowheads="1"/>
            </p:cNvSpPr>
            <p:nvPr/>
          </p:nvSpPr>
          <p:spPr bwMode="auto">
            <a:xfrm>
              <a:off x="4543425" y="2163763"/>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7179" name="Oval 12"/>
            <p:cNvSpPr>
              <a:spLocks noChangeArrowheads="1"/>
            </p:cNvSpPr>
            <p:nvPr/>
          </p:nvSpPr>
          <p:spPr bwMode="auto">
            <a:xfrm>
              <a:off x="4017963" y="270192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7180" name="Line 14"/>
            <p:cNvSpPr>
              <a:spLocks noChangeShapeType="1"/>
            </p:cNvSpPr>
            <p:nvPr/>
          </p:nvSpPr>
          <p:spPr bwMode="auto">
            <a:xfrm flipV="1">
              <a:off x="2312988" y="1981200"/>
              <a:ext cx="928687" cy="24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Line 15"/>
            <p:cNvSpPr>
              <a:spLocks noChangeShapeType="1"/>
            </p:cNvSpPr>
            <p:nvPr/>
          </p:nvSpPr>
          <p:spPr bwMode="auto">
            <a:xfrm>
              <a:off x="3367088" y="2008188"/>
              <a:ext cx="720725"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 name="Line 16"/>
            <p:cNvSpPr>
              <a:spLocks noChangeShapeType="1"/>
            </p:cNvSpPr>
            <p:nvPr/>
          </p:nvSpPr>
          <p:spPr bwMode="auto">
            <a:xfrm flipV="1">
              <a:off x="4197350" y="2312988"/>
              <a:ext cx="388938" cy="403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3" name="Text Box 17"/>
            <p:cNvSpPr txBox="1">
              <a:spLocks noChangeArrowheads="1"/>
            </p:cNvSpPr>
            <p:nvPr/>
          </p:nvSpPr>
          <p:spPr bwMode="auto">
            <a:xfrm>
              <a:off x="3816350" y="1517650"/>
              <a:ext cx="993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telephone</a:t>
              </a:r>
            </a:p>
            <a:p>
              <a:r>
                <a:rPr lang="en-US" sz="1400"/>
                <a:t>network</a:t>
              </a:r>
            </a:p>
          </p:txBody>
        </p:sp>
        <p:sp>
          <p:nvSpPr>
            <p:cNvPr id="7184" name="Line 19"/>
            <p:cNvSpPr>
              <a:spLocks noChangeShapeType="1"/>
            </p:cNvSpPr>
            <p:nvPr/>
          </p:nvSpPr>
          <p:spPr bwMode="auto">
            <a:xfrm flipV="1">
              <a:off x="4681538" y="2244725"/>
              <a:ext cx="485775" cy="1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5" name="Freeform 20"/>
            <p:cNvSpPr>
              <a:spLocks/>
            </p:cNvSpPr>
            <p:nvPr/>
          </p:nvSpPr>
          <p:spPr bwMode="auto">
            <a:xfrm>
              <a:off x="5511800" y="1443038"/>
              <a:ext cx="2046288" cy="2049462"/>
            </a:xfrm>
            <a:custGeom>
              <a:avLst/>
              <a:gdLst>
                <a:gd name="T0" fmla="*/ 378532 w 1292"/>
                <a:gd name="T1" fmla="*/ 11431 h 1255"/>
                <a:gd name="T2" fmla="*/ 55434 w 1292"/>
                <a:gd name="T3" fmla="*/ 256387 h 1255"/>
                <a:gd name="T4" fmla="*/ 45931 w 1292"/>
                <a:gd name="T5" fmla="*/ 854079 h 1255"/>
                <a:gd name="T6" fmla="*/ 83942 w 1292"/>
                <a:gd name="T7" fmla="*/ 1353788 h 1255"/>
                <a:gd name="T8" fmla="*/ 388034 w 1292"/>
                <a:gd name="T9" fmla="*/ 1422375 h 1255"/>
                <a:gd name="T10" fmla="*/ 1024728 w 1292"/>
                <a:gd name="T11" fmla="*/ 1843699 h 1255"/>
                <a:gd name="T12" fmla="*/ 1575895 w 1292"/>
                <a:gd name="T13" fmla="*/ 2020067 h 1255"/>
                <a:gd name="T14" fmla="*/ 1898993 w 1292"/>
                <a:gd name="T15" fmla="*/ 1667331 h 1255"/>
                <a:gd name="T16" fmla="*/ 2013028 w 1292"/>
                <a:gd name="T17" fmla="*/ 726702 h 1255"/>
                <a:gd name="T18" fmla="*/ 1908496 w 1292"/>
                <a:gd name="T19" fmla="*/ 344571 h 1255"/>
                <a:gd name="T20" fmla="*/ 1186277 w 1292"/>
                <a:gd name="T21" fmla="*/ 187799 h 1255"/>
                <a:gd name="T22" fmla="*/ 378532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186" name="Group 21"/>
            <p:cNvGrpSpPr>
              <a:grpSpLocks/>
            </p:cNvGrpSpPr>
            <p:nvPr/>
          </p:nvGrpSpPr>
          <p:grpSpPr bwMode="auto">
            <a:xfrm>
              <a:off x="5665788" y="2116138"/>
              <a:ext cx="569912" cy="285750"/>
              <a:chOff x="533" y="321"/>
              <a:chExt cx="359" cy="180"/>
            </a:xfrm>
          </p:grpSpPr>
          <p:grpSp>
            <p:nvGrpSpPr>
              <p:cNvPr id="7195" name="Group 22"/>
              <p:cNvGrpSpPr>
                <a:grpSpLocks/>
              </p:cNvGrpSpPr>
              <p:nvPr/>
            </p:nvGrpSpPr>
            <p:grpSpPr bwMode="auto">
              <a:xfrm>
                <a:off x="533" y="321"/>
                <a:ext cx="359" cy="180"/>
                <a:chOff x="1009" y="655"/>
                <a:chExt cx="359" cy="180"/>
              </a:xfrm>
            </p:grpSpPr>
            <p:sp>
              <p:nvSpPr>
                <p:cNvPr id="7197" name="Oval 2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198" name="Line 24"/>
                <p:cNvSpPr>
                  <a:spLocks noChangeShapeType="1"/>
                </p:cNvSpPr>
                <p:nvPr/>
              </p:nvSpPr>
              <p:spPr bwMode="auto">
                <a:xfrm>
                  <a:off x="1012"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99" name="Line 25"/>
                <p:cNvSpPr>
                  <a:spLocks noChangeShapeType="1"/>
                </p:cNvSpPr>
                <p:nvPr/>
              </p:nvSpPr>
              <p:spPr bwMode="auto">
                <a:xfrm>
                  <a:off x="1368"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0" name="Rectangle 26"/>
                <p:cNvSpPr>
                  <a:spLocks noChangeArrowheads="1"/>
                </p:cNvSpPr>
                <p:nvPr/>
              </p:nvSpPr>
              <p:spPr bwMode="auto">
                <a:xfrm>
                  <a:off x="1012" y="727"/>
                  <a:ext cx="353" cy="6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7201" name="Oval 2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7202" name="Group 28"/>
                <p:cNvGrpSpPr>
                  <a:grpSpLocks/>
                </p:cNvGrpSpPr>
                <p:nvPr/>
              </p:nvGrpSpPr>
              <p:grpSpPr bwMode="auto">
                <a:xfrm>
                  <a:off x="1095" y="681"/>
                  <a:ext cx="176" cy="68"/>
                  <a:chOff x="2848" y="848"/>
                  <a:chExt cx="140" cy="98"/>
                </a:xfrm>
              </p:grpSpPr>
              <p:sp>
                <p:nvSpPr>
                  <p:cNvPr id="7207" name="Line 2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8" name="Line 3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9" name="Line 3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203" name="Group 32"/>
                <p:cNvGrpSpPr>
                  <a:grpSpLocks/>
                </p:cNvGrpSpPr>
                <p:nvPr/>
              </p:nvGrpSpPr>
              <p:grpSpPr bwMode="auto">
                <a:xfrm flipV="1">
                  <a:off x="1095" y="680"/>
                  <a:ext cx="176" cy="68"/>
                  <a:chOff x="2848" y="848"/>
                  <a:chExt cx="140" cy="98"/>
                </a:xfrm>
              </p:grpSpPr>
              <p:sp>
                <p:nvSpPr>
                  <p:cNvPr id="7204" name="Line 3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5" name="Line 3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6" name="Line 3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7196" name="Line 36"/>
              <p:cNvSpPr>
                <a:spLocks noChangeShapeType="1"/>
              </p:cNvSpPr>
              <p:nvPr/>
            </p:nvSpPr>
            <p:spPr bwMode="auto">
              <a:xfrm>
                <a:off x="535" y="368"/>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87" name="Line 37"/>
            <p:cNvSpPr>
              <a:spLocks noChangeShapeType="1"/>
            </p:cNvSpPr>
            <p:nvPr/>
          </p:nvSpPr>
          <p:spPr bwMode="auto">
            <a:xfrm flipH="1" flipV="1">
              <a:off x="5346700" y="2244725"/>
              <a:ext cx="319088" cy="1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8" name="Text Box 38"/>
            <p:cNvSpPr txBox="1">
              <a:spLocks noChangeArrowheads="1"/>
            </p:cNvSpPr>
            <p:nvPr/>
          </p:nvSpPr>
          <p:spPr bwMode="auto">
            <a:xfrm>
              <a:off x="6045200" y="1727200"/>
              <a:ext cx="915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Internet</a:t>
              </a:r>
            </a:p>
          </p:txBody>
        </p:sp>
        <p:sp>
          <p:nvSpPr>
            <p:cNvPr id="7189" name="Text Box 39"/>
            <p:cNvSpPr txBox="1">
              <a:spLocks noChangeArrowheads="1"/>
            </p:cNvSpPr>
            <p:nvPr/>
          </p:nvSpPr>
          <p:spPr bwMode="auto">
            <a:xfrm>
              <a:off x="2070100" y="2500313"/>
              <a:ext cx="7556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home</a:t>
              </a:r>
              <a:br>
                <a:rPr lang="en-US" sz="1400"/>
              </a:br>
              <a:r>
                <a:rPr lang="en-US" sz="1400"/>
                <a:t>dial-up</a:t>
              </a:r>
            </a:p>
            <a:p>
              <a:r>
                <a:rPr lang="en-US" sz="1400"/>
                <a:t>modem</a:t>
              </a:r>
            </a:p>
          </p:txBody>
        </p:sp>
        <p:sp>
          <p:nvSpPr>
            <p:cNvPr id="7190" name="Text Box 40"/>
            <p:cNvSpPr txBox="1">
              <a:spLocks noChangeArrowheads="1"/>
            </p:cNvSpPr>
            <p:nvPr/>
          </p:nvSpPr>
          <p:spPr bwMode="auto">
            <a:xfrm>
              <a:off x="4992688" y="2584450"/>
              <a:ext cx="10652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ISP</a:t>
              </a:r>
              <a:br>
                <a:rPr lang="en-US" sz="1400"/>
              </a:br>
              <a:r>
                <a:rPr lang="en-US" sz="1400"/>
                <a:t>modem</a:t>
              </a:r>
            </a:p>
            <a:p>
              <a:r>
                <a:rPr lang="en-US" sz="1400"/>
                <a:t>(e.g., AOL)</a:t>
              </a:r>
            </a:p>
          </p:txBody>
        </p:sp>
        <p:sp>
          <p:nvSpPr>
            <p:cNvPr id="7191" name="Text Box 41"/>
            <p:cNvSpPr txBox="1">
              <a:spLocks noChangeArrowheads="1"/>
            </p:cNvSpPr>
            <p:nvPr/>
          </p:nvSpPr>
          <p:spPr bwMode="auto">
            <a:xfrm>
              <a:off x="1182688" y="2598738"/>
              <a:ext cx="615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home</a:t>
              </a:r>
            </a:p>
            <a:p>
              <a:r>
                <a:rPr lang="en-US" sz="1400"/>
                <a:t>PC</a:t>
              </a:r>
            </a:p>
          </p:txBody>
        </p:sp>
        <p:sp>
          <p:nvSpPr>
            <p:cNvPr id="7192" name="Rectangle 44"/>
            <p:cNvSpPr>
              <a:spLocks noChangeArrowheads="1"/>
            </p:cNvSpPr>
            <p:nvPr/>
          </p:nvSpPr>
          <p:spPr bwMode="auto">
            <a:xfrm>
              <a:off x="3019425" y="1677988"/>
              <a:ext cx="623888" cy="541337"/>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3" name="Text Box 45"/>
            <p:cNvSpPr txBox="1">
              <a:spLocks noChangeArrowheads="1"/>
            </p:cNvSpPr>
            <p:nvPr/>
          </p:nvSpPr>
          <p:spPr bwMode="auto">
            <a:xfrm>
              <a:off x="2554288" y="1198563"/>
              <a:ext cx="828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central </a:t>
              </a:r>
              <a:br>
                <a:rPr lang="en-US" sz="1400"/>
              </a:br>
              <a:r>
                <a:rPr lang="en-US" sz="1400"/>
                <a:t>office</a:t>
              </a:r>
            </a:p>
          </p:txBody>
        </p:sp>
        <p:sp>
          <p:nvSpPr>
            <p:cNvPr id="7194" name="Rectangle 46"/>
            <p:cNvSpPr>
              <a:spLocks noChangeArrowheads="1"/>
            </p:cNvSpPr>
            <p:nvPr/>
          </p:nvSpPr>
          <p:spPr bwMode="auto">
            <a:xfrm>
              <a:off x="5095386" y="2052417"/>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sp>
        <p:nvSpPr>
          <p:cNvPr id="41" name="Rectangle 3"/>
          <p:cNvSpPr txBox="1">
            <a:spLocks noChangeArrowheads="1"/>
          </p:cNvSpPr>
          <p:nvPr/>
        </p:nvSpPr>
        <p:spPr>
          <a:xfrm>
            <a:off x="724611" y="4149080"/>
            <a:ext cx="7920038" cy="2449711"/>
          </a:xfrm>
          <a:prstGeom prst="rect">
            <a:avLst/>
          </a:prstGeom>
        </p:spPr>
        <p:txBody>
          <a:bodyPr/>
          <a:lstStyle/>
          <a:p>
            <a:pPr marL="342900" indent="-342900" algn="l">
              <a:spcBef>
                <a:spcPct val="20000"/>
              </a:spcBef>
              <a:buSzPct val="75000"/>
              <a:buFont typeface="Arial" pitchFamily="34" charset="0"/>
              <a:buChar char="•"/>
              <a:defRPr/>
            </a:pPr>
            <a:r>
              <a:rPr lang="en-US" kern="0" dirty="0" smtClean="0">
                <a:latin typeface="+mn-lt"/>
              </a:rPr>
              <a:t>Uses </a:t>
            </a:r>
            <a:r>
              <a:rPr lang="en-US" kern="0" dirty="0">
                <a:latin typeface="+mn-lt"/>
              </a:rPr>
              <a:t>existing telephony </a:t>
            </a:r>
            <a:r>
              <a:rPr lang="en-US" kern="0" dirty="0" smtClean="0">
                <a:latin typeface="+mn-lt"/>
              </a:rPr>
              <a:t>infrastructure.</a:t>
            </a:r>
          </a:p>
          <a:p>
            <a:pPr marL="342900" indent="-342900" algn="l">
              <a:spcBef>
                <a:spcPct val="20000"/>
              </a:spcBef>
              <a:buSzPct val="75000"/>
              <a:buFont typeface="Arial" pitchFamily="34" charset="0"/>
              <a:buChar char="•"/>
              <a:defRPr/>
            </a:pPr>
            <a:r>
              <a:rPr lang="en-US" kern="0" dirty="0" smtClean="0">
                <a:latin typeface="+mn-lt"/>
              </a:rPr>
              <a:t>Home </a:t>
            </a:r>
            <a:r>
              <a:rPr lang="en-US" kern="0" dirty="0">
                <a:latin typeface="+mn-lt"/>
              </a:rPr>
              <a:t>is connected to </a:t>
            </a:r>
            <a:r>
              <a:rPr lang="en-US" kern="0" dirty="0">
                <a:solidFill>
                  <a:srgbClr val="800000"/>
                </a:solidFill>
                <a:latin typeface="+mn-lt"/>
              </a:rPr>
              <a:t>central </a:t>
            </a:r>
            <a:r>
              <a:rPr lang="en-US" kern="0" dirty="0" smtClean="0">
                <a:solidFill>
                  <a:srgbClr val="800000"/>
                </a:solidFill>
                <a:latin typeface="+mn-lt"/>
              </a:rPr>
              <a:t>office (analog signals).</a:t>
            </a:r>
            <a:endParaRPr lang="en-US" kern="0" dirty="0">
              <a:solidFill>
                <a:srgbClr val="800000"/>
              </a:solidFill>
              <a:latin typeface="+mn-lt"/>
            </a:endParaRPr>
          </a:p>
          <a:p>
            <a:pPr marL="342900" indent="-342900" algn="l">
              <a:spcBef>
                <a:spcPct val="20000"/>
              </a:spcBef>
              <a:buSzPct val="75000"/>
              <a:buFont typeface="Arial" pitchFamily="34" charset="0"/>
              <a:buChar char="•"/>
              <a:defRPr/>
            </a:pPr>
            <a:r>
              <a:rPr lang="en-US" kern="0" dirty="0">
                <a:latin typeface="+mn-lt"/>
              </a:rPr>
              <a:t>up to 56Kbps direct access to router (often less)</a:t>
            </a:r>
          </a:p>
          <a:p>
            <a:pPr marL="342900" indent="-342900" algn="l">
              <a:spcBef>
                <a:spcPct val="20000"/>
              </a:spcBef>
              <a:buSzPct val="75000"/>
              <a:buFont typeface="Arial" pitchFamily="34" charset="0"/>
              <a:buChar char="•"/>
              <a:defRPr/>
            </a:pPr>
            <a:r>
              <a:rPr lang="en-US" kern="0" dirty="0">
                <a:latin typeface="+mn-lt"/>
              </a:rPr>
              <a:t>Can’t surf and phone at same time: not </a:t>
            </a:r>
            <a:r>
              <a:rPr lang="en-US" kern="0" dirty="0">
                <a:solidFill>
                  <a:srgbClr val="800000"/>
                </a:solidFill>
                <a:latin typeface="+mn-lt"/>
              </a:rPr>
              <a:t>“always on</a:t>
            </a:r>
            <a:r>
              <a:rPr lang="en-US" kern="0" dirty="0" smtClean="0">
                <a:solidFill>
                  <a:srgbClr val="800000"/>
                </a:solidFill>
                <a:latin typeface="+mn-lt"/>
              </a:rPr>
              <a:t>”.</a:t>
            </a:r>
            <a:endParaRPr lang="en-US" sz="2000" kern="0" dirty="0">
              <a:solidFill>
                <a:srgbClr val="800000"/>
              </a:solidFill>
              <a:latin typeface="+mn-lt"/>
            </a:endParaRPr>
          </a:p>
        </p:txBody>
      </p:sp>
      <p:sp>
        <p:nvSpPr>
          <p:cNvPr id="7173" name="Title 41"/>
          <p:cNvSpPr>
            <a:spLocks noGrp="1"/>
          </p:cNvSpPr>
          <p:nvPr>
            <p:ph type="title"/>
          </p:nvPr>
        </p:nvSpPr>
        <p:spPr>
          <a:xfrm>
            <a:off x="392113" y="0"/>
            <a:ext cx="7772400" cy="1143000"/>
          </a:xfrm>
        </p:spPr>
        <p:txBody>
          <a:bodyPr/>
          <a:lstStyle/>
          <a:p>
            <a:r>
              <a:rPr lang="en-US" smtClean="0"/>
              <a:t>Dial-up Modem</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20</a:t>
            </a:fld>
            <a:endParaRPr lang="en-US" dirty="0">
              <a:latin typeface="Comic Sans MS" pitchFamily="66" charset="0"/>
            </a:endParaRPr>
          </a:p>
        </p:txBody>
      </p:sp>
    </p:spTree>
    <p:extLst>
      <p:ext uri="{BB962C8B-B14F-4D97-AF65-F5344CB8AC3E}">
        <p14:creationId xmlns:p14="http://schemas.microsoft.com/office/powerpoint/2010/main" val="3914271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51"/>
          <p:cNvGrpSpPr>
            <a:grpSpLocks/>
          </p:cNvGrpSpPr>
          <p:nvPr/>
        </p:nvGrpSpPr>
        <p:grpSpPr bwMode="auto">
          <a:xfrm>
            <a:off x="964728" y="1052736"/>
            <a:ext cx="5551488" cy="3759200"/>
            <a:chOff x="738188" y="979488"/>
            <a:chExt cx="5551487" cy="3759200"/>
          </a:xfrm>
        </p:grpSpPr>
        <p:graphicFrame>
          <p:nvGraphicFramePr>
            <p:cNvPr id="8194" name="Object 2"/>
            <p:cNvGraphicFramePr>
              <a:graphicFrameLocks noChangeAspect="1"/>
            </p:cNvGraphicFramePr>
            <p:nvPr/>
          </p:nvGraphicFramePr>
          <p:xfrm>
            <a:off x="768350" y="3381375"/>
            <a:ext cx="611188" cy="520700"/>
          </p:xfrm>
          <a:graphic>
            <a:graphicData uri="http://schemas.openxmlformats.org/presentationml/2006/ole">
              <mc:AlternateContent xmlns:mc="http://schemas.openxmlformats.org/markup-compatibility/2006">
                <mc:Choice xmlns:v="urn:schemas-microsoft-com:vml" Requires="v">
                  <p:oleObj spid="_x0000_s3104"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38137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Rectangle 3"/>
            <p:cNvSpPr>
              <a:spLocks noChangeArrowheads="1"/>
            </p:cNvSpPr>
            <p:nvPr/>
          </p:nvSpPr>
          <p:spPr bwMode="auto">
            <a:xfrm>
              <a:off x="1731963" y="2867025"/>
              <a:ext cx="288925" cy="62388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nvGrpSpPr>
            <p:cNvPr id="8200" name="Group 44"/>
            <p:cNvGrpSpPr>
              <a:grpSpLocks/>
            </p:cNvGrpSpPr>
            <p:nvPr/>
          </p:nvGrpSpPr>
          <p:grpSpPr bwMode="auto">
            <a:xfrm>
              <a:off x="4192588" y="2689225"/>
              <a:ext cx="2097087" cy="2049463"/>
              <a:chOff x="1769" y="1380"/>
              <a:chExt cx="1321" cy="1291"/>
            </a:xfrm>
          </p:grpSpPr>
          <p:sp>
            <p:nvSpPr>
              <p:cNvPr id="8236" name="Freeform 5"/>
              <p:cNvSpPr>
                <a:spLocks/>
              </p:cNvSpPr>
              <p:nvPr/>
            </p:nvSpPr>
            <p:spPr bwMode="auto">
              <a:xfrm>
                <a:off x="1769" y="1380"/>
                <a:ext cx="1289" cy="1291"/>
              </a:xfrm>
              <a:custGeom>
                <a:avLst/>
                <a:gdLst>
                  <a:gd name="T0" fmla="*/ 238 w 1292"/>
                  <a:gd name="T1" fmla="*/ 7 h 1255"/>
                  <a:gd name="T2" fmla="*/ 35 w 1292"/>
                  <a:gd name="T3" fmla="*/ 162 h 1255"/>
                  <a:gd name="T4" fmla="*/ 29 w 1292"/>
                  <a:gd name="T5" fmla="*/ 538 h 1255"/>
                  <a:gd name="T6" fmla="*/ 53 w 1292"/>
                  <a:gd name="T7" fmla="*/ 853 h 1255"/>
                  <a:gd name="T8" fmla="*/ 244 w 1292"/>
                  <a:gd name="T9" fmla="*/ 896 h 1255"/>
                  <a:gd name="T10" fmla="*/ 645 w 1292"/>
                  <a:gd name="T11" fmla="*/ 1161 h 1255"/>
                  <a:gd name="T12" fmla="*/ 993 w 1292"/>
                  <a:gd name="T13" fmla="*/ 1272 h 1255"/>
                  <a:gd name="T14" fmla="*/ 1196 w 1292"/>
                  <a:gd name="T15" fmla="*/ 1050 h 1255"/>
                  <a:gd name="T16" fmla="*/ 1268 w 1292"/>
                  <a:gd name="T17" fmla="*/ 458 h 1255"/>
                  <a:gd name="T18" fmla="*/ 1202 w 1292"/>
                  <a:gd name="T19" fmla="*/ 217 h 1255"/>
                  <a:gd name="T20" fmla="*/ 747 w 1292"/>
                  <a:gd name="T21" fmla="*/ 118 h 1255"/>
                  <a:gd name="T22" fmla="*/ 23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37" name="Oval 6"/>
              <p:cNvSpPr>
                <a:spLocks noChangeArrowheads="1"/>
              </p:cNvSpPr>
              <p:nvPr/>
            </p:nvSpPr>
            <p:spPr bwMode="auto">
              <a:xfrm>
                <a:off x="1885" y="1676"/>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8238" name="Oval 7"/>
              <p:cNvSpPr>
                <a:spLocks noChangeArrowheads="1"/>
              </p:cNvSpPr>
              <p:nvPr/>
            </p:nvSpPr>
            <p:spPr bwMode="auto">
              <a:xfrm>
                <a:off x="2714" y="1869"/>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8239" name="Oval 8"/>
              <p:cNvSpPr>
                <a:spLocks noChangeArrowheads="1"/>
              </p:cNvSpPr>
              <p:nvPr/>
            </p:nvSpPr>
            <p:spPr bwMode="auto">
              <a:xfrm>
                <a:off x="2383" y="2208"/>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8240" name="Line 10"/>
              <p:cNvSpPr>
                <a:spLocks noChangeShapeType="1"/>
              </p:cNvSpPr>
              <p:nvPr/>
            </p:nvSpPr>
            <p:spPr bwMode="auto">
              <a:xfrm>
                <a:off x="1973" y="1771"/>
                <a:ext cx="454"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41" name="Line 11"/>
              <p:cNvSpPr>
                <a:spLocks noChangeShapeType="1"/>
              </p:cNvSpPr>
              <p:nvPr/>
            </p:nvSpPr>
            <p:spPr bwMode="auto">
              <a:xfrm flipV="1">
                <a:off x="2496" y="1963"/>
                <a:ext cx="245" cy="2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42" name="Text Box 12"/>
              <p:cNvSpPr txBox="1">
                <a:spLocks noChangeArrowheads="1"/>
              </p:cNvSpPr>
              <p:nvPr/>
            </p:nvSpPr>
            <p:spPr bwMode="auto">
              <a:xfrm>
                <a:off x="2063" y="1514"/>
                <a:ext cx="62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a:t>telephone</a:t>
                </a:r>
              </a:p>
              <a:p>
                <a:r>
                  <a:rPr lang="en-US" sz="1400" dirty="0"/>
                  <a:t>network</a:t>
                </a:r>
              </a:p>
            </p:txBody>
          </p:sp>
          <p:sp>
            <p:nvSpPr>
              <p:cNvPr id="8243" name="Line 14"/>
              <p:cNvSpPr>
                <a:spLocks noChangeShapeType="1"/>
              </p:cNvSpPr>
              <p:nvPr/>
            </p:nvSpPr>
            <p:spPr bwMode="auto">
              <a:xfrm flipV="1">
                <a:off x="2784" y="1911"/>
                <a:ext cx="306" cy="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8201" name="Text Box 34"/>
            <p:cNvSpPr txBox="1">
              <a:spLocks noChangeArrowheads="1"/>
            </p:cNvSpPr>
            <p:nvPr/>
          </p:nvSpPr>
          <p:spPr bwMode="auto">
            <a:xfrm>
              <a:off x="1585913" y="3511550"/>
              <a:ext cx="755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DSL</a:t>
              </a:r>
            </a:p>
            <a:p>
              <a:r>
                <a:rPr lang="en-US" sz="1400"/>
                <a:t>modem</a:t>
              </a:r>
            </a:p>
          </p:txBody>
        </p:sp>
        <p:sp>
          <p:nvSpPr>
            <p:cNvPr id="8202" name="Text Box 36"/>
            <p:cNvSpPr txBox="1">
              <a:spLocks noChangeArrowheads="1"/>
            </p:cNvSpPr>
            <p:nvPr/>
          </p:nvSpPr>
          <p:spPr bwMode="auto">
            <a:xfrm>
              <a:off x="738188" y="3983038"/>
              <a:ext cx="615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home</a:t>
              </a:r>
            </a:p>
            <a:p>
              <a:r>
                <a:rPr lang="en-US" sz="1400"/>
                <a:t>PC</a:t>
              </a:r>
            </a:p>
          </p:txBody>
        </p:sp>
        <p:graphicFrame>
          <p:nvGraphicFramePr>
            <p:cNvPr id="8195" name="Object 3"/>
            <p:cNvGraphicFramePr>
              <a:graphicFrameLocks noChangeAspect="1"/>
            </p:cNvGraphicFramePr>
            <p:nvPr/>
          </p:nvGraphicFramePr>
          <p:xfrm>
            <a:off x="1179513" y="2239963"/>
            <a:ext cx="490537" cy="369887"/>
          </p:xfrm>
          <a:graphic>
            <a:graphicData uri="http://schemas.openxmlformats.org/presentationml/2006/ole">
              <mc:AlternateContent xmlns:mc="http://schemas.openxmlformats.org/markup-compatibility/2006">
                <mc:Choice xmlns:v="urn:schemas-microsoft-com:vml" Requires="v">
                  <p:oleObj spid="_x0000_s3105" name="Clip" r:id="rId5" imgW="676440" imgH="485640" progId="MS_ClipArt_Gallery.2">
                    <p:embed/>
                  </p:oleObj>
                </mc:Choice>
                <mc:Fallback>
                  <p:oleObj name="Clip" r:id="rId5" imgW="676440" imgH="4856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13" y="2239963"/>
                          <a:ext cx="49053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3" name="Text Box 40"/>
            <p:cNvSpPr txBox="1">
              <a:spLocks noChangeArrowheads="1"/>
            </p:cNvSpPr>
            <p:nvPr/>
          </p:nvSpPr>
          <p:spPr bwMode="auto">
            <a:xfrm>
              <a:off x="1001713" y="1641475"/>
              <a:ext cx="666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home</a:t>
              </a:r>
            </a:p>
            <a:p>
              <a:r>
                <a:rPr lang="en-US" sz="1400"/>
                <a:t>phone</a:t>
              </a:r>
            </a:p>
          </p:txBody>
        </p:sp>
        <p:sp>
          <p:nvSpPr>
            <p:cNvPr id="8204" name="Line 41"/>
            <p:cNvSpPr>
              <a:spLocks noChangeShapeType="1"/>
            </p:cNvSpPr>
            <p:nvPr/>
          </p:nvSpPr>
          <p:spPr bwMode="auto">
            <a:xfrm>
              <a:off x="1568450" y="2479675"/>
              <a:ext cx="885825" cy="525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5" name="Line 42"/>
            <p:cNvSpPr>
              <a:spLocks noChangeShapeType="1"/>
            </p:cNvSpPr>
            <p:nvPr/>
          </p:nvSpPr>
          <p:spPr bwMode="auto">
            <a:xfrm flipV="1">
              <a:off x="1233488" y="3227388"/>
              <a:ext cx="5111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6" name="Rectangle 47"/>
            <p:cNvSpPr>
              <a:spLocks noChangeArrowheads="1"/>
            </p:cNvSpPr>
            <p:nvPr/>
          </p:nvSpPr>
          <p:spPr bwMode="auto">
            <a:xfrm>
              <a:off x="3700463" y="2728913"/>
              <a:ext cx="288925" cy="623887"/>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207" name="Line 48"/>
            <p:cNvSpPr>
              <a:spLocks noChangeShapeType="1"/>
            </p:cNvSpPr>
            <p:nvPr/>
          </p:nvSpPr>
          <p:spPr bwMode="auto">
            <a:xfrm>
              <a:off x="2438400" y="3089275"/>
              <a:ext cx="1247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8" name="Freeform 52"/>
            <p:cNvSpPr>
              <a:spLocks/>
            </p:cNvSpPr>
            <p:nvPr/>
          </p:nvSpPr>
          <p:spPr bwMode="auto">
            <a:xfrm rot="4873784">
              <a:off x="4356101" y="1041400"/>
              <a:ext cx="1770062" cy="1646237"/>
            </a:xfrm>
            <a:custGeom>
              <a:avLst/>
              <a:gdLst>
                <a:gd name="T0" fmla="*/ 327434 w 1292"/>
                <a:gd name="T1" fmla="*/ 9182 h 1255"/>
                <a:gd name="T2" fmla="*/ 47951 w 1292"/>
                <a:gd name="T3" fmla="*/ 205944 h 1255"/>
                <a:gd name="T4" fmla="*/ 39730 w 1292"/>
                <a:gd name="T5" fmla="*/ 686041 h 1255"/>
                <a:gd name="T6" fmla="*/ 72611 w 1292"/>
                <a:gd name="T7" fmla="*/ 1087435 h 1255"/>
                <a:gd name="T8" fmla="*/ 335654 w 1292"/>
                <a:gd name="T9" fmla="*/ 1142528 h 1255"/>
                <a:gd name="T10" fmla="*/ 886401 w 1292"/>
                <a:gd name="T11" fmla="*/ 1480957 h 1255"/>
                <a:gd name="T12" fmla="*/ 1363167 w 1292"/>
                <a:gd name="T13" fmla="*/ 1622626 h 1255"/>
                <a:gd name="T14" fmla="*/ 1642650 w 1292"/>
                <a:gd name="T15" fmla="*/ 1339289 h 1255"/>
                <a:gd name="T16" fmla="*/ 1741292 w 1292"/>
                <a:gd name="T17" fmla="*/ 583725 h 1255"/>
                <a:gd name="T18" fmla="*/ 1650871 w 1292"/>
                <a:gd name="T19" fmla="*/ 276778 h 1255"/>
                <a:gd name="T20" fmla="*/ 1026143 w 1292"/>
                <a:gd name="T21" fmla="*/ 150850 h 1255"/>
                <a:gd name="T22" fmla="*/ 327434 w 1292"/>
                <a:gd name="T23" fmla="*/ 918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09" name="Text Box 53"/>
            <p:cNvSpPr txBox="1">
              <a:spLocks noChangeArrowheads="1"/>
            </p:cNvSpPr>
            <p:nvPr/>
          </p:nvSpPr>
          <p:spPr bwMode="auto">
            <a:xfrm>
              <a:off x="5062538" y="1350963"/>
              <a:ext cx="915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Internet</a:t>
              </a:r>
            </a:p>
          </p:txBody>
        </p:sp>
        <p:grpSp>
          <p:nvGrpSpPr>
            <p:cNvPr id="8210" name="Group 54"/>
            <p:cNvGrpSpPr>
              <a:grpSpLocks/>
            </p:cNvGrpSpPr>
            <p:nvPr/>
          </p:nvGrpSpPr>
          <p:grpSpPr bwMode="auto">
            <a:xfrm>
              <a:off x="4144963" y="2365375"/>
              <a:ext cx="473075" cy="244475"/>
              <a:chOff x="533" y="321"/>
              <a:chExt cx="359" cy="180"/>
            </a:xfrm>
          </p:grpSpPr>
          <p:grpSp>
            <p:nvGrpSpPr>
              <p:cNvPr id="8221" name="Group 55"/>
              <p:cNvGrpSpPr>
                <a:grpSpLocks/>
              </p:cNvGrpSpPr>
              <p:nvPr/>
            </p:nvGrpSpPr>
            <p:grpSpPr bwMode="auto">
              <a:xfrm>
                <a:off x="533" y="321"/>
                <a:ext cx="359" cy="180"/>
                <a:chOff x="1009" y="655"/>
                <a:chExt cx="359" cy="180"/>
              </a:xfrm>
            </p:grpSpPr>
            <p:sp>
              <p:nvSpPr>
                <p:cNvPr id="8223" name="Oval 5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224" name="Line 57"/>
                <p:cNvSpPr>
                  <a:spLocks noChangeShapeType="1"/>
                </p:cNvSpPr>
                <p:nvPr/>
              </p:nvSpPr>
              <p:spPr bwMode="auto">
                <a:xfrm>
                  <a:off x="1012"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5" name="Line 58"/>
                <p:cNvSpPr>
                  <a:spLocks noChangeShapeType="1"/>
                </p:cNvSpPr>
                <p:nvPr/>
              </p:nvSpPr>
              <p:spPr bwMode="auto">
                <a:xfrm>
                  <a:off x="1368"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6" name="Rectangle 59"/>
                <p:cNvSpPr>
                  <a:spLocks noChangeArrowheads="1"/>
                </p:cNvSpPr>
                <p:nvPr/>
              </p:nvSpPr>
              <p:spPr bwMode="auto">
                <a:xfrm>
                  <a:off x="1012" y="727"/>
                  <a:ext cx="353" cy="6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8227" name="Oval 6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228" name="Group 61"/>
                <p:cNvGrpSpPr>
                  <a:grpSpLocks/>
                </p:cNvGrpSpPr>
                <p:nvPr/>
              </p:nvGrpSpPr>
              <p:grpSpPr bwMode="auto">
                <a:xfrm>
                  <a:off x="1095" y="681"/>
                  <a:ext cx="176" cy="68"/>
                  <a:chOff x="2848" y="848"/>
                  <a:chExt cx="140" cy="98"/>
                </a:xfrm>
              </p:grpSpPr>
              <p:sp>
                <p:nvSpPr>
                  <p:cNvPr id="8233" name="Line 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4" name="Line 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5" name="Line 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29" name="Group 65"/>
                <p:cNvGrpSpPr>
                  <a:grpSpLocks/>
                </p:cNvGrpSpPr>
                <p:nvPr/>
              </p:nvGrpSpPr>
              <p:grpSpPr bwMode="auto">
                <a:xfrm flipV="1">
                  <a:off x="1095" y="680"/>
                  <a:ext cx="176" cy="68"/>
                  <a:chOff x="2848" y="848"/>
                  <a:chExt cx="140" cy="98"/>
                </a:xfrm>
              </p:grpSpPr>
              <p:sp>
                <p:nvSpPr>
                  <p:cNvPr id="8230" name="Line 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1" name="Line 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32" name="Line 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8222" name="Line 69"/>
              <p:cNvSpPr>
                <a:spLocks noChangeShapeType="1"/>
              </p:cNvSpPr>
              <p:nvPr/>
            </p:nvSpPr>
            <p:spPr bwMode="auto">
              <a:xfrm>
                <a:off x="535" y="368"/>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211" name="Line 70"/>
            <p:cNvSpPr>
              <a:spLocks noChangeShapeType="1"/>
            </p:cNvSpPr>
            <p:nvPr/>
          </p:nvSpPr>
          <p:spPr bwMode="auto">
            <a:xfrm flipV="1">
              <a:off x="3989388" y="2563813"/>
              <a:ext cx="392112" cy="442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2" name="Line 71"/>
            <p:cNvSpPr>
              <a:spLocks noChangeShapeType="1"/>
            </p:cNvSpPr>
            <p:nvPr/>
          </p:nvSpPr>
          <p:spPr bwMode="auto">
            <a:xfrm>
              <a:off x="3976688" y="3200400"/>
              <a:ext cx="484187" cy="53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3" name="Text Box 72"/>
            <p:cNvSpPr txBox="1">
              <a:spLocks noChangeArrowheads="1"/>
            </p:cNvSpPr>
            <p:nvPr/>
          </p:nvSpPr>
          <p:spPr bwMode="auto">
            <a:xfrm>
              <a:off x="3425825" y="2493963"/>
              <a:ext cx="730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DSLAM</a:t>
              </a:r>
            </a:p>
          </p:txBody>
        </p:sp>
        <p:sp>
          <p:nvSpPr>
            <p:cNvPr id="8214" name="AutoShape 73"/>
            <p:cNvSpPr>
              <a:spLocks noChangeArrowheads="1"/>
            </p:cNvSpPr>
            <p:nvPr/>
          </p:nvSpPr>
          <p:spPr bwMode="auto">
            <a:xfrm>
              <a:off x="2438400" y="1262063"/>
              <a:ext cx="2009775" cy="930275"/>
            </a:xfrm>
            <a:prstGeom prst="wedgeRoundRectCallout">
              <a:avLst>
                <a:gd name="adj1" fmla="val -27171"/>
                <a:gd name="adj2" fmla="val 136005"/>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sp>
          <p:nvSpPr>
            <p:cNvPr id="8215" name="Text Box 74"/>
            <p:cNvSpPr txBox="1">
              <a:spLocks noChangeArrowheads="1"/>
            </p:cNvSpPr>
            <p:nvPr/>
          </p:nvSpPr>
          <p:spPr bwMode="auto">
            <a:xfrm>
              <a:off x="2416175" y="1316038"/>
              <a:ext cx="2044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Existing phone line:</a:t>
              </a:r>
              <a:br>
                <a:rPr lang="en-US" sz="1200"/>
              </a:br>
              <a:r>
                <a:rPr lang="en-US" sz="1200"/>
                <a:t>0-4KHz phone; 4-50KHz upstream data; 50KHz-1MHz downstream data</a:t>
              </a:r>
            </a:p>
          </p:txBody>
        </p:sp>
        <p:sp>
          <p:nvSpPr>
            <p:cNvPr id="8216" name="Rectangle 76"/>
            <p:cNvSpPr>
              <a:spLocks noChangeArrowheads="1"/>
            </p:cNvSpPr>
            <p:nvPr/>
          </p:nvSpPr>
          <p:spPr bwMode="auto">
            <a:xfrm>
              <a:off x="2273300" y="2951163"/>
              <a:ext cx="207963" cy="23495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17" name="Line 77"/>
            <p:cNvSpPr>
              <a:spLocks noChangeShapeType="1"/>
            </p:cNvSpPr>
            <p:nvPr/>
          </p:nvSpPr>
          <p:spPr bwMode="auto">
            <a:xfrm>
              <a:off x="2008188" y="3089275"/>
              <a:ext cx="292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8" name="Text Box 78"/>
            <p:cNvSpPr txBox="1">
              <a:spLocks noChangeArrowheads="1"/>
            </p:cNvSpPr>
            <p:nvPr/>
          </p:nvSpPr>
          <p:spPr bwMode="auto">
            <a:xfrm>
              <a:off x="2000250" y="3157538"/>
              <a:ext cx="993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splitter</a:t>
              </a:r>
            </a:p>
          </p:txBody>
        </p:sp>
        <p:sp>
          <p:nvSpPr>
            <p:cNvPr id="8219" name="Rectangle 80"/>
            <p:cNvSpPr>
              <a:spLocks noChangeArrowheads="1"/>
            </p:cNvSpPr>
            <p:nvPr/>
          </p:nvSpPr>
          <p:spPr bwMode="auto">
            <a:xfrm>
              <a:off x="3406775" y="2287588"/>
              <a:ext cx="1233488" cy="1343025"/>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20" name="Text Box 81"/>
            <p:cNvSpPr txBox="1">
              <a:spLocks noChangeArrowheads="1"/>
            </p:cNvSpPr>
            <p:nvPr/>
          </p:nvSpPr>
          <p:spPr bwMode="auto">
            <a:xfrm>
              <a:off x="3316288" y="3638550"/>
              <a:ext cx="776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central</a:t>
              </a:r>
            </a:p>
            <a:p>
              <a:r>
                <a:rPr lang="en-US" sz="1400"/>
                <a:t>office</a:t>
              </a:r>
            </a:p>
          </p:txBody>
        </p:sp>
      </p:grpSp>
      <p:sp>
        <p:nvSpPr>
          <p:cNvPr id="8197" name="Title 50"/>
          <p:cNvSpPr>
            <a:spLocks noGrp="1"/>
          </p:cNvSpPr>
          <p:nvPr>
            <p:ph type="title"/>
          </p:nvPr>
        </p:nvSpPr>
        <p:spPr>
          <a:xfrm>
            <a:off x="179512" y="0"/>
            <a:ext cx="8623300" cy="1143000"/>
          </a:xfrm>
        </p:spPr>
        <p:txBody>
          <a:bodyPr/>
          <a:lstStyle/>
          <a:p>
            <a:r>
              <a:rPr lang="en-US" dirty="0" smtClean="0"/>
              <a:t>Digital Subscriber Line (ADSL)</a:t>
            </a:r>
          </a:p>
        </p:txBody>
      </p:sp>
      <p:sp>
        <p:nvSpPr>
          <p:cNvPr id="8198" name="Rectangle 52"/>
          <p:cNvSpPr>
            <a:spLocks noChangeArrowheads="1"/>
          </p:cNvSpPr>
          <p:nvPr/>
        </p:nvSpPr>
        <p:spPr bwMode="auto">
          <a:xfrm>
            <a:off x="-36512" y="4149080"/>
            <a:ext cx="86931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chemeClr val="accent2"/>
              </a:buClr>
              <a:buSzPct val="85000"/>
            </a:pPr>
            <a:endParaRPr lang="en-US" dirty="0">
              <a:solidFill>
                <a:srgbClr val="FF0000"/>
              </a:solidFill>
              <a:latin typeface="Comic Sans MS" pitchFamily="66" charset="0"/>
            </a:endParaRPr>
          </a:p>
          <a:p>
            <a:pPr marL="800100" lvl="1" indent="-342900" algn="l">
              <a:spcBef>
                <a:spcPct val="20000"/>
              </a:spcBef>
              <a:buSzPct val="75000"/>
              <a:buFont typeface="Arial" pitchFamily="34" charset="0"/>
              <a:buChar char="•"/>
            </a:pPr>
            <a:r>
              <a:rPr lang="en-US" dirty="0"/>
              <a:t>U</a:t>
            </a:r>
            <a:r>
              <a:rPr lang="en-US" dirty="0" smtClean="0">
                <a:latin typeface="Comic Sans MS" pitchFamily="66" charset="0"/>
              </a:rPr>
              <a:t>ses </a:t>
            </a:r>
            <a:r>
              <a:rPr lang="en-US" dirty="0">
                <a:latin typeface="Comic Sans MS" pitchFamily="66" charset="0"/>
              </a:rPr>
              <a:t>existing telephone </a:t>
            </a:r>
            <a:r>
              <a:rPr lang="en-US" dirty="0" smtClean="0">
                <a:latin typeface="Comic Sans MS" pitchFamily="66" charset="0"/>
              </a:rPr>
              <a:t>infrastructure.</a:t>
            </a:r>
            <a:endParaRPr lang="en-US" dirty="0">
              <a:latin typeface="Comic Sans MS" pitchFamily="66" charset="0"/>
            </a:endParaRPr>
          </a:p>
          <a:p>
            <a:pPr marL="800100" lvl="1" indent="-342900" algn="l">
              <a:spcBef>
                <a:spcPct val="20000"/>
              </a:spcBef>
              <a:buSzPct val="75000"/>
              <a:buFont typeface="Arial" pitchFamily="34" charset="0"/>
              <a:buChar char="•"/>
            </a:pPr>
            <a:r>
              <a:rPr lang="en-US" dirty="0">
                <a:latin typeface="Comic Sans MS" pitchFamily="66" charset="0"/>
              </a:rPr>
              <a:t>up to 1 Mbps upstream (today typically &lt; 256 kbps)</a:t>
            </a:r>
          </a:p>
          <a:p>
            <a:pPr marL="800100" lvl="1" indent="-342900" algn="l">
              <a:spcBef>
                <a:spcPct val="20000"/>
              </a:spcBef>
              <a:buSzPct val="75000"/>
              <a:buFont typeface="Arial" pitchFamily="34" charset="0"/>
              <a:buChar char="•"/>
            </a:pPr>
            <a:r>
              <a:rPr lang="en-US" dirty="0">
                <a:latin typeface="Comic Sans MS" pitchFamily="66" charset="0"/>
              </a:rPr>
              <a:t>up to 8 Mbps downstream (today typically &lt; 1 Mbps)</a:t>
            </a:r>
          </a:p>
          <a:p>
            <a:pPr marL="800100" lvl="1" indent="-342900" algn="l">
              <a:spcBef>
                <a:spcPct val="20000"/>
              </a:spcBef>
              <a:buSzPct val="75000"/>
              <a:buFont typeface="Arial" pitchFamily="34" charset="0"/>
              <a:buChar char="•"/>
            </a:pPr>
            <a:r>
              <a:rPr lang="en-US" dirty="0">
                <a:latin typeface="Comic Sans MS" pitchFamily="66" charset="0"/>
              </a:rPr>
              <a:t>dedicated physical line to telephone central office</a:t>
            </a:r>
            <a:endParaRPr lang="en-US" sz="2000" dirty="0">
              <a:solidFill>
                <a:schemeClr val="accent2"/>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21</a:t>
            </a:fld>
            <a:endParaRPr lang="en-US" dirty="0">
              <a:latin typeface="Comic Sans MS" pitchFamily="66" charset="0"/>
            </a:endParaRPr>
          </a:p>
        </p:txBody>
      </p:sp>
      <p:sp>
        <p:nvSpPr>
          <p:cNvPr id="54" name="Rectangle 3"/>
          <p:cNvSpPr txBox="1">
            <a:spLocks noChangeArrowheads="1"/>
          </p:cNvSpPr>
          <p:nvPr/>
        </p:nvSpPr>
        <p:spPr>
          <a:xfrm>
            <a:off x="6273328" y="2492657"/>
            <a:ext cx="2870671" cy="482541"/>
          </a:xfrm>
          <a:prstGeom prst="rect">
            <a:avLst/>
          </a:prstGeom>
        </p:spPr>
        <p:txBody>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buNone/>
            </a:pPr>
            <a:r>
              <a:rPr lang="en-US" sz="2400" dirty="0" smtClean="0">
                <a:solidFill>
                  <a:srgbClr val="800000"/>
                </a:solidFill>
              </a:rPr>
              <a:t>Asymmetric DSL</a:t>
            </a:r>
            <a:endParaRPr lang="en-US" sz="2000" dirty="0" smtClean="0">
              <a:solidFill>
                <a:srgbClr val="800000"/>
              </a:solidFill>
            </a:endParaRPr>
          </a:p>
        </p:txBody>
      </p:sp>
      <p:cxnSp>
        <p:nvCxnSpPr>
          <p:cNvPr id="5" name="Straight Arrow Connector 4"/>
          <p:cNvCxnSpPr>
            <a:stCxn id="54" idx="1"/>
            <a:endCxn id="8215" idx="3"/>
          </p:cNvCxnSpPr>
          <p:nvPr/>
        </p:nvCxnSpPr>
        <p:spPr bwMode="auto">
          <a:xfrm flipH="1" flipV="1">
            <a:off x="4687415" y="1800449"/>
            <a:ext cx="1585913" cy="933479"/>
          </a:xfrm>
          <a:prstGeom prst="straightConnector1">
            <a:avLst/>
          </a:prstGeom>
          <a:noFill/>
          <a:ln w="25400" cap="flat" cmpd="sng" algn="ctr">
            <a:solidFill>
              <a:srgbClr val="800000"/>
            </a:solidFill>
            <a:prstDash val="solid"/>
            <a:round/>
            <a:headEnd type="none" w="med" len="med"/>
            <a:tailEnd type="arrow"/>
          </a:ln>
          <a:effectLst/>
        </p:spPr>
      </p:cxnSp>
    </p:spTree>
    <p:extLst>
      <p:ext uri="{BB962C8B-B14F-4D97-AF65-F5344CB8AC3E}">
        <p14:creationId xmlns:p14="http://schemas.microsoft.com/office/powerpoint/2010/main" val="400970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of xDSL Alternatives </a:t>
            </a:r>
            <a:endParaRPr lang="en-US" sz="4000" dirty="0"/>
          </a:p>
        </p:txBody>
      </p:sp>
      <p:graphicFrame>
        <p:nvGraphicFramePr>
          <p:cNvPr id="94210" name="Object 2"/>
          <p:cNvGraphicFramePr>
            <a:graphicFrameLocks noChangeAspect="1"/>
          </p:cNvGraphicFramePr>
          <p:nvPr>
            <p:extLst>
              <p:ext uri="{D42A27DB-BD31-4B8C-83A1-F6EECF244321}">
                <p14:modId xmlns:p14="http://schemas.microsoft.com/office/powerpoint/2010/main" val="1654663932"/>
              </p:ext>
            </p:extLst>
          </p:nvPr>
        </p:nvGraphicFramePr>
        <p:xfrm>
          <a:off x="179512" y="1268760"/>
          <a:ext cx="8748464" cy="4447136"/>
        </p:xfrm>
        <a:graphic>
          <a:graphicData uri="http://schemas.openxmlformats.org/presentationml/2006/ole">
            <mc:AlternateContent xmlns:mc="http://schemas.openxmlformats.org/markup-compatibility/2006">
              <mc:Choice xmlns:v="urn:schemas-microsoft-com:vml" Requires="v">
                <p:oleObj spid="_x0000_s8195" name="Document" r:id="rId4" imgW="6096000" imgH="3251200" progId="Word.Document.12">
                  <p:embed/>
                </p:oleObj>
              </mc:Choice>
              <mc:Fallback>
                <p:oleObj name="Document" r:id="rId4" imgW="6096000" imgH="3251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268760"/>
                        <a:ext cx="8748464" cy="4447136"/>
                      </a:xfrm>
                      <a:prstGeom prst="rect">
                        <a:avLst/>
                      </a:prstGeom>
                      <a:noFill/>
                      <a:ln>
                        <a:noFill/>
                      </a:ln>
                    </p:spPr>
                  </p:pic>
                </p:oleObj>
              </mc:Fallback>
            </mc:AlternateContent>
          </a:graphicData>
        </a:graphic>
      </p:graphicFrame>
      <p:sp>
        <p:nvSpPr>
          <p:cNvPr id="6" name="Rectangle 5"/>
          <p:cNvSpPr>
            <a:spLocks noChangeArrowheads="1"/>
          </p:cNvSpPr>
          <p:nvPr/>
        </p:nvSpPr>
        <p:spPr bwMode="auto">
          <a:xfrm>
            <a:off x="7607166" y="5594370"/>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5" name="Oval 4"/>
          <p:cNvSpPr/>
          <p:nvPr/>
        </p:nvSpPr>
        <p:spPr bwMode="auto">
          <a:xfrm>
            <a:off x="7164288" y="1196752"/>
            <a:ext cx="1778496" cy="1656184"/>
          </a:xfrm>
          <a:prstGeom prst="ellipse">
            <a:avLst/>
          </a:prstGeom>
          <a:no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9"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70051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VDSL</a:t>
            </a: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pic>
        <p:nvPicPr>
          <p:cNvPr id="32770" name="Picture 2" descr="C:\Users\rek\Desktop\adsl_vdsl_basics_files\241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192887"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5309827" y="1700808"/>
            <a:ext cx="1854461" cy="57606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rPr>
              <a:t>1.4 Km</a:t>
            </a:r>
            <a:endParaRPr lang="en-US" sz="1600" b="1" dirty="0">
              <a:solidFill>
                <a:srgbClr val="800000"/>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dirty="0" smtClean="0">
                <a:ln>
                  <a:noFill/>
                </a:ln>
                <a:solidFill>
                  <a:srgbClr val="800000"/>
                </a:solidFill>
                <a:effectLst/>
              </a:rPr>
              <a:t>twisted pair limit</a:t>
            </a:r>
            <a:endParaRPr kumimoji="0" lang="en-US" sz="1600" b="1" i="0" u="none" strike="noStrike" cap="none" normalizeH="0" baseline="0" dirty="0" smtClean="0">
              <a:ln>
                <a:noFill/>
              </a:ln>
              <a:solidFill>
                <a:srgbClr val="800000"/>
              </a:solidFill>
              <a:effectLst/>
            </a:endParaRPr>
          </a:p>
        </p:txBody>
      </p:sp>
      <p:cxnSp>
        <p:nvCxnSpPr>
          <p:cNvPr id="9" name="Straight Arrow Connector 8"/>
          <p:cNvCxnSpPr>
            <a:stCxn id="7" idx="1"/>
          </p:cNvCxnSpPr>
          <p:nvPr/>
        </p:nvCxnSpPr>
        <p:spPr bwMode="auto">
          <a:xfrm flipH="1">
            <a:off x="4733763" y="1988840"/>
            <a:ext cx="576064" cy="1130986"/>
          </a:xfrm>
          <a:prstGeom prst="straightConnector1">
            <a:avLst/>
          </a:prstGeom>
          <a:noFill/>
          <a:ln w="25400" cap="flat" cmpd="sng" algn="ctr">
            <a:solidFill>
              <a:srgbClr val="800000"/>
            </a:solidFill>
            <a:prstDash val="solid"/>
            <a:round/>
            <a:headEnd type="none" w="med" len="med"/>
            <a:tailEnd type="arrow"/>
          </a:ln>
          <a:effectLst/>
        </p:spPr>
      </p:cxnSp>
      <p:sp>
        <p:nvSpPr>
          <p:cNvPr id="8"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624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53280" y="-27384"/>
            <a:ext cx="8839200" cy="1143000"/>
          </a:xfrm>
        </p:spPr>
        <p:txBody>
          <a:bodyPr/>
          <a:lstStyle/>
          <a:p>
            <a:r>
              <a:rPr lang="en-US" sz="4000" dirty="0" smtClean="0"/>
              <a:t>Residential Access: Cable </a:t>
            </a:r>
            <a:r>
              <a:rPr lang="en-US" sz="4000" dirty="0"/>
              <a:t>M</a:t>
            </a:r>
            <a:r>
              <a:rPr lang="en-US" sz="4000" dirty="0" smtClean="0"/>
              <a:t>odems</a:t>
            </a:r>
          </a:p>
        </p:txBody>
      </p:sp>
      <p:sp>
        <p:nvSpPr>
          <p:cNvPr id="52229" name="Rectangle 3"/>
          <p:cNvSpPr>
            <a:spLocks noGrp="1" noChangeArrowheads="1"/>
          </p:cNvSpPr>
          <p:nvPr>
            <p:ph type="body" sz="half" idx="1"/>
          </p:nvPr>
        </p:nvSpPr>
        <p:spPr>
          <a:xfrm>
            <a:off x="533400" y="1340768"/>
            <a:ext cx="8287072" cy="4824536"/>
          </a:xfrm>
        </p:spPr>
        <p:txBody>
          <a:bodyPr/>
          <a:lstStyle/>
          <a:p>
            <a:r>
              <a:rPr lang="en-US" dirty="0" smtClean="0"/>
              <a:t>Does not use telephone infrastructure</a:t>
            </a:r>
          </a:p>
          <a:p>
            <a:pPr lvl="1"/>
            <a:r>
              <a:rPr lang="en-US" sz="2800" dirty="0" smtClean="0"/>
              <a:t>Instead uses cable TV infrastructure.</a:t>
            </a:r>
          </a:p>
          <a:p>
            <a:r>
              <a:rPr lang="en-US" dirty="0" smtClean="0">
                <a:solidFill>
                  <a:srgbClr val="800000"/>
                </a:solidFill>
              </a:rPr>
              <a:t>HFC: hybrid fiber coax</a:t>
            </a:r>
          </a:p>
          <a:p>
            <a:pPr lvl="1"/>
            <a:r>
              <a:rPr lang="en-US" sz="2800" dirty="0" smtClean="0"/>
              <a:t>asymmetric: up to </a:t>
            </a:r>
            <a:r>
              <a:rPr lang="en-US" sz="2800" dirty="0" smtClean="0"/>
              <a:t>40Mbps </a:t>
            </a:r>
            <a:r>
              <a:rPr lang="en-US" sz="2800" dirty="0" smtClean="0"/>
              <a:t>downstream, </a:t>
            </a:r>
            <a:r>
              <a:rPr lang="en-US" sz="2800" dirty="0" smtClean="0"/>
              <a:t>6 </a:t>
            </a:r>
            <a:r>
              <a:rPr lang="en-US" sz="2800" dirty="0" smtClean="0"/>
              <a:t>Mbps upstream</a:t>
            </a:r>
          </a:p>
          <a:p>
            <a:r>
              <a:rPr lang="en-US" dirty="0" smtClean="0">
                <a:solidFill>
                  <a:srgbClr val="800000"/>
                </a:solidFill>
              </a:rPr>
              <a:t>network</a:t>
            </a:r>
            <a:r>
              <a:rPr lang="en-US" dirty="0" smtClean="0"/>
              <a:t> of cable and fiber attaches homes to ISP router:</a:t>
            </a:r>
          </a:p>
          <a:p>
            <a:pPr lvl="1"/>
            <a:r>
              <a:rPr lang="en-US" sz="2800" dirty="0" smtClean="0"/>
              <a:t>homes </a:t>
            </a:r>
            <a:r>
              <a:rPr lang="en-US" sz="2800" dirty="0" smtClean="0">
                <a:solidFill>
                  <a:srgbClr val="800000"/>
                </a:solidFill>
              </a:rPr>
              <a:t>share access </a:t>
            </a:r>
            <a:r>
              <a:rPr lang="en-US" sz="2800" dirty="0" smtClean="0"/>
              <a:t>to router </a:t>
            </a:r>
          </a:p>
          <a:p>
            <a:pPr lvl="1"/>
            <a:r>
              <a:rPr lang="en-US" sz="2800" dirty="0" smtClean="0"/>
              <a:t>unlike DSL, which has </a:t>
            </a:r>
            <a:r>
              <a:rPr lang="en-US" sz="2800" dirty="0" smtClean="0">
                <a:solidFill>
                  <a:srgbClr val="800000"/>
                </a:solidFill>
              </a:rPr>
              <a:t>dedicated access.</a:t>
            </a:r>
          </a:p>
          <a:p>
            <a:pPr lvl="1">
              <a:buFont typeface="Wingdings" pitchFamily="2" charset="2"/>
              <a:buNone/>
            </a:pPr>
            <a:endParaRPr lang="en-US" sz="2800" dirty="0" smtClean="0">
              <a:solidFill>
                <a:srgbClr val="800000"/>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24</a:t>
            </a:fld>
            <a:endParaRPr lang="en-US" dirty="0">
              <a:latin typeface="Comic Sans MS" pitchFamily="66" charset="0"/>
            </a:endParaRPr>
          </a:p>
        </p:txBody>
      </p:sp>
    </p:spTree>
    <p:extLst>
      <p:ext uri="{BB962C8B-B14F-4D97-AF65-F5344CB8AC3E}">
        <p14:creationId xmlns:p14="http://schemas.microsoft.com/office/powerpoint/2010/main" val="2914575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179512" y="-27384"/>
            <a:ext cx="8784976" cy="1143000"/>
          </a:xfrm>
        </p:spPr>
        <p:txBody>
          <a:bodyPr/>
          <a:lstStyle/>
          <a:p>
            <a:r>
              <a:rPr lang="en-US" sz="4000" dirty="0" smtClean="0"/>
              <a:t>Residential Access: Cable Modems</a:t>
            </a:r>
          </a:p>
        </p:txBody>
      </p:sp>
      <p:pic>
        <p:nvPicPr>
          <p:cNvPr id="53253" name="Picture 3" descr="tran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1132235"/>
            <a:ext cx="6465887"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4"/>
          <p:cNvSpPr txBox="1">
            <a:spLocks noChangeArrowheads="1"/>
          </p:cNvSpPr>
          <p:nvPr/>
        </p:nvSpPr>
        <p:spPr bwMode="auto">
          <a:xfrm>
            <a:off x="622300" y="5949280"/>
            <a:ext cx="4502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dirty="0">
                <a:latin typeface="Arial" charset="0"/>
              </a:rPr>
              <a:t>Diagram: http://www.cabledatacomnews.com/cmic/diagram.html</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25</a:t>
            </a:fld>
            <a:endParaRPr lang="en-US" dirty="0">
              <a:latin typeface="Comic Sans MS" pitchFamily="66" charset="0"/>
            </a:endParaRPr>
          </a:p>
        </p:txBody>
      </p:sp>
    </p:spTree>
    <p:extLst>
      <p:ext uri="{BB962C8B-B14F-4D97-AF65-F5344CB8AC3E}">
        <p14:creationId xmlns:p14="http://schemas.microsoft.com/office/powerpoint/2010/main" val="3124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35496" y="-99392"/>
            <a:ext cx="8996362" cy="1143000"/>
          </a:xfrm>
        </p:spPr>
        <p:txBody>
          <a:bodyPr/>
          <a:lstStyle/>
          <a:p>
            <a:r>
              <a:rPr lang="en-US" sz="3600" dirty="0" smtClean="0"/>
              <a:t>Cable Network Architecture: Overview</a:t>
            </a:r>
          </a:p>
        </p:txBody>
      </p:sp>
      <p:pic>
        <p:nvPicPr>
          <p:cNvPr id="54277" name="Picture 3"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3873500"/>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4308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406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0" name="Group 6"/>
          <p:cNvGrpSpPr>
            <a:grpSpLocks/>
          </p:cNvGrpSpPr>
          <p:nvPr/>
        </p:nvGrpSpPr>
        <p:grpSpPr bwMode="auto">
          <a:xfrm>
            <a:off x="3916363" y="4227513"/>
            <a:ext cx="255587" cy="633412"/>
            <a:chOff x="2055" y="2297"/>
            <a:chExt cx="161" cy="399"/>
          </a:xfrm>
        </p:grpSpPr>
        <p:sp>
          <p:nvSpPr>
            <p:cNvPr id="229383"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8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4281" name="Picture 9"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38" y="40767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533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5070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2"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55245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5" name="Group 13"/>
          <p:cNvGrpSpPr>
            <a:grpSpLocks/>
          </p:cNvGrpSpPr>
          <p:nvPr/>
        </p:nvGrpSpPr>
        <p:grpSpPr bwMode="auto">
          <a:xfrm flipV="1">
            <a:off x="6770688" y="4906963"/>
            <a:ext cx="255587" cy="820737"/>
            <a:chOff x="2459" y="2251"/>
            <a:chExt cx="161" cy="517"/>
          </a:xfrm>
        </p:grpSpPr>
        <p:sp>
          <p:nvSpPr>
            <p:cNvPr id="229390"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86" name="Group 16"/>
          <p:cNvGrpSpPr>
            <a:grpSpLocks/>
          </p:cNvGrpSpPr>
          <p:nvPr/>
        </p:nvGrpSpPr>
        <p:grpSpPr bwMode="auto">
          <a:xfrm flipV="1">
            <a:off x="5529263" y="4887913"/>
            <a:ext cx="255587" cy="379412"/>
            <a:chOff x="2315" y="2599"/>
            <a:chExt cx="161" cy="239"/>
          </a:xfrm>
        </p:grpSpPr>
        <p:sp>
          <p:nvSpPr>
            <p:cNvPr id="229393"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87" name="Group 19"/>
          <p:cNvGrpSpPr>
            <a:grpSpLocks/>
          </p:cNvGrpSpPr>
          <p:nvPr/>
        </p:nvGrpSpPr>
        <p:grpSpPr bwMode="auto">
          <a:xfrm flipV="1">
            <a:off x="4094163" y="4900613"/>
            <a:ext cx="255587" cy="633412"/>
            <a:chOff x="2055" y="2297"/>
            <a:chExt cx="161" cy="399"/>
          </a:xfrm>
        </p:grpSpPr>
        <p:sp>
          <p:nvSpPr>
            <p:cNvPr id="229396"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88" name="Group 22"/>
          <p:cNvGrpSpPr>
            <a:grpSpLocks/>
          </p:cNvGrpSpPr>
          <p:nvPr/>
        </p:nvGrpSpPr>
        <p:grpSpPr bwMode="auto">
          <a:xfrm>
            <a:off x="7126288" y="4246563"/>
            <a:ext cx="255587" cy="630237"/>
            <a:chOff x="3561" y="2643"/>
            <a:chExt cx="161" cy="397"/>
          </a:xfrm>
        </p:grpSpPr>
        <p:sp>
          <p:nvSpPr>
            <p:cNvPr id="229399"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89" name="Group 25"/>
          <p:cNvGrpSpPr>
            <a:grpSpLocks/>
          </p:cNvGrpSpPr>
          <p:nvPr/>
        </p:nvGrpSpPr>
        <p:grpSpPr bwMode="auto">
          <a:xfrm>
            <a:off x="5757863" y="4468813"/>
            <a:ext cx="255587" cy="379412"/>
            <a:chOff x="2315" y="2599"/>
            <a:chExt cx="161" cy="239"/>
          </a:xfrm>
        </p:grpSpPr>
        <p:sp>
          <p:nvSpPr>
            <p:cNvPr id="229402"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4290" name="Group 28"/>
          <p:cNvGrpSpPr>
            <a:grpSpLocks/>
          </p:cNvGrpSpPr>
          <p:nvPr/>
        </p:nvGrpSpPr>
        <p:grpSpPr bwMode="auto">
          <a:xfrm>
            <a:off x="5221288" y="4030663"/>
            <a:ext cx="255587" cy="820737"/>
            <a:chOff x="2459" y="2251"/>
            <a:chExt cx="161" cy="517"/>
          </a:xfrm>
        </p:grpSpPr>
        <p:sp>
          <p:nvSpPr>
            <p:cNvPr id="229405"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2940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4292" name="Text Box 32"/>
          <p:cNvSpPr txBox="1">
            <a:spLocks noChangeArrowheads="1"/>
          </p:cNvSpPr>
          <p:nvPr/>
        </p:nvSpPr>
        <p:spPr bwMode="auto">
          <a:xfrm>
            <a:off x="4416425" y="55848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home</a:t>
            </a:r>
          </a:p>
        </p:txBody>
      </p:sp>
      <p:pic>
        <p:nvPicPr>
          <p:cNvPr id="54293" name="Picture 33" descr="build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4356100"/>
            <a:ext cx="1504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4" name="Text Box 34"/>
          <p:cNvSpPr txBox="1">
            <a:spLocks noChangeArrowheads="1"/>
          </p:cNvSpPr>
          <p:nvPr/>
        </p:nvSpPr>
        <p:spPr bwMode="auto">
          <a:xfrm>
            <a:off x="1127125" y="514032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cable headend</a:t>
            </a:r>
          </a:p>
        </p:txBody>
      </p:sp>
      <p:sp>
        <p:nvSpPr>
          <p:cNvPr id="54295" name="Text Box 35"/>
          <p:cNvSpPr txBox="1">
            <a:spLocks noChangeArrowheads="1"/>
          </p:cNvSpPr>
          <p:nvPr/>
        </p:nvSpPr>
        <p:spPr bwMode="auto">
          <a:xfrm>
            <a:off x="2146300" y="5711825"/>
            <a:ext cx="1933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4296"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97" name="Text Box 37"/>
          <p:cNvSpPr txBox="1">
            <a:spLocks noChangeArrowheads="1"/>
          </p:cNvSpPr>
          <p:nvPr/>
        </p:nvSpPr>
        <p:spPr bwMode="auto">
          <a:xfrm>
            <a:off x="4133850" y="3057525"/>
            <a:ext cx="437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omic Sans MS" pitchFamily="66" charset="0"/>
              </a:rPr>
              <a:t>Typically 500 to 5,000 homes</a:t>
            </a:r>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26</a:t>
            </a:fld>
            <a:endParaRPr lang="en-US" dirty="0">
              <a:latin typeface="Comic Sans MS" pitchFamily="66" charset="0"/>
            </a:endParaRPr>
          </a:p>
        </p:txBody>
      </p:sp>
    </p:spTree>
    <p:extLst>
      <p:ext uri="{BB962C8B-B14F-4D97-AF65-F5344CB8AC3E}">
        <p14:creationId xmlns:p14="http://schemas.microsoft.com/office/powerpoint/2010/main" val="34931562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1" name="Picture 3"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3873500"/>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4308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5"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406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4" name="Group 6"/>
          <p:cNvGrpSpPr>
            <a:grpSpLocks/>
          </p:cNvGrpSpPr>
          <p:nvPr/>
        </p:nvGrpSpPr>
        <p:grpSpPr bwMode="auto">
          <a:xfrm>
            <a:off x="3916363" y="4227513"/>
            <a:ext cx="255587" cy="633412"/>
            <a:chOff x="2055" y="2297"/>
            <a:chExt cx="161" cy="399"/>
          </a:xfrm>
        </p:grpSpPr>
        <p:sp>
          <p:nvSpPr>
            <p:cNvPr id="231431"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5305" name="Picture 9"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38" y="40767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0"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533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1"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5070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2"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55245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9" name="Group 13"/>
          <p:cNvGrpSpPr>
            <a:grpSpLocks/>
          </p:cNvGrpSpPr>
          <p:nvPr/>
        </p:nvGrpSpPr>
        <p:grpSpPr bwMode="auto">
          <a:xfrm flipV="1">
            <a:off x="6770688" y="4906963"/>
            <a:ext cx="255587" cy="820737"/>
            <a:chOff x="2459" y="2251"/>
            <a:chExt cx="161" cy="517"/>
          </a:xfrm>
        </p:grpSpPr>
        <p:sp>
          <p:nvSpPr>
            <p:cNvPr id="231438"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0" name="Group 16"/>
          <p:cNvGrpSpPr>
            <a:grpSpLocks/>
          </p:cNvGrpSpPr>
          <p:nvPr/>
        </p:nvGrpSpPr>
        <p:grpSpPr bwMode="auto">
          <a:xfrm flipV="1">
            <a:off x="5529263" y="4887913"/>
            <a:ext cx="255587" cy="379412"/>
            <a:chOff x="2315" y="2599"/>
            <a:chExt cx="161" cy="239"/>
          </a:xfrm>
        </p:grpSpPr>
        <p:sp>
          <p:nvSpPr>
            <p:cNvPr id="231441"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1" name="Group 19"/>
          <p:cNvGrpSpPr>
            <a:grpSpLocks/>
          </p:cNvGrpSpPr>
          <p:nvPr/>
        </p:nvGrpSpPr>
        <p:grpSpPr bwMode="auto">
          <a:xfrm flipV="1">
            <a:off x="4094163" y="4900613"/>
            <a:ext cx="255587" cy="633412"/>
            <a:chOff x="2055" y="2297"/>
            <a:chExt cx="161" cy="399"/>
          </a:xfrm>
        </p:grpSpPr>
        <p:sp>
          <p:nvSpPr>
            <p:cNvPr id="231444"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2" name="Group 22"/>
          <p:cNvGrpSpPr>
            <a:grpSpLocks/>
          </p:cNvGrpSpPr>
          <p:nvPr/>
        </p:nvGrpSpPr>
        <p:grpSpPr bwMode="auto">
          <a:xfrm>
            <a:off x="7126288" y="4246563"/>
            <a:ext cx="255587" cy="630237"/>
            <a:chOff x="3561" y="2643"/>
            <a:chExt cx="161" cy="397"/>
          </a:xfrm>
        </p:grpSpPr>
        <p:sp>
          <p:nvSpPr>
            <p:cNvPr id="231447"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3" name="Group 25"/>
          <p:cNvGrpSpPr>
            <a:grpSpLocks/>
          </p:cNvGrpSpPr>
          <p:nvPr/>
        </p:nvGrpSpPr>
        <p:grpSpPr bwMode="auto">
          <a:xfrm>
            <a:off x="5757863" y="4468813"/>
            <a:ext cx="255587" cy="379412"/>
            <a:chOff x="2315" y="2599"/>
            <a:chExt cx="161" cy="239"/>
          </a:xfrm>
        </p:grpSpPr>
        <p:sp>
          <p:nvSpPr>
            <p:cNvPr id="231450"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5314" name="Group 28"/>
          <p:cNvGrpSpPr>
            <a:grpSpLocks/>
          </p:cNvGrpSpPr>
          <p:nvPr/>
        </p:nvGrpSpPr>
        <p:grpSpPr bwMode="auto">
          <a:xfrm>
            <a:off x="5221288" y="4030663"/>
            <a:ext cx="255587" cy="820737"/>
            <a:chOff x="2459" y="2251"/>
            <a:chExt cx="161" cy="517"/>
          </a:xfrm>
        </p:grpSpPr>
        <p:sp>
          <p:nvSpPr>
            <p:cNvPr id="231453"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145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16" name="Text Box 32"/>
          <p:cNvSpPr txBox="1">
            <a:spLocks noChangeArrowheads="1"/>
          </p:cNvSpPr>
          <p:nvPr/>
        </p:nvSpPr>
        <p:spPr bwMode="auto">
          <a:xfrm>
            <a:off x="4416425" y="55848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home</a:t>
            </a:r>
          </a:p>
        </p:txBody>
      </p:sp>
      <p:pic>
        <p:nvPicPr>
          <p:cNvPr id="55317" name="Picture 33" descr="build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4356100"/>
            <a:ext cx="1504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Text Box 34"/>
          <p:cNvSpPr txBox="1">
            <a:spLocks noChangeArrowheads="1"/>
          </p:cNvSpPr>
          <p:nvPr/>
        </p:nvSpPr>
        <p:spPr bwMode="auto">
          <a:xfrm>
            <a:off x="1127125" y="514032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cable headend</a:t>
            </a:r>
          </a:p>
        </p:txBody>
      </p:sp>
      <p:sp>
        <p:nvSpPr>
          <p:cNvPr id="55319" name="Text Box 35"/>
          <p:cNvSpPr txBox="1">
            <a:spLocks noChangeArrowheads="1"/>
          </p:cNvSpPr>
          <p:nvPr/>
        </p:nvSpPr>
        <p:spPr bwMode="auto">
          <a:xfrm>
            <a:off x="2257425" y="5711825"/>
            <a:ext cx="1706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532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37"/>
          <p:cNvGrpSpPr>
            <a:grpSpLocks/>
          </p:cNvGrpSpPr>
          <p:nvPr/>
        </p:nvGrpSpPr>
        <p:grpSpPr bwMode="auto">
          <a:xfrm>
            <a:off x="304800" y="1520825"/>
            <a:ext cx="2552700" cy="2873375"/>
            <a:chOff x="192" y="958"/>
            <a:chExt cx="1608" cy="1810"/>
          </a:xfrm>
        </p:grpSpPr>
        <p:sp>
          <p:nvSpPr>
            <p:cNvPr id="55322" name="Freeform 38"/>
            <p:cNvSpPr>
              <a:spLocks/>
            </p:cNvSpPr>
            <p:nvPr/>
          </p:nvSpPr>
          <p:spPr bwMode="auto">
            <a:xfrm>
              <a:off x="336" y="1856"/>
              <a:ext cx="1432" cy="912"/>
            </a:xfrm>
            <a:custGeom>
              <a:avLst/>
              <a:gdLst>
                <a:gd name="T0" fmla="*/ 544 w 1432"/>
                <a:gd name="T1" fmla="*/ 912 h 912"/>
                <a:gd name="T2" fmla="*/ 0 w 1432"/>
                <a:gd name="T3" fmla="*/ 224 h 912"/>
                <a:gd name="T4" fmla="*/ 288 w 1432"/>
                <a:gd name="T5" fmla="*/ 400 h 912"/>
                <a:gd name="T6" fmla="*/ 672 w 1432"/>
                <a:gd name="T7" fmla="*/ 512 h 912"/>
                <a:gd name="T8" fmla="*/ 960 w 1432"/>
                <a:gd name="T9" fmla="*/ 464 h 912"/>
                <a:gd name="T10" fmla="*/ 1176 w 1432"/>
                <a:gd name="T11" fmla="*/ 336 h 912"/>
                <a:gd name="T12" fmla="*/ 1432 w 1432"/>
                <a:gd name="T13" fmla="*/ 0 h 912"/>
                <a:gd name="T14" fmla="*/ 1016 w 1432"/>
                <a:gd name="T15" fmla="*/ 896 h 912"/>
                <a:gd name="T16" fmla="*/ 544 w 1432"/>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912"/>
                <a:gd name="T29" fmla="*/ 1432 w 1432"/>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323"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55324" name="Group 40"/>
            <p:cNvGrpSpPr>
              <a:grpSpLocks/>
            </p:cNvGrpSpPr>
            <p:nvPr/>
          </p:nvGrpSpPr>
          <p:grpSpPr bwMode="auto">
            <a:xfrm>
              <a:off x="399" y="958"/>
              <a:ext cx="1215" cy="1341"/>
              <a:chOff x="351" y="918"/>
              <a:chExt cx="1215" cy="1341"/>
            </a:xfrm>
          </p:grpSpPr>
          <p:sp>
            <p:nvSpPr>
              <p:cNvPr id="231465" name="Rectangle 41"/>
              <p:cNvSpPr>
                <a:spLocks noChangeArrowheads="1"/>
              </p:cNvSpPr>
              <p:nvPr/>
            </p:nvSpPr>
            <p:spPr bwMode="auto">
              <a:xfrm rot="5400000" flipH="1">
                <a:off x="713" y="1846"/>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6" name="Rectangle 42"/>
              <p:cNvSpPr>
                <a:spLocks noChangeArrowheads="1"/>
              </p:cNvSpPr>
              <p:nvPr/>
            </p:nvSpPr>
            <p:spPr bwMode="auto">
              <a:xfrm rot="5400000" flipH="1">
                <a:off x="537" y="1542"/>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7" name="Rectangle 43"/>
              <p:cNvSpPr>
                <a:spLocks noChangeArrowheads="1"/>
              </p:cNvSpPr>
              <p:nvPr/>
            </p:nvSpPr>
            <p:spPr bwMode="auto">
              <a:xfrm rot="5400000" flipH="1">
                <a:off x="1073" y="1534"/>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pic>
            <p:nvPicPr>
              <p:cNvPr id="55328" name="Picture 44" descr="pedge_66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 y="1126"/>
                <a:ext cx="46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9" name="Picture 45" descr="pedge_66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 y="1150"/>
                <a:ext cx="46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0" name="Picture 46" descr="pedge_66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 y="1822"/>
                <a:ext cx="46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71"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32" name="Text Box 48"/>
              <p:cNvSpPr txBox="1">
                <a:spLocks noChangeArrowheads="1"/>
              </p:cNvSpPr>
              <p:nvPr/>
            </p:nvSpPr>
            <p:spPr bwMode="auto">
              <a:xfrm>
                <a:off x="710" y="918"/>
                <a:ext cx="6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server(s)</a:t>
                </a:r>
              </a:p>
            </p:txBody>
          </p:sp>
        </p:grpSp>
      </p:gr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27</a:t>
            </a:fld>
            <a:endParaRPr lang="en-US" dirty="0">
              <a:latin typeface="Comic Sans MS" pitchFamily="66" charset="0"/>
            </a:endParaRPr>
          </a:p>
        </p:txBody>
      </p:sp>
      <p:sp>
        <p:nvSpPr>
          <p:cNvPr id="52" name="Rectangle 2"/>
          <p:cNvSpPr>
            <a:spLocks noGrp="1" noChangeArrowheads="1"/>
          </p:cNvSpPr>
          <p:nvPr>
            <p:ph type="title"/>
          </p:nvPr>
        </p:nvSpPr>
        <p:spPr>
          <a:xfrm>
            <a:off x="0" y="115888"/>
            <a:ext cx="9396536" cy="792162"/>
          </a:xfrm>
        </p:spPr>
        <p:txBody>
          <a:bodyPr/>
          <a:lstStyle/>
          <a:p>
            <a:r>
              <a:rPr lang="en-US" sz="3600" dirty="0" smtClean="0"/>
              <a:t>Cable Network Architecture: Overview</a:t>
            </a:r>
          </a:p>
        </p:txBody>
      </p:sp>
    </p:spTree>
    <p:extLst>
      <p:ext uri="{BB962C8B-B14F-4D97-AF65-F5344CB8AC3E}">
        <p14:creationId xmlns:p14="http://schemas.microsoft.com/office/powerpoint/2010/main" val="30411660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5" name="Picture 3"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3873500"/>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4"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4308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5"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406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8" name="Group 6"/>
          <p:cNvGrpSpPr>
            <a:grpSpLocks/>
          </p:cNvGrpSpPr>
          <p:nvPr/>
        </p:nvGrpSpPr>
        <p:grpSpPr bwMode="auto">
          <a:xfrm>
            <a:off x="3916363" y="4227513"/>
            <a:ext cx="255587" cy="633412"/>
            <a:chOff x="2055" y="2297"/>
            <a:chExt cx="161" cy="399"/>
          </a:xfrm>
        </p:grpSpPr>
        <p:sp>
          <p:nvSpPr>
            <p:cNvPr id="233479"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6329" name="Picture 9"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38" y="40767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0"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533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1"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5070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2"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55245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33" name="Group 13"/>
          <p:cNvGrpSpPr>
            <a:grpSpLocks/>
          </p:cNvGrpSpPr>
          <p:nvPr/>
        </p:nvGrpSpPr>
        <p:grpSpPr bwMode="auto">
          <a:xfrm flipV="1">
            <a:off x="6770688" y="4906963"/>
            <a:ext cx="255587" cy="820737"/>
            <a:chOff x="2459" y="2251"/>
            <a:chExt cx="161" cy="517"/>
          </a:xfrm>
        </p:grpSpPr>
        <p:sp>
          <p:nvSpPr>
            <p:cNvPr id="233486"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4" name="Group 16"/>
          <p:cNvGrpSpPr>
            <a:grpSpLocks/>
          </p:cNvGrpSpPr>
          <p:nvPr/>
        </p:nvGrpSpPr>
        <p:grpSpPr bwMode="auto">
          <a:xfrm flipV="1">
            <a:off x="5529263" y="4887913"/>
            <a:ext cx="255587" cy="379412"/>
            <a:chOff x="2315" y="2599"/>
            <a:chExt cx="161" cy="239"/>
          </a:xfrm>
        </p:grpSpPr>
        <p:sp>
          <p:nvSpPr>
            <p:cNvPr id="233489"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5" name="Group 19"/>
          <p:cNvGrpSpPr>
            <a:grpSpLocks/>
          </p:cNvGrpSpPr>
          <p:nvPr/>
        </p:nvGrpSpPr>
        <p:grpSpPr bwMode="auto">
          <a:xfrm flipV="1">
            <a:off x="4094163" y="4900613"/>
            <a:ext cx="255587" cy="633412"/>
            <a:chOff x="2055" y="2297"/>
            <a:chExt cx="161" cy="399"/>
          </a:xfrm>
        </p:grpSpPr>
        <p:sp>
          <p:nvSpPr>
            <p:cNvPr id="233492"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6" name="Group 22"/>
          <p:cNvGrpSpPr>
            <a:grpSpLocks/>
          </p:cNvGrpSpPr>
          <p:nvPr/>
        </p:nvGrpSpPr>
        <p:grpSpPr bwMode="auto">
          <a:xfrm>
            <a:off x="7126288" y="4246563"/>
            <a:ext cx="255587" cy="630237"/>
            <a:chOff x="3561" y="2643"/>
            <a:chExt cx="161" cy="397"/>
          </a:xfrm>
        </p:grpSpPr>
        <p:sp>
          <p:nvSpPr>
            <p:cNvPr id="233495"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7" name="Group 25"/>
          <p:cNvGrpSpPr>
            <a:grpSpLocks/>
          </p:cNvGrpSpPr>
          <p:nvPr/>
        </p:nvGrpSpPr>
        <p:grpSpPr bwMode="auto">
          <a:xfrm>
            <a:off x="5757863" y="4468813"/>
            <a:ext cx="255587" cy="379412"/>
            <a:chOff x="2315" y="2599"/>
            <a:chExt cx="161" cy="239"/>
          </a:xfrm>
        </p:grpSpPr>
        <p:sp>
          <p:nvSpPr>
            <p:cNvPr id="233498"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6338" name="Group 28"/>
          <p:cNvGrpSpPr>
            <a:grpSpLocks/>
          </p:cNvGrpSpPr>
          <p:nvPr/>
        </p:nvGrpSpPr>
        <p:grpSpPr bwMode="auto">
          <a:xfrm>
            <a:off x="5221288" y="4030663"/>
            <a:ext cx="255587" cy="820737"/>
            <a:chOff x="2459" y="2251"/>
            <a:chExt cx="161" cy="517"/>
          </a:xfrm>
        </p:grpSpPr>
        <p:sp>
          <p:nvSpPr>
            <p:cNvPr id="233501"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50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350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6340" name="Text Box 32"/>
          <p:cNvSpPr txBox="1">
            <a:spLocks noChangeArrowheads="1"/>
          </p:cNvSpPr>
          <p:nvPr/>
        </p:nvSpPr>
        <p:spPr bwMode="auto">
          <a:xfrm>
            <a:off x="4416425" y="55848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home</a:t>
            </a:r>
          </a:p>
        </p:txBody>
      </p:sp>
      <p:pic>
        <p:nvPicPr>
          <p:cNvPr id="56341" name="Picture 33" descr="build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4356100"/>
            <a:ext cx="1504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2" name="Text Box 34"/>
          <p:cNvSpPr txBox="1">
            <a:spLocks noChangeArrowheads="1"/>
          </p:cNvSpPr>
          <p:nvPr/>
        </p:nvSpPr>
        <p:spPr bwMode="auto">
          <a:xfrm>
            <a:off x="1127125" y="514032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cable headend</a:t>
            </a:r>
          </a:p>
        </p:txBody>
      </p:sp>
      <p:sp>
        <p:nvSpPr>
          <p:cNvPr id="56343" name="Text Box 35"/>
          <p:cNvSpPr txBox="1">
            <a:spLocks noChangeArrowheads="1"/>
          </p:cNvSpPr>
          <p:nvPr/>
        </p:nvSpPr>
        <p:spPr bwMode="auto">
          <a:xfrm>
            <a:off x="2146300" y="5711825"/>
            <a:ext cx="1933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6344"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37"/>
          <p:cNvGrpSpPr>
            <a:grpSpLocks/>
          </p:cNvGrpSpPr>
          <p:nvPr/>
        </p:nvGrpSpPr>
        <p:grpSpPr bwMode="auto">
          <a:xfrm>
            <a:off x="3429000" y="1181100"/>
            <a:ext cx="5232400" cy="2806700"/>
            <a:chOff x="2160" y="744"/>
            <a:chExt cx="3296" cy="1768"/>
          </a:xfrm>
        </p:grpSpPr>
        <p:sp>
          <p:nvSpPr>
            <p:cNvPr id="56346" name="Freeform 38"/>
            <p:cNvSpPr>
              <a:spLocks/>
            </p:cNvSpPr>
            <p:nvPr/>
          </p:nvSpPr>
          <p:spPr bwMode="auto">
            <a:xfrm>
              <a:off x="2544" y="2048"/>
              <a:ext cx="2432" cy="464"/>
            </a:xfrm>
            <a:custGeom>
              <a:avLst/>
              <a:gdLst>
                <a:gd name="T0" fmla="*/ 912 w 2432"/>
                <a:gd name="T1" fmla="*/ 448 h 464"/>
                <a:gd name="T2" fmla="*/ 1496 w 2432"/>
                <a:gd name="T3" fmla="*/ 464 h 464"/>
                <a:gd name="T4" fmla="*/ 2432 w 2432"/>
                <a:gd name="T5" fmla="*/ 48 h 464"/>
                <a:gd name="T6" fmla="*/ 1784 w 2432"/>
                <a:gd name="T7" fmla="*/ 176 h 464"/>
                <a:gd name="T8" fmla="*/ 864 w 2432"/>
                <a:gd name="T9" fmla="*/ 208 h 464"/>
                <a:gd name="T10" fmla="*/ 0 w 2432"/>
                <a:gd name="T11" fmla="*/ 0 h 464"/>
                <a:gd name="T12" fmla="*/ 0 60000 65536"/>
                <a:gd name="T13" fmla="*/ 0 60000 65536"/>
                <a:gd name="T14" fmla="*/ 0 60000 65536"/>
                <a:gd name="T15" fmla="*/ 0 60000 65536"/>
                <a:gd name="T16" fmla="*/ 0 60000 65536"/>
                <a:gd name="T17" fmla="*/ 0 60000 65536"/>
                <a:gd name="T18" fmla="*/ 0 w 2432"/>
                <a:gd name="T19" fmla="*/ 0 h 464"/>
                <a:gd name="T20" fmla="*/ 2432 w 243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p:spPr>
          <p:txBody>
            <a:bodyPr/>
            <a:lstStyle/>
            <a:p>
              <a:endParaRPr lang="en-US"/>
            </a:p>
          </p:txBody>
        </p:sp>
        <p:sp>
          <p:nvSpPr>
            <p:cNvPr id="56347"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p:spPr>
          <p:txBody>
            <a:bodyPr wrap="none" anchor="ctr"/>
            <a:lstStyle/>
            <a:p>
              <a:endParaRPr lang="en-US"/>
            </a:p>
          </p:txBody>
        </p:sp>
        <p:pic>
          <p:nvPicPr>
            <p:cNvPr id="56348" name="Picture 40" descr="house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 y="1044"/>
              <a:ext cx="2955"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mn-lt"/>
                <a:cs typeface="Consolas" pitchFamily="49" charset="0"/>
              </a:rPr>
              <a:pPr>
                <a:defRPr/>
              </a:pPr>
              <a:t>28</a:t>
            </a:fld>
            <a:endParaRPr lang="en-US" dirty="0">
              <a:latin typeface="+mn-lt"/>
              <a:cs typeface="Consolas" pitchFamily="49" charset="0"/>
            </a:endParaRPr>
          </a:p>
        </p:txBody>
      </p:sp>
      <p:sp>
        <p:nvSpPr>
          <p:cNvPr id="44" name="Rectangle 2"/>
          <p:cNvSpPr>
            <a:spLocks noGrp="1" noChangeArrowheads="1"/>
          </p:cNvSpPr>
          <p:nvPr>
            <p:ph type="title"/>
          </p:nvPr>
        </p:nvSpPr>
        <p:spPr>
          <a:xfrm>
            <a:off x="179388" y="115888"/>
            <a:ext cx="8964612" cy="792162"/>
          </a:xfrm>
        </p:spPr>
        <p:txBody>
          <a:bodyPr/>
          <a:lstStyle/>
          <a:p>
            <a:r>
              <a:rPr lang="en-US" sz="3600" dirty="0" smtClean="0"/>
              <a:t>Cable Network Architecture: Overview</a:t>
            </a:r>
          </a:p>
        </p:txBody>
      </p:sp>
    </p:spTree>
    <p:extLst>
      <p:ext uri="{BB962C8B-B14F-4D97-AF65-F5344CB8AC3E}">
        <p14:creationId xmlns:p14="http://schemas.microsoft.com/office/powerpoint/2010/main" val="279042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0" y="-18256"/>
            <a:ext cx="9144000" cy="1143000"/>
          </a:xfrm>
        </p:spPr>
        <p:txBody>
          <a:bodyPr/>
          <a:lstStyle/>
          <a:p>
            <a:r>
              <a:rPr lang="en-US" sz="3600" dirty="0" smtClean="0"/>
              <a:t>Cable Network Architecture: Overview</a:t>
            </a:r>
          </a:p>
        </p:txBody>
      </p:sp>
      <p:pic>
        <p:nvPicPr>
          <p:cNvPr id="57349" name="Picture 3"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3873500"/>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4308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5"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406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52" name="Group 6"/>
          <p:cNvGrpSpPr>
            <a:grpSpLocks/>
          </p:cNvGrpSpPr>
          <p:nvPr/>
        </p:nvGrpSpPr>
        <p:grpSpPr bwMode="auto">
          <a:xfrm>
            <a:off x="3916363" y="4227513"/>
            <a:ext cx="255587" cy="633412"/>
            <a:chOff x="2055" y="2297"/>
            <a:chExt cx="161" cy="399"/>
          </a:xfrm>
        </p:grpSpPr>
        <p:sp>
          <p:nvSpPr>
            <p:cNvPr id="235527"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28"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7353" name="Picture 9"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38" y="40767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0"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53340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11" descr="house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50704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2" descr="hous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5524500"/>
            <a:ext cx="1000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57" name="Group 13"/>
          <p:cNvGrpSpPr>
            <a:grpSpLocks/>
          </p:cNvGrpSpPr>
          <p:nvPr/>
        </p:nvGrpSpPr>
        <p:grpSpPr bwMode="auto">
          <a:xfrm flipV="1">
            <a:off x="6770688" y="4906963"/>
            <a:ext cx="255587" cy="820737"/>
            <a:chOff x="2459" y="2251"/>
            <a:chExt cx="161" cy="517"/>
          </a:xfrm>
        </p:grpSpPr>
        <p:sp>
          <p:nvSpPr>
            <p:cNvPr id="235534"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5"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58" name="Group 16"/>
          <p:cNvGrpSpPr>
            <a:grpSpLocks/>
          </p:cNvGrpSpPr>
          <p:nvPr/>
        </p:nvGrpSpPr>
        <p:grpSpPr bwMode="auto">
          <a:xfrm flipV="1">
            <a:off x="5529263" y="4887913"/>
            <a:ext cx="255587" cy="379412"/>
            <a:chOff x="2315" y="2599"/>
            <a:chExt cx="161" cy="239"/>
          </a:xfrm>
        </p:grpSpPr>
        <p:sp>
          <p:nvSpPr>
            <p:cNvPr id="235537"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8"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59" name="Group 19"/>
          <p:cNvGrpSpPr>
            <a:grpSpLocks/>
          </p:cNvGrpSpPr>
          <p:nvPr/>
        </p:nvGrpSpPr>
        <p:grpSpPr bwMode="auto">
          <a:xfrm flipV="1">
            <a:off x="4094163" y="4900613"/>
            <a:ext cx="255587" cy="633412"/>
            <a:chOff x="2055" y="2297"/>
            <a:chExt cx="161" cy="399"/>
          </a:xfrm>
        </p:grpSpPr>
        <p:sp>
          <p:nvSpPr>
            <p:cNvPr id="235540"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1"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60" name="Group 22"/>
          <p:cNvGrpSpPr>
            <a:grpSpLocks/>
          </p:cNvGrpSpPr>
          <p:nvPr/>
        </p:nvGrpSpPr>
        <p:grpSpPr bwMode="auto">
          <a:xfrm>
            <a:off x="7126288" y="4246563"/>
            <a:ext cx="255587" cy="630237"/>
            <a:chOff x="3561" y="2643"/>
            <a:chExt cx="161" cy="397"/>
          </a:xfrm>
        </p:grpSpPr>
        <p:sp>
          <p:nvSpPr>
            <p:cNvPr id="235543"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4"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61" name="Group 25"/>
          <p:cNvGrpSpPr>
            <a:grpSpLocks/>
          </p:cNvGrpSpPr>
          <p:nvPr/>
        </p:nvGrpSpPr>
        <p:grpSpPr bwMode="auto">
          <a:xfrm>
            <a:off x="5757863" y="4468813"/>
            <a:ext cx="255587" cy="379412"/>
            <a:chOff x="2315" y="2599"/>
            <a:chExt cx="161" cy="239"/>
          </a:xfrm>
        </p:grpSpPr>
        <p:sp>
          <p:nvSpPr>
            <p:cNvPr id="235546"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7"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7362" name="Group 28"/>
          <p:cNvGrpSpPr>
            <a:grpSpLocks/>
          </p:cNvGrpSpPr>
          <p:nvPr/>
        </p:nvGrpSpPr>
        <p:grpSpPr bwMode="auto">
          <a:xfrm>
            <a:off x="5221288" y="4030663"/>
            <a:ext cx="255587" cy="820737"/>
            <a:chOff x="2459" y="2251"/>
            <a:chExt cx="161" cy="517"/>
          </a:xfrm>
        </p:grpSpPr>
        <p:sp>
          <p:nvSpPr>
            <p:cNvPr id="235549"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50"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5551"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7364" name="Text Box 32"/>
          <p:cNvSpPr txBox="1">
            <a:spLocks noChangeArrowheads="1"/>
          </p:cNvSpPr>
          <p:nvPr/>
        </p:nvSpPr>
        <p:spPr bwMode="auto">
          <a:xfrm>
            <a:off x="4416425" y="55848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home</a:t>
            </a:r>
          </a:p>
        </p:txBody>
      </p:sp>
      <p:pic>
        <p:nvPicPr>
          <p:cNvPr id="57365" name="Picture 33" descr="build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4356100"/>
            <a:ext cx="1504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6" name="Text Box 34"/>
          <p:cNvSpPr txBox="1">
            <a:spLocks noChangeArrowheads="1"/>
          </p:cNvSpPr>
          <p:nvPr/>
        </p:nvSpPr>
        <p:spPr bwMode="auto">
          <a:xfrm>
            <a:off x="1127125" y="514032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charset="0"/>
              </a:rPr>
              <a:t>cable headend</a:t>
            </a:r>
          </a:p>
        </p:txBody>
      </p:sp>
      <p:sp>
        <p:nvSpPr>
          <p:cNvPr id="57367" name="Text Box 35"/>
          <p:cNvSpPr txBox="1">
            <a:spLocks noChangeArrowheads="1"/>
          </p:cNvSpPr>
          <p:nvPr/>
        </p:nvSpPr>
        <p:spPr bwMode="auto">
          <a:xfrm>
            <a:off x="2257425" y="5711825"/>
            <a:ext cx="1706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736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37"/>
          <p:cNvGrpSpPr>
            <a:grpSpLocks/>
          </p:cNvGrpSpPr>
          <p:nvPr/>
        </p:nvGrpSpPr>
        <p:grpSpPr bwMode="auto">
          <a:xfrm>
            <a:off x="4846638" y="1352550"/>
            <a:ext cx="2043112" cy="958850"/>
            <a:chOff x="2505" y="826"/>
            <a:chExt cx="1287" cy="604"/>
          </a:xfrm>
        </p:grpSpPr>
        <p:sp>
          <p:nvSpPr>
            <p:cNvPr id="57409"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410" name="Freeform 39"/>
            <p:cNvSpPr>
              <a:spLocks/>
            </p:cNvSpPr>
            <p:nvPr/>
          </p:nvSpPr>
          <p:spPr bwMode="auto">
            <a:xfrm>
              <a:off x="2548" y="826"/>
              <a:ext cx="562" cy="266"/>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Freeform 40"/>
            <p:cNvSpPr>
              <a:spLocks/>
            </p:cNvSpPr>
            <p:nvPr/>
          </p:nvSpPr>
          <p:spPr bwMode="auto">
            <a:xfrm>
              <a:off x="3523" y="830"/>
              <a:ext cx="269" cy="266"/>
            </a:xfrm>
            <a:custGeom>
              <a:avLst/>
              <a:gdLst>
                <a:gd name="T0" fmla="*/ 2 w 562"/>
                <a:gd name="T1" fmla="*/ 264 h 266"/>
                <a:gd name="T2" fmla="*/ 25 w 562"/>
                <a:gd name="T3" fmla="*/ 6 h 266"/>
                <a:gd name="T4" fmla="*/ 52 w 562"/>
                <a:gd name="T5" fmla="*/ 266 h 266"/>
                <a:gd name="T6" fmla="*/ 83 w 562"/>
                <a:gd name="T7" fmla="*/ 0 h 266"/>
                <a:gd name="T8" fmla="*/ 109 w 562"/>
                <a:gd name="T9" fmla="*/ 264 h 266"/>
                <a:gd name="T10" fmla="*/ 138 w 562"/>
                <a:gd name="T11" fmla="*/ 8 h 266"/>
                <a:gd name="T12" fmla="*/ 169 w 562"/>
                <a:gd name="T13" fmla="*/ 266 h 266"/>
                <a:gd name="T14" fmla="*/ 192 w 562"/>
                <a:gd name="T15" fmla="*/ 8 h 266"/>
                <a:gd name="T16" fmla="*/ 222 w 562"/>
                <a:gd name="T17" fmla="*/ 264 h 266"/>
                <a:gd name="T18" fmla="*/ 242 w 562"/>
                <a:gd name="T19" fmla="*/ 6 h 266"/>
                <a:gd name="T20" fmla="*/ 26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 name="Group 42"/>
          <p:cNvGrpSpPr>
            <a:grpSpLocks/>
          </p:cNvGrpSpPr>
          <p:nvPr/>
        </p:nvGrpSpPr>
        <p:grpSpPr bwMode="auto">
          <a:xfrm>
            <a:off x="4137025" y="1509713"/>
            <a:ext cx="3021013" cy="2114550"/>
            <a:chOff x="2606" y="951"/>
            <a:chExt cx="1903" cy="1332"/>
          </a:xfrm>
        </p:grpSpPr>
        <p:sp>
          <p:nvSpPr>
            <p:cNvPr id="57379" name="Text Box 43"/>
            <p:cNvSpPr txBox="1">
              <a:spLocks noChangeArrowheads="1"/>
            </p:cNvSpPr>
            <p:nvPr/>
          </p:nvSpPr>
          <p:spPr bwMode="auto">
            <a:xfrm>
              <a:off x="3378" y="2071"/>
              <a:ext cx="6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latin typeface="Arial" charset="0"/>
                </a:rPr>
                <a:t>Channels</a:t>
              </a:r>
            </a:p>
          </p:txBody>
        </p:sp>
        <p:sp>
          <p:nvSpPr>
            <p:cNvPr id="57380" name="Line 44"/>
            <p:cNvSpPr>
              <a:spLocks noChangeShapeType="1"/>
            </p:cNvSpPr>
            <p:nvPr/>
          </p:nvSpPr>
          <p:spPr bwMode="auto">
            <a:xfrm>
              <a:off x="2994" y="951"/>
              <a:ext cx="0" cy="9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1" name="Line 45"/>
            <p:cNvSpPr>
              <a:spLocks noChangeShapeType="1"/>
            </p:cNvSpPr>
            <p:nvPr/>
          </p:nvSpPr>
          <p:spPr bwMode="auto">
            <a:xfrm flipV="1">
              <a:off x="2988" y="1935"/>
              <a:ext cx="14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Text Box 46"/>
            <p:cNvSpPr txBox="1">
              <a:spLocks noChangeArrowheads="1"/>
            </p:cNvSpPr>
            <p:nvPr/>
          </p:nvSpPr>
          <p:spPr bwMode="auto">
            <a:xfrm>
              <a:off x="2978"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3" name="Line 47"/>
            <p:cNvSpPr>
              <a:spLocks noChangeShapeType="1"/>
            </p:cNvSpPr>
            <p:nvPr/>
          </p:nvSpPr>
          <p:spPr bwMode="auto">
            <a:xfrm>
              <a:off x="3150"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Text Box 48"/>
            <p:cNvSpPr txBox="1">
              <a:spLocks noChangeArrowheads="1"/>
            </p:cNvSpPr>
            <p:nvPr/>
          </p:nvSpPr>
          <p:spPr bwMode="auto">
            <a:xfrm>
              <a:off x="3152"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5" name="Text Box 49"/>
            <p:cNvSpPr txBox="1">
              <a:spLocks noChangeArrowheads="1"/>
            </p:cNvSpPr>
            <p:nvPr/>
          </p:nvSpPr>
          <p:spPr bwMode="auto">
            <a:xfrm>
              <a:off x="3338"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6" name="Text Box 50"/>
            <p:cNvSpPr txBox="1">
              <a:spLocks noChangeArrowheads="1"/>
            </p:cNvSpPr>
            <p:nvPr/>
          </p:nvSpPr>
          <p:spPr bwMode="auto">
            <a:xfrm>
              <a:off x="3524"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7" name="Text Box 51"/>
            <p:cNvSpPr txBox="1">
              <a:spLocks noChangeArrowheads="1"/>
            </p:cNvSpPr>
            <p:nvPr/>
          </p:nvSpPr>
          <p:spPr bwMode="auto">
            <a:xfrm>
              <a:off x="3710"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8" name="Text Box 52"/>
            <p:cNvSpPr txBox="1">
              <a:spLocks noChangeArrowheads="1"/>
            </p:cNvSpPr>
            <p:nvPr/>
          </p:nvSpPr>
          <p:spPr bwMode="auto">
            <a:xfrm>
              <a:off x="3896" y="1408"/>
              <a:ext cx="17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9" name="Text Box 53"/>
            <p:cNvSpPr txBox="1">
              <a:spLocks noChangeArrowheads="1"/>
            </p:cNvSpPr>
            <p:nvPr/>
          </p:nvSpPr>
          <p:spPr bwMode="auto">
            <a:xfrm>
              <a:off x="4058" y="1402"/>
              <a:ext cx="17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0" name="Text Box 54"/>
            <p:cNvSpPr txBox="1">
              <a:spLocks noChangeArrowheads="1"/>
            </p:cNvSpPr>
            <p:nvPr/>
          </p:nvSpPr>
          <p:spPr bwMode="auto">
            <a:xfrm>
              <a:off x="4202" y="1402"/>
              <a:ext cx="17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1" name="Text Box 55"/>
            <p:cNvSpPr txBox="1">
              <a:spLocks noChangeArrowheads="1"/>
            </p:cNvSpPr>
            <p:nvPr/>
          </p:nvSpPr>
          <p:spPr bwMode="auto">
            <a:xfrm>
              <a:off x="4330" y="1114"/>
              <a:ext cx="17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sz="1000">
                <a:latin typeface="Arial" charset="0"/>
              </a:endParaRPr>
            </a:p>
            <a:p>
              <a:pPr algn="ctr" eaLnBrk="1" hangingPunct="1"/>
              <a:r>
                <a:rPr lang="en-US" sz="1000">
                  <a:latin typeface="Arial" charset="0"/>
                </a:rPr>
                <a:t>C</a:t>
              </a:r>
            </a:p>
            <a:p>
              <a:pPr algn="ctr" eaLnBrk="1" hangingPunct="1"/>
              <a:r>
                <a:rPr lang="en-US" sz="1000">
                  <a:latin typeface="Arial" charset="0"/>
                </a:rPr>
                <a:t>O</a:t>
              </a:r>
            </a:p>
            <a:p>
              <a:pPr algn="ctr" eaLnBrk="1" hangingPunct="1"/>
              <a:r>
                <a:rPr lang="en-US" sz="1000">
                  <a:latin typeface="Arial" charset="0"/>
                </a:rPr>
                <a:t>N</a:t>
              </a:r>
            </a:p>
            <a:p>
              <a:pPr algn="ctr" eaLnBrk="1" hangingPunct="1"/>
              <a:r>
                <a:rPr lang="en-US" sz="1000">
                  <a:latin typeface="Arial" charset="0"/>
                </a:rPr>
                <a:t>T</a:t>
              </a:r>
            </a:p>
            <a:p>
              <a:pPr algn="ctr" eaLnBrk="1" hangingPunct="1"/>
              <a:r>
                <a:rPr lang="en-US" sz="1000">
                  <a:latin typeface="Arial" charset="0"/>
                </a:rPr>
                <a:t>R</a:t>
              </a:r>
            </a:p>
            <a:p>
              <a:pPr algn="ctr" eaLnBrk="1" hangingPunct="1"/>
              <a:r>
                <a:rPr lang="en-US" sz="1000">
                  <a:latin typeface="Arial" charset="0"/>
                </a:rPr>
                <a:t>O</a:t>
              </a:r>
            </a:p>
            <a:p>
              <a:pPr algn="ctr" eaLnBrk="1" hangingPunct="1"/>
              <a:r>
                <a:rPr lang="en-US" sz="1000">
                  <a:latin typeface="Arial" charset="0"/>
                </a:rPr>
                <a:t>L</a:t>
              </a:r>
            </a:p>
          </p:txBody>
        </p:sp>
        <p:sp>
          <p:nvSpPr>
            <p:cNvPr id="57392" name="Line 56"/>
            <p:cNvSpPr>
              <a:spLocks noChangeShapeType="1"/>
            </p:cNvSpPr>
            <p:nvPr/>
          </p:nvSpPr>
          <p:spPr bwMode="auto">
            <a:xfrm>
              <a:off x="3334"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3" name="Line 57"/>
            <p:cNvSpPr>
              <a:spLocks noChangeShapeType="1"/>
            </p:cNvSpPr>
            <p:nvPr/>
          </p:nvSpPr>
          <p:spPr bwMode="auto">
            <a:xfrm>
              <a:off x="3514"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4" name="Line 58"/>
            <p:cNvSpPr>
              <a:spLocks noChangeShapeType="1"/>
            </p:cNvSpPr>
            <p:nvPr/>
          </p:nvSpPr>
          <p:spPr bwMode="auto">
            <a:xfrm>
              <a:off x="3698"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5" name="Line 59"/>
            <p:cNvSpPr>
              <a:spLocks noChangeShapeType="1"/>
            </p:cNvSpPr>
            <p:nvPr/>
          </p:nvSpPr>
          <p:spPr bwMode="auto">
            <a:xfrm>
              <a:off x="3886" y="186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6" name="Line 60"/>
            <p:cNvSpPr>
              <a:spLocks noChangeShapeType="1"/>
            </p:cNvSpPr>
            <p:nvPr/>
          </p:nvSpPr>
          <p:spPr bwMode="auto">
            <a:xfrm>
              <a:off x="4062" y="1871"/>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7" name="Line 61"/>
            <p:cNvSpPr>
              <a:spLocks noChangeShapeType="1"/>
            </p:cNvSpPr>
            <p:nvPr/>
          </p:nvSpPr>
          <p:spPr bwMode="auto">
            <a:xfrm>
              <a:off x="4218" y="1867"/>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8" name="Line 62"/>
            <p:cNvSpPr>
              <a:spLocks noChangeShapeType="1"/>
            </p:cNvSpPr>
            <p:nvPr/>
          </p:nvSpPr>
          <p:spPr bwMode="auto">
            <a:xfrm>
              <a:off x="4362" y="1859"/>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9" name="Text Box 63"/>
            <p:cNvSpPr txBox="1">
              <a:spLocks noChangeArrowheads="1"/>
            </p:cNvSpPr>
            <p:nvPr/>
          </p:nvSpPr>
          <p:spPr bwMode="auto">
            <a:xfrm>
              <a:off x="2985" y="196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1</a:t>
              </a:r>
            </a:p>
          </p:txBody>
        </p:sp>
        <p:sp>
          <p:nvSpPr>
            <p:cNvPr id="57400" name="Text Box 64"/>
            <p:cNvSpPr txBox="1">
              <a:spLocks noChangeArrowheads="1"/>
            </p:cNvSpPr>
            <p:nvPr/>
          </p:nvSpPr>
          <p:spPr bwMode="auto">
            <a:xfrm>
              <a:off x="3153" y="196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2</a:t>
              </a:r>
            </a:p>
          </p:txBody>
        </p:sp>
        <p:sp>
          <p:nvSpPr>
            <p:cNvPr id="57401" name="Text Box 65"/>
            <p:cNvSpPr txBox="1">
              <a:spLocks noChangeArrowheads="1"/>
            </p:cNvSpPr>
            <p:nvPr/>
          </p:nvSpPr>
          <p:spPr bwMode="auto">
            <a:xfrm>
              <a:off x="3345" y="196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3</a:t>
              </a:r>
            </a:p>
          </p:txBody>
        </p:sp>
        <p:sp>
          <p:nvSpPr>
            <p:cNvPr id="57402" name="Text Box 66"/>
            <p:cNvSpPr txBox="1">
              <a:spLocks noChangeArrowheads="1"/>
            </p:cNvSpPr>
            <p:nvPr/>
          </p:nvSpPr>
          <p:spPr bwMode="auto">
            <a:xfrm>
              <a:off x="3517" y="196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4</a:t>
              </a:r>
            </a:p>
          </p:txBody>
        </p:sp>
        <p:sp>
          <p:nvSpPr>
            <p:cNvPr id="57403" name="Text Box 67"/>
            <p:cNvSpPr txBox="1">
              <a:spLocks noChangeArrowheads="1"/>
            </p:cNvSpPr>
            <p:nvPr/>
          </p:nvSpPr>
          <p:spPr bwMode="auto">
            <a:xfrm>
              <a:off x="3705"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5</a:t>
              </a:r>
            </a:p>
          </p:txBody>
        </p:sp>
        <p:sp>
          <p:nvSpPr>
            <p:cNvPr id="57404" name="Text Box 68"/>
            <p:cNvSpPr txBox="1">
              <a:spLocks noChangeArrowheads="1"/>
            </p:cNvSpPr>
            <p:nvPr/>
          </p:nvSpPr>
          <p:spPr bwMode="auto">
            <a:xfrm>
              <a:off x="3893"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6</a:t>
              </a:r>
            </a:p>
          </p:txBody>
        </p:sp>
        <p:sp>
          <p:nvSpPr>
            <p:cNvPr id="57405" name="Text Box 69"/>
            <p:cNvSpPr txBox="1">
              <a:spLocks noChangeArrowheads="1"/>
            </p:cNvSpPr>
            <p:nvPr/>
          </p:nvSpPr>
          <p:spPr bwMode="auto">
            <a:xfrm>
              <a:off x="4057"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7</a:t>
              </a:r>
            </a:p>
          </p:txBody>
        </p:sp>
        <p:sp>
          <p:nvSpPr>
            <p:cNvPr id="57406" name="Text Box 70"/>
            <p:cNvSpPr txBox="1">
              <a:spLocks noChangeArrowheads="1"/>
            </p:cNvSpPr>
            <p:nvPr/>
          </p:nvSpPr>
          <p:spPr bwMode="auto">
            <a:xfrm>
              <a:off x="4205"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8</a:t>
              </a:r>
            </a:p>
          </p:txBody>
        </p:sp>
        <p:sp>
          <p:nvSpPr>
            <p:cNvPr id="57407" name="Text Box 71"/>
            <p:cNvSpPr txBox="1">
              <a:spLocks noChangeArrowheads="1"/>
            </p:cNvSpPr>
            <p:nvPr/>
          </p:nvSpPr>
          <p:spPr bwMode="auto">
            <a:xfrm>
              <a:off x="4349" y="1956"/>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latin typeface="Arial" charset="0"/>
                </a:rPr>
                <a:t>9</a:t>
              </a:r>
            </a:p>
          </p:txBody>
        </p:sp>
        <p:sp>
          <p:nvSpPr>
            <p:cNvPr id="57408" name="Freeform 72"/>
            <p:cNvSpPr>
              <a:spLocks/>
            </p:cNvSpPr>
            <p:nvPr/>
          </p:nvSpPr>
          <p:spPr bwMode="auto">
            <a:xfrm>
              <a:off x="2606" y="969"/>
              <a:ext cx="375" cy="969"/>
            </a:xfrm>
            <a:custGeom>
              <a:avLst/>
              <a:gdLst>
                <a:gd name="T0" fmla="*/ 375 w 375"/>
                <a:gd name="T1" fmla="*/ 0 h 969"/>
                <a:gd name="T2" fmla="*/ 0 w 375"/>
                <a:gd name="T3" fmla="*/ 485 h 969"/>
                <a:gd name="T4" fmla="*/ 375 w 375"/>
                <a:gd name="T5" fmla="*/ 969 h 969"/>
                <a:gd name="T6" fmla="*/ 375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grpSp>
      <p:grpSp>
        <p:nvGrpSpPr>
          <p:cNvPr id="11" name="Group 73"/>
          <p:cNvGrpSpPr>
            <a:grpSpLocks/>
          </p:cNvGrpSpPr>
          <p:nvPr/>
        </p:nvGrpSpPr>
        <p:grpSpPr bwMode="auto">
          <a:xfrm>
            <a:off x="2398713" y="2176463"/>
            <a:ext cx="1666875" cy="2062162"/>
            <a:chOff x="1511" y="1371"/>
            <a:chExt cx="1050" cy="1299"/>
          </a:xfrm>
        </p:grpSpPr>
        <p:grpSp>
          <p:nvGrpSpPr>
            <p:cNvPr id="57373" name="Group 74"/>
            <p:cNvGrpSpPr>
              <a:grpSpLocks/>
            </p:cNvGrpSpPr>
            <p:nvPr/>
          </p:nvGrpSpPr>
          <p:grpSpPr bwMode="auto">
            <a:xfrm>
              <a:off x="1511" y="1371"/>
              <a:ext cx="1050" cy="198"/>
              <a:chOff x="1614" y="1494"/>
              <a:chExt cx="1050" cy="198"/>
            </a:xfrm>
          </p:grpSpPr>
          <p:sp>
            <p:nvSpPr>
              <p:cNvPr id="57375"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5596"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a:p>
            </p:txBody>
          </p:sp>
          <p:sp>
            <p:nvSpPr>
              <p:cNvPr id="57377"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a:p>
            </p:txBody>
          </p:sp>
          <p:sp>
            <p:nvSpPr>
              <p:cNvPr id="57378" name="Line 78"/>
              <p:cNvSpPr>
                <a:spLocks noChangeShapeType="1"/>
              </p:cNvSpPr>
              <p:nvPr/>
            </p:nvSpPr>
            <p:spPr bwMode="auto">
              <a:xfrm>
                <a:off x="2526" y="1584"/>
                <a:ext cx="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74" name="Freeform 79"/>
            <p:cNvSpPr>
              <a:spLocks/>
            </p:cNvSpPr>
            <p:nvPr/>
          </p:nvSpPr>
          <p:spPr bwMode="auto">
            <a:xfrm>
              <a:off x="1536" y="1563"/>
              <a:ext cx="1015" cy="1107"/>
            </a:xfrm>
            <a:custGeom>
              <a:avLst/>
              <a:gdLst>
                <a:gd name="T0" fmla="*/ 1015 w 1015"/>
                <a:gd name="T1" fmla="*/ 1107 h 1107"/>
                <a:gd name="T2" fmla="*/ 0 w 1015"/>
                <a:gd name="T3" fmla="*/ 0 h 1107"/>
                <a:gd name="T4" fmla="*/ 905 w 1015"/>
                <a:gd name="T5" fmla="*/ 0 h 1107"/>
                <a:gd name="T6" fmla="*/ 1015 w 1015"/>
                <a:gd name="T7" fmla="*/ 1107 h 1107"/>
                <a:gd name="T8" fmla="*/ 0 60000 65536"/>
                <a:gd name="T9" fmla="*/ 0 60000 65536"/>
                <a:gd name="T10" fmla="*/ 0 60000 65536"/>
                <a:gd name="T11" fmla="*/ 0 60000 65536"/>
                <a:gd name="T12" fmla="*/ 0 w 1015"/>
                <a:gd name="T13" fmla="*/ 0 h 1107"/>
                <a:gd name="T14" fmla="*/ 1015 w 1015"/>
                <a:gd name="T15" fmla="*/ 1107 h 1107"/>
              </a:gdLst>
              <a:ahLst/>
              <a:cxnLst>
                <a:cxn ang="T8">
                  <a:pos x="T0" y="T1"/>
                </a:cxn>
                <a:cxn ang="T9">
                  <a:pos x="T2" y="T3"/>
                </a:cxn>
                <a:cxn ang="T10">
                  <a:pos x="T4" y="T5"/>
                </a:cxn>
                <a:cxn ang="T11">
                  <a:pos x="T6" y="T7"/>
                </a:cxn>
              </a:cxnLst>
              <a:rect l="T12" t="T13" r="T14" b="T15"/>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372" name="Text Box 80"/>
          <p:cNvSpPr txBox="1">
            <a:spLocks noChangeArrowheads="1"/>
          </p:cNvSpPr>
          <p:nvPr/>
        </p:nvSpPr>
        <p:spPr bwMode="auto">
          <a:xfrm>
            <a:off x="2624335" y="1527175"/>
            <a:ext cx="867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latin typeface="Comic Sans MS" pitchFamily="66" charset="0"/>
              </a:rPr>
              <a:t>FDM</a:t>
            </a:r>
            <a:endParaRPr lang="en-US" dirty="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anose="030F0702030302020204" pitchFamily="66" charset="0"/>
              </a:rPr>
              <a:pPr>
                <a:defRPr/>
              </a:pPr>
              <a:t>29</a:t>
            </a:fld>
            <a:endParaRPr lang="en-US" dirty="0">
              <a:latin typeface="Comic Sans MS" panose="030F0702030302020204" pitchFamily="66" charset="0"/>
            </a:endParaRPr>
          </a:p>
        </p:txBody>
      </p:sp>
    </p:spTree>
    <p:extLst>
      <p:ext uri="{BB962C8B-B14F-4D97-AF65-F5344CB8AC3E}">
        <p14:creationId xmlns:p14="http://schemas.microsoft.com/office/powerpoint/2010/main" val="3110885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Definitions</a:t>
            </a:r>
            <a:endParaRPr lang="en-US" dirty="0"/>
          </a:p>
        </p:txBody>
      </p:sp>
      <p:sp>
        <p:nvSpPr>
          <p:cNvPr id="3" name="Content Placeholder 2"/>
          <p:cNvSpPr>
            <a:spLocks noGrp="1"/>
          </p:cNvSpPr>
          <p:nvPr>
            <p:ph idx="1"/>
          </p:nvPr>
        </p:nvSpPr>
        <p:spPr>
          <a:xfrm>
            <a:off x="214282" y="1364704"/>
            <a:ext cx="8643998" cy="4800600"/>
          </a:xfrm>
        </p:spPr>
        <p:txBody>
          <a:bodyPr/>
          <a:lstStyle/>
          <a:p>
            <a:pPr>
              <a:lnSpc>
                <a:spcPct val="90000"/>
              </a:lnSpc>
            </a:pPr>
            <a:r>
              <a:rPr lang="en-US" sz="2400" dirty="0" smtClean="0"/>
              <a:t>The time required to transmit a character depends on both the </a:t>
            </a:r>
            <a:r>
              <a:rPr lang="en-US" sz="2400" dirty="0" smtClean="0">
                <a:solidFill>
                  <a:srgbClr val="0033CC"/>
                </a:solidFill>
                <a:latin typeface="Comic Sans MS" pitchFamily="66" charset="0"/>
              </a:rPr>
              <a:t>encoding method</a:t>
            </a:r>
            <a:r>
              <a:rPr lang="en-US" sz="2400" dirty="0" smtClean="0">
                <a:solidFill>
                  <a:srgbClr val="0033CC"/>
                </a:solidFill>
              </a:rPr>
              <a:t> </a:t>
            </a:r>
            <a:r>
              <a:rPr lang="en-US" sz="2400" dirty="0" smtClean="0"/>
              <a:t>and the </a:t>
            </a:r>
            <a:r>
              <a:rPr lang="en-US" sz="2400" dirty="0" smtClean="0">
                <a:solidFill>
                  <a:srgbClr val="0033CC"/>
                </a:solidFill>
                <a:latin typeface="Comic Sans MS" pitchFamily="66" charset="0"/>
              </a:rPr>
              <a:t>signaling speed</a:t>
            </a:r>
            <a:r>
              <a:rPr lang="en-US" sz="2400" dirty="0" smtClean="0">
                <a:solidFill>
                  <a:srgbClr val="0033CC"/>
                </a:solidFill>
              </a:rPr>
              <a:t> </a:t>
            </a:r>
            <a:r>
              <a:rPr lang="en-US" sz="2400" dirty="0" smtClean="0"/>
              <a:t>(i.e.,</a:t>
            </a:r>
            <a:r>
              <a:rPr lang="en-US" sz="2400" dirty="0" smtClean="0">
                <a:solidFill>
                  <a:schemeClr val="accent2"/>
                </a:solidFill>
              </a:rPr>
              <a:t> </a:t>
            </a:r>
            <a:r>
              <a:rPr lang="en-US" sz="2400" dirty="0" smtClean="0"/>
              <a:t>the </a:t>
            </a:r>
            <a:r>
              <a:rPr lang="en-US" sz="2400" dirty="0" smtClean="0">
                <a:solidFill>
                  <a:srgbClr val="0033CC"/>
                </a:solidFill>
              </a:rPr>
              <a:t>modulation rate </a:t>
            </a:r>
            <a:r>
              <a:rPr lang="en-US" sz="2400" dirty="0" smtClean="0"/>
              <a:t>- the number of times/sec the signal changes its voltage).</a:t>
            </a:r>
          </a:p>
          <a:p>
            <a:pPr>
              <a:lnSpc>
                <a:spcPct val="90000"/>
              </a:lnSpc>
            </a:pPr>
            <a:r>
              <a:rPr lang="en-US" sz="2400" dirty="0" smtClean="0">
                <a:solidFill>
                  <a:schemeClr val="accent2"/>
                </a:solidFill>
                <a:latin typeface="Comic Sans MS" pitchFamily="66" charset="0"/>
              </a:rPr>
              <a:t>baud</a:t>
            </a:r>
            <a:r>
              <a:rPr lang="en-US" sz="2400" dirty="0" smtClean="0">
                <a:solidFill>
                  <a:schemeClr val="accent2"/>
                </a:solidFill>
              </a:rPr>
              <a:t> (D) </a:t>
            </a:r>
            <a:r>
              <a:rPr lang="en-US" sz="2400" dirty="0" smtClean="0"/>
              <a:t>- the number of changes per second.</a:t>
            </a:r>
          </a:p>
          <a:p>
            <a:pPr>
              <a:lnSpc>
                <a:spcPct val="90000"/>
              </a:lnSpc>
            </a:pPr>
            <a:r>
              <a:rPr lang="en-US" sz="2400" dirty="0" smtClean="0">
                <a:solidFill>
                  <a:schemeClr val="accent2"/>
                </a:solidFill>
                <a:latin typeface="Comic Sans MS" pitchFamily="66" charset="0"/>
              </a:rPr>
              <a:t>bandwidth</a:t>
            </a:r>
            <a:r>
              <a:rPr lang="en-US" sz="2400" dirty="0" smtClean="0">
                <a:solidFill>
                  <a:schemeClr val="accent2"/>
                </a:solidFill>
              </a:rPr>
              <a:t> (H) </a:t>
            </a:r>
            <a:r>
              <a:rPr lang="en-US" sz="2400" dirty="0" smtClean="0"/>
              <a:t>- the range of frequencies that is passed by a channel. The transmitted signal is constrained by the transmitter and the nature of the transmission medium in cycles/sec (hertz).</a:t>
            </a:r>
          </a:p>
          <a:p>
            <a:pPr>
              <a:lnSpc>
                <a:spcPct val="90000"/>
              </a:lnSpc>
            </a:pPr>
            <a:r>
              <a:rPr lang="en-US" sz="2400" dirty="0" smtClean="0">
                <a:solidFill>
                  <a:schemeClr val="accent2"/>
                </a:solidFill>
                <a:latin typeface="Comic Sans MS" pitchFamily="66" charset="0"/>
              </a:rPr>
              <a:t>channel capacity</a:t>
            </a:r>
            <a:r>
              <a:rPr lang="en-US" sz="2400" dirty="0" smtClean="0">
                <a:solidFill>
                  <a:schemeClr val="accent2"/>
                </a:solidFill>
              </a:rPr>
              <a:t> (C) </a:t>
            </a:r>
            <a:r>
              <a:rPr lang="en-US" sz="2400" dirty="0" smtClean="0"/>
              <a:t>– the  rate at which data can be transmitted over a given channel under given conditions.</a:t>
            </a:r>
            <a:r>
              <a:rPr lang="en-US" sz="2400" dirty="0" smtClean="0">
                <a:solidFill>
                  <a:srgbClr val="008000"/>
                </a:solidFill>
              </a:rPr>
              <a:t>{This is also referred to as data rate (R).}</a:t>
            </a:r>
            <a:endParaRPr lang="en-US" sz="2400"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687183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9" y="1024668"/>
            <a:ext cx="8073527" cy="528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pPr>
              <a:defRPr/>
            </a:pPr>
            <a:fld id="{89CE651F-B56D-48D2-A702-1FFE07FC73E1}" type="slidenum">
              <a:rPr lang="en-US" smtClean="0">
                <a:latin typeface="Comic Sans MS" panose="030F0702030302020204" pitchFamily="66" charset="0"/>
              </a:rPr>
              <a:pPr>
                <a:defRPr/>
              </a:pPr>
              <a:t>30</a:t>
            </a:fld>
            <a:endParaRPr lang="en-US" dirty="0">
              <a:latin typeface="Comic Sans MS" panose="030F0702030302020204" pitchFamily="66" charset="0"/>
            </a:endParaRPr>
          </a:p>
        </p:txBody>
      </p:sp>
      <p:sp>
        <p:nvSpPr>
          <p:cNvPr id="7" name="Title 1"/>
          <p:cNvSpPr>
            <a:spLocks noGrp="1"/>
          </p:cNvSpPr>
          <p:nvPr>
            <p:ph type="title"/>
          </p:nvPr>
        </p:nvSpPr>
        <p:spPr/>
        <p:txBody>
          <a:bodyPr/>
          <a:lstStyle/>
          <a:p>
            <a:r>
              <a:rPr lang="en-US" sz="3200" dirty="0" smtClean="0"/>
              <a:t>DOCSIS (Data-Over-Cable</a:t>
            </a:r>
            <a:br>
              <a:rPr lang="en-US" sz="3200" dirty="0" smtClean="0"/>
            </a:br>
            <a:r>
              <a:rPr lang="en-US" sz="3200" dirty="0" smtClean="0"/>
              <a:t>Service Interface Specification)</a:t>
            </a:r>
            <a:endParaRPr lang="en-US" sz="3200" dirty="0"/>
          </a:p>
        </p:txBody>
      </p:sp>
      <p:sp>
        <p:nvSpPr>
          <p:cNvPr id="8"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855743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4"/>
          <p:cNvSpPr>
            <a:spLocks noChangeArrowheads="1"/>
          </p:cNvSpPr>
          <p:nvPr/>
        </p:nvSpPr>
        <p:spPr bwMode="auto">
          <a:xfrm>
            <a:off x="1184275" y="2614613"/>
            <a:ext cx="955675" cy="700087"/>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i="0">
              <a:solidFill>
                <a:srgbClr val="000000"/>
              </a:solidFill>
              <a:latin typeface="Times New Roman" pitchFamily="18" charset="0"/>
            </a:endParaRPr>
          </a:p>
        </p:txBody>
      </p:sp>
      <p:sp>
        <p:nvSpPr>
          <p:cNvPr id="115714" name="Text Box 45"/>
          <p:cNvSpPr txBox="1">
            <a:spLocks noChangeArrowheads="1"/>
          </p:cNvSpPr>
          <p:nvPr/>
        </p:nvSpPr>
        <p:spPr bwMode="auto">
          <a:xfrm>
            <a:off x="623888" y="2073275"/>
            <a:ext cx="19256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600" i="0">
                <a:solidFill>
                  <a:srgbClr val="000000"/>
                </a:solidFill>
                <a:latin typeface="Arial" pitchFamily="34" charset="0"/>
              </a:rPr>
              <a:t>cable headend</a:t>
            </a:r>
          </a:p>
        </p:txBody>
      </p:sp>
      <p:sp>
        <p:nvSpPr>
          <p:cNvPr id="22562" name="Text Box 126"/>
          <p:cNvSpPr txBox="1">
            <a:spLocks noChangeArrowheads="1"/>
          </p:cNvSpPr>
          <p:nvPr/>
        </p:nvSpPr>
        <p:spPr bwMode="auto">
          <a:xfrm>
            <a:off x="1049338" y="2584450"/>
            <a:ext cx="950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600" i="0" dirty="0" smtClean="0">
                <a:solidFill>
                  <a:srgbClr val="000000"/>
                </a:solidFill>
              </a:rPr>
              <a:t>CMTS</a:t>
            </a:r>
          </a:p>
        </p:txBody>
      </p:sp>
      <p:sp>
        <p:nvSpPr>
          <p:cNvPr id="22563" name="AutoShape 127"/>
          <p:cNvSpPr>
            <a:spLocks noChangeArrowheads="1"/>
          </p:cNvSpPr>
          <p:nvPr/>
        </p:nvSpPr>
        <p:spPr bwMode="auto">
          <a:xfrm>
            <a:off x="1089025" y="2351088"/>
            <a:ext cx="1206500" cy="261937"/>
          </a:xfrm>
          <a:prstGeom prst="triangle">
            <a:avLst>
              <a:gd name="adj" fmla="val 50000"/>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17" name="Group 128"/>
          <p:cNvGrpSpPr>
            <a:grpSpLocks/>
          </p:cNvGrpSpPr>
          <p:nvPr/>
        </p:nvGrpSpPr>
        <p:grpSpPr bwMode="auto">
          <a:xfrm>
            <a:off x="481013" y="3727450"/>
            <a:ext cx="2000250" cy="811213"/>
            <a:chOff x="3240" y="1830"/>
            <a:chExt cx="1372" cy="723"/>
          </a:xfrm>
        </p:grpSpPr>
        <p:sp>
          <p:nvSpPr>
            <p:cNvPr id="115848" name="Freeform 129"/>
            <p:cNvSpPr>
              <a:spLocks/>
            </p:cNvSpPr>
            <p:nvPr/>
          </p:nvSpPr>
          <p:spPr bwMode="auto">
            <a:xfrm>
              <a:off x="3240" y="1830"/>
              <a:ext cx="1372" cy="723"/>
            </a:xfrm>
            <a:custGeom>
              <a:avLst/>
              <a:gdLst>
                <a:gd name="T0" fmla="*/ 81326 w 765"/>
                <a:gd name="T1" fmla="*/ 591 h 459"/>
                <a:gd name="T2" fmla="*/ 55350 w 765"/>
                <a:gd name="T3" fmla="*/ 4166 h 459"/>
                <a:gd name="T4" fmla="*/ 18372 w 765"/>
                <a:gd name="T5" fmla="*/ 5984 h 459"/>
                <a:gd name="T6" fmla="*/ 2688 w 765"/>
                <a:gd name="T7" fmla="*/ 20046 h 459"/>
                <a:gd name="T8" fmla="*/ 34542 w 765"/>
                <a:gd name="T9" fmla="*/ 26482 h 459"/>
                <a:gd name="T10" fmla="*/ 66486 w 765"/>
                <a:gd name="T11" fmla="*/ 25439 h 459"/>
                <a:gd name="T12" fmla="*/ 112079 w 765"/>
                <a:gd name="T13" fmla="*/ 26482 h 459"/>
                <a:gd name="T14" fmla="*/ 133972 w 765"/>
                <a:gd name="T15" fmla="*/ 25900 h 459"/>
                <a:gd name="T16" fmla="*/ 144358 w 765"/>
                <a:gd name="T17" fmla="*/ 22207 h 459"/>
                <a:gd name="T18" fmla="*/ 143965 w 765"/>
                <a:gd name="T19" fmla="*/ 9426 h 459"/>
                <a:gd name="T20" fmla="*/ 127049 w 765"/>
                <a:gd name="T21" fmla="*/ 2045 h 459"/>
                <a:gd name="T22" fmla="*/ 81326 w 765"/>
                <a:gd name="T23" fmla="*/ 591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7" name="Line 130"/>
            <p:cNvSpPr>
              <a:spLocks noChangeShapeType="1"/>
            </p:cNvSpPr>
            <p:nvPr/>
          </p:nvSpPr>
          <p:spPr bwMode="auto">
            <a:xfrm flipV="1">
              <a:off x="3763" y="2054"/>
              <a:ext cx="108" cy="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78" name="Line 131"/>
            <p:cNvSpPr>
              <a:spLocks noChangeShapeType="1"/>
            </p:cNvSpPr>
            <p:nvPr/>
          </p:nvSpPr>
          <p:spPr bwMode="auto">
            <a:xfrm>
              <a:off x="3616" y="2204"/>
              <a:ext cx="0"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79" name="Line 132"/>
            <p:cNvSpPr>
              <a:spLocks noChangeShapeType="1"/>
            </p:cNvSpPr>
            <p:nvPr/>
          </p:nvSpPr>
          <p:spPr bwMode="auto">
            <a:xfrm flipV="1">
              <a:off x="3763" y="2114"/>
              <a:ext cx="226" cy="2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80" name="Line 133"/>
            <p:cNvSpPr>
              <a:spLocks noChangeShapeType="1"/>
            </p:cNvSpPr>
            <p:nvPr/>
          </p:nvSpPr>
          <p:spPr bwMode="auto">
            <a:xfrm>
              <a:off x="4076" y="2113"/>
              <a:ext cx="0" cy="1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81" name="Line 134"/>
            <p:cNvSpPr>
              <a:spLocks noChangeShapeType="1"/>
            </p:cNvSpPr>
            <p:nvPr/>
          </p:nvSpPr>
          <p:spPr bwMode="auto">
            <a:xfrm>
              <a:off x="3779" y="2380"/>
              <a:ext cx="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82" name="Line 135"/>
            <p:cNvSpPr>
              <a:spLocks noChangeShapeType="1"/>
            </p:cNvSpPr>
            <p:nvPr/>
          </p:nvSpPr>
          <p:spPr bwMode="auto">
            <a:xfrm>
              <a:off x="4255" y="2372"/>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nvGrpSpPr>
            <p:cNvPr id="115855" name="Group 136"/>
            <p:cNvGrpSpPr>
              <a:grpSpLocks/>
            </p:cNvGrpSpPr>
            <p:nvPr/>
          </p:nvGrpSpPr>
          <p:grpSpPr bwMode="auto">
            <a:xfrm>
              <a:off x="3860" y="1969"/>
              <a:ext cx="335" cy="148"/>
              <a:chOff x="4650" y="1129"/>
              <a:chExt cx="246" cy="95"/>
            </a:xfrm>
          </p:grpSpPr>
          <p:sp>
            <p:nvSpPr>
              <p:cNvPr id="115885"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86"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87"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88" name="Group 140"/>
              <p:cNvGrpSpPr>
                <a:grpSpLocks/>
              </p:cNvGrpSpPr>
              <p:nvPr/>
            </p:nvGrpSpPr>
            <p:grpSpPr bwMode="auto">
              <a:xfrm>
                <a:off x="4699" y="1145"/>
                <a:ext cx="138" cy="29"/>
                <a:chOff x="2468" y="1332"/>
                <a:chExt cx="310" cy="60"/>
              </a:xfrm>
            </p:grpSpPr>
            <p:sp>
              <p:nvSpPr>
                <p:cNvPr id="115891" name="Freeform 1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92" name="Freeform 1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17" name="Line 143"/>
              <p:cNvSpPr>
                <a:spLocks noChangeShapeType="1"/>
              </p:cNvSpPr>
              <p:nvPr/>
            </p:nvSpPr>
            <p:spPr bwMode="auto">
              <a:xfrm>
                <a:off x="4650"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618" name="Line 144"/>
              <p:cNvSpPr>
                <a:spLocks noChangeShapeType="1"/>
              </p:cNvSpPr>
              <p:nvPr/>
            </p:nvSpPr>
            <p:spPr bwMode="auto">
              <a:xfrm>
                <a:off x="4894" y="1160"/>
                <a:ext cx="0" cy="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856" name="Group 145"/>
            <p:cNvGrpSpPr>
              <a:grpSpLocks/>
            </p:cNvGrpSpPr>
            <p:nvPr/>
          </p:nvGrpSpPr>
          <p:grpSpPr bwMode="auto">
            <a:xfrm>
              <a:off x="3922" y="2284"/>
              <a:ext cx="336" cy="154"/>
              <a:chOff x="4650" y="1129"/>
              <a:chExt cx="246" cy="95"/>
            </a:xfrm>
          </p:grpSpPr>
          <p:sp>
            <p:nvSpPr>
              <p:cNvPr id="115877"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78"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79"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80" name="Group 149"/>
              <p:cNvGrpSpPr>
                <a:grpSpLocks/>
              </p:cNvGrpSpPr>
              <p:nvPr/>
            </p:nvGrpSpPr>
            <p:grpSpPr bwMode="auto">
              <a:xfrm>
                <a:off x="4699" y="1145"/>
                <a:ext cx="138" cy="29"/>
                <a:chOff x="2468" y="1332"/>
                <a:chExt cx="310" cy="60"/>
              </a:xfrm>
            </p:grpSpPr>
            <p:sp>
              <p:nvSpPr>
                <p:cNvPr id="115883" name="Freeform 1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84" name="Freeform 1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09" name="Line 15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610" name="Line 153"/>
              <p:cNvSpPr>
                <a:spLocks noChangeShapeType="1"/>
              </p:cNvSpPr>
              <p:nvPr/>
            </p:nvSpPr>
            <p:spPr bwMode="auto">
              <a:xfrm>
                <a:off x="4894" y="1161"/>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857" name="Group 154"/>
            <p:cNvGrpSpPr>
              <a:grpSpLocks/>
            </p:cNvGrpSpPr>
            <p:nvPr/>
          </p:nvGrpSpPr>
          <p:grpSpPr bwMode="auto">
            <a:xfrm>
              <a:off x="3443" y="2054"/>
              <a:ext cx="335" cy="149"/>
              <a:chOff x="4650" y="1129"/>
              <a:chExt cx="246" cy="95"/>
            </a:xfrm>
          </p:grpSpPr>
          <p:sp>
            <p:nvSpPr>
              <p:cNvPr id="115869"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70"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71"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72" name="Group 158"/>
              <p:cNvGrpSpPr>
                <a:grpSpLocks/>
              </p:cNvGrpSpPr>
              <p:nvPr/>
            </p:nvGrpSpPr>
            <p:grpSpPr bwMode="auto">
              <a:xfrm>
                <a:off x="4699" y="1145"/>
                <a:ext cx="138" cy="29"/>
                <a:chOff x="2468" y="1332"/>
                <a:chExt cx="310" cy="60"/>
              </a:xfrm>
            </p:grpSpPr>
            <p:sp>
              <p:nvSpPr>
                <p:cNvPr id="115875" name="Freeform 1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76" name="Freeform 1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601" name="Line 161"/>
              <p:cNvSpPr>
                <a:spLocks noChangeShapeType="1"/>
              </p:cNvSpPr>
              <p:nvPr/>
            </p:nvSpPr>
            <p:spPr bwMode="auto">
              <a:xfrm>
                <a:off x="4650"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602" name="Line 162"/>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858" name="Group 163"/>
            <p:cNvGrpSpPr>
              <a:grpSpLocks/>
            </p:cNvGrpSpPr>
            <p:nvPr/>
          </p:nvGrpSpPr>
          <p:grpSpPr bwMode="auto">
            <a:xfrm>
              <a:off x="3452" y="2284"/>
              <a:ext cx="336" cy="148"/>
              <a:chOff x="4650" y="1129"/>
              <a:chExt cx="246" cy="95"/>
            </a:xfrm>
          </p:grpSpPr>
          <p:sp>
            <p:nvSpPr>
              <p:cNvPr id="115861"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sp>
            <p:nvSpPr>
              <p:cNvPr id="115862"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rgbClr val="000000"/>
                  </a:solidFill>
                  <a:latin typeface="Times New Roman" pitchFamily="18" charset="0"/>
                </a:endParaRPr>
              </a:p>
            </p:txBody>
          </p:sp>
          <p:sp>
            <p:nvSpPr>
              <p:cNvPr id="115863"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endParaRPr>
              </a:p>
            </p:txBody>
          </p:sp>
          <p:grpSp>
            <p:nvGrpSpPr>
              <p:cNvPr id="115864" name="Group 167"/>
              <p:cNvGrpSpPr>
                <a:grpSpLocks/>
              </p:cNvGrpSpPr>
              <p:nvPr/>
            </p:nvGrpSpPr>
            <p:grpSpPr bwMode="auto">
              <a:xfrm>
                <a:off x="4699" y="1145"/>
                <a:ext cx="138" cy="29"/>
                <a:chOff x="2468" y="1332"/>
                <a:chExt cx="310" cy="60"/>
              </a:xfrm>
            </p:grpSpPr>
            <p:sp>
              <p:nvSpPr>
                <p:cNvPr id="115867" name="Freeform 1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68" name="Freeform 1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93" name="Line 170"/>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94" name="Line 171"/>
              <p:cNvSpPr>
                <a:spLocks noChangeShapeType="1"/>
              </p:cNvSpPr>
              <p:nvPr/>
            </p:nvSpPr>
            <p:spPr bwMode="auto">
              <a:xfrm>
                <a:off x="4893"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sp>
          <p:nvSpPr>
            <p:cNvPr id="22587" name="Line 172"/>
            <p:cNvSpPr>
              <a:spLocks noChangeShapeType="1"/>
            </p:cNvSpPr>
            <p:nvPr/>
          </p:nvSpPr>
          <p:spPr bwMode="auto">
            <a:xfrm>
              <a:off x="4423" y="2370"/>
              <a:ext cx="152"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115860" name="Text Box 580"/>
            <p:cNvSpPr txBox="1">
              <a:spLocks noChangeArrowheads="1"/>
            </p:cNvSpPr>
            <p:nvPr/>
          </p:nvSpPr>
          <p:spPr bwMode="auto">
            <a:xfrm>
              <a:off x="4231" y="1988"/>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800" i="0">
                  <a:solidFill>
                    <a:srgbClr val="000000"/>
                  </a:solidFill>
                  <a:latin typeface="Arial" pitchFamily="34" charset="0"/>
                </a:rPr>
                <a:t>ISP</a:t>
              </a:r>
            </a:p>
          </p:txBody>
        </p:sp>
      </p:grpSp>
      <p:sp>
        <p:nvSpPr>
          <p:cNvPr id="115718" name="Freeform 174"/>
          <p:cNvSpPr>
            <a:spLocks/>
          </p:cNvSpPr>
          <p:nvPr/>
        </p:nvSpPr>
        <p:spPr bwMode="auto">
          <a:xfrm flipH="1">
            <a:off x="1563688" y="3040063"/>
            <a:ext cx="163512" cy="927100"/>
          </a:xfrm>
          <a:custGeom>
            <a:avLst/>
            <a:gdLst>
              <a:gd name="T0" fmla="*/ 0 w 130"/>
              <a:gd name="T1" fmla="*/ 0 h 584"/>
              <a:gd name="T2" fmla="*/ 2147483647 w 130"/>
              <a:gd name="T3" fmla="*/ 0 h 584"/>
              <a:gd name="T4" fmla="*/ 2147483647 w 130"/>
              <a:gd name="T5" fmla="*/ 2147483647 h 584"/>
              <a:gd name="T6" fmla="*/ 0 60000 65536"/>
              <a:gd name="T7" fmla="*/ 0 60000 65536"/>
              <a:gd name="T8" fmla="*/ 0 60000 65536"/>
            </a:gdLst>
            <a:ahLst/>
            <a:cxnLst>
              <a:cxn ang="T6">
                <a:pos x="T0" y="T1"/>
              </a:cxn>
              <a:cxn ang="T7">
                <a:pos x="T2" y="T3"/>
              </a:cxn>
              <a:cxn ang="T8">
                <a:pos x="T4" y="T5"/>
              </a:cxn>
            </a:cxnLst>
            <a:rect l="0" t="0" r="r" b="b"/>
            <a:pathLst>
              <a:path w="130" h="584">
                <a:moveTo>
                  <a:pt x="0" y="0"/>
                </a:moveTo>
                <a:lnTo>
                  <a:pt x="130" y="0"/>
                </a:lnTo>
                <a:lnTo>
                  <a:pt x="130" y="5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4" name="Line 176"/>
          <p:cNvSpPr>
            <a:spLocks noChangeShapeType="1"/>
          </p:cNvSpPr>
          <p:nvPr/>
        </p:nvSpPr>
        <p:spPr bwMode="auto">
          <a:xfrm flipH="1" flipV="1">
            <a:off x="1903413" y="3163888"/>
            <a:ext cx="452437" cy="38100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75" name="Text Box 177"/>
          <p:cNvSpPr txBox="1">
            <a:spLocks noChangeArrowheads="1"/>
          </p:cNvSpPr>
          <p:nvPr/>
        </p:nvSpPr>
        <p:spPr bwMode="auto">
          <a:xfrm>
            <a:off x="1885950" y="3370263"/>
            <a:ext cx="17414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lnSpc>
                <a:spcPct val="85000"/>
              </a:lnSpc>
              <a:defRPr/>
            </a:pPr>
            <a:r>
              <a:rPr lang="en-US" sz="1400" dirty="0" smtClean="0">
                <a:solidFill>
                  <a:srgbClr val="000000"/>
                </a:solidFill>
              </a:rPr>
              <a:t>cable modem</a:t>
            </a:r>
          </a:p>
          <a:p>
            <a:pPr algn="r">
              <a:lnSpc>
                <a:spcPct val="85000"/>
              </a:lnSpc>
              <a:defRPr/>
            </a:pPr>
            <a:r>
              <a:rPr lang="en-US" sz="1400" dirty="0" smtClean="0">
                <a:solidFill>
                  <a:srgbClr val="000000"/>
                </a:solidFill>
              </a:rPr>
              <a:t>termination system</a:t>
            </a:r>
          </a:p>
        </p:txBody>
      </p:sp>
      <p:sp>
        <p:nvSpPr>
          <p:cNvPr id="57382" name="Rectangle 3"/>
          <p:cNvSpPr>
            <a:spLocks noChangeArrowheads="1"/>
          </p:cNvSpPr>
          <p:nvPr/>
        </p:nvSpPr>
        <p:spPr bwMode="auto">
          <a:xfrm>
            <a:off x="419422" y="4653136"/>
            <a:ext cx="840105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lnSpc>
                <a:spcPct val="85000"/>
              </a:lnSpc>
              <a:spcBef>
                <a:spcPct val="20000"/>
              </a:spcBef>
              <a:buClr>
                <a:srgbClr val="000099"/>
              </a:buClr>
              <a:buSzPct val="75000"/>
              <a:buFont typeface="Wingdings" pitchFamily="2" charset="2"/>
              <a:buChar char="v"/>
            </a:pPr>
            <a:r>
              <a:rPr lang="en-US" dirty="0">
                <a:latin typeface="Gill Sans MT" charset="0"/>
                <a:ea typeface="ＭＳ Ｐゴシック" charset="0"/>
              </a:rPr>
              <a:t>FDM over upstream, downstream frequency channels</a:t>
            </a:r>
          </a:p>
          <a:p>
            <a:pPr marL="342900" indent="-342900" algn="l" eaLnBrk="1" hangingPunct="1">
              <a:lnSpc>
                <a:spcPct val="85000"/>
              </a:lnSpc>
              <a:spcBef>
                <a:spcPct val="20000"/>
              </a:spcBef>
              <a:buClr>
                <a:srgbClr val="000099"/>
              </a:buClr>
              <a:buSzPct val="75000"/>
              <a:buFont typeface="Wingdings" pitchFamily="2" charset="2"/>
              <a:buChar char="v"/>
            </a:pPr>
            <a:r>
              <a:rPr lang="en-US" sz="2400" dirty="0" smtClean="0">
                <a:solidFill>
                  <a:srgbClr val="800000"/>
                </a:solidFill>
                <a:latin typeface="Gill Sans MT" pitchFamily="34" charset="0"/>
              </a:rPr>
              <a:t>multiple</a:t>
            </a:r>
            <a:r>
              <a:rPr lang="en-US" sz="2400" i="0" dirty="0" smtClean="0">
                <a:solidFill>
                  <a:srgbClr val="CC0000"/>
                </a:solidFill>
                <a:latin typeface="Gill Sans MT" pitchFamily="34" charset="0"/>
              </a:rPr>
              <a:t> </a:t>
            </a:r>
            <a:r>
              <a:rPr lang="en-US" sz="2400" i="0" dirty="0">
                <a:solidFill>
                  <a:srgbClr val="000000"/>
                </a:solidFill>
                <a:latin typeface="Gill Sans MT" pitchFamily="34" charset="0"/>
              </a:rPr>
              <a:t>40Mbps downstream (broadcast) </a:t>
            </a:r>
            <a:r>
              <a:rPr lang="en-US" sz="2400" i="0" dirty="0" smtClean="0">
                <a:solidFill>
                  <a:srgbClr val="000000"/>
                </a:solidFill>
                <a:latin typeface="Gill Sans MT" pitchFamily="34" charset="0"/>
              </a:rPr>
              <a:t>channels (6MHz)</a:t>
            </a:r>
            <a:endParaRPr lang="en-US" sz="2400" i="0" dirty="0">
              <a:solidFill>
                <a:srgbClr val="000000"/>
              </a:solidFill>
              <a:latin typeface="Gill Sans MT" pitchFamily="34" charset="0"/>
            </a:endParaRPr>
          </a:p>
          <a:p>
            <a:pPr marL="800100" lvl="1" indent="-342900" algn="l" eaLnBrk="1" hangingPunct="1">
              <a:lnSpc>
                <a:spcPct val="85000"/>
              </a:lnSpc>
              <a:spcBef>
                <a:spcPct val="20000"/>
              </a:spcBef>
              <a:buClr>
                <a:srgbClr val="000099"/>
              </a:buClr>
              <a:buSzPct val="100000"/>
              <a:buFont typeface="Wingdings" pitchFamily="2" charset="2"/>
              <a:buChar char="§"/>
            </a:pPr>
            <a:r>
              <a:rPr lang="en-US" sz="2400" i="0" dirty="0">
                <a:solidFill>
                  <a:srgbClr val="000000"/>
                </a:solidFill>
                <a:latin typeface="Gill Sans MT" pitchFamily="34" charset="0"/>
              </a:rPr>
              <a:t>single CMTS transmits into </a:t>
            </a:r>
            <a:r>
              <a:rPr lang="en-US" sz="2400" i="0" dirty="0" smtClean="0">
                <a:solidFill>
                  <a:srgbClr val="000000"/>
                </a:solidFill>
                <a:latin typeface="Gill Sans MT" pitchFamily="34" charset="0"/>
              </a:rPr>
              <a:t>channels and received by </a:t>
            </a:r>
            <a:r>
              <a:rPr lang="en-US" sz="2400" i="0" dirty="0" smtClean="0">
                <a:solidFill>
                  <a:srgbClr val="800000"/>
                </a:solidFill>
                <a:latin typeface="Gill Sans MT" pitchFamily="34" charset="0"/>
              </a:rPr>
              <a:t>all</a:t>
            </a:r>
            <a:r>
              <a:rPr lang="en-US" sz="2400" i="0" dirty="0" smtClean="0">
                <a:solidFill>
                  <a:srgbClr val="000000"/>
                </a:solidFill>
                <a:latin typeface="Gill Sans MT" pitchFamily="34" charset="0"/>
              </a:rPr>
              <a:t> modem receivers.</a:t>
            </a:r>
            <a:endParaRPr lang="en-US" sz="2400" i="0" dirty="0">
              <a:solidFill>
                <a:srgbClr val="000000"/>
              </a:solidFill>
              <a:latin typeface="Gill Sans MT" pitchFamily="34" charset="0"/>
            </a:endParaRPr>
          </a:p>
        </p:txBody>
      </p:sp>
      <p:grpSp>
        <p:nvGrpSpPr>
          <p:cNvPr id="115724" name="Group 2"/>
          <p:cNvGrpSpPr>
            <a:grpSpLocks/>
          </p:cNvGrpSpPr>
          <p:nvPr/>
        </p:nvGrpSpPr>
        <p:grpSpPr bwMode="auto">
          <a:xfrm>
            <a:off x="6440488" y="2089150"/>
            <a:ext cx="2268537" cy="1457325"/>
            <a:chOff x="419100" y="1239838"/>
            <a:chExt cx="2268538" cy="1456437"/>
          </a:xfrm>
        </p:grpSpPr>
        <p:sp>
          <p:nvSpPr>
            <p:cNvPr id="22532" name="Rectangle 9"/>
            <p:cNvSpPr>
              <a:spLocks noChangeArrowheads="1"/>
            </p:cNvSpPr>
            <p:nvPr/>
          </p:nvSpPr>
          <p:spPr bwMode="auto">
            <a:xfrm>
              <a:off x="657225" y="1650750"/>
              <a:ext cx="1793876" cy="92653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30" name="Line 7"/>
            <p:cNvSpPr>
              <a:spLocks noChangeShapeType="1"/>
            </p:cNvSpPr>
            <p:nvPr/>
          </p:nvSpPr>
          <p:spPr bwMode="auto">
            <a:xfrm flipV="1">
              <a:off x="958850" y="2201863"/>
              <a:ext cx="36512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31" name="Text Box 39"/>
            <p:cNvSpPr txBox="1">
              <a:spLocks noChangeArrowheads="1"/>
            </p:cNvSpPr>
            <p:nvPr/>
          </p:nvSpPr>
          <p:spPr bwMode="auto">
            <a:xfrm>
              <a:off x="1237199" y="2264475"/>
              <a:ext cx="774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400" i="0">
                  <a:solidFill>
                    <a:srgbClr val="000000"/>
                  </a:solidFill>
                  <a:latin typeface="Arial" pitchFamily="34" charset="0"/>
                </a:rPr>
                <a:t>cable</a:t>
              </a:r>
            </a:p>
            <a:p>
              <a:pPr algn="ctr">
                <a:lnSpc>
                  <a:spcPct val="80000"/>
                </a:lnSpc>
              </a:pPr>
              <a:r>
                <a:rPr lang="en-US" sz="1400" i="0">
                  <a:solidFill>
                    <a:srgbClr val="000000"/>
                  </a:solidFill>
                  <a:latin typeface="Arial" pitchFamily="34" charset="0"/>
                </a:rPr>
                <a:t>modem</a:t>
              </a:r>
            </a:p>
          </p:txBody>
        </p:sp>
        <p:sp>
          <p:nvSpPr>
            <p:cNvPr id="115832" name="Text Box 41"/>
            <p:cNvSpPr txBox="1">
              <a:spLocks noChangeArrowheads="1"/>
            </p:cNvSpPr>
            <p:nvPr/>
          </p:nvSpPr>
          <p:spPr bwMode="auto">
            <a:xfrm>
              <a:off x="608202" y="2331583"/>
              <a:ext cx="7064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400" i="0">
                  <a:solidFill>
                    <a:srgbClr val="000000"/>
                  </a:solidFill>
                  <a:latin typeface="Arial" pitchFamily="34" charset="0"/>
                </a:rPr>
                <a:t>splitter</a:t>
              </a:r>
            </a:p>
          </p:txBody>
        </p:sp>
        <p:grpSp>
          <p:nvGrpSpPr>
            <p:cNvPr id="115833" name="Group 13"/>
            <p:cNvGrpSpPr>
              <a:grpSpLocks/>
            </p:cNvGrpSpPr>
            <p:nvPr/>
          </p:nvGrpSpPr>
          <p:grpSpPr bwMode="auto">
            <a:xfrm>
              <a:off x="1304925" y="2078038"/>
              <a:ext cx="614363" cy="220662"/>
              <a:chOff x="322" y="890"/>
              <a:chExt cx="872" cy="339"/>
            </a:xfrm>
          </p:grpSpPr>
          <p:sp>
            <p:nvSpPr>
              <p:cNvPr id="22701" name="Rectangle 14"/>
              <p:cNvSpPr>
                <a:spLocks noChangeArrowheads="1"/>
              </p:cNvSpPr>
              <p:nvPr/>
            </p:nvSpPr>
            <p:spPr bwMode="auto">
              <a:xfrm>
                <a:off x="322" y="1004"/>
                <a:ext cx="872" cy="22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2" name="Rectangle 15"/>
              <p:cNvSpPr>
                <a:spLocks noChangeArrowheads="1"/>
              </p:cNvSpPr>
              <p:nvPr/>
            </p:nvSpPr>
            <p:spPr bwMode="auto">
              <a:xfrm>
                <a:off x="394" y="1072"/>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3" name="Rectangle 16"/>
              <p:cNvSpPr>
                <a:spLocks noChangeArrowheads="1"/>
              </p:cNvSpPr>
              <p:nvPr/>
            </p:nvSpPr>
            <p:spPr bwMode="auto">
              <a:xfrm>
                <a:off x="466" y="1072"/>
                <a:ext cx="56"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4" name="Rectangle 17"/>
              <p:cNvSpPr>
                <a:spLocks noChangeArrowheads="1"/>
              </p:cNvSpPr>
              <p:nvPr/>
            </p:nvSpPr>
            <p:spPr bwMode="auto">
              <a:xfrm>
                <a:off x="541" y="1070"/>
                <a:ext cx="56"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705" name="Rectangle 18"/>
              <p:cNvSpPr>
                <a:spLocks noChangeArrowheads="1"/>
              </p:cNvSpPr>
              <p:nvPr/>
            </p:nvSpPr>
            <p:spPr bwMode="auto">
              <a:xfrm>
                <a:off x="615" y="1070"/>
                <a:ext cx="56"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47" name="AutoShape 19"/>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37" name="AutoShape 21"/>
            <p:cNvSpPr>
              <a:spLocks noChangeArrowheads="1"/>
            </p:cNvSpPr>
            <p:nvPr/>
          </p:nvSpPr>
          <p:spPr bwMode="auto">
            <a:xfrm>
              <a:off x="419100" y="1239838"/>
              <a:ext cx="2268538" cy="468028"/>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538" name="Rectangle 22"/>
            <p:cNvSpPr>
              <a:spLocks noChangeArrowheads="1"/>
            </p:cNvSpPr>
            <p:nvPr/>
          </p:nvSpPr>
          <p:spPr bwMode="auto">
            <a:xfrm>
              <a:off x="906462" y="2133056"/>
              <a:ext cx="166688" cy="144374"/>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36" name="Freeform 23"/>
            <p:cNvSpPr>
              <a:spLocks/>
            </p:cNvSpPr>
            <p:nvPr/>
          </p:nvSpPr>
          <p:spPr bwMode="auto">
            <a:xfrm flipH="1">
              <a:off x="970845" y="1691922"/>
              <a:ext cx="479425" cy="434975"/>
            </a:xfrm>
            <a:custGeom>
              <a:avLst/>
              <a:gdLst>
                <a:gd name="T0" fmla="*/ 2147483647 w 381"/>
                <a:gd name="T1" fmla="*/ 2147483647 h 274"/>
                <a:gd name="T2" fmla="*/ 2147483647 w 381"/>
                <a:gd name="T3" fmla="*/ 2147483647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24"/>
            <p:cNvSpPr>
              <a:spLocks noChangeShapeType="1"/>
            </p:cNvSpPr>
            <p:nvPr/>
          </p:nvSpPr>
          <p:spPr bwMode="auto">
            <a:xfrm flipH="1">
              <a:off x="1917701" y="2215556"/>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838" name="Picture 25" descr="t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844" y="1355725"/>
              <a:ext cx="755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839" name="Group 181"/>
            <p:cNvGrpSpPr>
              <a:grpSpLocks/>
            </p:cNvGrpSpPr>
            <p:nvPr/>
          </p:nvGrpSpPr>
          <p:grpSpPr bwMode="auto">
            <a:xfrm>
              <a:off x="1854097" y="1780738"/>
              <a:ext cx="609600" cy="609600"/>
              <a:chOff x="-44" y="1473"/>
              <a:chExt cx="981" cy="1105"/>
            </a:xfrm>
          </p:grpSpPr>
          <p:pic>
            <p:nvPicPr>
              <p:cNvPr id="115840" name="Picture 182"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841" name="Freeform 183"/>
              <p:cNvSpPr>
                <a:spLocks/>
              </p:cNvSpPr>
              <p:nvPr/>
            </p:nvSpPr>
            <p:spPr bwMode="auto">
              <a:xfrm flipH="1">
                <a:off x="374" y="1579"/>
                <a:ext cx="477" cy="506"/>
              </a:xfrm>
              <a:custGeom>
                <a:avLst/>
                <a:gdLst>
                  <a:gd name="T0" fmla="*/ 0 w 356"/>
                  <a:gd name="T1" fmla="*/ 0 h 368"/>
                  <a:gd name="T2" fmla="*/ 4176 w 356"/>
                  <a:gd name="T3" fmla="*/ 248 h 368"/>
                  <a:gd name="T4" fmla="*/ 4954 w 356"/>
                  <a:gd name="T5" fmla="*/ 5173 h 368"/>
                  <a:gd name="T6" fmla="*/ 1092 w 356"/>
                  <a:gd name="T7" fmla="*/ 646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15725" name="Group 8"/>
          <p:cNvGrpSpPr>
            <a:grpSpLocks/>
          </p:cNvGrpSpPr>
          <p:nvPr/>
        </p:nvGrpSpPr>
        <p:grpSpPr bwMode="auto">
          <a:xfrm>
            <a:off x="1998663" y="2298700"/>
            <a:ext cx="4938712" cy="1389063"/>
            <a:chOff x="4327270" y="1745934"/>
            <a:chExt cx="4938730" cy="1388847"/>
          </a:xfrm>
        </p:grpSpPr>
        <p:sp>
          <p:nvSpPr>
            <p:cNvPr id="22546" name="Line 94"/>
            <p:cNvSpPr>
              <a:spLocks noChangeShapeType="1"/>
            </p:cNvSpPr>
            <p:nvPr/>
          </p:nvSpPr>
          <p:spPr bwMode="auto">
            <a:xfrm>
              <a:off x="4327270" y="2504641"/>
              <a:ext cx="493873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nvGrpSpPr>
            <p:cNvPr id="115734" name="Group 7"/>
            <p:cNvGrpSpPr>
              <a:grpSpLocks/>
            </p:cNvGrpSpPr>
            <p:nvPr/>
          </p:nvGrpSpPr>
          <p:grpSpPr bwMode="auto">
            <a:xfrm flipH="1">
              <a:off x="5534163" y="1745934"/>
              <a:ext cx="2894013" cy="752475"/>
              <a:chOff x="5534163" y="1745934"/>
              <a:chExt cx="2894013" cy="752475"/>
            </a:xfrm>
          </p:grpSpPr>
          <p:grpSp>
            <p:nvGrpSpPr>
              <p:cNvPr id="115774" name="Group 26"/>
              <p:cNvGrpSpPr>
                <a:grpSpLocks/>
              </p:cNvGrpSpPr>
              <p:nvPr/>
            </p:nvGrpSpPr>
            <p:grpSpPr bwMode="auto">
              <a:xfrm>
                <a:off x="5534163" y="1752284"/>
                <a:ext cx="850900" cy="527050"/>
                <a:chOff x="-490" y="1664"/>
                <a:chExt cx="1429" cy="842"/>
              </a:xfrm>
            </p:grpSpPr>
            <p:sp>
              <p:nvSpPr>
                <p:cNvPr id="22685" name="AutoShape 27"/>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814" name="Group 28"/>
                <p:cNvGrpSpPr>
                  <a:grpSpLocks/>
                </p:cNvGrpSpPr>
                <p:nvPr/>
              </p:nvGrpSpPr>
              <p:grpSpPr bwMode="auto">
                <a:xfrm>
                  <a:off x="-427" y="1737"/>
                  <a:ext cx="1217" cy="769"/>
                  <a:chOff x="-427" y="1737"/>
                  <a:chExt cx="1217" cy="769"/>
                </a:xfrm>
              </p:grpSpPr>
              <p:sp>
                <p:nvSpPr>
                  <p:cNvPr id="22687" name="Rectangle 29"/>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16"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817" name="Group 31"/>
                  <p:cNvGrpSpPr>
                    <a:grpSpLocks/>
                  </p:cNvGrpSpPr>
                  <p:nvPr/>
                </p:nvGrpSpPr>
                <p:grpSpPr bwMode="auto">
                  <a:xfrm>
                    <a:off x="68" y="2192"/>
                    <a:ext cx="387" cy="139"/>
                    <a:chOff x="322" y="890"/>
                    <a:chExt cx="872" cy="339"/>
                  </a:xfrm>
                </p:grpSpPr>
                <p:sp>
                  <p:nvSpPr>
                    <p:cNvPr id="22695" name="Rectangle 32"/>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6" name="Rectangle 33"/>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7" name="Rectangle 34"/>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8" name="Rectangle 35"/>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99" name="Rectangle 36"/>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28" name="AutoShape 37"/>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818" name="Picture 38"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91" name="Rectangle 39"/>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20" name="Freeform 40"/>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93" name="Line 41"/>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822" name="Picture 42"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5775" name="Group 43"/>
              <p:cNvGrpSpPr>
                <a:grpSpLocks/>
              </p:cNvGrpSpPr>
              <p:nvPr/>
            </p:nvGrpSpPr>
            <p:grpSpPr bwMode="auto">
              <a:xfrm>
                <a:off x="6435863" y="1745934"/>
                <a:ext cx="850900" cy="527050"/>
                <a:chOff x="-490" y="1664"/>
                <a:chExt cx="1429" cy="842"/>
              </a:xfrm>
            </p:grpSpPr>
            <p:sp>
              <p:nvSpPr>
                <p:cNvPr id="22669" name="AutoShape 44"/>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98" name="Group 45"/>
                <p:cNvGrpSpPr>
                  <a:grpSpLocks/>
                </p:cNvGrpSpPr>
                <p:nvPr/>
              </p:nvGrpSpPr>
              <p:grpSpPr bwMode="auto">
                <a:xfrm>
                  <a:off x="-427" y="1737"/>
                  <a:ext cx="1217" cy="769"/>
                  <a:chOff x="-427" y="1737"/>
                  <a:chExt cx="1217" cy="769"/>
                </a:xfrm>
              </p:grpSpPr>
              <p:sp>
                <p:nvSpPr>
                  <p:cNvPr id="22671" name="Rectangle 46"/>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00"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801" name="Group 48"/>
                  <p:cNvGrpSpPr>
                    <a:grpSpLocks/>
                  </p:cNvGrpSpPr>
                  <p:nvPr/>
                </p:nvGrpSpPr>
                <p:grpSpPr bwMode="auto">
                  <a:xfrm>
                    <a:off x="68" y="2192"/>
                    <a:ext cx="387" cy="139"/>
                    <a:chOff x="322" y="890"/>
                    <a:chExt cx="872" cy="339"/>
                  </a:xfrm>
                </p:grpSpPr>
                <p:sp>
                  <p:nvSpPr>
                    <p:cNvPr id="22679" name="Rectangle 49"/>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0" name="Rectangle 50"/>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1" name="Rectangle 51"/>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2" name="Rectangle 52"/>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83" name="Rectangle 53"/>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12" name="AutoShape 54"/>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802" name="Picture 55"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75" name="Rectangle 56"/>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804" name="Freeform 57"/>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77" name="Line 58"/>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806" name="Picture 59"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5776" name="Group 95"/>
              <p:cNvGrpSpPr>
                <a:grpSpLocks/>
              </p:cNvGrpSpPr>
              <p:nvPr/>
            </p:nvGrpSpPr>
            <p:grpSpPr bwMode="auto">
              <a:xfrm>
                <a:off x="7577276" y="1753872"/>
                <a:ext cx="850900" cy="527050"/>
                <a:chOff x="-490" y="1664"/>
                <a:chExt cx="1429" cy="842"/>
              </a:xfrm>
            </p:grpSpPr>
            <p:sp>
              <p:nvSpPr>
                <p:cNvPr id="22621" name="AutoShape 96"/>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82" name="Group 97"/>
                <p:cNvGrpSpPr>
                  <a:grpSpLocks/>
                </p:cNvGrpSpPr>
                <p:nvPr/>
              </p:nvGrpSpPr>
              <p:grpSpPr bwMode="auto">
                <a:xfrm>
                  <a:off x="-427" y="1737"/>
                  <a:ext cx="1217" cy="769"/>
                  <a:chOff x="-427" y="1737"/>
                  <a:chExt cx="1217" cy="769"/>
                </a:xfrm>
              </p:grpSpPr>
              <p:sp>
                <p:nvSpPr>
                  <p:cNvPr id="22623" name="Rectangle 98"/>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84"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785" name="Group 100"/>
                  <p:cNvGrpSpPr>
                    <a:grpSpLocks/>
                  </p:cNvGrpSpPr>
                  <p:nvPr/>
                </p:nvGrpSpPr>
                <p:grpSpPr bwMode="auto">
                  <a:xfrm>
                    <a:off x="68" y="2192"/>
                    <a:ext cx="387" cy="139"/>
                    <a:chOff x="322" y="890"/>
                    <a:chExt cx="872" cy="339"/>
                  </a:xfrm>
                </p:grpSpPr>
                <p:sp>
                  <p:nvSpPr>
                    <p:cNvPr id="22631" name="Rectangle 101"/>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2" name="Rectangle 102"/>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3" name="Rectangle 103"/>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4" name="Rectangle 104"/>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35" name="Rectangle 105"/>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96" name="AutoShape 106"/>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786" name="Picture 107"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27" name="Rectangle 108"/>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88" name="Freeform 109"/>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29" name="Line 110"/>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790" name="Picture 111"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548" name="Text Box 112"/>
              <p:cNvSpPr txBox="1">
                <a:spLocks noChangeArrowheads="1"/>
              </p:cNvSpPr>
              <p:nvPr/>
            </p:nvSpPr>
            <p:spPr bwMode="auto">
              <a:xfrm>
                <a:off x="7188723" y="1823710"/>
                <a:ext cx="488952" cy="45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i="0">
                    <a:solidFill>
                      <a:srgbClr val="969696"/>
                    </a:solidFill>
                    <a:latin typeface="Times New Roman" pitchFamily="18" charset="0"/>
                  </a:rPr>
                  <a:t>…</a:t>
                </a:r>
              </a:p>
            </p:txBody>
          </p:sp>
          <p:sp>
            <p:nvSpPr>
              <p:cNvPr id="22549" name="Line 113"/>
              <p:cNvSpPr>
                <a:spLocks noChangeShapeType="1"/>
              </p:cNvSpPr>
              <p:nvPr/>
            </p:nvSpPr>
            <p:spPr bwMode="auto">
              <a:xfrm flipH="1">
                <a:off x="6169544" y="2164969"/>
                <a:ext cx="3175" cy="333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50" name="Line 114"/>
              <p:cNvSpPr>
                <a:spLocks noChangeShapeType="1"/>
              </p:cNvSpPr>
              <p:nvPr/>
            </p:nvSpPr>
            <p:spPr bwMode="auto">
              <a:xfrm flipH="1">
                <a:off x="7074423" y="2164969"/>
                <a:ext cx="3175" cy="333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sp>
            <p:nvSpPr>
              <p:cNvPr id="22551" name="Line 115"/>
              <p:cNvSpPr>
                <a:spLocks noChangeShapeType="1"/>
              </p:cNvSpPr>
              <p:nvPr/>
            </p:nvSpPr>
            <p:spPr bwMode="auto">
              <a:xfrm flipH="1">
                <a:off x="8211077" y="2164969"/>
                <a:ext cx="3175" cy="333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grpSp>
        <p:grpSp>
          <p:nvGrpSpPr>
            <p:cNvPr id="115735" name="Group 5"/>
            <p:cNvGrpSpPr>
              <a:grpSpLocks/>
            </p:cNvGrpSpPr>
            <p:nvPr/>
          </p:nvGrpSpPr>
          <p:grpSpPr bwMode="auto">
            <a:xfrm flipH="1">
              <a:off x="7298039" y="2490881"/>
              <a:ext cx="850900" cy="627063"/>
              <a:chOff x="6488251" y="2501584"/>
              <a:chExt cx="850900" cy="627063"/>
            </a:xfrm>
          </p:grpSpPr>
          <p:grpSp>
            <p:nvGrpSpPr>
              <p:cNvPr id="115756" name="Group 77"/>
              <p:cNvGrpSpPr>
                <a:grpSpLocks/>
              </p:cNvGrpSpPr>
              <p:nvPr/>
            </p:nvGrpSpPr>
            <p:grpSpPr bwMode="auto">
              <a:xfrm>
                <a:off x="6488251" y="2601597"/>
                <a:ext cx="850900" cy="527050"/>
                <a:chOff x="-490" y="1664"/>
                <a:chExt cx="1429" cy="842"/>
              </a:xfrm>
            </p:grpSpPr>
            <p:sp>
              <p:nvSpPr>
                <p:cNvPr id="22637" name="AutoShape 78"/>
                <p:cNvSpPr>
                  <a:spLocks noChangeArrowheads="1"/>
                </p:cNvSpPr>
                <p:nvPr/>
              </p:nvSpPr>
              <p:spPr bwMode="auto">
                <a:xfrm>
                  <a:off x="-489" y="1663"/>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59" name="Group 79"/>
                <p:cNvGrpSpPr>
                  <a:grpSpLocks/>
                </p:cNvGrpSpPr>
                <p:nvPr/>
              </p:nvGrpSpPr>
              <p:grpSpPr bwMode="auto">
                <a:xfrm>
                  <a:off x="-427" y="1737"/>
                  <a:ext cx="1217" cy="769"/>
                  <a:chOff x="-427" y="1737"/>
                  <a:chExt cx="1217" cy="769"/>
                </a:xfrm>
              </p:grpSpPr>
              <p:sp>
                <p:nvSpPr>
                  <p:cNvPr id="22639" name="Rectangle 80"/>
                  <p:cNvSpPr>
                    <a:spLocks noChangeArrowheads="1"/>
                  </p:cNvSpPr>
                  <p:nvPr/>
                </p:nvSpPr>
                <p:spPr bwMode="auto">
                  <a:xfrm>
                    <a:off x="-332" y="1922"/>
                    <a:ext cx="1122"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61"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762" name="Group 82"/>
                  <p:cNvGrpSpPr>
                    <a:grpSpLocks/>
                  </p:cNvGrpSpPr>
                  <p:nvPr/>
                </p:nvGrpSpPr>
                <p:grpSpPr bwMode="auto">
                  <a:xfrm>
                    <a:off x="68" y="2192"/>
                    <a:ext cx="387" cy="139"/>
                    <a:chOff x="322" y="890"/>
                    <a:chExt cx="872" cy="339"/>
                  </a:xfrm>
                </p:grpSpPr>
                <p:sp>
                  <p:nvSpPr>
                    <p:cNvPr id="22647" name="Rectangle 83"/>
                    <p:cNvSpPr>
                      <a:spLocks noChangeArrowheads="1"/>
                    </p:cNvSpPr>
                    <p:nvPr/>
                  </p:nvSpPr>
                  <p:spPr bwMode="auto">
                    <a:xfrm>
                      <a:off x="322" y="998"/>
                      <a:ext cx="871"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48" name="Rectangle 84"/>
                    <p:cNvSpPr>
                      <a:spLocks noChangeArrowheads="1"/>
                    </p:cNvSpPr>
                    <p:nvPr/>
                  </p:nvSpPr>
                  <p:spPr bwMode="auto">
                    <a:xfrm>
                      <a:off x="394" y="1072"/>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49" name="Rectangle 85"/>
                    <p:cNvSpPr>
                      <a:spLocks noChangeArrowheads="1"/>
                    </p:cNvSpPr>
                    <p:nvPr/>
                  </p:nvSpPr>
                  <p:spPr bwMode="auto">
                    <a:xfrm>
                      <a:off x="466" y="1072"/>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50" name="Rectangle 86"/>
                    <p:cNvSpPr>
                      <a:spLocks noChangeArrowheads="1"/>
                    </p:cNvSpPr>
                    <p:nvPr/>
                  </p:nvSpPr>
                  <p:spPr bwMode="auto">
                    <a:xfrm>
                      <a:off x="539" y="1066"/>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2651" name="Rectangle 87"/>
                    <p:cNvSpPr>
                      <a:spLocks noChangeArrowheads="1"/>
                    </p:cNvSpPr>
                    <p:nvPr/>
                  </p:nvSpPr>
                  <p:spPr bwMode="auto">
                    <a:xfrm>
                      <a:off x="617" y="1066"/>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73"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763"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43" name="Rectangle 90"/>
                  <p:cNvSpPr>
                    <a:spLocks noChangeArrowheads="1"/>
                  </p:cNvSpPr>
                  <p:nvPr/>
                </p:nvSpPr>
                <p:spPr bwMode="auto">
                  <a:xfrm>
                    <a:off x="529" y="2231"/>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65"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45" name="Line 92"/>
                  <p:cNvSpPr>
                    <a:spLocks noChangeShapeType="1"/>
                  </p:cNvSpPr>
                  <p:nvPr/>
                </p:nvSpPr>
                <p:spPr bwMode="auto">
                  <a:xfrm flipH="1">
                    <a:off x="471" y="2269"/>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767"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5757"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Lst>
                <a:ahLst/>
                <a:cxnLst>
                  <a:cxn ang="T6">
                    <a:pos x="T0" y="T1"/>
                  </a:cxn>
                  <a:cxn ang="T7">
                    <a:pos x="T2" y="T3"/>
                  </a:cxn>
                  <a:cxn ang="T8">
                    <a:pos x="T4" y="T5"/>
                  </a:cxn>
                </a:cxnLst>
                <a:rect l="0" t="0" r="r" b="b"/>
                <a:pathLst>
                  <a:path w="80" h="300">
                    <a:moveTo>
                      <a:pt x="0" y="300"/>
                    </a:moveTo>
                    <a:lnTo>
                      <a:pt x="80" y="300"/>
                    </a:lnTo>
                    <a:lnTo>
                      <a:pt x="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36" name="Group 186"/>
            <p:cNvGrpSpPr>
              <a:grpSpLocks/>
            </p:cNvGrpSpPr>
            <p:nvPr/>
          </p:nvGrpSpPr>
          <p:grpSpPr bwMode="auto">
            <a:xfrm flipH="1">
              <a:off x="5984260" y="2507718"/>
              <a:ext cx="850900" cy="627063"/>
              <a:chOff x="6488251" y="2501584"/>
              <a:chExt cx="850900" cy="627063"/>
            </a:xfrm>
          </p:grpSpPr>
          <p:grpSp>
            <p:nvGrpSpPr>
              <p:cNvPr id="115738" name="Group 77"/>
              <p:cNvGrpSpPr>
                <a:grpSpLocks/>
              </p:cNvGrpSpPr>
              <p:nvPr/>
            </p:nvGrpSpPr>
            <p:grpSpPr bwMode="auto">
              <a:xfrm>
                <a:off x="6488251" y="2601597"/>
                <a:ext cx="850900" cy="527050"/>
                <a:chOff x="-490" y="1664"/>
                <a:chExt cx="1429" cy="842"/>
              </a:xfrm>
            </p:grpSpPr>
            <p:sp>
              <p:nvSpPr>
                <p:cNvPr id="190" name="AutoShape 78"/>
                <p:cNvSpPr>
                  <a:spLocks noChangeArrowheads="1"/>
                </p:cNvSpPr>
                <p:nvPr/>
              </p:nvSpPr>
              <p:spPr bwMode="auto">
                <a:xfrm>
                  <a:off x="-491" y="1664"/>
                  <a:ext cx="1429" cy="294"/>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grpSp>
              <p:nvGrpSpPr>
                <p:cNvPr id="115741" name="Group 79"/>
                <p:cNvGrpSpPr>
                  <a:grpSpLocks/>
                </p:cNvGrpSpPr>
                <p:nvPr/>
              </p:nvGrpSpPr>
              <p:grpSpPr bwMode="auto">
                <a:xfrm>
                  <a:off x="-427" y="1737"/>
                  <a:ext cx="1217" cy="769"/>
                  <a:chOff x="-427" y="1737"/>
                  <a:chExt cx="1217" cy="769"/>
                </a:xfrm>
              </p:grpSpPr>
              <p:sp>
                <p:nvSpPr>
                  <p:cNvPr id="192" name="Rectangle 80"/>
                  <p:cNvSpPr>
                    <a:spLocks noChangeArrowheads="1"/>
                  </p:cNvSpPr>
                  <p:nvPr/>
                </p:nvSpPr>
                <p:spPr bwMode="auto">
                  <a:xfrm>
                    <a:off x="-339" y="1923"/>
                    <a:ext cx="1128" cy="58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43"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5744" name="Group 82"/>
                  <p:cNvGrpSpPr>
                    <a:grpSpLocks/>
                  </p:cNvGrpSpPr>
                  <p:nvPr/>
                </p:nvGrpSpPr>
                <p:grpSpPr bwMode="auto">
                  <a:xfrm>
                    <a:off x="68" y="2192"/>
                    <a:ext cx="387" cy="139"/>
                    <a:chOff x="322" y="890"/>
                    <a:chExt cx="872" cy="339"/>
                  </a:xfrm>
                </p:grpSpPr>
                <p:sp>
                  <p:nvSpPr>
                    <p:cNvPr id="200" name="Rectangle 83"/>
                    <p:cNvSpPr>
                      <a:spLocks noChangeArrowheads="1"/>
                    </p:cNvSpPr>
                    <p:nvPr/>
                  </p:nvSpPr>
                  <p:spPr bwMode="auto">
                    <a:xfrm>
                      <a:off x="319" y="1000"/>
                      <a:ext cx="859"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1" name="Rectangle 84"/>
                    <p:cNvSpPr>
                      <a:spLocks noChangeArrowheads="1"/>
                    </p:cNvSpPr>
                    <p:nvPr/>
                  </p:nvSpPr>
                  <p:spPr bwMode="auto">
                    <a:xfrm>
                      <a:off x="379" y="1074"/>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2" name="Rectangle 85"/>
                    <p:cNvSpPr>
                      <a:spLocks noChangeArrowheads="1"/>
                    </p:cNvSpPr>
                    <p:nvPr/>
                  </p:nvSpPr>
                  <p:spPr bwMode="auto">
                    <a:xfrm>
                      <a:off x="451" y="1074"/>
                      <a:ext cx="54" cy="56"/>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3" name="Rectangle 86"/>
                    <p:cNvSpPr>
                      <a:spLocks noChangeArrowheads="1"/>
                    </p:cNvSpPr>
                    <p:nvPr/>
                  </p:nvSpPr>
                  <p:spPr bwMode="auto">
                    <a:xfrm>
                      <a:off x="523" y="1068"/>
                      <a:ext cx="60"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204" name="Rectangle 87"/>
                    <p:cNvSpPr>
                      <a:spLocks noChangeArrowheads="1"/>
                    </p:cNvSpPr>
                    <p:nvPr/>
                  </p:nvSpPr>
                  <p:spPr bwMode="auto">
                    <a:xfrm>
                      <a:off x="601" y="1068"/>
                      <a:ext cx="54" cy="5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55"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5745"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 name="Rectangle 90"/>
                  <p:cNvSpPr>
                    <a:spLocks noChangeArrowheads="1"/>
                  </p:cNvSpPr>
                  <p:nvPr/>
                </p:nvSpPr>
                <p:spPr bwMode="auto">
                  <a:xfrm>
                    <a:off x="528" y="2232"/>
                    <a:ext cx="104" cy="91"/>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endParaRPr>
                  </a:p>
                </p:txBody>
              </p:sp>
              <p:sp>
                <p:nvSpPr>
                  <p:cNvPr id="115747"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 name="Line 92"/>
                  <p:cNvSpPr>
                    <a:spLocks noChangeShapeType="1"/>
                  </p:cNvSpPr>
                  <p:nvPr/>
                </p:nvSpPr>
                <p:spPr bwMode="auto">
                  <a:xfrm flipH="1">
                    <a:off x="469" y="2270"/>
                    <a:ext cx="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endParaRPr>
                  </a:p>
                </p:txBody>
              </p:sp>
              <p:pic>
                <p:nvPicPr>
                  <p:cNvPr id="115749"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5739"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Lst>
                <a:ahLst/>
                <a:cxnLst>
                  <a:cxn ang="T6">
                    <a:pos x="T0" y="T1"/>
                  </a:cxn>
                  <a:cxn ang="T7">
                    <a:pos x="T2" y="T3"/>
                  </a:cxn>
                  <a:cxn ang="T8">
                    <a:pos x="T4" y="T5"/>
                  </a:cxn>
                </a:cxnLst>
                <a:rect l="0" t="0" r="r" b="b"/>
                <a:pathLst>
                  <a:path w="80" h="300">
                    <a:moveTo>
                      <a:pt x="0" y="300"/>
                    </a:moveTo>
                    <a:lnTo>
                      <a:pt x="80" y="300"/>
                    </a:lnTo>
                    <a:lnTo>
                      <a:pt x="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 name="Text Box 112"/>
            <p:cNvSpPr txBox="1">
              <a:spLocks noChangeArrowheads="1"/>
            </p:cNvSpPr>
            <p:nvPr/>
          </p:nvSpPr>
          <p:spPr bwMode="auto">
            <a:xfrm>
              <a:off x="6787904" y="2596702"/>
              <a:ext cx="488952" cy="45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i="0">
                  <a:solidFill>
                    <a:srgbClr val="969696"/>
                  </a:solidFill>
                  <a:latin typeface="Times New Roman" pitchFamily="18" charset="0"/>
                </a:rPr>
                <a:t>…</a:t>
              </a:r>
            </a:p>
          </p:txBody>
        </p:sp>
      </p:grpSp>
      <p:grpSp>
        <p:nvGrpSpPr>
          <p:cNvPr id="11" name="Group 10"/>
          <p:cNvGrpSpPr>
            <a:grpSpLocks/>
          </p:cNvGrpSpPr>
          <p:nvPr/>
        </p:nvGrpSpPr>
        <p:grpSpPr bwMode="auto">
          <a:xfrm>
            <a:off x="1563688" y="1239838"/>
            <a:ext cx="6373812" cy="938212"/>
            <a:chOff x="1987247" y="1333114"/>
            <a:chExt cx="5338532" cy="938762"/>
          </a:xfrm>
        </p:grpSpPr>
        <p:sp>
          <p:nvSpPr>
            <p:cNvPr id="22707" name="Text Box 6"/>
            <p:cNvSpPr txBox="1">
              <a:spLocks noChangeArrowheads="1"/>
            </p:cNvSpPr>
            <p:nvPr/>
          </p:nvSpPr>
          <p:spPr bwMode="auto">
            <a:xfrm>
              <a:off x="1987247" y="1333114"/>
              <a:ext cx="5338532" cy="51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85000"/>
                </a:lnSpc>
                <a:defRPr/>
              </a:pPr>
              <a:r>
                <a:rPr lang="en-US" sz="1600" dirty="0" smtClean="0">
                  <a:solidFill>
                    <a:srgbClr val="000000"/>
                  </a:solidFill>
                </a:rPr>
                <a:t>Internet </a:t>
              </a:r>
              <a:r>
                <a:rPr lang="en-US" sz="1600" dirty="0" err="1" smtClean="0">
                  <a:solidFill>
                    <a:srgbClr val="000000"/>
                  </a:solidFill>
                </a:rPr>
                <a:t>frames,TV</a:t>
              </a:r>
              <a:r>
                <a:rPr lang="en-US" sz="1600" dirty="0" smtClean="0">
                  <a:solidFill>
                    <a:srgbClr val="000000"/>
                  </a:solidFill>
                </a:rPr>
                <a:t> channels, control  transmitted </a:t>
              </a:r>
            </a:p>
            <a:p>
              <a:pPr algn="ctr">
                <a:lnSpc>
                  <a:spcPct val="85000"/>
                </a:lnSpc>
                <a:defRPr/>
              </a:pPr>
              <a:r>
                <a:rPr lang="en-US" sz="1600" dirty="0" smtClean="0">
                  <a:solidFill>
                    <a:srgbClr val="000000"/>
                  </a:solidFill>
                </a:rPr>
                <a:t>downstream at different frequencies</a:t>
              </a:r>
            </a:p>
          </p:txBody>
        </p:sp>
        <p:sp>
          <p:nvSpPr>
            <p:cNvPr id="115732" name="Right Arrow 9"/>
            <p:cNvSpPr>
              <a:spLocks noChangeArrowheads="1"/>
            </p:cNvSpPr>
            <p:nvPr/>
          </p:nvSpPr>
          <p:spPr bwMode="auto">
            <a:xfrm>
              <a:off x="3457110" y="1787244"/>
              <a:ext cx="2387053" cy="484632"/>
            </a:xfrm>
            <a:prstGeom prst="rightArrow">
              <a:avLst>
                <a:gd name="adj1" fmla="val 50000"/>
                <a:gd name="adj2" fmla="val 50007"/>
              </a:avLst>
            </a:prstGeom>
            <a:gradFill rotWithShape="1">
              <a:gsLst>
                <a:gs pos="0">
                  <a:srgbClr val="FFFFFF"/>
                </a:gs>
                <a:gs pos="100000">
                  <a:srgbClr val="0000FF"/>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i="0">
                <a:latin typeface="Arial" pitchFamily="34" charset="0"/>
              </a:endParaRPr>
            </a:p>
          </p:txBody>
        </p:sp>
      </p:grpSp>
      <p:grpSp>
        <p:nvGrpSpPr>
          <p:cNvPr id="12" name="Group 11"/>
          <p:cNvGrpSpPr>
            <a:grpSpLocks/>
          </p:cNvGrpSpPr>
          <p:nvPr/>
        </p:nvGrpSpPr>
        <p:grpSpPr bwMode="auto">
          <a:xfrm>
            <a:off x="2998788" y="3644900"/>
            <a:ext cx="5995987" cy="944563"/>
            <a:chOff x="2810374" y="3867998"/>
            <a:chExt cx="5997028" cy="944803"/>
          </a:xfrm>
        </p:grpSpPr>
        <p:sp>
          <p:nvSpPr>
            <p:cNvPr id="213" name="Text Box 6"/>
            <p:cNvSpPr txBox="1">
              <a:spLocks noChangeArrowheads="1"/>
            </p:cNvSpPr>
            <p:nvPr/>
          </p:nvSpPr>
          <p:spPr bwMode="auto">
            <a:xfrm>
              <a:off x="2810374" y="4295145"/>
              <a:ext cx="5997028" cy="51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85000"/>
                </a:lnSpc>
                <a:defRPr/>
              </a:pPr>
              <a:r>
                <a:rPr lang="en-US" sz="1600" dirty="0" smtClean="0">
                  <a:solidFill>
                    <a:srgbClr val="000000"/>
                  </a:solidFill>
                </a:rPr>
                <a:t>upstream Internet frames, TV control,  transmitted </a:t>
              </a:r>
            </a:p>
            <a:p>
              <a:pPr algn="ctr">
                <a:lnSpc>
                  <a:spcPct val="85000"/>
                </a:lnSpc>
                <a:defRPr/>
              </a:pPr>
              <a:r>
                <a:rPr lang="en-US" sz="1600" dirty="0" smtClean="0">
                  <a:solidFill>
                    <a:srgbClr val="000000"/>
                  </a:solidFill>
                </a:rPr>
                <a:t>upstream at different frequencies in time slots</a:t>
              </a:r>
            </a:p>
          </p:txBody>
        </p:sp>
        <p:sp>
          <p:nvSpPr>
            <p:cNvPr id="115730" name="Right Arrow 213"/>
            <p:cNvSpPr>
              <a:spLocks noChangeArrowheads="1"/>
            </p:cNvSpPr>
            <p:nvPr/>
          </p:nvSpPr>
          <p:spPr bwMode="auto">
            <a:xfrm rot="10800000">
              <a:off x="4197454" y="3867998"/>
              <a:ext cx="2387053" cy="484632"/>
            </a:xfrm>
            <a:prstGeom prst="rightArrow">
              <a:avLst>
                <a:gd name="adj1" fmla="val 50000"/>
                <a:gd name="adj2" fmla="val 50007"/>
              </a:avLst>
            </a:prstGeom>
            <a:gradFill rotWithShape="1">
              <a:gsLst>
                <a:gs pos="0">
                  <a:srgbClr val="FFFFFF"/>
                </a:gs>
                <a:gs pos="100000">
                  <a:srgbClr val="0000FF"/>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i="0">
                <a:latin typeface="Arial" pitchFamily="34" charset="0"/>
              </a:endParaRPr>
            </a:p>
          </p:txBody>
        </p:sp>
      </p:grpSp>
      <p:pic>
        <p:nvPicPr>
          <p:cNvPr id="2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378" y="2740025"/>
            <a:ext cx="2603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2" name="Title 1"/>
          <p:cNvSpPr txBox="1">
            <a:spLocks/>
          </p:cNvSpPr>
          <p:nvPr/>
        </p:nvSpPr>
        <p:spPr>
          <a:xfrm>
            <a:off x="-180528" y="115888"/>
            <a:ext cx="9361040"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dirty="0" smtClean="0"/>
              <a:t> Cable Access Networks</a:t>
            </a:r>
            <a:endParaRPr lang="en-US" dirty="0"/>
          </a:p>
        </p:txBody>
      </p:sp>
      <p:sp>
        <p:nvSpPr>
          <p:cNvPr id="184"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anose="030F0702030302020204" pitchFamily="66" charset="0"/>
              </a:rPr>
              <a:pPr>
                <a:defRPr/>
              </a:pPr>
              <a:t>31</a:t>
            </a:fld>
            <a:endParaRPr lang="en-US" dirty="0">
              <a:latin typeface="Comic Sans MS" panose="030F0702030302020204" pitchFamily="66" charset="0"/>
            </a:endParaRPr>
          </a:p>
        </p:txBody>
      </p:sp>
      <p:sp>
        <p:nvSpPr>
          <p:cNvPr id="18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85"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978568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9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9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4" name="Rectangle 4"/>
          <p:cNvSpPr>
            <a:spLocks noChangeArrowheads="1"/>
          </p:cNvSpPr>
          <p:nvPr/>
        </p:nvSpPr>
        <p:spPr bwMode="auto">
          <a:xfrm>
            <a:off x="915988" y="4397465"/>
            <a:ext cx="7832725" cy="104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lnSpc>
                <a:spcPct val="85000"/>
              </a:lnSpc>
              <a:spcBef>
                <a:spcPct val="20000"/>
              </a:spcBef>
              <a:buClr>
                <a:srgbClr val="000099"/>
              </a:buClr>
              <a:buSzPct val="65000"/>
              <a:buFont typeface="Wingdings" charset="0"/>
              <a:buChar char="v"/>
              <a:defRPr/>
            </a:pPr>
            <a:r>
              <a:rPr lang="en-US" dirty="0">
                <a:solidFill>
                  <a:srgbClr val="CC0000"/>
                </a:solidFill>
                <a:latin typeface="Gill Sans MT" pitchFamily="34" charset="0"/>
              </a:rPr>
              <a:t>multiple</a:t>
            </a:r>
            <a:r>
              <a:rPr lang="en-US" dirty="0">
                <a:solidFill>
                  <a:srgbClr val="000099"/>
                </a:solidFill>
                <a:latin typeface="Gill Sans MT" pitchFamily="34" charset="0"/>
              </a:rPr>
              <a:t> </a:t>
            </a:r>
            <a:r>
              <a:rPr lang="en-US" dirty="0">
                <a:solidFill>
                  <a:srgbClr val="000000"/>
                </a:solidFill>
                <a:latin typeface="Gill Sans MT" pitchFamily="34" charset="0"/>
              </a:rPr>
              <a:t>30 Mbps upstream </a:t>
            </a:r>
            <a:r>
              <a:rPr lang="en-US" dirty="0" smtClean="0">
                <a:solidFill>
                  <a:srgbClr val="000000"/>
                </a:solidFill>
                <a:latin typeface="Gill Sans MT" pitchFamily="34" charset="0"/>
              </a:rPr>
              <a:t>channels (6.4MHz)</a:t>
            </a:r>
            <a:endParaRPr lang="en-US" dirty="0">
              <a:solidFill>
                <a:srgbClr val="000000"/>
              </a:solidFill>
              <a:latin typeface="Gill Sans MT" pitchFamily="34" charset="0"/>
            </a:endParaRPr>
          </a:p>
          <a:p>
            <a:pPr marL="342900" indent="-342900" algn="l">
              <a:lnSpc>
                <a:spcPct val="85000"/>
              </a:lnSpc>
              <a:spcBef>
                <a:spcPct val="20000"/>
              </a:spcBef>
              <a:buClr>
                <a:srgbClr val="000099"/>
              </a:buClr>
              <a:buSzPct val="65000"/>
              <a:buFont typeface="Wingdings" charset="0"/>
              <a:buChar char="v"/>
              <a:defRPr/>
            </a:pPr>
            <a:r>
              <a:rPr lang="en-US" sz="2400" i="0" dirty="0" smtClean="0">
                <a:latin typeface="Gill Sans MT" charset="0"/>
                <a:ea typeface="ＭＳ Ｐゴシック" charset="0"/>
              </a:rPr>
              <a:t>TDM-like upstream mini-slots</a:t>
            </a:r>
          </a:p>
          <a:p>
            <a:pPr marL="342900" indent="-342900">
              <a:lnSpc>
                <a:spcPct val="85000"/>
              </a:lnSpc>
              <a:spcBef>
                <a:spcPct val="20000"/>
              </a:spcBef>
              <a:buClr>
                <a:srgbClr val="000099"/>
              </a:buClr>
              <a:buSzPct val="65000"/>
              <a:buFont typeface="Wingdings" charset="0"/>
              <a:buNone/>
              <a:defRPr/>
            </a:pPr>
            <a:r>
              <a:rPr lang="en-US" sz="2800" i="0" dirty="0" smtClean="0">
                <a:latin typeface="Gill Sans MT" charset="0"/>
                <a:ea typeface="ＭＳ Ｐゴシック" charset="0"/>
              </a:rPr>
              <a:t> </a:t>
            </a:r>
            <a:endParaRPr lang="en-US" sz="2800" i="0" dirty="0">
              <a:latin typeface="Gill Sans MT" charset="0"/>
              <a:ea typeface="ＭＳ Ｐゴシック" charset="0"/>
            </a:endParaRPr>
          </a:p>
        </p:txBody>
      </p:sp>
      <p:grpSp>
        <p:nvGrpSpPr>
          <p:cNvPr id="116740" name="Group 3"/>
          <p:cNvGrpSpPr>
            <a:grpSpLocks/>
          </p:cNvGrpSpPr>
          <p:nvPr/>
        </p:nvGrpSpPr>
        <p:grpSpPr bwMode="auto">
          <a:xfrm>
            <a:off x="636588" y="1304925"/>
            <a:ext cx="8008937" cy="2705100"/>
            <a:chOff x="871157" y="3598021"/>
            <a:chExt cx="8009425" cy="2705644"/>
          </a:xfrm>
        </p:grpSpPr>
        <p:sp>
          <p:nvSpPr>
            <p:cNvPr id="6" name="Rectangle 5"/>
            <p:cNvSpPr/>
            <p:nvPr/>
          </p:nvSpPr>
          <p:spPr>
            <a:xfrm>
              <a:off x="4227336" y="3679000"/>
              <a:ext cx="970021" cy="425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116744" name="TextBox 6"/>
            <p:cNvSpPr txBox="1">
              <a:spLocks noChangeArrowheads="1"/>
            </p:cNvSpPr>
            <p:nvPr/>
          </p:nvSpPr>
          <p:spPr bwMode="auto">
            <a:xfrm>
              <a:off x="4154488" y="3716338"/>
              <a:ext cx="10364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nSpc>
                  <a:spcPts val="1200"/>
                </a:lnSpc>
              </a:pPr>
              <a:r>
                <a:rPr lang="en-US" sz="1000">
                  <a:latin typeface="Arial" pitchFamily="34" charset="0"/>
                  <a:cs typeface="Arial" pitchFamily="34" charset="0"/>
                </a:rPr>
                <a:t>MAP frame for</a:t>
              </a:r>
            </a:p>
            <a:p>
              <a:pPr>
                <a:lnSpc>
                  <a:spcPts val="1200"/>
                </a:lnSpc>
              </a:pPr>
              <a:r>
                <a:rPr lang="en-US" sz="1000">
                  <a:latin typeface="Arial" pitchFamily="34" charset="0"/>
                  <a:cs typeface="Arial" pitchFamily="34" charset="0"/>
                </a:rPr>
                <a:t>Interval [t1, t2]</a:t>
              </a:r>
            </a:p>
          </p:txBody>
        </p:sp>
        <p:sp>
          <p:nvSpPr>
            <p:cNvPr id="116745" name="TextBox 28"/>
            <p:cNvSpPr txBox="1">
              <a:spLocks noChangeArrowheads="1"/>
            </p:cNvSpPr>
            <p:nvPr/>
          </p:nvSpPr>
          <p:spPr bwMode="auto">
            <a:xfrm>
              <a:off x="6127750" y="5278438"/>
              <a:ext cx="2752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400">
                  <a:latin typeface="Arial" pitchFamily="34" charset="0"/>
                  <a:cs typeface="Arial" pitchFamily="34" charset="0"/>
                </a:rPr>
                <a:t>Residences with cable modems</a:t>
              </a:r>
            </a:p>
          </p:txBody>
        </p:sp>
        <p:sp>
          <p:nvSpPr>
            <p:cNvPr id="30" name="Down Arrow 29"/>
            <p:cNvSpPr/>
            <p:nvPr/>
          </p:nvSpPr>
          <p:spPr>
            <a:xfrm rot="16200000">
              <a:off x="4257473" y="2472510"/>
              <a:ext cx="390604"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31" name="Down Arrow 30"/>
            <p:cNvSpPr/>
            <p:nvPr/>
          </p:nvSpPr>
          <p:spPr>
            <a:xfrm rot="5400000">
              <a:off x="4198733" y="2898046"/>
              <a:ext cx="374725"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116748" name="TextBox 31"/>
            <p:cNvSpPr txBox="1">
              <a:spLocks noChangeArrowheads="1"/>
            </p:cNvSpPr>
            <p:nvPr/>
          </p:nvSpPr>
          <p:spPr bwMode="auto">
            <a:xfrm>
              <a:off x="3505200" y="4124325"/>
              <a:ext cx="1745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a:latin typeface="Arial" pitchFamily="34" charset="0"/>
                  <a:cs typeface="Arial" pitchFamily="34" charset="0"/>
                </a:rPr>
                <a:t>Downstream channel i</a:t>
              </a:r>
            </a:p>
          </p:txBody>
        </p:sp>
        <p:sp>
          <p:nvSpPr>
            <p:cNvPr id="116749" name="TextBox 32"/>
            <p:cNvSpPr txBox="1">
              <a:spLocks noChangeArrowheads="1"/>
            </p:cNvSpPr>
            <p:nvPr/>
          </p:nvSpPr>
          <p:spPr bwMode="auto">
            <a:xfrm>
              <a:off x="3648075" y="4546600"/>
              <a:ext cx="15485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a:latin typeface="Arial" pitchFamily="34" charset="0"/>
                  <a:cs typeface="Arial" pitchFamily="34" charset="0"/>
                </a:rPr>
                <a:t>Upstream channel j</a:t>
              </a:r>
            </a:p>
          </p:txBody>
        </p:sp>
        <p:pic>
          <p:nvPicPr>
            <p:cNvPr id="36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223" y="3796499"/>
              <a:ext cx="817612" cy="24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35" name="Straight Connector 34"/>
            <p:cNvCxnSpPr/>
            <p:nvPr/>
          </p:nvCxnSpPr>
          <p:spPr>
            <a:xfrm>
              <a:off x="3060452" y="5238239"/>
              <a:ext cx="2756068" cy="47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19194" y="5044525"/>
              <a:ext cx="0" cy="190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204924" y="5130267"/>
              <a:ext cx="3175" cy="1079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285891" y="5130267"/>
              <a:ext cx="3175" cy="1079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859"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447826"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28794"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60817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689141"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770109"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851076"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939981"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019361"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100329"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181296"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6226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343231"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424198"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505165"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584545"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67821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767119"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848086"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929054"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008434"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089401"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70369"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251336" y="5133443"/>
              <a:ext cx="3175"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32304" y="5133443"/>
              <a:ext cx="1587"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413271" y="5133443"/>
              <a:ext cx="1588" cy="10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08527" y="5044525"/>
              <a:ext cx="0" cy="190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782" name="TextBox 65"/>
            <p:cNvSpPr txBox="1">
              <a:spLocks noChangeArrowheads="1"/>
            </p:cNvSpPr>
            <p:nvPr/>
          </p:nvSpPr>
          <p:spPr bwMode="auto">
            <a:xfrm>
              <a:off x="2998788" y="5230813"/>
              <a:ext cx="355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600">
                  <a:latin typeface="Arial" pitchFamily="34" charset="0"/>
                  <a:cs typeface="Arial" pitchFamily="34" charset="0"/>
                </a:rPr>
                <a:t>t</a:t>
              </a:r>
              <a:r>
                <a:rPr lang="en-US" sz="1600" baseline="-25000">
                  <a:latin typeface="Arial" pitchFamily="34" charset="0"/>
                  <a:cs typeface="Arial" pitchFamily="34" charset="0"/>
                </a:rPr>
                <a:t>1</a:t>
              </a:r>
            </a:p>
          </p:txBody>
        </p:sp>
        <p:sp>
          <p:nvSpPr>
            <p:cNvPr id="116783" name="TextBox 66"/>
            <p:cNvSpPr txBox="1">
              <a:spLocks noChangeArrowheads="1"/>
            </p:cNvSpPr>
            <p:nvPr/>
          </p:nvSpPr>
          <p:spPr bwMode="auto">
            <a:xfrm>
              <a:off x="5389563" y="5246688"/>
              <a:ext cx="355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600">
                  <a:latin typeface="Arial" pitchFamily="34" charset="0"/>
                  <a:cs typeface="Arial" pitchFamily="34" charset="0"/>
                </a:rPr>
                <a:t>t</a:t>
              </a:r>
              <a:r>
                <a:rPr lang="en-US" sz="1600" baseline="-25000">
                  <a:latin typeface="Arial" pitchFamily="34" charset="0"/>
                  <a:cs typeface="Arial" pitchFamily="34" charset="0"/>
                </a:rPr>
                <a:t>2</a:t>
              </a:r>
            </a:p>
          </p:txBody>
        </p:sp>
        <p:cxnSp>
          <p:nvCxnSpPr>
            <p:cNvPr id="68" name="Straight Connector 67"/>
            <p:cNvCxnSpPr/>
            <p:nvPr/>
          </p:nvCxnSpPr>
          <p:spPr>
            <a:xfrm>
              <a:off x="3111255" y="5322393"/>
              <a:ext cx="577885" cy="3176"/>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79615" y="5328744"/>
              <a:ext cx="1870189" cy="1588"/>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400198" y="5376379"/>
              <a:ext cx="4763" cy="512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573433" y="5384318"/>
              <a:ext cx="6350" cy="514453"/>
            </a:xfrm>
            <a:prstGeom prst="line">
              <a:avLst/>
            </a:prstGeom>
          </p:spPr>
          <p:style>
            <a:lnRef idx="1">
              <a:schemeClr val="accent1"/>
            </a:lnRef>
            <a:fillRef idx="0">
              <a:schemeClr val="accent1"/>
            </a:fillRef>
            <a:effectRef idx="0">
              <a:schemeClr val="accent1"/>
            </a:effectRef>
            <a:fontRef idx="minor">
              <a:schemeClr val="tx1"/>
            </a:fontRef>
          </p:style>
        </p:cxnSp>
        <p:sp>
          <p:nvSpPr>
            <p:cNvPr id="116788" name="TextBox 71"/>
            <p:cNvSpPr txBox="1">
              <a:spLocks noChangeArrowheads="1"/>
            </p:cNvSpPr>
            <p:nvPr/>
          </p:nvSpPr>
          <p:spPr bwMode="auto">
            <a:xfrm>
              <a:off x="4476750" y="5842000"/>
              <a:ext cx="3208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dirty="0">
                  <a:latin typeface="Arial" pitchFamily="34" charset="0"/>
                  <a:cs typeface="Arial" pitchFamily="34" charset="0"/>
                </a:rPr>
                <a:t>Assigned </a:t>
              </a:r>
              <a:r>
                <a:rPr lang="en-US" sz="1200" dirty="0" err="1">
                  <a:latin typeface="Arial" pitchFamily="34" charset="0"/>
                  <a:cs typeface="Arial" pitchFamily="34" charset="0"/>
                </a:rPr>
                <a:t>minislots</a:t>
              </a:r>
              <a:r>
                <a:rPr lang="en-US" sz="1200" dirty="0">
                  <a:latin typeface="Arial" pitchFamily="34" charset="0"/>
                  <a:cs typeface="Arial" pitchFamily="34" charset="0"/>
                </a:rPr>
                <a:t> containing cable modem</a:t>
              </a:r>
            </a:p>
            <a:p>
              <a:r>
                <a:rPr lang="en-US" sz="1200" dirty="0">
                  <a:latin typeface="Arial" pitchFamily="34" charset="0"/>
                  <a:cs typeface="Arial" pitchFamily="34" charset="0"/>
                </a:rPr>
                <a:t>upstream data frames</a:t>
              </a:r>
            </a:p>
          </p:txBody>
        </p:sp>
        <p:sp>
          <p:nvSpPr>
            <p:cNvPr id="116789" name="TextBox 72"/>
            <p:cNvSpPr txBox="1">
              <a:spLocks noChangeArrowheads="1"/>
            </p:cNvSpPr>
            <p:nvPr/>
          </p:nvSpPr>
          <p:spPr bwMode="auto">
            <a:xfrm>
              <a:off x="2579688" y="5840413"/>
              <a:ext cx="1890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r>
                <a:rPr lang="en-US" sz="1200">
                  <a:latin typeface="Arial" pitchFamily="34" charset="0"/>
                  <a:cs typeface="Arial" pitchFamily="34" charset="0"/>
                </a:rPr>
                <a:t>Minislots containing </a:t>
              </a:r>
            </a:p>
            <a:p>
              <a:r>
                <a:rPr lang="en-US" sz="1200">
                  <a:latin typeface="Arial" pitchFamily="34" charset="0"/>
                  <a:cs typeface="Arial" pitchFamily="34" charset="0"/>
                </a:rPr>
                <a:t>minislots request frames</a:t>
              </a:r>
            </a:p>
          </p:txBody>
        </p:sp>
        <p:sp>
          <p:nvSpPr>
            <p:cNvPr id="116790" name="Rectangle 44"/>
            <p:cNvSpPr>
              <a:spLocks noChangeArrowheads="1"/>
            </p:cNvSpPr>
            <p:nvPr/>
          </p:nvSpPr>
          <p:spPr bwMode="auto">
            <a:xfrm>
              <a:off x="1431405" y="4202429"/>
              <a:ext cx="955675" cy="700088"/>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i="0">
                <a:solidFill>
                  <a:srgbClr val="000000"/>
                </a:solidFill>
                <a:latin typeface="Times New Roman" pitchFamily="18" charset="0"/>
              </a:endParaRPr>
            </a:p>
          </p:txBody>
        </p:sp>
        <p:sp>
          <p:nvSpPr>
            <p:cNvPr id="116791" name="Text Box 45"/>
            <p:cNvSpPr txBox="1">
              <a:spLocks noChangeArrowheads="1"/>
            </p:cNvSpPr>
            <p:nvPr/>
          </p:nvSpPr>
          <p:spPr bwMode="auto">
            <a:xfrm>
              <a:off x="871157" y="3661398"/>
              <a:ext cx="19256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pitchFamily="66" charset="0"/>
                  <a:ea typeface="MS PGothic" pitchFamily="34" charset="-128"/>
                </a:defRPr>
              </a:lvl1pPr>
              <a:lvl2pPr marL="742950" indent="-285750">
                <a:defRPr sz="2400" i="1">
                  <a:solidFill>
                    <a:schemeClr val="tx1"/>
                  </a:solidFill>
                  <a:latin typeface="Comic Sans MS" pitchFamily="66" charset="0"/>
                  <a:ea typeface="MS PGothic" pitchFamily="34" charset="-128"/>
                </a:defRPr>
              </a:lvl2pPr>
              <a:lvl3pPr marL="1143000" indent="-228600">
                <a:defRPr sz="2400" i="1">
                  <a:solidFill>
                    <a:schemeClr val="tx1"/>
                  </a:solidFill>
                  <a:latin typeface="Comic Sans MS" pitchFamily="66" charset="0"/>
                  <a:ea typeface="MS PGothic" pitchFamily="34" charset="-128"/>
                </a:defRPr>
              </a:lvl3pPr>
              <a:lvl4pPr marL="1600200" indent="-228600">
                <a:defRPr sz="2400" i="1">
                  <a:solidFill>
                    <a:schemeClr val="tx1"/>
                  </a:solidFill>
                  <a:latin typeface="Comic Sans MS" pitchFamily="66" charset="0"/>
                  <a:ea typeface="MS PGothic" pitchFamily="34" charset="-128"/>
                </a:defRPr>
              </a:lvl4pPr>
              <a:lvl5pPr marL="2057400" indent="-22860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algn="ctr">
                <a:lnSpc>
                  <a:spcPct val="80000"/>
                </a:lnSpc>
              </a:pPr>
              <a:r>
                <a:rPr lang="en-US" sz="1600" i="0">
                  <a:solidFill>
                    <a:srgbClr val="000000"/>
                  </a:solidFill>
                  <a:latin typeface="Arial" pitchFamily="34" charset="0"/>
                </a:rPr>
                <a:t>cable headend</a:t>
              </a:r>
            </a:p>
          </p:txBody>
        </p:sp>
        <p:sp>
          <p:nvSpPr>
            <p:cNvPr id="77" name="Text Box 126"/>
            <p:cNvSpPr txBox="1">
              <a:spLocks noChangeArrowheads="1"/>
            </p:cNvSpPr>
            <p:nvPr/>
          </p:nvSpPr>
          <p:spPr bwMode="auto">
            <a:xfrm>
              <a:off x="1296633" y="4171224"/>
              <a:ext cx="950970" cy="3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600" i="0" dirty="0" smtClean="0">
                  <a:solidFill>
                    <a:srgbClr val="000000"/>
                  </a:solidFill>
                </a:rPr>
                <a:t>CMTS</a:t>
              </a:r>
            </a:p>
          </p:txBody>
        </p:sp>
        <p:sp>
          <p:nvSpPr>
            <p:cNvPr id="78" name="AutoShape 127"/>
            <p:cNvSpPr>
              <a:spLocks noChangeArrowheads="1"/>
            </p:cNvSpPr>
            <p:nvPr/>
          </p:nvSpPr>
          <p:spPr bwMode="auto">
            <a:xfrm>
              <a:off x="1336322" y="3939403"/>
              <a:ext cx="1206574" cy="261990"/>
            </a:xfrm>
            <a:prstGeom prst="triangle">
              <a:avLst>
                <a:gd name="adj" fmla="val 50000"/>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pic>
          <p:nvPicPr>
            <p:cNvPr id="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610" y="4326831"/>
              <a:ext cx="258778" cy="52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16795" name="Group 77"/>
            <p:cNvGrpSpPr>
              <a:grpSpLocks/>
            </p:cNvGrpSpPr>
            <p:nvPr/>
          </p:nvGrpSpPr>
          <p:grpSpPr bwMode="auto">
            <a:xfrm flipH="1">
              <a:off x="6302761" y="3598021"/>
              <a:ext cx="1034814" cy="625180"/>
              <a:chOff x="-490" y="1664"/>
              <a:chExt cx="1429" cy="842"/>
            </a:xfrm>
          </p:grpSpPr>
          <p:sp>
            <p:nvSpPr>
              <p:cNvPr id="106" name="AutoShape 78"/>
              <p:cNvSpPr>
                <a:spLocks noChangeArrowheads="1"/>
              </p:cNvSpPr>
              <p:nvPr/>
            </p:nvSpPr>
            <p:spPr bwMode="auto">
              <a:xfrm>
                <a:off x="-490"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48" name="Group 79"/>
              <p:cNvGrpSpPr>
                <a:grpSpLocks/>
              </p:cNvGrpSpPr>
              <p:nvPr/>
            </p:nvGrpSpPr>
            <p:grpSpPr bwMode="auto">
              <a:xfrm>
                <a:off x="-427" y="1737"/>
                <a:ext cx="1217" cy="769"/>
                <a:chOff x="-427" y="1737"/>
                <a:chExt cx="1217" cy="769"/>
              </a:xfrm>
            </p:grpSpPr>
            <p:sp>
              <p:nvSpPr>
                <p:cNvPr id="108" name="Rectangle 80"/>
                <p:cNvSpPr>
                  <a:spLocks noChangeArrowheads="1"/>
                </p:cNvSpPr>
                <p:nvPr/>
              </p:nvSpPr>
              <p:spPr bwMode="auto">
                <a:xfrm>
                  <a:off x="-336" y="1923"/>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50"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51" name="Group 82"/>
                <p:cNvGrpSpPr>
                  <a:grpSpLocks/>
                </p:cNvGrpSpPr>
                <p:nvPr/>
              </p:nvGrpSpPr>
              <p:grpSpPr bwMode="auto">
                <a:xfrm>
                  <a:off x="68" y="2192"/>
                  <a:ext cx="387" cy="139"/>
                  <a:chOff x="322" y="890"/>
                  <a:chExt cx="872" cy="339"/>
                </a:xfrm>
              </p:grpSpPr>
              <p:sp>
                <p:nvSpPr>
                  <p:cNvPr id="116" name="Rectangle 83"/>
                  <p:cNvSpPr>
                    <a:spLocks noChangeArrowheads="1"/>
                  </p:cNvSpPr>
                  <p:nvPr/>
                </p:nvSpPr>
                <p:spPr bwMode="auto">
                  <a:xfrm>
                    <a:off x="335" y="1000"/>
                    <a:ext cx="855"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7" name="Rectangle 84"/>
                  <p:cNvSpPr>
                    <a:spLocks noChangeArrowheads="1"/>
                  </p:cNvSpPr>
                  <p:nvPr/>
                </p:nvSpPr>
                <p:spPr bwMode="auto">
                  <a:xfrm>
                    <a:off x="404" y="1073"/>
                    <a:ext cx="4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8" name="Rectangle 85"/>
                  <p:cNvSpPr>
                    <a:spLocks noChangeArrowheads="1"/>
                  </p:cNvSpPr>
                  <p:nvPr/>
                </p:nvSpPr>
                <p:spPr bwMode="auto">
                  <a:xfrm>
                    <a:off x="468" y="1073"/>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9" name="Rectangle 86"/>
                  <p:cNvSpPr>
                    <a:spLocks noChangeArrowheads="1"/>
                  </p:cNvSpPr>
                  <p:nvPr/>
                </p:nvSpPr>
                <p:spPr bwMode="auto">
                  <a:xfrm>
                    <a:off x="537" y="1068"/>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20" name="Rectangle 87"/>
                  <p:cNvSpPr>
                    <a:spLocks noChangeArrowheads="1"/>
                  </p:cNvSpPr>
                  <p:nvPr/>
                </p:nvSpPr>
                <p:spPr bwMode="auto">
                  <a:xfrm>
                    <a:off x="616" y="1068"/>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62"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52"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Rectangle 90"/>
                <p:cNvSpPr>
                  <a:spLocks noChangeArrowheads="1"/>
                </p:cNvSpPr>
                <p:nvPr/>
              </p:nvSpPr>
              <p:spPr bwMode="auto">
                <a:xfrm>
                  <a:off x="530" y="2233"/>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54"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92"/>
                <p:cNvSpPr>
                  <a:spLocks noChangeShapeType="1"/>
                </p:cNvSpPr>
                <p:nvPr/>
              </p:nvSpPr>
              <p:spPr bwMode="auto">
                <a:xfrm flipH="1">
                  <a:off x="470" y="2271"/>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56"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6796" name="Group 77"/>
            <p:cNvGrpSpPr>
              <a:grpSpLocks/>
            </p:cNvGrpSpPr>
            <p:nvPr/>
          </p:nvGrpSpPr>
          <p:grpSpPr bwMode="auto">
            <a:xfrm flipH="1">
              <a:off x="7513460" y="3950311"/>
              <a:ext cx="1034814" cy="625180"/>
              <a:chOff x="-490" y="1664"/>
              <a:chExt cx="1429" cy="842"/>
            </a:xfrm>
          </p:grpSpPr>
          <p:sp>
            <p:nvSpPr>
              <p:cNvPr id="178" name="AutoShape 78"/>
              <p:cNvSpPr>
                <a:spLocks noChangeArrowheads="1"/>
              </p:cNvSpPr>
              <p:nvPr/>
            </p:nvSpPr>
            <p:spPr bwMode="auto">
              <a:xfrm>
                <a:off x="-491"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32" name="Group 79"/>
              <p:cNvGrpSpPr>
                <a:grpSpLocks/>
              </p:cNvGrpSpPr>
              <p:nvPr/>
            </p:nvGrpSpPr>
            <p:grpSpPr bwMode="auto">
              <a:xfrm>
                <a:off x="-427" y="1737"/>
                <a:ext cx="1217" cy="769"/>
                <a:chOff x="-427" y="1737"/>
                <a:chExt cx="1217" cy="769"/>
              </a:xfrm>
            </p:grpSpPr>
            <p:sp>
              <p:nvSpPr>
                <p:cNvPr id="180" name="Rectangle 80"/>
                <p:cNvSpPr>
                  <a:spLocks noChangeArrowheads="1"/>
                </p:cNvSpPr>
                <p:nvPr/>
              </p:nvSpPr>
              <p:spPr bwMode="auto">
                <a:xfrm>
                  <a:off x="-337" y="1923"/>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34"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35" name="Group 82"/>
                <p:cNvGrpSpPr>
                  <a:grpSpLocks/>
                </p:cNvGrpSpPr>
                <p:nvPr/>
              </p:nvGrpSpPr>
              <p:grpSpPr bwMode="auto">
                <a:xfrm>
                  <a:off x="68" y="2192"/>
                  <a:ext cx="387" cy="139"/>
                  <a:chOff x="322" y="890"/>
                  <a:chExt cx="872" cy="339"/>
                </a:xfrm>
              </p:grpSpPr>
              <p:sp>
                <p:nvSpPr>
                  <p:cNvPr id="188" name="Rectangle 83"/>
                  <p:cNvSpPr>
                    <a:spLocks noChangeArrowheads="1"/>
                  </p:cNvSpPr>
                  <p:nvPr/>
                </p:nvSpPr>
                <p:spPr bwMode="auto">
                  <a:xfrm>
                    <a:off x="323" y="1001"/>
                    <a:ext cx="864"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89" name="Rectangle 84"/>
                  <p:cNvSpPr>
                    <a:spLocks noChangeArrowheads="1"/>
                  </p:cNvSpPr>
                  <p:nvPr/>
                </p:nvSpPr>
                <p:spPr bwMode="auto">
                  <a:xfrm>
                    <a:off x="392" y="1074"/>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90" name="Rectangle 85"/>
                  <p:cNvSpPr>
                    <a:spLocks noChangeArrowheads="1"/>
                  </p:cNvSpPr>
                  <p:nvPr/>
                </p:nvSpPr>
                <p:spPr bwMode="auto">
                  <a:xfrm>
                    <a:off x="466" y="1074"/>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91" name="Rectangle 86"/>
                  <p:cNvSpPr>
                    <a:spLocks noChangeArrowheads="1"/>
                  </p:cNvSpPr>
                  <p:nvPr/>
                </p:nvSpPr>
                <p:spPr bwMode="auto">
                  <a:xfrm>
                    <a:off x="535" y="1069"/>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92" name="Rectangle 87"/>
                  <p:cNvSpPr>
                    <a:spLocks noChangeArrowheads="1"/>
                  </p:cNvSpPr>
                  <p:nvPr/>
                </p:nvSpPr>
                <p:spPr bwMode="auto">
                  <a:xfrm>
                    <a:off x="614" y="1069"/>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46"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36"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38"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92"/>
                <p:cNvSpPr>
                  <a:spLocks noChangeShapeType="1"/>
                </p:cNvSpPr>
                <p:nvPr/>
              </p:nvSpPr>
              <p:spPr bwMode="auto">
                <a:xfrm flipH="1">
                  <a:off x="470" y="2272"/>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40"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6797" name="Group 77"/>
            <p:cNvGrpSpPr>
              <a:grpSpLocks/>
            </p:cNvGrpSpPr>
            <p:nvPr/>
          </p:nvGrpSpPr>
          <p:grpSpPr bwMode="auto">
            <a:xfrm flipH="1">
              <a:off x="7313560" y="4655807"/>
              <a:ext cx="1034814" cy="625180"/>
              <a:chOff x="-490" y="1664"/>
              <a:chExt cx="1429" cy="842"/>
            </a:xfrm>
          </p:grpSpPr>
          <p:sp>
            <p:nvSpPr>
              <p:cNvPr id="213" name="AutoShape 78"/>
              <p:cNvSpPr>
                <a:spLocks noChangeArrowheads="1"/>
              </p:cNvSpPr>
              <p:nvPr/>
            </p:nvSpPr>
            <p:spPr bwMode="auto">
              <a:xfrm>
                <a:off x="-491"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16" name="Group 79"/>
              <p:cNvGrpSpPr>
                <a:grpSpLocks/>
              </p:cNvGrpSpPr>
              <p:nvPr/>
            </p:nvGrpSpPr>
            <p:grpSpPr bwMode="auto">
              <a:xfrm>
                <a:off x="-427" y="1737"/>
                <a:ext cx="1217" cy="769"/>
                <a:chOff x="-427" y="1737"/>
                <a:chExt cx="1217" cy="769"/>
              </a:xfrm>
            </p:grpSpPr>
            <p:sp>
              <p:nvSpPr>
                <p:cNvPr id="215" name="Rectangle 80"/>
                <p:cNvSpPr>
                  <a:spLocks noChangeArrowheads="1"/>
                </p:cNvSpPr>
                <p:nvPr/>
              </p:nvSpPr>
              <p:spPr bwMode="auto">
                <a:xfrm>
                  <a:off x="-337" y="1922"/>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18"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19" name="Group 82"/>
                <p:cNvGrpSpPr>
                  <a:grpSpLocks/>
                </p:cNvGrpSpPr>
                <p:nvPr/>
              </p:nvGrpSpPr>
              <p:grpSpPr bwMode="auto">
                <a:xfrm>
                  <a:off x="68" y="2192"/>
                  <a:ext cx="387" cy="139"/>
                  <a:chOff x="322" y="890"/>
                  <a:chExt cx="872" cy="339"/>
                </a:xfrm>
              </p:grpSpPr>
              <p:sp>
                <p:nvSpPr>
                  <p:cNvPr id="223" name="Rectangle 83"/>
                  <p:cNvSpPr>
                    <a:spLocks noChangeArrowheads="1"/>
                  </p:cNvSpPr>
                  <p:nvPr/>
                </p:nvSpPr>
                <p:spPr bwMode="auto">
                  <a:xfrm>
                    <a:off x="323" y="999"/>
                    <a:ext cx="864"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4" name="Rectangle 84"/>
                  <p:cNvSpPr>
                    <a:spLocks noChangeArrowheads="1"/>
                  </p:cNvSpPr>
                  <p:nvPr/>
                </p:nvSpPr>
                <p:spPr bwMode="auto">
                  <a:xfrm>
                    <a:off x="392" y="1072"/>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5" name="Rectangle 85"/>
                  <p:cNvSpPr>
                    <a:spLocks noChangeArrowheads="1"/>
                  </p:cNvSpPr>
                  <p:nvPr/>
                </p:nvSpPr>
                <p:spPr bwMode="auto">
                  <a:xfrm>
                    <a:off x="466" y="1072"/>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6" name="Rectangle 86"/>
                  <p:cNvSpPr>
                    <a:spLocks noChangeArrowheads="1"/>
                  </p:cNvSpPr>
                  <p:nvPr/>
                </p:nvSpPr>
                <p:spPr bwMode="auto">
                  <a:xfrm>
                    <a:off x="536" y="1067"/>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27" name="Rectangle 87"/>
                  <p:cNvSpPr>
                    <a:spLocks noChangeArrowheads="1"/>
                  </p:cNvSpPr>
                  <p:nvPr/>
                </p:nvSpPr>
                <p:spPr bwMode="auto">
                  <a:xfrm>
                    <a:off x="615" y="1067"/>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30"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20"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Rectangle 90"/>
                <p:cNvSpPr>
                  <a:spLocks noChangeArrowheads="1"/>
                </p:cNvSpPr>
                <p:nvPr/>
              </p:nvSpPr>
              <p:spPr bwMode="auto">
                <a:xfrm>
                  <a:off x="529" y="2232"/>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22"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92"/>
                <p:cNvSpPr>
                  <a:spLocks noChangeShapeType="1"/>
                </p:cNvSpPr>
                <p:nvPr/>
              </p:nvSpPr>
              <p:spPr bwMode="auto">
                <a:xfrm flipH="1">
                  <a:off x="470" y="2271"/>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24"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6798" name="Group 77"/>
            <p:cNvGrpSpPr>
              <a:grpSpLocks/>
            </p:cNvGrpSpPr>
            <p:nvPr/>
          </p:nvGrpSpPr>
          <p:grpSpPr bwMode="auto">
            <a:xfrm flipH="1">
              <a:off x="6254794" y="4337877"/>
              <a:ext cx="1034814" cy="625180"/>
              <a:chOff x="-490" y="1664"/>
              <a:chExt cx="1429" cy="842"/>
            </a:xfrm>
          </p:grpSpPr>
          <p:sp>
            <p:nvSpPr>
              <p:cNvPr id="230" name="AutoShape 78"/>
              <p:cNvSpPr>
                <a:spLocks noChangeArrowheads="1"/>
              </p:cNvSpPr>
              <p:nvPr/>
            </p:nvSpPr>
            <p:spPr bwMode="auto">
              <a:xfrm>
                <a:off x="-490" y="1664"/>
                <a:ext cx="1429" cy="295"/>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grpSp>
            <p:nvGrpSpPr>
              <p:cNvPr id="116800" name="Group 79"/>
              <p:cNvGrpSpPr>
                <a:grpSpLocks/>
              </p:cNvGrpSpPr>
              <p:nvPr/>
            </p:nvGrpSpPr>
            <p:grpSpPr bwMode="auto">
              <a:xfrm>
                <a:off x="-427" y="1737"/>
                <a:ext cx="1217" cy="769"/>
                <a:chOff x="-427" y="1737"/>
                <a:chExt cx="1217" cy="769"/>
              </a:xfrm>
            </p:grpSpPr>
            <p:sp>
              <p:nvSpPr>
                <p:cNvPr id="232" name="Rectangle 80"/>
                <p:cNvSpPr>
                  <a:spLocks noChangeArrowheads="1"/>
                </p:cNvSpPr>
                <p:nvPr/>
              </p:nvSpPr>
              <p:spPr bwMode="auto">
                <a:xfrm>
                  <a:off x="-337" y="1923"/>
                  <a:ext cx="1127" cy="584"/>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02"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16803" name="Group 82"/>
                <p:cNvGrpSpPr>
                  <a:grpSpLocks/>
                </p:cNvGrpSpPr>
                <p:nvPr/>
              </p:nvGrpSpPr>
              <p:grpSpPr bwMode="auto">
                <a:xfrm>
                  <a:off x="68" y="2192"/>
                  <a:ext cx="387" cy="139"/>
                  <a:chOff x="322" y="890"/>
                  <a:chExt cx="872" cy="339"/>
                </a:xfrm>
              </p:grpSpPr>
              <p:sp>
                <p:nvSpPr>
                  <p:cNvPr id="240" name="Rectangle 83"/>
                  <p:cNvSpPr>
                    <a:spLocks noChangeArrowheads="1"/>
                  </p:cNvSpPr>
                  <p:nvPr/>
                </p:nvSpPr>
                <p:spPr bwMode="auto">
                  <a:xfrm>
                    <a:off x="324" y="1000"/>
                    <a:ext cx="864" cy="22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1" name="Rectangle 84"/>
                  <p:cNvSpPr>
                    <a:spLocks noChangeArrowheads="1"/>
                  </p:cNvSpPr>
                  <p:nvPr/>
                </p:nvSpPr>
                <p:spPr bwMode="auto">
                  <a:xfrm>
                    <a:off x="393" y="1073"/>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2" name="Rectangle 85"/>
                  <p:cNvSpPr>
                    <a:spLocks noChangeArrowheads="1"/>
                  </p:cNvSpPr>
                  <p:nvPr/>
                </p:nvSpPr>
                <p:spPr bwMode="auto">
                  <a:xfrm>
                    <a:off x="467" y="1073"/>
                    <a:ext cx="54" cy="57"/>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3" name="Rectangle 86"/>
                  <p:cNvSpPr>
                    <a:spLocks noChangeArrowheads="1"/>
                  </p:cNvSpPr>
                  <p:nvPr/>
                </p:nvSpPr>
                <p:spPr bwMode="auto">
                  <a:xfrm>
                    <a:off x="536" y="1068"/>
                    <a:ext cx="59"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244" name="Rectangle 87"/>
                  <p:cNvSpPr>
                    <a:spLocks noChangeArrowheads="1"/>
                  </p:cNvSpPr>
                  <p:nvPr/>
                </p:nvSpPr>
                <p:spPr bwMode="auto">
                  <a:xfrm>
                    <a:off x="615" y="1068"/>
                    <a:ext cx="54" cy="5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14"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6804" name="Picture 89"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i="0">
                    <a:solidFill>
                      <a:srgbClr val="000000"/>
                    </a:solidFill>
                    <a:latin typeface="Arial" charset="0"/>
                    <a:ea typeface="ＭＳ Ｐゴシック" charset="0"/>
                    <a:cs typeface="Arial" charset="0"/>
                  </a:endParaRPr>
                </a:p>
              </p:txBody>
            </p:sp>
            <p:sp>
              <p:nvSpPr>
                <p:cNvPr id="116806" name="Freeform 91"/>
                <p:cNvSpPr>
                  <a:spLocks/>
                </p:cNvSpPr>
                <p:nvPr/>
              </p:nvSpPr>
              <p:spPr bwMode="auto">
                <a:xfrm>
                  <a:off x="282" y="1951"/>
                  <a:ext cx="302" cy="274"/>
                </a:xfrm>
                <a:custGeom>
                  <a:avLst/>
                  <a:gdLst>
                    <a:gd name="T0" fmla="*/ 47 w 381"/>
                    <a:gd name="T1" fmla="*/ 274 h 274"/>
                    <a:gd name="T2" fmla="*/ 4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 name="Line 92"/>
                <p:cNvSpPr>
                  <a:spLocks noChangeShapeType="1"/>
                </p:cNvSpPr>
                <p:nvPr/>
              </p:nvSpPr>
              <p:spPr bwMode="auto">
                <a:xfrm flipH="1">
                  <a:off x="470" y="2271"/>
                  <a:ext cx="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400" i="0">
                    <a:solidFill>
                      <a:srgbClr val="000000"/>
                    </a:solidFill>
                    <a:latin typeface="Arial" charset="0"/>
                    <a:ea typeface="ＭＳ Ｐゴシック" charset="0"/>
                    <a:cs typeface="Arial" charset="0"/>
                  </a:endParaRPr>
                </a:p>
              </p:txBody>
            </p:sp>
            <p:pic>
              <p:nvPicPr>
                <p:cNvPr id="116808" name="Picture 93" descr="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 name="Slide Number Placeholder 2"/>
          <p:cNvSpPr>
            <a:spLocks noGrp="1"/>
          </p:cNvSpPr>
          <p:nvPr>
            <p:ph type="sldNum" sz="quarter" idx="11"/>
          </p:nvPr>
        </p:nvSpPr>
        <p:spPr/>
        <p:txBody>
          <a:bodyPr/>
          <a:lstStyle/>
          <a:p>
            <a:pPr>
              <a:defRPr/>
            </a:pPr>
            <a:fld id="{89CE651F-B56D-48D2-A702-1FFE07FC73E1}" type="slidenum">
              <a:rPr lang="en-US" smtClean="0">
                <a:latin typeface="Comic Sans MS" panose="030F0702030302020204" pitchFamily="66" charset="0"/>
              </a:rPr>
              <a:pPr>
                <a:defRPr/>
              </a:pPr>
              <a:t>32</a:t>
            </a:fld>
            <a:endParaRPr lang="en-US" dirty="0">
              <a:latin typeface="Comic Sans MS" panose="030F0702030302020204" pitchFamily="66" charset="0"/>
            </a:endParaRPr>
          </a:p>
        </p:txBody>
      </p:sp>
      <p:sp>
        <p:nvSpPr>
          <p:cNvPr id="130" name="Title 1"/>
          <p:cNvSpPr>
            <a:spLocks noGrp="1"/>
          </p:cNvSpPr>
          <p:nvPr>
            <p:ph type="title"/>
          </p:nvPr>
        </p:nvSpPr>
        <p:spPr>
          <a:xfrm>
            <a:off x="-180528" y="115888"/>
            <a:ext cx="9361040" cy="792162"/>
          </a:xfrm>
        </p:spPr>
        <p:txBody>
          <a:bodyPr/>
          <a:lstStyle/>
          <a:p>
            <a:r>
              <a:rPr lang="en-US" dirty="0" smtClean="0"/>
              <a:t> DOCSIS Cable Access Networks</a:t>
            </a:r>
            <a:endParaRPr lang="en-US" dirty="0"/>
          </a:p>
        </p:txBody>
      </p:sp>
      <p:sp>
        <p:nvSpPr>
          <p:cNvPr id="131"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28" name="Footer Placeholder 1"/>
          <p:cNvSpPr>
            <a:spLocks noGrp="1"/>
          </p:cNvSpPr>
          <p:nvPr>
            <p:ph type="ftr" sz="quarter" idx="10"/>
          </p:nvPr>
        </p:nvSpPr>
        <p:spPr>
          <a:xfrm>
            <a:off x="1403350"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630400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44"/>
          <p:cNvGrpSpPr>
            <a:grpSpLocks/>
          </p:cNvGrpSpPr>
          <p:nvPr/>
        </p:nvGrpSpPr>
        <p:grpSpPr bwMode="auto">
          <a:xfrm>
            <a:off x="512588" y="1109141"/>
            <a:ext cx="7405688" cy="3286125"/>
            <a:chOff x="482600" y="871538"/>
            <a:chExt cx="7405688" cy="3286124"/>
          </a:xfrm>
        </p:grpSpPr>
        <p:sp>
          <p:nvSpPr>
            <p:cNvPr id="58374" name="Rectangle 17"/>
            <p:cNvSpPr>
              <a:spLocks noChangeArrowheads="1"/>
            </p:cNvSpPr>
            <p:nvPr/>
          </p:nvSpPr>
          <p:spPr bwMode="auto">
            <a:xfrm>
              <a:off x="5127625" y="2246313"/>
              <a:ext cx="207963" cy="69215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8375" name="Line 18"/>
            <p:cNvSpPr>
              <a:spLocks noChangeShapeType="1"/>
            </p:cNvSpPr>
            <p:nvPr/>
          </p:nvSpPr>
          <p:spPr bwMode="auto">
            <a:xfrm flipV="1">
              <a:off x="5181600" y="1204913"/>
              <a:ext cx="2078038" cy="1427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6" name="Line 26"/>
            <p:cNvSpPr>
              <a:spLocks noChangeShapeType="1"/>
            </p:cNvSpPr>
            <p:nvPr/>
          </p:nvSpPr>
          <p:spPr bwMode="auto">
            <a:xfrm>
              <a:off x="3271838" y="2632075"/>
              <a:ext cx="1909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7" name="Line 27"/>
            <p:cNvSpPr>
              <a:spLocks noChangeShapeType="1"/>
            </p:cNvSpPr>
            <p:nvPr/>
          </p:nvSpPr>
          <p:spPr bwMode="auto">
            <a:xfrm flipV="1">
              <a:off x="5181600" y="2230438"/>
              <a:ext cx="2092325"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8" name="Line 28"/>
            <p:cNvSpPr>
              <a:spLocks noChangeShapeType="1"/>
            </p:cNvSpPr>
            <p:nvPr/>
          </p:nvSpPr>
          <p:spPr bwMode="auto">
            <a:xfrm>
              <a:off x="5195888" y="2617788"/>
              <a:ext cx="2119312" cy="116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79" name="Rectangle 29"/>
            <p:cNvSpPr>
              <a:spLocks noChangeArrowheads="1"/>
            </p:cNvSpPr>
            <p:nvPr/>
          </p:nvSpPr>
          <p:spPr bwMode="auto">
            <a:xfrm>
              <a:off x="2092325" y="2035175"/>
              <a:ext cx="1287463" cy="1219200"/>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0" name="Rectangle 30"/>
            <p:cNvSpPr>
              <a:spLocks noChangeArrowheads="1"/>
            </p:cNvSpPr>
            <p:nvPr/>
          </p:nvSpPr>
          <p:spPr bwMode="auto">
            <a:xfrm>
              <a:off x="2716213" y="2452688"/>
              <a:ext cx="539750" cy="331787"/>
            </a:xfrm>
            <a:prstGeom prst="rect">
              <a:avLst/>
            </a:prstGeom>
            <a:solidFill>
              <a:schemeClr val="accent1"/>
            </a:solidFill>
            <a:ln w="9525">
              <a:solidFill>
                <a:schemeClr val="tx1"/>
              </a:solidFill>
              <a:miter lim="800000"/>
              <a:headEnd/>
              <a:tailEnd/>
            </a:ln>
          </p:spPr>
          <p:txBody>
            <a:bodyPr wrap="none" anchor="ctr"/>
            <a:lstStyle/>
            <a:p>
              <a:pPr algn="ctr"/>
              <a:r>
                <a:rPr lang="en-US"/>
                <a:t>OLT</a:t>
              </a:r>
            </a:p>
          </p:txBody>
        </p:sp>
        <p:sp>
          <p:nvSpPr>
            <p:cNvPr id="58381" name="Text Box 32"/>
            <p:cNvSpPr txBox="1">
              <a:spLocks noChangeArrowheads="1"/>
            </p:cNvSpPr>
            <p:nvPr/>
          </p:nvSpPr>
          <p:spPr bwMode="auto">
            <a:xfrm>
              <a:off x="2082800" y="3251200"/>
              <a:ext cx="1341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central office</a:t>
              </a:r>
            </a:p>
          </p:txBody>
        </p:sp>
        <p:sp>
          <p:nvSpPr>
            <p:cNvPr id="58382" name="Text Box 33"/>
            <p:cNvSpPr txBox="1">
              <a:spLocks noChangeArrowheads="1"/>
            </p:cNvSpPr>
            <p:nvPr/>
          </p:nvSpPr>
          <p:spPr bwMode="auto">
            <a:xfrm>
              <a:off x="4813300" y="2986088"/>
              <a:ext cx="815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optical</a:t>
              </a:r>
            </a:p>
            <a:p>
              <a:r>
                <a:rPr lang="en-US" sz="1400"/>
                <a:t>splitter</a:t>
              </a:r>
            </a:p>
          </p:txBody>
        </p:sp>
        <p:grpSp>
          <p:nvGrpSpPr>
            <p:cNvPr id="58384" name="Group 46"/>
            <p:cNvGrpSpPr>
              <a:grpSpLocks/>
            </p:cNvGrpSpPr>
            <p:nvPr/>
          </p:nvGrpSpPr>
          <p:grpSpPr bwMode="auto">
            <a:xfrm>
              <a:off x="7278688" y="3409950"/>
              <a:ext cx="609600" cy="747712"/>
              <a:chOff x="4541" y="552"/>
              <a:chExt cx="384" cy="471"/>
            </a:xfrm>
          </p:grpSpPr>
          <p:sp>
            <p:nvSpPr>
              <p:cNvPr id="58407" name="Rectangle 47"/>
              <p:cNvSpPr>
                <a:spLocks noChangeArrowheads="1"/>
              </p:cNvSpPr>
              <p:nvPr/>
            </p:nvSpPr>
            <p:spPr bwMode="auto">
              <a:xfrm>
                <a:off x="4541" y="552"/>
                <a:ext cx="384" cy="471"/>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58408" name="Rectangle 48"/>
              <p:cNvSpPr>
                <a:spLocks noChangeArrowheads="1"/>
              </p:cNvSpPr>
              <p:nvPr/>
            </p:nvSpPr>
            <p:spPr bwMode="auto">
              <a:xfrm>
                <a:off x="4541" y="686"/>
                <a:ext cx="331" cy="140"/>
              </a:xfrm>
              <a:prstGeom prst="rect">
                <a:avLst/>
              </a:prstGeom>
              <a:solidFill>
                <a:srgbClr val="CCECFF"/>
              </a:solidFill>
              <a:ln w="9525">
                <a:solidFill>
                  <a:schemeClr val="tx1"/>
                </a:solidFill>
                <a:miter lim="800000"/>
                <a:headEnd/>
                <a:tailEnd/>
              </a:ln>
            </p:spPr>
            <p:txBody>
              <a:bodyPr wrap="none" anchor="ctr"/>
              <a:lstStyle/>
              <a:p>
                <a:pPr algn="ctr"/>
                <a:r>
                  <a:rPr lang="en-US" sz="1400" dirty="0"/>
                  <a:t>ONT</a:t>
                </a:r>
              </a:p>
            </p:txBody>
          </p:sp>
        </p:grpSp>
        <p:sp>
          <p:nvSpPr>
            <p:cNvPr id="58385" name="Text Box 50"/>
            <p:cNvSpPr txBox="1">
              <a:spLocks noChangeArrowheads="1"/>
            </p:cNvSpPr>
            <p:nvPr/>
          </p:nvSpPr>
          <p:spPr bwMode="auto">
            <a:xfrm>
              <a:off x="3800475" y="2127250"/>
              <a:ext cx="738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optical</a:t>
              </a:r>
              <a:br>
                <a:rPr lang="en-US" sz="1400"/>
              </a:br>
              <a:r>
                <a:rPr lang="en-US" sz="1400"/>
                <a:t>fiber</a:t>
              </a:r>
            </a:p>
          </p:txBody>
        </p:sp>
        <p:sp>
          <p:nvSpPr>
            <p:cNvPr id="58386" name="Text Box 51"/>
            <p:cNvSpPr txBox="1">
              <a:spLocks noChangeArrowheads="1"/>
            </p:cNvSpPr>
            <p:nvPr/>
          </p:nvSpPr>
          <p:spPr bwMode="auto">
            <a:xfrm>
              <a:off x="5518150" y="1462088"/>
              <a:ext cx="738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optical</a:t>
              </a:r>
              <a:br>
                <a:rPr lang="en-US" sz="1400"/>
              </a:br>
              <a:r>
                <a:rPr lang="en-US" sz="1400"/>
                <a:t>fibers</a:t>
              </a:r>
            </a:p>
          </p:txBody>
        </p:sp>
        <p:grpSp>
          <p:nvGrpSpPr>
            <p:cNvPr id="58387" name="Group 52"/>
            <p:cNvGrpSpPr>
              <a:grpSpLocks/>
            </p:cNvGrpSpPr>
            <p:nvPr/>
          </p:nvGrpSpPr>
          <p:grpSpPr bwMode="auto">
            <a:xfrm>
              <a:off x="2163763" y="2266950"/>
              <a:ext cx="376237" cy="217488"/>
              <a:chOff x="533" y="321"/>
              <a:chExt cx="359" cy="180"/>
            </a:xfrm>
          </p:grpSpPr>
          <p:grpSp>
            <p:nvGrpSpPr>
              <p:cNvPr id="58392" name="Group 53"/>
              <p:cNvGrpSpPr>
                <a:grpSpLocks/>
              </p:cNvGrpSpPr>
              <p:nvPr/>
            </p:nvGrpSpPr>
            <p:grpSpPr bwMode="auto">
              <a:xfrm>
                <a:off x="533" y="321"/>
                <a:ext cx="359" cy="180"/>
                <a:chOff x="1009" y="655"/>
                <a:chExt cx="359" cy="180"/>
              </a:xfrm>
            </p:grpSpPr>
            <p:sp>
              <p:nvSpPr>
                <p:cNvPr id="58394" name="Oval 54"/>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8395" name="Line 55"/>
                <p:cNvSpPr>
                  <a:spLocks noChangeShapeType="1"/>
                </p:cNvSpPr>
                <p:nvPr/>
              </p:nvSpPr>
              <p:spPr bwMode="auto">
                <a:xfrm>
                  <a:off x="1012"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6" name="Line 56"/>
                <p:cNvSpPr>
                  <a:spLocks noChangeShapeType="1"/>
                </p:cNvSpPr>
                <p:nvPr/>
              </p:nvSpPr>
              <p:spPr bwMode="auto">
                <a:xfrm>
                  <a:off x="1368"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7" name="Rectangle 57"/>
                <p:cNvSpPr>
                  <a:spLocks noChangeArrowheads="1"/>
                </p:cNvSpPr>
                <p:nvPr/>
              </p:nvSpPr>
              <p:spPr bwMode="auto">
                <a:xfrm>
                  <a:off x="1012" y="727"/>
                  <a:ext cx="353" cy="6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58398" name="Oval 58"/>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8399" name="Group 59"/>
                <p:cNvGrpSpPr>
                  <a:grpSpLocks/>
                </p:cNvGrpSpPr>
                <p:nvPr/>
              </p:nvGrpSpPr>
              <p:grpSpPr bwMode="auto">
                <a:xfrm>
                  <a:off x="1095" y="681"/>
                  <a:ext cx="176" cy="68"/>
                  <a:chOff x="2848" y="848"/>
                  <a:chExt cx="140" cy="98"/>
                </a:xfrm>
              </p:grpSpPr>
              <p:sp>
                <p:nvSpPr>
                  <p:cNvPr id="58404" name="Line 6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5" name="Line 6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6" name="Line 6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400" name="Group 63"/>
                <p:cNvGrpSpPr>
                  <a:grpSpLocks/>
                </p:cNvGrpSpPr>
                <p:nvPr/>
              </p:nvGrpSpPr>
              <p:grpSpPr bwMode="auto">
                <a:xfrm flipV="1">
                  <a:off x="1095" y="680"/>
                  <a:ext cx="176" cy="68"/>
                  <a:chOff x="2848" y="848"/>
                  <a:chExt cx="140" cy="98"/>
                </a:xfrm>
              </p:grpSpPr>
              <p:sp>
                <p:nvSpPr>
                  <p:cNvPr id="58401" name="Line 6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2" name="Line 6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3" name="Line 6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8393" name="Line 67"/>
              <p:cNvSpPr>
                <a:spLocks noChangeShapeType="1"/>
              </p:cNvSpPr>
              <p:nvPr/>
            </p:nvSpPr>
            <p:spPr bwMode="auto">
              <a:xfrm>
                <a:off x="535" y="368"/>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388" name="Line 68"/>
            <p:cNvSpPr>
              <a:spLocks noChangeShapeType="1"/>
            </p:cNvSpPr>
            <p:nvPr/>
          </p:nvSpPr>
          <p:spPr bwMode="auto">
            <a:xfrm>
              <a:off x="2508250" y="2424113"/>
              <a:ext cx="23495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89" name="Freeform 69"/>
            <p:cNvSpPr>
              <a:spLocks/>
            </p:cNvSpPr>
            <p:nvPr/>
          </p:nvSpPr>
          <p:spPr bwMode="auto">
            <a:xfrm rot="4873784">
              <a:off x="431007" y="923131"/>
              <a:ext cx="1428750" cy="1325563"/>
            </a:xfrm>
            <a:custGeom>
              <a:avLst/>
              <a:gdLst>
                <a:gd name="T0" fmla="*/ 264297 w 1292"/>
                <a:gd name="T1" fmla="*/ 7394 h 1255"/>
                <a:gd name="T2" fmla="*/ 38705 w 1292"/>
                <a:gd name="T3" fmla="*/ 165827 h 1255"/>
                <a:gd name="T4" fmla="*/ 32069 w 1292"/>
                <a:gd name="T5" fmla="*/ 552406 h 1255"/>
                <a:gd name="T6" fmla="*/ 58610 w 1292"/>
                <a:gd name="T7" fmla="*/ 875611 h 1255"/>
                <a:gd name="T8" fmla="*/ 270932 w 1292"/>
                <a:gd name="T9" fmla="*/ 919972 h 1255"/>
                <a:gd name="T10" fmla="*/ 715481 w 1292"/>
                <a:gd name="T11" fmla="*/ 1192479 h 1255"/>
                <a:gd name="T12" fmla="*/ 1100314 w 1292"/>
                <a:gd name="T13" fmla="*/ 1306551 h 1255"/>
                <a:gd name="T14" fmla="*/ 1325907 w 1292"/>
                <a:gd name="T15" fmla="*/ 1078406 h 1255"/>
                <a:gd name="T16" fmla="*/ 1405527 w 1292"/>
                <a:gd name="T17" fmla="*/ 470020 h 1255"/>
                <a:gd name="T18" fmla="*/ 1332542 w 1292"/>
                <a:gd name="T19" fmla="*/ 222864 h 1255"/>
                <a:gd name="T20" fmla="*/ 828277 w 1292"/>
                <a:gd name="T21" fmla="*/ 121466 h 1255"/>
                <a:gd name="T22" fmla="*/ 264297 w 1292"/>
                <a:gd name="T23" fmla="*/ 7394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90" name="Line 70"/>
            <p:cNvSpPr>
              <a:spLocks noChangeShapeType="1"/>
            </p:cNvSpPr>
            <p:nvPr/>
          </p:nvSpPr>
          <p:spPr bwMode="auto">
            <a:xfrm>
              <a:off x="1676400" y="2051050"/>
              <a:ext cx="498475" cy="261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91" name="Text Box 71"/>
            <p:cNvSpPr txBox="1">
              <a:spLocks noChangeArrowheads="1"/>
            </p:cNvSpPr>
            <p:nvPr/>
          </p:nvSpPr>
          <p:spPr bwMode="auto">
            <a:xfrm>
              <a:off x="711200" y="1531938"/>
              <a:ext cx="915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Internet</a:t>
              </a:r>
            </a:p>
          </p:txBody>
        </p:sp>
      </p:grpSp>
      <p:sp>
        <p:nvSpPr>
          <p:cNvPr id="58371" name="Title 43"/>
          <p:cNvSpPr>
            <a:spLocks noGrp="1"/>
          </p:cNvSpPr>
          <p:nvPr>
            <p:ph type="title"/>
          </p:nvPr>
        </p:nvSpPr>
        <p:spPr>
          <a:xfrm>
            <a:off x="546100" y="0"/>
            <a:ext cx="7772400" cy="1143000"/>
          </a:xfrm>
        </p:spPr>
        <p:txBody>
          <a:bodyPr/>
          <a:lstStyle/>
          <a:p>
            <a:r>
              <a:rPr lang="en-US" smtClean="0"/>
              <a:t>Fiber to the Home</a:t>
            </a:r>
          </a:p>
        </p:txBody>
      </p:sp>
      <p:sp>
        <p:nvSpPr>
          <p:cNvPr id="58372" name="Content Placeholder 45"/>
          <p:cNvSpPr>
            <a:spLocks noGrp="1"/>
          </p:cNvSpPr>
          <p:nvPr>
            <p:ph idx="1"/>
          </p:nvPr>
        </p:nvSpPr>
        <p:spPr>
          <a:xfrm>
            <a:off x="107504" y="3861048"/>
            <a:ext cx="7772400" cy="2085975"/>
          </a:xfrm>
        </p:spPr>
        <p:txBody>
          <a:bodyPr/>
          <a:lstStyle/>
          <a:p>
            <a:r>
              <a:rPr lang="en-US" sz="2400" dirty="0" smtClean="0"/>
              <a:t>Optical links from central office to the home</a:t>
            </a:r>
          </a:p>
          <a:p>
            <a:r>
              <a:rPr lang="en-US" sz="2400" dirty="0" smtClean="0"/>
              <a:t>Two competing optical technologies: </a:t>
            </a:r>
          </a:p>
          <a:p>
            <a:pPr lvl="1"/>
            <a:r>
              <a:rPr lang="en-US" sz="2000" dirty="0" smtClean="0"/>
              <a:t>Passive Optical network (PON) </a:t>
            </a:r>
          </a:p>
          <a:p>
            <a:pPr lvl="1"/>
            <a:r>
              <a:rPr lang="en-US" sz="2000" dirty="0" smtClean="0"/>
              <a:t>Active Optical Network (AON)</a:t>
            </a:r>
          </a:p>
          <a:p>
            <a:r>
              <a:rPr lang="en-US" sz="2400" dirty="0"/>
              <a:t>H</a:t>
            </a:r>
            <a:r>
              <a:rPr lang="en-US" sz="2400" dirty="0" smtClean="0"/>
              <a:t>igher Internet rates. </a:t>
            </a:r>
            <a:r>
              <a:rPr lang="en-US" sz="2400" dirty="0"/>
              <a:t>F</a:t>
            </a:r>
            <a:r>
              <a:rPr lang="en-US" sz="2400" dirty="0" smtClean="0"/>
              <a:t>iber also carries television and phone services.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47" name="Rectangle 47"/>
          <p:cNvSpPr>
            <a:spLocks noChangeArrowheads="1"/>
          </p:cNvSpPr>
          <p:nvPr/>
        </p:nvSpPr>
        <p:spPr bwMode="auto">
          <a:xfrm>
            <a:off x="7308304" y="2105224"/>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9" name="Rectangle 47"/>
          <p:cNvSpPr>
            <a:spLocks noChangeArrowheads="1"/>
          </p:cNvSpPr>
          <p:nvPr/>
        </p:nvSpPr>
        <p:spPr bwMode="auto">
          <a:xfrm>
            <a:off x="7308304" y="1052736"/>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50" name="Rectangle 48"/>
          <p:cNvSpPr>
            <a:spLocks noChangeArrowheads="1"/>
          </p:cNvSpPr>
          <p:nvPr/>
        </p:nvSpPr>
        <p:spPr bwMode="auto">
          <a:xfrm>
            <a:off x="7308304" y="2348880"/>
            <a:ext cx="525463" cy="222250"/>
          </a:xfrm>
          <a:prstGeom prst="rect">
            <a:avLst/>
          </a:prstGeom>
          <a:solidFill>
            <a:srgbClr val="CCECFF"/>
          </a:solidFill>
          <a:ln w="9525">
            <a:solidFill>
              <a:schemeClr val="tx1"/>
            </a:solidFill>
            <a:miter lim="800000"/>
            <a:headEnd/>
            <a:tailEnd/>
          </a:ln>
        </p:spPr>
        <p:txBody>
          <a:bodyPr wrap="none" anchor="ctr"/>
          <a:lstStyle/>
          <a:p>
            <a:pPr algn="ctr"/>
            <a:r>
              <a:rPr lang="en-US" sz="1400" dirty="0"/>
              <a:t>ONT</a:t>
            </a:r>
          </a:p>
        </p:txBody>
      </p:sp>
      <p:sp>
        <p:nvSpPr>
          <p:cNvPr id="51" name="Rectangle 48"/>
          <p:cNvSpPr>
            <a:spLocks noChangeArrowheads="1"/>
          </p:cNvSpPr>
          <p:nvPr/>
        </p:nvSpPr>
        <p:spPr bwMode="auto">
          <a:xfrm>
            <a:off x="7308304" y="1340768"/>
            <a:ext cx="525463" cy="222250"/>
          </a:xfrm>
          <a:prstGeom prst="rect">
            <a:avLst/>
          </a:prstGeom>
          <a:solidFill>
            <a:srgbClr val="CCECFF"/>
          </a:solidFill>
          <a:ln w="9525">
            <a:solidFill>
              <a:schemeClr val="tx1"/>
            </a:solidFill>
            <a:miter lim="800000"/>
            <a:headEnd/>
            <a:tailEnd/>
          </a:ln>
        </p:spPr>
        <p:txBody>
          <a:bodyPr wrap="none" anchor="ctr"/>
          <a:lstStyle/>
          <a:p>
            <a:pPr algn="ctr"/>
            <a:r>
              <a:rPr lang="en-US" sz="1400"/>
              <a:t>ONT</a:t>
            </a:r>
          </a:p>
        </p:txBody>
      </p:sp>
      <p:sp>
        <p:nvSpPr>
          <p:cNvPr id="45" name="Rectangle 44"/>
          <p:cNvSpPr/>
          <p:nvPr/>
        </p:nvSpPr>
        <p:spPr bwMode="auto">
          <a:xfrm>
            <a:off x="6261111" y="4797152"/>
            <a:ext cx="1811358" cy="288032"/>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Verizon FIOS</a:t>
            </a:r>
          </a:p>
        </p:txBody>
      </p:sp>
      <p:cxnSp>
        <p:nvCxnSpPr>
          <p:cNvPr id="46" name="Straight Arrow Connector 45"/>
          <p:cNvCxnSpPr/>
          <p:nvPr/>
        </p:nvCxnSpPr>
        <p:spPr bwMode="auto">
          <a:xfrm flipH="1">
            <a:off x="5311179" y="4941168"/>
            <a:ext cx="989013" cy="0"/>
          </a:xfrm>
          <a:prstGeom prst="straightConnector1">
            <a:avLst/>
          </a:prstGeom>
          <a:noFill/>
          <a:ln w="25400" cap="flat" cmpd="sng" algn="ctr">
            <a:solidFill>
              <a:srgbClr val="800000"/>
            </a:solidFill>
            <a:prstDash val="solid"/>
            <a:round/>
            <a:headEnd type="none" w="med" len="med"/>
            <a:tailEnd type="arrow"/>
          </a:ln>
          <a:effectLst/>
        </p:spPr>
      </p:cxnSp>
    </p:spTree>
    <p:extLst>
      <p:ext uri="{BB962C8B-B14F-4D97-AF65-F5344CB8AC3E}">
        <p14:creationId xmlns:p14="http://schemas.microsoft.com/office/powerpoint/2010/main" val="76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96752"/>
            <a:ext cx="4680520" cy="4800600"/>
          </a:xfrm>
        </p:spPr>
        <p:txBody>
          <a:bodyPr/>
          <a:lstStyle/>
          <a:p>
            <a:pPr marL="0" indent="0">
              <a:buNone/>
            </a:pPr>
            <a:r>
              <a:rPr lang="en-US" sz="2400" dirty="0" smtClean="0"/>
              <a:t>AON  Active Optical Network</a:t>
            </a:r>
          </a:p>
          <a:p>
            <a:r>
              <a:rPr lang="en-US" sz="2400" dirty="0" smtClean="0"/>
              <a:t>Uses electrical powered switches</a:t>
            </a:r>
          </a:p>
          <a:p>
            <a:r>
              <a:rPr lang="en-US" sz="2400" dirty="0" smtClean="0"/>
              <a:t>More range</a:t>
            </a:r>
          </a:p>
          <a:p>
            <a:r>
              <a:rPr lang="en-US" sz="2400" dirty="0" smtClean="0"/>
              <a:t>Less reliable</a:t>
            </a:r>
          </a:p>
          <a:p>
            <a:pPr marL="0" indent="0">
              <a:buNone/>
            </a:pPr>
            <a:endParaRPr lang="en-US" sz="2400" dirty="0"/>
          </a:p>
          <a:p>
            <a:pPr marL="0" indent="0">
              <a:buNone/>
            </a:pPr>
            <a:r>
              <a:rPr lang="en-US" sz="2400" dirty="0" smtClean="0"/>
              <a:t>PON Passive Optical Network</a:t>
            </a:r>
          </a:p>
          <a:p>
            <a:r>
              <a:rPr lang="en-US" sz="2400" dirty="0" smtClean="0"/>
              <a:t>Optical splitters do not need electrical power.</a:t>
            </a:r>
          </a:p>
          <a:p>
            <a:r>
              <a:rPr lang="en-US" sz="2400" dirty="0" smtClean="0"/>
              <a:t>Hard to isolate failure</a:t>
            </a:r>
          </a:p>
          <a:p>
            <a:r>
              <a:rPr lang="en-US" sz="2400" dirty="0" smtClean="0"/>
              <a:t>Transmission speed may be slower during peak hours.</a:t>
            </a:r>
          </a:p>
          <a:p>
            <a:endParaRPr lang="en-US" sz="24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40607" y="51352"/>
            <a:ext cx="4279765" cy="6113952"/>
          </a:xfrm>
          <a:prstGeom prst="rect">
            <a:avLst/>
          </a:prstGeom>
        </p:spPr>
      </p:pic>
      <p:sp>
        <p:nvSpPr>
          <p:cNvPr id="8" name="Rectangle 7"/>
          <p:cNvSpPr/>
          <p:nvPr/>
        </p:nvSpPr>
        <p:spPr bwMode="auto">
          <a:xfrm>
            <a:off x="6372200" y="6021288"/>
            <a:ext cx="2592288" cy="288032"/>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Wikipedia</a:t>
            </a:r>
          </a:p>
        </p:txBody>
      </p:sp>
      <p:sp>
        <p:nvSpPr>
          <p:cNvPr id="9"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anose="030F0702030302020204" pitchFamily="66" charset="0"/>
              </a:rPr>
              <a:pPr>
                <a:defRPr/>
              </a:pPr>
              <a:t>34</a:t>
            </a:fld>
            <a:endParaRPr lang="en-US" dirty="0">
              <a:latin typeface="Comic Sans MS" panose="030F0702030302020204" pitchFamily="66" charset="0"/>
            </a:endParaRPr>
          </a:p>
        </p:txBody>
      </p:sp>
      <p:sp>
        <p:nvSpPr>
          <p:cNvPr id="10" name="Footer Placeholder 1"/>
          <p:cNvSpPr>
            <a:spLocks noGrp="1"/>
          </p:cNvSpPr>
          <p:nvPr>
            <p:ph type="ftr" sz="quarter" idx="10"/>
          </p:nvPr>
        </p:nvSpPr>
        <p:spPr>
          <a:xfrm>
            <a:off x="1285852" y="6454775"/>
            <a:ext cx="6656388" cy="287338"/>
          </a:xfrm>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177404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1" name="Group 51"/>
          <p:cNvGrpSpPr>
            <a:grpSpLocks/>
          </p:cNvGrpSpPr>
          <p:nvPr/>
        </p:nvGrpSpPr>
        <p:grpSpPr bwMode="auto">
          <a:xfrm>
            <a:off x="1368425" y="1255713"/>
            <a:ext cx="6089650" cy="3444875"/>
            <a:chOff x="1433513" y="1757363"/>
            <a:chExt cx="6089650" cy="3444875"/>
          </a:xfrm>
        </p:grpSpPr>
        <p:graphicFrame>
          <p:nvGraphicFramePr>
            <p:cNvPr id="9218" name="Object 2"/>
            <p:cNvGraphicFramePr>
              <a:graphicFrameLocks noChangeAspect="1"/>
            </p:cNvGraphicFramePr>
            <p:nvPr/>
          </p:nvGraphicFramePr>
          <p:xfrm>
            <a:off x="1433513" y="1757363"/>
            <a:ext cx="611187" cy="520700"/>
          </p:xfrm>
          <a:graphic>
            <a:graphicData uri="http://schemas.openxmlformats.org/presentationml/2006/ole">
              <mc:AlternateContent xmlns:mc="http://schemas.openxmlformats.org/markup-compatibility/2006">
                <mc:Choice xmlns:v="urn:schemas-microsoft-com:vml" Requires="v">
                  <p:oleObj spid="_x0000_s4143"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17573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1433513" y="2892425"/>
            <a:ext cx="611187" cy="520700"/>
          </p:xfrm>
          <a:graphic>
            <a:graphicData uri="http://schemas.openxmlformats.org/presentationml/2006/ole">
              <mc:AlternateContent xmlns:mc="http://schemas.openxmlformats.org/markup-compatibility/2006">
                <mc:Choice xmlns:v="urn:schemas-microsoft-com:vml" Requires="v">
                  <p:oleObj spid="_x0000_s4144"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2892425"/>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1489075" y="4125913"/>
            <a:ext cx="611188" cy="520700"/>
          </p:xfrm>
          <a:graphic>
            <a:graphicData uri="http://schemas.openxmlformats.org/presentationml/2006/ole">
              <mc:AlternateContent xmlns:mc="http://schemas.openxmlformats.org/markup-compatibility/2006">
                <mc:Choice xmlns:v="urn:schemas-microsoft-com:vml" Requires="v">
                  <p:oleObj spid="_x0000_s414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4125913"/>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4" name="Line 9"/>
            <p:cNvSpPr>
              <a:spLocks noChangeShapeType="1"/>
            </p:cNvSpPr>
            <p:nvPr/>
          </p:nvSpPr>
          <p:spPr bwMode="auto">
            <a:xfrm>
              <a:off x="3922713" y="30337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25" name="Rectangle 10"/>
            <p:cNvSpPr>
              <a:spLocks noChangeArrowheads="1"/>
            </p:cNvSpPr>
            <p:nvPr/>
          </p:nvSpPr>
          <p:spPr bwMode="auto">
            <a:xfrm>
              <a:off x="3500438" y="3262313"/>
              <a:ext cx="388937" cy="103187"/>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9226" name="Group 11"/>
            <p:cNvGrpSpPr>
              <a:grpSpLocks/>
            </p:cNvGrpSpPr>
            <p:nvPr/>
          </p:nvGrpSpPr>
          <p:grpSpPr bwMode="auto">
            <a:xfrm>
              <a:off x="3708400" y="3109913"/>
              <a:ext cx="158750" cy="144462"/>
              <a:chOff x="576" y="3456"/>
              <a:chExt cx="288" cy="240"/>
            </a:xfrm>
          </p:grpSpPr>
          <p:sp>
            <p:nvSpPr>
              <p:cNvPr id="9266" name="Line 12"/>
              <p:cNvSpPr>
                <a:spLocks noChangeShapeType="1"/>
              </p:cNvSpPr>
              <p:nvPr/>
            </p:nvSpPr>
            <p:spPr bwMode="auto">
              <a:xfrm>
                <a:off x="624" y="3456"/>
                <a:ext cx="192"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67" name="Line 13"/>
              <p:cNvSpPr>
                <a:spLocks noChangeShapeType="1"/>
              </p:cNvSpPr>
              <p:nvPr/>
            </p:nvSpPr>
            <p:spPr bwMode="auto">
              <a:xfrm flipH="1">
                <a:off x="576" y="3456"/>
                <a:ext cx="288"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9227" name="Group 14"/>
            <p:cNvGrpSpPr>
              <a:grpSpLocks/>
            </p:cNvGrpSpPr>
            <p:nvPr/>
          </p:nvGrpSpPr>
          <p:grpSpPr bwMode="auto">
            <a:xfrm>
              <a:off x="4778375" y="2655888"/>
              <a:ext cx="569913" cy="285750"/>
              <a:chOff x="533" y="321"/>
              <a:chExt cx="359" cy="180"/>
            </a:xfrm>
          </p:grpSpPr>
          <p:grpSp>
            <p:nvGrpSpPr>
              <p:cNvPr id="9251" name="Group 15"/>
              <p:cNvGrpSpPr>
                <a:grpSpLocks/>
              </p:cNvGrpSpPr>
              <p:nvPr/>
            </p:nvGrpSpPr>
            <p:grpSpPr bwMode="auto">
              <a:xfrm>
                <a:off x="533" y="321"/>
                <a:ext cx="359" cy="180"/>
                <a:chOff x="1009" y="655"/>
                <a:chExt cx="359" cy="180"/>
              </a:xfrm>
            </p:grpSpPr>
            <p:sp>
              <p:nvSpPr>
                <p:cNvPr id="9253" name="Oval 1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9254" name="Line 17"/>
                <p:cNvSpPr>
                  <a:spLocks noChangeShapeType="1"/>
                </p:cNvSpPr>
                <p:nvPr/>
              </p:nvSpPr>
              <p:spPr bwMode="auto">
                <a:xfrm>
                  <a:off x="1012"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5" name="Line 18"/>
                <p:cNvSpPr>
                  <a:spLocks noChangeShapeType="1"/>
                </p:cNvSpPr>
                <p:nvPr/>
              </p:nvSpPr>
              <p:spPr bwMode="auto">
                <a:xfrm>
                  <a:off x="1368" y="727"/>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6" name="Rectangle 19"/>
                <p:cNvSpPr>
                  <a:spLocks noChangeArrowheads="1"/>
                </p:cNvSpPr>
                <p:nvPr/>
              </p:nvSpPr>
              <p:spPr bwMode="auto">
                <a:xfrm>
                  <a:off x="1012" y="727"/>
                  <a:ext cx="353" cy="6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9257" name="Oval 2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258" name="Group 21"/>
                <p:cNvGrpSpPr>
                  <a:grpSpLocks/>
                </p:cNvGrpSpPr>
                <p:nvPr/>
              </p:nvGrpSpPr>
              <p:grpSpPr bwMode="auto">
                <a:xfrm>
                  <a:off x="1095" y="681"/>
                  <a:ext cx="176" cy="68"/>
                  <a:chOff x="2848" y="848"/>
                  <a:chExt cx="140" cy="98"/>
                </a:xfrm>
              </p:grpSpPr>
              <p:sp>
                <p:nvSpPr>
                  <p:cNvPr id="9263" name="Line 2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4" name="Line 2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5" name="Line 2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59" name="Group 25"/>
                <p:cNvGrpSpPr>
                  <a:grpSpLocks/>
                </p:cNvGrpSpPr>
                <p:nvPr/>
              </p:nvGrpSpPr>
              <p:grpSpPr bwMode="auto">
                <a:xfrm flipV="1">
                  <a:off x="1095" y="680"/>
                  <a:ext cx="176" cy="68"/>
                  <a:chOff x="2848" y="848"/>
                  <a:chExt cx="140" cy="98"/>
                </a:xfrm>
              </p:grpSpPr>
              <p:sp>
                <p:nvSpPr>
                  <p:cNvPr id="9260" name="Line 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1" name="Line 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62" name="Line 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9252" name="Line 29"/>
              <p:cNvSpPr>
                <a:spLocks noChangeShapeType="1"/>
              </p:cNvSpPr>
              <p:nvPr/>
            </p:nvSpPr>
            <p:spPr bwMode="auto">
              <a:xfrm>
                <a:off x="535" y="368"/>
                <a:ext cx="0"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28" name="Group 30"/>
            <p:cNvGrpSpPr>
              <a:grpSpLocks/>
            </p:cNvGrpSpPr>
            <p:nvPr/>
          </p:nvGrpSpPr>
          <p:grpSpPr bwMode="auto">
            <a:xfrm>
              <a:off x="3705225" y="4356100"/>
              <a:ext cx="238125" cy="484188"/>
              <a:chOff x="4180" y="783"/>
              <a:chExt cx="150" cy="307"/>
            </a:xfrm>
          </p:grpSpPr>
          <p:sp>
            <p:nvSpPr>
              <p:cNvPr id="9243" name="AutoShape 3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44" name="Rectangle 3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45" name="Rectangle 3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9246" name="AutoShape 3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9247" name="Line 3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8" name="Line 3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9" name="Rectangle 3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250" name="Rectangle 3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229" name="Line 39"/>
            <p:cNvSpPr>
              <a:spLocks noChangeShapeType="1"/>
            </p:cNvSpPr>
            <p:nvPr/>
          </p:nvSpPr>
          <p:spPr bwMode="auto">
            <a:xfrm>
              <a:off x="1911350" y="2092325"/>
              <a:ext cx="1704975" cy="1081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0" name="Line 40"/>
            <p:cNvSpPr>
              <a:spLocks noChangeShapeType="1"/>
            </p:cNvSpPr>
            <p:nvPr/>
          </p:nvSpPr>
          <p:spPr bwMode="auto">
            <a:xfrm>
              <a:off x="1966913" y="3062288"/>
              <a:ext cx="1565275" cy="207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1" name="Line 41"/>
            <p:cNvSpPr>
              <a:spLocks noChangeShapeType="1"/>
            </p:cNvSpPr>
            <p:nvPr/>
          </p:nvSpPr>
          <p:spPr bwMode="auto">
            <a:xfrm flipV="1">
              <a:off x="2051050" y="3352800"/>
              <a:ext cx="1565275" cy="955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2" name="Line 42"/>
            <p:cNvSpPr>
              <a:spLocks noChangeShapeType="1"/>
            </p:cNvSpPr>
            <p:nvPr/>
          </p:nvSpPr>
          <p:spPr bwMode="auto">
            <a:xfrm flipH="1" flipV="1">
              <a:off x="3795713" y="3379788"/>
              <a:ext cx="41275" cy="1025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3" name="Line 43"/>
            <p:cNvSpPr>
              <a:spLocks noChangeShapeType="1"/>
            </p:cNvSpPr>
            <p:nvPr/>
          </p:nvSpPr>
          <p:spPr bwMode="auto">
            <a:xfrm flipV="1">
              <a:off x="3962400" y="2895600"/>
              <a:ext cx="831850" cy="277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34" name="Text Box 44"/>
            <p:cNvSpPr txBox="1">
              <a:spLocks noChangeArrowheads="1"/>
            </p:cNvSpPr>
            <p:nvPr/>
          </p:nvSpPr>
          <p:spPr bwMode="auto">
            <a:xfrm>
              <a:off x="2414588" y="2182813"/>
              <a:ext cx="976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100 Mbps</a:t>
              </a:r>
            </a:p>
          </p:txBody>
        </p:sp>
        <p:sp>
          <p:nvSpPr>
            <p:cNvPr id="9235" name="Text Box 45"/>
            <p:cNvSpPr txBox="1">
              <a:spLocks noChangeArrowheads="1"/>
            </p:cNvSpPr>
            <p:nvPr/>
          </p:nvSpPr>
          <p:spPr bwMode="auto">
            <a:xfrm>
              <a:off x="2038350" y="3154363"/>
              <a:ext cx="976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100 Mbps</a:t>
              </a:r>
            </a:p>
          </p:txBody>
        </p:sp>
        <p:sp>
          <p:nvSpPr>
            <p:cNvPr id="9236" name="Text Box 46"/>
            <p:cNvSpPr txBox="1">
              <a:spLocks noChangeArrowheads="1"/>
            </p:cNvSpPr>
            <p:nvPr/>
          </p:nvSpPr>
          <p:spPr bwMode="auto">
            <a:xfrm>
              <a:off x="2122488" y="4164013"/>
              <a:ext cx="976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100 Mbps</a:t>
              </a:r>
            </a:p>
          </p:txBody>
        </p:sp>
        <p:sp>
          <p:nvSpPr>
            <p:cNvPr id="9237" name="Text Box 47"/>
            <p:cNvSpPr txBox="1">
              <a:spLocks noChangeArrowheads="1"/>
            </p:cNvSpPr>
            <p:nvPr/>
          </p:nvSpPr>
          <p:spPr bwMode="auto">
            <a:xfrm>
              <a:off x="3841750" y="3927475"/>
              <a:ext cx="723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1 Gbps</a:t>
              </a:r>
            </a:p>
          </p:txBody>
        </p:sp>
        <p:sp>
          <p:nvSpPr>
            <p:cNvPr id="9238" name="Text Box 48"/>
            <p:cNvSpPr txBox="1">
              <a:spLocks noChangeArrowheads="1"/>
            </p:cNvSpPr>
            <p:nvPr/>
          </p:nvSpPr>
          <p:spPr bwMode="auto">
            <a:xfrm>
              <a:off x="3468688" y="4897438"/>
              <a:ext cx="722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server</a:t>
              </a:r>
            </a:p>
          </p:txBody>
        </p:sp>
        <p:sp>
          <p:nvSpPr>
            <p:cNvPr id="9239" name="Text Box 49"/>
            <p:cNvSpPr txBox="1">
              <a:spLocks noChangeArrowheads="1"/>
            </p:cNvSpPr>
            <p:nvPr/>
          </p:nvSpPr>
          <p:spPr bwMode="auto">
            <a:xfrm>
              <a:off x="3398838" y="2611438"/>
              <a:ext cx="939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Ethernet</a:t>
              </a:r>
            </a:p>
            <a:p>
              <a:r>
                <a:rPr lang="en-US" sz="1400"/>
                <a:t>switch</a:t>
              </a:r>
            </a:p>
          </p:txBody>
        </p:sp>
        <p:sp>
          <p:nvSpPr>
            <p:cNvPr id="9240" name="Text Box 50"/>
            <p:cNvSpPr txBox="1">
              <a:spLocks noChangeArrowheads="1"/>
            </p:cNvSpPr>
            <p:nvPr/>
          </p:nvSpPr>
          <p:spPr bwMode="auto">
            <a:xfrm>
              <a:off x="4286250" y="2195513"/>
              <a:ext cx="1231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Institutional</a:t>
              </a:r>
            </a:p>
            <a:p>
              <a:r>
                <a:rPr lang="en-US" sz="1400"/>
                <a:t>router</a:t>
              </a:r>
            </a:p>
          </p:txBody>
        </p:sp>
        <p:sp>
          <p:nvSpPr>
            <p:cNvPr id="9241" name="Line 51"/>
            <p:cNvSpPr>
              <a:spLocks noChangeShapeType="1"/>
            </p:cNvSpPr>
            <p:nvPr/>
          </p:nvSpPr>
          <p:spPr bwMode="auto">
            <a:xfrm>
              <a:off x="5319713" y="2825750"/>
              <a:ext cx="679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242" name="Text Box 52"/>
            <p:cNvSpPr txBox="1">
              <a:spLocks noChangeArrowheads="1"/>
            </p:cNvSpPr>
            <p:nvPr/>
          </p:nvSpPr>
          <p:spPr bwMode="auto">
            <a:xfrm>
              <a:off x="6045200" y="2528888"/>
              <a:ext cx="14779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To Institution’s</a:t>
              </a:r>
              <a:br>
                <a:rPr lang="en-US" sz="1400"/>
              </a:br>
              <a:r>
                <a:rPr lang="en-US" sz="1400"/>
                <a:t>ISP</a:t>
              </a:r>
            </a:p>
          </p:txBody>
        </p:sp>
      </p:grpSp>
      <p:sp>
        <p:nvSpPr>
          <p:cNvPr id="9222" name="Title 50"/>
          <p:cNvSpPr>
            <a:spLocks noGrp="1"/>
          </p:cNvSpPr>
          <p:nvPr>
            <p:ph type="title"/>
          </p:nvPr>
        </p:nvSpPr>
        <p:spPr/>
        <p:txBody>
          <a:bodyPr/>
          <a:lstStyle/>
          <a:p>
            <a:r>
              <a:rPr lang="en-US" dirty="0" smtClean="0"/>
              <a:t>Ethernet Internet Access</a:t>
            </a:r>
          </a:p>
        </p:txBody>
      </p:sp>
      <p:sp>
        <p:nvSpPr>
          <p:cNvPr id="9223" name="Content Placeholder 52"/>
          <p:cNvSpPr>
            <a:spLocks noGrp="1"/>
          </p:cNvSpPr>
          <p:nvPr>
            <p:ph idx="1"/>
          </p:nvPr>
        </p:nvSpPr>
        <p:spPr>
          <a:xfrm>
            <a:off x="455613" y="4649788"/>
            <a:ext cx="8043862" cy="1905000"/>
          </a:xfrm>
        </p:spPr>
        <p:txBody>
          <a:bodyPr/>
          <a:lstStyle/>
          <a:p>
            <a:r>
              <a:rPr lang="en-US" sz="2400" dirty="0" smtClean="0"/>
              <a:t>Typically used in companies, universities, </a:t>
            </a:r>
            <a:r>
              <a:rPr lang="en-US" sz="2400" dirty="0" err="1" smtClean="0"/>
              <a:t>etc</a:t>
            </a:r>
            <a:endParaRPr lang="en-US" sz="2400" dirty="0" smtClean="0"/>
          </a:p>
          <a:p>
            <a:pPr marL="342900" lvl="1" indent="-342900">
              <a:buSzPct val="85000"/>
              <a:buFont typeface="Arial" pitchFamily="34" charset="0"/>
              <a:buChar char="•"/>
            </a:pPr>
            <a:r>
              <a:rPr lang="en-US" sz="2400" dirty="0" smtClean="0"/>
              <a:t>10 </a:t>
            </a:r>
            <a:r>
              <a:rPr lang="en-US" sz="2400" dirty="0" err="1" smtClean="0"/>
              <a:t>Mbs</a:t>
            </a:r>
            <a:r>
              <a:rPr lang="en-US" sz="2400" dirty="0" smtClean="0"/>
              <a:t>, 100Mbps, 1Gbps, 10Gbps Ethernet</a:t>
            </a:r>
          </a:p>
          <a:p>
            <a:pPr marL="342900" lvl="1" indent="-342900">
              <a:buSzPct val="85000"/>
              <a:buFont typeface="Arial" pitchFamily="34" charset="0"/>
              <a:buChar char="•"/>
            </a:pPr>
            <a:r>
              <a:rPr lang="en-US" sz="2400" dirty="0" smtClean="0"/>
              <a:t>Today, end systems typically connect into Ethernet switch.</a:t>
            </a:r>
          </a:p>
          <a:p>
            <a:endParaRPr lang="en-US" sz="2400"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3922397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2"/>
          <p:cNvSpPr>
            <a:spLocks noGrp="1" noChangeArrowheads="1"/>
          </p:cNvSpPr>
          <p:nvPr>
            <p:ph type="title"/>
          </p:nvPr>
        </p:nvSpPr>
        <p:spPr>
          <a:xfrm>
            <a:off x="304800" y="-27384"/>
            <a:ext cx="8382000" cy="1143000"/>
          </a:xfrm>
        </p:spPr>
        <p:txBody>
          <a:bodyPr/>
          <a:lstStyle/>
          <a:p>
            <a:r>
              <a:rPr lang="en-US" sz="3200" dirty="0" smtClean="0"/>
              <a:t>Wireless Access </a:t>
            </a:r>
            <a:r>
              <a:rPr lang="en-US" sz="3200" dirty="0"/>
              <a:t>N</a:t>
            </a:r>
            <a:r>
              <a:rPr lang="en-US" sz="3200" dirty="0" smtClean="0"/>
              <a:t>etworks</a:t>
            </a:r>
            <a:endParaRPr lang="en-US" dirty="0" smtClean="0"/>
          </a:p>
        </p:txBody>
      </p:sp>
      <p:sp>
        <p:nvSpPr>
          <p:cNvPr id="10253" name="Rectangle 3"/>
          <p:cNvSpPr>
            <a:spLocks noGrp="1" noChangeArrowheads="1"/>
          </p:cNvSpPr>
          <p:nvPr>
            <p:ph type="body" sz="half" idx="1"/>
          </p:nvPr>
        </p:nvSpPr>
        <p:spPr>
          <a:xfrm>
            <a:off x="179512" y="1196752"/>
            <a:ext cx="5230688" cy="4876800"/>
          </a:xfrm>
        </p:spPr>
        <p:txBody>
          <a:bodyPr/>
          <a:lstStyle/>
          <a:p>
            <a:r>
              <a:rPr lang="en-US" sz="2400" dirty="0"/>
              <a:t>S</a:t>
            </a:r>
            <a:r>
              <a:rPr lang="en-US" sz="2400" dirty="0" smtClean="0"/>
              <a:t>hared</a:t>
            </a:r>
            <a:r>
              <a:rPr lang="en-US" sz="2400" dirty="0" smtClean="0">
                <a:solidFill>
                  <a:srgbClr val="800000"/>
                </a:solidFill>
              </a:rPr>
              <a:t> wireless </a:t>
            </a:r>
            <a:r>
              <a:rPr lang="en-US" sz="2400" dirty="0" smtClean="0"/>
              <a:t>access network connects end system to router</a:t>
            </a:r>
          </a:p>
          <a:p>
            <a:pPr lvl="1"/>
            <a:r>
              <a:rPr lang="en-US" sz="2000" dirty="0" smtClean="0"/>
              <a:t>via base station aka “access point”.</a:t>
            </a:r>
          </a:p>
          <a:p>
            <a:r>
              <a:rPr lang="en-US" sz="2400" dirty="0">
                <a:solidFill>
                  <a:srgbClr val="800000"/>
                </a:solidFill>
              </a:rPr>
              <a:t>W</a:t>
            </a:r>
            <a:r>
              <a:rPr lang="en-US" sz="2400" dirty="0" smtClean="0">
                <a:solidFill>
                  <a:srgbClr val="800000"/>
                </a:solidFill>
              </a:rPr>
              <a:t>ireless LANs:</a:t>
            </a:r>
          </a:p>
          <a:p>
            <a:pPr lvl="1"/>
            <a:r>
              <a:rPr lang="en-US" sz="2000" dirty="0" smtClean="0"/>
              <a:t>802.11b/g/n (</a:t>
            </a:r>
            <a:r>
              <a:rPr lang="en-US" sz="2000" dirty="0" err="1" smtClean="0"/>
              <a:t>WiFi</a:t>
            </a:r>
            <a:r>
              <a:rPr lang="en-US" sz="2000" dirty="0" smtClean="0"/>
              <a:t>): 11, 54, 200  Mbps</a:t>
            </a:r>
          </a:p>
          <a:p>
            <a:r>
              <a:rPr lang="en-US" sz="2400" dirty="0">
                <a:solidFill>
                  <a:srgbClr val="800000"/>
                </a:solidFill>
              </a:rPr>
              <a:t>W</a:t>
            </a:r>
            <a:r>
              <a:rPr lang="en-US" sz="2400" dirty="0" smtClean="0">
                <a:solidFill>
                  <a:srgbClr val="800000"/>
                </a:solidFill>
              </a:rPr>
              <a:t>ider-area Wireless </a:t>
            </a:r>
            <a:r>
              <a:rPr lang="en-US" sz="2400" dirty="0">
                <a:solidFill>
                  <a:srgbClr val="800000"/>
                </a:solidFill>
              </a:rPr>
              <a:t>A</a:t>
            </a:r>
            <a:r>
              <a:rPr lang="en-US" sz="2400" dirty="0" smtClean="0">
                <a:solidFill>
                  <a:srgbClr val="800000"/>
                </a:solidFill>
              </a:rPr>
              <a:t>ccess</a:t>
            </a:r>
          </a:p>
          <a:p>
            <a:pPr lvl="1"/>
            <a:r>
              <a:rPr lang="en-US" sz="2000" dirty="0" smtClean="0"/>
              <a:t>provided by </a:t>
            </a:r>
            <a:r>
              <a:rPr lang="en-US" sz="2000" dirty="0" err="1" smtClean="0"/>
              <a:t>telco</a:t>
            </a:r>
            <a:r>
              <a:rPr lang="en-US" sz="2000" dirty="0" smtClean="0"/>
              <a:t> operator</a:t>
            </a:r>
          </a:p>
          <a:p>
            <a:pPr lvl="1"/>
            <a:r>
              <a:rPr lang="en-US" sz="2000" dirty="0" smtClean="0"/>
              <a:t>~1Mbps over cellular system (EVDO, HSDPA) 3G and 4G </a:t>
            </a:r>
            <a:r>
              <a:rPr lang="en-US" sz="2000" dirty="0" smtClean="0"/>
              <a:t>LTE</a:t>
            </a:r>
            <a:endParaRPr lang="en-US" sz="2000" dirty="0" smtClean="0"/>
          </a:p>
          <a:p>
            <a:pPr lvl="1"/>
            <a:r>
              <a:rPr lang="en-US" sz="2000" dirty="0" smtClean="0"/>
              <a:t>next up (?): </a:t>
            </a:r>
            <a:r>
              <a:rPr lang="en-US" sz="2000" dirty="0" err="1" smtClean="0"/>
              <a:t>WiMAX</a:t>
            </a:r>
            <a:r>
              <a:rPr lang="en-US" sz="2000" dirty="0" smtClean="0"/>
              <a:t> (10’s Mbps) over wide area</a:t>
            </a:r>
          </a:p>
        </p:txBody>
      </p:sp>
      <p:grpSp>
        <p:nvGrpSpPr>
          <p:cNvPr id="10254" name="Group 5"/>
          <p:cNvGrpSpPr>
            <a:grpSpLocks/>
          </p:cNvGrpSpPr>
          <p:nvPr/>
        </p:nvGrpSpPr>
        <p:grpSpPr bwMode="auto">
          <a:xfrm>
            <a:off x="6221413" y="4048125"/>
            <a:ext cx="622300" cy="793750"/>
            <a:chOff x="3908" y="2375"/>
            <a:chExt cx="392" cy="500"/>
          </a:xfrm>
        </p:grpSpPr>
        <p:graphicFrame>
          <p:nvGraphicFramePr>
            <p:cNvPr id="10248" name="Object 6"/>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5242" name="Clip" r:id="rId4" imgW="819000" imgH="847800" progId="MS_ClipArt_Gallery.2">
                    <p:embed/>
                  </p:oleObj>
                </mc:Choice>
                <mc:Fallback>
                  <p:oleObj name="Clip" r:id="rId4"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9" name="Object 7"/>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5243" name="Clip" r:id="rId6" imgW="1266840" imgH="1200240" progId="MS_ClipArt_Gallery.2">
                    <p:embed/>
                  </p:oleObj>
                </mc:Choice>
                <mc:Fallback>
                  <p:oleObj name="Clip" r:id="rId6"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255" name="Group 8"/>
          <p:cNvGrpSpPr>
            <a:grpSpLocks/>
          </p:cNvGrpSpPr>
          <p:nvPr/>
        </p:nvGrpSpPr>
        <p:grpSpPr bwMode="auto">
          <a:xfrm>
            <a:off x="7377113" y="3962400"/>
            <a:ext cx="622300" cy="793750"/>
            <a:chOff x="2870" y="1518"/>
            <a:chExt cx="292" cy="320"/>
          </a:xfrm>
        </p:grpSpPr>
        <p:graphicFrame>
          <p:nvGraphicFramePr>
            <p:cNvPr id="10246"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244" name="Clip" r:id="rId8" imgW="819000" imgH="847800" progId="MS_ClipArt_Gallery.2">
                    <p:embed/>
                  </p:oleObj>
                </mc:Choice>
                <mc:Fallback>
                  <p:oleObj name="Clip" r:id="rId8"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7"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245" name="Clip" r:id="rId9" imgW="1266840" imgH="1200240" progId="MS_ClipArt_Gallery.2">
                    <p:embed/>
                  </p:oleObj>
                </mc:Choice>
                <mc:Fallback>
                  <p:oleObj name="Clip" r:id="rId9"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56" name="Oval 15"/>
          <p:cNvSpPr>
            <a:spLocks noChangeArrowheads="1"/>
          </p:cNvSpPr>
          <p:nvPr/>
        </p:nvSpPr>
        <p:spPr bwMode="auto">
          <a:xfrm>
            <a:off x="6496050" y="2387600"/>
            <a:ext cx="760413" cy="23971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257" name="Line 16"/>
          <p:cNvSpPr>
            <a:spLocks noChangeShapeType="1"/>
          </p:cNvSpPr>
          <p:nvPr/>
        </p:nvSpPr>
        <p:spPr bwMode="auto">
          <a:xfrm>
            <a:off x="6496050" y="2366963"/>
            <a:ext cx="0" cy="149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7"/>
          <p:cNvSpPr>
            <a:spLocks noChangeShapeType="1"/>
          </p:cNvSpPr>
          <p:nvPr/>
        </p:nvSpPr>
        <p:spPr bwMode="auto">
          <a:xfrm>
            <a:off x="7256463" y="2366963"/>
            <a:ext cx="0" cy="149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9" name="Rectangle 18"/>
          <p:cNvSpPr>
            <a:spLocks noChangeArrowheads="1"/>
          </p:cNvSpPr>
          <p:nvPr/>
        </p:nvSpPr>
        <p:spPr bwMode="auto">
          <a:xfrm>
            <a:off x="6496050" y="2366963"/>
            <a:ext cx="754063" cy="14605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0260" name="Oval 19"/>
          <p:cNvSpPr>
            <a:spLocks noChangeArrowheads="1"/>
          </p:cNvSpPr>
          <p:nvPr/>
        </p:nvSpPr>
        <p:spPr bwMode="auto">
          <a:xfrm>
            <a:off x="6489700" y="2193925"/>
            <a:ext cx="760413" cy="279400"/>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0261" name="Group 20"/>
          <p:cNvGrpSpPr>
            <a:grpSpLocks/>
          </p:cNvGrpSpPr>
          <p:nvPr/>
        </p:nvGrpSpPr>
        <p:grpSpPr bwMode="auto">
          <a:xfrm>
            <a:off x="6672263" y="2276872"/>
            <a:ext cx="377825" cy="163512"/>
            <a:chOff x="2848" y="848"/>
            <a:chExt cx="140" cy="98"/>
          </a:xfrm>
        </p:grpSpPr>
        <p:sp>
          <p:nvSpPr>
            <p:cNvPr id="10311" name="Line 2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2" name="Line 2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3" name="Line 2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62" name="Group 24"/>
          <p:cNvGrpSpPr>
            <a:grpSpLocks/>
          </p:cNvGrpSpPr>
          <p:nvPr/>
        </p:nvGrpSpPr>
        <p:grpSpPr bwMode="auto">
          <a:xfrm flipV="1">
            <a:off x="6672263" y="2252663"/>
            <a:ext cx="377825" cy="163512"/>
            <a:chOff x="2848" y="848"/>
            <a:chExt cx="140" cy="98"/>
          </a:xfrm>
        </p:grpSpPr>
        <p:sp>
          <p:nvSpPr>
            <p:cNvPr id="10308" name="Line 2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9" name="Line 2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0" name="Line 2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63" name="Line 28"/>
          <p:cNvSpPr>
            <a:spLocks noChangeShapeType="1"/>
          </p:cNvSpPr>
          <p:nvPr/>
        </p:nvSpPr>
        <p:spPr bwMode="auto">
          <a:xfrm flipV="1">
            <a:off x="6886575" y="2619375"/>
            <a:ext cx="0"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264" name="Group 29"/>
          <p:cNvGrpSpPr>
            <a:grpSpLocks/>
          </p:cNvGrpSpPr>
          <p:nvPr/>
        </p:nvGrpSpPr>
        <p:grpSpPr bwMode="auto">
          <a:xfrm>
            <a:off x="7621588" y="2359025"/>
            <a:ext cx="622300" cy="793750"/>
            <a:chOff x="2870" y="1518"/>
            <a:chExt cx="292" cy="320"/>
          </a:xfrm>
        </p:grpSpPr>
        <p:graphicFrame>
          <p:nvGraphicFramePr>
            <p:cNvPr id="10244"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246"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247"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265" name="Group 32"/>
          <p:cNvGrpSpPr>
            <a:grpSpLocks/>
          </p:cNvGrpSpPr>
          <p:nvPr/>
        </p:nvGrpSpPr>
        <p:grpSpPr bwMode="auto">
          <a:xfrm>
            <a:off x="8070850" y="3421063"/>
            <a:ext cx="622300" cy="793750"/>
            <a:chOff x="2870" y="1518"/>
            <a:chExt cx="292" cy="320"/>
          </a:xfrm>
        </p:grpSpPr>
        <p:graphicFrame>
          <p:nvGraphicFramePr>
            <p:cNvPr id="10242" name="Object 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248" name="Clip" r:id="rId12" imgW="819000" imgH="847800" progId="MS_ClipArt_Gallery.2">
                    <p:embed/>
                  </p:oleObj>
                </mc:Choice>
                <mc:Fallback>
                  <p:oleObj name="Clip" r:id="rId12"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249" name="Clip" r:id="rId13" imgW="1266840" imgH="1200240" progId="MS_ClipArt_Gallery.2">
                    <p:embed/>
                  </p:oleObj>
                </mc:Choice>
                <mc:Fallback>
                  <p:oleObj name="Clip" r:id="rId13"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66" name="Text Box 35"/>
          <p:cNvSpPr txBox="1">
            <a:spLocks noChangeArrowheads="1"/>
          </p:cNvSpPr>
          <p:nvPr/>
        </p:nvSpPr>
        <p:spPr bwMode="auto">
          <a:xfrm>
            <a:off x="5081588" y="2874963"/>
            <a:ext cx="11795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atin typeface="Comic Sans MS" pitchFamily="66" charset="0"/>
              </a:rPr>
              <a:t>base</a:t>
            </a:r>
          </a:p>
          <a:p>
            <a:pPr algn="r"/>
            <a:r>
              <a:rPr lang="en-US">
                <a:latin typeface="Comic Sans MS" pitchFamily="66" charset="0"/>
              </a:rPr>
              <a:t>station</a:t>
            </a:r>
            <a:endParaRPr lang="en-US"/>
          </a:p>
        </p:txBody>
      </p:sp>
      <p:sp>
        <p:nvSpPr>
          <p:cNvPr id="10267" name="Text Box 36"/>
          <p:cNvSpPr txBox="1">
            <a:spLocks noChangeArrowheads="1"/>
          </p:cNvSpPr>
          <p:nvPr/>
        </p:nvSpPr>
        <p:spPr bwMode="auto">
          <a:xfrm>
            <a:off x="7435850" y="4867275"/>
            <a:ext cx="1098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atin typeface="Comic Sans MS" pitchFamily="66" charset="0"/>
              </a:rPr>
              <a:t>mobile</a:t>
            </a:r>
          </a:p>
          <a:p>
            <a:pPr algn="r"/>
            <a:r>
              <a:rPr lang="en-US">
                <a:latin typeface="Comic Sans MS" pitchFamily="66" charset="0"/>
              </a:rPr>
              <a:t>hosts</a:t>
            </a:r>
            <a:endParaRPr lang="en-US"/>
          </a:p>
        </p:txBody>
      </p:sp>
      <p:sp>
        <p:nvSpPr>
          <p:cNvPr id="10268" name="Line 37"/>
          <p:cNvSpPr>
            <a:spLocks noChangeShapeType="1"/>
          </p:cNvSpPr>
          <p:nvPr/>
        </p:nvSpPr>
        <p:spPr bwMode="auto">
          <a:xfrm flipV="1">
            <a:off x="6829425" y="1743075"/>
            <a:ext cx="0"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9" name="Text Box 38"/>
          <p:cNvSpPr txBox="1">
            <a:spLocks noChangeArrowheads="1"/>
          </p:cNvSpPr>
          <p:nvPr/>
        </p:nvSpPr>
        <p:spPr bwMode="auto">
          <a:xfrm>
            <a:off x="5410200" y="2162175"/>
            <a:ext cx="110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dirty="0">
                <a:latin typeface="Comic Sans MS" pitchFamily="66" charset="0"/>
              </a:rPr>
              <a:t>router</a:t>
            </a:r>
            <a:endParaRPr lang="en-US" dirty="0"/>
          </a:p>
        </p:txBody>
      </p:sp>
      <p:grpSp>
        <p:nvGrpSpPr>
          <p:cNvPr id="10270" name="Group 104"/>
          <p:cNvGrpSpPr>
            <a:grpSpLocks/>
          </p:cNvGrpSpPr>
          <p:nvPr/>
        </p:nvGrpSpPr>
        <p:grpSpPr bwMode="auto">
          <a:xfrm>
            <a:off x="6445250" y="2717800"/>
            <a:ext cx="681038" cy="820738"/>
            <a:chOff x="3221" y="3127"/>
            <a:chExt cx="429" cy="517"/>
          </a:xfrm>
        </p:grpSpPr>
        <p:sp>
          <p:nvSpPr>
            <p:cNvPr id="10271" name="Freeform 6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2" name="Freeform 6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6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6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5" name="Freeform 7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6" name="Freeform 7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7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8" name="Freeform 7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7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7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7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0282" name="Freeform 7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0283" name="Freeform 7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0284" name="Freeform 7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0285" name="Freeform 8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0286" name="Freeform 8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10287" name="Group 82"/>
            <p:cNvGrpSpPr>
              <a:grpSpLocks/>
            </p:cNvGrpSpPr>
            <p:nvPr/>
          </p:nvGrpSpPr>
          <p:grpSpPr bwMode="auto">
            <a:xfrm>
              <a:off x="3334" y="3292"/>
              <a:ext cx="290" cy="352"/>
              <a:chOff x="3774" y="2423"/>
              <a:chExt cx="189" cy="286"/>
            </a:xfrm>
          </p:grpSpPr>
          <p:sp>
            <p:nvSpPr>
              <p:cNvPr id="10302" name="Rectangle 8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3" name="Rectangle 8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4" name="Rectangle 8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5" name="Rectangle 8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6" name="Rectangle 8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7" name="Rectangle 8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0288" name="Group 91"/>
            <p:cNvGrpSpPr>
              <a:grpSpLocks/>
            </p:cNvGrpSpPr>
            <p:nvPr/>
          </p:nvGrpSpPr>
          <p:grpSpPr bwMode="auto">
            <a:xfrm>
              <a:off x="3420" y="3341"/>
              <a:ext cx="105" cy="46"/>
              <a:chOff x="3420" y="3341"/>
              <a:chExt cx="105" cy="46"/>
            </a:xfrm>
          </p:grpSpPr>
          <p:sp>
            <p:nvSpPr>
              <p:cNvPr id="10300" name="Rectangle 89"/>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01" name="Rectangle 90"/>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289" name="Group 92"/>
            <p:cNvGrpSpPr>
              <a:grpSpLocks/>
            </p:cNvGrpSpPr>
            <p:nvPr/>
          </p:nvGrpSpPr>
          <p:grpSpPr bwMode="auto">
            <a:xfrm>
              <a:off x="3409" y="3398"/>
              <a:ext cx="135" cy="46"/>
              <a:chOff x="3420" y="3341"/>
              <a:chExt cx="105" cy="46"/>
            </a:xfrm>
          </p:grpSpPr>
          <p:sp>
            <p:nvSpPr>
              <p:cNvPr id="10298" name="Rectangle 93"/>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9" name="Rectangle 94"/>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290" name="Group 95"/>
            <p:cNvGrpSpPr>
              <a:grpSpLocks/>
            </p:cNvGrpSpPr>
            <p:nvPr/>
          </p:nvGrpSpPr>
          <p:grpSpPr bwMode="auto">
            <a:xfrm>
              <a:off x="3392" y="3455"/>
              <a:ext cx="168" cy="46"/>
              <a:chOff x="3420" y="3341"/>
              <a:chExt cx="105" cy="46"/>
            </a:xfrm>
          </p:grpSpPr>
          <p:sp>
            <p:nvSpPr>
              <p:cNvPr id="10296" name="Rectangle 96"/>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7" name="Rectangle 97"/>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291" name="Group 98"/>
            <p:cNvGrpSpPr>
              <a:grpSpLocks/>
            </p:cNvGrpSpPr>
            <p:nvPr/>
          </p:nvGrpSpPr>
          <p:grpSpPr bwMode="auto">
            <a:xfrm>
              <a:off x="3378" y="3512"/>
              <a:ext cx="203" cy="46"/>
              <a:chOff x="3420" y="3341"/>
              <a:chExt cx="105" cy="46"/>
            </a:xfrm>
          </p:grpSpPr>
          <p:sp>
            <p:nvSpPr>
              <p:cNvPr id="10294" name="Rectangle 99"/>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5" name="Rectangle 100"/>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292" name="Rectangle 102"/>
            <p:cNvSpPr>
              <a:spLocks noChangeArrowheads="1"/>
            </p:cNvSpPr>
            <p:nvPr/>
          </p:nvSpPr>
          <p:spPr bwMode="auto">
            <a:xfrm>
              <a:off x="3363" y="3561"/>
              <a:ext cx="226" cy="3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3" name="Rectangle 103"/>
            <p:cNvSpPr>
              <a:spLocks noChangeArrowheads="1"/>
            </p:cNvSpPr>
            <p:nvPr/>
          </p:nvSpPr>
          <p:spPr bwMode="auto">
            <a:xfrm>
              <a:off x="3382" y="3580"/>
              <a:ext cx="23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36</a:t>
            </a:fld>
            <a:endParaRPr lang="en-US" dirty="0">
              <a:latin typeface="Comic Sans MS" pitchFamily="66" charset="0"/>
            </a:endParaRPr>
          </a:p>
        </p:txBody>
      </p:sp>
    </p:spTree>
    <p:extLst>
      <p:ext uri="{BB962C8B-B14F-4D97-AF65-F5344CB8AC3E}">
        <p14:creationId xmlns:p14="http://schemas.microsoft.com/office/powerpoint/2010/main" val="307338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76225" y="-27384"/>
            <a:ext cx="8382000" cy="1143000"/>
          </a:xfrm>
        </p:spPr>
        <p:txBody>
          <a:bodyPr/>
          <a:lstStyle/>
          <a:p>
            <a:r>
              <a:rPr lang="en-US" dirty="0" smtClean="0"/>
              <a:t>Residential </a:t>
            </a:r>
            <a:r>
              <a:rPr lang="en-US" dirty="0"/>
              <a:t>N</a:t>
            </a:r>
            <a:r>
              <a:rPr lang="en-US" dirty="0" smtClean="0"/>
              <a:t>etworks</a:t>
            </a:r>
          </a:p>
        </p:txBody>
      </p:sp>
      <p:sp>
        <p:nvSpPr>
          <p:cNvPr id="11275" name="Rectangle 3"/>
          <p:cNvSpPr>
            <a:spLocks noGrp="1" noChangeArrowheads="1"/>
          </p:cNvSpPr>
          <p:nvPr>
            <p:ph type="body" sz="half" idx="1"/>
          </p:nvPr>
        </p:nvSpPr>
        <p:spPr>
          <a:xfrm>
            <a:off x="438150" y="1144488"/>
            <a:ext cx="7770813" cy="4876800"/>
          </a:xfrm>
        </p:spPr>
        <p:txBody>
          <a:bodyPr/>
          <a:lstStyle/>
          <a:p>
            <a:pPr>
              <a:buFont typeface="Wingdings" pitchFamily="2" charset="2"/>
              <a:buNone/>
            </a:pPr>
            <a:r>
              <a:rPr lang="en-US" sz="2400" dirty="0" smtClean="0">
                <a:solidFill>
                  <a:srgbClr val="800000"/>
                </a:solidFill>
              </a:rPr>
              <a:t>Typical </a:t>
            </a:r>
            <a:r>
              <a:rPr lang="en-US" sz="2400" dirty="0">
                <a:solidFill>
                  <a:srgbClr val="800000"/>
                </a:solidFill>
              </a:rPr>
              <a:t>R</a:t>
            </a:r>
            <a:r>
              <a:rPr lang="en-US" sz="2400" dirty="0" smtClean="0">
                <a:solidFill>
                  <a:srgbClr val="800000"/>
                </a:solidFill>
              </a:rPr>
              <a:t>esidential </a:t>
            </a:r>
            <a:r>
              <a:rPr lang="en-US" sz="2400" dirty="0">
                <a:solidFill>
                  <a:srgbClr val="800000"/>
                </a:solidFill>
              </a:rPr>
              <a:t>N</a:t>
            </a:r>
            <a:r>
              <a:rPr lang="en-US" sz="2400" dirty="0" smtClean="0">
                <a:solidFill>
                  <a:srgbClr val="800000"/>
                </a:solidFill>
              </a:rPr>
              <a:t>etwork </a:t>
            </a:r>
            <a:r>
              <a:rPr lang="en-US" sz="2400" dirty="0">
                <a:solidFill>
                  <a:srgbClr val="800000"/>
                </a:solidFill>
              </a:rPr>
              <a:t>C</a:t>
            </a:r>
            <a:r>
              <a:rPr lang="en-US" sz="2400" dirty="0" smtClean="0">
                <a:solidFill>
                  <a:srgbClr val="800000"/>
                </a:solidFill>
              </a:rPr>
              <a:t>omponents: </a:t>
            </a:r>
          </a:p>
          <a:p>
            <a:r>
              <a:rPr lang="en-US" sz="2400" dirty="0" smtClean="0"/>
              <a:t>DSL or cable modem</a:t>
            </a:r>
          </a:p>
          <a:p>
            <a:r>
              <a:rPr lang="en-US" sz="2400" dirty="0" smtClean="0"/>
              <a:t>router/firewall/NAT</a:t>
            </a:r>
          </a:p>
          <a:p>
            <a:r>
              <a:rPr lang="en-US" sz="2400" dirty="0" smtClean="0"/>
              <a:t>Ethernet</a:t>
            </a:r>
          </a:p>
          <a:p>
            <a:r>
              <a:rPr lang="en-US" sz="2400" dirty="0" smtClean="0"/>
              <a:t>wireless access point (AP)</a:t>
            </a:r>
          </a:p>
        </p:txBody>
      </p:sp>
      <p:grpSp>
        <p:nvGrpSpPr>
          <p:cNvPr id="11276" name="Group 4"/>
          <p:cNvGrpSpPr>
            <a:grpSpLocks/>
          </p:cNvGrpSpPr>
          <p:nvPr/>
        </p:nvGrpSpPr>
        <p:grpSpPr bwMode="auto">
          <a:xfrm>
            <a:off x="6753225" y="3371850"/>
            <a:ext cx="622300" cy="793750"/>
            <a:chOff x="3908" y="2375"/>
            <a:chExt cx="392" cy="500"/>
          </a:xfrm>
        </p:grpSpPr>
        <p:graphicFrame>
          <p:nvGraphicFramePr>
            <p:cNvPr id="11270" name="Object 5"/>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6230" name="Clip" r:id="rId4" imgW="819000" imgH="847800" progId="MS_ClipArt_Gallery.2">
                    <p:embed/>
                  </p:oleObj>
                </mc:Choice>
                <mc:Fallback>
                  <p:oleObj name="Clip" r:id="rId4"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6"/>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6231" name="Clip" r:id="rId6" imgW="1266840" imgH="1200240" progId="MS_ClipArt_Gallery.2">
                    <p:embed/>
                  </p:oleObj>
                </mc:Choice>
                <mc:Fallback>
                  <p:oleObj name="Clip" r:id="rId6"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277" name="Group 7"/>
          <p:cNvGrpSpPr>
            <a:grpSpLocks/>
          </p:cNvGrpSpPr>
          <p:nvPr/>
        </p:nvGrpSpPr>
        <p:grpSpPr bwMode="auto">
          <a:xfrm>
            <a:off x="6800850" y="4330700"/>
            <a:ext cx="622300" cy="793750"/>
            <a:chOff x="2870" y="1518"/>
            <a:chExt cx="292" cy="320"/>
          </a:xfrm>
        </p:grpSpPr>
        <p:graphicFrame>
          <p:nvGraphicFramePr>
            <p:cNvPr id="1126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6232" name="Clip" r:id="rId8" imgW="819000" imgH="847800" progId="MS_ClipArt_Gallery.2">
                    <p:embed/>
                  </p:oleObj>
                </mc:Choice>
                <mc:Fallback>
                  <p:oleObj name="Clip" r:id="rId8"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6233" name="Clip" r:id="rId9" imgW="1266840" imgH="1200240" progId="MS_ClipArt_Gallery.2">
                    <p:embed/>
                  </p:oleObj>
                </mc:Choice>
                <mc:Fallback>
                  <p:oleObj name="Clip" r:id="rId9"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278" name="Text Box 13"/>
          <p:cNvSpPr txBox="1">
            <a:spLocks noChangeArrowheads="1"/>
          </p:cNvSpPr>
          <p:nvPr/>
        </p:nvSpPr>
        <p:spPr bwMode="auto">
          <a:xfrm>
            <a:off x="6478588" y="5133975"/>
            <a:ext cx="11477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olidFill>
                  <a:srgbClr val="800000"/>
                </a:solidFill>
                <a:latin typeface="Comic Sans MS" pitchFamily="66" charset="0"/>
              </a:rPr>
              <a:t>wireless</a:t>
            </a:r>
          </a:p>
          <a:p>
            <a:pPr algn="ctr"/>
            <a:r>
              <a:rPr lang="en-US" sz="2000" dirty="0">
                <a:solidFill>
                  <a:srgbClr val="800000"/>
                </a:solidFill>
                <a:latin typeface="Comic Sans MS" pitchFamily="66" charset="0"/>
              </a:rPr>
              <a:t>access </a:t>
            </a:r>
          </a:p>
          <a:p>
            <a:pPr algn="ctr"/>
            <a:r>
              <a:rPr lang="en-US" sz="2000" dirty="0">
                <a:solidFill>
                  <a:srgbClr val="800000"/>
                </a:solidFill>
                <a:latin typeface="Comic Sans MS" pitchFamily="66" charset="0"/>
              </a:rPr>
              <a:t>point</a:t>
            </a:r>
            <a:endParaRPr lang="en-US" sz="2000" dirty="0">
              <a:solidFill>
                <a:srgbClr val="800000"/>
              </a:solidFill>
            </a:endParaRPr>
          </a:p>
        </p:txBody>
      </p:sp>
      <p:sp>
        <p:nvSpPr>
          <p:cNvPr id="11279" name="Text Box 14"/>
          <p:cNvSpPr txBox="1">
            <a:spLocks noChangeArrowheads="1"/>
          </p:cNvSpPr>
          <p:nvPr/>
        </p:nvSpPr>
        <p:spPr bwMode="auto">
          <a:xfrm>
            <a:off x="7570788" y="3981450"/>
            <a:ext cx="1147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olidFill>
                  <a:srgbClr val="800000"/>
                </a:solidFill>
                <a:latin typeface="Comic Sans MS" pitchFamily="66" charset="0"/>
              </a:rPr>
              <a:t>wireless</a:t>
            </a:r>
          </a:p>
          <a:p>
            <a:pPr algn="ctr"/>
            <a:r>
              <a:rPr lang="en-US" sz="2000" dirty="0">
                <a:solidFill>
                  <a:srgbClr val="800000"/>
                </a:solidFill>
                <a:latin typeface="Comic Sans MS" pitchFamily="66" charset="0"/>
              </a:rPr>
              <a:t>laptops</a:t>
            </a:r>
            <a:endParaRPr lang="en-US" sz="2000" dirty="0">
              <a:solidFill>
                <a:srgbClr val="800000"/>
              </a:solidFill>
            </a:endParaRPr>
          </a:p>
        </p:txBody>
      </p:sp>
      <p:sp>
        <p:nvSpPr>
          <p:cNvPr id="11280" name="Text Box 15"/>
          <p:cNvSpPr txBox="1">
            <a:spLocks noChangeArrowheads="1"/>
          </p:cNvSpPr>
          <p:nvPr/>
        </p:nvSpPr>
        <p:spPr bwMode="auto">
          <a:xfrm>
            <a:off x="3613150" y="4498975"/>
            <a:ext cx="1089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2000" dirty="0">
                <a:solidFill>
                  <a:srgbClr val="800000"/>
                </a:solidFill>
                <a:latin typeface="Comic Sans MS" pitchFamily="66" charset="0"/>
              </a:rPr>
              <a:t>router/</a:t>
            </a:r>
          </a:p>
          <a:p>
            <a:pPr algn="r"/>
            <a:r>
              <a:rPr lang="en-US" sz="2000" dirty="0">
                <a:solidFill>
                  <a:srgbClr val="800000"/>
                </a:solidFill>
                <a:latin typeface="Comic Sans MS" pitchFamily="66" charset="0"/>
              </a:rPr>
              <a:t>firewall</a:t>
            </a:r>
            <a:endParaRPr lang="en-US" sz="2000" dirty="0">
              <a:solidFill>
                <a:srgbClr val="800000"/>
              </a:solidFill>
            </a:endParaRPr>
          </a:p>
        </p:txBody>
      </p:sp>
      <p:sp>
        <p:nvSpPr>
          <p:cNvPr id="11281" name="Freeform 16"/>
          <p:cNvSpPr>
            <a:spLocks/>
          </p:cNvSpPr>
          <p:nvPr/>
        </p:nvSpPr>
        <p:spPr bwMode="auto">
          <a:xfrm>
            <a:off x="4821238" y="4448175"/>
            <a:ext cx="776287" cy="677863"/>
          </a:xfrm>
          <a:custGeom>
            <a:avLst/>
            <a:gdLst>
              <a:gd name="T0" fmla="*/ 776287 w 489"/>
              <a:gd name="T1" fmla="*/ 677863 h 427"/>
              <a:gd name="T2" fmla="*/ 263525 w 489"/>
              <a:gd name="T3" fmla="*/ 677863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1266" name="Object 17"/>
          <p:cNvGraphicFramePr>
            <a:graphicFrameLocks noChangeAspect="1"/>
          </p:cNvGraphicFramePr>
          <p:nvPr/>
        </p:nvGraphicFramePr>
        <p:xfrm>
          <a:off x="5526088" y="3222625"/>
          <a:ext cx="598487" cy="579438"/>
        </p:xfrm>
        <a:graphic>
          <a:graphicData uri="http://schemas.openxmlformats.org/presentationml/2006/ole">
            <mc:AlternateContent xmlns:mc="http://schemas.openxmlformats.org/markup-compatibility/2006">
              <mc:Choice xmlns:v="urn:schemas-microsoft-com:vml" Requires="v">
                <p:oleObj spid="_x0000_s6234" name="Clip" r:id="rId10" imgW="1305000" imgH="1085760" progId="MS_ClipArt_Gallery.5">
                  <p:embed/>
                </p:oleObj>
              </mc:Choice>
              <mc:Fallback>
                <p:oleObj name="Clip" r:id="rId10" imgW="1305000" imgH="1085760" progId="MS_ClipArt_Gallery.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6088" y="3222625"/>
                        <a:ext cx="59848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2" name="Freeform 18"/>
          <p:cNvSpPr>
            <a:spLocks/>
          </p:cNvSpPr>
          <p:nvPr/>
        </p:nvSpPr>
        <p:spPr bwMode="auto">
          <a:xfrm flipV="1">
            <a:off x="5021263" y="4238625"/>
            <a:ext cx="1244600" cy="98425"/>
          </a:xfrm>
          <a:custGeom>
            <a:avLst/>
            <a:gdLst>
              <a:gd name="T0" fmla="*/ 0 w 513"/>
              <a:gd name="T1" fmla="*/ 0 h 1"/>
              <a:gd name="T2" fmla="*/ 1244600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1267" name="Object 19"/>
          <p:cNvGraphicFramePr>
            <a:graphicFrameLocks noChangeAspect="1"/>
          </p:cNvGraphicFramePr>
          <p:nvPr/>
        </p:nvGraphicFramePr>
        <p:xfrm>
          <a:off x="5553075" y="4951413"/>
          <a:ext cx="598488" cy="579437"/>
        </p:xfrm>
        <a:graphic>
          <a:graphicData uri="http://schemas.openxmlformats.org/presentationml/2006/ole">
            <mc:AlternateContent xmlns:mc="http://schemas.openxmlformats.org/markup-compatibility/2006">
              <mc:Choice xmlns:v="urn:schemas-microsoft-com:vml" Requires="v">
                <p:oleObj spid="_x0000_s6235" name="Clip" r:id="rId12" imgW="1305000" imgH="1085760" progId="MS_ClipArt_Gallery.5">
                  <p:embed/>
                </p:oleObj>
              </mc:Choice>
              <mc:Fallback>
                <p:oleObj name="Clip" r:id="rId12" imgW="1305000" imgH="1085760" progId="MS_ClipArt_Gallery.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951413"/>
                        <a:ext cx="59848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3" name="modem"/>
          <p:cNvSpPr>
            <a:spLocks noEditPoints="1" noChangeArrowheads="1"/>
          </p:cNvSpPr>
          <p:nvPr/>
        </p:nvSpPr>
        <p:spPr bwMode="auto">
          <a:xfrm>
            <a:off x="2435225" y="4232275"/>
            <a:ext cx="1033463" cy="207963"/>
          </a:xfrm>
          <a:custGeom>
            <a:avLst/>
            <a:gdLst>
              <a:gd name="T0" fmla="*/ 0 w 21600"/>
              <a:gd name="T1" fmla="*/ 477574 h 21600"/>
              <a:gd name="T2" fmla="*/ 6732534 w 21600"/>
              <a:gd name="T3" fmla="*/ 0 h 21600"/>
              <a:gd name="T4" fmla="*/ 42636230 w 21600"/>
              <a:gd name="T5" fmla="*/ 0 h 21600"/>
              <a:gd name="T6" fmla="*/ 49446558 w 21600"/>
              <a:gd name="T7" fmla="*/ 477574 h 21600"/>
              <a:gd name="T8" fmla="*/ 49446558 w 21600"/>
              <a:gd name="T9" fmla="*/ 2002250 h 21600"/>
              <a:gd name="T10" fmla="*/ 0 w 21600"/>
              <a:gd name="T11" fmla="*/ 2002250 h 21600"/>
              <a:gd name="T12" fmla="*/ 24723303 w 21600"/>
              <a:gd name="T13" fmla="*/ 0 h 21600"/>
              <a:gd name="T14" fmla="*/ 24723303 w 21600"/>
              <a:gd name="T15" fmla="*/ 2002250 h 21600"/>
              <a:gd name="T16" fmla="*/ 0 w 21600"/>
              <a:gd name="T17" fmla="*/ 1239912 h 21600"/>
              <a:gd name="T18" fmla="*/ 49446558 w 21600"/>
              <a:gd name="T19" fmla="*/ 123991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1284" name="Freeform 21"/>
          <p:cNvSpPr>
            <a:spLocks/>
          </p:cNvSpPr>
          <p:nvPr/>
        </p:nvSpPr>
        <p:spPr bwMode="auto">
          <a:xfrm>
            <a:off x="3470275" y="4368800"/>
            <a:ext cx="814388" cy="1588"/>
          </a:xfrm>
          <a:custGeom>
            <a:avLst/>
            <a:gdLst>
              <a:gd name="T0" fmla="*/ 0 w 513"/>
              <a:gd name="T1" fmla="*/ 0 h 1"/>
              <a:gd name="T2" fmla="*/ 814388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5" name="Freeform 22"/>
          <p:cNvSpPr>
            <a:spLocks/>
          </p:cNvSpPr>
          <p:nvPr/>
        </p:nvSpPr>
        <p:spPr bwMode="auto">
          <a:xfrm flipV="1">
            <a:off x="4765675" y="3592513"/>
            <a:ext cx="776288" cy="677862"/>
          </a:xfrm>
          <a:custGeom>
            <a:avLst/>
            <a:gdLst>
              <a:gd name="T0" fmla="*/ 776288 w 489"/>
              <a:gd name="T1" fmla="*/ 677862 h 427"/>
              <a:gd name="T2" fmla="*/ 263525 w 489"/>
              <a:gd name="T3" fmla="*/ 677862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6" name="Line 23"/>
          <p:cNvSpPr>
            <a:spLocks noChangeShapeType="1"/>
          </p:cNvSpPr>
          <p:nvPr/>
        </p:nvSpPr>
        <p:spPr bwMode="auto">
          <a:xfrm flipH="1" flipV="1">
            <a:off x="6511925" y="4613275"/>
            <a:ext cx="123825" cy="582613"/>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7" name="Text Box 24"/>
          <p:cNvSpPr txBox="1">
            <a:spLocks noChangeArrowheads="1"/>
          </p:cNvSpPr>
          <p:nvPr/>
        </p:nvSpPr>
        <p:spPr bwMode="auto">
          <a:xfrm>
            <a:off x="2428875" y="4484688"/>
            <a:ext cx="1000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olidFill>
                  <a:srgbClr val="800000"/>
                </a:solidFill>
                <a:latin typeface="Comic Sans MS" pitchFamily="66" charset="0"/>
              </a:rPr>
              <a:t>cable</a:t>
            </a:r>
          </a:p>
          <a:p>
            <a:pPr algn="ctr"/>
            <a:r>
              <a:rPr lang="en-US" sz="2000" dirty="0">
                <a:solidFill>
                  <a:srgbClr val="800000"/>
                </a:solidFill>
                <a:latin typeface="Comic Sans MS" pitchFamily="66" charset="0"/>
              </a:rPr>
              <a:t>modem</a:t>
            </a:r>
            <a:endParaRPr lang="en-US" sz="2000" dirty="0">
              <a:solidFill>
                <a:srgbClr val="800000"/>
              </a:solidFill>
            </a:endParaRPr>
          </a:p>
        </p:txBody>
      </p:sp>
      <p:sp>
        <p:nvSpPr>
          <p:cNvPr id="11288" name="Line 25"/>
          <p:cNvSpPr>
            <a:spLocks noChangeShapeType="1"/>
          </p:cNvSpPr>
          <p:nvPr/>
        </p:nvSpPr>
        <p:spPr bwMode="auto">
          <a:xfrm>
            <a:off x="1870075" y="4351338"/>
            <a:ext cx="5667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Text Box 26"/>
          <p:cNvSpPr txBox="1">
            <a:spLocks noChangeArrowheads="1"/>
          </p:cNvSpPr>
          <p:nvPr/>
        </p:nvSpPr>
        <p:spPr bwMode="auto">
          <a:xfrm>
            <a:off x="1108075" y="4348163"/>
            <a:ext cx="11715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latin typeface="Comic Sans MS" pitchFamily="66" charset="0"/>
              </a:rPr>
              <a:t>to/from</a:t>
            </a:r>
          </a:p>
          <a:p>
            <a:pPr algn="ctr"/>
            <a:r>
              <a:rPr lang="en-US" sz="2000">
                <a:latin typeface="Comic Sans MS" pitchFamily="66" charset="0"/>
              </a:rPr>
              <a:t>cable</a:t>
            </a:r>
          </a:p>
          <a:p>
            <a:pPr algn="ctr"/>
            <a:r>
              <a:rPr lang="en-US" sz="2000">
                <a:latin typeface="Comic Sans MS" pitchFamily="66" charset="0"/>
              </a:rPr>
              <a:t>headend</a:t>
            </a:r>
            <a:endParaRPr lang="en-US" sz="2000"/>
          </a:p>
        </p:txBody>
      </p:sp>
      <p:grpSp>
        <p:nvGrpSpPr>
          <p:cNvPr id="11290" name="Group 27"/>
          <p:cNvGrpSpPr>
            <a:grpSpLocks/>
          </p:cNvGrpSpPr>
          <p:nvPr/>
        </p:nvGrpSpPr>
        <p:grpSpPr bwMode="auto">
          <a:xfrm>
            <a:off x="4246563" y="4146550"/>
            <a:ext cx="766762" cy="433388"/>
            <a:chOff x="3600" y="219"/>
            <a:chExt cx="360" cy="175"/>
          </a:xfrm>
        </p:grpSpPr>
        <p:sp>
          <p:nvSpPr>
            <p:cNvPr id="11333" name="Oval 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34" name="Line 2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5" name="Line 3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6" name="Rectangle 3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11337" name="Oval 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1338" name="Group 33"/>
            <p:cNvGrpSpPr>
              <a:grpSpLocks/>
            </p:cNvGrpSpPr>
            <p:nvPr/>
          </p:nvGrpSpPr>
          <p:grpSpPr bwMode="auto">
            <a:xfrm>
              <a:off x="3686" y="244"/>
              <a:ext cx="177" cy="66"/>
              <a:chOff x="2848" y="848"/>
              <a:chExt cx="140" cy="98"/>
            </a:xfrm>
          </p:grpSpPr>
          <p:sp>
            <p:nvSpPr>
              <p:cNvPr id="11343" name="Line 3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4" name="Line 3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5" name="Line 3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339" name="Group 37"/>
            <p:cNvGrpSpPr>
              <a:grpSpLocks/>
            </p:cNvGrpSpPr>
            <p:nvPr/>
          </p:nvGrpSpPr>
          <p:grpSpPr bwMode="auto">
            <a:xfrm flipV="1">
              <a:off x="3686" y="243"/>
              <a:ext cx="177" cy="66"/>
              <a:chOff x="2848" y="848"/>
              <a:chExt cx="140" cy="98"/>
            </a:xfrm>
          </p:grpSpPr>
          <p:sp>
            <p:nvSpPr>
              <p:cNvPr id="11340" name="Line 3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1" name="Line 3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2" name="Line 4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1291" name="Text Box 41"/>
          <p:cNvSpPr txBox="1">
            <a:spLocks noChangeArrowheads="1"/>
          </p:cNvSpPr>
          <p:nvPr/>
        </p:nvSpPr>
        <p:spPr bwMode="auto">
          <a:xfrm>
            <a:off x="4206875" y="5632450"/>
            <a:ext cx="1262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olidFill>
                  <a:srgbClr val="800000"/>
                </a:solidFill>
                <a:latin typeface="Comic Sans MS" pitchFamily="66" charset="0"/>
              </a:rPr>
              <a:t>Ethernet</a:t>
            </a:r>
          </a:p>
          <a:p>
            <a:pPr algn="ctr"/>
            <a:endParaRPr lang="en-US" sz="2000" dirty="0">
              <a:solidFill>
                <a:srgbClr val="FF0000"/>
              </a:solidFill>
            </a:endParaRPr>
          </a:p>
        </p:txBody>
      </p:sp>
      <p:sp>
        <p:nvSpPr>
          <p:cNvPr id="11292" name="Line 42"/>
          <p:cNvSpPr>
            <a:spLocks noChangeShapeType="1"/>
          </p:cNvSpPr>
          <p:nvPr/>
        </p:nvSpPr>
        <p:spPr bwMode="auto">
          <a:xfrm flipV="1">
            <a:off x="4862513" y="4875213"/>
            <a:ext cx="69850" cy="819150"/>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3" name="Line 43"/>
          <p:cNvSpPr>
            <a:spLocks noChangeShapeType="1"/>
          </p:cNvSpPr>
          <p:nvPr/>
        </p:nvSpPr>
        <p:spPr bwMode="auto">
          <a:xfrm flipV="1">
            <a:off x="4875213" y="3586163"/>
            <a:ext cx="444500" cy="2093912"/>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4" name="Line 44"/>
          <p:cNvSpPr>
            <a:spLocks noChangeShapeType="1"/>
          </p:cNvSpPr>
          <p:nvPr/>
        </p:nvSpPr>
        <p:spPr bwMode="auto">
          <a:xfrm flipV="1">
            <a:off x="4860925" y="5186362"/>
            <a:ext cx="347663" cy="466725"/>
          </a:xfrm>
          <a:prstGeom prst="line">
            <a:avLst/>
          </a:prstGeom>
          <a:noFill/>
          <a:ln w="952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1295" name="Group 45"/>
          <p:cNvGrpSpPr>
            <a:grpSpLocks/>
          </p:cNvGrpSpPr>
          <p:nvPr/>
        </p:nvGrpSpPr>
        <p:grpSpPr bwMode="auto">
          <a:xfrm>
            <a:off x="5961063" y="3794125"/>
            <a:ext cx="681037" cy="820738"/>
            <a:chOff x="3221" y="3127"/>
            <a:chExt cx="429" cy="517"/>
          </a:xfrm>
        </p:grpSpPr>
        <p:sp>
          <p:nvSpPr>
            <p:cNvPr id="11296" name="Freeform 4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7" name="Freeform 4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4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9" name="Freeform 4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5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1" name="Freeform 5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2" name="Freeform 5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3" name="Freeform 5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5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5" name="Freeform 5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6" name="Freeform 5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1307" name="Freeform 5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1308" name="Freeform 5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1309" name="Freeform 5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1310" name="Freeform 6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1311" name="Freeform 6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11312" name="Group 62"/>
            <p:cNvGrpSpPr>
              <a:grpSpLocks/>
            </p:cNvGrpSpPr>
            <p:nvPr/>
          </p:nvGrpSpPr>
          <p:grpSpPr bwMode="auto">
            <a:xfrm>
              <a:off x="3334" y="3292"/>
              <a:ext cx="290" cy="352"/>
              <a:chOff x="3774" y="2423"/>
              <a:chExt cx="189" cy="286"/>
            </a:xfrm>
          </p:grpSpPr>
          <p:sp>
            <p:nvSpPr>
              <p:cNvPr id="11327" name="Rectangle 6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8" name="Rectangle 6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9" name="Rectangle 6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0" name="Rectangle 6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1" name="Rectangle 6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2" name="Rectangle 6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1313" name="Group 69"/>
            <p:cNvGrpSpPr>
              <a:grpSpLocks/>
            </p:cNvGrpSpPr>
            <p:nvPr/>
          </p:nvGrpSpPr>
          <p:grpSpPr bwMode="auto">
            <a:xfrm>
              <a:off x="3420" y="3341"/>
              <a:ext cx="105" cy="46"/>
              <a:chOff x="3420" y="3341"/>
              <a:chExt cx="105" cy="46"/>
            </a:xfrm>
          </p:grpSpPr>
          <p:sp>
            <p:nvSpPr>
              <p:cNvPr id="11325" name="Rectangle 70"/>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26" name="Rectangle 71"/>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314" name="Group 72"/>
            <p:cNvGrpSpPr>
              <a:grpSpLocks/>
            </p:cNvGrpSpPr>
            <p:nvPr/>
          </p:nvGrpSpPr>
          <p:grpSpPr bwMode="auto">
            <a:xfrm>
              <a:off x="3409" y="3398"/>
              <a:ext cx="135" cy="46"/>
              <a:chOff x="3420" y="3341"/>
              <a:chExt cx="105" cy="46"/>
            </a:xfrm>
          </p:grpSpPr>
          <p:sp>
            <p:nvSpPr>
              <p:cNvPr id="11323" name="Rectangle 73"/>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24" name="Rectangle 74"/>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315" name="Group 75"/>
            <p:cNvGrpSpPr>
              <a:grpSpLocks/>
            </p:cNvGrpSpPr>
            <p:nvPr/>
          </p:nvGrpSpPr>
          <p:grpSpPr bwMode="auto">
            <a:xfrm>
              <a:off x="3392" y="3455"/>
              <a:ext cx="168" cy="46"/>
              <a:chOff x="3420" y="3341"/>
              <a:chExt cx="105" cy="46"/>
            </a:xfrm>
          </p:grpSpPr>
          <p:sp>
            <p:nvSpPr>
              <p:cNvPr id="11321" name="Rectangle 76"/>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22" name="Rectangle 77"/>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316" name="Group 78"/>
            <p:cNvGrpSpPr>
              <a:grpSpLocks/>
            </p:cNvGrpSpPr>
            <p:nvPr/>
          </p:nvGrpSpPr>
          <p:grpSpPr bwMode="auto">
            <a:xfrm>
              <a:off x="3378" y="3512"/>
              <a:ext cx="203" cy="46"/>
              <a:chOff x="3420" y="3341"/>
              <a:chExt cx="105" cy="46"/>
            </a:xfrm>
          </p:grpSpPr>
          <p:sp>
            <p:nvSpPr>
              <p:cNvPr id="11319" name="Rectangle 79"/>
              <p:cNvSpPr>
                <a:spLocks noChangeArrowheads="1"/>
              </p:cNvSpPr>
              <p:nvPr/>
            </p:nvSpPr>
            <p:spPr bwMode="auto">
              <a:xfrm>
                <a:off x="3438" y="3341"/>
                <a:ext cx="7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20" name="Rectangle 80"/>
              <p:cNvSpPr>
                <a:spLocks noChangeArrowheads="1"/>
              </p:cNvSpPr>
              <p:nvPr/>
            </p:nvSpPr>
            <p:spPr bwMode="auto">
              <a:xfrm>
                <a:off x="3420" y="3355"/>
                <a:ext cx="105"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317" name="Rectangle 81"/>
            <p:cNvSpPr>
              <a:spLocks noChangeArrowheads="1"/>
            </p:cNvSpPr>
            <p:nvPr/>
          </p:nvSpPr>
          <p:spPr bwMode="auto">
            <a:xfrm>
              <a:off x="3363" y="3561"/>
              <a:ext cx="226" cy="3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18" name="Rectangle 82"/>
            <p:cNvSpPr>
              <a:spLocks noChangeArrowheads="1"/>
            </p:cNvSpPr>
            <p:nvPr/>
          </p:nvSpPr>
          <p:spPr bwMode="auto">
            <a:xfrm>
              <a:off x="3382" y="3580"/>
              <a:ext cx="232" cy="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B708865F-D8BA-461E-B4C5-2BCB82877216}" type="slidenum">
              <a:rPr lang="en-US" smtClean="0">
                <a:latin typeface="Comic Sans MS" pitchFamily="66" charset="0"/>
              </a:rPr>
              <a:pPr>
                <a:defRPr/>
              </a:pPr>
              <a:t>37</a:t>
            </a:fld>
            <a:endParaRPr lang="en-US" dirty="0">
              <a:latin typeface="Comic Sans MS" pitchFamily="66" charset="0"/>
            </a:endParaRPr>
          </a:p>
        </p:txBody>
      </p:sp>
    </p:spTree>
    <p:extLst>
      <p:ext uri="{BB962C8B-B14F-4D97-AF65-F5344CB8AC3E}">
        <p14:creationId xmlns:p14="http://schemas.microsoft.com/office/powerpoint/2010/main" val="397582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a:t>
            </a:r>
            <a:endParaRPr lang="en-US" dirty="0"/>
          </a:p>
        </p:txBody>
      </p:sp>
      <p:sp>
        <p:nvSpPr>
          <p:cNvPr id="3" name="Content Placeholder 2"/>
          <p:cNvSpPr>
            <a:spLocks noGrp="1"/>
          </p:cNvSpPr>
          <p:nvPr>
            <p:ph idx="1"/>
          </p:nvPr>
        </p:nvSpPr>
        <p:spPr>
          <a:xfrm>
            <a:off x="323528" y="1295400"/>
            <a:ext cx="8568952" cy="4800600"/>
          </a:xfrm>
        </p:spPr>
        <p:txBody>
          <a:bodyPr/>
          <a:lstStyle/>
          <a:p>
            <a:r>
              <a:rPr lang="en-US" dirty="0" smtClean="0"/>
              <a:t>Definitions (</a:t>
            </a:r>
            <a:r>
              <a:rPr lang="en-US" dirty="0" smtClean="0">
                <a:solidFill>
                  <a:srgbClr val="800000"/>
                </a:solidFill>
              </a:rPr>
              <a:t>analog</a:t>
            </a:r>
            <a:r>
              <a:rPr lang="en-US" dirty="0" smtClean="0"/>
              <a:t> versus </a:t>
            </a:r>
            <a:r>
              <a:rPr lang="en-US" dirty="0" smtClean="0">
                <a:solidFill>
                  <a:srgbClr val="800000"/>
                </a:solidFill>
              </a:rPr>
              <a:t>digital</a:t>
            </a:r>
            <a:r>
              <a:rPr lang="en-US" dirty="0" smtClean="0"/>
              <a:t>)</a:t>
            </a:r>
          </a:p>
          <a:p>
            <a:r>
              <a:rPr lang="en-US" dirty="0" smtClean="0"/>
              <a:t>Multiplexing (</a:t>
            </a:r>
            <a:r>
              <a:rPr lang="en-US" dirty="0" smtClean="0">
                <a:solidFill>
                  <a:srgbClr val="800000"/>
                </a:solidFill>
              </a:rPr>
              <a:t>FDM, TDM, statistical</a:t>
            </a:r>
            <a:r>
              <a:rPr lang="en-US" dirty="0" smtClean="0"/>
              <a:t>)</a:t>
            </a:r>
          </a:p>
          <a:p>
            <a:r>
              <a:rPr lang="en-US" dirty="0" smtClean="0"/>
              <a:t>Transmission Media (</a:t>
            </a:r>
            <a:r>
              <a:rPr lang="en-US" dirty="0" smtClean="0">
                <a:solidFill>
                  <a:srgbClr val="800000"/>
                </a:solidFill>
              </a:rPr>
              <a:t>UTP, Coax, Fiber, Radio, Satellite</a:t>
            </a:r>
            <a:r>
              <a:rPr lang="en-US" dirty="0" smtClean="0"/>
              <a:t>)</a:t>
            </a:r>
          </a:p>
          <a:p>
            <a:r>
              <a:rPr lang="en-US" dirty="0" smtClean="0"/>
              <a:t>End System Choices (</a:t>
            </a:r>
            <a:r>
              <a:rPr lang="en-US" dirty="0" smtClean="0">
                <a:solidFill>
                  <a:srgbClr val="800000"/>
                </a:solidFill>
              </a:rPr>
              <a:t>Dial-Up, ADSL, </a:t>
            </a:r>
            <a:r>
              <a:rPr lang="en-US" dirty="0" err="1" smtClean="0">
                <a:solidFill>
                  <a:srgbClr val="800000"/>
                </a:solidFill>
              </a:rPr>
              <a:t>Cable,Ethernet</a:t>
            </a:r>
            <a:r>
              <a:rPr lang="en-US" dirty="0" smtClean="0">
                <a:solidFill>
                  <a:srgbClr val="800000"/>
                </a:solidFill>
              </a:rPr>
              <a:t>, </a:t>
            </a:r>
            <a:r>
              <a:rPr lang="en-US" dirty="0">
                <a:solidFill>
                  <a:srgbClr val="800000"/>
                </a:solidFill>
              </a:rPr>
              <a:t>W</a:t>
            </a:r>
            <a:r>
              <a:rPr lang="en-US" dirty="0" smtClean="0">
                <a:solidFill>
                  <a:srgbClr val="800000"/>
                </a:solidFill>
              </a:rPr>
              <a:t>ireless AP, Fiber-to-the Home</a:t>
            </a:r>
            <a:r>
              <a:rPr lang="en-US" dirty="0" smtClean="0"/>
              <a:t>)</a:t>
            </a:r>
          </a:p>
          <a:p>
            <a:r>
              <a:rPr lang="en-US" dirty="0" smtClean="0"/>
              <a:t>Residential Configurations</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2322829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Rate</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pic>
        <p:nvPicPr>
          <p:cNvPr id="6" name="Picture 1027"/>
          <p:cNvPicPr>
            <a:picLocks noGrp="1" noChangeAspect="1" noChangeArrowheads="1"/>
          </p:cNvPicPr>
          <p:nvPr>
            <p:ph idx="1"/>
          </p:nvPr>
        </p:nvPicPr>
        <p:blipFill>
          <a:blip r:embed="rId2"/>
          <a:srcRect/>
          <a:stretch>
            <a:fillRect/>
          </a:stretch>
        </p:blipFill>
        <p:spPr bwMode="auto">
          <a:xfrm>
            <a:off x="2214546" y="1214422"/>
            <a:ext cx="4245237" cy="4800600"/>
          </a:xfrm>
          <a:prstGeom prst="rect">
            <a:avLst/>
          </a:prstGeom>
          <a:noFill/>
          <a:ln w="9525">
            <a:noFill/>
            <a:miter lim="800000"/>
            <a:headEnd/>
            <a:tailEnd/>
          </a:ln>
        </p:spPr>
      </p:pic>
      <p:sp>
        <p:nvSpPr>
          <p:cNvPr id="7"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Rectangle 1029"/>
          <p:cNvSpPr>
            <a:spLocks noChangeArrowheads="1"/>
          </p:cNvSpPr>
          <p:nvPr/>
        </p:nvSpPr>
        <p:spPr bwMode="auto">
          <a:xfrm>
            <a:off x="1000100" y="4714885"/>
            <a:ext cx="2000264" cy="928693"/>
          </a:xfrm>
          <a:prstGeom prst="rect">
            <a:avLst/>
          </a:prstGeom>
          <a:noFill/>
          <a:ln w="9525">
            <a:noFill/>
            <a:miter lim="800000"/>
            <a:headEnd/>
            <a:tailEnd/>
          </a:ln>
        </p:spPr>
        <p:txBody>
          <a:bodyPr wrap="none" anchor="ctr"/>
          <a:lstStyle/>
          <a:p>
            <a:pPr algn="ctr"/>
            <a:r>
              <a:rPr lang="en-US" sz="1800" b="1" dirty="0">
                <a:solidFill>
                  <a:srgbClr val="A50021"/>
                </a:solidFill>
              </a:rPr>
              <a:t>modulation rate</a:t>
            </a:r>
          </a:p>
          <a:p>
            <a:pPr algn="ctr"/>
            <a:r>
              <a:rPr lang="en-US" sz="1800" b="1" dirty="0">
                <a:solidFill>
                  <a:srgbClr val="A50021"/>
                </a:solidFill>
              </a:rPr>
              <a:t>is doubled</a:t>
            </a:r>
          </a:p>
        </p:txBody>
      </p:sp>
      <p:sp>
        <p:nvSpPr>
          <p:cNvPr id="9" name="Line 1032"/>
          <p:cNvSpPr>
            <a:spLocks noChangeShapeType="1"/>
          </p:cNvSpPr>
          <p:nvPr/>
        </p:nvSpPr>
        <p:spPr bwMode="auto">
          <a:xfrm flipV="1">
            <a:off x="2928926" y="4214818"/>
            <a:ext cx="928694" cy="714380"/>
          </a:xfrm>
          <a:prstGeom prst="line">
            <a:avLst/>
          </a:prstGeom>
          <a:noFill/>
          <a:ln w="28575">
            <a:solidFill>
              <a:srgbClr val="A50021"/>
            </a:solidFill>
            <a:round/>
            <a:headEnd/>
            <a:tailEnd type="triangle" w="med" len="med"/>
          </a:ln>
        </p:spPr>
        <p:txBody>
          <a:bodyPr/>
          <a:lstStyle/>
          <a:p>
            <a:endParaRPr lang="en-US"/>
          </a:p>
        </p:txBody>
      </p:sp>
    </p:spTree>
    <p:extLst>
      <p:ext uri="{BB962C8B-B14F-4D97-AF65-F5344CB8AC3E}">
        <p14:creationId xmlns:p14="http://schemas.microsoft.com/office/powerpoint/2010/main" val="31248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214282" y="1295400"/>
            <a:ext cx="8472518" cy="4800600"/>
          </a:xfrm>
        </p:spPr>
        <p:txBody>
          <a:bodyPr/>
          <a:lstStyle/>
          <a:p>
            <a:pPr marL="609600" indent="-609600">
              <a:lnSpc>
                <a:spcPct val="90000"/>
              </a:lnSpc>
              <a:buFontTx/>
              <a:buNone/>
            </a:pPr>
            <a:r>
              <a:rPr lang="en-US" dirty="0" smtClean="0">
                <a:solidFill>
                  <a:srgbClr val="0033CC"/>
                </a:solidFill>
              </a:rPr>
              <a:t>signals:: </a:t>
            </a:r>
            <a:r>
              <a:rPr lang="en-US" dirty="0" smtClean="0"/>
              <a:t>electric or electromagnetic encoding of data.</a:t>
            </a:r>
          </a:p>
          <a:p>
            <a:pPr marL="609600" indent="-609600">
              <a:lnSpc>
                <a:spcPct val="90000"/>
              </a:lnSpc>
              <a:buNone/>
            </a:pPr>
            <a:r>
              <a:rPr lang="en-US" dirty="0" smtClean="0">
                <a:solidFill>
                  <a:srgbClr val="0033CC"/>
                </a:solidFill>
              </a:rPr>
              <a:t>signaling::  </a:t>
            </a:r>
            <a:r>
              <a:rPr lang="en-US" dirty="0" smtClean="0"/>
              <a:t>is the act of propagating the signal along a suitable medium.</a:t>
            </a:r>
          </a:p>
          <a:p>
            <a:pPr marL="990600" lvl="1" indent="-533400">
              <a:lnSpc>
                <a:spcPct val="90000"/>
              </a:lnSpc>
              <a:buFontTx/>
              <a:buNone/>
            </a:pPr>
            <a:r>
              <a:rPr lang="en-US" dirty="0" smtClean="0">
                <a:solidFill>
                  <a:schemeClr val="accent2"/>
                </a:solidFill>
                <a:latin typeface="Comic Sans MS" pitchFamily="66" charset="0"/>
              </a:rPr>
              <a:t>Analog signal </a:t>
            </a:r>
            <a:r>
              <a:rPr lang="en-US" dirty="0" smtClean="0"/>
              <a:t>– a </a:t>
            </a:r>
            <a:r>
              <a:rPr lang="en-US" dirty="0" smtClean="0">
                <a:solidFill>
                  <a:schemeClr val="accent2"/>
                </a:solidFill>
                <a:latin typeface="Comic Sans MS" pitchFamily="66" charset="0"/>
              </a:rPr>
              <a:t>continuously varying</a:t>
            </a:r>
            <a:r>
              <a:rPr lang="en-US" dirty="0" smtClean="0">
                <a:solidFill>
                  <a:schemeClr val="accent2"/>
                </a:solidFill>
              </a:rPr>
              <a:t> </a:t>
            </a:r>
            <a:r>
              <a:rPr lang="en-US" dirty="0" smtClean="0"/>
              <a:t>electromagnetic wave that may be propagated over a variety of medium depending on the spectrum (e.g., wire, twisted pair, coaxial cable, fiber optic cable and atmosphere or space  propagation).</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3468443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p:txBody>
          <a:bodyPr/>
          <a:lstStyle/>
          <a:p>
            <a:pPr marL="609600" indent="-609600">
              <a:buFontTx/>
              <a:buNone/>
            </a:pPr>
            <a:r>
              <a:rPr lang="en-US" dirty="0" smtClean="0">
                <a:solidFill>
                  <a:srgbClr val="0033CC"/>
                </a:solidFill>
                <a:latin typeface="Comic Sans MS" pitchFamily="66" charset="0"/>
              </a:rPr>
              <a:t>digital signal </a:t>
            </a:r>
            <a:r>
              <a:rPr lang="en-US" dirty="0" smtClean="0"/>
              <a:t>– a sequence of </a:t>
            </a:r>
            <a:r>
              <a:rPr lang="en-US" dirty="0" smtClean="0">
                <a:solidFill>
                  <a:srgbClr val="0033CC"/>
                </a:solidFill>
                <a:latin typeface="Comic Sans MS" pitchFamily="66" charset="0"/>
              </a:rPr>
              <a:t>voltage pulses</a:t>
            </a:r>
            <a:r>
              <a:rPr lang="en-US" dirty="0" smtClean="0"/>
              <a:t> that may be transmitted over a wire medium.</a:t>
            </a:r>
          </a:p>
          <a:p>
            <a:pPr marL="609600" indent="-609600">
              <a:buFontTx/>
              <a:buNone/>
            </a:pPr>
            <a:r>
              <a:rPr lang="en-US" dirty="0" smtClean="0"/>
              <a:t>Note – analog signals to represent analog data and digital signals to represent digital data are </a:t>
            </a:r>
            <a:r>
              <a:rPr lang="en-US" dirty="0" smtClean="0">
                <a:solidFill>
                  <a:srgbClr val="008000"/>
                </a:solidFill>
              </a:rPr>
              <a:t>not</a:t>
            </a:r>
            <a:r>
              <a:rPr lang="en-US" dirty="0" smtClean="0"/>
              <a:t> the only possibilities.</a:t>
            </a:r>
          </a:p>
          <a:p>
            <a:pPr marL="609600" indent="-609600">
              <a:buFontTx/>
              <a:buNone/>
            </a:pPr>
            <a:r>
              <a:rPr lang="en-US" dirty="0" smtClean="0"/>
              <a:t>There is where </a:t>
            </a:r>
            <a:r>
              <a:rPr lang="en-US" dirty="0" smtClean="0">
                <a:solidFill>
                  <a:srgbClr val="008000"/>
                </a:solidFill>
              </a:rPr>
              <a:t>modems</a:t>
            </a:r>
            <a:r>
              <a:rPr lang="en-US" dirty="0" smtClean="0"/>
              <a:t> and </a:t>
            </a:r>
            <a:r>
              <a:rPr lang="en-US" dirty="0" smtClean="0">
                <a:solidFill>
                  <a:srgbClr val="C00000"/>
                </a:solidFill>
              </a:rPr>
              <a:t>codecs</a:t>
            </a:r>
            <a:r>
              <a:rPr lang="en-US" dirty="0" smtClean="0"/>
              <a:t> come into the picture.</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2106891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a:t>
            </a:r>
            <a:r>
              <a:rPr lang="en-US" sz="3600" dirty="0" smtClean="0"/>
              <a:t>(three contexts)</a:t>
            </a:r>
            <a:endParaRPr lang="en-US" sz="3600"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1108849" y="945533"/>
            <a:ext cx="6606423" cy="5483863"/>
          </a:xfrm>
          <a:prstGeom prst="rect">
            <a:avLst/>
          </a:prstGeom>
          <a:noFill/>
        </p:spPr>
      </p:pic>
      <p:sp>
        <p:nvSpPr>
          <p:cNvPr id="6" name="Oval 6"/>
          <p:cNvSpPr>
            <a:spLocks noChangeArrowheads="1"/>
          </p:cNvSpPr>
          <p:nvPr/>
        </p:nvSpPr>
        <p:spPr bwMode="auto">
          <a:xfrm>
            <a:off x="4572000" y="4592647"/>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7" name="Oval 6"/>
          <p:cNvSpPr>
            <a:spLocks noChangeArrowheads="1"/>
          </p:cNvSpPr>
          <p:nvPr/>
        </p:nvSpPr>
        <p:spPr bwMode="auto">
          <a:xfrm>
            <a:off x="7072330" y="464344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7072330" y="5878531"/>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9"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3" name="Rectangle 2"/>
          <p:cNvSpPr/>
          <p:nvPr/>
        </p:nvSpPr>
        <p:spPr>
          <a:xfrm>
            <a:off x="3118264" y="2596842"/>
            <a:ext cx="1008609" cy="400110"/>
          </a:xfrm>
          <a:prstGeom prst="rect">
            <a:avLst/>
          </a:prstGeom>
        </p:spPr>
        <p:txBody>
          <a:bodyPr wrap="none">
            <a:spAutoFit/>
          </a:bodyPr>
          <a:lstStyle/>
          <a:p>
            <a:r>
              <a:rPr lang="en-US" sz="2000" b="1" dirty="0" smtClean="0">
                <a:solidFill>
                  <a:srgbClr val="008000"/>
                </a:solidFill>
              </a:rPr>
              <a:t>modem</a:t>
            </a:r>
            <a:endParaRPr lang="en-US" sz="2000" b="1" dirty="0">
              <a:solidFill>
                <a:srgbClr val="008000"/>
              </a:solidFill>
            </a:endParaRPr>
          </a:p>
        </p:txBody>
      </p:sp>
      <p:sp>
        <p:nvSpPr>
          <p:cNvPr id="10" name="Rectangle 9"/>
          <p:cNvSpPr/>
          <p:nvPr/>
        </p:nvSpPr>
        <p:spPr>
          <a:xfrm>
            <a:off x="5709955" y="1556792"/>
            <a:ext cx="902812" cy="461665"/>
          </a:xfrm>
          <a:prstGeom prst="rect">
            <a:avLst/>
          </a:prstGeom>
        </p:spPr>
        <p:txBody>
          <a:bodyPr wrap="none">
            <a:spAutoFit/>
          </a:bodyPr>
          <a:lstStyle/>
          <a:p>
            <a:r>
              <a:rPr lang="en-US" sz="2000" b="1" dirty="0" smtClean="0">
                <a:solidFill>
                  <a:srgbClr val="C00000"/>
                </a:solidFill>
              </a:rPr>
              <a:t>code</a:t>
            </a:r>
            <a:r>
              <a:rPr lang="en-US" b="1" dirty="0">
                <a:solidFill>
                  <a:srgbClr val="C00000"/>
                </a:solidFill>
              </a:rPr>
              <a:t>c</a:t>
            </a:r>
            <a:endParaRPr lang="en-US" b="1" dirty="0"/>
          </a:p>
        </p:txBody>
      </p:sp>
    </p:spTree>
    <p:extLst>
      <p:ext uri="{BB962C8B-B14F-4D97-AF65-F5344CB8AC3E}">
        <p14:creationId xmlns:p14="http://schemas.microsoft.com/office/powerpoint/2010/main" val="544249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6" name="Rectangle 46"/>
          <p:cNvSpPr>
            <a:spLocks noGrp="1" noChangeArrowheads="1"/>
          </p:cNvSpPr>
          <p:nvPr>
            <p:ph type="title"/>
          </p:nvPr>
        </p:nvSpPr>
        <p:spPr/>
        <p:txBody>
          <a:bodyPr/>
          <a:lstStyle/>
          <a:p>
            <a:pPr eaLnBrk="1" hangingPunct="1">
              <a:defRPr/>
            </a:pPr>
            <a:r>
              <a:rPr lang="en-US" dirty="0" smtClean="0"/>
              <a:t>Multiplexing</a:t>
            </a:r>
          </a:p>
        </p:txBody>
      </p:sp>
      <p:sp>
        <p:nvSpPr>
          <p:cNvPr id="11" name="Line 6"/>
          <p:cNvSpPr>
            <a:spLocks noChangeShapeType="1"/>
          </p:cNvSpPr>
          <p:nvPr/>
        </p:nvSpPr>
        <p:spPr bwMode="auto">
          <a:xfrm>
            <a:off x="1552575" y="4318014"/>
            <a:ext cx="1739900" cy="0"/>
          </a:xfrm>
          <a:prstGeom prst="line">
            <a:avLst/>
          </a:prstGeom>
          <a:noFill/>
          <a:ln w="12700">
            <a:solidFill>
              <a:schemeClr val="tx1"/>
            </a:solidFill>
            <a:round/>
            <a:headEnd/>
            <a:tailEnd/>
          </a:ln>
        </p:spPr>
        <p:txBody>
          <a:bodyPr wrap="none" anchor="ctr"/>
          <a:lstStyle/>
          <a:p>
            <a:endParaRPr lang="en-US"/>
          </a:p>
        </p:txBody>
      </p:sp>
      <p:sp>
        <p:nvSpPr>
          <p:cNvPr id="16" name="Line 11"/>
          <p:cNvSpPr>
            <a:spLocks noChangeShapeType="1"/>
          </p:cNvSpPr>
          <p:nvPr/>
        </p:nvSpPr>
        <p:spPr bwMode="auto">
          <a:xfrm>
            <a:off x="1538288" y="4843476"/>
            <a:ext cx="1739900" cy="0"/>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550988" y="3778264"/>
            <a:ext cx="1739900" cy="0"/>
          </a:xfrm>
          <a:prstGeom prst="line">
            <a:avLst/>
          </a:prstGeom>
          <a:noFill/>
          <a:ln w="12700">
            <a:solidFill>
              <a:schemeClr val="tx1"/>
            </a:solidFill>
            <a:round/>
            <a:headEnd/>
            <a:tailEnd/>
          </a:ln>
        </p:spPr>
        <p:txBody>
          <a:bodyPr wrap="none" anchor="ctr"/>
          <a:lstStyle/>
          <a:p>
            <a:endParaRPr lang="en-US"/>
          </a:p>
        </p:txBody>
      </p:sp>
      <p:sp>
        <p:nvSpPr>
          <p:cNvPr id="34" name="Rectangle 29"/>
          <p:cNvSpPr>
            <a:spLocks noChangeArrowheads="1"/>
          </p:cNvSpPr>
          <p:nvPr/>
        </p:nvSpPr>
        <p:spPr bwMode="auto">
          <a:xfrm>
            <a:off x="6691313"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5" name="Rectangle 30"/>
          <p:cNvSpPr>
            <a:spLocks noChangeArrowheads="1"/>
          </p:cNvSpPr>
          <p:nvPr/>
        </p:nvSpPr>
        <p:spPr bwMode="auto">
          <a:xfrm>
            <a:off x="5011738"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6" name="Line 31"/>
          <p:cNvSpPr>
            <a:spLocks noChangeShapeType="1"/>
          </p:cNvSpPr>
          <p:nvPr/>
        </p:nvSpPr>
        <p:spPr bwMode="auto">
          <a:xfrm>
            <a:off x="4662488" y="3843351"/>
            <a:ext cx="323850" cy="395288"/>
          </a:xfrm>
          <a:prstGeom prst="line">
            <a:avLst/>
          </a:prstGeom>
          <a:noFill/>
          <a:ln w="12700">
            <a:solidFill>
              <a:schemeClr val="tx1"/>
            </a:solidFill>
            <a:round/>
            <a:headEnd/>
            <a:tailEnd/>
          </a:ln>
        </p:spPr>
        <p:txBody>
          <a:bodyPr wrap="none" anchor="ctr"/>
          <a:lstStyle/>
          <a:p>
            <a:endParaRPr lang="en-US"/>
          </a:p>
        </p:txBody>
      </p:sp>
      <p:sp>
        <p:nvSpPr>
          <p:cNvPr id="37" name="Line 32"/>
          <p:cNvSpPr>
            <a:spLocks noChangeShapeType="1"/>
          </p:cNvSpPr>
          <p:nvPr/>
        </p:nvSpPr>
        <p:spPr bwMode="auto">
          <a:xfrm>
            <a:off x="4662488" y="4348176"/>
            <a:ext cx="338137" cy="0"/>
          </a:xfrm>
          <a:prstGeom prst="line">
            <a:avLst/>
          </a:prstGeom>
          <a:noFill/>
          <a:ln w="12700">
            <a:solidFill>
              <a:schemeClr val="tx1"/>
            </a:solidFill>
            <a:round/>
            <a:headEnd/>
            <a:tailEnd/>
          </a:ln>
        </p:spPr>
        <p:txBody>
          <a:bodyPr wrap="none" anchor="ctr"/>
          <a:lstStyle/>
          <a:p>
            <a:endParaRPr lang="en-US"/>
          </a:p>
        </p:txBody>
      </p:sp>
      <p:sp>
        <p:nvSpPr>
          <p:cNvPr id="38" name="Line 33"/>
          <p:cNvSpPr>
            <a:spLocks noChangeShapeType="1"/>
          </p:cNvSpPr>
          <p:nvPr/>
        </p:nvSpPr>
        <p:spPr bwMode="auto">
          <a:xfrm flipV="1">
            <a:off x="4648200" y="4443426"/>
            <a:ext cx="338138" cy="420688"/>
          </a:xfrm>
          <a:prstGeom prst="line">
            <a:avLst/>
          </a:prstGeom>
          <a:noFill/>
          <a:ln w="12700">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5711825" y="4329126"/>
            <a:ext cx="954088" cy="0"/>
          </a:xfrm>
          <a:prstGeom prst="line">
            <a:avLst/>
          </a:prstGeom>
          <a:noFill/>
          <a:ln w="38100" cmpd="dbl">
            <a:solidFill>
              <a:schemeClr val="tx1"/>
            </a:solidFill>
            <a:round/>
            <a:headEnd/>
            <a:tailEnd/>
          </a:ln>
        </p:spPr>
        <p:txBody>
          <a:bodyPr wrap="none" anchor="ctr"/>
          <a:lstStyle/>
          <a:p>
            <a:endParaRPr lang="en-US"/>
          </a:p>
        </p:txBody>
      </p:sp>
      <p:sp>
        <p:nvSpPr>
          <p:cNvPr id="40" name="Line 35"/>
          <p:cNvSpPr>
            <a:spLocks noChangeShapeType="1"/>
          </p:cNvSpPr>
          <p:nvPr/>
        </p:nvSpPr>
        <p:spPr bwMode="auto">
          <a:xfrm flipV="1">
            <a:off x="7392988" y="3903676"/>
            <a:ext cx="366712" cy="304800"/>
          </a:xfrm>
          <a:prstGeom prst="line">
            <a:avLst/>
          </a:prstGeom>
          <a:noFill/>
          <a:ln w="12700">
            <a:solidFill>
              <a:schemeClr val="tx1"/>
            </a:solidFill>
            <a:round/>
            <a:headEnd/>
            <a:tailEnd/>
          </a:ln>
        </p:spPr>
        <p:txBody>
          <a:bodyPr wrap="none" anchor="ctr"/>
          <a:lstStyle/>
          <a:p>
            <a:endParaRPr lang="en-US"/>
          </a:p>
        </p:txBody>
      </p:sp>
      <p:sp>
        <p:nvSpPr>
          <p:cNvPr id="41" name="Line 36"/>
          <p:cNvSpPr>
            <a:spLocks noChangeShapeType="1"/>
          </p:cNvSpPr>
          <p:nvPr/>
        </p:nvSpPr>
        <p:spPr bwMode="auto">
          <a:xfrm>
            <a:off x="7378700" y="4376751"/>
            <a:ext cx="381000" cy="0"/>
          </a:xfrm>
          <a:prstGeom prst="line">
            <a:avLst/>
          </a:prstGeom>
          <a:noFill/>
          <a:ln w="12700">
            <a:solidFill>
              <a:schemeClr val="tx1"/>
            </a:solidFill>
            <a:round/>
            <a:headEnd/>
            <a:tailEnd/>
          </a:ln>
        </p:spPr>
        <p:txBody>
          <a:bodyPr wrap="none" anchor="ctr"/>
          <a:lstStyle/>
          <a:p>
            <a:endParaRPr lang="en-US"/>
          </a:p>
        </p:txBody>
      </p:sp>
      <p:sp>
        <p:nvSpPr>
          <p:cNvPr id="42" name="Line 37"/>
          <p:cNvSpPr>
            <a:spLocks noChangeShapeType="1"/>
          </p:cNvSpPr>
          <p:nvPr/>
        </p:nvSpPr>
        <p:spPr bwMode="auto">
          <a:xfrm>
            <a:off x="7378700" y="4500576"/>
            <a:ext cx="381000" cy="350838"/>
          </a:xfrm>
          <a:prstGeom prst="line">
            <a:avLst/>
          </a:prstGeom>
          <a:noFill/>
          <a:ln w="12700">
            <a:solidFill>
              <a:schemeClr val="tx1"/>
            </a:solidFill>
            <a:round/>
            <a:headEnd/>
            <a:tailEnd/>
          </a:ln>
        </p:spPr>
        <p:txBody>
          <a:bodyPr wrap="none" anchor="ctr"/>
          <a:lstStyle/>
          <a:p>
            <a:endParaRPr lang="en-US"/>
          </a:p>
        </p:txBody>
      </p:sp>
      <p:sp>
        <p:nvSpPr>
          <p:cNvPr id="43" name="Rectangle 38"/>
          <p:cNvSpPr>
            <a:spLocks noChangeArrowheads="1"/>
          </p:cNvSpPr>
          <p:nvPr/>
        </p:nvSpPr>
        <p:spPr bwMode="auto">
          <a:xfrm>
            <a:off x="481013" y="3313126"/>
            <a:ext cx="434975" cy="363538"/>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(a)</a:t>
            </a:r>
          </a:p>
        </p:txBody>
      </p:sp>
      <p:sp>
        <p:nvSpPr>
          <p:cNvPr id="44" name="Rectangle 39"/>
          <p:cNvSpPr>
            <a:spLocks noChangeArrowheads="1"/>
          </p:cNvSpPr>
          <p:nvPr/>
        </p:nvSpPr>
        <p:spPr bwMode="auto">
          <a:xfrm>
            <a:off x="3836988" y="3327414"/>
            <a:ext cx="447675" cy="363537"/>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(b)</a:t>
            </a:r>
          </a:p>
        </p:txBody>
      </p:sp>
      <p:sp>
        <p:nvSpPr>
          <p:cNvPr id="45" name="Rectangle 40"/>
          <p:cNvSpPr>
            <a:spLocks noChangeArrowheads="1"/>
          </p:cNvSpPr>
          <p:nvPr/>
        </p:nvSpPr>
        <p:spPr bwMode="auto">
          <a:xfrm>
            <a:off x="5800725" y="3692539"/>
            <a:ext cx="744538" cy="577850"/>
          </a:xfrm>
          <a:prstGeom prst="rect">
            <a:avLst/>
          </a:prstGeom>
          <a:noFill/>
          <a:ln w="12700">
            <a:noFill/>
            <a:miter lim="800000"/>
            <a:headEnd/>
            <a:tailEnd/>
          </a:ln>
        </p:spPr>
        <p:txBody>
          <a:bodyPr wrap="none" lIns="90488" tIns="44450" rIns="90488" bIns="44450">
            <a:spAutoFit/>
          </a:bodyPr>
          <a:lstStyle/>
          <a:p>
            <a:pPr algn="l" eaLnBrk="0" hangingPunct="0"/>
            <a:r>
              <a:rPr lang="en-US" sz="1600" b="1" i="0">
                <a:latin typeface="Times New Roman" pitchFamily="18" charset="0"/>
              </a:rPr>
              <a:t>Trunk</a:t>
            </a:r>
          </a:p>
          <a:p>
            <a:pPr algn="l" eaLnBrk="0" hangingPunct="0"/>
            <a:r>
              <a:rPr lang="en-US" sz="1600" b="1" i="0">
                <a:latin typeface="Times New Roman" pitchFamily="18" charset="0"/>
              </a:rPr>
              <a:t>group</a:t>
            </a:r>
          </a:p>
        </p:txBody>
      </p:sp>
      <p:sp>
        <p:nvSpPr>
          <p:cNvPr id="46" name="Line 41"/>
          <p:cNvSpPr>
            <a:spLocks noChangeShapeType="1"/>
          </p:cNvSpPr>
          <p:nvPr/>
        </p:nvSpPr>
        <p:spPr bwMode="auto">
          <a:xfrm>
            <a:off x="5710238" y="4406914"/>
            <a:ext cx="954087" cy="0"/>
          </a:xfrm>
          <a:prstGeom prst="line">
            <a:avLst/>
          </a:prstGeom>
          <a:noFill/>
          <a:ln w="38100" cmpd="dbl">
            <a:solidFill>
              <a:schemeClr val="tx1"/>
            </a:solidFill>
            <a:round/>
            <a:headEnd/>
            <a:tailEnd/>
          </a:ln>
        </p:spPr>
        <p:txBody>
          <a:bodyPr wrap="none" anchor="ctr"/>
          <a:lstStyle/>
          <a:p>
            <a:endParaRPr lang="en-US"/>
          </a:p>
        </p:txBody>
      </p:sp>
      <p:sp>
        <p:nvSpPr>
          <p:cNvPr id="47" name="Oval 46"/>
          <p:cNvSpPr/>
          <p:nvPr/>
        </p:nvSpPr>
        <p:spPr bwMode="auto">
          <a:xfrm>
            <a:off x="114297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49" name="Oval 48"/>
          <p:cNvSpPr/>
          <p:nvPr/>
        </p:nvSpPr>
        <p:spPr bwMode="auto">
          <a:xfrm>
            <a:off x="328611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0" name="Oval 49"/>
          <p:cNvSpPr/>
          <p:nvPr/>
        </p:nvSpPr>
        <p:spPr bwMode="auto">
          <a:xfrm>
            <a:off x="7715272" y="365760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1" name="Oval 50"/>
          <p:cNvSpPr/>
          <p:nvPr/>
        </p:nvSpPr>
        <p:spPr bwMode="auto">
          <a:xfrm>
            <a:off x="4286248" y="351473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3" name="Oval 52"/>
          <p:cNvSpPr/>
          <p:nvPr/>
        </p:nvSpPr>
        <p:spPr bwMode="auto">
          <a:xfrm>
            <a:off x="7786710"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4" name="Oval 53"/>
          <p:cNvSpPr/>
          <p:nvPr/>
        </p:nvSpPr>
        <p:spPr bwMode="auto">
          <a:xfrm>
            <a:off x="328611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114297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4286248"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7" name="Oval 56"/>
          <p:cNvSpPr/>
          <p:nvPr/>
        </p:nvSpPr>
        <p:spPr bwMode="auto">
          <a:xfrm>
            <a:off x="771527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1142976"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Oval 58"/>
          <p:cNvSpPr/>
          <p:nvPr/>
        </p:nvSpPr>
        <p:spPr bwMode="auto">
          <a:xfrm>
            <a:off x="430054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0" name="Oval 59"/>
          <p:cNvSpPr/>
          <p:nvPr/>
        </p:nvSpPr>
        <p:spPr bwMode="auto">
          <a:xfrm>
            <a:off x="3300410"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1"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8" name="Rectangle 3"/>
          <p:cNvSpPr txBox="1">
            <a:spLocks noChangeArrowheads="1"/>
          </p:cNvSpPr>
          <p:nvPr/>
        </p:nvSpPr>
        <p:spPr bwMode="auto">
          <a:xfrm>
            <a:off x="142876" y="1428736"/>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lang="en-US" sz="3200" b="1" kern="0" dirty="0" smtClean="0">
                <a:solidFill>
                  <a:schemeClr val="accent2"/>
                </a:solidFill>
                <a:effectLst>
                  <a:outerShdw blurRad="38100" dist="38100" dir="2700000" algn="tl">
                    <a:srgbClr val="FFFFFF"/>
                  </a:outerShdw>
                </a:effectLst>
                <a:latin typeface="+mn-lt"/>
              </a:rPr>
              <a:t>Multiplexing {general definition} ::</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3200" b="1" i="0" u="none" strike="noStrike" kern="0" cap="none" spc="0" normalizeH="0" baseline="0" noProof="0" dirty="0" smtClean="0">
                <a:ln>
                  <a:noFill/>
                </a:ln>
                <a:effectLst>
                  <a:outerShdw blurRad="38100" dist="38100" dir="2700000" algn="tl">
                    <a:srgbClr val="FFFFFF"/>
                  </a:outerShdw>
                </a:effectLst>
                <a:uLnTx/>
                <a:uFillTx/>
                <a:latin typeface="+mn-lt"/>
                <a:ea typeface="+mn-ea"/>
                <a:cs typeface="+mn-cs"/>
              </a:rPr>
              <a:t>Sharing a resource over time.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endParaRPr>
          </a:p>
        </p:txBody>
      </p:sp>
    </p:spTree>
    <p:extLst>
      <p:ext uri="{BB962C8B-B14F-4D97-AF65-F5344CB8AC3E}">
        <p14:creationId xmlns:p14="http://schemas.microsoft.com/office/powerpoint/2010/main" val="128027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439738" y="-142900"/>
            <a:ext cx="8462962" cy="1143000"/>
          </a:xfrm>
        </p:spPr>
        <p:txBody>
          <a:bodyPr/>
          <a:lstStyle/>
          <a:p>
            <a:r>
              <a:rPr lang="en-US" dirty="0" smtClean="0"/>
              <a:t> </a:t>
            </a:r>
            <a:r>
              <a:rPr lang="en-US" sz="3200" dirty="0" smtClean="0"/>
              <a:t>Frequency Division Multiplexing (FDM) </a:t>
            </a:r>
            <a:r>
              <a:rPr lang="en-US" sz="3200" dirty="0" err="1" smtClean="0"/>
              <a:t>vs</a:t>
            </a:r>
            <a:r>
              <a:rPr lang="en-US" sz="3200" dirty="0" smtClean="0"/>
              <a:t> Time Division Multiplexing (TDM)</a:t>
            </a:r>
            <a:endParaRPr lang="fr-FR" sz="3200" dirty="0" smtClean="0"/>
          </a:p>
        </p:txBody>
      </p:sp>
      <p:grpSp>
        <p:nvGrpSpPr>
          <p:cNvPr id="2" name="Group 3"/>
          <p:cNvGrpSpPr>
            <a:grpSpLocks/>
          </p:cNvGrpSpPr>
          <p:nvPr/>
        </p:nvGrpSpPr>
        <p:grpSpPr bwMode="auto">
          <a:xfrm>
            <a:off x="393700" y="1471597"/>
            <a:ext cx="7239000" cy="2438400"/>
            <a:chOff x="288" y="1007"/>
            <a:chExt cx="4560" cy="1536"/>
          </a:xfrm>
        </p:grpSpPr>
        <p:sp>
          <p:nvSpPr>
            <p:cNvPr id="64611" name="Text Box 4"/>
            <p:cNvSpPr txBox="1">
              <a:spLocks noChangeArrowheads="1"/>
            </p:cNvSpPr>
            <p:nvPr/>
          </p:nvSpPr>
          <p:spPr bwMode="auto">
            <a:xfrm>
              <a:off x="288" y="1007"/>
              <a:ext cx="532" cy="288"/>
            </a:xfrm>
            <a:prstGeom prst="rect">
              <a:avLst/>
            </a:prstGeom>
            <a:noFill/>
            <a:ln w="9525">
              <a:noFill/>
              <a:miter lim="800000"/>
              <a:headEnd/>
              <a:tailEnd/>
            </a:ln>
          </p:spPr>
          <p:txBody>
            <a:bodyPr wrap="none">
              <a:spAutoFit/>
            </a:bodyPr>
            <a:lstStyle/>
            <a:p>
              <a:pPr eaLnBrk="1" hangingPunct="1"/>
              <a:r>
                <a:rPr lang="en-US">
                  <a:latin typeface="Arial" charset="0"/>
                </a:rPr>
                <a:t>FDM</a:t>
              </a:r>
              <a:endParaRPr lang="fr-FR">
                <a:latin typeface="Arial" charset="0"/>
              </a:endParaRPr>
            </a:p>
          </p:txBody>
        </p:sp>
        <p:grpSp>
          <p:nvGrpSpPr>
            <p:cNvPr id="3" name="Group 5"/>
            <p:cNvGrpSpPr>
              <a:grpSpLocks/>
            </p:cNvGrpSpPr>
            <p:nvPr/>
          </p:nvGrpSpPr>
          <p:grpSpPr bwMode="auto">
            <a:xfrm>
              <a:off x="720" y="1392"/>
              <a:ext cx="4128" cy="1151"/>
              <a:chOff x="720" y="1392"/>
              <a:chExt cx="4128" cy="1151"/>
            </a:xfrm>
          </p:grpSpPr>
          <p:sp>
            <p:nvSpPr>
              <p:cNvPr id="64613" name="Line 6"/>
              <p:cNvSpPr>
                <a:spLocks noChangeShapeType="1"/>
              </p:cNvSpPr>
              <p:nvPr/>
            </p:nvSpPr>
            <p:spPr bwMode="auto">
              <a:xfrm flipV="1">
                <a:off x="1728" y="1392"/>
                <a:ext cx="0" cy="816"/>
              </a:xfrm>
              <a:prstGeom prst="line">
                <a:avLst/>
              </a:prstGeom>
              <a:noFill/>
              <a:ln w="38100">
                <a:solidFill>
                  <a:schemeClr val="tx1"/>
                </a:solidFill>
                <a:round/>
                <a:headEnd/>
                <a:tailEnd type="triangle" w="med" len="med"/>
              </a:ln>
            </p:spPr>
            <p:txBody>
              <a:bodyPr/>
              <a:lstStyle/>
              <a:p>
                <a:endParaRPr lang="en-US"/>
              </a:p>
            </p:txBody>
          </p:sp>
          <p:sp>
            <p:nvSpPr>
              <p:cNvPr id="64614" name="Text Box 7"/>
              <p:cNvSpPr txBox="1">
                <a:spLocks noChangeArrowheads="1"/>
              </p:cNvSpPr>
              <p:nvPr/>
            </p:nvSpPr>
            <p:spPr bwMode="auto">
              <a:xfrm>
                <a:off x="720" y="1680"/>
                <a:ext cx="960" cy="288"/>
              </a:xfrm>
              <a:prstGeom prst="rect">
                <a:avLst/>
              </a:prstGeom>
              <a:noFill/>
              <a:ln w="9525">
                <a:noFill/>
                <a:miter lim="800000"/>
                <a:headEnd/>
                <a:tailEnd/>
              </a:ln>
            </p:spPr>
            <p:txBody>
              <a:bodyPr wrap="none">
                <a:spAutoFit/>
              </a:bodyPr>
              <a:lstStyle/>
              <a:p>
                <a:pPr eaLnBrk="1" hangingPunct="1"/>
                <a:r>
                  <a:rPr lang="en-US">
                    <a:latin typeface="Arial" charset="0"/>
                  </a:rPr>
                  <a:t>frequency</a:t>
                </a:r>
                <a:endParaRPr lang="fr-FR">
                  <a:latin typeface="Arial" charset="0"/>
                </a:endParaRPr>
              </a:p>
            </p:txBody>
          </p:sp>
          <p:sp>
            <p:nvSpPr>
              <p:cNvPr id="64615" name="Line 8"/>
              <p:cNvSpPr>
                <a:spLocks noChangeShapeType="1"/>
              </p:cNvSpPr>
              <p:nvPr/>
            </p:nvSpPr>
            <p:spPr bwMode="auto">
              <a:xfrm>
                <a:off x="1728" y="2208"/>
                <a:ext cx="3120" cy="0"/>
              </a:xfrm>
              <a:prstGeom prst="line">
                <a:avLst/>
              </a:prstGeom>
              <a:noFill/>
              <a:ln w="38100">
                <a:solidFill>
                  <a:schemeClr val="tx1"/>
                </a:solidFill>
                <a:round/>
                <a:headEnd/>
                <a:tailEnd type="triangle" w="med" len="med"/>
              </a:ln>
            </p:spPr>
            <p:txBody>
              <a:bodyPr/>
              <a:lstStyle/>
              <a:p>
                <a:endParaRPr lang="en-US"/>
              </a:p>
            </p:txBody>
          </p:sp>
          <p:sp>
            <p:nvSpPr>
              <p:cNvPr id="64616" name="Text Box 9"/>
              <p:cNvSpPr txBox="1">
                <a:spLocks noChangeArrowheads="1"/>
              </p:cNvSpPr>
              <p:nvPr/>
            </p:nvSpPr>
            <p:spPr bwMode="auto">
              <a:xfrm>
                <a:off x="3048" y="2255"/>
                <a:ext cx="479" cy="288"/>
              </a:xfrm>
              <a:prstGeom prst="rect">
                <a:avLst/>
              </a:prstGeom>
              <a:noFill/>
              <a:ln w="9525">
                <a:noFill/>
                <a:miter lim="800000"/>
                <a:headEnd/>
                <a:tailEnd/>
              </a:ln>
            </p:spPr>
            <p:txBody>
              <a:bodyPr wrap="none">
                <a:spAutoFit/>
              </a:bodyPr>
              <a:lstStyle/>
              <a:p>
                <a:pPr eaLnBrk="1" hangingPunct="1"/>
                <a:r>
                  <a:rPr lang="en-US">
                    <a:latin typeface="Arial" charset="0"/>
                  </a:rPr>
                  <a:t>time</a:t>
                </a:r>
                <a:endParaRPr lang="fr-FR">
                  <a:latin typeface="Arial" charset="0"/>
                </a:endParaRPr>
              </a:p>
            </p:txBody>
          </p:sp>
          <p:sp>
            <p:nvSpPr>
              <p:cNvPr id="64617" name="Rectangle 10"/>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sp>
        <p:nvSpPr>
          <p:cNvPr id="55307" name="Rectangle 11"/>
          <p:cNvSpPr>
            <a:spLocks noChangeArrowheads="1"/>
          </p:cNvSpPr>
          <p:nvPr/>
        </p:nvSpPr>
        <p:spPr bwMode="auto">
          <a:xfrm>
            <a:off x="2743200" y="2400284"/>
            <a:ext cx="4572000" cy="2286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55308" name="Rectangle 12"/>
          <p:cNvSpPr>
            <a:spLocks noChangeArrowheads="1"/>
          </p:cNvSpPr>
          <p:nvPr/>
        </p:nvSpPr>
        <p:spPr bwMode="auto">
          <a:xfrm>
            <a:off x="2743200" y="2628884"/>
            <a:ext cx="4572000" cy="228600"/>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55309" name="Rectangle 13"/>
          <p:cNvSpPr>
            <a:spLocks noChangeArrowheads="1"/>
          </p:cNvSpPr>
          <p:nvPr/>
        </p:nvSpPr>
        <p:spPr bwMode="auto">
          <a:xfrm>
            <a:off x="2743200" y="2857484"/>
            <a:ext cx="4572000" cy="2286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55310" name="Rectangle 14"/>
          <p:cNvSpPr>
            <a:spLocks noChangeArrowheads="1"/>
          </p:cNvSpPr>
          <p:nvPr/>
        </p:nvSpPr>
        <p:spPr bwMode="auto">
          <a:xfrm>
            <a:off x="2743200" y="3086084"/>
            <a:ext cx="4572000" cy="228600"/>
          </a:xfrm>
          <a:prstGeom prst="rect">
            <a:avLst/>
          </a:prstGeom>
          <a:solidFill>
            <a:srgbClr val="FF00FF"/>
          </a:solidFill>
          <a:ln w="9525">
            <a:solidFill>
              <a:schemeClr val="tx1"/>
            </a:solidFill>
            <a:miter lim="800000"/>
            <a:headEnd/>
            <a:tailEnd/>
          </a:ln>
        </p:spPr>
        <p:txBody>
          <a:bodyPr wrap="none" anchor="ctr"/>
          <a:lstStyle/>
          <a:p>
            <a:endParaRPr lang="en-US"/>
          </a:p>
        </p:txBody>
      </p:sp>
      <p:grpSp>
        <p:nvGrpSpPr>
          <p:cNvPr id="4" name="Group 15"/>
          <p:cNvGrpSpPr>
            <a:grpSpLocks/>
          </p:cNvGrpSpPr>
          <p:nvPr/>
        </p:nvGrpSpPr>
        <p:grpSpPr bwMode="auto">
          <a:xfrm>
            <a:off x="381000" y="4037014"/>
            <a:ext cx="7239000" cy="2349500"/>
            <a:chOff x="288" y="2543"/>
            <a:chExt cx="4560" cy="1480"/>
          </a:xfrm>
        </p:grpSpPr>
        <p:sp>
          <p:nvSpPr>
            <p:cNvPr id="64605" name="Text Box 16"/>
            <p:cNvSpPr txBox="1">
              <a:spLocks noChangeArrowheads="1"/>
            </p:cNvSpPr>
            <p:nvPr/>
          </p:nvSpPr>
          <p:spPr bwMode="auto">
            <a:xfrm>
              <a:off x="288" y="2543"/>
              <a:ext cx="532" cy="288"/>
            </a:xfrm>
            <a:prstGeom prst="rect">
              <a:avLst/>
            </a:prstGeom>
            <a:noFill/>
            <a:ln w="9525">
              <a:noFill/>
              <a:miter lim="800000"/>
              <a:headEnd/>
              <a:tailEnd/>
            </a:ln>
          </p:spPr>
          <p:txBody>
            <a:bodyPr wrap="none">
              <a:spAutoFit/>
            </a:bodyPr>
            <a:lstStyle/>
            <a:p>
              <a:pPr eaLnBrk="1" hangingPunct="1"/>
              <a:r>
                <a:rPr lang="en-US">
                  <a:latin typeface="Arial" charset="0"/>
                </a:rPr>
                <a:t>TDM</a:t>
              </a:r>
              <a:endParaRPr lang="fr-FR">
                <a:latin typeface="Arial" charset="0"/>
              </a:endParaRPr>
            </a:p>
          </p:txBody>
        </p:sp>
        <p:sp>
          <p:nvSpPr>
            <p:cNvPr id="64606" name="Line 17"/>
            <p:cNvSpPr>
              <a:spLocks noChangeShapeType="1"/>
            </p:cNvSpPr>
            <p:nvPr/>
          </p:nvSpPr>
          <p:spPr bwMode="auto">
            <a:xfrm flipV="1">
              <a:off x="1728" y="2977"/>
              <a:ext cx="0" cy="816"/>
            </a:xfrm>
            <a:prstGeom prst="line">
              <a:avLst/>
            </a:prstGeom>
            <a:noFill/>
            <a:ln w="38100">
              <a:solidFill>
                <a:schemeClr val="tx1"/>
              </a:solidFill>
              <a:round/>
              <a:headEnd/>
              <a:tailEnd type="triangle" w="med" len="med"/>
            </a:ln>
          </p:spPr>
          <p:txBody>
            <a:bodyPr/>
            <a:lstStyle/>
            <a:p>
              <a:endParaRPr lang="en-US"/>
            </a:p>
          </p:txBody>
        </p:sp>
        <p:sp>
          <p:nvSpPr>
            <p:cNvPr id="64607" name="Text Box 18"/>
            <p:cNvSpPr txBox="1">
              <a:spLocks noChangeArrowheads="1"/>
            </p:cNvSpPr>
            <p:nvPr/>
          </p:nvSpPr>
          <p:spPr bwMode="auto">
            <a:xfrm>
              <a:off x="720" y="3240"/>
              <a:ext cx="960" cy="288"/>
            </a:xfrm>
            <a:prstGeom prst="rect">
              <a:avLst/>
            </a:prstGeom>
            <a:noFill/>
            <a:ln w="9525">
              <a:noFill/>
              <a:miter lim="800000"/>
              <a:headEnd/>
              <a:tailEnd/>
            </a:ln>
          </p:spPr>
          <p:txBody>
            <a:bodyPr wrap="none">
              <a:spAutoFit/>
            </a:bodyPr>
            <a:lstStyle/>
            <a:p>
              <a:pPr eaLnBrk="1" hangingPunct="1"/>
              <a:r>
                <a:rPr lang="en-US" dirty="0">
                  <a:latin typeface="Arial" charset="0"/>
                </a:rPr>
                <a:t>frequency</a:t>
              </a:r>
              <a:endParaRPr lang="fr-FR" dirty="0">
                <a:latin typeface="Arial" charset="0"/>
              </a:endParaRPr>
            </a:p>
          </p:txBody>
        </p:sp>
        <p:sp>
          <p:nvSpPr>
            <p:cNvPr id="64608" name="Line 19"/>
            <p:cNvSpPr>
              <a:spLocks noChangeShapeType="1"/>
            </p:cNvSpPr>
            <p:nvPr/>
          </p:nvSpPr>
          <p:spPr bwMode="auto">
            <a:xfrm>
              <a:off x="1728" y="3735"/>
              <a:ext cx="3120" cy="0"/>
            </a:xfrm>
            <a:prstGeom prst="line">
              <a:avLst/>
            </a:prstGeom>
            <a:noFill/>
            <a:ln w="38100">
              <a:solidFill>
                <a:schemeClr val="tx1"/>
              </a:solidFill>
              <a:round/>
              <a:headEnd/>
              <a:tailEnd type="triangle" w="med" len="med"/>
            </a:ln>
          </p:spPr>
          <p:txBody>
            <a:bodyPr/>
            <a:lstStyle/>
            <a:p>
              <a:endParaRPr lang="en-US"/>
            </a:p>
          </p:txBody>
        </p:sp>
        <p:sp>
          <p:nvSpPr>
            <p:cNvPr id="64609" name="Text Box 20"/>
            <p:cNvSpPr txBox="1">
              <a:spLocks noChangeArrowheads="1"/>
            </p:cNvSpPr>
            <p:nvPr/>
          </p:nvSpPr>
          <p:spPr bwMode="auto">
            <a:xfrm>
              <a:off x="3048" y="3735"/>
              <a:ext cx="479" cy="288"/>
            </a:xfrm>
            <a:prstGeom prst="rect">
              <a:avLst/>
            </a:prstGeom>
            <a:noFill/>
            <a:ln w="9525">
              <a:noFill/>
              <a:miter lim="800000"/>
              <a:headEnd/>
              <a:tailEnd/>
            </a:ln>
          </p:spPr>
          <p:txBody>
            <a:bodyPr wrap="none">
              <a:spAutoFit/>
            </a:bodyPr>
            <a:lstStyle/>
            <a:p>
              <a:pPr eaLnBrk="1" hangingPunct="1"/>
              <a:r>
                <a:rPr lang="en-US" dirty="0">
                  <a:latin typeface="Arial" charset="0"/>
                </a:rPr>
                <a:t>time</a:t>
              </a:r>
              <a:endParaRPr lang="fr-FR" dirty="0">
                <a:latin typeface="Arial" charset="0"/>
              </a:endParaRPr>
            </a:p>
          </p:txBody>
        </p:sp>
        <p:sp>
          <p:nvSpPr>
            <p:cNvPr id="64610" name="Rectangle 21"/>
            <p:cNvSpPr>
              <a:spLocks noChangeArrowheads="1"/>
            </p:cNvSpPr>
            <p:nvPr/>
          </p:nvSpPr>
          <p:spPr bwMode="auto">
            <a:xfrm>
              <a:off x="1776" y="3105"/>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22"/>
          <p:cNvGrpSpPr>
            <a:grpSpLocks/>
          </p:cNvGrpSpPr>
          <p:nvPr/>
        </p:nvGrpSpPr>
        <p:grpSpPr bwMode="auto">
          <a:xfrm>
            <a:off x="2743200" y="4914884"/>
            <a:ext cx="3886200" cy="914400"/>
            <a:chOff x="1776" y="3168"/>
            <a:chExt cx="2448" cy="576"/>
          </a:xfrm>
        </p:grpSpPr>
        <p:sp>
          <p:nvSpPr>
            <p:cNvPr id="64600" name="Rectangle 23"/>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1" name="Rectangle 24"/>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2" name="Rectangle 25"/>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3" name="Rectangle 26"/>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4" name="Rectangle 27"/>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grpSp>
      <p:grpSp>
        <p:nvGrpSpPr>
          <p:cNvPr id="6" name="Group 28"/>
          <p:cNvGrpSpPr>
            <a:grpSpLocks/>
          </p:cNvGrpSpPr>
          <p:nvPr/>
        </p:nvGrpSpPr>
        <p:grpSpPr bwMode="auto">
          <a:xfrm>
            <a:off x="2971800" y="4914884"/>
            <a:ext cx="3886200" cy="914400"/>
            <a:chOff x="1920" y="3168"/>
            <a:chExt cx="2448" cy="576"/>
          </a:xfrm>
        </p:grpSpPr>
        <p:sp>
          <p:nvSpPr>
            <p:cNvPr id="64595" name="Rectangle 29"/>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6" name="Rectangle 30"/>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7" name="Rectangle 31"/>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8" name="Rectangle 32"/>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9" name="Rectangle 33"/>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grpSp>
      <p:grpSp>
        <p:nvGrpSpPr>
          <p:cNvPr id="7" name="Group 34"/>
          <p:cNvGrpSpPr>
            <a:grpSpLocks/>
          </p:cNvGrpSpPr>
          <p:nvPr/>
        </p:nvGrpSpPr>
        <p:grpSpPr bwMode="auto">
          <a:xfrm>
            <a:off x="3200400" y="4914884"/>
            <a:ext cx="3886200" cy="914400"/>
            <a:chOff x="2064" y="3168"/>
            <a:chExt cx="2448" cy="576"/>
          </a:xfrm>
        </p:grpSpPr>
        <p:sp>
          <p:nvSpPr>
            <p:cNvPr id="64590" name="Rectangle 35"/>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1" name="Rectangle 36"/>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2" name="Rectangle 37"/>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3" name="Rectangle 38"/>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4" name="Rectangle 39"/>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grpSp>
      <p:grpSp>
        <p:nvGrpSpPr>
          <p:cNvPr id="8" name="Group 40"/>
          <p:cNvGrpSpPr>
            <a:grpSpLocks/>
          </p:cNvGrpSpPr>
          <p:nvPr/>
        </p:nvGrpSpPr>
        <p:grpSpPr bwMode="auto">
          <a:xfrm>
            <a:off x="3429000" y="4914884"/>
            <a:ext cx="3886200" cy="914400"/>
            <a:chOff x="2208" y="3168"/>
            <a:chExt cx="2448" cy="576"/>
          </a:xfrm>
        </p:grpSpPr>
        <p:sp>
          <p:nvSpPr>
            <p:cNvPr id="64585" name="Rectangle 41"/>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6" name="Rectangle 42"/>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7" name="Rectangle 43"/>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8" name="Rectangle 44"/>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9" name="Rectangle 45"/>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grpSp>
      <p:grpSp>
        <p:nvGrpSpPr>
          <p:cNvPr id="9" name="Group 46"/>
          <p:cNvGrpSpPr>
            <a:grpSpLocks/>
          </p:cNvGrpSpPr>
          <p:nvPr/>
        </p:nvGrpSpPr>
        <p:grpSpPr bwMode="auto">
          <a:xfrm>
            <a:off x="2743200" y="2628884"/>
            <a:ext cx="4572000" cy="457200"/>
            <a:chOff x="1776" y="1728"/>
            <a:chExt cx="2880" cy="288"/>
          </a:xfrm>
        </p:grpSpPr>
        <p:sp>
          <p:nvSpPr>
            <p:cNvPr id="64582" name="Line 47"/>
            <p:cNvSpPr>
              <a:spLocks noChangeShapeType="1"/>
            </p:cNvSpPr>
            <p:nvPr/>
          </p:nvSpPr>
          <p:spPr bwMode="auto">
            <a:xfrm flipV="1">
              <a:off x="1776" y="1728"/>
              <a:ext cx="2880" cy="0"/>
            </a:xfrm>
            <a:prstGeom prst="line">
              <a:avLst/>
            </a:prstGeom>
            <a:noFill/>
            <a:ln w="9525">
              <a:solidFill>
                <a:schemeClr val="tx1"/>
              </a:solidFill>
              <a:round/>
              <a:headEnd/>
              <a:tailEnd/>
            </a:ln>
          </p:spPr>
          <p:txBody>
            <a:bodyPr/>
            <a:lstStyle/>
            <a:p>
              <a:endParaRPr lang="en-US"/>
            </a:p>
          </p:txBody>
        </p:sp>
        <p:sp>
          <p:nvSpPr>
            <p:cNvPr id="64583" name="Line 48"/>
            <p:cNvSpPr>
              <a:spLocks noChangeShapeType="1"/>
            </p:cNvSpPr>
            <p:nvPr/>
          </p:nvSpPr>
          <p:spPr bwMode="auto">
            <a:xfrm flipV="1">
              <a:off x="1776" y="1872"/>
              <a:ext cx="2880" cy="0"/>
            </a:xfrm>
            <a:prstGeom prst="line">
              <a:avLst/>
            </a:prstGeom>
            <a:noFill/>
            <a:ln w="9525">
              <a:solidFill>
                <a:schemeClr val="tx1"/>
              </a:solidFill>
              <a:round/>
              <a:headEnd/>
              <a:tailEnd/>
            </a:ln>
          </p:spPr>
          <p:txBody>
            <a:bodyPr/>
            <a:lstStyle/>
            <a:p>
              <a:endParaRPr lang="en-US" dirty="0"/>
            </a:p>
          </p:txBody>
        </p:sp>
        <p:sp>
          <p:nvSpPr>
            <p:cNvPr id="64584" name="Line 49"/>
            <p:cNvSpPr>
              <a:spLocks noChangeShapeType="1"/>
            </p:cNvSpPr>
            <p:nvPr/>
          </p:nvSpPr>
          <p:spPr bwMode="auto">
            <a:xfrm flipV="1">
              <a:off x="1776" y="2016"/>
              <a:ext cx="2880" cy="0"/>
            </a:xfrm>
            <a:prstGeom prst="line">
              <a:avLst/>
            </a:prstGeom>
            <a:noFill/>
            <a:ln w="9525">
              <a:solidFill>
                <a:schemeClr val="tx1"/>
              </a:solidFill>
              <a:round/>
              <a:headEnd/>
              <a:tailEnd/>
            </a:ln>
          </p:spPr>
          <p:txBody>
            <a:bodyPr/>
            <a:lstStyle/>
            <a:p>
              <a:endParaRPr lang="en-US"/>
            </a:p>
          </p:txBody>
        </p:sp>
      </p:grpSp>
      <p:grpSp>
        <p:nvGrpSpPr>
          <p:cNvPr id="10" name="Group 50"/>
          <p:cNvGrpSpPr>
            <a:grpSpLocks/>
          </p:cNvGrpSpPr>
          <p:nvPr/>
        </p:nvGrpSpPr>
        <p:grpSpPr bwMode="auto">
          <a:xfrm>
            <a:off x="2971800" y="4914884"/>
            <a:ext cx="4114800" cy="914400"/>
            <a:chOff x="1920" y="3168"/>
            <a:chExt cx="2592" cy="576"/>
          </a:xfrm>
        </p:grpSpPr>
        <p:sp>
          <p:nvSpPr>
            <p:cNvPr id="64563" name="Line 51"/>
            <p:cNvSpPr>
              <a:spLocks noChangeShapeType="1"/>
            </p:cNvSpPr>
            <p:nvPr/>
          </p:nvSpPr>
          <p:spPr bwMode="auto">
            <a:xfrm>
              <a:off x="1920" y="3168"/>
              <a:ext cx="0" cy="576"/>
            </a:xfrm>
            <a:prstGeom prst="line">
              <a:avLst/>
            </a:prstGeom>
            <a:noFill/>
            <a:ln w="9525">
              <a:solidFill>
                <a:schemeClr val="tx1"/>
              </a:solidFill>
              <a:round/>
              <a:headEnd/>
              <a:tailEnd/>
            </a:ln>
          </p:spPr>
          <p:txBody>
            <a:bodyPr/>
            <a:lstStyle/>
            <a:p>
              <a:endParaRPr lang="en-US"/>
            </a:p>
          </p:txBody>
        </p:sp>
        <p:sp>
          <p:nvSpPr>
            <p:cNvPr id="64564" name="Line 52"/>
            <p:cNvSpPr>
              <a:spLocks noChangeShapeType="1"/>
            </p:cNvSpPr>
            <p:nvPr/>
          </p:nvSpPr>
          <p:spPr bwMode="auto">
            <a:xfrm>
              <a:off x="2064" y="3168"/>
              <a:ext cx="0" cy="576"/>
            </a:xfrm>
            <a:prstGeom prst="line">
              <a:avLst/>
            </a:prstGeom>
            <a:noFill/>
            <a:ln w="9525">
              <a:solidFill>
                <a:schemeClr val="tx1"/>
              </a:solidFill>
              <a:round/>
              <a:headEnd/>
              <a:tailEnd/>
            </a:ln>
          </p:spPr>
          <p:txBody>
            <a:bodyPr/>
            <a:lstStyle/>
            <a:p>
              <a:endParaRPr lang="en-US"/>
            </a:p>
          </p:txBody>
        </p:sp>
        <p:sp>
          <p:nvSpPr>
            <p:cNvPr id="64565" name="Line 53"/>
            <p:cNvSpPr>
              <a:spLocks noChangeShapeType="1"/>
            </p:cNvSpPr>
            <p:nvPr/>
          </p:nvSpPr>
          <p:spPr bwMode="auto">
            <a:xfrm>
              <a:off x="2208" y="3168"/>
              <a:ext cx="0" cy="576"/>
            </a:xfrm>
            <a:prstGeom prst="line">
              <a:avLst/>
            </a:prstGeom>
            <a:noFill/>
            <a:ln w="9525">
              <a:solidFill>
                <a:schemeClr val="tx1"/>
              </a:solidFill>
              <a:round/>
              <a:headEnd/>
              <a:tailEnd/>
            </a:ln>
          </p:spPr>
          <p:txBody>
            <a:bodyPr/>
            <a:lstStyle/>
            <a:p>
              <a:endParaRPr lang="en-US"/>
            </a:p>
          </p:txBody>
        </p:sp>
        <p:sp>
          <p:nvSpPr>
            <p:cNvPr id="64566" name="Line 54"/>
            <p:cNvSpPr>
              <a:spLocks noChangeShapeType="1"/>
            </p:cNvSpPr>
            <p:nvPr/>
          </p:nvSpPr>
          <p:spPr bwMode="auto">
            <a:xfrm>
              <a:off x="2352" y="3168"/>
              <a:ext cx="0" cy="576"/>
            </a:xfrm>
            <a:prstGeom prst="line">
              <a:avLst/>
            </a:prstGeom>
            <a:noFill/>
            <a:ln w="9525">
              <a:solidFill>
                <a:schemeClr val="tx1"/>
              </a:solidFill>
              <a:round/>
              <a:headEnd/>
              <a:tailEnd/>
            </a:ln>
          </p:spPr>
          <p:txBody>
            <a:bodyPr/>
            <a:lstStyle/>
            <a:p>
              <a:endParaRPr lang="en-US"/>
            </a:p>
          </p:txBody>
        </p:sp>
        <p:sp>
          <p:nvSpPr>
            <p:cNvPr id="64567" name="Line 55"/>
            <p:cNvSpPr>
              <a:spLocks noChangeShapeType="1"/>
            </p:cNvSpPr>
            <p:nvPr/>
          </p:nvSpPr>
          <p:spPr bwMode="auto">
            <a:xfrm>
              <a:off x="2496" y="3168"/>
              <a:ext cx="0" cy="576"/>
            </a:xfrm>
            <a:prstGeom prst="line">
              <a:avLst/>
            </a:prstGeom>
            <a:noFill/>
            <a:ln w="9525">
              <a:solidFill>
                <a:schemeClr val="tx1"/>
              </a:solidFill>
              <a:round/>
              <a:headEnd/>
              <a:tailEnd/>
            </a:ln>
          </p:spPr>
          <p:txBody>
            <a:bodyPr/>
            <a:lstStyle/>
            <a:p>
              <a:endParaRPr lang="en-US"/>
            </a:p>
          </p:txBody>
        </p:sp>
        <p:sp>
          <p:nvSpPr>
            <p:cNvPr id="64568" name="Line 56"/>
            <p:cNvSpPr>
              <a:spLocks noChangeShapeType="1"/>
            </p:cNvSpPr>
            <p:nvPr/>
          </p:nvSpPr>
          <p:spPr bwMode="auto">
            <a:xfrm>
              <a:off x="2640" y="3168"/>
              <a:ext cx="0" cy="576"/>
            </a:xfrm>
            <a:prstGeom prst="line">
              <a:avLst/>
            </a:prstGeom>
            <a:noFill/>
            <a:ln w="9525">
              <a:solidFill>
                <a:schemeClr val="tx1"/>
              </a:solidFill>
              <a:round/>
              <a:headEnd/>
              <a:tailEnd/>
            </a:ln>
          </p:spPr>
          <p:txBody>
            <a:bodyPr/>
            <a:lstStyle/>
            <a:p>
              <a:endParaRPr lang="en-US"/>
            </a:p>
          </p:txBody>
        </p:sp>
        <p:sp>
          <p:nvSpPr>
            <p:cNvPr id="64569" name="Line 57"/>
            <p:cNvSpPr>
              <a:spLocks noChangeShapeType="1"/>
            </p:cNvSpPr>
            <p:nvPr/>
          </p:nvSpPr>
          <p:spPr bwMode="auto">
            <a:xfrm>
              <a:off x="2784" y="3168"/>
              <a:ext cx="0" cy="576"/>
            </a:xfrm>
            <a:prstGeom prst="line">
              <a:avLst/>
            </a:prstGeom>
            <a:noFill/>
            <a:ln w="9525">
              <a:solidFill>
                <a:schemeClr val="tx1"/>
              </a:solidFill>
              <a:round/>
              <a:headEnd/>
              <a:tailEnd/>
            </a:ln>
          </p:spPr>
          <p:txBody>
            <a:bodyPr/>
            <a:lstStyle/>
            <a:p>
              <a:endParaRPr lang="en-US"/>
            </a:p>
          </p:txBody>
        </p:sp>
        <p:sp>
          <p:nvSpPr>
            <p:cNvPr id="64570" name="Line 58"/>
            <p:cNvSpPr>
              <a:spLocks noChangeShapeType="1"/>
            </p:cNvSpPr>
            <p:nvPr/>
          </p:nvSpPr>
          <p:spPr bwMode="auto">
            <a:xfrm>
              <a:off x="2928" y="3168"/>
              <a:ext cx="0" cy="576"/>
            </a:xfrm>
            <a:prstGeom prst="line">
              <a:avLst/>
            </a:prstGeom>
            <a:noFill/>
            <a:ln w="9525">
              <a:solidFill>
                <a:schemeClr val="tx1"/>
              </a:solidFill>
              <a:round/>
              <a:headEnd/>
              <a:tailEnd/>
            </a:ln>
          </p:spPr>
          <p:txBody>
            <a:bodyPr/>
            <a:lstStyle/>
            <a:p>
              <a:endParaRPr lang="en-US"/>
            </a:p>
          </p:txBody>
        </p:sp>
        <p:sp>
          <p:nvSpPr>
            <p:cNvPr id="64571" name="Line 59"/>
            <p:cNvSpPr>
              <a:spLocks noChangeShapeType="1"/>
            </p:cNvSpPr>
            <p:nvPr/>
          </p:nvSpPr>
          <p:spPr bwMode="auto">
            <a:xfrm>
              <a:off x="3072" y="3168"/>
              <a:ext cx="0" cy="576"/>
            </a:xfrm>
            <a:prstGeom prst="line">
              <a:avLst/>
            </a:prstGeom>
            <a:noFill/>
            <a:ln w="9525">
              <a:solidFill>
                <a:schemeClr val="tx1"/>
              </a:solidFill>
              <a:round/>
              <a:headEnd/>
              <a:tailEnd/>
            </a:ln>
          </p:spPr>
          <p:txBody>
            <a:bodyPr/>
            <a:lstStyle/>
            <a:p>
              <a:endParaRPr lang="en-US"/>
            </a:p>
          </p:txBody>
        </p:sp>
        <p:sp>
          <p:nvSpPr>
            <p:cNvPr id="64572" name="Line 60"/>
            <p:cNvSpPr>
              <a:spLocks noChangeShapeType="1"/>
            </p:cNvSpPr>
            <p:nvPr/>
          </p:nvSpPr>
          <p:spPr bwMode="auto">
            <a:xfrm>
              <a:off x="3216" y="3168"/>
              <a:ext cx="0" cy="576"/>
            </a:xfrm>
            <a:prstGeom prst="line">
              <a:avLst/>
            </a:prstGeom>
            <a:noFill/>
            <a:ln w="9525">
              <a:solidFill>
                <a:schemeClr val="tx1"/>
              </a:solidFill>
              <a:round/>
              <a:headEnd/>
              <a:tailEnd/>
            </a:ln>
          </p:spPr>
          <p:txBody>
            <a:bodyPr/>
            <a:lstStyle/>
            <a:p>
              <a:endParaRPr lang="en-US"/>
            </a:p>
          </p:txBody>
        </p:sp>
        <p:sp>
          <p:nvSpPr>
            <p:cNvPr id="64573" name="Line 61"/>
            <p:cNvSpPr>
              <a:spLocks noChangeShapeType="1"/>
            </p:cNvSpPr>
            <p:nvPr/>
          </p:nvSpPr>
          <p:spPr bwMode="auto">
            <a:xfrm>
              <a:off x="3360" y="3168"/>
              <a:ext cx="0" cy="576"/>
            </a:xfrm>
            <a:prstGeom prst="line">
              <a:avLst/>
            </a:prstGeom>
            <a:noFill/>
            <a:ln w="9525">
              <a:solidFill>
                <a:schemeClr val="tx1"/>
              </a:solidFill>
              <a:round/>
              <a:headEnd/>
              <a:tailEnd/>
            </a:ln>
          </p:spPr>
          <p:txBody>
            <a:bodyPr/>
            <a:lstStyle/>
            <a:p>
              <a:endParaRPr lang="en-US"/>
            </a:p>
          </p:txBody>
        </p:sp>
        <p:sp>
          <p:nvSpPr>
            <p:cNvPr id="64574" name="Line 62"/>
            <p:cNvSpPr>
              <a:spLocks noChangeShapeType="1"/>
            </p:cNvSpPr>
            <p:nvPr/>
          </p:nvSpPr>
          <p:spPr bwMode="auto">
            <a:xfrm>
              <a:off x="3504" y="3168"/>
              <a:ext cx="0" cy="576"/>
            </a:xfrm>
            <a:prstGeom prst="line">
              <a:avLst/>
            </a:prstGeom>
            <a:noFill/>
            <a:ln w="9525">
              <a:solidFill>
                <a:schemeClr val="tx1"/>
              </a:solidFill>
              <a:round/>
              <a:headEnd/>
              <a:tailEnd/>
            </a:ln>
          </p:spPr>
          <p:txBody>
            <a:bodyPr/>
            <a:lstStyle/>
            <a:p>
              <a:endParaRPr lang="en-US"/>
            </a:p>
          </p:txBody>
        </p:sp>
        <p:sp>
          <p:nvSpPr>
            <p:cNvPr id="64575" name="Line 63"/>
            <p:cNvSpPr>
              <a:spLocks noChangeShapeType="1"/>
            </p:cNvSpPr>
            <p:nvPr/>
          </p:nvSpPr>
          <p:spPr bwMode="auto">
            <a:xfrm>
              <a:off x="3648" y="3168"/>
              <a:ext cx="0" cy="576"/>
            </a:xfrm>
            <a:prstGeom prst="line">
              <a:avLst/>
            </a:prstGeom>
            <a:noFill/>
            <a:ln w="9525">
              <a:solidFill>
                <a:schemeClr val="tx1"/>
              </a:solidFill>
              <a:round/>
              <a:headEnd/>
              <a:tailEnd/>
            </a:ln>
          </p:spPr>
          <p:txBody>
            <a:bodyPr/>
            <a:lstStyle/>
            <a:p>
              <a:endParaRPr lang="en-US"/>
            </a:p>
          </p:txBody>
        </p:sp>
        <p:sp>
          <p:nvSpPr>
            <p:cNvPr id="64576" name="Line 64"/>
            <p:cNvSpPr>
              <a:spLocks noChangeShapeType="1"/>
            </p:cNvSpPr>
            <p:nvPr/>
          </p:nvSpPr>
          <p:spPr bwMode="auto">
            <a:xfrm>
              <a:off x="3792" y="3168"/>
              <a:ext cx="0" cy="576"/>
            </a:xfrm>
            <a:prstGeom prst="line">
              <a:avLst/>
            </a:prstGeom>
            <a:noFill/>
            <a:ln w="9525">
              <a:solidFill>
                <a:schemeClr val="tx1"/>
              </a:solidFill>
              <a:round/>
              <a:headEnd/>
              <a:tailEnd/>
            </a:ln>
          </p:spPr>
          <p:txBody>
            <a:bodyPr/>
            <a:lstStyle/>
            <a:p>
              <a:endParaRPr lang="en-US"/>
            </a:p>
          </p:txBody>
        </p:sp>
        <p:sp>
          <p:nvSpPr>
            <p:cNvPr id="64577" name="Line 65"/>
            <p:cNvSpPr>
              <a:spLocks noChangeShapeType="1"/>
            </p:cNvSpPr>
            <p:nvPr/>
          </p:nvSpPr>
          <p:spPr bwMode="auto">
            <a:xfrm>
              <a:off x="3936" y="3168"/>
              <a:ext cx="0" cy="576"/>
            </a:xfrm>
            <a:prstGeom prst="line">
              <a:avLst/>
            </a:prstGeom>
            <a:noFill/>
            <a:ln w="9525">
              <a:solidFill>
                <a:schemeClr val="tx1"/>
              </a:solidFill>
              <a:round/>
              <a:headEnd/>
              <a:tailEnd/>
            </a:ln>
          </p:spPr>
          <p:txBody>
            <a:bodyPr/>
            <a:lstStyle/>
            <a:p>
              <a:endParaRPr lang="en-US"/>
            </a:p>
          </p:txBody>
        </p:sp>
        <p:sp>
          <p:nvSpPr>
            <p:cNvPr id="64578" name="Line 66"/>
            <p:cNvSpPr>
              <a:spLocks noChangeShapeType="1"/>
            </p:cNvSpPr>
            <p:nvPr/>
          </p:nvSpPr>
          <p:spPr bwMode="auto">
            <a:xfrm>
              <a:off x="4080" y="3168"/>
              <a:ext cx="0" cy="576"/>
            </a:xfrm>
            <a:prstGeom prst="line">
              <a:avLst/>
            </a:prstGeom>
            <a:noFill/>
            <a:ln w="9525">
              <a:solidFill>
                <a:schemeClr val="tx1"/>
              </a:solidFill>
              <a:round/>
              <a:headEnd/>
              <a:tailEnd/>
            </a:ln>
          </p:spPr>
          <p:txBody>
            <a:bodyPr/>
            <a:lstStyle/>
            <a:p>
              <a:endParaRPr lang="en-US"/>
            </a:p>
          </p:txBody>
        </p:sp>
        <p:sp>
          <p:nvSpPr>
            <p:cNvPr id="64579" name="Line 67"/>
            <p:cNvSpPr>
              <a:spLocks noChangeShapeType="1"/>
            </p:cNvSpPr>
            <p:nvPr/>
          </p:nvSpPr>
          <p:spPr bwMode="auto">
            <a:xfrm>
              <a:off x="4224" y="3168"/>
              <a:ext cx="0" cy="576"/>
            </a:xfrm>
            <a:prstGeom prst="line">
              <a:avLst/>
            </a:prstGeom>
            <a:noFill/>
            <a:ln w="9525">
              <a:solidFill>
                <a:schemeClr val="tx1"/>
              </a:solidFill>
              <a:round/>
              <a:headEnd/>
              <a:tailEnd/>
            </a:ln>
          </p:spPr>
          <p:txBody>
            <a:bodyPr/>
            <a:lstStyle/>
            <a:p>
              <a:endParaRPr lang="en-US"/>
            </a:p>
          </p:txBody>
        </p:sp>
        <p:sp>
          <p:nvSpPr>
            <p:cNvPr id="64580" name="Line 68"/>
            <p:cNvSpPr>
              <a:spLocks noChangeShapeType="1"/>
            </p:cNvSpPr>
            <p:nvPr/>
          </p:nvSpPr>
          <p:spPr bwMode="auto">
            <a:xfrm>
              <a:off x="4368" y="3168"/>
              <a:ext cx="0" cy="576"/>
            </a:xfrm>
            <a:prstGeom prst="line">
              <a:avLst/>
            </a:prstGeom>
            <a:noFill/>
            <a:ln w="9525">
              <a:solidFill>
                <a:schemeClr val="tx1"/>
              </a:solidFill>
              <a:round/>
              <a:headEnd/>
              <a:tailEnd/>
            </a:ln>
          </p:spPr>
          <p:txBody>
            <a:bodyPr/>
            <a:lstStyle/>
            <a:p>
              <a:endParaRPr lang="en-US"/>
            </a:p>
          </p:txBody>
        </p:sp>
        <p:sp>
          <p:nvSpPr>
            <p:cNvPr id="64581" name="Line 69"/>
            <p:cNvSpPr>
              <a:spLocks noChangeShapeType="1"/>
            </p:cNvSpPr>
            <p:nvPr/>
          </p:nvSpPr>
          <p:spPr bwMode="auto">
            <a:xfrm>
              <a:off x="4512" y="3168"/>
              <a:ext cx="0" cy="576"/>
            </a:xfrm>
            <a:prstGeom prst="line">
              <a:avLst/>
            </a:prstGeom>
            <a:noFill/>
            <a:ln w="9525">
              <a:solidFill>
                <a:schemeClr val="tx1"/>
              </a:solidFill>
              <a:round/>
              <a:headEnd/>
              <a:tailEnd/>
            </a:ln>
          </p:spPr>
          <p:txBody>
            <a:bodyPr/>
            <a:lstStyle/>
            <a:p>
              <a:endParaRPr lang="en-US"/>
            </a:p>
          </p:txBody>
        </p:sp>
      </p:grpSp>
      <p:grpSp>
        <p:nvGrpSpPr>
          <p:cNvPr id="11" name="Group 70"/>
          <p:cNvGrpSpPr>
            <a:grpSpLocks/>
          </p:cNvGrpSpPr>
          <p:nvPr/>
        </p:nvGrpSpPr>
        <p:grpSpPr bwMode="auto">
          <a:xfrm>
            <a:off x="2743200" y="2514584"/>
            <a:ext cx="4572000" cy="685800"/>
            <a:chOff x="1776" y="1656"/>
            <a:chExt cx="2880" cy="432"/>
          </a:xfrm>
        </p:grpSpPr>
        <p:sp>
          <p:nvSpPr>
            <p:cNvPr id="64559" name="Line 71"/>
            <p:cNvSpPr>
              <a:spLocks noChangeShapeType="1"/>
            </p:cNvSpPr>
            <p:nvPr/>
          </p:nvSpPr>
          <p:spPr bwMode="auto">
            <a:xfrm>
              <a:off x="1776" y="1656"/>
              <a:ext cx="2880" cy="0"/>
            </a:xfrm>
            <a:prstGeom prst="line">
              <a:avLst/>
            </a:prstGeom>
            <a:noFill/>
            <a:ln w="9525">
              <a:solidFill>
                <a:schemeClr val="tx1"/>
              </a:solidFill>
              <a:prstDash val="dash"/>
              <a:round/>
              <a:headEnd/>
              <a:tailEnd/>
            </a:ln>
          </p:spPr>
          <p:txBody>
            <a:bodyPr/>
            <a:lstStyle/>
            <a:p>
              <a:endParaRPr lang="en-US"/>
            </a:p>
          </p:txBody>
        </p:sp>
        <p:sp>
          <p:nvSpPr>
            <p:cNvPr id="64560" name="Line 72"/>
            <p:cNvSpPr>
              <a:spLocks noChangeShapeType="1"/>
            </p:cNvSpPr>
            <p:nvPr/>
          </p:nvSpPr>
          <p:spPr bwMode="auto">
            <a:xfrm>
              <a:off x="1776" y="1800"/>
              <a:ext cx="2880" cy="0"/>
            </a:xfrm>
            <a:prstGeom prst="line">
              <a:avLst/>
            </a:prstGeom>
            <a:noFill/>
            <a:ln w="9525">
              <a:solidFill>
                <a:schemeClr val="tx1"/>
              </a:solidFill>
              <a:prstDash val="dash"/>
              <a:round/>
              <a:headEnd/>
              <a:tailEnd/>
            </a:ln>
          </p:spPr>
          <p:txBody>
            <a:bodyPr/>
            <a:lstStyle/>
            <a:p>
              <a:endParaRPr lang="en-US"/>
            </a:p>
          </p:txBody>
        </p:sp>
        <p:sp>
          <p:nvSpPr>
            <p:cNvPr id="64561" name="Line 73"/>
            <p:cNvSpPr>
              <a:spLocks noChangeShapeType="1"/>
            </p:cNvSpPr>
            <p:nvPr/>
          </p:nvSpPr>
          <p:spPr bwMode="auto">
            <a:xfrm>
              <a:off x="1776" y="1944"/>
              <a:ext cx="2880" cy="0"/>
            </a:xfrm>
            <a:prstGeom prst="line">
              <a:avLst/>
            </a:prstGeom>
            <a:noFill/>
            <a:ln w="9525">
              <a:solidFill>
                <a:schemeClr val="tx1"/>
              </a:solidFill>
              <a:prstDash val="dash"/>
              <a:round/>
              <a:headEnd/>
              <a:tailEnd/>
            </a:ln>
          </p:spPr>
          <p:txBody>
            <a:bodyPr/>
            <a:lstStyle/>
            <a:p>
              <a:endParaRPr lang="en-US"/>
            </a:p>
          </p:txBody>
        </p:sp>
        <p:sp>
          <p:nvSpPr>
            <p:cNvPr id="64562" name="Line 74"/>
            <p:cNvSpPr>
              <a:spLocks noChangeShapeType="1"/>
            </p:cNvSpPr>
            <p:nvPr/>
          </p:nvSpPr>
          <p:spPr bwMode="auto">
            <a:xfrm>
              <a:off x="1776" y="2088"/>
              <a:ext cx="2880" cy="0"/>
            </a:xfrm>
            <a:prstGeom prst="line">
              <a:avLst/>
            </a:prstGeom>
            <a:noFill/>
            <a:ln w="9525">
              <a:solidFill>
                <a:schemeClr val="tx1"/>
              </a:solidFill>
              <a:prstDash val="dash"/>
              <a:round/>
              <a:headEnd/>
              <a:tailEnd/>
            </a:ln>
          </p:spPr>
          <p:txBody>
            <a:bodyPr/>
            <a:lstStyle/>
            <a:p>
              <a:endParaRPr lang="en-US"/>
            </a:p>
          </p:txBody>
        </p:sp>
      </p:grpSp>
      <p:grpSp>
        <p:nvGrpSpPr>
          <p:cNvPr id="12" name="Group 75"/>
          <p:cNvGrpSpPr>
            <a:grpSpLocks/>
          </p:cNvGrpSpPr>
          <p:nvPr/>
        </p:nvGrpSpPr>
        <p:grpSpPr bwMode="auto">
          <a:xfrm>
            <a:off x="2857500" y="4914884"/>
            <a:ext cx="4343400" cy="914400"/>
            <a:chOff x="1848" y="3168"/>
            <a:chExt cx="2736" cy="576"/>
          </a:xfrm>
        </p:grpSpPr>
        <p:sp>
          <p:nvSpPr>
            <p:cNvPr id="64539" name="Line 76"/>
            <p:cNvSpPr>
              <a:spLocks noChangeShapeType="1"/>
            </p:cNvSpPr>
            <p:nvPr/>
          </p:nvSpPr>
          <p:spPr bwMode="auto">
            <a:xfrm>
              <a:off x="1848" y="3168"/>
              <a:ext cx="0" cy="576"/>
            </a:xfrm>
            <a:prstGeom prst="line">
              <a:avLst/>
            </a:prstGeom>
            <a:noFill/>
            <a:ln w="9525">
              <a:solidFill>
                <a:schemeClr val="tx1"/>
              </a:solidFill>
              <a:prstDash val="dash"/>
              <a:round/>
              <a:headEnd/>
              <a:tailEnd/>
            </a:ln>
          </p:spPr>
          <p:txBody>
            <a:bodyPr/>
            <a:lstStyle/>
            <a:p>
              <a:endParaRPr lang="en-US"/>
            </a:p>
          </p:txBody>
        </p:sp>
        <p:sp>
          <p:nvSpPr>
            <p:cNvPr id="64540" name="Line 77"/>
            <p:cNvSpPr>
              <a:spLocks noChangeShapeType="1"/>
            </p:cNvSpPr>
            <p:nvPr/>
          </p:nvSpPr>
          <p:spPr bwMode="auto">
            <a:xfrm>
              <a:off x="1992" y="3168"/>
              <a:ext cx="0" cy="576"/>
            </a:xfrm>
            <a:prstGeom prst="line">
              <a:avLst/>
            </a:prstGeom>
            <a:noFill/>
            <a:ln w="9525">
              <a:solidFill>
                <a:schemeClr val="tx1"/>
              </a:solidFill>
              <a:prstDash val="dash"/>
              <a:round/>
              <a:headEnd/>
              <a:tailEnd/>
            </a:ln>
          </p:spPr>
          <p:txBody>
            <a:bodyPr/>
            <a:lstStyle/>
            <a:p>
              <a:endParaRPr lang="en-US"/>
            </a:p>
          </p:txBody>
        </p:sp>
        <p:sp>
          <p:nvSpPr>
            <p:cNvPr id="64541" name="Line 78"/>
            <p:cNvSpPr>
              <a:spLocks noChangeShapeType="1"/>
            </p:cNvSpPr>
            <p:nvPr/>
          </p:nvSpPr>
          <p:spPr bwMode="auto">
            <a:xfrm>
              <a:off x="2136" y="3168"/>
              <a:ext cx="0" cy="576"/>
            </a:xfrm>
            <a:prstGeom prst="line">
              <a:avLst/>
            </a:prstGeom>
            <a:noFill/>
            <a:ln w="9525">
              <a:solidFill>
                <a:schemeClr val="tx1"/>
              </a:solidFill>
              <a:prstDash val="dash"/>
              <a:round/>
              <a:headEnd/>
              <a:tailEnd/>
            </a:ln>
          </p:spPr>
          <p:txBody>
            <a:bodyPr/>
            <a:lstStyle/>
            <a:p>
              <a:endParaRPr lang="en-US"/>
            </a:p>
          </p:txBody>
        </p:sp>
        <p:sp>
          <p:nvSpPr>
            <p:cNvPr id="64542" name="Line 79"/>
            <p:cNvSpPr>
              <a:spLocks noChangeShapeType="1"/>
            </p:cNvSpPr>
            <p:nvPr/>
          </p:nvSpPr>
          <p:spPr bwMode="auto">
            <a:xfrm>
              <a:off x="2280" y="3168"/>
              <a:ext cx="0" cy="576"/>
            </a:xfrm>
            <a:prstGeom prst="line">
              <a:avLst/>
            </a:prstGeom>
            <a:noFill/>
            <a:ln w="9525">
              <a:solidFill>
                <a:schemeClr val="tx1"/>
              </a:solidFill>
              <a:prstDash val="dash"/>
              <a:round/>
              <a:headEnd/>
              <a:tailEnd/>
            </a:ln>
          </p:spPr>
          <p:txBody>
            <a:bodyPr/>
            <a:lstStyle/>
            <a:p>
              <a:endParaRPr lang="en-US"/>
            </a:p>
          </p:txBody>
        </p:sp>
        <p:sp>
          <p:nvSpPr>
            <p:cNvPr id="64543" name="Line 80"/>
            <p:cNvSpPr>
              <a:spLocks noChangeShapeType="1"/>
            </p:cNvSpPr>
            <p:nvPr/>
          </p:nvSpPr>
          <p:spPr bwMode="auto">
            <a:xfrm>
              <a:off x="2424" y="3168"/>
              <a:ext cx="0" cy="576"/>
            </a:xfrm>
            <a:prstGeom prst="line">
              <a:avLst/>
            </a:prstGeom>
            <a:noFill/>
            <a:ln w="9525">
              <a:solidFill>
                <a:schemeClr val="tx1"/>
              </a:solidFill>
              <a:prstDash val="dash"/>
              <a:round/>
              <a:headEnd/>
              <a:tailEnd/>
            </a:ln>
          </p:spPr>
          <p:txBody>
            <a:bodyPr/>
            <a:lstStyle/>
            <a:p>
              <a:endParaRPr lang="en-US"/>
            </a:p>
          </p:txBody>
        </p:sp>
        <p:sp>
          <p:nvSpPr>
            <p:cNvPr id="64544" name="Line 81"/>
            <p:cNvSpPr>
              <a:spLocks noChangeShapeType="1"/>
            </p:cNvSpPr>
            <p:nvPr/>
          </p:nvSpPr>
          <p:spPr bwMode="auto">
            <a:xfrm>
              <a:off x="2568" y="3168"/>
              <a:ext cx="0" cy="576"/>
            </a:xfrm>
            <a:prstGeom prst="line">
              <a:avLst/>
            </a:prstGeom>
            <a:noFill/>
            <a:ln w="9525">
              <a:solidFill>
                <a:schemeClr val="tx1"/>
              </a:solidFill>
              <a:prstDash val="dash"/>
              <a:round/>
              <a:headEnd/>
              <a:tailEnd/>
            </a:ln>
          </p:spPr>
          <p:txBody>
            <a:bodyPr/>
            <a:lstStyle/>
            <a:p>
              <a:endParaRPr lang="en-US"/>
            </a:p>
          </p:txBody>
        </p:sp>
        <p:sp>
          <p:nvSpPr>
            <p:cNvPr id="64545" name="Line 82"/>
            <p:cNvSpPr>
              <a:spLocks noChangeShapeType="1"/>
            </p:cNvSpPr>
            <p:nvPr/>
          </p:nvSpPr>
          <p:spPr bwMode="auto">
            <a:xfrm>
              <a:off x="2712" y="3168"/>
              <a:ext cx="0" cy="576"/>
            </a:xfrm>
            <a:prstGeom prst="line">
              <a:avLst/>
            </a:prstGeom>
            <a:noFill/>
            <a:ln w="9525">
              <a:solidFill>
                <a:schemeClr val="tx1"/>
              </a:solidFill>
              <a:prstDash val="dash"/>
              <a:round/>
              <a:headEnd/>
              <a:tailEnd/>
            </a:ln>
          </p:spPr>
          <p:txBody>
            <a:bodyPr/>
            <a:lstStyle/>
            <a:p>
              <a:endParaRPr lang="en-US"/>
            </a:p>
          </p:txBody>
        </p:sp>
        <p:sp>
          <p:nvSpPr>
            <p:cNvPr id="64546" name="Line 83"/>
            <p:cNvSpPr>
              <a:spLocks noChangeShapeType="1"/>
            </p:cNvSpPr>
            <p:nvPr/>
          </p:nvSpPr>
          <p:spPr bwMode="auto">
            <a:xfrm>
              <a:off x="2856" y="3168"/>
              <a:ext cx="0" cy="576"/>
            </a:xfrm>
            <a:prstGeom prst="line">
              <a:avLst/>
            </a:prstGeom>
            <a:noFill/>
            <a:ln w="9525">
              <a:solidFill>
                <a:schemeClr val="tx1"/>
              </a:solidFill>
              <a:prstDash val="dash"/>
              <a:round/>
              <a:headEnd/>
              <a:tailEnd/>
            </a:ln>
          </p:spPr>
          <p:txBody>
            <a:bodyPr/>
            <a:lstStyle/>
            <a:p>
              <a:endParaRPr lang="en-US"/>
            </a:p>
          </p:txBody>
        </p:sp>
        <p:sp>
          <p:nvSpPr>
            <p:cNvPr id="64547" name="Line 84"/>
            <p:cNvSpPr>
              <a:spLocks noChangeShapeType="1"/>
            </p:cNvSpPr>
            <p:nvPr/>
          </p:nvSpPr>
          <p:spPr bwMode="auto">
            <a:xfrm>
              <a:off x="3000" y="3168"/>
              <a:ext cx="0" cy="576"/>
            </a:xfrm>
            <a:prstGeom prst="line">
              <a:avLst/>
            </a:prstGeom>
            <a:noFill/>
            <a:ln w="9525">
              <a:solidFill>
                <a:schemeClr val="tx1"/>
              </a:solidFill>
              <a:prstDash val="dash"/>
              <a:round/>
              <a:headEnd/>
              <a:tailEnd/>
            </a:ln>
          </p:spPr>
          <p:txBody>
            <a:bodyPr/>
            <a:lstStyle/>
            <a:p>
              <a:endParaRPr lang="en-US"/>
            </a:p>
          </p:txBody>
        </p:sp>
        <p:sp>
          <p:nvSpPr>
            <p:cNvPr id="64548" name="Line 85"/>
            <p:cNvSpPr>
              <a:spLocks noChangeShapeType="1"/>
            </p:cNvSpPr>
            <p:nvPr/>
          </p:nvSpPr>
          <p:spPr bwMode="auto">
            <a:xfrm>
              <a:off x="3144" y="3168"/>
              <a:ext cx="0" cy="576"/>
            </a:xfrm>
            <a:prstGeom prst="line">
              <a:avLst/>
            </a:prstGeom>
            <a:noFill/>
            <a:ln w="9525">
              <a:solidFill>
                <a:schemeClr val="tx1"/>
              </a:solidFill>
              <a:prstDash val="dash"/>
              <a:round/>
              <a:headEnd/>
              <a:tailEnd/>
            </a:ln>
          </p:spPr>
          <p:txBody>
            <a:bodyPr/>
            <a:lstStyle/>
            <a:p>
              <a:endParaRPr lang="en-US"/>
            </a:p>
          </p:txBody>
        </p:sp>
        <p:sp>
          <p:nvSpPr>
            <p:cNvPr id="64549" name="Line 86"/>
            <p:cNvSpPr>
              <a:spLocks noChangeShapeType="1"/>
            </p:cNvSpPr>
            <p:nvPr/>
          </p:nvSpPr>
          <p:spPr bwMode="auto">
            <a:xfrm>
              <a:off x="3288" y="3168"/>
              <a:ext cx="0" cy="576"/>
            </a:xfrm>
            <a:prstGeom prst="line">
              <a:avLst/>
            </a:prstGeom>
            <a:noFill/>
            <a:ln w="9525">
              <a:solidFill>
                <a:schemeClr val="tx1"/>
              </a:solidFill>
              <a:prstDash val="dash"/>
              <a:round/>
              <a:headEnd/>
              <a:tailEnd/>
            </a:ln>
          </p:spPr>
          <p:txBody>
            <a:bodyPr/>
            <a:lstStyle/>
            <a:p>
              <a:endParaRPr lang="en-US"/>
            </a:p>
          </p:txBody>
        </p:sp>
        <p:sp>
          <p:nvSpPr>
            <p:cNvPr id="64550" name="Line 87"/>
            <p:cNvSpPr>
              <a:spLocks noChangeShapeType="1"/>
            </p:cNvSpPr>
            <p:nvPr/>
          </p:nvSpPr>
          <p:spPr bwMode="auto">
            <a:xfrm>
              <a:off x="3432" y="3168"/>
              <a:ext cx="0" cy="576"/>
            </a:xfrm>
            <a:prstGeom prst="line">
              <a:avLst/>
            </a:prstGeom>
            <a:noFill/>
            <a:ln w="9525">
              <a:solidFill>
                <a:schemeClr val="tx1"/>
              </a:solidFill>
              <a:prstDash val="dash"/>
              <a:round/>
              <a:headEnd/>
              <a:tailEnd/>
            </a:ln>
          </p:spPr>
          <p:txBody>
            <a:bodyPr/>
            <a:lstStyle/>
            <a:p>
              <a:endParaRPr lang="en-US"/>
            </a:p>
          </p:txBody>
        </p:sp>
        <p:sp>
          <p:nvSpPr>
            <p:cNvPr id="64551" name="Line 88"/>
            <p:cNvSpPr>
              <a:spLocks noChangeShapeType="1"/>
            </p:cNvSpPr>
            <p:nvPr/>
          </p:nvSpPr>
          <p:spPr bwMode="auto">
            <a:xfrm>
              <a:off x="3576" y="3168"/>
              <a:ext cx="0" cy="576"/>
            </a:xfrm>
            <a:prstGeom prst="line">
              <a:avLst/>
            </a:prstGeom>
            <a:noFill/>
            <a:ln w="9525">
              <a:solidFill>
                <a:schemeClr val="tx1"/>
              </a:solidFill>
              <a:prstDash val="dash"/>
              <a:round/>
              <a:headEnd/>
              <a:tailEnd/>
            </a:ln>
          </p:spPr>
          <p:txBody>
            <a:bodyPr/>
            <a:lstStyle/>
            <a:p>
              <a:endParaRPr lang="en-US"/>
            </a:p>
          </p:txBody>
        </p:sp>
        <p:sp>
          <p:nvSpPr>
            <p:cNvPr id="64552" name="Line 89"/>
            <p:cNvSpPr>
              <a:spLocks noChangeShapeType="1"/>
            </p:cNvSpPr>
            <p:nvPr/>
          </p:nvSpPr>
          <p:spPr bwMode="auto">
            <a:xfrm>
              <a:off x="3720" y="3168"/>
              <a:ext cx="0" cy="576"/>
            </a:xfrm>
            <a:prstGeom prst="line">
              <a:avLst/>
            </a:prstGeom>
            <a:noFill/>
            <a:ln w="9525">
              <a:solidFill>
                <a:schemeClr val="tx1"/>
              </a:solidFill>
              <a:prstDash val="dash"/>
              <a:round/>
              <a:headEnd/>
              <a:tailEnd/>
            </a:ln>
          </p:spPr>
          <p:txBody>
            <a:bodyPr/>
            <a:lstStyle/>
            <a:p>
              <a:endParaRPr lang="en-US"/>
            </a:p>
          </p:txBody>
        </p:sp>
        <p:sp>
          <p:nvSpPr>
            <p:cNvPr id="64553" name="Line 90"/>
            <p:cNvSpPr>
              <a:spLocks noChangeShapeType="1"/>
            </p:cNvSpPr>
            <p:nvPr/>
          </p:nvSpPr>
          <p:spPr bwMode="auto">
            <a:xfrm>
              <a:off x="3864" y="3168"/>
              <a:ext cx="0" cy="576"/>
            </a:xfrm>
            <a:prstGeom prst="line">
              <a:avLst/>
            </a:prstGeom>
            <a:noFill/>
            <a:ln w="9525">
              <a:solidFill>
                <a:schemeClr val="tx1"/>
              </a:solidFill>
              <a:prstDash val="dash"/>
              <a:round/>
              <a:headEnd/>
              <a:tailEnd/>
            </a:ln>
          </p:spPr>
          <p:txBody>
            <a:bodyPr/>
            <a:lstStyle/>
            <a:p>
              <a:endParaRPr lang="en-US"/>
            </a:p>
          </p:txBody>
        </p:sp>
        <p:sp>
          <p:nvSpPr>
            <p:cNvPr id="64554" name="Line 91"/>
            <p:cNvSpPr>
              <a:spLocks noChangeShapeType="1"/>
            </p:cNvSpPr>
            <p:nvPr/>
          </p:nvSpPr>
          <p:spPr bwMode="auto">
            <a:xfrm>
              <a:off x="4008" y="3168"/>
              <a:ext cx="0" cy="576"/>
            </a:xfrm>
            <a:prstGeom prst="line">
              <a:avLst/>
            </a:prstGeom>
            <a:noFill/>
            <a:ln w="9525">
              <a:solidFill>
                <a:schemeClr val="tx1"/>
              </a:solidFill>
              <a:prstDash val="dash"/>
              <a:round/>
              <a:headEnd/>
              <a:tailEnd/>
            </a:ln>
          </p:spPr>
          <p:txBody>
            <a:bodyPr/>
            <a:lstStyle/>
            <a:p>
              <a:endParaRPr lang="en-US"/>
            </a:p>
          </p:txBody>
        </p:sp>
        <p:sp>
          <p:nvSpPr>
            <p:cNvPr id="64555" name="Line 92"/>
            <p:cNvSpPr>
              <a:spLocks noChangeShapeType="1"/>
            </p:cNvSpPr>
            <p:nvPr/>
          </p:nvSpPr>
          <p:spPr bwMode="auto">
            <a:xfrm>
              <a:off x="4152" y="3168"/>
              <a:ext cx="0" cy="576"/>
            </a:xfrm>
            <a:prstGeom prst="line">
              <a:avLst/>
            </a:prstGeom>
            <a:noFill/>
            <a:ln w="9525">
              <a:solidFill>
                <a:schemeClr val="tx1"/>
              </a:solidFill>
              <a:prstDash val="dash"/>
              <a:round/>
              <a:headEnd/>
              <a:tailEnd/>
            </a:ln>
          </p:spPr>
          <p:txBody>
            <a:bodyPr/>
            <a:lstStyle/>
            <a:p>
              <a:endParaRPr lang="en-US"/>
            </a:p>
          </p:txBody>
        </p:sp>
        <p:sp>
          <p:nvSpPr>
            <p:cNvPr id="64556" name="Line 93"/>
            <p:cNvSpPr>
              <a:spLocks noChangeShapeType="1"/>
            </p:cNvSpPr>
            <p:nvPr/>
          </p:nvSpPr>
          <p:spPr bwMode="auto">
            <a:xfrm>
              <a:off x="4296" y="3168"/>
              <a:ext cx="0" cy="576"/>
            </a:xfrm>
            <a:prstGeom prst="line">
              <a:avLst/>
            </a:prstGeom>
            <a:noFill/>
            <a:ln w="9525">
              <a:solidFill>
                <a:schemeClr val="tx1"/>
              </a:solidFill>
              <a:prstDash val="dash"/>
              <a:round/>
              <a:headEnd/>
              <a:tailEnd/>
            </a:ln>
          </p:spPr>
          <p:txBody>
            <a:bodyPr/>
            <a:lstStyle/>
            <a:p>
              <a:endParaRPr lang="en-US"/>
            </a:p>
          </p:txBody>
        </p:sp>
        <p:sp>
          <p:nvSpPr>
            <p:cNvPr id="64557" name="Line 94"/>
            <p:cNvSpPr>
              <a:spLocks noChangeShapeType="1"/>
            </p:cNvSpPr>
            <p:nvPr/>
          </p:nvSpPr>
          <p:spPr bwMode="auto">
            <a:xfrm>
              <a:off x="4440" y="3168"/>
              <a:ext cx="0" cy="576"/>
            </a:xfrm>
            <a:prstGeom prst="line">
              <a:avLst/>
            </a:prstGeom>
            <a:noFill/>
            <a:ln w="9525">
              <a:solidFill>
                <a:schemeClr val="tx1"/>
              </a:solidFill>
              <a:prstDash val="dash"/>
              <a:round/>
              <a:headEnd/>
              <a:tailEnd/>
            </a:ln>
          </p:spPr>
          <p:txBody>
            <a:bodyPr/>
            <a:lstStyle/>
            <a:p>
              <a:endParaRPr lang="en-US"/>
            </a:p>
          </p:txBody>
        </p:sp>
        <p:sp>
          <p:nvSpPr>
            <p:cNvPr id="64558" name="Line 95"/>
            <p:cNvSpPr>
              <a:spLocks noChangeShapeType="1"/>
            </p:cNvSpPr>
            <p:nvPr/>
          </p:nvSpPr>
          <p:spPr bwMode="auto">
            <a:xfrm>
              <a:off x="4584" y="3168"/>
              <a:ext cx="0" cy="576"/>
            </a:xfrm>
            <a:prstGeom prst="line">
              <a:avLst/>
            </a:prstGeom>
            <a:noFill/>
            <a:ln w="9525">
              <a:solidFill>
                <a:schemeClr val="tx1"/>
              </a:solidFill>
              <a:prstDash val="dash"/>
              <a:round/>
              <a:headEnd/>
              <a:tailEnd/>
            </a:ln>
          </p:spPr>
          <p:txBody>
            <a:bodyPr/>
            <a:lstStyle/>
            <a:p>
              <a:endParaRPr lang="en-US"/>
            </a:p>
          </p:txBody>
        </p:sp>
      </p:grpSp>
      <p:grpSp>
        <p:nvGrpSpPr>
          <p:cNvPr id="13" name="Group 99"/>
          <p:cNvGrpSpPr>
            <a:grpSpLocks/>
          </p:cNvGrpSpPr>
          <p:nvPr/>
        </p:nvGrpSpPr>
        <p:grpSpPr bwMode="auto">
          <a:xfrm>
            <a:off x="5368925" y="1142984"/>
            <a:ext cx="2709863" cy="952500"/>
            <a:chOff x="3477" y="216"/>
            <a:chExt cx="1707" cy="600"/>
          </a:xfrm>
        </p:grpSpPr>
        <p:grpSp>
          <p:nvGrpSpPr>
            <p:cNvPr id="14" name="Group 100"/>
            <p:cNvGrpSpPr>
              <a:grpSpLocks/>
            </p:cNvGrpSpPr>
            <p:nvPr/>
          </p:nvGrpSpPr>
          <p:grpSpPr bwMode="auto">
            <a:xfrm>
              <a:off x="3477" y="528"/>
              <a:ext cx="1707" cy="288"/>
              <a:chOff x="3477" y="288"/>
              <a:chExt cx="1707" cy="288"/>
            </a:xfrm>
          </p:grpSpPr>
          <p:sp>
            <p:nvSpPr>
              <p:cNvPr id="64534" name="Text Box 101"/>
              <p:cNvSpPr txBox="1">
                <a:spLocks noChangeArrowheads="1"/>
              </p:cNvSpPr>
              <p:nvPr/>
            </p:nvSpPr>
            <p:spPr bwMode="auto">
              <a:xfrm>
                <a:off x="3477" y="288"/>
                <a:ext cx="746" cy="288"/>
              </a:xfrm>
              <a:prstGeom prst="rect">
                <a:avLst/>
              </a:prstGeom>
              <a:noFill/>
              <a:ln w="9525">
                <a:noFill/>
                <a:miter lim="800000"/>
                <a:headEnd/>
                <a:tailEnd/>
              </a:ln>
            </p:spPr>
            <p:txBody>
              <a:bodyPr wrap="none">
                <a:spAutoFit/>
              </a:bodyPr>
              <a:lstStyle/>
              <a:p>
                <a:pPr eaLnBrk="1" hangingPunct="1"/>
                <a:r>
                  <a:rPr lang="en-US">
                    <a:latin typeface="Arial" charset="0"/>
                  </a:rPr>
                  <a:t>4 users</a:t>
                </a:r>
                <a:endParaRPr lang="fr-FR">
                  <a:latin typeface="Arial" charset="0"/>
                </a:endParaRPr>
              </a:p>
            </p:txBody>
          </p:sp>
          <p:sp>
            <p:nvSpPr>
              <p:cNvPr id="64535" name="Rectangle 102"/>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536" name="Rectangle 103"/>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37" name="Rectangle 104"/>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38" name="Rectangle 105"/>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p>
                <a:endParaRPr lang="en-US"/>
              </a:p>
            </p:txBody>
          </p:sp>
        </p:grpSp>
        <p:sp>
          <p:nvSpPr>
            <p:cNvPr id="64533" name="Text Box 106"/>
            <p:cNvSpPr txBox="1">
              <a:spLocks noChangeArrowheads="1"/>
            </p:cNvSpPr>
            <p:nvPr/>
          </p:nvSpPr>
          <p:spPr bwMode="auto">
            <a:xfrm>
              <a:off x="3480" y="216"/>
              <a:ext cx="917" cy="288"/>
            </a:xfrm>
            <a:prstGeom prst="rect">
              <a:avLst/>
            </a:prstGeom>
            <a:noFill/>
            <a:ln w="9525">
              <a:noFill/>
              <a:miter lim="800000"/>
              <a:headEnd/>
              <a:tailEnd/>
            </a:ln>
          </p:spPr>
          <p:txBody>
            <a:bodyPr wrap="none">
              <a:spAutoFit/>
            </a:bodyPr>
            <a:lstStyle/>
            <a:p>
              <a:pPr eaLnBrk="1" hangingPunct="1"/>
              <a:r>
                <a:rPr lang="en-US">
                  <a:latin typeface="Arial" charset="0"/>
                </a:rPr>
                <a:t>Example:</a:t>
              </a:r>
              <a:endParaRPr lang="fr-FR">
                <a:latin typeface="Arial" charset="0"/>
              </a:endParaRPr>
            </a:p>
          </p:txBody>
        </p:sp>
      </p:grpSp>
      <p:sp>
        <p:nvSpPr>
          <p:cNvPr id="106" name="Rectangle 6"/>
          <p:cNvSpPr>
            <a:spLocks noChangeArrowheads="1"/>
          </p:cNvSpPr>
          <p:nvPr/>
        </p:nvSpPr>
        <p:spPr bwMode="auto">
          <a:xfrm>
            <a:off x="8001031" y="5786454"/>
            <a:ext cx="1000125" cy="428625"/>
          </a:xfrm>
          <a:prstGeom prst="rect">
            <a:avLst/>
          </a:prstGeom>
          <a:noFill/>
          <a:ln w="25400">
            <a:solidFill>
              <a:schemeClr val="tx1"/>
            </a:solidFill>
            <a:miter lim="800000"/>
            <a:headEnd/>
            <a:tailEnd/>
          </a:ln>
        </p:spPr>
        <p:txBody>
          <a:bodyPr wrap="none" anchor="ctr"/>
          <a:lstStyle/>
          <a:p>
            <a:r>
              <a:rPr lang="en-US" b="1">
                <a:solidFill>
                  <a:srgbClr val="333333"/>
                </a:solidFill>
                <a:latin typeface="Comic Sans MS" pitchFamily="66" charset="0"/>
              </a:rPr>
              <a:t>K &amp; R</a:t>
            </a:r>
          </a:p>
        </p:txBody>
      </p:sp>
      <p:sp>
        <p:nvSpPr>
          <p:cNvPr id="107" name="Slide Number Placeholder 106"/>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108" name="Footer Placeholder 107"/>
          <p:cNvSpPr>
            <a:spLocks noGrp="1"/>
          </p:cNvSpPr>
          <p:nvPr>
            <p:ph type="ftr" sz="quarter" idx="10"/>
          </p:nvPr>
        </p:nvSpPr>
        <p:spPr/>
        <p:txBody>
          <a:bodyPr/>
          <a:lstStyle/>
          <a:p>
            <a:pPr>
              <a:defRPr/>
            </a:pPr>
            <a:r>
              <a:rPr lang="en-US" dirty="0" smtClean="0"/>
              <a:t>Computer Networks   </a:t>
            </a:r>
            <a:r>
              <a:rPr lang="en-US" dirty="0" smtClean="0">
                <a:solidFill>
                  <a:srgbClr val="800000"/>
                </a:solidFill>
              </a:rPr>
              <a:t>Introduction to the 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34049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307"/>
                                        </p:tgtEl>
                                        <p:attrNameLst>
                                          <p:attrName>style.visibility</p:attrName>
                                        </p:attrNameLst>
                                      </p:cBhvr>
                                      <p:to>
                                        <p:strVal val="visible"/>
                                      </p:to>
                                    </p:set>
                                    <p:animEffect transition="in" filter="wipe(left)">
                                      <p:cBhvr>
                                        <p:cTn id="21" dur="500"/>
                                        <p:tgtEl>
                                          <p:spTgt spid="5530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5308"/>
                                        </p:tgtEl>
                                        <p:attrNameLst>
                                          <p:attrName>style.visibility</p:attrName>
                                        </p:attrNameLst>
                                      </p:cBhvr>
                                      <p:to>
                                        <p:strVal val="visible"/>
                                      </p:to>
                                    </p:set>
                                    <p:animEffect transition="in" filter="wipe(left)">
                                      <p:cBhvr>
                                        <p:cTn id="25" dur="500"/>
                                        <p:tgtEl>
                                          <p:spTgt spid="5530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5309"/>
                                        </p:tgtEl>
                                        <p:attrNameLst>
                                          <p:attrName>style.visibility</p:attrName>
                                        </p:attrNameLst>
                                      </p:cBhvr>
                                      <p:to>
                                        <p:strVal val="visible"/>
                                      </p:to>
                                    </p:set>
                                    <p:animEffect transition="in" filter="wipe(left)">
                                      <p:cBhvr>
                                        <p:cTn id="29" dur="500"/>
                                        <p:tgtEl>
                                          <p:spTgt spid="5530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5310"/>
                                        </p:tgtEl>
                                        <p:attrNameLst>
                                          <p:attrName>style.visibility</p:attrName>
                                        </p:attrNameLst>
                                      </p:cBhvr>
                                      <p:to>
                                        <p:strVal val="visible"/>
                                      </p:to>
                                    </p:set>
                                    <p:animEffect transition="in" filter="wipe(left)">
                                      <p:cBhvr>
                                        <p:cTn id="33" dur="500"/>
                                        <p:tgtEl>
                                          <p:spTgt spid="553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up)">
                                      <p:cBhvr>
                                        <p:cTn id="51" dur="500"/>
                                        <p:tgtEl>
                                          <p:spTgt spid="6"/>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up)">
                                      <p:cBhvr>
                                        <p:cTn id="55" dur="500"/>
                                        <p:tgtEl>
                                          <p:spTgt spid="7"/>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animBg="1"/>
      <p:bldP spid="55308" grpId="0" animBg="1"/>
      <p:bldP spid="55309" grpId="0" animBg="1"/>
      <p:bldP spid="55310" grpId="0" animBg="1"/>
    </p:bld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2966</TotalTime>
  <Words>1785</Words>
  <Application>Microsoft Office PowerPoint</Application>
  <PresentationFormat>On-screen Show (4:3)</PresentationFormat>
  <Paragraphs>531</Paragraphs>
  <Slides>38</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Revised_Master</vt:lpstr>
      <vt:lpstr>Clip</vt:lpstr>
      <vt:lpstr>Document</vt:lpstr>
      <vt:lpstr>  Introduction to Physical Layer  </vt:lpstr>
      <vt:lpstr>Physical Layer Outline</vt:lpstr>
      <vt:lpstr>Physical Layer Definitions</vt:lpstr>
      <vt:lpstr>Modulation Rate</vt:lpstr>
      <vt:lpstr>Analog and Digital Signaling</vt:lpstr>
      <vt:lpstr>Analog and Digital Signaling</vt:lpstr>
      <vt:lpstr>Analog vs Digital (three contexts)</vt:lpstr>
      <vt:lpstr>Multiplexing</vt:lpstr>
      <vt:lpstr> Frequency Division Multiplexing (FDM) vs Time Division Multiplexing (TDM)</vt:lpstr>
      <vt:lpstr>Frequency Division Multiplexing</vt:lpstr>
      <vt:lpstr>T1 - TDM Link</vt:lpstr>
      <vt:lpstr>Concentrator [Statistical Multiplexing]</vt:lpstr>
      <vt:lpstr>Packet Switching: Statistical Multiplexing</vt:lpstr>
      <vt:lpstr>Wavelength Division Multiplexing</vt:lpstr>
      <vt:lpstr>Physical Media: Twisted Pair</vt:lpstr>
      <vt:lpstr>EIA/TIA 568 and ISO/IEC 11801 Wiring Grades</vt:lpstr>
      <vt:lpstr>“Modern” Twisted Pair</vt:lpstr>
      <vt:lpstr>Physical Media: Coaxial Cable and Optical Fiber</vt:lpstr>
      <vt:lpstr>Physical Media: Radio Signals</vt:lpstr>
      <vt:lpstr>Dial-up Modem</vt:lpstr>
      <vt:lpstr>Digital Subscriber Line (ADSL)</vt:lpstr>
      <vt:lpstr>Comparison of xDSL Alternatives </vt:lpstr>
      <vt:lpstr>VDSL</vt:lpstr>
      <vt:lpstr>Residential Access: Cable Modems</vt:lpstr>
      <vt:lpstr>Residential Access: Cable Modems</vt:lpstr>
      <vt:lpstr>Cable Network Architecture: Overview</vt:lpstr>
      <vt:lpstr>Cable Network Architecture: Overview</vt:lpstr>
      <vt:lpstr>Cable Network Architecture: Overview</vt:lpstr>
      <vt:lpstr>Cable Network Architecture: Overview</vt:lpstr>
      <vt:lpstr>DOCSIS (Data-Over-Cable Service Interface Specification)</vt:lpstr>
      <vt:lpstr>PowerPoint Presentation</vt:lpstr>
      <vt:lpstr> DOCSIS Cable Access Networks</vt:lpstr>
      <vt:lpstr>Fiber to the Home</vt:lpstr>
      <vt:lpstr>PowerPoint Presentation</vt:lpstr>
      <vt:lpstr>Ethernet Internet Access</vt:lpstr>
      <vt:lpstr>Wireless Access Networks</vt:lpstr>
      <vt:lpstr>Residential Networks</vt:lpstr>
      <vt:lpstr>Physical Layer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143</cp:revision>
  <dcterms:created xsi:type="dcterms:W3CDTF">2004-01-21T20:05:10Z</dcterms:created>
  <dcterms:modified xsi:type="dcterms:W3CDTF">2014-11-06T21:40:06Z</dcterms:modified>
</cp:coreProperties>
</file>