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7" r:id="rId8"/>
    <p:sldId id="378" r:id="rId9"/>
    <p:sldId id="382" r:id="rId10"/>
    <p:sldId id="379" r:id="rId11"/>
    <p:sldId id="380" r:id="rId12"/>
    <p:sldId id="381" r:id="rId13"/>
    <p:sldId id="383" r:id="rId1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0000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50831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Guy Packet Sniffing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229600" cy="280831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Packet sniffing:: </a:t>
            </a:r>
            <a:r>
              <a:rPr lang="en-US" dirty="0" smtClean="0"/>
              <a:t>passive receiver that records a copy of every packet that goes by (e.g., </a:t>
            </a:r>
            <a:r>
              <a:rPr lang="en-US" dirty="0" err="1" smtClean="0"/>
              <a:t>Wireshark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2400" dirty="0" smtClean="0"/>
              <a:t>broadcast media (shared Ethernet, wireless)</a:t>
            </a:r>
          </a:p>
          <a:p>
            <a:pPr lvl="1"/>
            <a:r>
              <a:rPr lang="en-US" sz="2400" dirty="0" smtClean="0"/>
              <a:t>promiscuous network interface reads/records all packets (e.g., including passwords!) passing by</a:t>
            </a:r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397214"/>
              </p:ext>
            </p:extLst>
          </p:nvPr>
        </p:nvGraphicFramePr>
        <p:xfrm>
          <a:off x="6294438" y="5453533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5453533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905000" y="4023196"/>
            <a:ext cx="384175" cy="723900"/>
            <a:chOff x="4180" y="783"/>
            <a:chExt cx="150" cy="307"/>
          </a:xfrm>
        </p:grpSpPr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2859088" y="5513858"/>
            <a:ext cx="642937" cy="328613"/>
            <a:chOff x="3600" y="219"/>
            <a:chExt cx="360" cy="175"/>
          </a:xfrm>
        </p:grpSpPr>
        <p:sp>
          <p:nvSpPr>
            <p:cNvPr id="18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8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1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361146"/>
              </p:ext>
            </p:extLst>
          </p:nvPr>
        </p:nvGraphicFramePr>
        <p:xfrm>
          <a:off x="4437063" y="4085108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4085108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43"/>
          <p:cNvSpPr>
            <a:spLocks/>
          </p:cNvSpPr>
          <p:nvPr/>
        </p:nvSpPr>
        <p:spPr bwMode="auto">
          <a:xfrm>
            <a:off x="2005013" y="4748683"/>
            <a:ext cx="4587875" cy="728663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8 h 459"/>
              <a:gd name="T4" fmla="*/ 4587875 w 2620"/>
              <a:gd name="T5" fmla="*/ 401638 h 459"/>
              <a:gd name="T6" fmla="*/ 4587875 w 2620"/>
              <a:gd name="T7" fmla="*/ 728663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44"/>
          <p:cNvSpPr>
            <a:spLocks/>
          </p:cNvSpPr>
          <p:nvPr/>
        </p:nvSpPr>
        <p:spPr bwMode="auto">
          <a:xfrm>
            <a:off x="4837113" y="4618508"/>
            <a:ext cx="4762" cy="522288"/>
          </a:xfrm>
          <a:custGeom>
            <a:avLst/>
            <a:gdLst>
              <a:gd name="T0" fmla="*/ 0 w 3"/>
              <a:gd name="T1" fmla="*/ 522288 h 329"/>
              <a:gd name="T2" fmla="*/ 4762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/>
        </p:nvSpPr>
        <p:spPr bwMode="auto">
          <a:xfrm flipV="1">
            <a:off x="3179763" y="5140796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 flipV="1">
            <a:off x="3198813" y="5851996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47"/>
          <p:cNvSpPr txBox="1">
            <a:spLocks noChangeArrowheads="1"/>
          </p:cNvSpPr>
          <p:nvPr/>
        </p:nvSpPr>
        <p:spPr bwMode="auto">
          <a:xfrm>
            <a:off x="1452563" y="403748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</a:rPr>
              <a:t>A</a:t>
            </a:r>
            <a:endParaRPr lang="en-US" dirty="0"/>
          </a:p>
        </p:txBody>
      </p:sp>
      <p:sp>
        <p:nvSpPr>
          <p:cNvPr id="37" name="Text Box 48"/>
          <p:cNvSpPr txBox="1">
            <a:spLocks noChangeArrowheads="1"/>
          </p:cNvSpPr>
          <p:nvPr/>
        </p:nvSpPr>
        <p:spPr bwMode="auto">
          <a:xfrm>
            <a:off x="6937375" y="550115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5046663" y="4015258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39" name="Group 50"/>
          <p:cNvGrpSpPr>
            <a:grpSpLocks/>
          </p:cNvGrpSpPr>
          <p:nvPr/>
        </p:nvGrpSpPr>
        <p:grpSpPr bwMode="auto">
          <a:xfrm>
            <a:off x="3833813" y="5267796"/>
            <a:ext cx="2295525" cy="336550"/>
            <a:chOff x="2418" y="3342"/>
            <a:chExt cx="1446" cy="212"/>
          </a:xfrm>
        </p:grpSpPr>
        <p:sp>
          <p:nvSpPr>
            <p:cNvPr id="40" name="Rectangle 51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>
                  <a:latin typeface="Arial" charset="0"/>
                </a:rPr>
                <a:t>src:B dest:A     payload</a:t>
              </a:r>
              <a:endParaRPr lang="en-US" sz="1600"/>
            </a:p>
          </p:txBody>
        </p:sp>
      </p:grpSp>
      <p:sp>
        <p:nvSpPr>
          <p:cNvPr id="45" name="Freeform 56"/>
          <p:cNvSpPr>
            <a:spLocks/>
          </p:cNvSpPr>
          <p:nvPr/>
        </p:nvSpPr>
        <p:spPr bwMode="auto">
          <a:xfrm>
            <a:off x="3802063" y="5223346"/>
            <a:ext cx="2635250" cy="241300"/>
          </a:xfrm>
          <a:custGeom>
            <a:avLst/>
            <a:gdLst>
              <a:gd name="T0" fmla="*/ 2635250 w 1660"/>
              <a:gd name="T1" fmla="*/ 241300 h 152"/>
              <a:gd name="T2" fmla="*/ 2635250 w 1660"/>
              <a:gd name="T3" fmla="*/ 0 h 152"/>
              <a:gd name="T4" fmla="*/ 0 w 1660"/>
              <a:gd name="T5" fmla="*/ 6350 h 152"/>
              <a:gd name="T6" fmla="*/ 0 60000 65536"/>
              <a:gd name="T7" fmla="*/ 0 60000 65536"/>
              <a:gd name="T8" fmla="*/ 0 60000 65536"/>
              <a:gd name="T9" fmla="*/ 0 w 1660"/>
              <a:gd name="T10" fmla="*/ 0 h 152"/>
              <a:gd name="T11" fmla="*/ 1660 w 166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0" h="152">
                <a:moveTo>
                  <a:pt x="1660" y="152"/>
                </a:moveTo>
                <a:lnTo>
                  <a:pt x="1660" y="0"/>
                </a:lnTo>
                <a:lnTo>
                  <a:pt x="0" y="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 flipV="1">
            <a:off x="4945063" y="4620096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" name="Picture 6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4081933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6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Masquerade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IP spoofing</a:t>
            </a:r>
            <a:r>
              <a:rPr lang="en-US" dirty="0" smtClean="0">
                <a:solidFill>
                  <a:srgbClr val="800000"/>
                </a:solidFill>
              </a:rPr>
              <a:t>:: </a:t>
            </a:r>
            <a:r>
              <a:rPr lang="en-US" dirty="0" smtClean="0"/>
              <a:t>send a </a:t>
            </a:r>
            <a:r>
              <a:rPr lang="en-US" dirty="0"/>
              <a:t>packet with false source </a:t>
            </a:r>
            <a:r>
              <a:rPr lang="en-US" dirty="0" smtClean="0"/>
              <a:t>address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4980"/>
              </p:ext>
            </p:extLst>
          </p:nvPr>
        </p:nvGraphicFramePr>
        <p:xfrm>
          <a:off x="6411913" y="4445421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4445421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022475" y="3015084"/>
            <a:ext cx="384175" cy="723900"/>
            <a:chOff x="4180" y="783"/>
            <a:chExt cx="150" cy="307"/>
          </a:xfrm>
        </p:grpSpPr>
        <p:sp>
          <p:nvSpPr>
            <p:cNvPr id="8" name="AutoShape 4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4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5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5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5"/>
          <p:cNvGrpSpPr>
            <a:grpSpLocks/>
          </p:cNvGrpSpPr>
          <p:nvPr/>
        </p:nvGrpSpPr>
        <p:grpSpPr bwMode="auto">
          <a:xfrm>
            <a:off x="2976563" y="4505746"/>
            <a:ext cx="642937" cy="328613"/>
            <a:chOff x="3600" y="219"/>
            <a:chExt cx="360" cy="175"/>
          </a:xfrm>
        </p:grpSpPr>
        <p:sp>
          <p:nvSpPr>
            <p:cNvPr id="17" name="Oval 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Oval 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" name="Line 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54660"/>
              </p:ext>
            </p:extLst>
          </p:nvPr>
        </p:nvGraphicFramePr>
        <p:xfrm>
          <a:off x="4554538" y="3076996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3076996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70"/>
          <p:cNvSpPr>
            <a:spLocks/>
          </p:cNvSpPr>
          <p:nvPr/>
        </p:nvSpPr>
        <p:spPr bwMode="auto">
          <a:xfrm>
            <a:off x="2122488" y="3740571"/>
            <a:ext cx="4587875" cy="728663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8 h 459"/>
              <a:gd name="T4" fmla="*/ 4587875 w 2620"/>
              <a:gd name="T5" fmla="*/ 401638 h 459"/>
              <a:gd name="T6" fmla="*/ 4587875 w 2620"/>
              <a:gd name="T7" fmla="*/ 728663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71"/>
          <p:cNvSpPr>
            <a:spLocks/>
          </p:cNvSpPr>
          <p:nvPr/>
        </p:nvSpPr>
        <p:spPr bwMode="auto">
          <a:xfrm>
            <a:off x="4954588" y="3610396"/>
            <a:ext cx="4762" cy="522288"/>
          </a:xfrm>
          <a:custGeom>
            <a:avLst/>
            <a:gdLst>
              <a:gd name="T0" fmla="*/ 0 w 3"/>
              <a:gd name="T1" fmla="*/ 522288 h 329"/>
              <a:gd name="T2" fmla="*/ 4762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72"/>
          <p:cNvSpPr>
            <a:spLocks noChangeShapeType="1"/>
          </p:cNvSpPr>
          <p:nvPr/>
        </p:nvSpPr>
        <p:spPr bwMode="auto">
          <a:xfrm flipV="1">
            <a:off x="3297238" y="4132684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73"/>
          <p:cNvSpPr>
            <a:spLocks noChangeShapeType="1"/>
          </p:cNvSpPr>
          <p:nvPr/>
        </p:nvSpPr>
        <p:spPr bwMode="auto">
          <a:xfrm flipV="1">
            <a:off x="3316288" y="4843884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74"/>
          <p:cNvSpPr txBox="1">
            <a:spLocks noChangeArrowheads="1"/>
          </p:cNvSpPr>
          <p:nvPr/>
        </p:nvSpPr>
        <p:spPr bwMode="auto">
          <a:xfrm>
            <a:off x="1570038" y="3029371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6" name="Text Box 75"/>
          <p:cNvSpPr txBox="1">
            <a:spLocks noChangeArrowheads="1"/>
          </p:cNvSpPr>
          <p:nvPr/>
        </p:nvSpPr>
        <p:spPr bwMode="auto">
          <a:xfrm>
            <a:off x="7054850" y="4493046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7" name="Text Box 76"/>
          <p:cNvSpPr txBox="1">
            <a:spLocks noChangeArrowheads="1"/>
          </p:cNvSpPr>
          <p:nvPr/>
        </p:nvSpPr>
        <p:spPr bwMode="auto">
          <a:xfrm>
            <a:off x="5164138" y="3007146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sp>
        <p:nvSpPr>
          <p:cNvPr id="38" name="Freeform 77"/>
          <p:cNvSpPr>
            <a:spLocks/>
          </p:cNvSpPr>
          <p:nvPr/>
        </p:nvSpPr>
        <p:spPr bwMode="auto">
          <a:xfrm>
            <a:off x="2132013" y="3588171"/>
            <a:ext cx="2967037" cy="704850"/>
          </a:xfrm>
          <a:custGeom>
            <a:avLst/>
            <a:gdLst>
              <a:gd name="T0" fmla="*/ 2967037 w 1869"/>
              <a:gd name="T1" fmla="*/ 0 h 444"/>
              <a:gd name="T2" fmla="*/ 2967037 w 1869"/>
              <a:gd name="T3" fmla="*/ 704850 h 444"/>
              <a:gd name="T4" fmla="*/ 0 w 1869"/>
              <a:gd name="T5" fmla="*/ 704850 h 444"/>
              <a:gd name="T6" fmla="*/ 0 60000 65536"/>
              <a:gd name="T7" fmla="*/ 0 60000 65536"/>
              <a:gd name="T8" fmla="*/ 0 60000 65536"/>
              <a:gd name="T9" fmla="*/ 0 w 1869"/>
              <a:gd name="T10" fmla="*/ 0 h 444"/>
              <a:gd name="T11" fmla="*/ 1869 w 1869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4">
                <a:moveTo>
                  <a:pt x="1869" y="0"/>
                </a:moveTo>
                <a:lnTo>
                  <a:pt x="1869" y="444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78"/>
          <p:cNvGrpSpPr>
            <a:grpSpLocks/>
          </p:cNvGrpSpPr>
          <p:nvPr/>
        </p:nvGrpSpPr>
        <p:grpSpPr bwMode="auto">
          <a:xfrm>
            <a:off x="2598738" y="4070771"/>
            <a:ext cx="2295525" cy="336550"/>
            <a:chOff x="2418" y="3342"/>
            <a:chExt cx="1446" cy="212"/>
          </a:xfrm>
        </p:grpSpPr>
        <p:sp>
          <p:nvSpPr>
            <p:cNvPr id="40" name="Rectangle 79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82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83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src:B</a:t>
              </a:r>
              <a:r>
                <a:rPr lang="en-US" sz="1600">
                  <a:latin typeface="Arial" charset="0"/>
                </a:rPr>
                <a:t> dest:A     payload</a:t>
              </a:r>
              <a:endParaRPr lang="en-US" sz="1600"/>
            </a:p>
          </p:txBody>
        </p:sp>
      </p:grpSp>
      <p:pic>
        <p:nvPicPr>
          <p:cNvPr id="45" name="Picture 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3102396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9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record-and-playback</a:t>
            </a:r>
            <a:r>
              <a:rPr lang="en-US" sz="2400" dirty="0" smtClean="0">
                <a:solidFill>
                  <a:srgbClr val="800000"/>
                </a:solidFill>
              </a:rPr>
              <a:t>:: </a:t>
            </a:r>
            <a:r>
              <a:rPr lang="en-US" sz="2400" dirty="0"/>
              <a:t>sniff sensitive info (e.g., password), and use later</a:t>
            </a:r>
          </a:p>
          <a:p>
            <a:pPr lvl="1"/>
            <a:r>
              <a:rPr lang="en-US" sz="2400" dirty="0" smtClean="0"/>
              <a:t>Bad guy password </a:t>
            </a:r>
            <a:r>
              <a:rPr lang="en-US" sz="2400" dirty="0"/>
              <a:t>holder </a:t>
            </a:r>
            <a:r>
              <a:rPr lang="en-US" sz="2400" i="1" dirty="0"/>
              <a:t>is </a:t>
            </a:r>
            <a:r>
              <a:rPr lang="en-US" sz="2400" dirty="0"/>
              <a:t>that user from system point of view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01338"/>
              </p:ext>
            </p:extLst>
          </p:nvPr>
        </p:nvGraphicFramePr>
        <p:xfrm>
          <a:off x="5669459" y="5155630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459" y="5155630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1280022" y="3725292"/>
            <a:ext cx="384175" cy="723900"/>
            <a:chOff x="4180" y="783"/>
            <a:chExt cx="150" cy="307"/>
          </a:xfrm>
        </p:grpSpPr>
        <p:sp>
          <p:nvSpPr>
            <p:cNvPr id="8" name="AutoShape 4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4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4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5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5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2234109" y="5215955"/>
            <a:ext cx="642938" cy="328612"/>
            <a:chOff x="3600" y="219"/>
            <a:chExt cx="360" cy="175"/>
          </a:xfrm>
        </p:grpSpPr>
        <p:sp>
          <p:nvSpPr>
            <p:cNvPr id="17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0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171948"/>
              </p:ext>
            </p:extLst>
          </p:nvPr>
        </p:nvGraphicFramePr>
        <p:xfrm>
          <a:off x="3812084" y="3787205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084" y="3787205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68"/>
          <p:cNvSpPr>
            <a:spLocks/>
          </p:cNvSpPr>
          <p:nvPr/>
        </p:nvSpPr>
        <p:spPr bwMode="auto">
          <a:xfrm>
            <a:off x="1380034" y="4450780"/>
            <a:ext cx="4587875" cy="728662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7 h 459"/>
              <a:gd name="T4" fmla="*/ 4587875 w 2620"/>
              <a:gd name="T5" fmla="*/ 401637 h 459"/>
              <a:gd name="T6" fmla="*/ 4587875 w 2620"/>
              <a:gd name="T7" fmla="*/ 728662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69"/>
          <p:cNvSpPr>
            <a:spLocks/>
          </p:cNvSpPr>
          <p:nvPr/>
        </p:nvSpPr>
        <p:spPr bwMode="auto">
          <a:xfrm>
            <a:off x="4212134" y="4320605"/>
            <a:ext cx="4763" cy="522287"/>
          </a:xfrm>
          <a:custGeom>
            <a:avLst/>
            <a:gdLst>
              <a:gd name="T0" fmla="*/ 0 w 3"/>
              <a:gd name="T1" fmla="*/ 522287 h 329"/>
              <a:gd name="T2" fmla="*/ 4763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70"/>
          <p:cNvSpPr>
            <a:spLocks noChangeShapeType="1"/>
          </p:cNvSpPr>
          <p:nvPr/>
        </p:nvSpPr>
        <p:spPr bwMode="auto">
          <a:xfrm flipV="1">
            <a:off x="2554784" y="4842892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71"/>
          <p:cNvSpPr>
            <a:spLocks noChangeShapeType="1"/>
          </p:cNvSpPr>
          <p:nvPr/>
        </p:nvSpPr>
        <p:spPr bwMode="auto">
          <a:xfrm flipV="1">
            <a:off x="2573834" y="5554092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827584" y="373958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6312397" y="5203255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3935909" y="3356992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38" name="Group 84"/>
          <p:cNvGrpSpPr>
            <a:grpSpLocks/>
          </p:cNvGrpSpPr>
          <p:nvPr/>
        </p:nvGrpSpPr>
        <p:grpSpPr bwMode="auto">
          <a:xfrm>
            <a:off x="4370884" y="4536505"/>
            <a:ext cx="3538538" cy="290512"/>
            <a:chOff x="3114" y="3021"/>
            <a:chExt cx="2229" cy="183"/>
          </a:xfrm>
        </p:grpSpPr>
        <p:sp>
          <p:nvSpPr>
            <p:cNvPr id="39" name="Rectangle 76"/>
            <p:cNvSpPr>
              <a:spLocks noChangeArrowheads="1"/>
            </p:cNvSpPr>
            <p:nvPr/>
          </p:nvSpPr>
          <p:spPr bwMode="auto">
            <a:xfrm>
              <a:off x="3114" y="3021"/>
              <a:ext cx="2229" cy="18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77"/>
            <p:cNvSpPr>
              <a:spLocks noChangeShapeType="1"/>
            </p:cNvSpPr>
            <p:nvPr/>
          </p:nvSpPr>
          <p:spPr bwMode="auto">
            <a:xfrm>
              <a:off x="3435" y="3027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8"/>
            <p:cNvSpPr>
              <a:spLocks noChangeShapeType="1"/>
            </p:cNvSpPr>
            <p:nvPr/>
          </p:nvSpPr>
          <p:spPr bwMode="auto">
            <a:xfrm>
              <a:off x="3837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79"/>
            <p:cNvSpPr>
              <a:spLocks noChangeShapeType="1"/>
            </p:cNvSpPr>
            <p:nvPr/>
          </p:nvSpPr>
          <p:spPr bwMode="auto">
            <a:xfrm>
              <a:off x="3972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Text Box 80"/>
          <p:cNvSpPr txBox="1">
            <a:spLocks noChangeArrowheads="1"/>
          </p:cNvSpPr>
          <p:nvPr/>
        </p:nvSpPr>
        <p:spPr bwMode="auto">
          <a:xfrm>
            <a:off x="4297859" y="4512692"/>
            <a:ext cx="386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charset="0"/>
              </a:rPr>
              <a:t>src:B dest:A     user: B; password: foo</a:t>
            </a:r>
            <a:endParaRPr lang="en-US" sz="1600"/>
          </a:p>
        </p:txBody>
      </p:sp>
      <p:sp>
        <p:nvSpPr>
          <p:cNvPr id="44" name="Freeform 81"/>
          <p:cNvSpPr>
            <a:spLocks/>
          </p:cNvSpPr>
          <p:nvPr/>
        </p:nvSpPr>
        <p:spPr bwMode="auto">
          <a:xfrm>
            <a:off x="1302247" y="4492055"/>
            <a:ext cx="4510087" cy="674687"/>
          </a:xfrm>
          <a:custGeom>
            <a:avLst/>
            <a:gdLst>
              <a:gd name="T0" fmla="*/ 4510087 w 2841"/>
              <a:gd name="T1" fmla="*/ 674687 h 425"/>
              <a:gd name="T2" fmla="*/ 4510087 w 2841"/>
              <a:gd name="T3" fmla="*/ 433387 h 425"/>
              <a:gd name="T4" fmla="*/ 0 w 2841"/>
              <a:gd name="T5" fmla="*/ 430212 h 425"/>
              <a:gd name="T6" fmla="*/ 0 w 2841"/>
              <a:gd name="T7" fmla="*/ 0 h 425"/>
              <a:gd name="T8" fmla="*/ 0 60000 65536"/>
              <a:gd name="T9" fmla="*/ 0 60000 65536"/>
              <a:gd name="T10" fmla="*/ 0 60000 65536"/>
              <a:gd name="T11" fmla="*/ 0 60000 65536"/>
              <a:gd name="T12" fmla="*/ 0 w 2841"/>
              <a:gd name="T13" fmla="*/ 0 h 425"/>
              <a:gd name="T14" fmla="*/ 2841 w 2841"/>
              <a:gd name="T15" fmla="*/ 425 h 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1" h="425">
                <a:moveTo>
                  <a:pt x="2841" y="425"/>
                </a:moveTo>
                <a:lnTo>
                  <a:pt x="2841" y="273"/>
                </a:lnTo>
                <a:lnTo>
                  <a:pt x="0" y="27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82"/>
          <p:cNvSpPr>
            <a:spLocks noChangeShapeType="1"/>
          </p:cNvSpPr>
          <p:nvPr/>
        </p:nvSpPr>
        <p:spPr bwMode="auto">
          <a:xfrm flipV="1">
            <a:off x="4320084" y="4322192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" name="Picture 8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384" y="3769742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85" descr="EN00179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372" y="4025330"/>
            <a:ext cx="6810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1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Security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Spyware, viruses, worms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trojan</a:t>
            </a:r>
            <a:r>
              <a:rPr lang="en-US" dirty="0" smtClean="0">
                <a:solidFill>
                  <a:srgbClr val="800000"/>
                </a:solidFill>
              </a:rPr>
              <a:t> horses, botnets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DoS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Packet Sniffing (</a:t>
            </a:r>
            <a:r>
              <a:rPr lang="en-US" dirty="0" smtClean="0">
                <a:solidFill>
                  <a:srgbClr val="800000"/>
                </a:solidFill>
              </a:rPr>
              <a:t>promiscuous mode)</a:t>
            </a:r>
            <a:endParaRPr lang="en-US" dirty="0" smtClean="0"/>
          </a:p>
          <a:p>
            <a:r>
              <a:rPr lang="en-US" dirty="0" smtClean="0"/>
              <a:t>Masquerading Attacks (</a:t>
            </a:r>
            <a:r>
              <a:rPr lang="en-US" dirty="0" smtClean="0">
                <a:solidFill>
                  <a:srgbClr val="800000"/>
                </a:solidFill>
              </a:rPr>
              <a:t>IP spoofing)</a:t>
            </a:r>
            <a:endParaRPr lang="en-US" dirty="0" smtClean="0"/>
          </a:p>
          <a:p>
            <a:r>
              <a:rPr lang="en-US" dirty="0" smtClean="0"/>
              <a:t>Man-in-the-Middle Attacks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Record and playback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Security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smtClean="0"/>
              <a:t>Spyware, viruses, worms and </a:t>
            </a:r>
            <a:r>
              <a:rPr lang="en-US" dirty="0" err="1" smtClean="0"/>
              <a:t>trojan</a:t>
            </a:r>
            <a:r>
              <a:rPr lang="en-US" dirty="0" smtClean="0"/>
              <a:t> horses, botnets</a:t>
            </a:r>
          </a:p>
          <a:p>
            <a:r>
              <a:rPr lang="en-US" dirty="0" smtClean="0"/>
              <a:t>Denial of Service  and Distributed DOS Attacks</a:t>
            </a:r>
          </a:p>
          <a:p>
            <a:r>
              <a:rPr lang="en-US" dirty="0" smtClean="0"/>
              <a:t>Packet Sniffing</a:t>
            </a:r>
          </a:p>
          <a:p>
            <a:r>
              <a:rPr lang="en-US" dirty="0" smtClean="0"/>
              <a:t>Masquerading Attacks</a:t>
            </a:r>
          </a:p>
          <a:p>
            <a:r>
              <a:rPr lang="en-US" dirty="0" smtClean="0"/>
              <a:t>Man-in-the-Middle Attacks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under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48464" cy="4800600"/>
          </a:xfrm>
        </p:spPr>
        <p:txBody>
          <a:bodyPr/>
          <a:lstStyle/>
          <a:p>
            <a:r>
              <a:rPr lang="en-US" sz="2800" dirty="0" smtClean="0"/>
              <a:t>The “original” Internet (</a:t>
            </a:r>
            <a:r>
              <a:rPr lang="en-US" sz="2800" dirty="0" err="1"/>
              <a:t>i</a:t>
            </a:r>
            <a:r>
              <a:rPr lang="en-US" sz="2800" dirty="0" err="1" smtClean="0"/>
              <a:t>,e</a:t>
            </a:r>
            <a:r>
              <a:rPr lang="en-US" sz="2800" dirty="0" smtClean="0"/>
              <a:t>., ARPANET) was not designed with security in mind.</a:t>
            </a:r>
          </a:p>
          <a:p>
            <a:pPr lvl="1"/>
            <a:r>
              <a:rPr lang="en-US" sz="2400" dirty="0" smtClean="0"/>
              <a:t>The early vision was “a group of mutually trusting users attached to a transparent network”.</a:t>
            </a:r>
          </a:p>
          <a:p>
            <a:pPr lvl="2"/>
            <a:r>
              <a:rPr lang="en-US" sz="2000" dirty="0" smtClean="0">
                <a:solidFill>
                  <a:srgbClr val="0033CC"/>
                </a:solidFill>
              </a:rPr>
              <a:t>ARPANET started out as academics and </a:t>
            </a:r>
            <a:r>
              <a:rPr lang="en-US" sz="2000" dirty="0" err="1" smtClean="0">
                <a:solidFill>
                  <a:srgbClr val="0033CC"/>
                </a:solidFill>
              </a:rPr>
              <a:t>DoD</a:t>
            </a:r>
            <a:r>
              <a:rPr lang="en-US" sz="2000" dirty="0" smtClean="0">
                <a:solidFill>
                  <a:srgbClr val="0033CC"/>
                </a:solidFill>
              </a:rPr>
              <a:t> users!!</a:t>
            </a:r>
          </a:p>
          <a:p>
            <a:pPr lvl="1"/>
            <a:r>
              <a:rPr lang="en-US" sz="2400" dirty="0" smtClean="0"/>
              <a:t>Protocol and application designers are playing “catch-up”.</a:t>
            </a:r>
          </a:p>
          <a:p>
            <a:r>
              <a:rPr lang="en-US" dirty="0" smtClean="0"/>
              <a:t>The Internet changed:</a:t>
            </a:r>
          </a:p>
          <a:p>
            <a:pPr lvl="1"/>
            <a:r>
              <a:rPr lang="en-US" sz="2400" dirty="0" smtClean="0">
                <a:solidFill>
                  <a:srgbClr val="0033CC"/>
                </a:solidFill>
              </a:rPr>
              <a:t>Added industrial management partners </a:t>
            </a:r>
            <a:r>
              <a:rPr lang="en-US" sz="2400" dirty="0" smtClean="0">
                <a:solidFill>
                  <a:srgbClr val="0033CC"/>
                </a:solidFill>
                <a:sym typeface="Wingdings" pitchFamily="2" charset="2"/>
              </a:rPr>
              <a:t> ISP’s</a:t>
            </a:r>
          </a:p>
          <a:p>
            <a:pPr lvl="1"/>
            <a:r>
              <a:rPr lang="en-US" sz="2400" dirty="0" smtClean="0">
                <a:solidFill>
                  <a:srgbClr val="0033CC"/>
                </a:solidFill>
              </a:rPr>
              <a:t>WWW made the Internet accessible to the masses.</a:t>
            </a:r>
            <a:endParaRPr lang="en-US" sz="2400" dirty="0" smtClean="0"/>
          </a:p>
          <a:p>
            <a:r>
              <a:rPr lang="en-US" sz="2800" dirty="0" smtClean="0"/>
              <a:t>Bad guys can attack networks and attempt to wreak havoc on our daily lives.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Network security </a:t>
            </a:r>
            <a:r>
              <a:rPr lang="en-US" sz="2800" dirty="0" smtClean="0"/>
              <a:t>is about:</a:t>
            </a:r>
          </a:p>
          <a:p>
            <a:pPr lvl="1"/>
            <a:r>
              <a:rPr lang="en-US" sz="2400" dirty="0" smtClean="0"/>
              <a:t>How bad guys can attack computer networks.</a:t>
            </a:r>
          </a:p>
          <a:p>
            <a:pPr lvl="1"/>
            <a:r>
              <a:rPr lang="en-US" sz="2400" dirty="0" smtClean="0"/>
              <a:t>How we can defend networks against attacks.</a:t>
            </a:r>
          </a:p>
          <a:p>
            <a:pPr lvl="1"/>
            <a:r>
              <a:rPr lang="en-US" sz="2400" dirty="0" smtClean="0"/>
              <a:t>How to design architectures that are immune to attacks.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Network security </a:t>
            </a:r>
            <a:r>
              <a:rPr lang="en-US" sz="2800" dirty="0" smtClean="0"/>
              <a:t>is becoming more important as more individuals become dependent on the Internet and as the destructive nature of new attacks increases.</a:t>
            </a:r>
          </a:p>
          <a:p>
            <a:r>
              <a:rPr lang="en-US" sz="2800" dirty="0" smtClean="0"/>
              <a:t>Security issues exist at all layers!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Malware:: </a:t>
            </a:r>
            <a:r>
              <a:rPr lang="en-US" sz="2800" dirty="0" smtClean="0"/>
              <a:t>malicious “stuff” that enters our hosts from the Internet and infects our devices.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Spyware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collects private information (e.g., keystrokes and  </a:t>
            </a:r>
            <a:r>
              <a:rPr lang="en-US" sz="2800" dirty="0"/>
              <a:t>web sites </a:t>
            </a:r>
            <a:r>
              <a:rPr lang="en-US" sz="2800" dirty="0" smtClean="0"/>
              <a:t>visited) and uploads </a:t>
            </a:r>
            <a:r>
              <a:rPr lang="en-US" sz="2800" dirty="0"/>
              <a:t>info to </a:t>
            </a:r>
            <a:r>
              <a:rPr lang="en-US" sz="2800" dirty="0" smtClean="0"/>
              <a:t>bad guy collection sites.</a:t>
            </a:r>
          </a:p>
          <a:p>
            <a:r>
              <a:rPr lang="en-US" sz="2800" dirty="0" smtClean="0"/>
              <a:t>An infected </a:t>
            </a:r>
            <a:r>
              <a:rPr lang="en-US" sz="2800" dirty="0"/>
              <a:t>host can be enrolled in a </a:t>
            </a:r>
            <a:r>
              <a:rPr lang="en-US" sz="2800" dirty="0">
                <a:solidFill>
                  <a:srgbClr val="800000"/>
                </a:solidFill>
              </a:rPr>
              <a:t>botnet</a:t>
            </a:r>
            <a:r>
              <a:rPr lang="en-US" sz="2800" dirty="0"/>
              <a:t>, used for spam and </a:t>
            </a:r>
            <a:r>
              <a:rPr lang="en-US" sz="2800" dirty="0" smtClean="0"/>
              <a:t>distributed denial-of-service (</a:t>
            </a:r>
            <a:r>
              <a:rPr lang="en-US" sz="2800" dirty="0" err="1" smtClean="0"/>
              <a:t>DDoS</a:t>
            </a:r>
            <a:r>
              <a:rPr lang="en-US" sz="2800" dirty="0" smtClean="0"/>
              <a:t>) </a:t>
            </a:r>
            <a:r>
              <a:rPr lang="en-US" sz="2800" dirty="0"/>
              <a:t>attacks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Malware is often </a:t>
            </a:r>
            <a:r>
              <a:rPr lang="en-US" sz="2800" dirty="0" smtClean="0">
                <a:solidFill>
                  <a:srgbClr val="800000"/>
                </a:solidFill>
              </a:rPr>
              <a:t>self-replicating</a:t>
            </a:r>
            <a:r>
              <a:rPr lang="en-US" sz="2800" dirty="0"/>
              <a:t> </a:t>
            </a:r>
            <a:r>
              <a:rPr lang="en-US" sz="2800" dirty="0" smtClean="0"/>
              <a:t>(i.e.,</a:t>
            </a:r>
            <a:r>
              <a:rPr lang="en-US" sz="2800" dirty="0" smtClean="0"/>
              <a:t> </a:t>
            </a:r>
            <a:r>
              <a:rPr lang="en-US" sz="2800" dirty="0"/>
              <a:t>from an infected host</a:t>
            </a:r>
            <a:r>
              <a:rPr lang="en-US" sz="2800" dirty="0" smtClean="0"/>
              <a:t>, it </a:t>
            </a:r>
            <a:r>
              <a:rPr lang="en-US" sz="2800" dirty="0"/>
              <a:t>seeks entry into other </a:t>
            </a:r>
            <a:r>
              <a:rPr lang="en-US" sz="2800" dirty="0" smtClean="0"/>
              <a:t>hosts).</a:t>
            </a:r>
            <a:endParaRPr lang="en-US" sz="28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from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sz="2800" dirty="0"/>
              <a:t>Malware can get </a:t>
            </a:r>
            <a:r>
              <a:rPr lang="en-US" sz="2800" dirty="0" smtClean="0"/>
              <a:t>into a </a:t>
            </a:r>
            <a:r>
              <a:rPr lang="en-US" sz="2800" dirty="0"/>
              <a:t>host </a:t>
            </a:r>
            <a:r>
              <a:rPr lang="en-US" sz="2800" dirty="0" smtClean="0"/>
              <a:t>and spread in the form of </a:t>
            </a:r>
            <a:r>
              <a:rPr lang="en-US" sz="2800" dirty="0"/>
              <a:t>a </a:t>
            </a:r>
            <a:r>
              <a:rPr lang="en-US" sz="2800" dirty="0">
                <a:solidFill>
                  <a:srgbClr val="800000"/>
                </a:solidFill>
              </a:rPr>
              <a:t>virus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800000"/>
                </a:solidFill>
              </a:rPr>
              <a:t>worm</a:t>
            </a:r>
            <a:r>
              <a:rPr lang="en-US" sz="2800" dirty="0"/>
              <a:t>, or </a:t>
            </a:r>
            <a:r>
              <a:rPr lang="en-US" sz="2800" dirty="0" err="1">
                <a:solidFill>
                  <a:srgbClr val="800000"/>
                </a:solidFill>
              </a:rPr>
              <a:t>trojan</a:t>
            </a:r>
            <a:r>
              <a:rPr lang="en-US" sz="2800" dirty="0">
                <a:solidFill>
                  <a:srgbClr val="800000"/>
                </a:solidFill>
              </a:rPr>
              <a:t> horse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Virus::</a:t>
            </a:r>
            <a:endParaRPr lang="en-US" sz="2800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/>
              <a:t>Requires some form of user active execution.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Classic example: an email attachment containing malicious executable code that is triggered when the attachment is opened.</a:t>
            </a:r>
          </a:p>
          <a:p>
            <a:pPr lvl="1"/>
            <a:r>
              <a:rPr lang="en-US" dirty="0" smtClean="0"/>
              <a:t>Self-replicating (e.g., via address book)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Worms and Trojan Horses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1520" y="1196752"/>
            <a:ext cx="46805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Worm</a:t>
            </a:r>
          </a:p>
          <a:p>
            <a:pPr lvl="1"/>
            <a:r>
              <a:rPr lang="en-US" sz="2000" dirty="0" smtClean="0"/>
              <a:t>Infects by passively receiving object via a </a:t>
            </a:r>
            <a:r>
              <a:rPr lang="en-US" sz="2000" dirty="0" smtClean="0">
                <a:solidFill>
                  <a:srgbClr val="800000"/>
                </a:solidFill>
              </a:rPr>
              <a:t>vulnerable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network application that runs the malware to create worm.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elf-replicates by searching for hosts running the same application.</a:t>
            </a:r>
            <a:endParaRPr lang="en-US" sz="2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51520" y="4437112"/>
            <a:ext cx="8136904" cy="1658888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Trojan horse</a:t>
            </a:r>
          </a:p>
          <a:p>
            <a:pPr lvl="1"/>
            <a:r>
              <a:rPr lang="en-US" sz="2400" dirty="0" smtClean="0">
                <a:latin typeface="+mn-lt"/>
              </a:rPr>
              <a:t>Hidden in some otherwise useful software.</a:t>
            </a:r>
          </a:p>
          <a:p>
            <a:pPr lvl="1"/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ften found today on a Web page (Active-X, plugin).</a:t>
            </a:r>
          </a:p>
          <a:p>
            <a:pPr marL="457200" lvl="1" indent="0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431" y="1422896"/>
            <a:ext cx="350202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04024" y="1327299"/>
            <a:ext cx="4488729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Arial" charset="0"/>
              </a:rPr>
              <a:t>Sapphire Worm: aggregate scans/sec</a:t>
            </a:r>
          </a:p>
          <a:p>
            <a:r>
              <a:rPr lang="en-US" sz="1400" b="1" dirty="0">
                <a:latin typeface="Arial" charset="0"/>
              </a:rPr>
              <a:t> in first 5 minutes of outbreak (CAIDA, </a:t>
            </a:r>
            <a:r>
              <a:rPr lang="en-US" sz="1400" b="1" dirty="0" err="1">
                <a:latin typeface="Arial" charset="0"/>
              </a:rPr>
              <a:t>UWisc</a:t>
            </a:r>
            <a:r>
              <a:rPr lang="en-US" sz="1400" b="1" dirty="0">
                <a:latin typeface="Arial" charset="0"/>
              </a:rPr>
              <a:t> data)</a:t>
            </a:r>
          </a:p>
        </p:txBody>
      </p:sp>
    </p:spTree>
    <p:extLst>
      <p:ext uri="{BB962C8B-B14F-4D97-AF65-F5344CB8AC3E}">
        <p14:creationId xmlns:p14="http://schemas.microsoft.com/office/powerpoint/2010/main" val="18895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Denial-of-Service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00600"/>
          </a:xfrm>
        </p:spPr>
        <p:txBody>
          <a:bodyPr/>
          <a:lstStyle/>
          <a:p>
            <a:r>
              <a:rPr lang="en-US" sz="2400" dirty="0" smtClean="0"/>
              <a:t>Denial-of-service (</a:t>
            </a:r>
            <a:r>
              <a:rPr lang="en-US" sz="2400" dirty="0" err="1" smtClean="0"/>
              <a:t>DoS</a:t>
            </a:r>
            <a:r>
              <a:rPr lang="en-US" sz="2400" dirty="0" smtClean="0"/>
              <a:t>) renders resources (server, link) unusable by legitimate users  by overwhelming the resource with bogus traffic.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716016" y="2564904"/>
            <a:ext cx="3641725" cy="3559175"/>
            <a:chOff x="2820" y="1549"/>
            <a:chExt cx="2294" cy="2242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029" y="2155"/>
              <a:ext cx="233" cy="530"/>
              <a:chOff x="5086" y="1108"/>
              <a:chExt cx="198" cy="417"/>
            </a:xfrm>
          </p:grpSpPr>
          <p:sp>
            <p:nvSpPr>
              <p:cNvPr id="43" name="AutoShape 8"/>
              <p:cNvSpPr>
                <a:spLocks noChangeArrowheads="1"/>
              </p:cNvSpPr>
              <p:nvPr/>
            </p:nvSpPr>
            <p:spPr bwMode="auto">
              <a:xfrm>
                <a:off x="5086" y="142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9"/>
              <p:cNvSpPr>
                <a:spLocks noChangeArrowheads="1"/>
              </p:cNvSpPr>
              <p:nvPr/>
            </p:nvSpPr>
            <p:spPr bwMode="auto">
              <a:xfrm>
                <a:off x="5186" y="1111"/>
                <a:ext cx="91" cy="32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10"/>
              <p:cNvSpPr>
                <a:spLocks noChangeArrowheads="1"/>
              </p:cNvSpPr>
              <p:nvPr/>
            </p:nvSpPr>
            <p:spPr bwMode="auto">
              <a:xfrm>
                <a:off x="5087" y="1202"/>
                <a:ext cx="126" cy="32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AutoShape 11"/>
              <p:cNvSpPr>
                <a:spLocks noChangeArrowheads="1"/>
              </p:cNvSpPr>
              <p:nvPr/>
            </p:nvSpPr>
            <p:spPr bwMode="auto">
              <a:xfrm>
                <a:off x="5086" y="110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>
                <a:off x="5284" y="1115"/>
                <a:ext cx="0" cy="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3"/>
              <p:cNvSpPr>
                <a:spLocks noChangeShapeType="1"/>
              </p:cNvSpPr>
              <p:nvPr/>
            </p:nvSpPr>
            <p:spPr bwMode="auto">
              <a:xfrm flipH="1">
                <a:off x="5213" y="1428"/>
                <a:ext cx="7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14"/>
              <p:cNvSpPr>
                <a:spLocks noChangeArrowheads="1"/>
              </p:cNvSpPr>
              <p:nvPr/>
            </p:nvSpPr>
            <p:spPr bwMode="auto">
              <a:xfrm>
                <a:off x="5104" y="1244"/>
                <a:ext cx="82" cy="18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5"/>
              <p:cNvSpPr>
                <a:spLocks noChangeArrowheads="1"/>
              </p:cNvSpPr>
              <p:nvPr/>
            </p:nvSpPr>
            <p:spPr bwMode="auto">
              <a:xfrm>
                <a:off x="5115" y="1300"/>
                <a:ext cx="63" cy="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" name="Object 19"/>
            <p:cNvGraphicFramePr>
              <a:graphicFrameLocks noChangeAspect="1"/>
            </p:cNvGraphicFramePr>
            <p:nvPr/>
          </p:nvGraphicFramePr>
          <p:xfrm>
            <a:off x="4513" y="154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9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154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3895" y="2707"/>
              <a:ext cx="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latin typeface="Comic Sans MS" pitchFamily="66" charset="0"/>
                </a:rPr>
                <a:t>target</a:t>
              </a:r>
            </a:p>
          </p:txBody>
        </p:sp>
        <p:graphicFrame>
          <p:nvGraphicFramePr>
            <p:cNvPr id="10" name="Object 24"/>
            <p:cNvGraphicFramePr>
              <a:graphicFrameLocks noChangeAspect="1"/>
            </p:cNvGraphicFramePr>
            <p:nvPr/>
          </p:nvGraphicFramePr>
          <p:xfrm>
            <a:off x="3894" y="1633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0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4" y="1633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3"/>
            <p:cNvGraphicFramePr>
              <a:graphicFrameLocks noChangeAspect="1"/>
            </p:cNvGraphicFramePr>
            <p:nvPr/>
          </p:nvGraphicFramePr>
          <p:xfrm>
            <a:off x="3274" y="1651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4" y="1651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4"/>
            <p:cNvGraphicFramePr>
              <a:graphicFrameLocks noChangeAspect="1"/>
            </p:cNvGraphicFramePr>
            <p:nvPr/>
          </p:nvGraphicFramePr>
          <p:xfrm>
            <a:off x="3553" y="206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2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3" y="206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45"/>
            <p:cNvGraphicFramePr>
              <a:graphicFrameLocks noChangeAspect="1"/>
            </p:cNvGraphicFramePr>
            <p:nvPr/>
          </p:nvGraphicFramePr>
          <p:xfrm>
            <a:off x="4679" y="2070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3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9" y="2070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46"/>
            <p:cNvGraphicFramePr>
              <a:graphicFrameLocks noChangeAspect="1"/>
            </p:cNvGraphicFramePr>
            <p:nvPr/>
          </p:nvGraphicFramePr>
          <p:xfrm>
            <a:off x="4733" y="302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4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" y="302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47"/>
            <p:cNvGraphicFramePr>
              <a:graphicFrameLocks noChangeAspect="1"/>
            </p:cNvGraphicFramePr>
            <p:nvPr/>
          </p:nvGraphicFramePr>
          <p:xfrm>
            <a:off x="2820" y="209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0" y="209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48"/>
            <p:cNvGraphicFramePr>
              <a:graphicFrameLocks noChangeAspect="1"/>
            </p:cNvGraphicFramePr>
            <p:nvPr/>
          </p:nvGraphicFramePr>
          <p:xfrm>
            <a:off x="3230" y="2558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" y="2558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49"/>
            <p:cNvGraphicFramePr>
              <a:graphicFrameLocks noChangeAspect="1"/>
            </p:cNvGraphicFramePr>
            <p:nvPr/>
          </p:nvGraphicFramePr>
          <p:xfrm>
            <a:off x="3545" y="2951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Clip" r:id="rId12" imgW="1305000" imgH="1085760" progId="MS_ClipArt_Gallery.2">
                    <p:embed/>
                  </p:oleObj>
                </mc:Choice>
                <mc:Fallback>
                  <p:oleObj name="Clip" r:id="rId12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5" y="2951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50"/>
            <p:cNvGraphicFramePr>
              <a:graphicFrameLocks noChangeAspect="1"/>
            </p:cNvGraphicFramePr>
            <p:nvPr/>
          </p:nvGraphicFramePr>
          <p:xfrm>
            <a:off x="4713" y="250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3" y="250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51"/>
            <p:cNvGraphicFramePr>
              <a:graphicFrameLocks noChangeAspect="1"/>
            </p:cNvGraphicFramePr>
            <p:nvPr/>
          </p:nvGraphicFramePr>
          <p:xfrm>
            <a:off x="4113" y="319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3" y="319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52"/>
            <p:cNvGraphicFramePr>
              <a:graphicFrameLocks noChangeAspect="1"/>
            </p:cNvGraphicFramePr>
            <p:nvPr/>
          </p:nvGraphicFramePr>
          <p:xfrm>
            <a:off x="3719" y="3457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9" y="3457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53"/>
            <p:cNvGraphicFramePr>
              <a:graphicFrameLocks noChangeAspect="1"/>
            </p:cNvGraphicFramePr>
            <p:nvPr/>
          </p:nvGraphicFramePr>
          <p:xfrm>
            <a:off x="2951" y="312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312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4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3" y="2122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6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549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5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3" y="2976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58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" y="343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5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" y="3054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0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" y="2085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1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" y="3141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2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" y="1570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V="1">
              <a:off x="3570" y="2487"/>
              <a:ext cx="436" cy="16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 flipV="1">
              <a:off x="3823" y="2696"/>
              <a:ext cx="226" cy="3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5"/>
            <p:cNvSpPr>
              <a:spLocks noChangeShapeType="1"/>
            </p:cNvSpPr>
            <p:nvPr/>
          </p:nvSpPr>
          <p:spPr bwMode="auto">
            <a:xfrm flipH="1" flipV="1">
              <a:off x="4267" y="2643"/>
              <a:ext cx="595" cy="45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6"/>
            <p:cNvSpPr>
              <a:spLocks noChangeShapeType="1"/>
            </p:cNvSpPr>
            <p:nvPr/>
          </p:nvSpPr>
          <p:spPr bwMode="auto">
            <a:xfrm>
              <a:off x="4145" y="1781"/>
              <a:ext cx="16" cy="46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67"/>
            <p:cNvSpPr>
              <a:spLocks noChangeShapeType="1"/>
            </p:cNvSpPr>
            <p:nvPr/>
          </p:nvSpPr>
          <p:spPr bwMode="auto">
            <a:xfrm flipH="1">
              <a:off x="4239" y="2237"/>
              <a:ext cx="473" cy="18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68"/>
            <p:cNvSpPr>
              <a:spLocks noChangeShapeType="1"/>
            </p:cNvSpPr>
            <p:nvPr/>
          </p:nvSpPr>
          <p:spPr bwMode="auto">
            <a:xfrm>
              <a:off x="3148" y="2309"/>
              <a:ext cx="879" cy="11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69"/>
            <p:cNvSpPr>
              <a:spLocks noChangeShapeType="1"/>
            </p:cNvSpPr>
            <p:nvPr/>
          </p:nvSpPr>
          <p:spPr bwMode="auto">
            <a:xfrm flipV="1">
              <a:off x="3209" y="2588"/>
              <a:ext cx="800" cy="64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70"/>
            <p:cNvSpPr>
              <a:spLocks noChangeShapeType="1"/>
            </p:cNvSpPr>
            <p:nvPr/>
          </p:nvSpPr>
          <p:spPr bwMode="auto">
            <a:xfrm flipH="1">
              <a:off x="4262" y="1849"/>
              <a:ext cx="352" cy="39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71"/>
            <p:cNvSpPr>
              <a:spLocks noChangeShapeType="1"/>
            </p:cNvSpPr>
            <p:nvPr/>
          </p:nvSpPr>
          <p:spPr bwMode="auto">
            <a:xfrm flipV="1">
              <a:off x="3904" y="2808"/>
              <a:ext cx="198" cy="6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72"/>
            <p:cNvSpPr>
              <a:spLocks noChangeShapeType="1"/>
            </p:cNvSpPr>
            <p:nvPr/>
          </p:nvSpPr>
          <p:spPr bwMode="auto">
            <a:xfrm>
              <a:off x="3572" y="1964"/>
              <a:ext cx="416" cy="2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73"/>
            <p:cNvSpPr>
              <a:spLocks noChangeShapeType="1"/>
            </p:cNvSpPr>
            <p:nvPr/>
          </p:nvSpPr>
          <p:spPr bwMode="auto">
            <a:xfrm flipH="1" flipV="1">
              <a:off x="4319" y="2514"/>
              <a:ext cx="419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97160" y="2420888"/>
            <a:ext cx="353873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800000"/>
              </a:buClr>
              <a:buSzPct val="85000"/>
              <a:buFont typeface="ZapfDingbats" pitchFamily="82" charset="2"/>
              <a:buAutoNum type="arabicPeriod"/>
            </a:pPr>
            <a:r>
              <a:rPr lang="en-US" dirty="0">
                <a:latin typeface="Comic Sans MS" pitchFamily="66" charset="0"/>
              </a:rPr>
              <a:t>select target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632271" y="2852936"/>
            <a:ext cx="37957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800000"/>
              </a:buClr>
              <a:buSzPct val="85000"/>
              <a:buFont typeface="ZapfDingbats" pitchFamily="82" charset="2"/>
              <a:buAutoNum type="arabicPeriod" startAt="2"/>
            </a:pPr>
            <a:r>
              <a:rPr lang="en-US" dirty="0">
                <a:latin typeface="Comic Sans MS" pitchFamily="66" charset="0"/>
              </a:rPr>
              <a:t>break into hosts around the network (see botnet)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601216" y="4077072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800000"/>
              </a:buClr>
              <a:buSzPct val="85000"/>
              <a:buFont typeface="ZapfDingbats" pitchFamily="82" charset="2"/>
              <a:buAutoNum type="arabicPeriod" startAt="3"/>
            </a:pPr>
            <a:r>
              <a:rPr lang="en-US" dirty="0">
                <a:latin typeface="Comic Sans MS" pitchFamily="66" charset="0"/>
              </a:rPr>
              <a:t>send packets toward target from compromised hosts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49560" y="5559896"/>
            <a:ext cx="4178424" cy="533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 smtClean="0">
                <a:solidFill>
                  <a:srgbClr val="0033CC"/>
                </a:solidFill>
              </a:rPr>
              <a:t>Distributed </a:t>
            </a:r>
            <a:r>
              <a:rPr lang="en-US" b="1" dirty="0" err="1" smtClean="0">
                <a:solidFill>
                  <a:srgbClr val="0033CC"/>
                </a:solidFill>
              </a:rPr>
              <a:t>DoS</a:t>
            </a:r>
            <a:r>
              <a:rPr lang="en-US" b="1" dirty="0" smtClean="0">
                <a:solidFill>
                  <a:srgbClr val="0033CC"/>
                </a:solidFill>
              </a:rPr>
              <a:t> (</a:t>
            </a:r>
            <a:r>
              <a:rPr lang="en-US" b="1" dirty="0" err="1" smtClean="0">
                <a:solidFill>
                  <a:srgbClr val="0033CC"/>
                </a:solidFill>
              </a:rPr>
              <a:t>DDoS</a:t>
            </a:r>
            <a:r>
              <a:rPr lang="en-US" b="1" dirty="0" smtClean="0">
                <a:solidFill>
                  <a:srgbClr val="0033CC"/>
                </a:solidFill>
              </a:rPr>
              <a:t>)</a:t>
            </a:r>
            <a:endParaRPr lang="en-US" b="1" dirty="0">
              <a:solidFill>
                <a:srgbClr val="0033CC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4067944" y="4686672"/>
            <a:ext cx="1168772" cy="1098476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7553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 autoUpdateAnimBg="0"/>
      <p:bldP spid="52" grpId="0" autoUpdateAnimBg="0"/>
      <p:bldP spid="53" grpId="0" autoUpdateAnimBg="0"/>
      <p:bldP spid="5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dirty="0" smtClean="0"/>
              <a:t>Three categories: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Vulnerability attack:: </a:t>
            </a:r>
            <a:r>
              <a:rPr lang="en-US" dirty="0" smtClean="0"/>
              <a:t>attack application with well-crafted messages (result – service stops or host crashes).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Bandwidth flooding:: </a:t>
            </a:r>
            <a:r>
              <a:rPr lang="en-US" dirty="0" smtClean="0"/>
              <a:t>deluge victim with so many messages such that target’s access link gets clogged.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Connection flooding:: </a:t>
            </a:r>
            <a:r>
              <a:rPr lang="en-US" dirty="0" smtClean="0"/>
              <a:t>initiate so many half-open or open TCP connections that target stops accepting legitimate connections.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263" y="115888"/>
            <a:ext cx="8785225" cy="792162"/>
          </a:xfrm>
        </p:spPr>
        <p:txBody>
          <a:bodyPr/>
          <a:lstStyle/>
          <a:p>
            <a:r>
              <a:rPr lang="en-US" dirty="0" smtClean="0"/>
              <a:t>Denial-of-Service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2928</TotalTime>
  <Words>742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Revised_Master</vt:lpstr>
      <vt:lpstr>Clip</vt:lpstr>
      <vt:lpstr>ClipArt</vt:lpstr>
      <vt:lpstr>   Introduction to Security   </vt:lpstr>
      <vt:lpstr>Intro to Security Outline</vt:lpstr>
      <vt:lpstr>Networks under Attack</vt:lpstr>
      <vt:lpstr>Network Security</vt:lpstr>
      <vt:lpstr>Malware</vt:lpstr>
      <vt:lpstr>Malware from the Internet</vt:lpstr>
      <vt:lpstr>Worms and Trojan Horses</vt:lpstr>
      <vt:lpstr>Denial-of-Service Attack</vt:lpstr>
      <vt:lpstr>Denial-of-Service Attack</vt:lpstr>
      <vt:lpstr>Bad Guy Packet Sniffing</vt:lpstr>
      <vt:lpstr>Masquerade Attack</vt:lpstr>
      <vt:lpstr>Man-in-the-Middle Attack</vt:lpstr>
      <vt:lpstr>Intro to Security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137</cp:revision>
  <dcterms:created xsi:type="dcterms:W3CDTF">2004-01-21T20:05:10Z</dcterms:created>
  <dcterms:modified xsi:type="dcterms:W3CDTF">2014-11-13T22:12:44Z</dcterms:modified>
</cp:coreProperties>
</file>