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59"/>
  </p:notesMasterIdLst>
  <p:handoutMasterIdLst>
    <p:handoutMasterId r:id="rId60"/>
  </p:handoutMasterIdLst>
  <p:sldIdLst>
    <p:sldId id="256" r:id="rId2"/>
    <p:sldId id="438" r:id="rId3"/>
    <p:sldId id="371" r:id="rId4"/>
    <p:sldId id="372" r:id="rId5"/>
    <p:sldId id="373" r:id="rId6"/>
    <p:sldId id="374" r:id="rId7"/>
    <p:sldId id="404" r:id="rId8"/>
    <p:sldId id="405" r:id="rId9"/>
    <p:sldId id="406" r:id="rId10"/>
    <p:sldId id="407" r:id="rId11"/>
    <p:sldId id="408" r:id="rId12"/>
    <p:sldId id="409" r:id="rId13"/>
    <p:sldId id="410" r:id="rId14"/>
    <p:sldId id="376" r:id="rId15"/>
    <p:sldId id="377" r:id="rId16"/>
    <p:sldId id="378" r:id="rId17"/>
    <p:sldId id="379" r:id="rId18"/>
    <p:sldId id="380" r:id="rId19"/>
    <p:sldId id="381" r:id="rId20"/>
    <p:sldId id="382" r:id="rId21"/>
    <p:sldId id="397" r:id="rId22"/>
    <p:sldId id="398" r:id="rId23"/>
    <p:sldId id="399" r:id="rId24"/>
    <p:sldId id="400" r:id="rId25"/>
    <p:sldId id="401" r:id="rId26"/>
    <p:sldId id="402" r:id="rId27"/>
    <p:sldId id="403" r:id="rId28"/>
    <p:sldId id="383" r:id="rId29"/>
    <p:sldId id="412" r:id="rId30"/>
    <p:sldId id="413" r:id="rId31"/>
    <p:sldId id="414" r:id="rId32"/>
    <p:sldId id="415" r:id="rId33"/>
    <p:sldId id="416" r:id="rId34"/>
    <p:sldId id="385" r:id="rId35"/>
    <p:sldId id="411" r:id="rId36"/>
    <p:sldId id="386" r:id="rId37"/>
    <p:sldId id="387" r:id="rId38"/>
    <p:sldId id="388" r:id="rId39"/>
    <p:sldId id="418" r:id="rId40"/>
    <p:sldId id="419" r:id="rId41"/>
    <p:sldId id="420" r:id="rId42"/>
    <p:sldId id="421" r:id="rId43"/>
    <p:sldId id="422" r:id="rId44"/>
    <p:sldId id="423" r:id="rId45"/>
    <p:sldId id="424" r:id="rId46"/>
    <p:sldId id="425" r:id="rId47"/>
    <p:sldId id="428" r:id="rId48"/>
    <p:sldId id="430" r:id="rId49"/>
    <p:sldId id="429" r:id="rId50"/>
    <p:sldId id="431" r:id="rId51"/>
    <p:sldId id="432" r:id="rId52"/>
    <p:sldId id="433" r:id="rId53"/>
    <p:sldId id="434" r:id="rId54"/>
    <p:sldId id="437" r:id="rId55"/>
    <p:sldId id="435" r:id="rId56"/>
    <p:sldId id="436" r:id="rId57"/>
    <p:sldId id="417" r:id="rId58"/>
  </p:sldIdLst>
  <p:sldSz cx="9144000" cy="6858000" type="screen4x3"/>
  <p:notesSz cx="6985000" cy="92837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CC"/>
    <a:srgbClr val="008000"/>
    <a:srgbClr val="003366"/>
    <a:srgbClr val="000000"/>
    <a:srgbClr val="990033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60" d="100"/>
          <a:sy n="60" d="100"/>
        </p:scale>
        <p:origin x="-1589" y="-187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2.xml"/><Relationship Id="rId2" Type="http://schemas.openxmlformats.org/officeDocument/2006/relationships/slide" Target="slides/slide31.xml"/><Relationship Id="rId1" Type="http://schemas.openxmlformats.org/officeDocument/2006/relationships/slide" Target="slides/slide29.xml"/><Relationship Id="rId4" Type="http://schemas.openxmlformats.org/officeDocument/2006/relationships/slide" Target="slides/slide3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36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12/8/2014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19515"/>
            <a:ext cx="302736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19515"/>
            <a:ext cx="3027362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6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36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12/8/2014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4" y="4409758"/>
            <a:ext cx="5121275" cy="417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9515"/>
            <a:ext cx="302736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19515"/>
            <a:ext cx="3027362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76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987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13901" indent="-274577" defTabSz="928987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98309" indent="-219662" defTabSz="928987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537632" indent="-219662" defTabSz="928987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76956" indent="-219662" defTabSz="928987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416279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855603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294926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734250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8EF0DEF3-FB3E-4271-B2F2-204A0691E679}" type="slidenum">
              <a:rPr lang="en-US">
                <a:latin typeface="Times New Roman" pitchFamily="18" charset="0"/>
              </a:rPr>
              <a:pPr/>
              <a:t>14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987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13901" indent="-274577" defTabSz="928987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98309" indent="-219662" defTabSz="928987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537632" indent="-219662" defTabSz="928987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76956" indent="-219662" defTabSz="928987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416279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855603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294926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734250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705DCECF-9CD7-4249-8354-8F1AADACB2B4}" type="slidenum">
              <a:rPr lang="en-US">
                <a:latin typeface="Times New Roman" pitchFamily="18" charset="0"/>
              </a:rPr>
              <a:pPr/>
              <a:t>15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987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13901" indent="-274577" defTabSz="928987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98309" indent="-219662" defTabSz="928987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537632" indent="-219662" defTabSz="928987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76956" indent="-219662" defTabSz="928987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416279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855603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294926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734250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67AD2B50-BC35-45F7-8921-902C937799B5}" type="slidenum">
              <a:rPr lang="en-US">
                <a:latin typeface="Times New Roman" pitchFamily="18" charset="0"/>
              </a:rPr>
              <a:pPr/>
              <a:t>16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Network Layer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Network Layer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85CDD82F-3F0B-4C2A-A7EE-8C9F4E6B4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25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Network Layer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53336"/>
            <a:ext cx="914400" cy="404664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Network Layer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Network Layer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Network Layer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Network Layer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 Computer Networks Network Layer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9" r:id="rId12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32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3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4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5.bin"/><Relationship Id="rId12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4.bin"/><Relationship Id="rId11" Type="http://schemas.openxmlformats.org/officeDocument/2006/relationships/oleObject" Target="../embeddings/oleObject39.bin"/><Relationship Id="rId5" Type="http://schemas.openxmlformats.org/officeDocument/2006/relationships/image" Target="../media/image3.wmf"/><Relationship Id="rId15" Type="http://schemas.openxmlformats.org/officeDocument/2006/relationships/image" Target="../media/image5.wmf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3.bin"/><Relationship Id="rId9" Type="http://schemas.openxmlformats.org/officeDocument/2006/relationships/oleObject" Target="../embeddings/oleObject37.bin"/><Relationship Id="rId14" Type="http://schemas.openxmlformats.org/officeDocument/2006/relationships/oleObject" Target="../embeddings/oleObject4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42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image" Target="../media/image3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image" Target="../media/image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image" Target="../media/image3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56.bin"/><Relationship Id="rId4" Type="http://schemas.openxmlformats.org/officeDocument/2006/relationships/image" Target="../media/image3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4" Type="http://schemas.openxmlformats.org/officeDocument/2006/relationships/image" Target="../media/image3.wmf"/><Relationship Id="rId9" Type="http://schemas.openxmlformats.org/officeDocument/2006/relationships/image" Target="../media/image7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772816"/>
            <a:ext cx="8462993" cy="331236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 Layer</a:t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Link State Routing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38488" y="5902449"/>
            <a:ext cx="6005512" cy="766911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Networks</a:t>
            </a:r>
            <a:endParaRPr lang="en-US" sz="3600" dirty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5"/>
          <p:cNvSpPr>
            <a:spLocks noGrp="1" noChangeArrowheads="1"/>
          </p:cNvSpPr>
          <p:nvPr>
            <p:ph type="title"/>
          </p:nvPr>
        </p:nvSpPr>
        <p:spPr>
          <a:xfrm>
            <a:off x="1955701" y="-27384"/>
            <a:ext cx="5208587" cy="1039592"/>
          </a:xfrm>
        </p:spPr>
        <p:txBody>
          <a:bodyPr/>
          <a:lstStyle/>
          <a:p>
            <a:r>
              <a:rPr lang="en-US" dirty="0" smtClean="0"/>
              <a:t>Subnets</a:t>
            </a:r>
          </a:p>
        </p:txBody>
      </p:sp>
      <p:sp>
        <p:nvSpPr>
          <p:cNvPr id="41989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333500"/>
            <a:ext cx="3695700" cy="4648200"/>
          </a:xfrm>
        </p:spPr>
        <p:txBody>
          <a:bodyPr/>
          <a:lstStyle/>
          <a:p>
            <a:endParaRPr lang="en-US" sz="2400" smtClean="0"/>
          </a:p>
          <a:p>
            <a:endParaRPr lang="en-US" sz="2400" smtClean="0"/>
          </a:p>
        </p:txBody>
      </p:sp>
      <p:grpSp>
        <p:nvGrpSpPr>
          <p:cNvPr id="41990" name="Group 59"/>
          <p:cNvGrpSpPr>
            <a:grpSpLocks/>
          </p:cNvGrpSpPr>
          <p:nvPr/>
        </p:nvGrpSpPr>
        <p:grpSpPr bwMode="auto">
          <a:xfrm>
            <a:off x="4506913" y="1175990"/>
            <a:ext cx="4422775" cy="4413250"/>
            <a:chOff x="2758" y="589"/>
            <a:chExt cx="2786" cy="2780"/>
          </a:xfrm>
        </p:grpSpPr>
        <p:sp>
          <p:nvSpPr>
            <p:cNvPr id="41993" name="Freeform 2"/>
            <p:cNvSpPr>
              <a:spLocks/>
            </p:cNvSpPr>
            <p:nvPr/>
          </p:nvSpPr>
          <p:spPr bwMode="auto">
            <a:xfrm>
              <a:off x="2758" y="731"/>
              <a:ext cx="1223" cy="1291"/>
            </a:xfrm>
            <a:custGeom>
              <a:avLst/>
              <a:gdLst>
                <a:gd name="T0" fmla="*/ 1201 w 1223"/>
                <a:gd name="T1" fmla="*/ 756 h 1291"/>
                <a:gd name="T2" fmla="*/ 702 w 1223"/>
                <a:gd name="T3" fmla="*/ 670 h 1291"/>
                <a:gd name="T4" fmla="*/ 608 w 1223"/>
                <a:gd name="T5" fmla="*/ 103 h 1291"/>
                <a:gd name="T6" fmla="*/ 335 w 1223"/>
                <a:gd name="T7" fmla="*/ 52 h 1291"/>
                <a:gd name="T8" fmla="*/ 65 w 1223"/>
                <a:gd name="T9" fmla="*/ 82 h 1291"/>
                <a:gd name="T10" fmla="*/ 41 w 1223"/>
                <a:gd name="T11" fmla="*/ 544 h 1291"/>
                <a:gd name="T12" fmla="*/ 38 w 1223"/>
                <a:gd name="T13" fmla="*/ 751 h 1291"/>
                <a:gd name="T14" fmla="*/ 23 w 1223"/>
                <a:gd name="T15" fmla="*/ 940 h 1291"/>
                <a:gd name="T16" fmla="*/ 17 w 1223"/>
                <a:gd name="T17" fmla="*/ 1114 h 1291"/>
                <a:gd name="T18" fmla="*/ 128 w 1223"/>
                <a:gd name="T19" fmla="*/ 1219 h 1291"/>
                <a:gd name="T20" fmla="*/ 602 w 1223"/>
                <a:gd name="T21" fmla="*/ 1243 h 1291"/>
                <a:gd name="T22" fmla="*/ 686 w 1223"/>
                <a:gd name="T23" fmla="*/ 930 h 1291"/>
                <a:gd name="T24" fmla="*/ 1177 w 1223"/>
                <a:gd name="T25" fmla="*/ 916 h 1291"/>
                <a:gd name="T26" fmla="*/ 1201 w 1223"/>
                <a:gd name="T27" fmla="*/ 756 h 129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23" h="1291">
                  <a:moveTo>
                    <a:pt x="1201" y="756"/>
                  </a:moveTo>
                  <a:cubicBezTo>
                    <a:pt x="1180" y="640"/>
                    <a:pt x="798" y="744"/>
                    <a:pt x="702" y="670"/>
                  </a:cubicBezTo>
                  <a:cubicBezTo>
                    <a:pt x="603" y="561"/>
                    <a:pt x="669" y="206"/>
                    <a:pt x="608" y="103"/>
                  </a:cubicBezTo>
                  <a:cubicBezTo>
                    <a:pt x="547" y="0"/>
                    <a:pt x="425" y="55"/>
                    <a:pt x="335" y="52"/>
                  </a:cubicBezTo>
                  <a:cubicBezTo>
                    <a:pt x="245" y="49"/>
                    <a:pt x="114" y="0"/>
                    <a:pt x="65" y="82"/>
                  </a:cubicBezTo>
                  <a:cubicBezTo>
                    <a:pt x="16" y="164"/>
                    <a:pt x="45" y="433"/>
                    <a:pt x="41" y="544"/>
                  </a:cubicBezTo>
                  <a:cubicBezTo>
                    <a:pt x="37" y="655"/>
                    <a:pt x="41" y="685"/>
                    <a:pt x="38" y="751"/>
                  </a:cubicBezTo>
                  <a:cubicBezTo>
                    <a:pt x="35" y="817"/>
                    <a:pt x="26" y="880"/>
                    <a:pt x="23" y="940"/>
                  </a:cubicBezTo>
                  <a:cubicBezTo>
                    <a:pt x="20" y="1000"/>
                    <a:pt x="0" y="1068"/>
                    <a:pt x="17" y="1114"/>
                  </a:cubicBezTo>
                  <a:cubicBezTo>
                    <a:pt x="34" y="1160"/>
                    <a:pt x="31" y="1198"/>
                    <a:pt x="128" y="1219"/>
                  </a:cubicBezTo>
                  <a:cubicBezTo>
                    <a:pt x="225" y="1240"/>
                    <a:pt x="509" y="1291"/>
                    <a:pt x="602" y="1243"/>
                  </a:cubicBezTo>
                  <a:cubicBezTo>
                    <a:pt x="695" y="1195"/>
                    <a:pt x="590" y="984"/>
                    <a:pt x="686" y="930"/>
                  </a:cubicBezTo>
                  <a:cubicBezTo>
                    <a:pt x="782" y="876"/>
                    <a:pt x="1091" y="945"/>
                    <a:pt x="1177" y="916"/>
                  </a:cubicBezTo>
                  <a:cubicBezTo>
                    <a:pt x="1208" y="864"/>
                    <a:pt x="1223" y="871"/>
                    <a:pt x="1201" y="75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4" name="Freeform 3"/>
            <p:cNvSpPr>
              <a:spLocks/>
            </p:cNvSpPr>
            <p:nvPr/>
          </p:nvSpPr>
          <p:spPr bwMode="auto">
            <a:xfrm>
              <a:off x="4343" y="912"/>
              <a:ext cx="1201" cy="1234"/>
            </a:xfrm>
            <a:custGeom>
              <a:avLst/>
              <a:gdLst>
                <a:gd name="T0" fmla="*/ 25 w 1201"/>
                <a:gd name="T1" fmla="*/ 709 h 1234"/>
                <a:gd name="T2" fmla="*/ 526 w 1201"/>
                <a:gd name="T3" fmla="*/ 780 h 1234"/>
                <a:gd name="T4" fmla="*/ 613 w 1201"/>
                <a:gd name="T5" fmla="*/ 1134 h 1234"/>
                <a:gd name="T6" fmla="*/ 946 w 1201"/>
                <a:gd name="T7" fmla="*/ 1230 h 1234"/>
                <a:gd name="T8" fmla="*/ 1171 w 1201"/>
                <a:gd name="T9" fmla="*/ 1107 h 1234"/>
                <a:gd name="T10" fmla="*/ 1126 w 1201"/>
                <a:gd name="T11" fmla="*/ 894 h 1234"/>
                <a:gd name="T12" fmla="*/ 1114 w 1201"/>
                <a:gd name="T13" fmla="*/ 693 h 1234"/>
                <a:gd name="T14" fmla="*/ 1099 w 1201"/>
                <a:gd name="T15" fmla="*/ 423 h 1234"/>
                <a:gd name="T16" fmla="*/ 1141 w 1201"/>
                <a:gd name="T17" fmla="*/ 216 h 1234"/>
                <a:gd name="T18" fmla="*/ 1102 w 1201"/>
                <a:gd name="T19" fmla="*/ 33 h 1234"/>
                <a:gd name="T20" fmla="*/ 646 w 1201"/>
                <a:gd name="T21" fmla="*/ 81 h 1234"/>
                <a:gd name="T22" fmla="*/ 535 w 1201"/>
                <a:gd name="T23" fmla="*/ 519 h 1234"/>
                <a:gd name="T24" fmla="*/ 44 w 1201"/>
                <a:gd name="T25" fmla="*/ 548 h 1234"/>
                <a:gd name="T26" fmla="*/ 25 w 1201"/>
                <a:gd name="T27" fmla="*/ 709 h 123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01" h="1234">
                  <a:moveTo>
                    <a:pt x="25" y="709"/>
                  </a:moveTo>
                  <a:cubicBezTo>
                    <a:pt x="49" y="824"/>
                    <a:pt x="428" y="709"/>
                    <a:pt x="526" y="780"/>
                  </a:cubicBezTo>
                  <a:cubicBezTo>
                    <a:pt x="624" y="851"/>
                    <a:pt x="543" y="1059"/>
                    <a:pt x="613" y="1134"/>
                  </a:cubicBezTo>
                  <a:cubicBezTo>
                    <a:pt x="683" y="1209"/>
                    <a:pt x="853" y="1234"/>
                    <a:pt x="946" y="1230"/>
                  </a:cubicBezTo>
                  <a:cubicBezTo>
                    <a:pt x="1039" y="1226"/>
                    <a:pt x="1141" y="1163"/>
                    <a:pt x="1171" y="1107"/>
                  </a:cubicBezTo>
                  <a:cubicBezTo>
                    <a:pt x="1201" y="1051"/>
                    <a:pt x="1135" y="963"/>
                    <a:pt x="1126" y="894"/>
                  </a:cubicBezTo>
                  <a:cubicBezTo>
                    <a:pt x="1117" y="825"/>
                    <a:pt x="1119" y="772"/>
                    <a:pt x="1114" y="693"/>
                  </a:cubicBezTo>
                  <a:cubicBezTo>
                    <a:pt x="1109" y="614"/>
                    <a:pt x="1095" y="502"/>
                    <a:pt x="1099" y="423"/>
                  </a:cubicBezTo>
                  <a:cubicBezTo>
                    <a:pt x="1103" y="344"/>
                    <a:pt x="1141" y="281"/>
                    <a:pt x="1141" y="216"/>
                  </a:cubicBezTo>
                  <a:cubicBezTo>
                    <a:pt x="1141" y="151"/>
                    <a:pt x="1185" y="56"/>
                    <a:pt x="1102" y="33"/>
                  </a:cubicBezTo>
                  <a:cubicBezTo>
                    <a:pt x="1019" y="10"/>
                    <a:pt x="740" y="0"/>
                    <a:pt x="646" y="81"/>
                  </a:cubicBezTo>
                  <a:cubicBezTo>
                    <a:pt x="552" y="162"/>
                    <a:pt x="635" y="441"/>
                    <a:pt x="535" y="519"/>
                  </a:cubicBezTo>
                  <a:cubicBezTo>
                    <a:pt x="435" y="597"/>
                    <a:pt x="129" y="516"/>
                    <a:pt x="44" y="548"/>
                  </a:cubicBezTo>
                  <a:cubicBezTo>
                    <a:pt x="15" y="601"/>
                    <a:pt x="0" y="594"/>
                    <a:pt x="25" y="709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5" name="Freeform 4"/>
            <p:cNvSpPr>
              <a:spLocks/>
            </p:cNvSpPr>
            <p:nvPr/>
          </p:nvSpPr>
          <p:spPr bwMode="auto">
            <a:xfrm>
              <a:off x="3514" y="1815"/>
              <a:ext cx="1286" cy="1247"/>
            </a:xfrm>
            <a:custGeom>
              <a:avLst/>
              <a:gdLst>
                <a:gd name="T0" fmla="*/ 587 w 1286"/>
                <a:gd name="T1" fmla="*/ 30 h 1247"/>
                <a:gd name="T2" fmla="*/ 509 w 1286"/>
                <a:gd name="T3" fmla="*/ 618 h 1247"/>
                <a:gd name="T4" fmla="*/ 77 w 1286"/>
                <a:gd name="T5" fmla="*/ 909 h 1247"/>
                <a:gd name="T6" fmla="*/ 47 w 1286"/>
                <a:gd name="T7" fmla="*/ 1095 h 1247"/>
                <a:gd name="T8" fmla="*/ 140 w 1286"/>
                <a:gd name="T9" fmla="*/ 1224 h 1247"/>
                <a:gd name="T10" fmla="*/ 461 w 1286"/>
                <a:gd name="T11" fmla="*/ 1209 h 1247"/>
                <a:gd name="T12" fmla="*/ 692 w 1286"/>
                <a:gd name="T13" fmla="*/ 1209 h 1247"/>
                <a:gd name="T14" fmla="*/ 1190 w 1286"/>
                <a:gd name="T15" fmla="*/ 1227 h 1247"/>
                <a:gd name="T16" fmla="*/ 1271 w 1286"/>
                <a:gd name="T17" fmla="*/ 1089 h 1247"/>
                <a:gd name="T18" fmla="*/ 1139 w 1286"/>
                <a:gd name="T19" fmla="*/ 741 h 1247"/>
                <a:gd name="T20" fmla="*/ 800 w 1286"/>
                <a:gd name="T21" fmla="*/ 627 h 1247"/>
                <a:gd name="T22" fmla="*/ 749 w 1286"/>
                <a:gd name="T23" fmla="*/ 42 h 1247"/>
                <a:gd name="T24" fmla="*/ 587 w 1286"/>
                <a:gd name="T25" fmla="*/ 30 h 124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86" h="1247">
                  <a:moveTo>
                    <a:pt x="587" y="30"/>
                  </a:moveTo>
                  <a:cubicBezTo>
                    <a:pt x="473" y="60"/>
                    <a:pt x="601" y="475"/>
                    <a:pt x="509" y="618"/>
                  </a:cubicBezTo>
                  <a:cubicBezTo>
                    <a:pt x="424" y="765"/>
                    <a:pt x="154" y="830"/>
                    <a:pt x="77" y="909"/>
                  </a:cubicBezTo>
                  <a:cubicBezTo>
                    <a:pt x="0" y="988"/>
                    <a:pt x="37" y="1043"/>
                    <a:pt x="47" y="1095"/>
                  </a:cubicBezTo>
                  <a:cubicBezTo>
                    <a:pt x="57" y="1147"/>
                    <a:pt x="71" y="1205"/>
                    <a:pt x="140" y="1224"/>
                  </a:cubicBezTo>
                  <a:cubicBezTo>
                    <a:pt x="209" y="1243"/>
                    <a:pt x="369" y="1212"/>
                    <a:pt x="461" y="1209"/>
                  </a:cubicBezTo>
                  <a:cubicBezTo>
                    <a:pt x="553" y="1206"/>
                    <a:pt x="571" y="1206"/>
                    <a:pt x="692" y="1209"/>
                  </a:cubicBezTo>
                  <a:cubicBezTo>
                    <a:pt x="813" y="1212"/>
                    <a:pt x="1094" y="1247"/>
                    <a:pt x="1190" y="1227"/>
                  </a:cubicBezTo>
                  <a:cubicBezTo>
                    <a:pt x="1286" y="1207"/>
                    <a:pt x="1279" y="1170"/>
                    <a:pt x="1271" y="1089"/>
                  </a:cubicBezTo>
                  <a:cubicBezTo>
                    <a:pt x="1263" y="1008"/>
                    <a:pt x="1217" y="818"/>
                    <a:pt x="1139" y="741"/>
                  </a:cubicBezTo>
                  <a:cubicBezTo>
                    <a:pt x="1061" y="664"/>
                    <a:pt x="865" y="743"/>
                    <a:pt x="800" y="627"/>
                  </a:cubicBezTo>
                  <a:cubicBezTo>
                    <a:pt x="735" y="511"/>
                    <a:pt x="785" y="142"/>
                    <a:pt x="749" y="42"/>
                  </a:cubicBezTo>
                  <a:cubicBezTo>
                    <a:pt x="695" y="15"/>
                    <a:pt x="701" y="0"/>
                    <a:pt x="587" y="30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1996" name="Object 7"/>
            <p:cNvGraphicFramePr>
              <a:graphicFrameLocks noChangeAspect="1"/>
            </p:cNvGraphicFramePr>
            <p:nvPr/>
          </p:nvGraphicFramePr>
          <p:xfrm>
            <a:off x="2807" y="797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68" name="Clip" r:id="rId3" imgW="1307263" imgH="1084139" progId="MS_ClipArt_Gallery.2">
                    <p:embed/>
                  </p:oleObj>
                </mc:Choice>
                <mc:Fallback>
                  <p:oleObj name="Clip" r:id="rId3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7" y="797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997" name="Line 8"/>
            <p:cNvSpPr>
              <a:spLocks noChangeShapeType="1"/>
            </p:cNvSpPr>
            <p:nvPr/>
          </p:nvSpPr>
          <p:spPr bwMode="auto">
            <a:xfrm>
              <a:off x="3160" y="1032"/>
              <a:ext cx="175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8" name="Line 9"/>
            <p:cNvSpPr>
              <a:spLocks noChangeShapeType="1"/>
            </p:cNvSpPr>
            <p:nvPr/>
          </p:nvSpPr>
          <p:spPr bwMode="auto">
            <a:xfrm flipH="1">
              <a:off x="3343" y="1023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9" name="Line 10"/>
            <p:cNvSpPr>
              <a:spLocks noChangeShapeType="1"/>
            </p:cNvSpPr>
            <p:nvPr/>
          </p:nvSpPr>
          <p:spPr bwMode="auto">
            <a:xfrm flipV="1">
              <a:off x="3160" y="1438"/>
              <a:ext cx="175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0" name="Line 11"/>
            <p:cNvSpPr>
              <a:spLocks noChangeShapeType="1"/>
            </p:cNvSpPr>
            <p:nvPr/>
          </p:nvSpPr>
          <p:spPr bwMode="auto">
            <a:xfrm>
              <a:off x="3166" y="1833"/>
              <a:ext cx="172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2001" name="Object 12"/>
            <p:cNvGraphicFramePr>
              <a:graphicFrameLocks noChangeAspect="1"/>
            </p:cNvGraphicFramePr>
            <p:nvPr/>
          </p:nvGraphicFramePr>
          <p:xfrm>
            <a:off x="2807" y="1217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69" name="Clip" r:id="rId5" imgW="1307263" imgH="1084139" progId="MS_ClipArt_Gallery.2">
                    <p:embed/>
                  </p:oleObj>
                </mc:Choice>
                <mc:Fallback>
                  <p:oleObj name="Clip" r:id="rId5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7" y="1217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002" name="Object 13"/>
            <p:cNvGraphicFramePr>
              <a:graphicFrameLocks noChangeAspect="1"/>
            </p:cNvGraphicFramePr>
            <p:nvPr/>
          </p:nvGraphicFramePr>
          <p:xfrm>
            <a:off x="2807" y="1601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70" name="Clip" r:id="rId6" imgW="1307263" imgH="1084139" progId="MS_ClipArt_Gallery.2">
                    <p:embed/>
                  </p:oleObj>
                </mc:Choice>
                <mc:Fallback>
                  <p:oleObj name="Clip" r:id="rId6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7" y="1601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003" name="Line 14"/>
            <p:cNvSpPr>
              <a:spLocks noChangeShapeType="1"/>
            </p:cNvSpPr>
            <p:nvPr/>
          </p:nvSpPr>
          <p:spPr bwMode="auto">
            <a:xfrm>
              <a:off x="3343" y="1563"/>
              <a:ext cx="652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2004" name="Group 15"/>
            <p:cNvGrpSpPr>
              <a:grpSpLocks/>
            </p:cNvGrpSpPr>
            <p:nvPr/>
          </p:nvGrpSpPr>
          <p:grpSpPr bwMode="auto">
            <a:xfrm>
              <a:off x="3937" y="1541"/>
              <a:ext cx="448" cy="240"/>
              <a:chOff x="3600" y="219"/>
              <a:chExt cx="360" cy="175"/>
            </a:xfrm>
          </p:grpSpPr>
          <p:sp>
            <p:nvSpPr>
              <p:cNvPr id="42021" name="Oval 1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22" name="Line 1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23" name="Line 1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24" name="Rectangle 1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2025" name="Oval 2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026" name="Group 2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2031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32" name="Line 2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33" name="Line 2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027" name="Group 2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2028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29" name="Line 2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30" name="Line 2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2005" name="Text Box 33"/>
            <p:cNvSpPr txBox="1">
              <a:spLocks noChangeArrowheads="1"/>
            </p:cNvSpPr>
            <p:nvPr/>
          </p:nvSpPr>
          <p:spPr bwMode="auto">
            <a:xfrm>
              <a:off x="3243" y="589"/>
              <a:ext cx="8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600" dirty="0">
                  <a:latin typeface="Arial" charset="0"/>
                </a:rPr>
                <a:t>223.1.1.0/24</a:t>
              </a:r>
              <a:endParaRPr lang="en-US" dirty="0"/>
            </a:p>
          </p:txBody>
        </p:sp>
        <p:sp>
          <p:nvSpPr>
            <p:cNvPr id="42006" name="Line 34"/>
            <p:cNvSpPr>
              <a:spLocks noChangeShapeType="1"/>
            </p:cNvSpPr>
            <p:nvPr/>
          </p:nvSpPr>
          <p:spPr bwMode="auto">
            <a:xfrm>
              <a:off x="4318" y="1569"/>
              <a:ext cx="64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7" name="Text Box 35"/>
            <p:cNvSpPr txBox="1">
              <a:spLocks noChangeArrowheads="1"/>
            </p:cNvSpPr>
            <p:nvPr/>
          </p:nvSpPr>
          <p:spPr bwMode="auto">
            <a:xfrm>
              <a:off x="4668" y="672"/>
              <a:ext cx="8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600">
                  <a:latin typeface="Arial" charset="0"/>
                </a:rPr>
                <a:t>223.1.2.0/24</a:t>
              </a:r>
              <a:endParaRPr lang="en-US"/>
            </a:p>
          </p:txBody>
        </p:sp>
        <p:sp>
          <p:nvSpPr>
            <p:cNvPr id="42008" name="Line 36"/>
            <p:cNvSpPr>
              <a:spLocks noChangeShapeType="1"/>
            </p:cNvSpPr>
            <p:nvPr/>
          </p:nvSpPr>
          <p:spPr bwMode="auto">
            <a:xfrm flipH="1">
              <a:off x="4963" y="1131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2009" name="Object 37"/>
            <p:cNvGraphicFramePr>
              <a:graphicFrameLocks noChangeAspect="1"/>
            </p:cNvGraphicFramePr>
            <p:nvPr/>
          </p:nvGraphicFramePr>
          <p:xfrm>
            <a:off x="5075" y="947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71" name="Clip" r:id="rId7" imgW="1307263" imgH="1084139" progId="MS_ClipArt_Gallery.2">
                    <p:embed/>
                  </p:oleObj>
                </mc:Choice>
                <mc:Fallback>
                  <p:oleObj name="Clip" r:id="rId7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75" y="947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010" name="Line 38"/>
            <p:cNvSpPr>
              <a:spLocks noChangeShapeType="1"/>
            </p:cNvSpPr>
            <p:nvPr/>
          </p:nvSpPr>
          <p:spPr bwMode="auto">
            <a:xfrm>
              <a:off x="4963" y="1134"/>
              <a:ext cx="148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2011" name="Object 39"/>
            <p:cNvGraphicFramePr>
              <a:graphicFrameLocks noChangeAspect="1"/>
            </p:cNvGraphicFramePr>
            <p:nvPr/>
          </p:nvGraphicFramePr>
          <p:xfrm>
            <a:off x="5078" y="1817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72" name="Clip" r:id="rId8" imgW="1307263" imgH="1084139" progId="MS_ClipArt_Gallery.2">
                    <p:embed/>
                  </p:oleObj>
                </mc:Choice>
                <mc:Fallback>
                  <p:oleObj name="Clip" r:id="rId8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78" y="1817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012" name="Line 40"/>
            <p:cNvSpPr>
              <a:spLocks noChangeShapeType="1"/>
            </p:cNvSpPr>
            <p:nvPr/>
          </p:nvSpPr>
          <p:spPr bwMode="auto">
            <a:xfrm>
              <a:off x="4963" y="1935"/>
              <a:ext cx="148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3" name="Line 45"/>
            <p:cNvSpPr>
              <a:spLocks noChangeShapeType="1"/>
            </p:cNvSpPr>
            <p:nvPr/>
          </p:nvSpPr>
          <p:spPr bwMode="auto">
            <a:xfrm flipH="1">
              <a:off x="4168" y="1782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4" name="Line 46"/>
            <p:cNvSpPr>
              <a:spLocks noChangeShapeType="1"/>
            </p:cNvSpPr>
            <p:nvPr/>
          </p:nvSpPr>
          <p:spPr bwMode="auto">
            <a:xfrm flipH="1">
              <a:off x="3784" y="2589"/>
              <a:ext cx="7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5" name="Line 47"/>
            <p:cNvSpPr>
              <a:spLocks noChangeShapeType="1"/>
            </p:cNvSpPr>
            <p:nvPr/>
          </p:nvSpPr>
          <p:spPr bwMode="auto">
            <a:xfrm flipH="1" flipV="1">
              <a:off x="3782" y="2584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6" name="Line 48"/>
            <p:cNvSpPr>
              <a:spLocks noChangeShapeType="1"/>
            </p:cNvSpPr>
            <p:nvPr/>
          </p:nvSpPr>
          <p:spPr bwMode="auto">
            <a:xfrm flipH="1" flipV="1">
              <a:off x="4523" y="2587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2017" name="Object 49"/>
            <p:cNvGraphicFramePr>
              <a:graphicFrameLocks noChangeAspect="1"/>
            </p:cNvGraphicFramePr>
            <p:nvPr/>
          </p:nvGraphicFramePr>
          <p:xfrm>
            <a:off x="4388" y="2687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73" name="Clip" r:id="rId9" imgW="1307263" imgH="1084139" progId="MS_ClipArt_Gallery.2">
                    <p:embed/>
                  </p:oleObj>
                </mc:Choice>
                <mc:Fallback>
                  <p:oleObj name="Clip" r:id="rId9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88" y="2687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018" name="Object 50"/>
            <p:cNvGraphicFramePr>
              <a:graphicFrameLocks noChangeAspect="1"/>
            </p:cNvGraphicFramePr>
            <p:nvPr/>
          </p:nvGraphicFramePr>
          <p:xfrm>
            <a:off x="3596" y="2696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74" name="Clip" r:id="rId10" imgW="1307263" imgH="1084139" progId="MS_ClipArt_Gallery.2">
                    <p:embed/>
                  </p:oleObj>
                </mc:Choice>
                <mc:Fallback>
                  <p:oleObj name="Clip" r:id="rId10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96" y="2696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019" name="Text Box 51"/>
            <p:cNvSpPr txBox="1">
              <a:spLocks noChangeArrowheads="1"/>
            </p:cNvSpPr>
            <p:nvPr/>
          </p:nvSpPr>
          <p:spPr bwMode="auto">
            <a:xfrm>
              <a:off x="3739" y="3157"/>
              <a:ext cx="8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600">
                  <a:latin typeface="Arial" charset="0"/>
                </a:rPr>
                <a:t>223.1.3.0/24</a:t>
              </a:r>
              <a:endParaRPr lang="en-US"/>
            </a:p>
          </p:txBody>
        </p:sp>
        <p:sp>
          <p:nvSpPr>
            <p:cNvPr id="42020" name="Rectangle 52"/>
            <p:cNvSpPr>
              <a:spLocks noChangeArrowheads="1"/>
            </p:cNvSpPr>
            <p:nvPr/>
          </p:nvSpPr>
          <p:spPr bwMode="auto">
            <a:xfrm>
              <a:off x="3054" y="2412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991" name="Rectangle 60"/>
          <p:cNvSpPr>
            <a:spLocks noGrp="1" noChangeArrowheads="1"/>
          </p:cNvSpPr>
          <p:nvPr>
            <p:ph type="body" sz="half" idx="2"/>
          </p:nvPr>
        </p:nvSpPr>
        <p:spPr>
          <a:xfrm>
            <a:off x="515938" y="1535113"/>
            <a:ext cx="38100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Recipe</a:t>
            </a:r>
          </a:p>
          <a:p>
            <a:r>
              <a:rPr lang="en-US" sz="2400" dirty="0" smtClean="0"/>
              <a:t>To determine the subnets, detach each interface from its host or router, creating islands of isolated networks. Each isolated network is called a </a:t>
            </a:r>
            <a:r>
              <a:rPr lang="en-US" sz="2400" dirty="0" smtClean="0">
                <a:solidFill>
                  <a:srgbClr val="800000"/>
                </a:solidFill>
              </a:rPr>
              <a:t>subnet</a:t>
            </a:r>
            <a:r>
              <a:rPr lang="en-US" sz="2400" dirty="0" smtClean="0"/>
              <a:t>.</a:t>
            </a:r>
          </a:p>
        </p:txBody>
      </p:sp>
      <p:sp>
        <p:nvSpPr>
          <p:cNvPr id="41992" name="Text Box 61"/>
          <p:cNvSpPr txBox="1">
            <a:spLocks noChangeArrowheads="1"/>
          </p:cNvSpPr>
          <p:nvPr/>
        </p:nvSpPr>
        <p:spPr bwMode="auto">
          <a:xfrm>
            <a:off x="467544" y="5631631"/>
            <a:ext cx="83859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2400" b="1" dirty="0">
                <a:solidFill>
                  <a:srgbClr val="008000"/>
                </a:solidFill>
              </a:rPr>
              <a:t>Subnet mask: /</a:t>
            </a:r>
            <a:r>
              <a:rPr lang="en-US" sz="2400" b="1" dirty="0" smtClean="0">
                <a:solidFill>
                  <a:srgbClr val="008000"/>
                </a:solidFill>
              </a:rPr>
              <a:t>24 :: defined by the leftmost 24 bits.</a:t>
            </a: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06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Freeform 2"/>
          <p:cNvSpPr>
            <a:spLocks/>
          </p:cNvSpPr>
          <p:nvPr/>
        </p:nvSpPr>
        <p:spPr bwMode="auto">
          <a:xfrm>
            <a:off x="6115050" y="3242915"/>
            <a:ext cx="1268413" cy="1463675"/>
          </a:xfrm>
          <a:custGeom>
            <a:avLst/>
            <a:gdLst>
              <a:gd name="T0" fmla="*/ 9525 w 799"/>
              <a:gd name="T1" fmla="*/ 104775 h 922"/>
              <a:gd name="T2" fmla="*/ 541338 w 799"/>
              <a:gd name="T3" fmla="*/ 708025 h 922"/>
              <a:gd name="T4" fmla="*/ 1028700 w 799"/>
              <a:gd name="T5" fmla="*/ 1362075 h 922"/>
              <a:gd name="T6" fmla="*/ 1219200 w 799"/>
              <a:gd name="T7" fmla="*/ 1314450 h 922"/>
              <a:gd name="T8" fmla="*/ 735013 w 799"/>
              <a:gd name="T9" fmla="*/ 561975 h 922"/>
              <a:gd name="T10" fmla="*/ 95250 w 799"/>
              <a:gd name="T11" fmla="*/ 0 h 922"/>
              <a:gd name="T12" fmla="*/ 9525 w 799"/>
              <a:gd name="T13" fmla="*/ 104775 h 92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99" h="922">
                <a:moveTo>
                  <a:pt x="6" y="66"/>
                </a:moveTo>
                <a:cubicBezTo>
                  <a:pt x="13" y="117"/>
                  <a:pt x="234" y="314"/>
                  <a:pt x="341" y="446"/>
                </a:cubicBezTo>
                <a:cubicBezTo>
                  <a:pt x="448" y="578"/>
                  <a:pt x="577" y="794"/>
                  <a:pt x="648" y="858"/>
                </a:cubicBezTo>
                <a:cubicBezTo>
                  <a:pt x="719" y="922"/>
                  <a:pt x="799" y="912"/>
                  <a:pt x="768" y="828"/>
                </a:cubicBezTo>
                <a:cubicBezTo>
                  <a:pt x="737" y="744"/>
                  <a:pt x="581" y="492"/>
                  <a:pt x="463" y="354"/>
                </a:cubicBezTo>
                <a:cubicBezTo>
                  <a:pt x="345" y="216"/>
                  <a:pt x="136" y="48"/>
                  <a:pt x="60" y="0"/>
                </a:cubicBezTo>
                <a:cubicBezTo>
                  <a:pt x="25" y="47"/>
                  <a:pt x="0" y="15"/>
                  <a:pt x="6" y="6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Freeform 3"/>
          <p:cNvSpPr>
            <a:spLocks/>
          </p:cNvSpPr>
          <p:nvPr/>
        </p:nvSpPr>
        <p:spPr bwMode="auto">
          <a:xfrm>
            <a:off x="4819650" y="4754215"/>
            <a:ext cx="2257425" cy="327025"/>
          </a:xfrm>
          <a:custGeom>
            <a:avLst/>
            <a:gdLst>
              <a:gd name="T0" fmla="*/ 66675 w 1422"/>
              <a:gd name="T1" fmla="*/ 279400 h 206"/>
              <a:gd name="T2" fmla="*/ 1017588 w 1422"/>
              <a:gd name="T3" fmla="*/ 263525 h 206"/>
              <a:gd name="T4" fmla="*/ 2009775 w 1422"/>
              <a:gd name="T5" fmla="*/ 269875 h 206"/>
              <a:gd name="T6" fmla="*/ 2095500 w 1422"/>
              <a:gd name="T7" fmla="*/ 50800 h 206"/>
              <a:gd name="T8" fmla="*/ 1042988 w 1422"/>
              <a:gd name="T9" fmla="*/ 22225 h 206"/>
              <a:gd name="T10" fmla="*/ 71438 w 1422"/>
              <a:gd name="T11" fmla="*/ 42863 h 206"/>
              <a:gd name="T12" fmla="*/ 66675 w 1422"/>
              <a:gd name="T13" fmla="*/ 279400 h 2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422" h="206">
                <a:moveTo>
                  <a:pt x="42" y="176"/>
                </a:moveTo>
                <a:cubicBezTo>
                  <a:pt x="84" y="206"/>
                  <a:pt x="437" y="167"/>
                  <a:pt x="641" y="166"/>
                </a:cubicBezTo>
                <a:cubicBezTo>
                  <a:pt x="845" y="165"/>
                  <a:pt x="1153" y="192"/>
                  <a:pt x="1266" y="170"/>
                </a:cubicBezTo>
                <a:cubicBezTo>
                  <a:pt x="1379" y="148"/>
                  <a:pt x="1422" y="58"/>
                  <a:pt x="1320" y="32"/>
                </a:cubicBezTo>
                <a:cubicBezTo>
                  <a:pt x="1218" y="6"/>
                  <a:pt x="869" y="15"/>
                  <a:pt x="657" y="14"/>
                </a:cubicBezTo>
                <a:cubicBezTo>
                  <a:pt x="445" y="13"/>
                  <a:pt x="147" y="0"/>
                  <a:pt x="45" y="27"/>
                </a:cubicBezTo>
                <a:cubicBezTo>
                  <a:pt x="56" y="84"/>
                  <a:pt x="0" y="146"/>
                  <a:pt x="42" y="17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Freeform 4"/>
          <p:cNvSpPr>
            <a:spLocks/>
          </p:cNvSpPr>
          <p:nvPr/>
        </p:nvSpPr>
        <p:spPr bwMode="auto">
          <a:xfrm>
            <a:off x="4562475" y="3166715"/>
            <a:ext cx="1158875" cy="1547813"/>
          </a:xfrm>
          <a:custGeom>
            <a:avLst/>
            <a:gdLst>
              <a:gd name="T0" fmla="*/ 249238 w 730"/>
              <a:gd name="T1" fmla="*/ 1511300 h 975"/>
              <a:gd name="T2" fmla="*/ 733425 w 730"/>
              <a:gd name="T3" fmla="*/ 790575 h 975"/>
              <a:gd name="T4" fmla="*/ 1123950 w 730"/>
              <a:gd name="T5" fmla="*/ 228600 h 975"/>
              <a:gd name="T6" fmla="*/ 942975 w 730"/>
              <a:gd name="T7" fmla="*/ 66675 h 975"/>
              <a:gd name="T8" fmla="*/ 552450 w 730"/>
              <a:gd name="T9" fmla="*/ 628650 h 975"/>
              <a:gd name="T10" fmla="*/ 0 w 730"/>
              <a:gd name="T11" fmla="*/ 1428750 h 975"/>
              <a:gd name="T12" fmla="*/ 249238 w 730"/>
              <a:gd name="T13" fmla="*/ 1511300 h 97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30" h="975">
                <a:moveTo>
                  <a:pt x="157" y="952"/>
                </a:moveTo>
                <a:cubicBezTo>
                  <a:pt x="272" y="930"/>
                  <a:pt x="357" y="644"/>
                  <a:pt x="462" y="498"/>
                </a:cubicBezTo>
                <a:cubicBezTo>
                  <a:pt x="554" y="363"/>
                  <a:pt x="686" y="220"/>
                  <a:pt x="708" y="144"/>
                </a:cubicBezTo>
                <a:cubicBezTo>
                  <a:pt x="730" y="68"/>
                  <a:pt x="654" y="0"/>
                  <a:pt x="594" y="42"/>
                </a:cubicBezTo>
                <a:cubicBezTo>
                  <a:pt x="534" y="84"/>
                  <a:pt x="447" y="253"/>
                  <a:pt x="348" y="396"/>
                </a:cubicBezTo>
                <a:cubicBezTo>
                  <a:pt x="249" y="539"/>
                  <a:pt x="32" y="807"/>
                  <a:pt x="0" y="900"/>
                </a:cubicBezTo>
                <a:cubicBezTo>
                  <a:pt x="53" y="924"/>
                  <a:pt x="43" y="975"/>
                  <a:pt x="157" y="952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Freeform 5"/>
          <p:cNvSpPr>
            <a:spLocks/>
          </p:cNvSpPr>
          <p:nvPr/>
        </p:nvSpPr>
        <p:spPr bwMode="auto">
          <a:xfrm rot="5265760">
            <a:off x="5310982" y="984696"/>
            <a:ext cx="1612900" cy="2049463"/>
          </a:xfrm>
          <a:custGeom>
            <a:avLst/>
            <a:gdLst>
              <a:gd name="T0" fmla="*/ 1583886 w 1223"/>
              <a:gd name="T1" fmla="*/ 1200150 h 1291"/>
              <a:gd name="T2" fmla="*/ 925802 w 1223"/>
              <a:gd name="T3" fmla="*/ 1063625 h 1291"/>
              <a:gd name="T4" fmla="*/ 801834 w 1223"/>
              <a:gd name="T5" fmla="*/ 163513 h 1291"/>
              <a:gd name="T6" fmla="*/ 441800 w 1223"/>
              <a:gd name="T7" fmla="*/ 82550 h 1291"/>
              <a:gd name="T8" fmla="*/ 85722 w 1223"/>
              <a:gd name="T9" fmla="*/ 130175 h 1291"/>
              <a:gd name="T10" fmla="*/ 54071 w 1223"/>
              <a:gd name="T11" fmla="*/ 863600 h 1291"/>
              <a:gd name="T12" fmla="*/ 50115 w 1223"/>
              <a:gd name="T13" fmla="*/ 1192213 h 1291"/>
              <a:gd name="T14" fmla="*/ 30333 w 1223"/>
              <a:gd name="T15" fmla="*/ 1492250 h 1291"/>
              <a:gd name="T16" fmla="*/ 22420 w 1223"/>
              <a:gd name="T17" fmla="*/ 1768475 h 1291"/>
              <a:gd name="T18" fmla="*/ 168807 w 1223"/>
              <a:gd name="T19" fmla="*/ 1935163 h 1291"/>
              <a:gd name="T20" fmla="*/ 793921 w 1223"/>
              <a:gd name="T21" fmla="*/ 1973263 h 1291"/>
              <a:gd name="T22" fmla="*/ 904701 w 1223"/>
              <a:gd name="T23" fmla="*/ 1476375 h 1291"/>
              <a:gd name="T24" fmla="*/ 1552235 w 1223"/>
              <a:gd name="T25" fmla="*/ 1454150 h 1291"/>
              <a:gd name="T26" fmla="*/ 1583886 w 1223"/>
              <a:gd name="T27" fmla="*/ 1200150 h 129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223" h="1291">
                <a:moveTo>
                  <a:pt x="1201" y="756"/>
                </a:moveTo>
                <a:cubicBezTo>
                  <a:pt x="1180" y="640"/>
                  <a:pt x="798" y="744"/>
                  <a:pt x="702" y="670"/>
                </a:cubicBezTo>
                <a:cubicBezTo>
                  <a:pt x="603" y="561"/>
                  <a:pt x="669" y="206"/>
                  <a:pt x="608" y="103"/>
                </a:cubicBezTo>
                <a:cubicBezTo>
                  <a:pt x="547" y="0"/>
                  <a:pt x="425" y="55"/>
                  <a:pt x="335" y="52"/>
                </a:cubicBezTo>
                <a:cubicBezTo>
                  <a:pt x="245" y="49"/>
                  <a:pt x="114" y="0"/>
                  <a:pt x="65" y="82"/>
                </a:cubicBezTo>
                <a:cubicBezTo>
                  <a:pt x="16" y="164"/>
                  <a:pt x="45" y="433"/>
                  <a:pt x="41" y="544"/>
                </a:cubicBezTo>
                <a:cubicBezTo>
                  <a:pt x="37" y="655"/>
                  <a:pt x="41" y="685"/>
                  <a:pt x="38" y="751"/>
                </a:cubicBezTo>
                <a:cubicBezTo>
                  <a:pt x="35" y="817"/>
                  <a:pt x="26" y="880"/>
                  <a:pt x="23" y="940"/>
                </a:cubicBezTo>
                <a:cubicBezTo>
                  <a:pt x="20" y="1000"/>
                  <a:pt x="0" y="1068"/>
                  <a:pt x="17" y="1114"/>
                </a:cubicBezTo>
                <a:cubicBezTo>
                  <a:pt x="34" y="1160"/>
                  <a:pt x="31" y="1198"/>
                  <a:pt x="128" y="1219"/>
                </a:cubicBezTo>
                <a:cubicBezTo>
                  <a:pt x="225" y="1240"/>
                  <a:pt x="509" y="1291"/>
                  <a:pt x="602" y="1243"/>
                </a:cubicBezTo>
                <a:cubicBezTo>
                  <a:pt x="695" y="1195"/>
                  <a:pt x="590" y="984"/>
                  <a:pt x="686" y="930"/>
                </a:cubicBezTo>
                <a:cubicBezTo>
                  <a:pt x="782" y="876"/>
                  <a:pt x="1091" y="945"/>
                  <a:pt x="1177" y="916"/>
                </a:cubicBezTo>
                <a:cubicBezTo>
                  <a:pt x="1208" y="864"/>
                  <a:pt x="1223" y="871"/>
                  <a:pt x="1201" y="75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Rectangle 6"/>
          <p:cNvSpPr>
            <a:spLocks noGrp="1" noChangeArrowheads="1"/>
          </p:cNvSpPr>
          <p:nvPr>
            <p:ph type="title"/>
          </p:nvPr>
        </p:nvSpPr>
        <p:spPr>
          <a:xfrm>
            <a:off x="251520" y="44624"/>
            <a:ext cx="8785225" cy="792162"/>
          </a:xfrm>
        </p:spPr>
        <p:txBody>
          <a:bodyPr/>
          <a:lstStyle/>
          <a:p>
            <a:r>
              <a:rPr lang="en-US" dirty="0" smtClean="0"/>
              <a:t>Subnets</a:t>
            </a:r>
          </a:p>
        </p:txBody>
      </p:sp>
      <p:sp>
        <p:nvSpPr>
          <p:cNvPr id="43017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47675" y="1314450"/>
            <a:ext cx="36957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chemeClr val="accent2"/>
                </a:solidFill>
              </a:rPr>
              <a:t>How many?</a:t>
            </a:r>
            <a:endParaRPr lang="en-US" sz="2400" smtClean="0"/>
          </a:p>
        </p:txBody>
      </p:sp>
      <p:graphicFrame>
        <p:nvGraphicFramePr>
          <p:cNvPr id="4301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8513329"/>
              </p:ext>
            </p:extLst>
          </p:nvPr>
        </p:nvGraphicFramePr>
        <p:xfrm>
          <a:off x="6389688" y="137442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2" name="Clip" r:id="rId3" imgW="1307263" imgH="1084139" progId="MS_ClipArt_Gallery.2">
                  <p:embed/>
                </p:oleObj>
              </mc:Choice>
              <mc:Fallback>
                <p:oleObj name="Clip" r:id="rId3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9688" y="137442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9" name="Line 9"/>
          <p:cNvSpPr>
            <a:spLocks noChangeShapeType="1"/>
          </p:cNvSpPr>
          <p:nvPr/>
        </p:nvSpPr>
        <p:spPr bwMode="auto">
          <a:xfrm flipH="1">
            <a:off x="5226050" y="1999903"/>
            <a:ext cx="15001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Line 10"/>
          <p:cNvSpPr>
            <a:spLocks noChangeShapeType="1"/>
          </p:cNvSpPr>
          <p:nvPr/>
        </p:nvSpPr>
        <p:spPr bwMode="auto">
          <a:xfrm flipH="1" flipV="1">
            <a:off x="6727825" y="1825278"/>
            <a:ext cx="3175" cy="165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1" name="Line 11"/>
          <p:cNvSpPr>
            <a:spLocks noChangeShapeType="1"/>
          </p:cNvSpPr>
          <p:nvPr/>
        </p:nvSpPr>
        <p:spPr bwMode="auto">
          <a:xfrm flipH="1">
            <a:off x="5227638" y="1771303"/>
            <a:ext cx="3175" cy="225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02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5959249"/>
              </p:ext>
            </p:extLst>
          </p:nvPr>
        </p:nvGraphicFramePr>
        <p:xfrm>
          <a:off x="5780088" y="126965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3" name="Clip" r:id="rId5" imgW="1307263" imgH="1084139" progId="MS_ClipArt_Gallery.2">
                  <p:embed/>
                </p:oleObj>
              </mc:Choice>
              <mc:Fallback>
                <p:oleObj name="Clip" r:id="rId5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0088" y="126965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871145"/>
              </p:ext>
            </p:extLst>
          </p:nvPr>
        </p:nvGraphicFramePr>
        <p:xfrm>
          <a:off x="5151438" y="140300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4" name="Clip" r:id="rId6" imgW="1307263" imgH="1084139" progId="MS_ClipArt_Gallery.2">
                  <p:embed/>
                </p:oleObj>
              </mc:Choice>
              <mc:Fallback>
                <p:oleObj name="Clip" r:id="rId6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1438" y="140300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4" name="Line 14"/>
          <p:cNvSpPr>
            <a:spLocks noChangeShapeType="1"/>
          </p:cNvSpPr>
          <p:nvPr/>
        </p:nvSpPr>
        <p:spPr bwMode="auto">
          <a:xfrm flipH="1">
            <a:off x="5856288" y="2009428"/>
            <a:ext cx="3175" cy="796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5" name="Text Box 15"/>
          <p:cNvSpPr txBox="1">
            <a:spLocks noChangeArrowheads="1"/>
          </p:cNvSpPr>
          <p:nvPr/>
        </p:nvSpPr>
        <p:spPr bwMode="auto">
          <a:xfrm>
            <a:off x="4237038" y="1769715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223.1.1.1</a:t>
            </a:r>
            <a:endParaRPr lang="en-US"/>
          </a:p>
        </p:txBody>
      </p:sp>
      <p:sp>
        <p:nvSpPr>
          <p:cNvPr id="43026" name="Rectangle 16"/>
          <p:cNvSpPr>
            <a:spLocks noChangeArrowheads="1"/>
          </p:cNvSpPr>
          <p:nvPr/>
        </p:nvSpPr>
        <p:spPr bwMode="auto">
          <a:xfrm>
            <a:off x="5729288" y="2476153"/>
            <a:ext cx="309562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7" name="Text Box 17"/>
          <p:cNvSpPr txBox="1">
            <a:spLocks noChangeArrowheads="1"/>
          </p:cNvSpPr>
          <p:nvPr/>
        </p:nvSpPr>
        <p:spPr bwMode="auto">
          <a:xfrm>
            <a:off x="5372100" y="237772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223.1.1.3</a:t>
            </a:r>
            <a:endParaRPr lang="en-US"/>
          </a:p>
        </p:txBody>
      </p:sp>
      <p:sp>
        <p:nvSpPr>
          <p:cNvPr id="43028" name="Text Box 18"/>
          <p:cNvSpPr txBox="1">
            <a:spLocks noChangeArrowheads="1"/>
          </p:cNvSpPr>
          <p:nvPr/>
        </p:nvSpPr>
        <p:spPr bwMode="auto">
          <a:xfrm>
            <a:off x="6684963" y="177447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223.1.1.4</a:t>
            </a:r>
            <a:endParaRPr lang="en-US"/>
          </a:p>
        </p:txBody>
      </p:sp>
      <p:sp>
        <p:nvSpPr>
          <p:cNvPr id="43029" name="Freeform 19"/>
          <p:cNvSpPr>
            <a:spLocks/>
          </p:cNvSpPr>
          <p:nvPr/>
        </p:nvSpPr>
        <p:spPr bwMode="auto">
          <a:xfrm>
            <a:off x="3622675" y="4987578"/>
            <a:ext cx="1539875" cy="1490662"/>
          </a:xfrm>
          <a:custGeom>
            <a:avLst/>
            <a:gdLst>
              <a:gd name="T0" fmla="*/ 715963 w 970"/>
              <a:gd name="T1" fmla="*/ 65087 h 939"/>
              <a:gd name="T2" fmla="*/ 615950 w 970"/>
              <a:gd name="T3" fmla="*/ 684212 h 939"/>
              <a:gd name="T4" fmla="*/ 101600 w 970"/>
              <a:gd name="T5" fmla="*/ 760412 h 939"/>
              <a:gd name="T6" fmla="*/ 11113 w 970"/>
              <a:gd name="T7" fmla="*/ 1255712 h 939"/>
              <a:gd name="T8" fmla="*/ 158750 w 970"/>
              <a:gd name="T9" fmla="*/ 1460500 h 939"/>
              <a:gd name="T10" fmla="*/ 668338 w 970"/>
              <a:gd name="T11" fmla="*/ 1436687 h 939"/>
              <a:gd name="T12" fmla="*/ 1035050 w 970"/>
              <a:gd name="T13" fmla="*/ 1436687 h 939"/>
              <a:gd name="T14" fmla="*/ 1435100 w 970"/>
              <a:gd name="T15" fmla="*/ 1360487 h 939"/>
              <a:gd name="T16" fmla="*/ 1454150 w 970"/>
              <a:gd name="T17" fmla="*/ 750887 h 939"/>
              <a:gd name="T18" fmla="*/ 920750 w 970"/>
              <a:gd name="T19" fmla="*/ 703262 h 939"/>
              <a:gd name="T20" fmla="*/ 835025 w 970"/>
              <a:gd name="T21" fmla="*/ 103187 h 939"/>
              <a:gd name="T22" fmla="*/ 839788 w 970"/>
              <a:gd name="T23" fmla="*/ 84137 h 939"/>
              <a:gd name="T24" fmla="*/ 715963 w 970"/>
              <a:gd name="T25" fmla="*/ 65087 h 93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70" h="939">
                <a:moveTo>
                  <a:pt x="451" y="41"/>
                </a:moveTo>
                <a:cubicBezTo>
                  <a:pt x="415" y="47"/>
                  <a:pt x="452" y="358"/>
                  <a:pt x="388" y="431"/>
                </a:cubicBezTo>
                <a:cubicBezTo>
                  <a:pt x="324" y="504"/>
                  <a:pt x="128" y="419"/>
                  <a:pt x="64" y="479"/>
                </a:cubicBezTo>
                <a:cubicBezTo>
                  <a:pt x="0" y="539"/>
                  <a:pt x="1" y="718"/>
                  <a:pt x="7" y="791"/>
                </a:cubicBezTo>
                <a:cubicBezTo>
                  <a:pt x="13" y="864"/>
                  <a:pt x="31" y="901"/>
                  <a:pt x="100" y="920"/>
                </a:cubicBezTo>
                <a:cubicBezTo>
                  <a:pt x="169" y="939"/>
                  <a:pt x="329" y="908"/>
                  <a:pt x="421" y="905"/>
                </a:cubicBezTo>
                <a:cubicBezTo>
                  <a:pt x="513" y="902"/>
                  <a:pt x="572" y="913"/>
                  <a:pt x="652" y="905"/>
                </a:cubicBezTo>
                <a:cubicBezTo>
                  <a:pt x="732" y="897"/>
                  <a:pt x="860" y="929"/>
                  <a:pt x="904" y="857"/>
                </a:cubicBezTo>
                <a:cubicBezTo>
                  <a:pt x="948" y="785"/>
                  <a:pt x="970" y="542"/>
                  <a:pt x="916" y="473"/>
                </a:cubicBezTo>
                <a:cubicBezTo>
                  <a:pt x="862" y="404"/>
                  <a:pt x="645" y="511"/>
                  <a:pt x="580" y="443"/>
                </a:cubicBezTo>
                <a:cubicBezTo>
                  <a:pt x="515" y="375"/>
                  <a:pt x="534" y="130"/>
                  <a:pt x="526" y="65"/>
                </a:cubicBezTo>
                <a:cubicBezTo>
                  <a:pt x="518" y="0"/>
                  <a:pt x="542" y="57"/>
                  <a:pt x="529" y="53"/>
                </a:cubicBezTo>
                <a:cubicBezTo>
                  <a:pt x="520" y="26"/>
                  <a:pt x="487" y="35"/>
                  <a:pt x="451" y="41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030" name="Group 20"/>
          <p:cNvGrpSpPr>
            <a:grpSpLocks/>
          </p:cNvGrpSpPr>
          <p:nvPr/>
        </p:nvGrpSpPr>
        <p:grpSpPr bwMode="auto">
          <a:xfrm>
            <a:off x="4059238" y="4698653"/>
            <a:ext cx="711200" cy="381000"/>
            <a:chOff x="3600" y="219"/>
            <a:chExt cx="360" cy="175"/>
          </a:xfrm>
        </p:grpSpPr>
        <p:sp>
          <p:nvSpPr>
            <p:cNvPr id="43092" name="Oval 2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93" name="Line 2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94" name="Line 2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95" name="Rectangle 2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3096" name="Oval 2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097" name="Group 2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102" name="Line 2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03" name="Line 2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04" name="Line 2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098" name="Group 3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099" name="Line 3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00" name="Line 3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01" name="Line 3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031" name="Line 34"/>
          <p:cNvSpPr>
            <a:spLocks noChangeShapeType="1"/>
          </p:cNvSpPr>
          <p:nvPr/>
        </p:nvSpPr>
        <p:spPr bwMode="auto">
          <a:xfrm flipH="1">
            <a:off x="4378325" y="5090765"/>
            <a:ext cx="0" cy="704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2" name="Line 35"/>
          <p:cNvSpPr>
            <a:spLocks noChangeShapeType="1"/>
          </p:cNvSpPr>
          <p:nvPr/>
        </p:nvSpPr>
        <p:spPr bwMode="auto">
          <a:xfrm flipH="1" flipV="1">
            <a:off x="3859213" y="5795615"/>
            <a:ext cx="1019175" cy="4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3" name="Line 36"/>
          <p:cNvSpPr>
            <a:spLocks noChangeShapeType="1"/>
          </p:cNvSpPr>
          <p:nvPr/>
        </p:nvSpPr>
        <p:spPr bwMode="auto">
          <a:xfrm flipH="1" flipV="1">
            <a:off x="3870325" y="5811490"/>
            <a:ext cx="3175" cy="169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4" name="Line 37"/>
          <p:cNvSpPr>
            <a:spLocks noChangeShapeType="1"/>
          </p:cNvSpPr>
          <p:nvPr/>
        </p:nvSpPr>
        <p:spPr bwMode="auto">
          <a:xfrm flipH="1" flipV="1">
            <a:off x="4865688" y="579720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035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8140369"/>
              </p:ext>
            </p:extLst>
          </p:nvPr>
        </p:nvGraphicFramePr>
        <p:xfrm>
          <a:off x="4413250" y="589880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5" name="Clip" r:id="rId7" imgW="1307263" imgH="1084139" progId="MS_ClipArt_Gallery.2">
                  <p:embed/>
                </p:oleObj>
              </mc:Choice>
              <mc:Fallback>
                <p:oleObj name="Clip" r:id="rId7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0" y="589880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36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6242965"/>
              </p:ext>
            </p:extLst>
          </p:nvPr>
        </p:nvGraphicFramePr>
        <p:xfrm>
          <a:off x="3765550" y="5913090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6" name="Clip" r:id="rId8" imgW="1307263" imgH="1084139" progId="MS_ClipArt_Gallery.2">
                  <p:embed/>
                </p:oleObj>
              </mc:Choice>
              <mc:Fallback>
                <p:oleObj name="Clip" r:id="rId8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550" y="5913090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37" name="Text Box 40"/>
          <p:cNvSpPr txBox="1">
            <a:spLocks noChangeArrowheads="1"/>
          </p:cNvSpPr>
          <p:nvPr/>
        </p:nvSpPr>
        <p:spPr bwMode="auto">
          <a:xfrm>
            <a:off x="4813300" y="568449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223.1.2.2</a:t>
            </a:r>
            <a:endParaRPr lang="en-US"/>
          </a:p>
        </p:txBody>
      </p:sp>
      <p:sp>
        <p:nvSpPr>
          <p:cNvPr id="43038" name="Text Box 41"/>
          <p:cNvSpPr txBox="1">
            <a:spLocks noChangeArrowheads="1"/>
          </p:cNvSpPr>
          <p:nvPr/>
        </p:nvSpPr>
        <p:spPr bwMode="auto">
          <a:xfrm>
            <a:off x="2917825" y="567972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223.1.2.1</a:t>
            </a:r>
            <a:endParaRPr lang="en-US"/>
          </a:p>
        </p:txBody>
      </p:sp>
      <p:sp>
        <p:nvSpPr>
          <p:cNvPr id="43039" name="Rectangle 42"/>
          <p:cNvSpPr>
            <a:spLocks noChangeArrowheads="1"/>
          </p:cNvSpPr>
          <p:nvPr/>
        </p:nvSpPr>
        <p:spPr bwMode="auto">
          <a:xfrm>
            <a:off x="4319588" y="5190778"/>
            <a:ext cx="128587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0" name="Text Box 43"/>
          <p:cNvSpPr txBox="1">
            <a:spLocks noChangeArrowheads="1"/>
          </p:cNvSpPr>
          <p:nvPr/>
        </p:nvSpPr>
        <p:spPr bwMode="auto">
          <a:xfrm>
            <a:off x="3876675" y="513045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223.1.2.6</a:t>
            </a:r>
            <a:endParaRPr lang="en-US"/>
          </a:p>
        </p:txBody>
      </p:sp>
      <p:sp>
        <p:nvSpPr>
          <p:cNvPr id="43041" name="Freeform 45"/>
          <p:cNvSpPr>
            <a:spLocks/>
          </p:cNvSpPr>
          <p:nvPr/>
        </p:nvSpPr>
        <p:spPr bwMode="auto">
          <a:xfrm>
            <a:off x="6651625" y="5006628"/>
            <a:ext cx="1539875" cy="1490662"/>
          </a:xfrm>
          <a:custGeom>
            <a:avLst/>
            <a:gdLst>
              <a:gd name="T0" fmla="*/ 715963 w 970"/>
              <a:gd name="T1" fmla="*/ 65087 h 939"/>
              <a:gd name="T2" fmla="*/ 615950 w 970"/>
              <a:gd name="T3" fmla="*/ 684212 h 939"/>
              <a:gd name="T4" fmla="*/ 101600 w 970"/>
              <a:gd name="T5" fmla="*/ 760412 h 939"/>
              <a:gd name="T6" fmla="*/ 11113 w 970"/>
              <a:gd name="T7" fmla="*/ 1255712 h 939"/>
              <a:gd name="T8" fmla="*/ 158750 w 970"/>
              <a:gd name="T9" fmla="*/ 1460500 h 939"/>
              <a:gd name="T10" fmla="*/ 668338 w 970"/>
              <a:gd name="T11" fmla="*/ 1436687 h 939"/>
              <a:gd name="T12" fmla="*/ 1035050 w 970"/>
              <a:gd name="T13" fmla="*/ 1436687 h 939"/>
              <a:gd name="T14" fmla="*/ 1435100 w 970"/>
              <a:gd name="T15" fmla="*/ 1360487 h 939"/>
              <a:gd name="T16" fmla="*/ 1454150 w 970"/>
              <a:gd name="T17" fmla="*/ 750887 h 939"/>
              <a:gd name="T18" fmla="*/ 920750 w 970"/>
              <a:gd name="T19" fmla="*/ 703262 h 939"/>
              <a:gd name="T20" fmla="*/ 835025 w 970"/>
              <a:gd name="T21" fmla="*/ 103187 h 939"/>
              <a:gd name="T22" fmla="*/ 839788 w 970"/>
              <a:gd name="T23" fmla="*/ 84137 h 939"/>
              <a:gd name="T24" fmla="*/ 715963 w 970"/>
              <a:gd name="T25" fmla="*/ 65087 h 93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70" h="939">
                <a:moveTo>
                  <a:pt x="451" y="41"/>
                </a:moveTo>
                <a:cubicBezTo>
                  <a:pt x="415" y="47"/>
                  <a:pt x="452" y="358"/>
                  <a:pt x="388" y="431"/>
                </a:cubicBezTo>
                <a:cubicBezTo>
                  <a:pt x="324" y="504"/>
                  <a:pt x="128" y="419"/>
                  <a:pt x="64" y="479"/>
                </a:cubicBezTo>
                <a:cubicBezTo>
                  <a:pt x="0" y="539"/>
                  <a:pt x="1" y="718"/>
                  <a:pt x="7" y="791"/>
                </a:cubicBezTo>
                <a:cubicBezTo>
                  <a:pt x="13" y="864"/>
                  <a:pt x="31" y="901"/>
                  <a:pt x="100" y="920"/>
                </a:cubicBezTo>
                <a:cubicBezTo>
                  <a:pt x="169" y="939"/>
                  <a:pt x="329" y="908"/>
                  <a:pt x="421" y="905"/>
                </a:cubicBezTo>
                <a:cubicBezTo>
                  <a:pt x="513" y="902"/>
                  <a:pt x="572" y="913"/>
                  <a:pt x="652" y="905"/>
                </a:cubicBezTo>
                <a:cubicBezTo>
                  <a:pt x="732" y="897"/>
                  <a:pt x="860" y="929"/>
                  <a:pt x="904" y="857"/>
                </a:cubicBezTo>
                <a:cubicBezTo>
                  <a:pt x="948" y="785"/>
                  <a:pt x="970" y="542"/>
                  <a:pt x="916" y="473"/>
                </a:cubicBezTo>
                <a:cubicBezTo>
                  <a:pt x="862" y="404"/>
                  <a:pt x="645" y="511"/>
                  <a:pt x="580" y="443"/>
                </a:cubicBezTo>
                <a:cubicBezTo>
                  <a:pt x="515" y="375"/>
                  <a:pt x="534" y="130"/>
                  <a:pt x="526" y="65"/>
                </a:cubicBezTo>
                <a:cubicBezTo>
                  <a:pt x="518" y="0"/>
                  <a:pt x="542" y="57"/>
                  <a:pt x="529" y="53"/>
                </a:cubicBezTo>
                <a:cubicBezTo>
                  <a:pt x="520" y="26"/>
                  <a:pt x="487" y="35"/>
                  <a:pt x="451" y="41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042" name="Group 46"/>
          <p:cNvGrpSpPr>
            <a:grpSpLocks/>
          </p:cNvGrpSpPr>
          <p:nvPr/>
        </p:nvGrpSpPr>
        <p:grpSpPr bwMode="auto">
          <a:xfrm>
            <a:off x="7088188" y="4717703"/>
            <a:ext cx="711200" cy="381000"/>
            <a:chOff x="3600" y="219"/>
            <a:chExt cx="360" cy="175"/>
          </a:xfrm>
        </p:grpSpPr>
        <p:sp>
          <p:nvSpPr>
            <p:cNvPr id="43079" name="Oval 4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80" name="Line 4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81" name="Line 4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82" name="Rectangle 5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3083" name="Oval 5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084" name="Group 5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089" name="Line 5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90" name="Line 5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91" name="Line 5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085" name="Group 5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086" name="Line 5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87" name="Line 5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88" name="Line 5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043" name="Line 60"/>
          <p:cNvSpPr>
            <a:spLocks noChangeShapeType="1"/>
          </p:cNvSpPr>
          <p:nvPr/>
        </p:nvSpPr>
        <p:spPr bwMode="auto">
          <a:xfrm flipH="1">
            <a:off x="7407275" y="5109815"/>
            <a:ext cx="0" cy="704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4" name="Line 61"/>
          <p:cNvSpPr>
            <a:spLocks noChangeShapeType="1"/>
          </p:cNvSpPr>
          <p:nvPr/>
        </p:nvSpPr>
        <p:spPr bwMode="auto">
          <a:xfrm flipH="1" flipV="1">
            <a:off x="6888163" y="5814665"/>
            <a:ext cx="1019175" cy="4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5" name="Line 62"/>
          <p:cNvSpPr>
            <a:spLocks noChangeShapeType="1"/>
          </p:cNvSpPr>
          <p:nvPr/>
        </p:nvSpPr>
        <p:spPr bwMode="auto">
          <a:xfrm flipH="1" flipV="1">
            <a:off x="6899275" y="5830540"/>
            <a:ext cx="3175" cy="169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6" name="Line 63"/>
          <p:cNvSpPr>
            <a:spLocks noChangeShapeType="1"/>
          </p:cNvSpPr>
          <p:nvPr/>
        </p:nvSpPr>
        <p:spPr bwMode="auto">
          <a:xfrm flipH="1" flipV="1">
            <a:off x="7894638" y="581625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047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203304"/>
              </p:ext>
            </p:extLst>
          </p:nvPr>
        </p:nvGraphicFramePr>
        <p:xfrm>
          <a:off x="7442200" y="591785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7" name="Clip" r:id="rId9" imgW="1307263" imgH="1084139" progId="MS_ClipArt_Gallery.2">
                  <p:embed/>
                </p:oleObj>
              </mc:Choice>
              <mc:Fallback>
                <p:oleObj name="Clip" r:id="rId9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2200" y="591785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48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850831"/>
              </p:ext>
            </p:extLst>
          </p:nvPr>
        </p:nvGraphicFramePr>
        <p:xfrm>
          <a:off x="6794500" y="5932140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8" name="Clip" r:id="rId10" imgW="1307263" imgH="1084139" progId="MS_ClipArt_Gallery.2">
                  <p:embed/>
                </p:oleObj>
              </mc:Choice>
              <mc:Fallback>
                <p:oleObj name="Clip" r:id="rId10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0" y="5932140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49" name="Text Box 66"/>
          <p:cNvSpPr txBox="1">
            <a:spLocks noChangeArrowheads="1"/>
          </p:cNvSpPr>
          <p:nvPr/>
        </p:nvSpPr>
        <p:spPr bwMode="auto">
          <a:xfrm>
            <a:off x="7842250" y="570354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223.1.3.2</a:t>
            </a:r>
            <a:endParaRPr lang="en-US"/>
          </a:p>
        </p:txBody>
      </p:sp>
      <p:sp>
        <p:nvSpPr>
          <p:cNvPr id="43050" name="Text Box 67"/>
          <p:cNvSpPr txBox="1">
            <a:spLocks noChangeArrowheads="1"/>
          </p:cNvSpPr>
          <p:nvPr/>
        </p:nvSpPr>
        <p:spPr bwMode="auto">
          <a:xfrm>
            <a:off x="5946775" y="569877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223.1.3.1</a:t>
            </a:r>
            <a:endParaRPr lang="en-US"/>
          </a:p>
        </p:txBody>
      </p:sp>
      <p:sp>
        <p:nvSpPr>
          <p:cNvPr id="43051" name="Rectangle 68"/>
          <p:cNvSpPr>
            <a:spLocks noChangeArrowheads="1"/>
          </p:cNvSpPr>
          <p:nvPr/>
        </p:nvSpPr>
        <p:spPr bwMode="auto">
          <a:xfrm>
            <a:off x="7348538" y="5209828"/>
            <a:ext cx="128587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52" name="Text Box 69"/>
          <p:cNvSpPr txBox="1">
            <a:spLocks noChangeArrowheads="1"/>
          </p:cNvSpPr>
          <p:nvPr/>
        </p:nvSpPr>
        <p:spPr bwMode="auto">
          <a:xfrm>
            <a:off x="6899275" y="5174903"/>
            <a:ext cx="114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223.1.3.27</a:t>
            </a:r>
            <a:endParaRPr lang="en-US"/>
          </a:p>
        </p:txBody>
      </p:sp>
      <p:grpSp>
        <p:nvGrpSpPr>
          <p:cNvPr id="43053" name="Group 70"/>
          <p:cNvGrpSpPr>
            <a:grpSpLocks/>
          </p:cNvGrpSpPr>
          <p:nvPr/>
        </p:nvGrpSpPr>
        <p:grpSpPr bwMode="auto">
          <a:xfrm>
            <a:off x="5526088" y="2812703"/>
            <a:ext cx="711200" cy="381000"/>
            <a:chOff x="3600" y="219"/>
            <a:chExt cx="360" cy="175"/>
          </a:xfrm>
        </p:grpSpPr>
        <p:sp>
          <p:nvSpPr>
            <p:cNvPr id="43066" name="Oval 7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67" name="Line 7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68" name="Line 7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69" name="Rectangle 7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3070" name="Oval 7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071" name="Group 7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076" name="Line 7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77" name="Line 7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78" name="Line 7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072" name="Group 8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073" name="Line 8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74" name="Line 8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75" name="Line 8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054" name="Line 84"/>
          <p:cNvSpPr>
            <a:spLocks noChangeShapeType="1"/>
          </p:cNvSpPr>
          <p:nvPr/>
        </p:nvSpPr>
        <p:spPr bwMode="auto">
          <a:xfrm flipH="1" flipV="1">
            <a:off x="6108700" y="1730028"/>
            <a:ext cx="3175" cy="265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55" name="Rectangle 85"/>
          <p:cNvSpPr>
            <a:spLocks noChangeArrowheads="1"/>
          </p:cNvSpPr>
          <p:nvPr/>
        </p:nvSpPr>
        <p:spPr bwMode="auto">
          <a:xfrm>
            <a:off x="6053138" y="1766540"/>
            <a:ext cx="109537" cy="195263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56" name="Text Box 86"/>
          <p:cNvSpPr txBox="1">
            <a:spLocks noChangeArrowheads="1"/>
          </p:cNvSpPr>
          <p:nvPr/>
        </p:nvSpPr>
        <p:spPr bwMode="auto">
          <a:xfrm>
            <a:off x="5618163" y="98072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223.1.1.2</a:t>
            </a:r>
            <a:endParaRPr lang="en-US" sz="1600"/>
          </a:p>
        </p:txBody>
      </p:sp>
      <p:sp>
        <p:nvSpPr>
          <p:cNvPr id="43057" name="Line 87"/>
          <p:cNvSpPr>
            <a:spLocks noChangeShapeType="1"/>
          </p:cNvSpPr>
          <p:nvPr/>
        </p:nvSpPr>
        <p:spPr bwMode="auto">
          <a:xfrm flipV="1">
            <a:off x="4591050" y="3185765"/>
            <a:ext cx="1114425" cy="1543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58" name="Line 88"/>
          <p:cNvSpPr>
            <a:spLocks noChangeShapeType="1"/>
          </p:cNvSpPr>
          <p:nvPr/>
        </p:nvSpPr>
        <p:spPr bwMode="auto">
          <a:xfrm flipH="1" flipV="1">
            <a:off x="6105525" y="3166715"/>
            <a:ext cx="1276350" cy="1543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59" name="Line 89"/>
          <p:cNvSpPr>
            <a:spLocks noChangeShapeType="1"/>
          </p:cNvSpPr>
          <p:nvPr/>
        </p:nvSpPr>
        <p:spPr bwMode="auto">
          <a:xfrm flipH="1" flipV="1">
            <a:off x="4781550" y="4928840"/>
            <a:ext cx="2305050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60" name="Text Box 90"/>
          <p:cNvSpPr txBox="1">
            <a:spLocks noChangeArrowheads="1"/>
          </p:cNvSpPr>
          <p:nvPr/>
        </p:nvSpPr>
        <p:spPr bwMode="auto">
          <a:xfrm>
            <a:off x="6184900" y="307940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223.1.7.0</a:t>
            </a:r>
            <a:endParaRPr lang="en-US"/>
          </a:p>
        </p:txBody>
      </p:sp>
      <p:sp>
        <p:nvSpPr>
          <p:cNvPr id="43061" name="Text Box 91"/>
          <p:cNvSpPr txBox="1">
            <a:spLocks noChangeArrowheads="1"/>
          </p:cNvSpPr>
          <p:nvPr/>
        </p:nvSpPr>
        <p:spPr bwMode="auto">
          <a:xfrm>
            <a:off x="7261225" y="436527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223.1.7.1</a:t>
            </a:r>
            <a:endParaRPr lang="en-US"/>
          </a:p>
        </p:txBody>
      </p:sp>
      <p:sp>
        <p:nvSpPr>
          <p:cNvPr id="43062" name="Text Box 92"/>
          <p:cNvSpPr txBox="1">
            <a:spLocks noChangeArrowheads="1"/>
          </p:cNvSpPr>
          <p:nvPr/>
        </p:nvSpPr>
        <p:spPr bwMode="auto">
          <a:xfrm>
            <a:off x="6022975" y="462245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223.1.8.0</a:t>
            </a:r>
            <a:endParaRPr lang="en-US"/>
          </a:p>
        </p:txBody>
      </p:sp>
      <p:sp>
        <p:nvSpPr>
          <p:cNvPr id="43063" name="Text Box 93"/>
          <p:cNvSpPr txBox="1">
            <a:spLocks noChangeArrowheads="1"/>
          </p:cNvSpPr>
          <p:nvPr/>
        </p:nvSpPr>
        <p:spPr bwMode="auto">
          <a:xfrm>
            <a:off x="4775200" y="462245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223.1.8.1</a:t>
            </a:r>
            <a:endParaRPr lang="en-US"/>
          </a:p>
        </p:txBody>
      </p:sp>
      <p:sp>
        <p:nvSpPr>
          <p:cNvPr id="43064" name="Text Box 94"/>
          <p:cNvSpPr txBox="1">
            <a:spLocks noChangeArrowheads="1"/>
          </p:cNvSpPr>
          <p:nvPr/>
        </p:nvSpPr>
        <p:spPr bwMode="auto">
          <a:xfrm>
            <a:off x="3698875" y="432717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223.1.9.1</a:t>
            </a:r>
            <a:endParaRPr lang="en-US"/>
          </a:p>
        </p:txBody>
      </p:sp>
      <p:sp>
        <p:nvSpPr>
          <p:cNvPr id="43065" name="Text Box 95"/>
          <p:cNvSpPr txBox="1">
            <a:spLocks noChangeArrowheads="1"/>
          </p:cNvSpPr>
          <p:nvPr/>
        </p:nvSpPr>
        <p:spPr bwMode="auto">
          <a:xfrm>
            <a:off x="4565650" y="308892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223.1.9.2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Addressing: CIDR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150" y="1328738"/>
            <a:ext cx="8107363" cy="317182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CIDR: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C</a:t>
            </a:r>
            <a:r>
              <a:rPr lang="en-US" sz="3200" dirty="0" smtClean="0"/>
              <a:t>lassless </a:t>
            </a:r>
            <a:r>
              <a:rPr lang="en-US" sz="3200" dirty="0" err="1" smtClean="0">
                <a:solidFill>
                  <a:srgbClr val="FF0000"/>
                </a:solidFill>
              </a:rPr>
              <a:t>I</a:t>
            </a:r>
            <a:r>
              <a:rPr lang="en-US" sz="3200" dirty="0" err="1" smtClean="0"/>
              <a:t>nter</a:t>
            </a:r>
            <a:r>
              <a:rPr lang="en-US" sz="3200" dirty="0" err="1" smtClean="0">
                <a:solidFill>
                  <a:srgbClr val="FF0000"/>
                </a:solidFill>
              </a:rPr>
              <a:t>D</a:t>
            </a:r>
            <a:r>
              <a:rPr lang="en-US" sz="3200" dirty="0" err="1" smtClean="0"/>
              <a:t>omain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R</a:t>
            </a:r>
            <a:r>
              <a:rPr lang="en-US" sz="3200" dirty="0" smtClean="0"/>
              <a:t>outing</a:t>
            </a:r>
          </a:p>
          <a:p>
            <a:pPr lvl="1"/>
            <a:r>
              <a:rPr lang="en-US" dirty="0" smtClean="0"/>
              <a:t>subnet portion of address of arbitrary length</a:t>
            </a:r>
          </a:p>
          <a:p>
            <a:pPr lvl="1"/>
            <a:r>
              <a:rPr lang="en-US" dirty="0" smtClean="0"/>
              <a:t>address format: </a:t>
            </a:r>
            <a:r>
              <a:rPr lang="en-US" dirty="0" err="1" smtClean="0">
                <a:solidFill>
                  <a:srgbClr val="FF0000"/>
                </a:solidFill>
              </a:rPr>
              <a:t>a.b.c.d</a:t>
            </a:r>
            <a:r>
              <a:rPr lang="en-US" dirty="0" smtClean="0">
                <a:solidFill>
                  <a:srgbClr val="FF0000"/>
                </a:solidFill>
              </a:rPr>
              <a:t>/x</a:t>
            </a:r>
            <a:r>
              <a:rPr lang="en-US" dirty="0" smtClean="0"/>
              <a:t>, where x is # bits in subnet portion of address.</a:t>
            </a:r>
          </a:p>
        </p:txBody>
      </p:sp>
      <p:grpSp>
        <p:nvGrpSpPr>
          <p:cNvPr id="44038" name="Group 4"/>
          <p:cNvGrpSpPr>
            <a:grpSpLocks/>
          </p:cNvGrpSpPr>
          <p:nvPr/>
        </p:nvGrpSpPr>
        <p:grpSpPr bwMode="auto">
          <a:xfrm>
            <a:off x="1423988" y="4220642"/>
            <a:ext cx="6124575" cy="1770063"/>
            <a:chOff x="1339" y="808"/>
            <a:chExt cx="3858" cy="1115"/>
          </a:xfrm>
        </p:grpSpPr>
        <p:sp>
          <p:nvSpPr>
            <p:cNvPr id="44039" name="Text Box 5"/>
            <p:cNvSpPr txBox="1">
              <a:spLocks noChangeArrowheads="1"/>
            </p:cNvSpPr>
            <p:nvPr/>
          </p:nvSpPr>
          <p:spPr bwMode="auto">
            <a:xfrm>
              <a:off x="1339" y="1262"/>
              <a:ext cx="385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400">
                  <a:solidFill>
                    <a:schemeClr val="accent2"/>
                  </a:solidFill>
                  <a:latin typeface="Arial" charset="0"/>
                </a:rPr>
                <a:t>11001000  00010111</a:t>
              </a:r>
              <a:r>
                <a:rPr lang="en-US" sz="2400">
                  <a:latin typeface="Arial" charset="0"/>
                </a:rPr>
                <a:t>  </a:t>
              </a:r>
              <a:r>
                <a:rPr lang="en-US" sz="2400">
                  <a:solidFill>
                    <a:schemeClr val="accent2"/>
                  </a:solidFill>
                  <a:latin typeface="Arial" charset="0"/>
                </a:rPr>
                <a:t>0001000</a:t>
              </a:r>
              <a:r>
                <a:rPr lang="en-US" sz="2400">
                  <a:latin typeface="Arial" charset="0"/>
                </a:rPr>
                <a:t>0  00000000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4040" name="Text Box 6"/>
            <p:cNvSpPr txBox="1">
              <a:spLocks noChangeArrowheads="1"/>
            </p:cNvSpPr>
            <p:nvPr/>
          </p:nvSpPr>
          <p:spPr bwMode="auto">
            <a:xfrm>
              <a:off x="2376" y="808"/>
              <a:ext cx="5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dirty="0">
                  <a:solidFill>
                    <a:schemeClr val="accent2"/>
                  </a:solidFill>
                </a:rPr>
                <a:t>subnet</a:t>
              </a:r>
            </a:p>
            <a:p>
              <a:pPr algn="ctr"/>
              <a:r>
                <a:rPr lang="en-US" dirty="0">
                  <a:solidFill>
                    <a:schemeClr val="accent2"/>
                  </a:solidFill>
                </a:rPr>
                <a:t>part</a:t>
              </a:r>
              <a:endParaRPr lang="en-US" dirty="0"/>
            </a:p>
          </p:txBody>
        </p:sp>
        <p:sp>
          <p:nvSpPr>
            <p:cNvPr id="44041" name="Text Box 7"/>
            <p:cNvSpPr txBox="1">
              <a:spLocks noChangeArrowheads="1"/>
            </p:cNvSpPr>
            <p:nvPr/>
          </p:nvSpPr>
          <p:spPr bwMode="auto">
            <a:xfrm>
              <a:off x="4468" y="808"/>
              <a:ext cx="41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dirty="0"/>
                <a:t>host</a:t>
              </a:r>
            </a:p>
            <a:p>
              <a:pPr algn="ctr"/>
              <a:r>
                <a:rPr lang="en-US" dirty="0"/>
                <a:t>part</a:t>
              </a:r>
            </a:p>
          </p:txBody>
        </p:sp>
        <p:sp>
          <p:nvSpPr>
            <p:cNvPr id="44042" name="Line 8"/>
            <p:cNvSpPr>
              <a:spLocks noChangeShapeType="1"/>
            </p:cNvSpPr>
            <p:nvPr/>
          </p:nvSpPr>
          <p:spPr bwMode="auto">
            <a:xfrm>
              <a:off x="3020" y="1080"/>
              <a:ext cx="1021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3" name="Line 9"/>
            <p:cNvSpPr>
              <a:spLocks noChangeShapeType="1"/>
            </p:cNvSpPr>
            <p:nvPr/>
          </p:nvSpPr>
          <p:spPr bwMode="auto">
            <a:xfrm flipH="1">
              <a:off x="1408" y="1080"/>
              <a:ext cx="924" cy="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4" name="Line 10"/>
            <p:cNvSpPr>
              <a:spLocks noChangeShapeType="1"/>
            </p:cNvSpPr>
            <p:nvPr/>
          </p:nvSpPr>
          <p:spPr bwMode="auto">
            <a:xfrm flipH="1" flipV="1">
              <a:off x="4055" y="1080"/>
              <a:ext cx="436" cy="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5" name="Line 11"/>
            <p:cNvSpPr>
              <a:spLocks noChangeShapeType="1"/>
            </p:cNvSpPr>
            <p:nvPr/>
          </p:nvSpPr>
          <p:spPr bwMode="auto">
            <a:xfrm flipV="1">
              <a:off x="4773" y="1080"/>
              <a:ext cx="3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6" name="Text Box 12"/>
            <p:cNvSpPr txBox="1">
              <a:spLocks noChangeArrowheads="1"/>
            </p:cNvSpPr>
            <p:nvPr/>
          </p:nvSpPr>
          <p:spPr bwMode="auto">
            <a:xfrm>
              <a:off x="2559" y="1635"/>
              <a:ext cx="14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400"/>
                <a:t>200.23.16.0/23</a:t>
              </a:r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99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IP Addresses: How to Get </a:t>
            </a:r>
            <a:r>
              <a:rPr lang="en-US" sz="3600" dirty="0"/>
              <a:t>O</a:t>
            </a:r>
            <a:r>
              <a:rPr lang="en-US" sz="3600" dirty="0" smtClean="0"/>
              <a:t>ne?</a:t>
            </a:r>
            <a:endParaRPr lang="en-US" dirty="0" smtClean="0"/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175" y="1340768"/>
            <a:ext cx="8034338" cy="468052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u="sng" dirty="0" smtClean="0">
                <a:solidFill>
                  <a:srgbClr val="800000"/>
                </a:solidFill>
              </a:rPr>
              <a:t>Q: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How does a </a:t>
            </a:r>
            <a:r>
              <a:rPr lang="en-US" dirty="0" smtClean="0">
                <a:solidFill>
                  <a:srgbClr val="0033CC"/>
                </a:solidFill>
              </a:rPr>
              <a:t>host</a:t>
            </a:r>
            <a:r>
              <a:rPr lang="en-US" dirty="0" smtClean="0"/>
              <a:t> get IP address?</a:t>
            </a:r>
          </a:p>
          <a:p>
            <a:pPr>
              <a:buFont typeface="ZapfDingbats" pitchFamily="82" charset="2"/>
              <a:buNone/>
            </a:pPr>
            <a:endParaRPr lang="en-US" dirty="0" smtClean="0"/>
          </a:p>
          <a:p>
            <a:r>
              <a:rPr lang="en-US" sz="2400" dirty="0" smtClean="0"/>
              <a:t>hard-coded by system admin in a file</a:t>
            </a:r>
          </a:p>
          <a:p>
            <a:pPr lvl="1"/>
            <a:r>
              <a:rPr lang="en-US" dirty="0" smtClean="0"/>
              <a:t>Windows: control-panel-&gt;network-&gt;configuration-&gt;</a:t>
            </a:r>
            <a:r>
              <a:rPr lang="en-US" dirty="0" err="1" smtClean="0"/>
              <a:t>tcp</a:t>
            </a:r>
            <a:r>
              <a:rPr lang="en-US" dirty="0" smtClean="0"/>
              <a:t>/</a:t>
            </a:r>
            <a:r>
              <a:rPr lang="en-US" dirty="0" err="1" smtClean="0"/>
              <a:t>ip</a:t>
            </a:r>
            <a:r>
              <a:rPr lang="en-US" dirty="0" smtClean="0"/>
              <a:t>-&gt;properties</a:t>
            </a:r>
          </a:p>
          <a:p>
            <a:pPr lvl="1"/>
            <a:r>
              <a:rPr lang="en-US" dirty="0" smtClean="0"/>
              <a:t>UNIX: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rc.config</a:t>
            </a:r>
            <a:endParaRPr lang="en-US" dirty="0" smtClean="0"/>
          </a:p>
          <a:p>
            <a:r>
              <a:rPr lang="en-US" sz="2400" dirty="0" smtClean="0">
                <a:solidFill>
                  <a:srgbClr val="800000"/>
                </a:solidFill>
              </a:rPr>
              <a:t>DHCP: D</a:t>
            </a:r>
            <a:r>
              <a:rPr lang="en-US" sz="2400" dirty="0" smtClean="0"/>
              <a:t>ynamic </a:t>
            </a:r>
            <a:r>
              <a:rPr lang="en-US" sz="2400" dirty="0" smtClean="0">
                <a:solidFill>
                  <a:srgbClr val="800000"/>
                </a:solidFill>
              </a:rPr>
              <a:t>H</a:t>
            </a:r>
            <a:r>
              <a:rPr lang="en-US" sz="2400" dirty="0" smtClean="0"/>
              <a:t>ost </a:t>
            </a:r>
            <a:r>
              <a:rPr lang="en-US" sz="2400" dirty="0" smtClean="0">
                <a:solidFill>
                  <a:srgbClr val="800000"/>
                </a:solidFill>
              </a:rPr>
              <a:t>C</a:t>
            </a:r>
            <a:r>
              <a:rPr lang="en-US" sz="2400" dirty="0" smtClean="0"/>
              <a:t>onfiguration </a:t>
            </a:r>
            <a:r>
              <a:rPr lang="en-US" sz="2400" dirty="0" smtClean="0">
                <a:solidFill>
                  <a:srgbClr val="800000"/>
                </a:solidFill>
              </a:rPr>
              <a:t>P</a:t>
            </a:r>
            <a:r>
              <a:rPr lang="en-US" sz="2400" dirty="0" smtClean="0"/>
              <a:t>rotocol: dynamically get address from a server</a:t>
            </a:r>
          </a:p>
          <a:p>
            <a:pPr lvl="1"/>
            <a:r>
              <a:rPr lang="en-US" dirty="0" smtClean="0"/>
              <a:t>A “plug-and-play” protocol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25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>
          <a:xfrm>
            <a:off x="177800" y="-27384"/>
            <a:ext cx="8826500" cy="1012403"/>
          </a:xfrm>
        </p:spPr>
        <p:txBody>
          <a:bodyPr/>
          <a:lstStyle/>
          <a:p>
            <a:r>
              <a:rPr lang="en-US" sz="3200" dirty="0" smtClean="0"/>
              <a:t>DHCP: Dynamic Host Configuration Protocol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49970"/>
            <a:ext cx="8807450" cy="33591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Goal: </a:t>
            </a:r>
            <a:r>
              <a:rPr lang="en-US" sz="2400" dirty="0"/>
              <a:t>A</a:t>
            </a:r>
            <a:r>
              <a:rPr lang="en-US" sz="2400" dirty="0" smtClean="0"/>
              <a:t>llow a host to </a:t>
            </a:r>
            <a:r>
              <a:rPr lang="en-US" sz="2400" i="1" dirty="0" smtClean="0">
                <a:solidFill>
                  <a:srgbClr val="0033CC"/>
                </a:solidFill>
              </a:rPr>
              <a:t>dynamically</a:t>
            </a:r>
            <a:r>
              <a:rPr lang="en-US" sz="2400" i="1" dirty="0" smtClean="0"/>
              <a:t> </a:t>
            </a:r>
            <a:r>
              <a:rPr lang="en-US" sz="2400" dirty="0" smtClean="0"/>
              <a:t>obtain its IP address from network server when it joins the network.</a:t>
            </a:r>
          </a:p>
          <a:p>
            <a:pPr lvl="1">
              <a:buFont typeface="ZapfDingbats" pitchFamily="82" charset="2"/>
              <a:buNone/>
            </a:pPr>
            <a:r>
              <a:rPr lang="en-US" sz="2000" dirty="0" smtClean="0"/>
              <a:t>Can renew its lease on address in use.</a:t>
            </a:r>
          </a:p>
          <a:p>
            <a:pPr lvl="1">
              <a:buFont typeface="ZapfDingbats" pitchFamily="82" charset="2"/>
              <a:buNone/>
            </a:pPr>
            <a:r>
              <a:rPr lang="en-US" sz="2000" dirty="0" smtClean="0"/>
              <a:t>Allows reuse of addresses (only hold address while connected an “on”).</a:t>
            </a:r>
          </a:p>
          <a:p>
            <a:pPr lvl="1">
              <a:buFont typeface="ZapfDingbats" pitchFamily="82" charset="2"/>
              <a:buNone/>
            </a:pPr>
            <a:r>
              <a:rPr lang="en-US" sz="2000" dirty="0" smtClean="0"/>
              <a:t>Support for mobile users who want to join network (more shortly).</a:t>
            </a:r>
          </a:p>
          <a:p>
            <a:pPr>
              <a:buFont typeface="ZapfDingbats" pitchFamily="82" charset="2"/>
              <a:buNone/>
            </a:pPr>
            <a:r>
              <a:rPr lang="en-US" sz="2400" dirty="0" smtClean="0"/>
              <a:t>DHCP overview: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host broadcasts “</a:t>
            </a:r>
            <a:r>
              <a:rPr lang="en-US" sz="2400" dirty="0" smtClean="0">
                <a:solidFill>
                  <a:srgbClr val="800000"/>
                </a:solidFill>
              </a:rPr>
              <a:t>DHCP discover</a:t>
            </a:r>
            <a:r>
              <a:rPr lang="en-US" sz="2400" dirty="0" smtClean="0"/>
              <a:t>” </a:t>
            </a:r>
            <a:r>
              <a:rPr lang="en-US" sz="2400" dirty="0" err="1" smtClean="0"/>
              <a:t>msg</a:t>
            </a:r>
            <a:r>
              <a:rPr lang="en-US" sz="2400" dirty="0" smtClean="0"/>
              <a:t> [optional]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DHCP server responds with “</a:t>
            </a:r>
            <a:r>
              <a:rPr lang="en-US" sz="2400" dirty="0" smtClean="0">
                <a:solidFill>
                  <a:srgbClr val="800000"/>
                </a:solidFill>
              </a:rPr>
              <a:t>DHCP offer</a:t>
            </a:r>
            <a:r>
              <a:rPr lang="en-US" sz="2400" dirty="0" smtClean="0"/>
              <a:t>” </a:t>
            </a:r>
            <a:r>
              <a:rPr lang="en-US" sz="2400" dirty="0" err="1" smtClean="0"/>
              <a:t>msg</a:t>
            </a:r>
            <a:r>
              <a:rPr lang="en-US" sz="2400" dirty="0" smtClean="0"/>
              <a:t> [optional]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host requests IP address: “</a:t>
            </a:r>
            <a:r>
              <a:rPr lang="en-US" sz="2400" dirty="0" smtClean="0">
                <a:solidFill>
                  <a:srgbClr val="800000"/>
                </a:solidFill>
              </a:rPr>
              <a:t>DHCP request</a:t>
            </a:r>
            <a:r>
              <a:rPr lang="en-US" sz="2400" dirty="0" smtClean="0"/>
              <a:t>” </a:t>
            </a:r>
            <a:r>
              <a:rPr lang="en-US" sz="2400" dirty="0" err="1" smtClean="0"/>
              <a:t>msg</a:t>
            </a:r>
            <a:endParaRPr lang="en-US" sz="2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DHCP server sends address: “</a:t>
            </a:r>
            <a:r>
              <a:rPr lang="en-US" sz="2400" dirty="0" smtClean="0">
                <a:solidFill>
                  <a:srgbClr val="800000"/>
                </a:solidFill>
              </a:rPr>
              <a:t>DHCP </a:t>
            </a:r>
            <a:r>
              <a:rPr lang="en-US" sz="2400" dirty="0" err="1" smtClean="0">
                <a:solidFill>
                  <a:srgbClr val="800000"/>
                </a:solidFill>
              </a:rPr>
              <a:t>ack</a:t>
            </a:r>
            <a:r>
              <a:rPr lang="en-US" sz="2400" dirty="0" smtClean="0"/>
              <a:t>” </a:t>
            </a:r>
            <a:r>
              <a:rPr lang="en-US" sz="2400" dirty="0" err="1" smtClean="0"/>
              <a:t>msg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27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0" y="-27384"/>
            <a:ext cx="7772400" cy="1008112"/>
          </a:xfrm>
        </p:spPr>
        <p:txBody>
          <a:bodyPr/>
          <a:lstStyle/>
          <a:p>
            <a:r>
              <a:rPr lang="en-US" sz="3600" dirty="0" smtClean="0"/>
              <a:t>DHCP Client-Server </a:t>
            </a:r>
            <a:r>
              <a:rPr lang="en-US" sz="3600" dirty="0"/>
              <a:t>S</a:t>
            </a:r>
            <a:r>
              <a:rPr lang="en-US" sz="3600" dirty="0" smtClean="0"/>
              <a:t>cenario</a:t>
            </a:r>
          </a:p>
        </p:txBody>
      </p:sp>
      <p:sp>
        <p:nvSpPr>
          <p:cNvPr id="47110" name="Freeform 4"/>
          <p:cNvSpPr>
            <a:spLocks/>
          </p:cNvSpPr>
          <p:nvPr/>
        </p:nvSpPr>
        <p:spPr bwMode="auto">
          <a:xfrm>
            <a:off x="1712913" y="2103438"/>
            <a:ext cx="1941512" cy="2049462"/>
          </a:xfrm>
          <a:custGeom>
            <a:avLst/>
            <a:gdLst>
              <a:gd name="T0" fmla="*/ 1906587 w 1223"/>
              <a:gd name="T1" fmla="*/ 1200150 h 1291"/>
              <a:gd name="T2" fmla="*/ 1114425 w 1223"/>
              <a:gd name="T3" fmla="*/ 1063625 h 1291"/>
              <a:gd name="T4" fmla="*/ 965200 w 1223"/>
              <a:gd name="T5" fmla="*/ 163512 h 1291"/>
              <a:gd name="T6" fmla="*/ 531812 w 1223"/>
              <a:gd name="T7" fmla="*/ 82550 h 1291"/>
              <a:gd name="T8" fmla="*/ 103187 w 1223"/>
              <a:gd name="T9" fmla="*/ 130175 h 1291"/>
              <a:gd name="T10" fmla="*/ 65087 w 1223"/>
              <a:gd name="T11" fmla="*/ 863600 h 1291"/>
              <a:gd name="T12" fmla="*/ 60325 w 1223"/>
              <a:gd name="T13" fmla="*/ 1192212 h 1291"/>
              <a:gd name="T14" fmla="*/ 36512 w 1223"/>
              <a:gd name="T15" fmla="*/ 1492250 h 1291"/>
              <a:gd name="T16" fmla="*/ 26987 w 1223"/>
              <a:gd name="T17" fmla="*/ 1768475 h 1291"/>
              <a:gd name="T18" fmla="*/ 203200 w 1223"/>
              <a:gd name="T19" fmla="*/ 1935162 h 1291"/>
              <a:gd name="T20" fmla="*/ 955675 w 1223"/>
              <a:gd name="T21" fmla="*/ 1973262 h 1291"/>
              <a:gd name="T22" fmla="*/ 1089025 w 1223"/>
              <a:gd name="T23" fmla="*/ 1476375 h 1291"/>
              <a:gd name="T24" fmla="*/ 1868487 w 1223"/>
              <a:gd name="T25" fmla="*/ 1454150 h 1291"/>
              <a:gd name="T26" fmla="*/ 1906587 w 1223"/>
              <a:gd name="T27" fmla="*/ 1200150 h 129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223" h="1291">
                <a:moveTo>
                  <a:pt x="1201" y="756"/>
                </a:moveTo>
                <a:cubicBezTo>
                  <a:pt x="1180" y="640"/>
                  <a:pt x="798" y="744"/>
                  <a:pt x="702" y="670"/>
                </a:cubicBezTo>
                <a:cubicBezTo>
                  <a:pt x="603" y="561"/>
                  <a:pt x="669" y="206"/>
                  <a:pt x="608" y="103"/>
                </a:cubicBezTo>
                <a:cubicBezTo>
                  <a:pt x="547" y="0"/>
                  <a:pt x="425" y="55"/>
                  <a:pt x="335" y="52"/>
                </a:cubicBezTo>
                <a:cubicBezTo>
                  <a:pt x="245" y="49"/>
                  <a:pt x="114" y="0"/>
                  <a:pt x="65" y="82"/>
                </a:cubicBezTo>
                <a:cubicBezTo>
                  <a:pt x="16" y="164"/>
                  <a:pt x="45" y="433"/>
                  <a:pt x="41" y="544"/>
                </a:cubicBezTo>
                <a:cubicBezTo>
                  <a:pt x="37" y="655"/>
                  <a:pt x="41" y="685"/>
                  <a:pt x="38" y="751"/>
                </a:cubicBezTo>
                <a:cubicBezTo>
                  <a:pt x="35" y="817"/>
                  <a:pt x="26" y="880"/>
                  <a:pt x="23" y="940"/>
                </a:cubicBezTo>
                <a:cubicBezTo>
                  <a:pt x="20" y="1000"/>
                  <a:pt x="0" y="1068"/>
                  <a:pt x="17" y="1114"/>
                </a:cubicBezTo>
                <a:cubicBezTo>
                  <a:pt x="34" y="1160"/>
                  <a:pt x="31" y="1198"/>
                  <a:pt x="128" y="1219"/>
                </a:cubicBezTo>
                <a:cubicBezTo>
                  <a:pt x="225" y="1240"/>
                  <a:pt x="509" y="1291"/>
                  <a:pt x="602" y="1243"/>
                </a:cubicBezTo>
                <a:cubicBezTo>
                  <a:pt x="695" y="1195"/>
                  <a:pt x="590" y="984"/>
                  <a:pt x="686" y="930"/>
                </a:cubicBezTo>
                <a:cubicBezTo>
                  <a:pt x="782" y="876"/>
                  <a:pt x="1091" y="945"/>
                  <a:pt x="1177" y="916"/>
                </a:cubicBezTo>
                <a:cubicBezTo>
                  <a:pt x="1208" y="864"/>
                  <a:pt x="1223" y="871"/>
                  <a:pt x="1201" y="75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Freeform 5"/>
          <p:cNvSpPr>
            <a:spLocks/>
          </p:cNvSpPr>
          <p:nvPr/>
        </p:nvSpPr>
        <p:spPr bwMode="auto">
          <a:xfrm>
            <a:off x="4229100" y="2390775"/>
            <a:ext cx="1906588" cy="1958975"/>
          </a:xfrm>
          <a:custGeom>
            <a:avLst/>
            <a:gdLst>
              <a:gd name="T0" fmla="*/ 39688 w 1201"/>
              <a:gd name="T1" fmla="*/ 1125538 h 1234"/>
              <a:gd name="T2" fmla="*/ 835025 w 1201"/>
              <a:gd name="T3" fmla="*/ 1238250 h 1234"/>
              <a:gd name="T4" fmla="*/ 973138 w 1201"/>
              <a:gd name="T5" fmla="*/ 1800225 h 1234"/>
              <a:gd name="T6" fmla="*/ 1501775 w 1201"/>
              <a:gd name="T7" fmla="*/ 1952625 h 1234"/>
              <a:gd name="T8" fmla="*/ 1858963 w 1201"/>
              <a:gd name="T9" fmla="*/ 1757363 h 1234"/>
              <a:gd name="T10" fmla="*/ 1787525 w 1201"/>
              <a:gd name="T11" fmla="*/ 1419225 h 1234"/>
              <a:gd name="T12" fmla="*/ 1768475 w 1201"/>
              <a:gd name="T13" fmla="*/ 1100138 h 1234"/>
              <a:gd name="T14" fmla="*/ 1744663 w 1201"/>
              <a:gd name="T15" fmla="*/ 671513 h 1234"/>
              <a:gd name="T16" fmla="*/ 1811338 w 1201"/>
              <a:gd name="T17" fmla="*/ 342900 h 1234"/>
              <a:gd name="T18" fmla="*/ 1749425 w 1201"/>
              <a:gd name="T19" fmla="*/ 52388 h 1234"/>
              <a:gd name="T20" fmla="*/ 1025525 w 1201"/>
              <a:gd name="T21" fmla="*/ 128588 h 1234"/>
              <a:gd name="T22" fmla="*/ 849313 w 1201"/>
              <a:gd name="T23" fmla="*/ 823913 h 1234"/>
              <a:gd name="T24" fmla="*/ 69850 w 1201"/>
              <a:gd name="T25" fmla="*/ 869950 h 1234"/>
              <a:gd name="T26" fmla="*/ 39688 w 1201"/>
              <a:gd name="T27" fmla="*/ 1125538 h 123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201" h="1234">
                <a:moveTo>
                  <a:pt x="25" y="709"/>
                </a:moveTo>
                <a:cubicBezTo>
                  <a:pt x="49" y="824"/>
                  <a:pt x="428" y="709"/>
                  <a:pt x="526" y="780"/>
                </a:cubicBezTo>
                <a:cubicBezTo>
                  <a:pt x="624" y="851"/>
                  <a:pt x="543" y="1059"/>
                  <a:pt x="613" y="1134"/>
                </a:cubicBezTo>
                <a:cubicBezTo>
                  <a:pt x="683" y="1209"/>
                  <a:pt x="853" y="1234"/>
                  <a:pt x="946" y="1230"/>
                </a:cubicBezTo>
                <a:cubicBezTo>
                  <a:pt x="1039" y="1226"/>
                  <a:pt x="1141" y="1163"/>
                  <a:pt x="1171" y="1107"/>
                </a:cubicBezTo>
                <a:cubicBezTo>
                  <a:pt x="1201" y="1051"/>
                  <a:pt x="1135" y="963"/>
                  <a:pt x="1126" y="894"/>
                </a:cubicBezTo>
                <a:cubicBezTo>
                  <a:pt x="1117" y="825"/>
                  <a:pt x="1119" y="772"/>
                  <a:pt x="1114" y="693"/>
                </a:cubicBezTo>
                <a:cubicBezTo>
                  <a:pt x="1109" y="614"/>
                  <a:pt x="1095" y="502"/>
                  <a:pt x="1099" y="423"/>
                </a:cubicBezTo>
                <a:cubicBezTo>
                  <a:pt x="1103" y="344"/>
                  <a:pt x="1141" y="281"/>
                  <a:pt x="1141" y="216"/>
                </a:cubicBezTo>
                <a:cubicBezTo>
                  <a:pt x="1141" y="151"/>
                  <a:pt x="1185" y="56"/>
                  <a:pt x="1102" y="33"/>
                </a:cubicBezTo>
                <a:cubicBezTo>
                  <a:pt x="1019" y="10"/>
                  <a:pt x="740" y="0"/>
                  <a:pt x="646" y="81"/>
                </a:cubicBezTo>
                <a:cubicBezTo>
                  <a:pt x="552" y="162"/>
                  <a:pt x="635" y="441"/>
                  <a:pt x="535" y="519"/>
                </a:cubicBezTo>
                <a:cubicBezTo>
                  <a:pt x="435" y="597"/>
                  <a:pt x="129" y="516"/>
                  <a:pt x="44" y="548"/>
                </a:cubicBezTo>
                <a:cubicBezTo>
                  <a:pt x="15" y="601"/>
                  <a:pt x="0" y="594"/>
                  <a:pt x="25" y="709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Freeform 6"/>
          <p:cNvSpPr>
            <a:spLocks/>
          </p:cNvSpPr>
          <p:nvPr/>
        </p:nvSpPr>
        <p:spPr bwMode="auto">
          <a:xfrm>
            <a:off x="2921000" y="3767138"/>
            <a:ext cx="2055813" cy="1490662"/>
          </a:xfrm>
          <a:custGeom>
            <a:avLst/>
            <a:gdLst>
              <a:gd name="T0" fmla="*/ 952500 w 1295"/>
              <a:gd name="T1" fmla="*/ 47625 h 939"/>
              <a:gd name="T2" fmla="*/ 833438 w 1295"/>
              <a:gd name="T3" fmla="*/ 623887 h 939"/>
              <a:gd name="T4" fmla="*/ 128588 w 1295"/>
              <a:gd name="T5" fmla="*/ 747712 h 939"/>
              <a:gd name="T6" fmla="*/ 61913 w 1295"/>
              <a:gd name="T7" fmla="*/ 1357312 h 939"/>
              <a:gd name="T8" fmla="*/ 328613 w 1295"/>
              <a:gd name="T9" fmla="*/ 1471612 h 939"/>
              <a:gd name="T10" fmla="*/ 681038 w 1295"/>
              <a:gd name="T11" fmla="*/ 1471612 h 939"/>
              <a:gd name="T12" fmla="*/ 1119188 w 1295"/>
              <a:gd name="T13" fmla="*/ 1414462 h 939"/>
              <a:gd name="T14" fmla="*/ 1947863 w 1295"/>
              <a:gd name="T15" fmla="*/ 1347787 h 939"/>
              <a:gd name="T16" fmla="*/ 1766888 w 1295"/>
              <a:gd name="T17" fmla="*/ 728662 h 939"/>
              <a:gd name="T18" fmla="*/ 1233488 w 1295"/>
              <a:gd name="T19" fmla="*/ 576262 h 939"/>
              <a:gd name="T20" fmla="*/ 1209675 w 1295"/>
              <a:gd name="T21" fmla="*/ 66675 h 939"/>
              <a:gd name="T22" fmla="*/ 952500 w 1295"/>
              <a:gd name="T23" fmla="*/ 47625 h 93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5" h="939">
                <a:moveTo>
                  <a:pt x="600" y="30"/>
                </a:moveTo>
                <a:cubicBezTo>
                  <a:pt x="486" y="60"/>
                  <a:pt x="610" y="247"/>
                  <a:pt x="525" y="393"/>
                </a:cubicBezTo>
                <a:cubicBezTo>
                  <a:pt x="439" y="467"/>
                  <a:pt x="162" y="394"/>
                  <a:pt x="81" y="471"/>
                </a:cubicBezTo>
                <a:cubicBezTo>
                  <a:pt x="0" y="548"/>
                  <a:pt x="18" y="779"/>
                  <a:pt x="39" y="855"/>
                </a:cubicBezTo>
                <a:cubicBezTo>
                  <a:pt x="60" y="931"/>
                  <a:pt x="142" y="915"/>
                  <a:pt x="207" y="927"/>
                </a:cubicBezTo>
                <a:cubicBezTo>
                  <a:pt x="272" y="939"/>
                  <a:pt x="346" y="933"/>
                  <a:pt x="429" y="927"/>
                </a:cubicBezTo>
                <a:cubicBezTo>
                  <a:pt x="512" y="921"/>
                  <a:pt x="572" y="904"/>
                  <a:pt x="705" y="891"/>
                </a:cubicBezTo>
                <a:cubicBezTo>
                  <a:pt x="838" y="878"/>
                  <a:pt x="1159" y="921"/>
                  <a:pt x="1227" y="849"/>
                </a:cubicBezTo>
                <a:cubicBezTo>
                  <a:pt x="1295" y="777"/>
                  <a:pt x="1188" y="540"/>
                  <a:pt x="1113" y="459"/>
                </a:cubicBezTo>
                <a:cubicBezTo>
                  <a:pt x="1038" y="378"/>
                  <a:pt x="835" y="432"/>
                  <a:pt x="777" y="363"/>
                </a:cubicBezTo>
                <a:cubicBezTo>
                  <a:pt x="719" y="294"/>
                  <a:pt x="791" y="97"/>
                  <a:pt x="762" y="42"/>
                </a:cubicBezTo>
                <a:cubicBezTo>
                  <a:pt x="708" y="15"/>
                  <a:pt x="714" y="0"/>
                  <a:pt x="600" y="30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7113" name="Object 7"/>
          <p:cNvGraphicFramePr>
            <a:graphicFrameLocks noChangeAspect="1"/>
          </p:cNvGraphicFramePr>
          <p:nvPr/>
        </p:nvGraphicFramePr>
        <p:xfrm>
          <a:off x="1790700" y="220821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4" name="Clip" r:id="rId4" imgW="1307263" imgH="1084139" progId="MS_ClipArt_Gallery.2">
                  <p:embed/>
                </p:oleObj>
              </mc:Choice>
              <mc:Fallback>
                <p:oleObj name="Clip" r:id="rId4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220821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4" name="Line 8"/>
          <p:cNvSpPr>
            <a:spLocks noChangeShapeType="1"/>
          </p:cNvSpPr>
          <p:nvPr/>
        </p:nvSpPr>
        <p:spPr bwMode="auto">
          <a:xfrm>
            <a:off x="2351088" y="2581275"/>
            <a:ext cx="277812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5" name="Line 9"/>
          <p:cNvSpPr>
            <a:spLocks noChangeShapeType="1"/>
          </p:cNvSpPr>
          <p:nvPr/>
        </p:nvSpPr>
        <p:spPr bwMode="auto">
          <a:xfrm flipH="1">
            <a:off x="2641600" y="2566988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6" name="Line 10"/>
          <p:cNvSpPr>
            <a:spLocks noChangeShapeType="1"/>
          </p:cNvSpPr>
          <p:nvPr/>
        </p:nvSpPr>
        <p:spPr bwMode="auto">
          <a:xfrm flipV="1">
            <a:off x="2351088" y="3225800"/>
            <a:ext cx="277812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7" name="Line 11"/>
          <p:cNvSpPr>
            <a:spLocks noChangeShapeType="1"/>
          </p:cNvSpPr>
          <p:nvPr/>
        </p:nvSpPr>
        <p:spPr bwMode="auto">
          <a:xfrm>
            <a:off x="2360613" y="3852863"/>
            <a:ext cx="27305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7118" name="Object 12"/>
          <p:cNvGraphicFramePr>
            <a:graphicFrameLocks noChangeAspect="1"/>
          </p:cNvGraphicFramePr>
          <p:nvPr/>
        </p:nvGraphicFramePr>
        <p:xfrm>
          <a:off x="1790700" y="287496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5" name="Clip" r:id="rId6" imgW="1307263" imgH="1084139" progId="MS_ClipArt_Gallery.2">
                  <p:embed/>
                </p:oleObj>
              </mc:Choice>
              <mc:Fallback>
                <p:oleObj name="Clip" r:id="rId6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287496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9" name="Object 13"/>
          <p:cNvGraphicFramePr>
            <a:graphicFrameLocks noChangeAspect="1"/>
          </p:cNvGraphicFramePr>
          <p:nvPr/>
        </p:nvGraphicFramePr>
        <p:xfrm>
          <a:off x="1790700" y="348456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6" name="Clip" r:id="rId7" imgW="1307263" imgH="1084139" progId="MS_ClipArt_Gallery.2">
                  <p:embed/>
                </p:oleObj>
              </mc:Choice>
              <mc:Fallback>
                <p:oleObj name="Clip" r:id="rId7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348456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20" name="Line 14"/>
          <p:cNvSpPr>
            <a:spLocks noChangeShapeType="1"/>
          </p:cNvSpPr>
          <p:nvPr/>
        </p:nvSpPr>
        <p:spPr bwMode="auto">
          <a:xfrm>
            <a:off x="2641600" y="3424238"/>
            <a:ext cx="10350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121" name="Group 15"/>
          <p:cNvGrpSpPr>
            <a:grpSpLocks/>
          </p:cNvGrpSpPr>
          <p:nvPr/>
        </p:nvGrpSpPr>
        <p:grpSpPr bwMode="auto">
          <a:xfrm>
            <a:off x="3584575" y="3389313"/>
            <a:ext cx="711200" cy="381000"/>
            <a:chOff x="3600" y="219"/>
            <a:chExt cx="360" cy="175"/>
          </a:xfrm>
        </p:grpSpPr>
        <p:sp>
          <p:nvSpPr>
            <p:cNvPr id="47189" name="Oval 1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90" name="Line 1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91" name="Line 1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92" name="Rectangle 1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7193" name="Oval 2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7194" name="Group 2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7199" name="Line 2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00" name="Line 2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01" name="Line 2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7195" name="Group 2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7196" name="Line 2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7" name="Line 2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8" name="Line 2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7122" name="Text Box 29"/>
          <p:cNvSpPr txBox="1">
            <a:spLocks noChangeArrowheads="1"/>
          </p:cNvSpPr>
          <p:nvPr/>
        </p:nvSpPr>
        <p:spPr bwMode="auto">
          <a:xfrm>
            <a:off x="2309813" y="225583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223.1.1.1</a:t>
            </a:r>
            <a:endParaRPr lang="en-US"/>
          </a:p>
        </p:txBody>
      </p:sp>
      <p:sp>
        <p:nvSpPr>
          <p:cNvPr id="47123" name="Rectangle 30"/>
          <p:cNvSpPr>
            <a:spLocks noChangeArrowheads="1"/>
          </p:cNvSpPr>
          <p:nvPr/>
        </p:nvSpPr>
        <p:spPr bwMode="auto">
          <a:xfrm>
            <a:off x="2397125" y="2976563"/>
            <a:ext cx="309563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4" name="Text Box 31"/>
          <p:cNvSpPr txBox="1">
            <a:spLocks noChangeArrowheads="1"/>
          </p:cNvSpPr>
          <p:nvPr/>
        </p:nvSpPr>
        <p:spPr bwMode="auto">
          <a:xfrm>
            <a:off x="2387600" y="288448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223.1.1.2</a:t>
            </a:r>
            <a:endParaRPr lang="en-US"/>
          </a:p>
        </p:txBody>
      </p:sp>
      <p:sp>
        <p:nvSpPr>
          <p:cNvPr id="47125" name="Text Box 32"/>
          <p:cNvSpPr txBox="1">
            <a:spLocks noChangeArrowheads="1"/>
          </p:cNvSpPr>
          <p:nvPr/>
        </p:nvSpPr>
        <p:spPr bwMode="auto">
          <a:xfrm>
            <a:off x="2195513" y="383698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223.1.1.3</a:t>
            </a:r>
            <a:endParaRPr lang="en-US"/>
          </a:p>
        </p:txBody>
      </p:sp>
      <p:sp>
        <p:nvSpPr>
          <p:cNvPr id="47126" name="Text Box 33"/>
          <p:cNvSpPr txBox="1">
            <a:spLocks noChangeArrowheads="1"/>
          </p:cNvSpPr>
          <p:nvPr/>
        </p:nvSpPr>
        <p:spPr bwMode="auto">
          <a:xfrm>
            <a:off x="2986088" y="3165475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223.1.1.4</a:t>
            </a:r>
            <a:endParaRPr lang="en-US"/>
          </a:p>
        </p:txBody>
      </p:sp>
      <p:sp>
        <p:nvSpPr>
          <p:cNvPr id="47127" name="Line 34"/>
          <p:cNvSpPr>
            <a:spLocks noChangeShapeType="1"/>
          </p:cNvSpPr>
          <p:nvPr/>
        </p:nvSpPr>
        <p:spPr bwMode="auto">
          <a:xfrm>
            <a:off x="4189413" y="3433763"/>
            <a:ext cx="10160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8" name="Text Box 35"/>
          <p:cNvSpPr txBox="1">
            <a:spLocks noChangeArrowheads="1"/>
          </p:cNvSpPr>
          <p:nvPr/>
        </p:nvSpPr>
        <p:spPr bwMode="auto">
          <a:xfrm>
            <a:off x="4062413" y="315595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223.1.2.9</a:t>
            </a:r>
            <a:endParaRPr lang="en-US"/>
          </a:p>
        </p:txBody>
      </p:sp>
      <p:sp>
        <p:nvSpPr>
          <p:cNvPr id="47129" name="Line 36"/>
          <p:cNvSpPr>
            <a:spLocks noChangeShapeType="1"/>
          </p:cNvSpPr>
          <p:nvPr/>
        </p:nvSpPr>
        <p:spPr bwMode="auto">
          <a:xfrm flipH="1">
            <a:off x="5213350" y="2738438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7130" name="Object 37"/>
          <p:cNvGraphicFramePr>
            <a:graphicFrameLocks noChangeAspect="1"/>
          </p:cNvGraphicFramePr>
          <p:nvPr/>
        </p:nvGraphicFramePr>
        <p:xfrm>
          <a:off x="5391150" y="244633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7" name="Clip" r:id="rId8" imgW="1307263" imgH="1084139" progId="MS_ClipArt_Gallery.2">
                  <p:embed/>
                </p:oleObj>
              </mc:Choice>
              <mc:Fallback>
                <p:oleObj name="Clip" r:id="rId8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1150" y="244633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31" name="Line 38"/>
          <p:cNvSpPr>
            <a:spLocks noChangeShapeType="1"/>
          </p:cNvSpPr>
          <p:nvPr/>
        </p:nvSpPr>
        <p:spPr bwMode="auto">
          <a:xfrm>
            <a:off x="5213350" y="2743200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7132" name="Object 39"/>
          <p:cNvGraphicFramePr>
            <a:graphicFrameLocks noChangeAspect="1"/>
          </p:cNvGraphicFramePr>
          <p:nvPr/>
        </p:nvGraphicFramePr>
        <p:xfrm>
          <a:off x="5395913" y="382746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8" name="Clip" r:id="rId9" imgW="1307263" imgH="1084139" progId="MS_ClipArt_Gallery.2">
                  <p:embed/>
                </p:oleObj>
              </mc:Choice>
              <mc:Fallback>
                <p:oleObj name="Clip" r:id="rId9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913" y="382746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33" name="Line 40"/>
          <p:cNvSpPr>
            <a:spLocks noChangeShapeType="1"/>
          </p:cNvSpPr>
          <p:nvPr/>
        </p:nvSpPr>
        <p:spPr bwMode="auto">
          <a:xfrm>
            <a:off x="5213350" y="4014788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4" name="Rectangle 41"/>
          <p:cNvSpPr>
            <a:spLocks noChangeArrowheads="1"/>
          </p:cNvSpPr>
          <p:nvPr/>
        </p:nvSpPr>
        <p:spPr bwMode="auto">
          <a:xfrm>
            <a:off x="5159375" y="3749675"/>
            <a:ext cx="171450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5" name="Text Box 42"/>
          <p:cNvSpPr txBox="1">
            <a:spLocks noChangeArrowheads="1"/>
          </p:cNvSpPr>
          <p:nvPr/>
        </p:nvSpPr>
        <p:spPr bwMode="auto">
          <a:xfrm>
            <a:off x="4573588" y="363696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223.1.2.2</a:t>
            </a:r>
            <a:endParaRPr lang="en-US"/>
          </a:p>
        </p:txBody>
      </p:sp>
      <p:sp>
        <p:nvSpPr>
          <p:cNvPr id="47136" name="Text Box 43"/>
          <p:cNvSpPr txBox="1">
            <a:spLocks noChangeArrowheads="1"/>
          </p:cNvSpPr>
          <p:nvPr/>
        </p:nvSpPr>
        <p:spPr bwMode="auto">
          <a:xfrm>
            <a:off x="5297488" y="214471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223.1.2.1</a:t>
            </a:r>
            <a:endParaRPr lang="en-US"/>
          </a:p>
        </p:txBody>
      </p:sp>
      <p:sp>
        <p:nvSpPr>
          <p:cNvPr id="47137" name="Line 44"/>
          <p:cNvSpPr>
            <a:spLocks noChangeShapeType="1"/>
          </p:cNvSpPr>
          <p:nvPr/>
        </p:nvSpPr>
        <p:spPr bwMode="auto">
          <a:xfrm flipH="1">
            <a:off x="3951288" y="3771900"/>
            <a:ext cx="0" cy="719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8" name="Line 45"/>
          <p:cNvSpPr>
            <a:spLocks noChangeShapeType="1"/>
          </p:cNvSpPr>
          <p:nvPr/>
        </p:nvSpPr>
        <p:spPr bwMode="auto">
          <a:xfrm flipH="1">
            <a:off x="3294063" y="4491038"/>
            <a:ext cx="11858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9" name="Line 46"/>
          <p:cNvSpPr>
            <a:spLocks noChangeShapeType="1"/>
          </p:cNvSpPr>
          <p:nvPr/>
        </p:nvSpPr>
        <p:spPr bwMode="auto">
          <a:xfrm flipH="1" flipV="1">
            <a:off x="3290888" y="4483100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0" name="Line 47"/>
          <p:cNvSpPr>
            <a:spLocks noChangeShapeType="1"/>
          </p:cNvSpPr>
          <p:nvPr/>
        </p:nvSpPr>
        <p:spPr bwMode="auto">
          <a:xfrm flipH="1" flipV="1">
            <a:off x="4467225" y="448786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7141" name="Object 48"/>
          <p:cNvGraphicFramePr>
            <a:graphicFrameLocks noChangeAspect="1"/>
          </p:cNvGraphicFramePr>
          <p:nvPr/>
        </p:nvGraphicFramePr>
        <p:xfrm>
          <a:off x="4252913" y="464661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9" name="Clip" r:id="rId10" imgW="1307263" imgH="1084139" progId="MS_ClipArt_Gallery.2">
                  <p:embed/>
                </p:oleObj>
              </mc:Choice>
              <mc:Fallback>
                <p:oleObj name="Clip" r:id="rId10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2913" y="464661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42" name="Object 49"/>
          <p:cNvGraphicFramePr>
            <a:graphicFrameLocks noChangeAspect="1"/>
          </p:cNvGraphicFramePr>
          <p:nvPr/>
        </p:nvGraphicFramePr>
        <p:xfrm>
          <a:off x="2995613" y="4660900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0" name="Clip" r:id="rId11" imgW="1307263" imgH="1084139" progId="MS_ClipArt_Gallery.2">
                  <p:embed/>
                </p:oleObj>
              </mc:Choice>
              <mc:Fallback>
                <p:oleObj name="Clip" r:id="rId11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5613" y="4660900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43" name="Text Box 50"/>
          <p:cNvSpPr txBox="1">
            <a:spLocks noChangeArrowheads="1"/>
          </p:cNvSpPr>
          <p:nvPr/>
        </p:nvSpPr>
        <p:spPr bwMode="auto">
          <a:xfrm>
            <a:off x="4471988" y="433705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223.1.3.2</a:t>
            </a:r>
            <a:endParaRPr lang="en-US"/>
          </a:p>
        </p:txBody>
      </p:sp>
      <p:sp>
        <p:nvSpPr>
          <p:cNvPr id="47144" name="Text Box 51"/>
          <p:cNvSpPr txBox="1">
            <a:spLocks noChangeArrowheads="1"/>
          </p:cNvSpPr>
          <p:nvPr/>
        </p:nvSpPr>
        <p:spPr bwMode="auto">
          <a:xfrm>
            <a:off x="2295525" y="437515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223.1.3.1</a:t>
            </a:r>
            <a:endParaRPr lang="en-US"/>
          </a:p>
        </p:txBody>
      </p:sp>
      <p:sp>
        <p:nvSpPr>
          <p:cNvPr id="47145" name="Rectangle 52"/>
          <p:cNvSpPr>
            <a:spLocks noChangeArrowheads="1"/>
          </p:cNvSpPr>
          <p:nvPr/>
        </p:nvSpPr>
        <p:spPr bwMode="auto">
          <a:xfrm>
            <a:off x="3887788" y="3905250"/>
            <a:ext cx="128587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6" name="Text Box 53"/>
          <p:cNvSpPr txBox="1">
            <a:spLocks noChangeArrowheads="1"/>
          </p:cNvSpPr>
          <p:nvPr/>
        </p:nvSpPr>
        <p:spPr bwMode="auto">
          <a:xfrm>
            <a:off x="3322638" y="3840163"/>
            <a:ext cx="1144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223.1.3.27</a:t>
            </a:r>
            <a:endParaRPr lang="en-US"/>
          </a:p>
        </p:txBody>
      </p:sp>
      <p:grpSp>
        <p:nvGrpSpPr>
          <p:cNvPr id="47147" name="Group 54"/>
          <p:cNvGrpSpPr>
            <a:grpSpLocks/>
          </p:cNvGrpSpPr>
          <p:nvPr/>
        </p:nvGrpSpPr>
        <p:grpSpPr bwMode="auto">
          <a:xfrm>
            <a:off x="1890713" y="2170113"/>
            <a:ext cx="369887" cy="396875"/>
            <a:chOff x="2822" y="1181"/>
            <a:chExt cx="233" cy="250"/>
          </a:xfrm>
        </p:grpSpPr>
        <p:sp>
          <p:nvSpPr>
            <p:cNvPr id="47187" name="Rectangle 55"/>
            <p:cNvSpPr>
              <a:spLocks noChangeArrowheads="1"/>
            </p:cNvSpPr>
            <p:nvPr/>
          </p:nvSpPr>
          <p:spPr bwMode="auto">
            <a:xfrm>
              <a:off x="2886" y="1230"/>
              <a:ext cx="114" cy="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88" name="Text Box 56"/>
            <p:cNvSpPr txBox="1">
              <a:spLocks noChangeArrowheads="1"/>
            </p:cNvSpPr>
            <p:nvPr/>
          </p:nvSpPr>
          <p:spPr bwMode="auto">
            <a:xfrm>
              <a:off x="2822" y="1181"/>
              <a:ext cx="2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 dirty="0">
                  <a:solidFill>
                    <a:srgbClr val="800000"/>
                  </a:solidFill>
                </a:rPr>
                <a:t>A</a:t>
              </a:r>
              <a:endParaRPr lang="en-US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47148" name="Group 57"/>
          <p:cNvGrpSpPr>
            <a:grpSpLocks/>
          </p:cNvGrpSpPr>
          <p:nvPr/>
        </p:nvGrpSpPr>
        <p:grpSpPr bwMode="auto">
          <a:xfrm>
            <a:off x="1881188" y="3408363"/>
            <a:ext cx="344487" cy="396875"/>
            <a:chOff x="2822" y="1181"/>
            <a:chExt cx="217" cy="250"/>
          </a:xfrm>
        </p:grpSpPr>
        <p:sp>
          <p:nvSpPr>
            <p:cNvPr id="47185" name="Rectangle 58"/>
            <p:cNvSpPr>
              <a:spLocks noChangeArrowheads="1"/>
            </p:cNvSpPr>
            <p:nvPr/>
          </p:nvSpPr>
          <p:spPr bwMode="auto">
            <a:xfrm>
              <a:off x="2886" y="1230"/>
              <a:ext cx="114" cy="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86" name="Text Box 59"/>
            <p:cNvSpPr txBox="1">
              <a:spLocks noChangeArrowheads="1"/>
            </p:cNvSpPr>
            <p:nvPr/>
          </p:nvSpPr>
          <p:spPr bwMode="auto">
            <a:xfrm>
              <a:off x="2822" y="1181"/>
              <a:ext cx="2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 dirty="0">
                  <a:solidFill>
                    <a:srgbClr val="800000"/>
                  </a:solidFill>
                </a:rPr>
                <a:t>B</a:t>
              </a:r>
              <a:endParaRPr lang="en-US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47149" name="Group 60"/>
          <p:cNvGrpSpPr>
            <a:grpSpLocks/>
          </p:cNvGrpSpPr>
          <p:nvPr/>
        </p:nvGrpSpPr>
        <p:grpSpPr bwMode="auto">
          <a:xfrm>
            <a:off x="5491163" y="3770313"/>
            <a:ext cx="342900" cy="396875"/>
            <a:chOff x="2822" y="1181"/>
            <a:chExt cx="216" cy="250"/>
          </a:xfrm>
        </p:grpSpPr>
        <p:sp>
          <p:nvSpPr>
            <p:cNvPr id="47183" name="Rectangle 61"/>
            <p:cNvSpPr>
              <a:spLocks noChangeArrowheads="1"/>
            </p:cNvSpPr>
            <p:nvPr/>
          </p:nvSpPr>
          <p:spPr bwMode="auto">
            <a:xfrm>
              <a:off x="2886" y="1230"/>
              <a:ext cx="114" cy="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84" name="Text Box 62"/>
            <p:cNvSpPr txBox="1">
              <a:spLocks noChangeArrowheads="1"/>
            </p:cNvSpPr>
            <p:nvPr/>
          </p:nvSpPr>
          <p:spPr bwMode="auto">
            <a:xfrm>
              <a:off x="2822" y="1181"/>
              <a:ext cx="2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 dirty="0">
                  <a:solidFill>
                    <a:srgbClr val="800000"/>
                  </a:solidFill>
                </a:rPr>
                <a:t>E</a:t>
              </a:r>
              <a:endParaRPr lang="en-US" dirty="0">
                <a:solidFill>
                  <a:srgbClr val="800000"/>
                </a:solidFill>
              </a:endParaRPr>
            </a:p>
          </p:txBody>
        </p:sp>
      </p:grpSp>
      <p:sp>
        <p:nvSpPr>
          <p:cNvPr id="47150" name="Rectangle 63"/>
          <p:cNvSpPr>
            <a:spLocks noChangeArrowheads="1"/>
          </p:cNvSpPr>
          <p:nvPr/>
        </p:nvSpPr>
        <p:spPr bwMode="auto">
          <a:xfrm>
            <a:off x="6210300" y="6770688"/>
            <a:ext cx="8572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7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47151" name="Line 64"/>
          <p:cNvSpPr>
            <a:spLocks noChangeShapeType="1"/>
          </p:cNvSpPr>
          <p:nvPr/>
        </p:nvSpPr>
        <p:spPr bwMode="auto">
          <a:xfrm>
            <a:off x="4851400" y="2908300"/>
            <a:ext cx="334963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2" name="Freeform 65"/>
          <p:cNvSpPr>
            <a:spLocks/>
          </p:cNvSpPr>
          <p:nvPr/>
        </p:nvSpPr>
        <p:spPr bwMode="auto">
          <a:xfrm>
            <a:off x="4664075" y="2781300"/>
            <a:ext cx="361950" cy="180975"/>
          </a:xfrm>
          <a:custGeom>
            <a:avLst/>
            <a:gdLst>
              <a:gd name="T0" fmla="*/ 139700 w 228"/>
              <a:gd name="T1" fmla="*/ 0 h 114"/>
              <a:gd name="T2" fmla="*/ 0 w 228"/>
              <a:gd name="T3" fmla="*/ 180975 h 114"/>
              <a:gd name="T4" fmla="*/ 220663 w 228"/>
              <a:gd name="T5" fmla="*/ 180975 h 114"/>
              <a:gd name="T6" fmla="*/ 361950 w 228"/>
              <a:gd name="T7" fmla="*/ 0 h 114"/>
              <a:gd name="T8" fmla="*/ 139700 w 228"/>
              <a:gd name="T9" fmla="*/ 0 h 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8" h="114">
                <a:moveTo>
                  <a:pt x="88" y="0"/>
                </a:moveTo>
                <a:lnTo>
                  <a:pt x="0" y="114"/>
                </a:lnTo>
                <a:lnTo>
                  <a:pt x="139" y="114"/>
                </a:lnTo>
                <a:lnTo>
                  <a:pt x="228" y="0"/>
                </a:lnTo>
                <a:lnTo>
                  <a:pt x="88" y="0"/>
                </a:ln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3" name="Rectangle 66"/>
          <p:cNvSpPr>
            <a:spLocks noChangeArrowheads="1"/>
          </p:cNvSpPr>
          <p:nvPr/>
        </p:nvSpPr>
        <p:spPr bwMode="auto">
          <a:xfrm>
            <a:off x="4848225" y="2189163"/>
            <a:ext cx="166688" cy="59848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4" name="Rectangle 67"/>
          <p:cNvSpPr>
            <a:spLocks noChangeArrowheads="1"/>
          </p:cNvSpPr>
          <p:nvPr/>
        </p:nvSpPr>
        <p:spPr bwMode="auto">
          <a:xfrm>
            <a:off x="4664075" y="2360613"/>
            <a:ext cx="231775" cy="59848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5" name="Rectangle 68"/>
          <p:cNvSpPr>
            <a:spLocks noChangeArrowheads="1"/>
          </p:cNvSpPr>
          <p:nvPr/>
        </p:nvSpPr>
        <p:spPr bwMode="auto">
          <a:xfrm>
            <a:off x="4652963" y="2360613"/>
            <a:ext cx="231775" cy="598487"/>
          </a:xfrm>
          <a:prstGeom prst="rect">
            <a:avLst/>
          </a:prstGeom>
          <a:noFill/>
          <a:ln w="206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6" name="Freeform 69"/>
          <p:cNvSpPr>
            <a:spLocks/>
          </p:cNvSpPr>
          <p:nvPr/>
        </p:nvSpPr>
        <p:spPr bwMode="auto">
          <a:xfrm>
            <a:off x="4664075" y="2181225"/>
            <a:ext cx="361950" cy="182563"/>
          </a:xfrm>
          <a:custGeom>
            <a:avLst/>
            <a:gdLst>
              <a:gd name="T0" fmla="*/ 139700 w 228"/>
              <a:gd name="T1" fmla="*/ 0 h 115"/>
              <a:gd name="T2" fmla="*/ 0 w 228"/>
              <a:gd name="T3" fmla="*/ 182563 h 115"/>
              <a:gd name="T4" fmla="*/ 220663 w 228"/>
              <a:gd name="T5" fmla="*/ 182563 h 115"/>
              <a:gd name="T6" fmla="*/ 361950 w 228"/>
              <a:gd name="T7" fmla="*/ 0 h 115"/>
              <a:gd name="T8" fmla="*/ 139700 w 228"/>
              <a:gd name="T9" fmla="*/ 0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8" h="115">
                <a:moveTo>
                  <a:pt x="88" y="0"/>
                </a:moveTo>
                <a:lnTo>
                  <a:pt x="0" y="115"/>
                </a:lnTo>
                <a:lnTo>
                  <a:pt x="139" y="115"/>
                </a:lnTo>
                <a:lnTo>
                  <a:pt x="228" y="0"/>
                </a:lnTo>
                <a:lnTo>
                  <a:pt x="88" y="0"/>
                </a:ln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7" name="Freeform 70"/>
          <p:cNvSpPr>
            <a:spLocks/>
          </p:cNvSpPr>
          <p:nvPr/>
        </p:nvSpPr>
        <p:spPr bwMode="auto">
          <a:xfrm>
            <a:off x="4664075" y="2181225"/>
            <a:ext cx="361950" cy="182563"/>
          </a:xfrm>
          <a:custGeom>
            <a:avLst/>
            <a:gdLst>
              <a:gd name="T0" fmla="*/ 139700 w 228"/>
              <a:gd name="T1" fmla="*/ 0 h 115"/>
              <a:gd name="T2" fmla="*/ 0 w 228"/>
              <a:gd name="T3" fmla="*/ 182563 h 115"/>
              <a:gd name="T4" fmla="*/ 220663 w 228"/>
              <a:gd name="T5" fmla="*/ 182563 h 115"/>
              <a:gd name="T6" fmla="*/ 361950 w 228"/>
              <a:gd name="T7" fmla="*/ 0 h 115"/>
              <a:gd name="T8" fmla="*/ 139700 w 228"/>
              <a:gd name="T9" fmla="*/ 0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8" h="115">
                <a:moveTo>
                  <a:pt x="88" y="0"/>
                </a:moveTo>
                <a:lnTo>
                  <a:pt x="0" y="115"/>
                </a:lnTo>
                <a:lnTo>
                  <a:pt x="139" y="115"/>
                </a:lnTo>
                <a:lnTo>
                  <a:pt x="228" y="0"/>
                </a:lnTo>
                <a:lnTo>
                  <a:pt x="88" y="0"/>
                </a:lnTo>
                <a:close/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8" name="Line 71"/>
          <p:cNvSpPr>
            <a:spLocks noChangeShapeType="1"/>
          </p:cNvSpPr>
          <p:nvPr/>
        </p:nvSpPr>
        <p:spPr bwMode="auto">
          <a:xfrm>
            <a:off x="5026025" y="2195513"/>
            <a:ext cx="1588" cy="5857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9" name="Line 72"/>
          <p:cNvSpPr>
            <a:spLocks noChangeShapeType="1"/>
          </p:cNvSpPr>
          <p:nvPr/>
        </p:nvSpPr>
        <p:spPr bwMode="auto">
          <a:xfrm flipH="1">
            <a:off x="4895850" y="2781300"/>
            <a:ext cx="130175" cy="17780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60" name="Rectangle 73"/>
          <p:cNvSpPr>
            <a:spLocks noChangeArrowheads="1"/>
          </p:cNvSpPr>
          <p:nvPr/>
        </p:nvSpPr>
        <p:spPr bwMode="auto">
          <a:xfrm>
            <a:off x="4694238" y="2438400"/>
            <a:ext cx="153987" cy="342900"/>
          </a:xfrm>
          <a:prstGeom prst="rect">
            <a:avLst/>
          </a:prstGeom>
          <a:solidFill>
            <a:srgbClr val="33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61" name="Rectangle 74"/>
          <p:cNvSpPr>
            <a:spLocks noChangeArrowheads="1"/>
          </p:cNvSpPr>
          <p:nvPr/>
        </p:nvSpPr>
        <p:spPr bwMode="auto">
          <a:xfrm>
            <a:off x="4694238" y="2438400"/>
            <a:ext cx="153987" cy="342900"/>
          </a:xfrm>
          <a:prstGeom prst="rect">
            <a:avLst/>
          </a:prstGeom>
          <a:noFill/>
          <a:ln w="206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62" name="Rectangle 75"/>
          <p:cNvSpPr>
            <a:spLocks noChangeArrowheads="1"/>
          </p:cNvSpPr>
          <p:nvPr/>
        </p:nvSpPr>
        <p:spPr bwMode="auto">
          <a:xfrm>
            <a:off x="4714875" y="2541588"/>
            <a:ext cx="115888" cy="12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63" name="Rectangle 76"/>
          <p:cNvSpPr>
            <a:spLocks noChangeArrowheads="1"/>
          </p:cNvSpPr>
          <p:nvPr/>
        </p:nvSpPr>
        <p:spPr bwMode="auto">
          <a:xfrm>
            <a:off x="3659003" y="2132856"/>
            <a:ext cx="9530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800000"/>
                </a:solidFill>
                <a:latin typeface="Arial" charset="0"/>
              </a:rPr>
              <a:t>DHCP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7164" name="Rectangle 77"/>
          <p:cNvSpPr>
            <a:spLocks noChangeArrowheads="1"/>
          </p:cNvSpPr>
          <p:nvPr/>
        </p:nvSpPr>
        <p:spPr bwMode="auto">
          <a:xfrm>
            <a:off x="4664075" y="2193925"/>
            <a:ext cx="63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 </a:t>
            </a:r>
            <a:endParaRPr lang="en-US"/>
          </a:p>
        </p:txBody>
      </p:sp>
      <p:sp>
        <p:nvSpPr>
          <p:cNvPr id="47165" name="Rectangle 78"/>
          <p:cNvSpPr>
            <a:spLocks noChangeArrowheads="1"/>
          </p:cNvSpPr>
          <p:nvPr/>
        </p:nvSpPr>
        <p:spPr bwMode="auto">
          <a:xfrm>
            <a:off x="3669410" y="2459038"/>
            <a:ext cx="8560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800000"/>
                </a:solidFill>
                <a:latin typeface="Arial" charset="0"/>
              </a:rPr>
              <a:t>server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7166" name="Rectangle 79"/>
          <p:cNvSpPr>
            <a:spLocks noChangeArrowheads="1"/>
          </p:cNvSpPr>
          <p:nvPr/>
        </p:nvSpPr>
        <p:spPr bwMode="auto">
          <a:xfrm>
            <a:off x="4584700" y="2459038"/>
            <a:ext cx="63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 </a:t>
            </a:r>
            <a:endParaRPr lang="en-US"/>
          </a:p>
        </p:txBody>
      </p:sp>
      <p:sp>
        <p:nvSpPr>
          <p:cNvPr id="47167" name="Rectangle 80"/>
          <p:cNvSpPr>
            <a:spLocks noChangeArrowheads="1"/>
          </p:cNvSpPr>
          <p:nvPr/>
        </p:nvSpPr>
        <p:spPr bwMode="auto">
          <a:xfrm>
            <a:off x="4541838" y="4017963"/>
            <a:ext cx="63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 </a:t>
            </a:r>
            <a:endParaRPr lang="en-US"/>
          </a:p>
        </p:txBody>
      </p:sp>
      <p:sp>
        <p:nvSpPr>
          <p:cNvPr id="47168" name="Freeform 81"/>
          <p:cNvSpPr>
            <a:spLocks/>
          </p:cNvSpPr>
          <p:nvPr/>
        </p:nvSpPr>
        <p:spPr bwMode="auto">
          <a:xfrm>
            <a:off x="6142038" y="5005388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3175 h 2"/>
              <a:gd name="T12" fmla="*/ 3175 w 2"/>
              <a:gd name="T13" fmla="*/ 0 h 2"/>
              <a:gd name="T14" fmla="*/ 3175 w 2"/>
              <a:gd name="T15" fmla="*/ 0 h 2"/>
              <a:gd name="T16" fmla="*/ 3175 w 2"/>
              <a:gd name="T17" fmla="*/ 0 h 2"/>
              <a:gd name="T18" fmla="*/ 3175 w 2"/>
              <a:gd name="T19" fmla="*/ 0 h 2"/>
              <a:gd name="T20" fmla="*/ 3175 w 2"/>
              <a:gd name="T21" fmla="*/ 0 h 2"/>
              <a:gd name="T22" fmla="*/ 3175 w 2"/>
              <a:gd name="T23" fmla="*/ 0 h 2"/>
              <a:gd name="T24" fmla="*/ 3175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69" name="Freeform 82"/>
          <p:cNvSpPr>
            <a:spLocks/>
          </p:cNvSpPr>
          <p:nvPr/>
        </p:nvSpPr>
        <p:spPr bwMode="auto">
          <a:xfrm>
            <a:off x="6154738" y="4999038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3175 h 2"/>
              <a:gd name="T12" fmla="*/ 3175 w 2"/>
              <a:gd name="T13" fmla="*/ 3175 h 2"/>
              <a:gd name="T14" fmla="*/ 3175 w 2"/>
              <a:gd name="T15" fmla="*/ 3175 h 2"/>
              <a:gd name="T16" fmla="*/ 3175 w 2"/>
              <a:gd name="T17" fmla="*/ 3175 h 2"/>
              <a:gd name="T18" fmla="*/ 3175 w 2"/>
              <a:gd name="T19" fmla="*/ 0 h 2"/>
              <a:gd name="T20" fmla="*/ 3175 w 2"/>
              <a:gd name="T21" fmla="*/ 0 h 2"/>
              <a:gd name="T22" fmla="*/ 3175 w 2"/>
              <a:gd name="T23" fmla="*/ 0 h 2"/>
              <a:gd name="T24" fmla="*/ 3175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3175 h 2"/>
              <a:gd name="T34" fmla="*/ 0 w 2"/>
              <a:gd name="T35" fmla="*/ 3175 h 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70" name="Freeform 83"/>
          <p:cNvSpPr>
            <a:spLocks/>
          </p:cNvSpPr>
          <p:nvPr/>
        </p:nvSpPr>
        <p:spPr bwMode="auto">
          <a:xfrm>
            <a:off x="6172200" y="4995863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0 w 2"/>
              <a:gd name="T13" fmla="*/ 0 h 2"/>
              <a:gd name="T14" fmla="*/ 3175 w 2"/>
              <a:gd name="T15" fmla="*/ 0 h 2"/>
              <a:gd name="T16" fmla="*/ 3175 w 2"/>
              <a:gd name="T17" fmla="*/ 0 h 2"/>
              <a:gd name="T18" fmla="*/ 3175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71" name="Freeform 84"/>
          <p:cNvSpPr>
            <a:spLocks/>
          </p:cNvSpPr>
          <p:nvPr/>
        </p:nvSpPr>
        <p:spPr bwMode="auto">
          <a:xfrm>
            <a:off x="6165850" y="5008563"/>
            <a:ext cx="1588" cy="1587"/>
          </a:xfrm>
          <a:custGeom>
            <a:avLst/>
            <a:gdLst>
              <a:gd name="T0" fmla="*/ 0 w 1588"/>
              <a:gd name="T1" fmla="*/ 0 h 1587"/>
              <a:gd name="T2" fmla="*/ 0 w 1588"/>
              <a:gd name="T3" fmla="*/ 0 h 1587"/>
              <a:gd name="T4" fmla="*/ 0 w 1588"/>
              <a:gd name="T5" fmla="*/ 0 h 1587"/>
              <a:gd name="T6" fmla="*/ 0 w 1588"/>
              <a:gd name="T7" fmla="*/ 0 h 1587"/>
              <a:gd name="T8" fmla="*/ 0 w 1588"/>
              <a:gd name="T9" fmla="*/ 0 h 1587"/>
              <a:gd name="T10" fmla="*/ 0 w 1588"/>
              <a:gd name="T11" fmla="*/ 0 h 1587"/>
              <a:gd name="T12" fmla="*/ 0 w 1588"/>
              <a:gd name="T13" fmla="*/ 0 h 1587"/>
              <a:gd name="T14" fmla="*/ 0 w 1588"/>
              <a:gd name="T15" fmla="*/ 0 h 1587"/>
              <a:gd name="T16" fmla="*/ 0 w 1588"/>
              <a:gd name="T17" fmla="*/ 0 h 1587"/>
              <a:gd name="T18" fmla="*/ 0 w 1588"/>
              <a:gd name="T19" fmla="*/ 0 h 1587"/>
              <a:gd name="T20" fmla="*/ 0 w 1588"/>
              <a:gd name="T21" fmla="*/ 0 h 1587"/>
              <a:gd name="T22" fmla="*/ 0 w 1588"/>
              <a:gd name="T23" fmla="*/ 0 h 1587"/>
              <a:gd name="T24" fmla="*/ 0 w 1588"/>
              <a:gd name="T25" fmla="*/ 0 h 1587"/>
              <a:gd name="T26" fmla="*/ 0 w 1588"/>
              <a:gd name="T27" fmla="*/ 0 h 1587"/>
              <a:gd name="T28" fmla="*/ 0 w 1588"/>
              <a:gd name="T29" fmla="*/ 0 h 1587"/>
              <a:gd name="T30" fmla="*/ 0 w 1588"/>
              <a:gd name="T31" fmla="*/ 0 h 1587"/>
              <a:gd name="T32" fmla="*/ 0 w 1588"/>
              <a:gd name="T33" fmla="*/ 0 h 1587"/>
              <a:gd name="T34" fmla="*/ 0 w 1588"/>
              <a:gd name="T35" fmla="*/ 0 h 158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588" h="1587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72" name="Freeform 85"/>
          <p:cNvSpPr>
            <a:spLocks/>
          </p:cNvSpPr>
          <p:nvPr/>
        </p:nvSpPr>
        <p:spPr bwMode="auto">
          <a:xfrm>
            <a:off x="6151563" y="501332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3175 h 2"/>
              <a:gd name="T6" fmla="*/ 0 w 1587"/>
              <a:gd name="T7" fmla="*/ 3175 h 2"/>
              <a:gd name="T8" fmla="*/ 0 w 1587"/>
              <a:gd name="T9" fmla="*/ 3175 h 2"/>
              <a:gd name="T10" fmla="*/ 0 w 1587"/>
              <a:gd name="T11" fmla="*/ 3175 h 2"/>
              <a:gd name="T12" fmla="*/ 0 w 1587"/>
              <a:gd name="T13" fmla="*/ 3175 h 2"/>
              <a:gd name="T14" fmla="*/ 0 w 1587"/>
              <a:gd name="T15" fmla="*/ 3175 h 2"/>
              <a:gd name="T16" fmla="*/ 0 w 1587"/>
              <a:gd name="T17" fmla="*/ 3175 h 2"/>
              <a:gd name="T18" fmla="*/ 0 w 1587"/>
              <a:gd name="T19" fmla="*/ 3175 h 2"/>
              <a:gd name="T20" fmla="*/ 0 w 1587"/>
              <a:gd name="T21" fmla="*/ 3175 h 2"/>
              <a:gd name="T22" fmla="*/ 0 w 1587"/>
              <a:gd name="T23" fmla="*/ 0 h 2"/>
              <a:gd name="T24" fmla="*/ 0 w 1587"/>
              <a:gd name="T25" fmla="*/ 0 h 2"/>
              <a:gd name="T26" fmla="*/ 0 w 1587"/>
              <a:gd name="T27" fmla="*/ 0 h 2"/>
              <a:gd name="T28" fmla="*/ 0 w 1587"/>
              <a:gd name="T29" fmla="*/ 3175 h 2"/>
              <a:gd name="T30" fmla="*/ 0 w 1587"/>
              <a:gd name="T31" fmla="*/ 3175 h 2"/>
              <a:gd name="T32" fmla="*/ 0 w 1587"/>
              <a:gd name="T33" fmla="*/ 3175 h 2"/>
              <a:gd name="T34" fmla="*/ 0 w 1587"/>
              <a:gd name="T35" fmla="*/ 3175 h 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73" name="Freeform 86"/>
          <p:cNvSpPr>
            <a:spLocks/>
          </p:cNvSpPr>
          <p:nvPr/>
        </p:nvSpPr>
        <p:spPr bwMode="auto">
          <a:xfrm>
            <a:off x="6059488" y="48831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0 w 2"/>
              <a:gd name="T9" fmla="*/ 3175 h 2"/>
              <a:gd name="T10" fmla="*/ 3175 w 2"/>
              <a:gd name="T11" fmla="*/ 3175 h 2"/>
              <a:gd name="T12" fmla="*/ 3175 w 2"/>
              <a:gd name="T13" fmla="*/ 3175 h 2"/>
              <a:gd name="T14" fmla="*/ 3175 w 2"/>
              <a:gd name="T15" fmla="*/ 3175 h 2"/>
              <a:gd name="T16" fmla="*/ 3175 w 2"/>
              <a:gd name="T17" fmla="*/ 0 h 2"/>
              <a:gd name="T18" fmla="*/ 3175 w 2"/>
              <a:gd name="T19" fmla="*/ 0 h 2"/>
              <a:gd name="T20" fmla="*/ 3175 w 2"/>
              <a:gd name="T21" fmla="*/ 0 h 2"/>
              <a:gd name="T22" fmla="*/ 3175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74" name="Freeform 87"/>
          <p:cNvSpPr>
            <a:spLocks/>
          </p:cNvSpPr>
          <p:nvPr/>
        </p:nvSpPr>
        <p:spPr bwMode="auto">
          <a:xfrm>
            <a:off x="6073775" y="4878388"/>
            <a:ext cx="3175" cy="4762"/>
          </a:xfrm>
          <a:custGeom>
            <a:avLst/>
            <a:gdLst>
              <a:gd name="T0" fmla="*/ 0 w 2"/>
              <a:gd name="T1" fmla="*/ 4762 h 3"/>
              <a:gd name="T2" fmla="*/ 0 w 2"/>
              <a:gd name="T3" fmla="*/ 4762 h 3"/>
              <a:gd name="T4" fmla="*/ 0 w 2"/>
              <a:gd name="T5" fmla="*/ 4762 h 3"/>
              <a:gd name="T6" fmla="*/ 3175 w 2"/>
              <a:gd name="T7" fmla="*/ 4762 h 3"/>
              <a:gd name="T8" fmla="*/ 3175 w 2"/>
              <a:gd name="T9" fmla="*/ 4762 h 3"/>
              <a:gd name="T10" fmla="*/ 3175 w 2"/>
              <a:gd name="T11" fmla="*/ 4762 h 3"/>
              <a:gd name="T12" fmla="*/ 3175 w 2"/>
              <a:gd name="T13" fmla="*/ 4762 h 3"/>
              <a:gd name="T14" fmla="*/ 3175 w 2"/>
              <a:gd name="T15" fmla="*/ 4762 h 3"/>
              <a:gd name="T16" fmla="*/ 3175 w 2"/>
              <a:gd name="T17" fmla="*/ 4762 h 3"/>
              <a:gd name="T18" fmla="*/ 3175 w 2"/>
              <a:gd name="T19" fmla="*/ 0 h 3"/>
              <a:gd name="T20" fmla="*/ 3175 w 2"/>
              <a:gd name="T21" fmla="*/ 0 h 3"/>
              <a:gd name="T22" fmla="*/ 3175 w 2"/>
              <a:gd name="T23" fmla="*/ 0 h 3"/>
              <a:gd name="T24" fmla="*/ 3175 w 2"/>
              <a:gd name="T25" fmla="*/ 0 h 3"/>
              <a:gd name="T26" fmla="*/ 3175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4762 h 3"/>
              <a:gd name="T34" fmla="*/ 0 w 2"/>
              <a:gd name="T35" fmla="*/ 4762 h 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75" name="Freeform 88"/>
          <p:cNvSpPr>
            <a:spLocks/>
          </p:cNvSpPr>
          <p:nvPr/>
        </p:nvSpPr>
        <p:spPr bwMode="auto">
          <a:xfrm>
            <a:off x="6086475" y="4875213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0 w 2"/>
              <a:gd name="T9" fmla="*/ 3175 h 2"/>
              <a:gd name="T10" fmla="*/ 3175 w 2"/>
              <a:gd name="T11" fmla="*/ 3175 h 2"/>
              <a:gd name="T12" fmla="*/ 3175 w 2"/>
              <a:gd name="T13" fmla="*/ 3175 h 2"/>
              <a:gd name="T14" fmla="*/ 3175 w 2"/>
              <a:gd name="T15" fmla="*/ 3175 h 2"/>
              <a:gd name="T16" fmla="*/ 3175 w 2"/>
              <a:gd name="T17" fmla="*/ 3175 h 2"/>
              <a:gd name="T18" fmla="*/ 3175 w 2"/>
              <a:gd name="T19" fmla="*/ 3175 h 2"/>
              <a:gd name="T20" fmla="*/ 3175 w 2"/>
              <a:gd name="T21" fmla="*/ 3175 h 2"/>
              <a:gd name="T22" fmla="*/ 3175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76" name="Freeform 89"/>
          <p:cNvSpPr>
            <a:spLocks/>
          </p:cNvSpPr>
          <p:nvPr/>
        </p:nvSpPr>
        <p:spPr bwMode="auto">
          <a:xfrm>
            <a:off x="6089650" y="4883150"/>
            <a:ext cx="7938" cy="3175"/>
          </a:xfrm>
          <a:custGeom>
            <a:avLst/>
            <a:gdLst>
              <a:gd name="T0" fmla="*/ 0 w 5"/>
              <a:gd name="T1" fmla="*/ 3175 h 2"/>
              <a:gd name="T2" fmla="*/ 0 w 5"/>
              <a:gd name="T3" fmla="*/ 3175 h 2"/>
              <a:gd name="T4" fmla="*/ 0 w 5"/>
              <a:gd name="T5" fmla="*/ 3175 h 2"/>
              <a:gd name="T6" fmla="*/ 4763 w 5"/>
              <a:gd name="T7" fmla="*/ 3175 h 2"/>
              <a:gd name="T8" fmla="*/ 4763 w 5"/>
              <a:gd name="T9" fmla="*/ 3175 h 2"/>
              <a:gd name="T10" fmla="*/ 4763 w 5"/>
              <a:gd name="T11" fmla="*/ 3175 h 2"/>
              <a:gd name="T12" fmla="*/ 4763 w 5"/>
              <a:gd name="T13" fmla="*/ 3175 h 2"/>
              <a:gd name="T14" fmla="*/ 7938 w 5"/>
              <a:gd name="T15" fmla="*/ 3175 h 2"/>
              <a:gd name="T16" fmla="*/ 7938 w 5"/>
              <a:gd name="T17" fmla="*/ 3175 h 2"/>
              <a:gd name="T18" fmla="*/ 7938 w 5"/>
              <a:gd name="T19" fmla="*/ 0 h 2"/>
              <a:gd name="T20" fmla="*/ 4763 w 5"/>
              <a:gd name="T21" fmla="*/ 0 h 2"/>
              <a:gd name="T22" fmla="*/ 4763 w 5"/>
              <a:gd name="T23" fmla="*/ 0 h 2"/>
              <a:gd name="T24" fmla="*/ 4763 w 5"/>
              <a:gd name="T25" fmla="*/ 0 h 2"/>
              <a:gd name="T26" fmla="*/ 4763 w 5"/>
              <a:gd name="T27" fmla="*/ 0 h 2"/>
              <a:gd name="T28" fmla="*/ 0 w 5"/>
              <a:gd name="T29" fmla="*/ 0 h 2"/>
              <a:gd name="T30" fmla="*/ 0 w 5"/>
              <a:gd name="T31" fmla="*/ 0 h 2"/>
              <a:gd name="T32" fmla="*/ 0 w 5"/>
              <a:gd name="T33" fmla="*/ 3175 h 2"/>
              <a:gd name="T34" fmla="*/ 0 w 5"/>
              <a:gd name="T35" fmla="*/ 3175 h 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5" h="2">
                <a:moveTo>
                  <a:pt x="0" y="2"/>
                </a:moveTo>
                <a:lnTo>
                  <a:pt x="0" y="2"/>
                </a:lnTo>
                <a:lnTo>
                  <a:pt x="3" y="2"/>
                </a:lnTo>
                <a:lnTo>
                  <a:pt x="5" y="2"/>
                </a:lnTo>
                <a:lnTo>
                  <a:pt x="5" y="0"/>
                </a:lnTo>
                <a:lnTo>
                  <a:pt x="3" y="0"/>
                </a:lnTo>
                <a:lnTo>
                  <a:pt x="0" y="0"/>
                </a:lnTo>
                <a:lnTo>
                  <a:pt x="0" y="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77" name="Freeform 90"/>
          <p:cNvSpPr>
            <a:spLocks/>
          </p:cNvSpPr>
          <p:nvPr/>
        </p:nvSpPr>
        <p:spPr bwMode="auto">
          <a:xfrm>
            <a:off x="6076950" y="4889500"/>
            <a:ext cx="3175" cy="1588"/>
          </a:xfrm>
          <a:custGeom>
            <a:avLst/>
            <a:gdLst>
              <a:gd name="T0" fmla="*/ 0 w 2"/>
              <a:gd name="T1" fmla="*/ 0 h 1588"/>
              <a:gd name="T2" fmla="*/ 0 w 2"/>
              <a:gd name="T3" fmla="*/ 0 h 1588"/>
              <a:gd name="T4" fmla="*/ 0 w 2"/>
              <a:gd name="T5" fmla="*/ 0 h 1588"/>
              <a:gd name="T6" fmla="*/ 0 w 2"/>
              <a:gd name="T7" fmla="*/ 0 h 1588"/>
              <a:gd name="T8" fmla="*/ 3175 w 2"/>
              <a:gd name="T9" fmla="*/ 0 h 1588"/>
              <a:gd name="T10" fmla="*/ 3175 w 2"/>
              <a:gd name="T11" fmla="*/ 0 h 1588"/>
              <a:gd name="T12" fmla="*/ 3175 w 2"/>
              <a:gd name="T13" fmla="*/ 0 h 1588"/>
              <a:gd name="T14" fmla="*/ 3175 w 2"/>
              <a:gd name="T15" fmla="*/ 0 h 1588"/>
              <a:gd name="T16" fmla="*/ 3175 w 2"/>
              <a:gd name="T17" fmla="*/ 0 h 1588"/>
              <a:gd name="T18" fmla="*/ 3175 w 2"/>
              <a:gd name="T19" fmla="*/ 0 h 1588"/>
              <a:gd name="T20" fmla="*/ 3175 w 2"/>
              <a:gd name="T21" fmla="*/ 0 h 1588"/>
              <a:gd name="T22" fmla="*/ 3175 w 2"/>
              <a:gd name="T23" fmla="*/ 0 h 1588"/>
              <a:gd name="T24" fmla="*/ 3175 w 2"/>
              <a:gd name="T25" fmla="*/ 0 h 1588"/>
              <a:gd name="T26" fmla="*/ 0 w 2"/>
              <a:gd name="T27" fmla="*/ 0 h 1588"/>
              <a:gd name="T28" fmla="*/ 0 w 2"/>
              <a:gd name="T29" fmla="*/ 0 h 1588"/>
              <a:gd name="T30" fmla="*/ 0 w 2"/>
              <a:gd name="T31" fmla="*/ 0 h 1588"/>
              <a:gd name="T32" fmla="*/ 0 w 2"/>
              <a:gd name="T33" fmla="*/ 0 h 1588"/>
              <a:gd name="T34" fmla="*/ 0 w 2"/>
              <a:gd name="T35" fmla="*/ 0 h 158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" h="1588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7178" name="Group 91"/>
          <p:cNvGrpSpPr>
            <a:grpSpLocks/>
          </p:cNvGrpSpPr>
          <p:nvPr/>
        </p:nvGrpSpPr>
        <p:grpSpPr bwMode="auto">
          <a:xfrm>
            <a:off x="6269038" y="2998788"/>
            <a:ext cx="676275" cy="674687"/>
            <a:chOff x="2870" y="1518"/>
            <a:chExt cx="292" cy="320"/>
          </a:xfrm>
        </p:grpSpPr>
        <p:graphicFrame>
          <p:nvGraphicFramePr>
            <p:cNvPr id="47181" name="Object 92"/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11" name="Clip" r:id="rId12" imgW="826829" imgH="840406" progId="MS_ClipArt_Gallery.2">
                    <p:embed/>
                  </p:oleObj>
                </mc:Choice>
                <mc:Fallback>
                  <p:oleObj name="Clip" r:id="rId12" imgW="826829" imgH="840406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0" y="1518"/>
                          <a:ext cx="272" cy="2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82" name="Object 93"/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12" name="Clip" r:id="rId14" imgW="1268295" imgH="1199426" progId="MS_ClipArt_Gallery.2">
                    <p:embed/>
                  </p:oleObj>
                </mc:Choice>
                <mc:Fallback>
                  <p:oleObj name="Clip" r:id="rId14" imgW="1268295" imgH="1199426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3" y="1602"/>
                          <a:ext cx="249" cy="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7179" name="Rectangle 94"/>
          <p:cNvSpPr>
            <a:spLocks noChangeArrowheads="1"/>
          </p:cNvSpPr>
          <p:nvPr/>
        </p:nvSpPr>
        <p:spPr bwMode="auto">
          <a:xfrm>
            <a:off x="6195214" y="3670300"/>
            <a:ext cx="204947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Arial" charset="0"/>
              </a:rPr>
              <a:t>arriving </a:t>
            </a:r>
            <a:r>
              <a:rPr lang="en-US" dirty="0">
                <a:solidFill>
                  <a:srgbClr val="800000"/>
                </a:solidFill>
                <a:latin typeface="Arial" charset="0"/>
              </a:rPr>
              <a:t>DHCP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</a:p>
          <a:p>
            <a:pPr algn="l"/>
            <a:r>
              <a:rPr lang="en-US" dirty="0">
                <a:solidFill>
                  <a:srgbClr val="800000"/>
                </a:solidFill>
                <a:latin typeface="Arial" charset="0"/>
              </a:rPr>
              <a:t>client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needs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Arial" charset="0"/>
              </a:rPr>
              <a:t>address in this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Arial" charset="0"/>
              </a:rPr>
              <a:t>network</a:t>
            </a:r>
            <a:endParaRPr lang="en-US" dirty="0"/>
          </a:p>
        </p:txBody>
      </p:sp>
      <p:sp>
        <p:nvSpPr>
          <p:cNvPr id="47180" name="Freeform 95"/>
          <p:cNvSpPr>
            <a:spLocks noEditPoints="1"/>
          </p:cNvSpPr>
          <p:nvPr/>
        </p:nvSpPr>
        <p:spPr bwMode="auto">
          <a:xfrm>
            <a:off x="5629275" y="3259138"/>
            <a:ext cx="706438" cy="171450"/>
          </a:xfrm>
          <a:custGeom>
            <a:avLst/>
            <a:gdLst>
              <a:gd name="T0" fmla="*/ 696913 w 445"/>
              <a:gd name="T1" fmla="*/ 100013 h 108"/>
              <a:gd name="T2" fmla="*/ 139700 w 445"/>
              <a:gd name="T3" fmla="*/ 100013 h 108"/>
              <a:gd name="T4" fmla="*/ 136525 w 445"/>
              <a:gd name="T5" fmla="*/ 95250 h 108"/>
              <a:gd name="T6" fmla="*/ 133350 w 445"/>
              <a:gd name="T7" fmla="*/ 95250 h 108"/>
              <a:gd name="T8" fmla="*/ 130175 w 445"/>
              <a:gd name="T9" fmla="*/ 92075 h 108"/>
              <a:gd name="T10" fmla="*/ 130175 w 445"/>
              <a:gd name="T11" fmla="*/ 85725 h 108"/>
              <a:gd name="T12" fmla="*/ 130175 w 445"/>
              <a:gd name="T13" fmla="*/ 82550 h 108"/>
              <a:gd name="T14" fmla="*/ 133350 w 445"/>
              <a:gd name="T15" fmla="*/ 79375 h 108"/>
              <a:gd name="T16" fmla="*/ 136525 w 445"/>
              <a:gd name="T17" fmla="*/ 79375 h 108"/>
              <a:gd name="T18" fmla="*/ 139700 w 445"/>
              <a:gd name="T19" fmla="*/ 76200 h 108"/>
              <a:gd name="T20" fmla="*/ 696913 w 445"/>
              <a:gd name="T21" fmla="*/ 76200 h 108"/>
              <a:gd name="T22" fmla="*/ 700088 w 445"/>
              <a:gd name="T23" fmla="*/ 79375 h 108"/>
              <a:gd name="T24" fmla="*/ 703263 w 445"/>
              <a:gd name="T25" fmla="*/ 79375 h 108"/>
              <a:gd name="T26" fmla="*/ 706438 w 445"/>
              <a:gd name="T27" fmla="*/ 82550 h 108"/>
              <a:gd name="T28" fmla="*/ 706438 w 445"/>
              <a:gd name="T29" fmla="*/ 85725 h 108"/>
              <a:gd name="T30" fmla="*/ 706438 w 445"/>
              <a:gd name="T31" fmla="*/ 92075 h 108"/>
              <a:gd name="T32" fmla="*/ 703263 w 445"/>
              <a:gd name="T33" fmla="*/ 95250 h 108"/>
              <a:gd name="T34" fmla="*/ 700088 w 445"/>
              <a:gd name="T35" fmla="*/ 95250 h 108"/>
              <a:gd name="T36" fmla="*/ 696913 w 445"/>
              <a:gd name="T37" fmla="*/ 100013 h 108"/>
              <a:gd name="T38" fmla="*/ 696913 w 445"/>
              <a:gd name="T39" fmla="*/ 100013 h 108"/>
              <a:gd name="T40" fmla="*/ 169863 w 445"/>
              <a:gd name="T41" fmla="*/ 171450 h 108"/>
              <a:gd name="T42" fmla="*/ 0 w 445"/>
              <a:gd name="T43" fmla="*/ 85725 h 108"/>
              <a:gd name="T44" fmla="*/ 169863 w 445"/>
              <a:gd name="T45" fmla="*/ 0 h 108"/>
              <a:gd name="T46" fmla="*/ 169863 w 445"/>
              <a:gd name="T47" fmla="*/ 171450 h 10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445" h="108">
                <a:moveTo>
                  <a:pt x="439" y="63"/>
                </a:moveTo>
                <a:lnTo>
                  <a:pt x="88" y="63"/>
                </a:lnTo>
                <a:lnTo>
                  <a:pt x="86" y="60"/>
                </a:lnTo>
                <a:lnTo>
                  <a:pt x="84" y="60"/>
                </a:lnTo>
                <a:lnTo>
                  <a:pt x="82" y="58"/>
                </a:lnTo>
                <a:lnTo>
                  <a:pt x="82" y="54"/>
                </a:lnTo>
                <a:lnTo>
                  <a:pt x="82" y="52"/>
                </a:lnTo>
                <a:lnTo>
                  <a:pt x="84" y="50"/>
                </a:lnTo>
                <a:lnTo>
                  <a:pt x="86" y="50"/>
                </a:lnTo>
                <a:lnTo>
                  <a:pt x="88" y="48"/>
                </a:lnTo>
                <a:lnTo>
                  <a:pt x="439" y="48"/>
                </a:lnTo>
                <a:lnTo>
                  <a:pt x="441" y="50"/>
                </a:lnTo>
                <a:lnTo>
                  <a:pt x="443" y="50"/>
                </a:lnTo>
                <a:lnTo>
                  <a:pt x="445" y="52"/>
                </a:lnTo>
                <a:lnTo>
                  <a:pt x="445" y="54"/>
                </a:lnTo>
                <a:lnTo>
                  <a:pt x="445" y="58"/>
                </a:lnTo>
                <a:lnTo>
                  <a:pt x="443" y="60"/>
                </a:lnTo>
                <a:lnTo>
                  <a:pt x="441" y="60"/>
                </a:lnTo>
                <a:lnTo>
                  <a:pt x="439" y="63"/>
                </a:lnTo>
                <a:close/>
                <a:moveTo>
                  <a:pt x="107" y="108"/>
                </a:moveTo>
                <a:lnTo>
                  <a:pt x="0" y="54"/>
                </a:lnTo>
                <a:lnTo>
                  <a:pt x="107" y="0"/>
                </a:lnTo>
                <a:lnTo>
                  <a:pt x="107" y="108"/>
                </a:lnTo>
                <a:close/>
              </a:path>
            </a:pathLst>
          </a:custGeom>
          <a:solidFill>
            <a:srgbClr val="800000"/>
          </a:solidFill>
          <a:ln w="3175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69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0"/>
            <a:ext cx="7772400" cy="1020763"/>
          </a:xfrm>
        </p:spPr>
        <p:txBody>
          <a:bodyPr/>
          <a:lstStyle/>
          <a:p>
            <a:r>
              <a:rPr lang="en-US" sz="3600" dirty="0" smtClean="0"/>
              <a:t>DHCP Client-Server </a:t>
            </a:r>
            <a:r>
              <a:rPr lang="en-US" sz="3600" dirty="0"/>
              <a:t>S</a:t>
            </a:r>
            <a:r>
              <a:rPr lang="en-US" sz="3600" dirty="0" smtClean="0"/>
              <a:t>cenario</a:t>
            </a:r>
          </a:p>
        </p:txBody>
      </p:sp>
      <p:grpSp>
        <p:nvGrpSpPr>
          <p:cNvPr id="48134" name="Group 4"/>
          <p:cNvGrpSpPr>
            <a:grpSpLocks/>
          </p:cNvGrpSpPr>
          <p:nvPr/>
        </p:nvGrpSpPr>
        <p:grpSpPr bwMode="auto">
          <a:xfrm>
            <a:off x="6938963" y="1550988"/>
            <a:ext cx="460375" cy="492125"/>
            <a:chOff x="2870" y="1518"/>
            <a:chExt cx="292" cy="320"/>
          </a:xfrm>
        </p:grpSpPr>
        <p:graphicFrame>
          <p:nvGraphicFramePr>
            <p:cNvPr id="48163" name="Object 5"/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4" r:id="rId4" imgW="826829" imgH="840406" progId="">
                    <p:embed/>
                  </p:oleObj>
                </mc:Choice>
                <mc:Fallback>
                  <p:oleObj r:id="rId4" imgW="826829" imgH="840406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0" y="1518"/>
                          <a:ext cx="272" cy="2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164" name="Object 6"/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5" r:id="rId6" imgW="1268295" imgH="1199426" progId="">
                    <p:embed/>
                  </p:oleObj>
                </mc:Choice>
                <mc:Fallback>
                  <p:oleObj r:id="rId6" imgW="1268295" imgH="1199426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3" y="1602"/>
                          <a:ext cx="249" cy="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1387475" y="1017588"/>
            <a:ext cx="2374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1600"/>
              <a:t>DHCP server: 223.1.2.5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6750050" y="995363"/>
            <a:ext cx="9128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1600"/>
              <a:t>arriving</a:t>
            </a:r>
          </a:p>
          <a:p>
            <a:pPr algn="ctr"/>
            <a:r>
              <a:rPr lang="en-US" sz="1600"/>
              <a:t> client</a:t>
            </a:r>
            <a:endParaRPr 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 flipH="1">
            <a:off x="2562225" y="2019300"/>
            <a:ext cx="4395788" cy="5365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2528888" y="1974850"/>
            <a:ext cx="0" cy="3760788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>
            <a:off x="7054850" y="2051050"/>
            <a:ext cx="0" cy="3762375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2109788" y="2743200"/>
            <a:ext cx="0" cy="1906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1851025" y="4618038"/>
            <a:ext cx="560388" cy="393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100"/>
              <a:t>time</a:t>
            </a:r>
            <a:endParaRPr lang="en-US"/>
          </a:p>
        </p:txBody>
      </p:sp>
      <p:grpSp>
        <p:nvGrpSpPr>
          <p:cNvPr id="48142" name="Group 14"/>
          <p:cNvGrpSpPr>
            <a:grpSpLocks/>
          </p:cNvGrpSpPr>
          <p:nvPr/>
        </p:nvGrpSpPr>
        <p:grpSpPr bwMode="auto">
          <a:xfrm>
            <a:off x="2466975" y="1541463"/>
            <a:ext cx="182563" cy="400050"/>
            <a:chOff x="4180" y="783"/>
            <a:chExt cx="150" cy="307"/>
          </a:xfrm>
        </p:grpSpPr>
        <p:sp>
          <p:nvSpPr>
            <p:cNvPr id="48155" name="AutoShape 1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6" name="Rectangle 1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7" name="Rectangle 1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8" name="AutoShape 1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9" name="Line 1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0" name="Line 2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1" name="Rectangle 2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2" name="Rectangle 2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8143" name="Group 23"/>
          <p:cNvGrpSpPr>
            <a:grpSpLocks/>
          </p:cNvGrpSpPr>
          <p:nvPr/>
        </p:nvGrpSpPr>
        <p:grpSpPr bwMode="auto">
          <a:xfrm>
            <a:off x="4090988" y="1154113"/>
            <a:ext cx="2673350" cy="1116012"/>
            <a:chOff x="11865" y="3885"/>
            <a:chExt cx="3720" cy="1260"/>
          </a:xfrm>
        </p:grpSpPr>
        <p:sp>
          <p:nvSpPr>
            <p:cNvPr id="48153" name="Text Box 24"/>
            <p:cNvSpPr txBox="1">
              <a:spLocks noChangeArrowheads="1"/>
            </p:cNvSpPr>
            <p:nvPr/>
          </p:nvSpPr>
          <p:spPr bwMode="auto">
            <a:xfrm>
              <a:off x="11865" y="3885"/>
              <a:ext cx="2062" cy="4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200" b="1" dirty="0" smtClean="0">
                  <a:latin typeface="Arial" charset="0"/>
                </a:rPr>
                <a:t>1</a:t>
              </a:r>
              <a:r>
                <a:rPr lang="en-US" sz="1200" b="1" dirty="0" smtClean="0">
                  <a:solidFill>
                    <a:srgbClr val="800000"/>
                  </a:solidFill>
                  <a:latin typeface="Arial" charset="0"/>
                </a:rPr>
                <a:t>. DHCP </a:t>
              </a:r>
              <a:r>
                <a:rPr lang="en-US" sz="1200" b="1" dirty="0">
                  <a:solidFill>
                    <a:srgbClr val="800000"/>
                  </a:solidFill>
                  <a:latin typeface="Arial" charset="0"/>
                </a:rPr>
                <a:t>discover</a:t>
              </a:r>
              <a:endParaRPr lang="en-US" sz="1200" b="1" dirty="0">
                <a:solidFill>
                  <a:srgbClr val="800000"/>
                </a:solidFill>
              </a:endParaRPr>
            </a:p>
          </p:txBody>
        </p:sp>
        <p:sp>
          <p:nvSpPr>
            <p:cNvPr id="48154" name="Text Box 25"/>
            <p:cNvSpPr txBox="1">
              <a:spLocks noChangeArrowheads="1"/>
            </p:cNvSpPr>
            <p:nvPr/>
          </p:nvSpPr>
          <p:spPr bwMode="auto">
            <a:xfrm>
              <a:off x="12015" y="4231"/>
              <a:ext cx="3570" cy="9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200">
                  <a:latin typeface="Arial" charset="0"/>
                </a:rPr>
                <a:t>src : 0.0.0.0, 68     </a:t>
              </a:r>
            </a:p>
            <a:p>
              <a:r>
                <a:rPr lang="en-US" sz="1200">
                  <a:latin typeface="Arial" charset="0"/>
                </a:rPr>
                <a:t>dest.: 255.255.255.255,67</a:t>
              </a:r>
            </a:p>
            <a:p>
              <a:r>
                <a:rPr lang="en-US" sz="1200">
                  <a:latin typeface="Arial" charset="0"/>
                </a:rPr>
                <a:t>yiaddr:    0.0.0.0</a:t>
              </a:r>
            </a:p>
            <a:p>
              <a:r>
                <a:rPr lang="en-US" sz="1200">
                  <a:latin typeface="Arial" charset="0"/>
                </a:rPr>
                <a:t>transaction ID: 654</a:t>
              </a:r>
              <a:endParaRPr lang="en-US"/>
            </a:p>
          </p:txBody>
        </p:sp>
      </p:grpSp>
      <p:sp>
        <p:nvSpPr>
          <p:cNvPr id="48144" name="Line 26"/>
          <p:cNvSpPr>
            <a:spLocks noChangeShapeType="1"/>
          </p:cNvSpPr>
          <p:nvPr/>
        </p:nvSpPr>
        <p:spPr bwMode="auto">
          <a:xfrm>
            <a:off x="2605088" y="3005138"/>
            <a:ext cx="4395787" cy="5381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5" name="Text Box 27"/>
          <p:cNvSpPr txBox="1">
            <a:spLocks noChangeArrowheads="1"/>
          </p:cNvSpPr>
          <p:nvPr/>
        </p:nvSpPr>
        <p:spPr bwMode="auto">
          <a:xfrm>
            <a:off x="4264025" y="2390775"/>
            <a:ext cx="1379538" cy="330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200" b="1" dirty="0" smtClean="0">
                <a:solidFill>
                  <a:srgbClr val="800000"/>
                </a:solidFill>
                <a:latin typeface="Arial" charset="0"/>
              </a:rPr>
              <a:t>2. DHCP </a:t>
            </a:r>
            <a:r>
              <a:rPr lang="en-US" sz="1200" b="1" dirty="0">
                <a:solidFill>
                  <a:srgbClr val="800000"/>
                </a:solidFill>
                <a:latin typeface="Arial" charset="0"/>
              </a:rPr>
              <a:t>offer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8146" name="Text Box 28"/>
          <p:cNvSpPr txBox="1">
            <a:spLocks noChangeArrowheads="1"/>
          </p:cNvSpPr>
          <p:nvPr/>
        </p:nvSpPr>
        <p:spPr bwMode="auto">
          <a:xfrm>
            <a:off x="4360863" y="2643188"/>
            <a:ext cx="2424112" cy="965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200">
                <a:latin typeface="Arial" charset="0"/>
              </a:rPr>
              <a:t>src: 223.1.2.5, 67      </a:t>
            </a:r>
          </a:p>
          <a:p>
            <a:r>
              <a:rPr lang="en-US" sz="1200">
                <a:latin typeface="Arial" charset="0"/>
              </a:rPr>
              <a:t>dest:  255.255.255.255, 68</a:t>
            </a:r>
          </a:p>
          <a:p>
            <a:r>
              <a:rPr lang="en-US" sz="1200">
                <a:latin typeface="Arial" charset="0"/>
              </a:rPr>
              <a:t>yiaddrr: 223.1.2.4</a:t>
            </a:r>
          </a:p>
          <a:p>
            <a:r>
              <a:rPr lang="en-US" sz="1200">
                <a:latin typeface="Arial" charset="0"/>
              </a:rPr>
              <a:t>transaction ID: 654</a:t>
            </a:r>
          </a:p>
          <a:p>
            <a:r>
              <a:rPr lang="en-US" sz="1200">
                <a:latin typeface="Arial" charset="0"/>
              </a:rPr>
              <a:t>Lifetime: 3600 secs</a:t>
            </a:r>
            <a:endParaRPr lang="en-US" sz="800"/>
          </a:p>
        </p:txBody>
      </p:sp>
      <p:sp>
        <p:nvSpPr>
          <p:cNvPr id="48147" name="Line 29"/>
          <p:cNvSpPr>
            <a:spLocks noChangeShapeType="1"/>
          </p:cNvSpPr>
          <p:nvPr/>
        </p:nvSpPr>
        <p:spPr bwMode="auto">
          <a:xfrm flipH="1">
            <a:off x="2497138" y="4233863"/>
            <a:ext cx="4395787" cy="5365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8" name="Text Box 30"/>
          <p:cNvSpPr txBox="1">
            <a:spLocks noChangeArrowheads="1"/>
          </p:cNvSpPr>
          <p:nvPr/>
        </p:nvSpPr>
        <p:spPr bwMode="auto">
          <a:xfrm>
            <a:off x="2668588" y="3576638"/>
            <a:ext cx="1379537" cy="3286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200" b="1" dirty="0" smtClean="0">
                <a:solidFill>
                  <a:srgbClr val="800000"/>
                </a:solidFill>
                <a:latin typeface="Arial" charset="0"/>
              </a:rPr>
              <a:t>3. DHCP </a:t>
            </a:r>
            <a:r>
              <a:rPr lang="en-US" sz="1200" b="1" dirty="0">
                <a:solidFill>
                  <a:srgbClr val="800000"/>
                </a:solidFill>
                <a:latin typeface="Arial" charset="0"/>
              </a:rPr>
              <a:t>request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8149" name="Text Box 31"/>
          <p:cNvSpPr txBox="1">
            <a:spLocks noChangeArrowheads="1"/>
          </p:cNvSpPr>
          <p:nvPr/>
        </p:nvSpPr>
        <p:spPr bwMode="auto">
          <a:xfrm>
            <a:off x="2798763" y="3838575"/>
            <a:ext cx="2757487" cy="942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200">
                <a:latin typeface="Arial" charset="0"/>
              </a:rPr>
              <a:t>src:  0.0.0.0, 68     </a:t>
            </a:r>
          </a:p>
          <a:p>
            <a:r>
              <a:rPr lang="en-US" sz="1200">
                <a:latin typeface="Arial" charset="0"/>
              </a:rPr>
              <a:t>dest::  255.255.255.255, 67</a:t>
            </a:r>
          </a:p>
          <a:p>
            <a:r>
              <a:rPr lang="en-US" sz="1200">
                <a:latin typeface="Arial" charset="0"/>
              </a:rPr>
              <a:t>yiaddrr: 223.1.2.4</a:t>
            </a:r>
          </a:p>
          <a:p>
            <a:r>
              <a:rPr lang="en-US" sz="1200">
                <a:latin typeface="Arial" charset="0"/>
              </a:rPr>
              <a:t>transaction ID: 655</a:t>
            </a:r>
          </a:p>
          <a:p>
            <a:r>
              <a:rPr lang="en-US" sz="1200">
                <a:latin typeface="Arial" charset="0"/>
              </a:rPr>
              <a:t>Lifetime: 3600 secs</a:t>
            </a:r>
            <a:endParaRPr lang="en-US"/>
          </a:p>
        </p:txBody>
      </p:sp>
      <p:sp>
        <p:nvSpPr>
          <p:cNvPr id="48150" name="Line 32"/>
          <p:cNvSpPr>
            <a:spLocks noChangeShapeType="1"/>
          </p:cNvSpPr>
          <p:nvPr/>
        </p:nvSpPr>
        <p:spPr bwMode="auto">
          <a:xfrm>
            <a:off x="2582863" y="5264150"/>
            <a:ext cx="4395787" cy="5381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1" name="Text Box 33"/>
          <p:cNvSpPr txBox="1">
            <a:spLocks noChangeArrowheads="1"/>
          </p:cNvSpPr>
          <p:nvPr/>
        </p:nvSpPr>
        <p:spPr bwMode="auto">
          <a:xfrm>
            <a:off x="4221163" y="4979988"/>
            <a:ext cx="1379537" cy="3286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200" b="1" dirty="0" smtClean="0">
                <a:solidFill>
                  <a:srgbClr val="800000"/>
                </a:solidFill>
                <a:latin typeface="Arial" charset="0"/>
              </a:rPr>
              <a:t>4. DHCP </a:t>
            </a:r>
            <a:r>
              <a:rPr lang="en-US" sz="1200" b="1" dirty="0">
                <a:solidFill>
                  <a:srgbClr val="800000"/>
                </a:solidFill>
                <a:latin typeface="Arial" charset="0"/>
              </a:rPr>
              <a:t>ACK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8152" name="Text Box 34"/>
          <p:cNvSpPr txBox="1">
            <a:spLocks noChangeArrowheads="1"/>
          </p:cNvSpPr>
          <p:nvPr/>
        </p:nvSpPr>
        <p:spPr bwMode="auto">
          <a:xfrm>
            <a:off x="4318000" y="5232400"/>
            <a:ext cx="2413000" cy="9636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200">
                <a:latin typeface="Arial" charset="0"/>
              </a:rPr>
              <a:t>src: 223.1.2.5, 67      </a:t>
            </a:r>
          </a:p>
          <a:p>
            <a:r>
              <a:rPr lang="en-US" sz="1200">
                <a:latin typeface="Arial" charset="0"/>
              </a:rPr>
              <a:t>dest:  255.255.255.255, 68</a:t>
            </a:r>
          </a:p>
          <a:p>
            <a:r>
              <a:rPr lang="en-US" sz="1200">
                <a:latin typeface="Arial" charset="0"/>
              </a:rPr>
              <a:t>yiaddrr: 223.1.2.4</a:t>
            </a:r>
          </a:p>
          <a:p>
            <a:r>
              <a:rPr lang="en-US" sz="1200">
                <a:latin typeface="Arial" charset="0"/>
              </a:rPr>
              <a:t>transaction ID: 655</a:t>
            </a:r>
          </a:p>
          <a:p>
            <a:r>
              <a:rPr lang="en-US" sz="1200">
                <a:latin typeface="Arial" charset="0"/>
              </a:rPr>
              <a:t>Lifetime: 3600 secs</a:t>
            </a:r>
            <a:endParaRPr lang="en-US" sz="1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17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DHCP: More than IP address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dirty="0" smtClean="0"/>
              <a:t>DHCP can return more than just allocated IP address on subnet:</a:t>
            </a:r>
          </a:p>
          <a:p>
            <a:pPr lvl="1"/>
            <a:r>
              <a:rPr lang="en-US" dirty="0" smtClean="0"/>
              <a:t>address of first-hop router for client</a:t>
            </a:r>
          </a:p>
          <a:p>
            <a:pPr lvl="1"/>
            <a:r>
              <a:rPr lang="en-US" dirty="0" smtClean="0"/>
              <a:t>name and IP address of DNS sever</a:t>
            </a:r>
          </a:p>
          <a:p>
            <a:pPr lvl="1"/>
            <a:r>
              <a:rPr lang="en-US" dirty="0" smtClean="0"/>
              <a:t>network mask (indicating network versus host portion of address).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31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4624"/>
            <a:ext cx="8034338" cy="1026368"/>
          </a:xfrm>
        </p:spPr>
        <p:txBody>
          <a:bodyPr/>
          <a:lstStyle/>
          <a:p>
            <a:r>
              <a:rPr lang="en-US" sz="4000" u="none" dirty="0" smtClean="0"/>
              <a:t>DHCP: Example</a:t>
            </a:r>
          </a:p>
        </p:txBody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7138" y="1128713"/>
            <a:ext cx="3421062" cy="1262062"/>
          </a:xfrm>
        </p:spPr>
        <p:txBody>
          <a:bodyPr/>
          <a:lstStyle/>
          <a:p>
            <a:r>
              <a:rPr lang="en-US" sz="1800" smtClean="0"/>
              <a:t>connecting laptop needs its IP address, addr of first-hop router, addr of DNS server: use DHCP</a:t>
            </a:r>
          </a:p>
        </p:txBody>
      </p:sp>
      <p:sp>
        <p:nvSpPr>
          <p:cNvPr id="50182" name="Freeform 3"/>
          <p:cNvSpPr>
            <a:spLocks/>
          </p:cNvSpPr>
          <p:nvPr/>
        </p:nvSpPr>
        <p:spPr bwMode="auto">
          <a:xfrm>
            <a:off x="773113" y="1273175"/>
            <a:ext cx="3554412" cy="2754313"/>
          </a:xfrm>
          <a:custGeom>
            <a:avLst/>
            <a:gdLst>
              <a:gd name="T0" fmla="*/ 3238267 w 2406"/>
              <a:gd name="T1" fmla="*/ 787768 h 958"/>
              <a:gd name="T2" fmla="*/ 2743368 w 2406"/>
              <a:gd name="T3" fmla="*/ 221380 h 958"/>
              <a:gd name="T4" fmla="*/ 2057895 w 2406"/>
              <a:gd name="T5" fmla="*/ 20125 h 958"/>
              <a:gd name="T6" fmla="*/ 1053323 w 2406"/>
              <a:gd name="T7" fmla="*/ 350758 h 958"/>
              <a:gd name="T8" fmla="*/ 413647 w 2406"/>
              <a:gd name="T9" fmla="*/ 672765 h 958"/>
              <a:gd name="T10" fmla="*/ 38410 w 2406"/>
              <a:gd name="T11" fmla="*/ 1500784 h 958"/>
              <a:gd name="T12" fmla="*/ 180232 w 2406"/>
              <a:gd name="T13" fmla="*/ 2222426 h 958"/>
              <a:gd name="T14" fmla="*/ 403306 w 2406"/>
              <a:gd name="T15" fmla="*/ 2570309 h 958"/>
              <a:gd name="T16" fmla="*/ 1726977 w 2406"/>
              <a:gd name="T17" fmla="*/ 2518558 h 958"/>
              <a:gd name="T18" fmla="*/ 2450860 w 2406"/>
              <a:gd name="T19" fmla="*/ 2742813 h 958"/>
              <a:gd name="T20" fmla="*/ 3145197 w 2406"/>
              <a:gd name="T21" fmla="*/ 2578934 h 958"/>
              <a:gd name="T22" fmla="*/ 3471683 w 2406"/>
              <a:gd name="T23" fmla="*/ 1699164 h 958"/>
              <a:gd name="T24" fmla="*/ 3238267 w 2406"/>
              <a:gd name="T25" fmla="*/ 787768 h 9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406"/>
              <a:gd name="T40" fmla="*/ 0 h 958"/>
              <a:gd name="T41" fmla="*/ 2406 w 2406"/>
              <a:gd name="T42" fmla="*/ 958 h 95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406" h="958">
                <a:moveTo>
                  <a:pt x="2192" y="274"/>
                </a:moveTo>
                <a:cubicBezTo>
                  <a:pt x="1978" y="94"/>
                  <a:pt x="1990" y="122"/>
                  <a:pt x="1857" y="77"/>
                </a:cubicBezTo>
                <a:cubicBezTo>
                  <a:pt x="1724" y="32"/>
                  <a:pt x="1584" y="0"/>
                  <a:pt x="1393" y="7"/>
                </a:cubicBezTo>
                <a:cubicBezTo>
                  <a:pt x="1202" y="14"/>
                  <a:pt x="898" y="84"/>
                  <a:pt x="713" y="122"/>
                </a:cubicBezTo>
                <a:cubicBezTo>
                  <a:pt x="528" y="160"/>
                  <a:pt x="395" y="168"/>
                  <a:pt x="280" y="234"/>
                </a:cubicBezTo>
                <a:cubicBezTo>
                  <a:pt x="166" y="301"/>
                  <a:pt x="52" y="432"/>
                  <a:pt x="26" y="522"/>
                </a:cubicBezTo>
                <a:cubicBezTo>
                  <a:pt x="0" y="612"/>
                  <a:pt x="81" y="711"/>
                  <a:pt x="122" y="773"/>
                </a:cubicBezTo>
                <a:cubicBezTo>
                  <a:pt x="163" y="835"/>
                  <a:pt x="99" y="877"/>
                  <a:pt x="273" y="894"/>
                </a:cubicBezTo>
                <a:cubicBezTo>
                  <a:pt x="447" y="911"/>
                  <a:pt x="938" y="866"/>
                  <a:pt x="1169" y="876"/>
                </a:cubicBezTo>
                <a:cubicBezTo>
                  <a:pt x="1400" y="886"/>
                  <a:pt x="1499" y="950"/>
                  <a:pt x="1659" y="954"/>
                </a:cubicBezTo>
                <a:cubicBezTo>
                  <a:pt x="1819" y="958"/>
                  <a:pt x="2014" y="958"/>
                  <a:pt x="2129" y="897"/>
                </a:cubicBezTo>
                <a:cubicBezTo>
                  <a:pt x="2244" y="836"/>
                  <a:pt x="2327" y="856"/>
                  <a:pt x="2350" y="591"/>
                </a:cubicBezTo>
                <a:cubicBezTo>
                  <a:pt x="2373" y="326"/>
                  <a:pt x="2406" y="454"/>
                  <a:pt x="2192" y="274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Line 36"/>
          <p:cNvSpPr>
            <a:spLocks noChangeShapeType="1"/>
          </p:cNvSpPr>
          <p:nvPr/>
        </p:nvSpPr>
        <p:spPr bwMode="auto">
          <a:xfrm flipV="1">
            <a:off x="3775075" y="2344738"/>
            <a:ext cx="155575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0184" name="Group 38"/>
          <p:cNvGrpSpPr>
            <a:grpSpLocks/>
          </p:cNvGrpSpPr>
          <p:nvPr/>
        </p:nvGrpSpPr>
        <p:grpSpPr bwMode="auto">
          <a:xfrm>
            <a:off x="3255963" y="2459038"/>
            <a:ext cx="742950" cy="311150"/>
            <a:chOff x="1935" y="960"/>
            <a:chExt cx="468" cy="196"/>
          </a:xfrm>
        </p:grpSpPr>
        <p:sp>
          <p:nvSpPr>
            <p:cNvPr id="50330" name="Line 39"/>
            <p:cNvSpPr>
              <a:spLocks noChangeShapeType="1"/>
            </p:cNvSpPr>
            <p:nvPr/>
          </p:nvSpPr>
          <p:spPr bwMode="auto">
            <a:xfrm>
              <a:off x="2368" y="960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331" name="Rectangle 40"/>
            <p:cNvSpPr>
              <a:spLocks noChangeArrowheads="1"/>
            </p:cNvSpPr>
            <p:nvPr/>
          </p:nvSpPr>
          <p:spPr bwMode="auto">
            <a:xfrm>
              <a:off x="1935" y="1065"/>
              <a:ext cx="465" cy="91"/>
            </a:xfrm>
            <a:prstGeom prst="rect">
              <a:avLst/>
            </a:prstGeom>
            <a:solidFill>
              <a:srgbClr val="BBE0E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50332" name="Freeform 41"/>
            <p:cNvSpPr>
              <a:spLocks/>
            </p:cNvSpPr>
            <p:nvPr/>
          </p:nvSpPr>
          <p:spPr bwMode="auto">
            <a:xfrm>
              <a:off x="2069" y="975"/>
              <a:ext cx="307" cy="63"/>
            </a:xfrm>
            <a:custGeom>
              <a:avLst/>
              <a:gdLst>
                <a:gd name="T0" fmla="*/ 0 w 432"/>
                <a:gd name="T1" fmla="*/ 0 h 105"/>
                <a:gd name="T2" fmla="*/ 60 w 432"/>
                <a:gd name="T3" fmla="*/ 0 h 105"/>
                <a:gd name="T4" fmla="*/ 218 w 432"/>
                <a:gd name="T5" fmla="*/ 63 h 105"/>
                <a:gd name="T6" fmla="*/ 307 w 432"/>
                <a:gd name="T7" fmla="*/ 63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5"/>
                <a:gd name="T14" fmla="*/ 432 w 432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5">
                  <a:moveTo>
                    <a:pt x="0" y="0"/>
                  </a:moveTo>
                  <a:lnTo>
                    <a:pt x="85" y="0"/>
                  </a:lnTo>
                  <a:lnTo>
                    <a:pt x="307" y="105"/>
                  </a:lnTo>
                  <a:lnTo>
                    <a:pt x="432" y="10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33" name="Freeform 42"/>
            <p:cNvSpPr>
              <a:spLocks/>
            </p:cNvSpPr>
            <p:nvPr/>
          </p:nvSpPr>
          <p:spPr bwMode="auto">
            <a:xfrm flipV="1">
              <a:off x="2051" y="981"/>
              <a:ext cx="352" cy="63"/>
            </a:xfrm>
            <a:custGeom>
              <a:avLst/>
              <a:gdLst>
                <a:gd name="T0" fmla="*/ 0 w 432"/>
                <a:gd name="T1" fmla="*/ 0 h 105"/>
                <a:gd name="T2" fmla="*/ 69 w 432"/>
                <a:gd name="T3" fmla="*/ 0 h 105"/>
                <a:gd name="T4" fmla="*/ 250 w 432"/>
                <a:gd name="T5" fmla="*/ 63 h 105"/>
                <a:gd name="T6" fmla="*/ 352 w 432"/>
                <a:gd name="T7" fmla="*/ 63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5"/>
                <a:gd name="T14" fmla="*/ 432 w 432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5">
                  <a:moveTo>
                    <a:pt x="0" y="0"/>
                  </a:moveTo>
                  <a:lnTo>
                    <a:pt x="85" y="0"/>
                  </a:lnTo>
                  <a:lnTo>
                    <a:pt x="307" y="105"/>
                  </a:lnTo>
                  <a:lnTo>
                    <a:pt x="432" y="10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endParaRPr lang="en-US"/>
            </a:p>
          </p:txBody>
        </p:sp>
      </p:grpSp>
      <p:sp>
        <p:nvSpPr>
          <p:cNvPr id="50185" name="Line 43"/>
          <p:cNvSpPr>
            <a:spLocks noChangeShapeType="1"/>
          </p:cNvSpPr>
          <p:nvPr/>
        </p:nvSpPr>
        <p:spPr bwMode="auto">
          <a:xfrm flipV="1">
            <a:off x="2665413" y="2517775"/>
            <a:ext cx="695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6" name="Line 44"/>
          <p:cNvSpPr>
            <a:spLocks noChangeShapeType="1"/>
          </p:cNvSpPr>
          <p:nvPr/>
        </p:nvSpPr>
        <p:spPr bwMode="auto">
          <a:xfrm flipV="1">
            <a:off x="3924300" y="2201863"/>
            <a:ext cx="138113" cy="1428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7" name="Rectangle 45"/>
          <p:cNvSpPr>
            <a:spLocks noChangeArrowheads="1"/>
          </p:cNvSpPr>
          <p:nvPr/>
        </p:nvSpPr>
        <p:spPr bwMode="auto">
          <a:xfrm>
            <a:off x="2403475" y="2479675"/>
            <a:ext cx="257175" cy="6985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50188" name="Line 48"/>
          <p:cNvSpPr>
            <a:spLocks noChangeShapeType="1"/>
          </p:cNvSpPr>
          <p:nvPr/>
        </p:nvSpPr>
        <p:spPr bwMode="auto">
          <a:xfrm flipV="1">
            <a:off x="3279775" y="2736850"/>
            <a:ext cx="512763" cy="612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0189" name="Group 49"/>
          <p:cNvGrpSpPr>
            <a:grpSpLocks/>
          </p:cNvGrpSpPr>
          <p:nvPr/>
        </p:nvGrpSpPr>
        <p:grpSpPr bwMode="auto">
          <a:xfrm>
            <a:off x="2760663" y="3365500"/>
            <a:ext cx="987425" cy="479425"/>
            <a:chOff x="1118" y="1621"/>
            <a:chExt cx="622" cy="302"/>
          </a:xfrm>
        </p:grpSpPr>
        <p:sp>
          <p:nvSpPr>
            <p:cNvPr id="50313" name="Rectangle 50"/>
            <p:cNvSpPr>
              <a:spLocks noChangeArrowheads="1"/>
            </p:cNvSpPr>
            <p:nvPr/>
          </p:nvSpPr>
          <p:spPr bwMode="auto">
            <a:xfrm>
              <a:off x="1578" y="1789"/>
              <a:ext cx="162" cy="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50314" name="Rectangle 51"/>
            <p:cNvSpPr>
              <a:spLocks noChangeArrowheads="1"/>
            </p:cNvSpPr>
            <p:nvPr/>
          </p:nvSpPr>
          <p:spPr bwMode="auto">
            <a:xfrm rot="-2700000">
              <a:off x="1336" y="1621"/>
              <a:ext cx="162" cy="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grpSp>
          <p:nvGrpSpPr>
            <p:cNvPr id="50315" name="Group 52"/>
            <p:cNvGrpSpPr>
              <a:grpSpLocks/>
            </p:cNvGrpSpPr>
            <p:nvPr/>
          </p:nvGrpSpPr>
          <p:grpSpPr bwMode="auto">
            <a:xfrm>
              <a:off x="1118" y="1684"/>
              <a:ext cx="477" cy="239"/>
              <a:chOff x="2466" y="2026"/>
              <a:chExt cx="477" cy="282"/>
            </a:xfrm>
          </p:grpSpPr>
          <p:sp>
            <p:nvSpPr>
              <p:cNvPr id="50316" name="Oval 53"/>
              <p:cNvSpPr>
                <a:spLocks noChangeArrowheads="1"/>
              </p:cNvSpPr>
              <p:nvPr/>
            </p:nvSpPr>
            <p:spPr bwMode="auto">
              <a:xfrm>
                <a:off x="2466" y="2168"/>
                <a:ext cx="476" cy="140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>
                  <a:latin typeface="Arial" charset="0"/>
                </a:endParaRPr>
              </a:p>
            </p:txBody>
          </p:sp>
          <p:sp>
            <p:nvSpPr>
              <p:cNvPr id="50317" name="Line 54"/>
              <p:cNvSpPr>
                <a:spLocks noChangeShapeType="1"/>
              </p:cNvSpPr>
              <p:nvPr/>
            </p:nvSpPr>
            <p:spPr bwMode="auto">
              <a:xfrm>
                <a:off x="2470" y="2125"/>
                <a:ext cx="1" cy="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18" name="Rectangle 55"/>
              <p:cNvSpPr>
                <a:spLocks noChangeArrowheads="1"/>
              </p:cNvSpPr>
              <p:nvPr/>
            </p:nvSpPr>
            <p:spPr bwMode="auto">
              <a:xfrm>
                <a:off x="2470" y="2125"/>
                <a:ext cx="472" cy="1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0319" name="Oval 56"/>
              <p:cNvSpPr>
                <a:spLocks noChangeArrowheads="1"/>
              </p:cNvSpPr>
              <p:nvPr/>
            </p:nvSpPr>
            <p:spPr bwMode="auto">
              <a:xfrm>
                <a:off x="2466" y="2026"/>
                <a:ext cx="476" cy="160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>
                  <a:latin typeface="Arial" charset="0"/>
                </a:endParaRPr>
              </a:p>
            </p:txBody>
          </p:sp>
          <p:grpSp>
            <p:nvGrpSpPr>
              <p:cNvPr id="50320" name="Group 57"/>
              <p:cNvGrpSpPr>
                <a:grpSpLocks/>
              </p:cNvGrpSpPr>
              <p:nvPr/>
            </p:nvGrpSpPr>
            <p:grpSpPr bwMode="auto">
              <a:xfrm>
                <a:off x="2581" y="2061"/>
                <a:ext cx="236" cy="94"/>
                <a:chOff x="2848" y="848"/>
                <a:chExt cx="140" cy="98"/>
              </a:xfrm>
            </p:grpSpPr>
            <p:sp>
              <p:nvSpPr>
                <p:cNvPr id="50327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328" name="Line 5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329" name="Line 6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0321" name="Group 61"/>
              <p:cNvGrpSpPr>
                <a:grpSpLocks/>
              </p:cNvGrpSpPr>
              <p:nvPr/>
            </p:nvGrpSpPr>
            <p:grpSpPr bwMode="auto">
              <a:xfrm flipV="1">
                <a:off x="2581" y="2060"/>
                <a:ext cx="236" cy="94"/>
                <a:chOff x="2848" y="848"/>
                <a:chExt cx="140" cy="98"/>
              </a:xfrm>
            </p:grpSpPr>
            <p:sp>
              <p:nvSpPr>
                <p:cNvPr id="50324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325" name="Line 6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326" name="Line 6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0322" name="Line 65"/>
              <p:cNvSpPr>
                <a:spLocks noChangeShapeType="1"/>
              </p:cNvSpPr>
              <p:nvPr/>
            </p:nvSpPr>
            <p:spPr bwMode="auto">
              <a:xfrm flipH="1">
                <a:off x="2942" y="2109"/>
                <a:ext cx="1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23" name="Line 66"/>
              <p:cNvSpPr>
                <a:spLocks noChangeShapeType="1"/>
              </p:cNvSpPr>
              <p:nvPr/>
            </p:nvSpPr>
            <p:spPr bwMode="auto">
              <a:xfrm flipH="1">
                <a:off x="2466" y="2117"/>
                <a:ext cx="1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50190" name="Object 142"/>
          <p:cNvGraphicFramePr>
            <a:graphicFrameLocks noChangeAspect="1"/>
          </p:cNvGraphicFramePr>
          <p:nvPr/>
        </p:nvGraphicFramePr>
        <p:xfrm>
          <a:off x="1790700" y="2141538"/>
          <a:ext cx="652463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Clip" r:id="rId3" imgW="1268295" imgH="1199426" progId="MS_ClipArt_Gallery.2">
                  <p:embed/>
                </p:oleObj>
              </mc:Choice>
              <mc:Fallback>
                <p:oleObj name="Clip" r:id="rId3" imgW="1268295" imgH="1199426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2141538"/>
                        <a:ext cx="652463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8226" name="AutoShape 34"/>
          <p:cNvSpPr>
            <a:spLocks noChangeArrowheads="1"/>
          </p:cNvSpPr>
          <p:nvPr/>
        </p:nvSpPr>
        <p:spPr bwMode="auto">
          <a:xfrm>
            <a:off x="830263" y="2266950"/>
            <a:ext cx="976312" cy="485775"/>
          </a:xfrm>
          <a:custGeom>
            <a:avLst/>
            <a:gdLst>
              <a:gd name="T0" fmla="*/ 732234 w 21600"/>
              <a:gd name="T1" fmla="*/ 0 h 21600"/>
              <a:gd name="T2" fmla="*/ 0 w 21600"/>
              <a:gd name="T3" fmla="*/ 242888 h 21600"/>
              <a:gd name="T4" fmla="*/ 732234 w 21600"/>
              <a:gd name="T5" fmla="*/ 485775 h 21600"/>
              <a:gd name="T6" fmla="*/ 976312 w 21600"/>
              <a:gd name="T7" fmla="*/ 24288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0192" name="Group 84"/>
          <p:cNvGrpSpPr>
            <a:grpSpLocks/>
          </p:cNvGrpSpPr>
          <p:nvPr/>
        </p:nvGrpSpPr>
        <p:grpSpPr bwMode="auto">
          <a:xfrm>
            <a:off x="2554288" y="3170238"/>
            <a:ext cx="306387" cy="647700"/>
            <a:chOff x="4180" y="783"/>
            <a:chExt cx="150" cy="307"/>
          </a:xfrm>
        </p:grpSpPr>
        <p:sp>
          <p:nvSpPr>
            <p:cNvPr id="50305" name="AutoShape 8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50306" name="Rectangle 8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50307" name="Rectangle 8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50308" name="AutoShape 8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50309" name="Line 8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310" name="Line 9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311" name="Rectangle 9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50312" name="Rectangle 9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</p:grpSp>
      <p:sp>
        <p:nvSpPr>
          <p:cNvPr id="50193" name="Text Box 44"/>
          <p:cNvSpPr txBox="1">
            <a:spLocks noChangeArrowheads="1"/>
          </p:cNvSpPr>
          <p:nvPr/>
        </p:nvSpPr>
        <p:spPr bwMode="auto">
          <a:xfrm>
            <a:off x="2562225" y="3816350"/>
            <a:ext cx="14779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i="1"/>
              <a:t>router</a:t>
            </a:r>
          </a:p>
          <a:p>
            <a:r>
              <a:rPr lang="en-US" i="1"/>
              <a:t>(runs DHCP)</a:t>
            </a:r>
          </a:p>
        </p:txBody>
      </p:sp>
      <p:grpSp>
        <p:nvGrpSpPr>
          <p:cNvPr id="648237" name="Group 45"/>
          <p:cNvGrpSpPr>
            <a:grpSpLocks/>
          </p:cNvGrpSpPr>
          <p:nvPr/>
        </p:nvGrpSpPr>
        <p:grpSpPr bwMode="auto">
          <a:xfrm>
            <a:off x="1195388" y="1081088"/>
            <a:ext cx="976312" cy="1460500"/>
            <a:chOff x="651" y="681"/>
            <a:chExt cx="615" cy="920"/>
          </a:xfrm>
        </p:grpSpPr>
        <p:sp>
          <p:nvSpPr>
            <p:cNvPr id="50297" name="Freeform 46"/>
            <p:cNvSpPr>
              <a:spLocks/>
            </p:cNvSpPr>
            <p:nvPr/>
          </p:nvSpPr>
          <p:spPr bwMode="auto">
            <a:xfrm>
              <a:off x="662" y="698"/>
              <a:ext cx="604" cy="903"/>
            </a:xfrm>
            <a:custGeom>
              <a:avLst/>
              <a:gdLst>
                <a:gd name="T0" fmla="*/ 496 w 604"/>
                <a:gd name="T1" fmla="*/ 0 h 903"/>
                <a:gd name="T2" fmla="*/ 604 w 604"/>
                <a:gd name="T3" fmla="*/ 903 h 903"/>
                <a:gd name="T4" fmla="*/ 0 w 604"/>
                <a:gd name="T5" fmla="*/ 788 h 903"/>
                <a:gd name="T6" fmla="*/ 456 w 604"/>
                <a:gd name="T7" fmla="*/ 750 h 903"/>
                <a:gd name="T8" fmla="*/ 496 w 604"/>
                <a:gd name="T9" fmla="*/ 0 h 9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4" h="903">
                  <a:moveTo>
                    <a:pt x="496" y="0"/>
                  </a:moveTo>
                  <a:lnTo>
                    <a:pt x="604" y="903"/>
                  </a:lnTo>
                  <a:lnTo>
                    <a:pt x="0" y="788"/>
                  </a:lnTo>
                  <a:lnTo>
                    <a:pt x="456" y="750"/>
                  </a:lnTo>
                  <a:lnTo>
                    <a:pt x="49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0298" name="Group 47"/>
            <p:cNvGrpSpPr>
              <a:grpSpLocks/>
            </p:cNvGrpSpPr>
            <p:nvPr/>
          </p:nvGrpSpPr>
          <p:grpSpPr bwMode="auto">
            <a:xfrm>
              <a:off x="651" y="681"/>
              <a:ext cx="501" cy="828"/>
              <a:chOff x="569" y="2954"/>
              <a:chExt cx="501" cy="828"/>
            </a:xfrm>
          </p:grpSpPr>
          <p:sp>
            <p:nvSpPr>
              <p:cNvPr id="50299" name="Rectangle 48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00" name="Text Box 49"/>
              <p:cNvSpPr txBox="1">
                <a:spLocks noChangeArrowheads="1"/>
              </p:cNvSpPr>
              <p:nvPr/>
            </p:nvSpPr>
            <p:spPr bwMode="auto">
              <a:xfrm>
                <a:off x="593" y="2954"/>
                <a:ext cx="477" cy="8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1600">
                    <a:latin typeface="Arial" charset="0"/>
                  </a:rPr>
                  <a:t>DHCP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UDP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IP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Eth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Phy</a:t>
                </a:r>
              </a:p>
            </p:txBody>
          </p:sp>
          <p:sp>
            <p:nvSpPr>
              <p:cNvPr id="50301" name="Line 50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0302" name="Line 51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0303" name="Line 52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0304" name="Line 53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648246" name="Group 54"/>
          <p:cNvGrpSpPr>
            <a:grpSpLocks/>
          </p:cNvGrpSpPr>
          <p:nvPr/>
        </p:nvGrpSpPr>
        <p:grpSpPr bwMode="auto">
          <a:xfrm>
            <a:off x="520700" y="1162050"/>
            <a:ext cx="544513" cy="244475"/>
            <a:chOff x="844" y="3337"/>
            <a:chExt cx="343" cy="154"/>
          </a:xfrm>
        </p:grpSpPr>
        <p:sp>
          <p:nvSpPr>
            <p:cNvPr id="50295" name="Rectangle 55"/>
            <p:cNvSpPr>
              <a:spLocks noChangeArrowheads="1"/>
            </p:cNvSpPr>
            <p:nvPr/>
          </p:nvSpPr>
          <p:spPr bwMode="auto">
            <a:xfrm>
              <a:off x="889" y="3370"/>
              <a:ext cx="245" cy="8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96" name="Text Box 56"/>
            <p:cNvSpPr txBox="1">
              <a:spLocks noChangeArrowheads="1"/>
            </p:cNvSpPr>
            <p:nvPr/>
          </p:nvSpPr>
          <p:spPr bwMode="auto">
            <a:xfrm>
              <a:off x="844" y="3337"/>
              <a:ext cx="34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000">
                  <a:solidFill>
                    <a:schemeClr val="bg1"/>
                  </a:solidFill>
                  <a:latin typeface="Arial" charset="0"/>
                </a:rPr>
                <a:t>DHCP</a:t>
              </a:r>
            </a:p>
          </p:txBody>
        </p:sp>
      </p:grpSp>
      <p:grpSp>
        <p:nvGrpSpPr>
          <p:cNvPr id="648249" name="Group 57"/>
          <p:cNvGrpSpPr>
            <a:grpSpLocks/>
          </p:cNvGrpSpPr>
          <p:nvPr/>
        </p:nvGrpSpPr>
        <p:grpSpPr bwMode="auto">
          <a:xfrm>
            <a:off x="66675" y="1181100"/>
            <a:ext cx="1081088" cy="1166813"/>
            <a:chOff x="42" y="744"/>
            <a:chExt cx="681" cy="735"/>
          </a:xfrm>
        </p:grpSpPr>
        <p:grpSp>
          <p:nvGrpSpPr>
            <p:cNvPr id="50263" name="Group 58"/>
            <p:cNvGrpSpPr>
              <a:grpSpLocks/>
            </p:cNvGrpSpPr>
            <p:nvPr/>
          </p:nvGrpSpPr>
          <p:grpSpPr bwMode="auto">
            <a:xfrm>
              <a:off x="42" y="886"/>
              <a:ext cx="681" cy="468"/>
              <a:chOff x="42" y="886"/>
              <a:chExt cx="681" cy="468"/>
            </a:xfrm>
          </p:grpSpPr>
          <p:grpSp>
            <p:nvGrpSpPr>
              <p:cNvPr id="50265" name="Group 59"/>
              <p:cNvGrpSpPr>
                <a:grpSpLocks/>
              </p:cNvGrpSpPr>
              <p:nvPr/>
            </p:nvGrpSpPr>
            <p:grpSpPr bwMode="auto">
              <a:xfrm>
                <a:off x="278" y="886"/>
                <a:ext cx="397" cy="154"/>
                <a:chOff x="740" y="3209"/>
                <a:chExt cx="397" cy="154"/>
              </a:xfrm>
            </p:grpSpPr>
            <p:grpSp>
              <p:nvGrpSpPr>
                <p:cNvPr id="50290" name="Group 60"/>
                <p:cNvGrpSpPr>
                  <a:grpSpLocks/>
                </p:cNvGrpSpPr>
                <p:nvPr/>
              </p:nvGrpSpPr>
              <p:grpSpPr bwMode="auto">
                <a:xfrm>
                  <a:off x="794" y="3209"/>
                  <a:ext cx="343" cy="154"/>
                  <a:chOff x="844" y="3337"/>
                  <a:chExt cx="343" cy="154"/>
                </a:xfrm>
              </p:grpSpPr>
              <p:sp>
                <p:nvSpPr>
                  <p:cNvPr id="50293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94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9pPr>
                  </a:lstStyle>
                  <a:p>
                    <a:r>
                      <a:rPr lang="en-US" sz="100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sp>
              <p:nvSpPr>
                <p:cNvPr id="50291" name="Rectangle 63"/>
                <p:cNvSpPr>
                  <a:spLocks noChangeArrowheads="1"/>
                </p:cNvSpPr>
                <p:nvPr/>
              </p:nvSpPr>
              <p:spPr bwMode="auto">
                <a:xfrm>
                  <a:off x="750" y="3244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292" name="Rectangle 64"/>
                <p:cNvSpPr>
                  <a:spLocks noChangeArrowheads="1"/>
                </p:cNvSpPr>
                <p:nvPr/>
              </p:nvSpPr>
              <p:spPr bwMode="auto">
                <a:xfrm>
                  <a:off x="740" y="3238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0266" name="Group 65"/>
              <p:cNvGrpSpPr>
                <a:grpSpLocks/>
              </p:cNvGrpSpPr>
              <p:nvPr/>
            </p:nvGrpSpPr>
            <p:grpSpPr bwMode="auto">
              <a:xfrm>
                <a:off x="278" y="1034"/>
                <a:ext cx="397" cy="154"/>
                <a:chOff x="836" y="3305"/>
                <a:chExt cx="397" cy="154"/>
              </a:xfrm>
            </p:grpSpPr>
            <p:grpSp>
              <p:nvGrpSpPr>
                <p:cNvPr id="50284" name="Group 66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50288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89" name="Text Box 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9pPr>
                  </a:lstStyle>
                  <a:p>
                    <a:r>
                      <a:rPr lang="en-US" sz="100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grpSp>
              <p:nvGrpSpPr>
                <p:cNvPr id="50285" name="Group 69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50286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87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0267" name="Group 72"/>
              <p:cNvGrpSpPr>
                <a:grpSpLocks/>
              </p:cNvGrpSpPr>
              <p:nvPr/>
            </p:nvGrpSpPr>
            <p:grpSpPr bwMode="auto">
              <a:xfrm>
                <a:off x="165" y="1054"/>
                <a:ext cx="480" cy="112"/>
                <a:chOff x="627" y="3377"/>
                <a:chExt cx="480" cy="112"/>
              </a:xfrm>
            </p:grpSpPr>
            <p:sp>
              <p:nvSpPr>
                <p:cNvPr id="50282" name="Rectangle 73"/>
                <p:cNvSpPr>
                  <a:spLocks noChangeArrowheads="1"/>
                </p:cNvSpPr>
                <p:nvPr/>
              </p:nvSpPr>
              <p:spPr bwMode="auto">
                <a:xfrm>
                  <a:off x="636" y="3388"/>
                  <a:ext cx="96" cy="93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283" name="Rectangle 74"/>
                <p:cNvSpPr>
                  <a:spLocks noChangeArrowheads="1"/>
                </p:cNvSpPr>
                <p:nvPr/>
              </p:nvSpPr>
              <p:spPr bwMode="auto">
                <a:xfrm>
                  <a:off x="627" y="3377"/>
                  <a:ext cx="480" cy="112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0268" name="Group 75"/>
              <p:cNvGrpSpPr>
                <a:grpSpLocks/>
              </p:cNvGrpSpPr>
              <p:nvPr/>
            </p:nvGrpSpPr>
            <p:grpSpPr bwMode="auto">
              <a:xfrm>
                <a:off x="42" y="1200"/>
                <a:ext cx="681" cy="154"/>
                <a:chOff x="504" y="3523"/>
                <a:chExt cx="681" cy="154"/>
              </a:xfrm>
            </p:grpSpPr>
            <p:grpSp>
              <p:nvGrpSpPr>
                <p:cNvPr id="50269" name="Group 76"/>
                <p:cNvGrpSpPr>
                  <a:grpSpLocks/>
                </p:cNvGrpSpPr>
                <p:nvPr/>
              </p:nvGrpSpPr>
              <p:grpSpPr bwMode="auto">
                <a:xfrm>
                  <a:off x="623" y="3523"/>
                  <a:ext cx="510" cy="154"/>
                  <a:chOff x="723" y="3453"/>
                  <a:chExt cx="510" cy="154"/>
                </a:xfrm>
              </p:grpSpPr>
              <p:grpSp>
                <p:nvGrpSpPr>
                  <p:cNvPr id="50273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836" y="3453"/>
                    <a:ext cx="397" cy="154"/>
                    <a:chOff x="836" y="3305"/>
                    <a:chExt cx="397" cy="154"/>
                  </a:xfrm>
                </p:grpSpPr>
                <p:grpSp>
                  <p:nvGrpSpPr>
                    <p:cNvPr id="50276" name="Group 7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305"/>
                      <a:ext cx="343" cy="154"/>
                      <a:chOff x="844" y="3337"/>
                      <a:chExt cx="343" cy="154"/>
                    </a:xfrm>
                  </p:grpSpPr>
                  <p:sp>
                    <p:nvSpPr>
                      <p:cNvPr id="50280" name="Rectangle 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9" y="3370"/>
                        <a:ext cx="245" cy="86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281" name="Text Box 8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44" y="3337"/>
                        <a:ext cx="343" cy="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9pPr>
                      </a:lstStyle>
                      <a:p>
                        <a:r>
                          <a:rPr lang="en-US" sz="1000">
                            <a:solidFill>
                              <a:schemeClr val="bg1"/>
                            </a:solidFill>
                            <a:latin typeface="Arial" charset="0"/>
                          </a:rPr>
                          <a:t>DHCP</a:t>
                        </a:r>
                      </a:p>
                    </p:txBody>
                  </p:sp>
                </p:grpSp>
                <p:grpSp>
                  <p:nvGrpSpPr>
                    <p:cNvPr id="50277" name="Group 8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6" y="3334"/>
                      <a:ext cx="354" cy="94"/>
                      <a:chOff x="836" y="3334"/>
                      <a:chExt cx="354" cy="94"/>
                    </a:xfrm>
                  </p:grpSpPr>
                  <p:sp>
                    <p:nvSpPr>
                      <p:cNvPr id="50278" name="Rectangle 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6" y="3340"/>
                        <a:ext cx="88" cy="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279" name="Rectangle 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6" y="3334"/>
                        <a:ext cx="354" cy="9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50274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732" y="3484"/>
                    <a:ext cx="96" cy="93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75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723" y="3473"/>
                    <a:ext cx="480" cy="112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0270" name="Rectangle 86"/>
                <p:cNvSpPr>
                  <a:spLocks noChangeArrowheads="1"/>
                </p:cNvSpPr>
                <p:nvPr/>
              </p:nvSpPr>
              <p:spPr bwMode="auto">
                <a:xfrm>
                  <a:off x="517" y="3545"/>
                  <a:ext cx="94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271" name="Rectangle 87"/>
                <p:cNvSpPr>
                  <a:spLocks noChangeArrowheads="1"/>
                </p:cNvSpPr>
                <p:nvPr/>
              </p:nvSpPr>
              <p:spPr bwMode="auto">
                <a:xfrm>
                  <a:off x="1115" y="3544"/>
                  <a:ext cx="60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272" name="Rectangle 88"/>
                <p:cNvSpPr>
                  <a:spLocks noChangeArrowheads="1"/>
                </p:cNvSpPr>
                <p:nvPr/>
              </p:nvSpPr>
              <p:spPr bwMode="auto">
                <a:xfrm>
                  <a:off x="504" y="3529"/>
                  <a:ext cx="681" cy="1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0264" name="AutoShape 89"/>
            <p:cNvSpPr>
              <a:spLocks noChangeArrowheads="1"/>
            </p:cNvSpPr>
            <p:nvPr/>
          </p:nvSpPr>
          <p:spPr bwMode="auto">
            <a:xfrm>
              <a:off x="384" y="744"/>
              <a:ext cx="240" cy="735"/>
            </a:xfrm>
            <a:prstGeom prst="downArrow">
              <a:avLst>
                <a:gd name="adj1" fmla="val 54167"/>
                <a:gd name="adj2" fmla="val 49170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48282" name="Group 90"/>
          <p:cNvGrpSpPr>
            <a:grpSpLocks/>
          </p:cNvGrpSpPr>
          <p:nvPr/>
        </p:nvGrpSpPr>
        <p:grpSpPr bwMode="auto">
          <a:xfrm>
            <a:off x="650875" y="2389188"/>
            <a:ext cx="1081088" cy="244475"/>
            <a:chOff x="504" y="3523"/>
            <a:chExt cx="681" cy="154"/>
          </a:xfrm>
        </p:grpSpPr>
        <p:grpSp>
          <p:nvGrpSpPr>
            <p:cNvPr id="50250" name="Group 91"/>
            <p:cNvGrpSpPr>
              <a:grpSpLocks/>
            </p:cNvGrpSpPr>
            <p:nvPr/>
          </p:nvGrpSpPr>
          <p:grpSpPr bwMode="auto">
            <a:xfrm>
              <a:off x="623" y="3523"/>
              <a:ext cx="510" cy="154"/>
              <a:chOff x="723" y="3453"/>
              <a:chExt cx="510" cy="154"/>
            </a:xfrm>
          </p:grpSpPr>
          <p:grpSp>
            <p:nvGrpSpPr>
              <p:cNvPr id="50254" name="Group 92"/>
              <p:cNvGrpSpPr>
                <a:grpSpLocks/>
              </p:cNvGrpSpPr>
              <p:nvPr/>
            </p:nvGrpSpPr>
            <p:grpSpPr bwMode="auto">
              <a:xfrm>
                <a:off x="836" y="3453"/>
                <a:ext cx="397" cy="154"/>
                <a:chOff x="836" y="3305"/>
                <a:chExt cx="397" cy="154"/>
              </a:xfrm>
            </p:grpSpPr>
            <p:grpSp>
              <p:nvGrpSpPr>
                <p:cNvPr id="50257" name="Group 93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50261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62" name="Text Box 9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9pPr>
                  </a:lstStyle>
                  <a:p>
                    <a:r>
                      <a:rPr lang="en-US" sz="100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grpSp>
              <p:nvGrpSpPr>
                <p:cNvPr id="50258" name="Group 96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50259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60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50255" name="Rectangle 99"/>
              <p:cNvSpPr>
                <a:spLocks noChangeArrowheads="1"/>
              </p:cNvSpPr>
              <p:nvPr/>
            </p:nvSpPr>
            <p:spPr bwMode="auto">
              <a:xfrm>
                <a:off x="732" y="3484"/>
                <a:ext cx="96" cy="9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56" name="Rectangle 100"/>
              <p:cNvSpPr>
                <a:spLocks noChangeArrowheads="1"/>
              </p:cNvSpPr>
              <p:nvPr/>
            </p:nvSpPr>
            <p:spPr bwMode="auto">
              <a:xfrm>
                <a:off x="723" y="3473"/>
                <a:ext cx="480" cy="11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251" name="Rectangle 101"/>
            <p:cNvSpPr>
              <a:spLocks noChangeArrowheads="1"/>
            </p:cNvSpPr>
            <p:nvPr/>
          </p:nvSpPr>
          <p:spPr bwMode="auto">
            <a:xfrm>
              <a:off x="517" y="3545"/>
              <a:ext cx="94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52" name="Rectangle 102"/>
            <p:cNvSpPr>
              <a:spLocks noChangeArrowheads="1"/>
            </p:cNvSpPr>
            <p:nvPr/>
          </p:nvSpPr>
          <p:spPr bwMode="auto">
            <a:xfrm>
              <a:off x="1115" y="3544"/>
              <a:ext cx="60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53" name="Rectangle 103"/>
            <p:cNvSpPr>
              <a:spLocks noChangeArrowheads="1"/>
            </p:cNvSpPr>
            <p:nvPr/>
          </p:nvSpPr>
          <p:spPr bwMode="auto">
            <a:xfrm>
              <a:off x="504" y="3529"/>
              <a:ext cx="681" cy="1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48296" name="Group 104"/>
          <p:cNvGrpSpPr>
            <a:grpSpLocks/>
          </p:cNvGrpSpPr>
          <p:nvPr/>
        </p:nvGrpSpPr>
        <p:grpSpPr bwMode="auto">
          <a:xfrm>
            <a:off x="1477963" y="3081338"/>
            <a:ext cx="1316037" cy="1314450"/>
            <a:chOff x="931" y="1941"/>
            <a:chExt cx="829" cy="828"/>
          </a:xfrm>
        </p:grpSpPr>
        <p:sp>
          <p:nvSpPr>
            <p:cNvPr id="50242" name="Freeform 105"/>
            <p:cNvSpPr>
              <a:spLocks/>
            </p:cNvSpPr>
            <p:nvPr/>
          </p:nvSpPr>
          <p:spPr bwMode="auto">
            <a:xfrm>
              <a:off x="1424" y="1965"/>
              <a:ext cx="336" cy="801"/>
            </a:xfrm>
            <a:custGeom>
              <a:avLst/>
              <a:gdLst>
                <a:gd name="T0" fmla="*/ 9 w 551"/>
                <a:gd name="T1" fmla="*/ 0 h 801"/>
                <a:gd name="T2" fmla="*/ 336 w 551"/>
                <a:gd name="T3" fmla="*/ 402 h 801"/>
                <a:gd name="T4" fmla="*/ 4 w 551"/>
                <a:gd name="T5" fmla="*/ 801 h 801"/>
                <a:gd name="T6" fmla="*/ 8 w 551"/>
                <a:gd name="T7" fmla="*/ 535 h 801"/>
                <a:gd name="T8" fmla="*/ 0 w 551"/>
                <a:gd name="T9" fmla="*/ 371 h 801"/>
                <a:gd name="T10" fmla="*/ 9 w 551"/>
                <a:gd name="T11" fmla="*/ 0 h 8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1" h="801">
                  <a:moveTo>
                    <a:pt x="14" y="0"/>
                  </a:moveTo>
                  <a:lnTo>
                    <a:pt x="551" y="402"/>
                  </a:lnTo>
                  <a:lnTo>
                    <a:pt x="6" y="801"/>
                  </a:lnTo>
                  <a:lnTo>
                    <a:pt x="13" y="535"/>
                  </a:lnTo>
                  <a:lnTo>
                    <a:pt x="0" y="371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0243" name="Group 106"/>
            <p:cNvGrpSpPr>
              <a:grpSpLocks/>
            </p:cNvGrpSpPr>
            <p:nvPr/>
          </p:nvGrpSpPr>
          <p:grpSpPr bwMode="auto">
            <a:xfrm>
              <a:off x="931" y="1941"/>
              <a:ext cx="501" cy="828"/>
              <a:chOff x="569" y="2954"/>
              <a:chExt cx="501" cy="828"/>
            </a:xfrm>
          </p:grpSpPr>
          <p:sp>
            <p:nvSpPr>
              <p:cNvPr id="50244" name="Rectangle 107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45" name="Text Box 108"/>
              <p:cNvSpPr txBox="1">
                <a:spLocks noChangeArrowheads="1"/>
              </p:cNvSpPr>
              <p:nvPr/>
            </p:nvSpPr>
            <p:spPr bwMode="auto">
              <a:xfrm>
                <a:off x="593" y="2954"/>
                <a:ext cx="477" cy="8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1600">
                    <a:latin typeface="Arial" charset="0"/>
                  </a:rPr>
                  <a:t>DHCP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UDP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IP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Eth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Phy</a:t>
                </a:r>
              </a:p>
            </p:txBody>
          </p:sp>
          <p:sp>
            <p:nvSpPr>
              <p:cNvPr id="50246" name="Line 109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0247" name="Line 110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0248" name="Line 111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0249" name="Line 112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648305" name="Group 113"/>
          <p:cNvGrpSpPr>
            <a:grpSpLocks/>
          </p:cNvGrpSpPr>
          <p:nvPr/>
        </p:nvGrpSpPr>
        <p:grpSpPr bwMode="auto">
          <a:xfrm>
            <a:off x="339725" y="2981325"/>
            <a:ext cx="1081088" cy="1217613"/>
            <a:chOff x="1404" y="3105"/>
            <a:chExt cx="681" cy="767"/>
          </a:xfrm>
        </p:grpSpPr>
        <p:grpSp>
          <p:nvGrpSpPr>
            <p:cNvPr id="50207" name="Group 114"/>
            <p:cNvGrpSpPr>
              <a:grpSpLocks/>
            </p:cNvGrpSpPr>
            <p:nvPr/>
          </p:nvGrpSpPr>
          <p:grpSpPr bwMode="auto">
            <a:xfrm>
              <a:off x="1404" y="3355"/>
              <a:ext cx="681" cy="468"/>
              <a:chOff x="42" y="886"/>
              <a:chExt cx="681" cy="468"/>
            </a:xfrm>
          </p:grpSpPr>
          <p:grpSp>
            <p:nvGrpSpPr>
              <p:cNvPr id="50212" name="Group 115"/>
              <p:cNvGrpSpPr>
                <a:grpSpLocks/>
              </p:cNvGrpSpPr>
              <p:nvPr/>
            </p:nvGrpSpPr>
            <p:grpSpPr bwMode="auto">
              <a:xfrm>
                <a:off x="278" y="886"/>
                <a:ext cx="397" cy="154"/>
                <a:chOff x="740" y="3209"/>
                <a:chExt cx="397" cy="154"/>
              </a:xfrm>
            </p:grpSpPr>
            <p:grpSp>
              <p:nvGrpSpPr>
                <p:cNvPr id="50237" name="Group 116"/>
                <p:cNvGrpSpPr>
                  <a:grpSpLocks/>
                </p:cNvGrpSpPr>
                <p:nvPr/>
              </p:nvGrpSpPr>
              <p:grpSpPr bwMode="auto">
                <a:xfrm>
                  <a:off x="794" y="3209"/>
                  <a:ext cx="343" cy="154"/>
                  <a:chOff x="844" y="3337"/>
                  <a:chExt cx="343" cy="154"/>
                </a:xfrm>
              </p:grpSpPr>
              <p:sp>
                <p:nvSpPr>
                  <p:cNvPr id="50240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41" name="Text Box 1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9pPr>
                  </a:lstStyle>
                  <a:p>
                    <a:r>
                      <a:rPr lang="en-US" sz="100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sp>
              <p:nvSpPr>
                <p:cNvPr id="50238" name="Rectangle 119"/>
                <p:cNvSpPr>
                  <a:spLocks noChangeArrowheads="1"/>
                </p:cNvSpPr>
                <p:nvPr/>
              </p:nvSpPr>
              <p:spPr bwMode="auto">
                <a:xfrm>
                  <a:off x="750" y="3244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239" name="Rectangle 120"/>
                <p:cNvSpPr>
                  <a:spLocks noChangeArrowheads="1"/>
                </p:cNvSpPr>
                <p:nvPr/>
              </p:nvSpPr>
              <p:spPr bwMode="auto">
                <a:xfrm>
                  <a:off x="740" y="3238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0213" name="Group 121"/>
              <p:cNvGrpSpPr>
                <a:grpSpLocks/>
              </p:cNvGrpSpPr>
              <p:nvPr/>
            </p:nvGrpSpPr>
            <p:grpSpPr bwMode="auto">
              <a:xfrm>
                <a:off x="278" y="1034"/>
                <a:ext cx="397" cy="154"/>
                <a:chOff x="836" y="3305"/>
                <a:chExt cx="397" cy="154"/>
              </a:xfrm>
            </p:grpSpPr>
            <p:grpSp>
              <p:nvGrpSpPr>
                <p:cNvPr id="50231" name="Group 122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50235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36" name="Text Box 1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9pPr>
                  </a:lstStyle>
                  <a:p>
                    <a:r>
                      <a:rPr lang="en-US" sz="100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grpSp>
              <p:nvGrpSpPr>
                <p:cNvPr id="50232" name="Group 125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50233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34" name="Rectangle 127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0214" name="Group 128"/>
              <p:cNvGrpSpPr>
                <a:grpSpLocks/>
              </p:cNvGrpSpPr>
              <p:nvPr/>
            </p:nvGrpSpPr>
            <p:grpSpPr bwMode="auto">
              <a:xfrm>
                <a:off x="165" y="1054"/>
                <a:ext cx="480" cy="112"/>
                <a:chOff x="627" y="3377"/>
                <a:chExt cx="480" cy="112"/>
              </a:xfrm>
            </p:grpSpPr>
            <p:sp>
              <p:nvSpPr>
                <p:cNvPr id="50229" name="Rectangle 129"/>
                <p:cNvSpPr>
                  <a:spLocks noChangeArrowheads="1"/>
                </p:cNvSpPr>
                <p:nvPr/>
              </p:nvSpPr>
              <p:spPr bwMode="auto">
                <a:xfrm>
                  <a:off x="636" y="3388"/>
                  <a:ext cx="96" cy="93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230" name="Rectangle 130"/>
                <p:cNvSpPr>
                  <a:spLocks noChangeArrowheads="1"/>
                </p:cNvSpPr>
                <p:nvPr/>
              </p:nvSpPr>
              <p:spPr bwMode="auto">
                <a:xfrm>
                  <a:off x="627" y="3377"/>
                  <a:ext cx="480" cy="112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0215" name="Group 131"/>
              <p:cNvGrpSpPr>
                <a:grpSpLocks/>
              </p:cNvGrpSpPr>
              <p:nvPr/>
            </p:nvGrpSpPr>
            <p:grpSpPr bwMode="auto">
              <a:xfrm>
                <a:off x="42" y="1200"/>
                <a:ext cx="681" cy="154"/>
                <a:chOff x="504" y="3523"/>
                <a:chExt cx="681" cy="154"/>
              </a:xfrm>
            </p:grpSpPr>
            <p:grpSp>
              <p:nvGrpSpPr>
                <p:cNvPr id="50216" name="Group 132"/>
                <p:cNvGrpSpPr>
                  <a:grpSpLocks/>
                </p:cNvGrpSpPr>
                <p:nvPr/>
              </p:nvGrpSpPr>
              <p:grpSpPr bwMode="auto">
                <a:xfrm>
                  <a:off x="623" y="3523"/>
                  <a:ext cx="510" cy="154"/>
                  <a:chOff x="723" y="3453"/>
                  <a:chExt cx="510" cy="154"/>
                </a:xfrm>
              </p:grpSpPr>
              <p:grpSp>
                <p:nvGrpSpPr>
                  <p:cNvPr id="50220" name="Group 133"/>
                  <p:cNvGrpSpPr>
                    <a:grpSpLocks/>
                  </p:cNvGrpSpPr>
                  <p:nvPr/>
                </p:nvGrpSpPr>
                <p:grpSpPr bwMode="auto">
                  <a:xfrm>
                    <a:off x="836" y="3453"/>
                    <a:ext cx="397" cy="154"/>
                    <a:chOff x="836" y="3305"/>
                    <a:chExt cx="397" cy="154"/>
                  </a:xfrm>
                </p:grpSpPr>
                <p:grpSp>
                  <p:nvGrpSpPr>
                    <p:cNvPr id="50223" name="Group 13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305"/>
                      <a:ext cx="343" cy="154"/>
                      <a:chOff x="844" y="3337"/>
                      <a:chExt cx="343" cy="154"/>
                    </a:xfrm>
                  </p:grpSpPr>
                  <p:sp>
                    <p:nvSpPr>
                      <p:cNvPr id="50227" name="Rectangle 1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9" y="3370"/>
                        <a:ext cx="245" cy="86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228" name="Text Box 13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44" y="3337"/>
                        <a:ext cx="343" cy="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9pPr>
                      </a:lstStyle>
                      <a:p>
                        <a:r>
                          <a:rPr lang="en-US" sz="1000">
                            <a:solidFill>
                              <a:schemeClr val="bg1"/>
                            </a:solidFill>
                            <a:latin typeface="Arial" charset="0"/>
                          </a:rPr>
                          <a:t>DHCP</a:t>
                        </a:r>
                      </a:p>
                    </p:txBody>
                  </p:sp>
                </p:grpSp>
                <p:grpSp>
                  <p:nvGrpSpPr>
                    <p:cNvPr id="50224" name="Group 1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6" y="3334"/>
                      <a:ext cx="354" cy="94"/>
                      <a:chOff x="836" y="3334"/>
                      <a:chExt cx="354" cy="94"/>
                    </a:xfrm>
                  </p:grpSpPr>
                  <p:sp>
                    <p:nvSpPr>
                      <p:cNvPr id="50225" name="Rectangle 1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6" y="3340"/>
                        <a:ext cx="88" cy="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226" name="Rectangle 1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6" y="3334"/>
                        <a:ext cx="354" cy="9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50221" name="Rectangle 140"/>
                  <p:cNvSpPr>
                    <a:spLocks noChangeArrowheads="1"/>
                  </p:cNvSpPr>
                  <p:nvPr/>
                </p:nvSpPr>
                <p:spPr bwMode="auto">
                  <a:xfrm>
                    <a:off x="732" y="3484"/>
                    <a:ext cx="96" cy="93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22" name="Rectangle 141"/>
                  <p:cNvSpPr>
                    <a:spLocks noChangeArrowheads="1"/>
                  </p:cNvSpPr>
                  <p:nvPr/>
                </p:nvSpPr>
                <p:spPr bwMode="auto">
                  <a:xfrm>
                    <a:off x="723" y="3473"/>
                    <a:ext cx="480" cy="112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0217" name="Rectangle 142"/>
                <p:cNvSpPr>
                  <a:spLocks noChangeArrowheads="1"/>
                </p:cNvSpPr>
                <p:nvPr/>
              </p:nvSpPr>
              <p:spPr bwMode="auto">
                <a:xfrm>
                  <a:off x="517" y="3545"/>
                  <a:ext cx="94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218" name="Rectangle 143"/>
                <p:cNvSpPr>
                  <a:spLocks noChangeArrowheads="1"/>
                </p:cNvSpPr>
                <p:nvPr/>
              </p:nvSpPr>
              <p:spPr bwMode="auto">
                <a:xfrm>
                  <a:off x="1115" y="3544"/>
                  <a:ext cx="60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219" name="Rectangle 144"/>
                <p:cNvSpPr>
                  <a:spLocks noChangeArrowheads="1"/>
                </p:cNvSpPr>
                <p:nvPr/>
              </p:nvSpPr>
              <p:spPr bwMode="auto">
                <a:xfrm>
                  <a:off x="504" y="3529"/>
                  <a:ext cx="681" cy="1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0208" name="AutoShape 145"/>
            <p:cNvSpPr>
              <a:spLocks noChangeArrowheads="1"/>
            </p:cNvSpPr>
            <p:nvPr/>
          </p:nvSpPr>
          <p:spPr bwMode="auto">
            <a:xfrm rot="10800000">
              <a:off x="1727" y="3105"/>
              <a:ext cx="240" cy="767"/>
            </a:xfrm>
            <a:prstGeom prst="downArrow">
              <a:avLst>
                <a:gd name="adj1" fmla="val 54167"/>
                <a:gd name="adj2" fmla="val 51311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0209" name="Group 146"/>
            <p:cNvGrpSpPr>
              <a:grpSpLocks/>
            </p:cNvGrpSpPr>
            <p:nvPr/>
          </p:nvGrpSpPr>
          <p:grpSpPr bwMode="auto">
            <a:xfrm>
              <a:off x="1695" y="3227"/>
              <a:ext cx="343" cy="154"/>
              <a:chOff x="844" y="3337"/>
              <a:chExt cx="343" cy="154"/>
            </a:xfrm>
          </p:grpSpPr>
          <p:sp>
            <p:nvSpPr>
              <p:cNvPr id="50210" name="Rectangle 147"/>
              <p:cNvSpPr>
                <a:spLocks noChangeArrowheads="1"/>
              </p:cNvSpPr>
              <p:nvPr/>
            </p:nvSpPr>
            <p:spPr bwMode="auto">
              <a:xfrm>
                <a:off x="889" y="3370"/>
                <a:ext cx="245" cy="8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11" name="Text Box 148"/>
              <p:cNvSpPr txBox="1">
                <a:spLocks noChangeArrowheads="1"/>
              </p:cNvSpPr>
              <p:nvPr/>
            </p:nvSpPr>
            <p:spPr bwMode="auto">
              <a:xfrm>
                <a:off x="844" y="3337"/>
                <a:ext cx="34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1000">
                    <a:solidFill>
                      <a:schemeClr val="bg1"/>
                    </a:solidFill>
                    <a:latin typeface="Arial" charset="0"/>
                  </a:rPr>
                  <a:t>DHCP</a:t>
                </a:r>
              </a:p>
            </p:txBody>
          </p:sp>
        </p:grpSp>
      </p:grpSp>
      <p:grpSp>
        <p:nvGrpSpPr>
          <p:cNvPr id="648341" name="Group 149"/>
          <p:cNvGrpSpPr>
            <a:grpSpLocks/>
          </p:cNvGrpSpPr>
          <p:nvPr/>
        </p:nvGrpSpPr>
        <p:grpSpPr bwMode="auto">
          <a:xfrm>
            <a:off x="803275" y="3178175"/>
            <a:ext cx="544513" cy="244475"/>
            <a:chOff x="844" y="3337"/>
            <a:chExt cx="343" cy="154"/>
          </a:xfrm>
        </p:grpSpPr>
        <p:sp>
          <p:nvSpPr>
            <p:cNvPr id="50205" name="Rectangle 150"/>
            <p:cNvSpPr>
              <a:spLocks noChangeArrowheads="1"/>
            </p:cNvSpPr>
            <p:nvPr/>
          </p:nvSpPr>
          <p:spPr bwMode="auto">
            <a:xfrm>
              <a:off x="889" y="3370"/>
              <a:ext cx="245" cy="8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6" name="Text Box 151"/>
            <p:cNvSpPr txBox="1">
              <a:spLocks noChangeArrowheads="1"/>
            </p:cNvSpPr>
            <p:nvPr/>
          </p:nvSpPr>
          <p:spPr bwMode="auto">
            <a:xfrm>
              <a:off x="844" y="3337"/>
              <a:ext cx="34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000">
                  <a:solidFill>
                    <a:schemeClr val="bg1"/>
                  </a:solidFill>
                  <a:latin typeface="Arial" charset="0"/>
                </a:rPr>
                <a:t>DHCP</a:t>
              </a:r>
            </a:p>
          </p:txBody>
        </p:sp>
      </p:grpSp>
      <p:sp>
        <p:nvSpPr>
          <p:cNvPr id="648344" name="Rectangle 152"/>
          <p:cNvSpPr>
            <a:spLocks noChangeArrowheads="1"/>
          </p:cNvSpPr>
          <p:nvPr/>
        </p:nvSpPr>
        <p:spPr bwMode="auto">
          <a:xfrm>
            <a:off x="5037138" y="2419350"/>
            <a:ext cx="3892550" cy="130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DHCP request encapsulated in UDP, encapsulated in IP, encapsulated in 802.1 Ethernet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endParaRPr lang="en-US" sz="2000" dirty="0"/>
          </a:p>
        </p:txBody>
      </p:sp>
      <p:sp>
        <p:nvSpPr>
          <p:cNvPr id="648345" name="Rectangle 153"/>
          <p:cNvSpPr>
            <a:spLocks noChangeArrowheads="1"/>
          </p:cNvSpPr>
          <p:nvPr/>
        </p:nvSpPr>
        <p:spPr bwMode="auto">
          <a:xfrm>
            <a:off x="5035550" y="3665538"/>
            <a:ext cx="3924300" cy="156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Ethernet frame broadcast (</a:t>
            </a:r>
            <a:r>
              <a:rPr lang="en-US" sz="2000" dirty="0" err="1"/>
              <a:t>dest</a:t>
            </a:r>
            <a:r>
              <a:rPr lang="en-US" sz="2000" dirty="0"/>
              <a:t>: </a:t>
            </a:r>
            <a:r>
              <a:rPr lang="en-US" sz="1600" dirty="0"/>
              <a:t>FFFFFFFFFFFF</a:t>
            </a:r>
            <a:r>
              <a:rPr lang="en-US" sz="2000" dirty="0"/>
              <a:t>) on LAN, received at router running DHCP server</a:t>
            </a:r>
          </a:p>
        </p:txBody>
      </p:sp>
      <p:sp>
        <p:nvSpPr>
          <p:cNvPr id="648346" name="Rectangle 154"/>
          <p:cNvSpPr>
            <a:spLocks noChangeArrowheads="1"/>
          </p:cNvSpPr>
          <p:nvPr/>
        </p:nvSpPr>
        <p:spPr bwMode="auto">
          <a:xfrm>
            <a:off x="5033963" y="5002213"/>
            <a:ext cx="3802062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Ethernet demux’ed to IP demux’ed, UDP demux’ed to DHCP </a:t>
            </a:r>
          </a:p>
        </p:txBody>
      </p:sp>
      <p:sp>
        <p:nvSpPr>
          <p:cNvPr id="50204" name="Text Box 155"/>
          <p:cNvSpPr txBox="1">
            <a:spLocks noChangeArrowheads="1"/>
          </p:cNvSpPr>
          <p:nvPr/>
        </p:nvSpPr>
        <p:spPr bwMode="auto">
          <a:xfrm>
            <a:off x="3238500" y="3251200"/>
            <a:ext cx="1047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400">
                <a:latin typeface="Arial" charset="0"/>
              </a:rPr>
              <a:t>168.1.1.1</a:t>
            </a:r>
          </a:p>
          <a:p>
            <a:endParaRPr lang="en-US" sz="140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2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648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4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4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4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1144E-6 L 0.26823 -0.00139 L 0.10833 0.27287 L -0.01806 0.27125 " pathEditMode="relative" rAng="0" ptsTypes="AAAA">
                                      <p:cBhvr>
                                        <p:cTn id="43" dur="2000" fill="hold"/>
                                        <p:tgtEl>
                                          <p:spTgt spid="648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3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648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648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8195" grpId="0" build="p"/>
      <p:bldP spid="648226" grpId="0" animBg="1"/>
      <p:bldP spid="648226" grpId="1" animBg="1"/>
      <p:bldP spid="648344" grpId="0"/>
      <p:bldP spid="648345" grpId="0"/>
      <p:bldP spid="64834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7138" y="1158875"/>
            <a:ext cx="3430587" cy="15732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smtClean="0"/>
              <a:t>DCP server formulates DHCP ACK containing client’s IP address, IP address of first-hop router for client, name &amp; IP address of DNS server</a:t>
            </a:r>
          </a:p>
          <a:p>
            <a:pPr>
              <a:lnSpc>
                <a:spcPct val="80000"/>
              </a:lnSpc>
            </a:pPr>
            <a:endParaRPr lang="en-US" sz="1800" smtClean="0"/>
          </a:p>
        </p:txBody>
      </p:sp>
      <p:sp>
        <p:nvSpPr>
          <p:cNvPr id="51205" name="Freeform 3"/>
          <p:cNvSpPr>
            <a:spLocks/>
          </p:cNvSpPr>
          <p:nvPr/>
        </p:nvSpPr>
        <p:spPr bwMode="auto">
          <a:xfrm>
            <a:off x="773113" y="1273175"/>
            <a:ext cx="3554412" cy="2754313"/>
          </a:xfrm>
          <a:custGeom>
            <a:avLst/>
            <a:gdLst>
              <a:gd name="T0" fmla="*/ 3238267 w 2406"/>
              <a:gd name="T1" fmla="*/ 787768 h 958"/>
              <a:gd name="T2" fmla="*/ 2743368 w 2406"/>
              <a:gd name="T3" fmla="*/ 221380 h 958"/>
              <a:gd name="T4" fmla="*/ 2057895 w 2406"/>
              <a:gd name="T5" fmla="*/ 20125 h 958"/>
              <a:gd name="T6" fmla="*/ 1053323 w 2406"/>
              <a:gd name="T7" fmla="*/ 350758 h 958"/>
              <a:gd name="T8" fmla="*/ 413647 w 2406"/>
              <a:gd name="T9" fmla="*/ 672765 h 958"/>
              <a:gd name="T10" fmla="*/ 38410 w 2406"/>
              <a:gd name="T11" fmla="*/ 1500784 h 958"/>
              <a:gd name="T12" fmla="*/ 180232 w 2406"/>
              <a:gd name="T13" fmla="*/ 2222426 h 958"/>
              <a:gd name="T14" fmla="*/ 403306 w 2406"/>
              <a:gd name="T15" fmla="*/ 2570309 h 958"/>
              <a:gd name="T16" fmla="*/ 1726977 w 2406"/>
              <a:gd name="T17" fmla="*/ 2518558 h 958"/>
              <a:gd name="T18" fmla="*/ 2450860 w 2406"/>
              <a:gd name="T19" fmla="*/ 2742813 h 958"/>
              <a:gd name="T20" fmla="*/ 3145197 w 2406"/>
              <a:gd name="T21" fmla="*/ 2578934 h 958"/>
              <a:gd name="T22" fmla="*/ 3471683 w 2406"/>
              <a:gd name="T23" fmla="*/ 1699164 h 958"/>
              <a:gd name="T24" fmla="*/ 3238267 w 2406"/>
              <a:gd name="T25" fmla="*/ 787768 h 9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406"/>
              <a:gd name="T40" fmla="*/ 0 h 958"/>
              <a:gd name="T41" fmla="*/ 2406 w 2406"/>
              <a:gd name="T42" fmla="*/ 958 h 95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406" h="958">
                <a:moveTo>
                  <a:pt x="2192" y="274"/>
                </a:moveTo>
                <a:cubicBezTo>
                  <a:pt x="1978" y="94"/>
                  <a:pt x="1990" y="122"/>
                  <a:pt x="1857" y="77"/>
                </a:cubicBezTo>
                <a:cubicBezTo>
                  <a:pt x="1724" y="32"/>
                  <a:pt x="1584" y="0"/>
                  <a:pt x="1393" y="7"/>
                </a:cubicBezTo>
                <a:cubicBezTo>
                  <a:pt x="1202" y="14"/>
                  <a:pt x="898" y="84"/>
                  <a:pt x="713" y="122"/>
                </a:cubicBezTo>
                <a:cubicBezTo>
                  <a:pt x="528" y="160"/>
                  <a:pt x="395" y="168"/>
                  <a:pt x="280" y="234"/>
                </a:cubicBezTo>
                <a:cubicBezTo>
                  <a:pt x="166" y="301"/>
                  <a:pt x="52" y="432"/>
                  <a:pt x="26" y="522"/>
                </a:cubicBezTo>
                <a:cubicBezTo>
                  <a:pt x="0" y="612"/>
                  <a:pt x="81" y="711"/>
                  <a:pt x="122" y="773"/>
                </a:cubicBezTo>
                <a:cubicBezTo>
                  <a:pt x="163" y="835"/>
                  <a:pt x="99" y="877"/>
                  <a:pt x="273" y="894"/>
                </a:cubicBezTo>
                <a:cubicBezTo>
                  <a:pt x="447" y="911"/>
                  <a:pt x="938" y="866"/>
                  <a:pt x="1169" y="876"/>
                </a:cubicBezTo>
                <a:cubicBezTo>
                  <a:pt x="1400" y="886"/>
                  <a:pt x="1499" y="950"/>
                  <a:pt x="1659" y="954"/>
                </a:cubicBezTo>
                <a:cubicBezTo>
                  <a:pt x="1819" y="958"/>
                  <a:pt x="2014" y="958"/>
                  <a:pt x="2129" y="897"/>
                </a:cubicBezTo>
                <a:cubicBezTo>
                  <a:pt x="2244" y="836"/>
                  <a:pt x="2327" y="856"/>
                  <a:pt x="2350" y="591"/>
                </a:cubicBezTo>
                <a:cubicBezTo>
                  <a:pt x="2373" y="326"/>
                  <a:pt x="2406" y="454"/>
                  <a:pt x="2192" y="274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Line 36"/>
          <p:cNvSpPr>
            <a:spLocks noChangeShapeType="1"/>
          </p:cNvSpPr>
          <p:nvPr/>
        </p:nvSpPr>
        <p:spPr bwMode="auto">
          <a:xfrm flipV="1">
            <a:off x="3775075" y="2344738"/>
            <a:ext cx="155575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07" name="Group 38"/>
          <p:cNvGrpSpPr>
            <a:grpSpLocks/>
          </p:cNvGrpSpPr>
          <p:nvPr/>
        </p:nvGrpSpPr>
        <p:grpSpPr bwMode="auto">
          <a:xfrm>
            <a:off x="3255963" y="2459038"/>
            <a:ext cx="742950" cy="311150"/>
            <a:chOff x="1935" y="960"/>
            <a:chExt cx="468" cy="196"/>
          </a:xfrm>
        </p:grpSpPr>
        <p:sp>
          <p:nvSpPr>
            <p:cNvPr id="51347" name="Line 39"/>
            <p:cNvSpPr>
              <a:spLocks noChangeShapeType="1"/>
            </p:cNvSpPr>
            <p:nvPr/>
          </p:nvSpPr>
          <p:spPr bwMode="auto">
            <a:xfrm>
              <a:off x="2368" y="960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48" name="Rectangle 40"/>
            <p:cNvSpPr>
              <a:spLocks noChangeArrowheads="1"/>
            </p:cNvSpPr>
            <p:nvPr/>
          </p:nvSpPr>
          <p:spPr bwMode="auto">
            <a:xfrm>
              <a:off x="1935" y="1065"/>
              <a:ext cx="465" cy="91"/>
            </a:xfrm>
            <a:prstGeom prst="rect">
              <a:avLst/>
            </a:prstGeom>
            <a:solidFill>
              <a:srgbClr val="BBE0E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51349" name="Freeform 41"/>
            <p:cNvSpPr>
              <a:spLocks/>
            </p:cNvSpPr>
            <p:nvPr/>
          </p:nvSpPr>
          <p:spPr bwMode="auto">
            <a:xfrm>
              <a:off x="2069" y="975"/>
              <a:ext cx="307" cy="63"/>
            </a:xfrm>
            <a:custGeom>
              <a:avLst/>
              <a:gdLst>
                <a:gd name="T0" fmla="*/ 0 w 432"/>
                <a:gd name="T1" fmla="*/ 0 h 105"/>
                <a:gd name="T2" fmla="*/ 60 w 432"/>
                <a:gd name="T3" fmla="*/ 0 h 105"/>
                <a:gd name="T4" fmla="*/ 218 w 432"/>
                <a:gd name="T5" fmla="*/ 63 h 105"/>
                <a:gd name="T6" fmla="*/ 307 w 432"/>
                <a:gd name="T7" fmla="*/ 63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5"/>
                <a:gd name="T14" fmla="*/ 432 w 432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5">
                  <a:moveTo>
                    <a:pt x="0" y="0"/>
                  </a:moveTo>
                  <a:lnTo>
                    <a:pt x="85" y="0"/>
                  </a:lnTo>
                  <a:lnTo>
                    <a:pt x="307" y="105"/>
                  </a:lnTo>
                  <a:lnTo>
                    <a:pt x="432" y="10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0" name="Freeform 42"/>
            <p:cNvSpPr>
              <a:spLocks/>
            </p:cNvSpPr>
            <p:nvPr/>
          </p:nvSpPr>
          <p:spPr bwMode="auto">
            <a:xfrm flipV="1">
              <a:off x="2051" y="981"/>
              <a:ext cx="352" cy="63"/>
            </a:xfrm>
            <a:custGeom>
              <a:avLst/>
              <a:gdLst>
                <a:gd name="T0" fmla="*/ 0 w 432"/>
                <a:gd name="T1" fmla="*/ 0 h 105"/>
                <a:gd name="T2" fmla="*/ 69 w 432"/>
                <a:gd name="T3" fmla="*/ 0 h 105"/>
                <a:gd name="T4" fmla="*/ 250 w 432"/>
                <a:gd name="T5" fmla="*/ 63 h 105"/>
                <a:gd name="T6" fmla="*/ 352 w 432"/>
                <a:gd name="T7" fmla="*/ 63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5"/>
                <a:gd name="T14" fmla="*/ 432 w 432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5">
                  <a:moveTo>
                    <a:pt x="0" y="0"/>
                  </a:moveTo>
                  <a:lnTo>
                    <a:pt x="85" y="0"/>
                  </a:lnTo>
                  <a:lnTo>
                    <a:pt x="307" y="105"/>
                  </a:lnTo>
                  <a:lnTo>
                    <a:pt x="432" y="10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endParaRPr lang="en-US"/>
            </a:p>
          </p:txBody>
        </p:sp>
      </p:grpSp>
      <p:sp>
        <p:nvSpPr>
          <p:cNvPr id="51208" name="Line 43"/>
          <p:cNvSpPr>
            <a:spLocks noChangeShapeType="1"/>
          </p:cNvSpPr>
          <p:nvPr/>
        </p:nvSpPr>
        <p:spPr bwMode="auto">
          <a:xfrm flipV="1">
            <a:off x="2665413" y="2517775"/>
            <a:ext cx="695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9" name="Line 44"/>
          <p:cNvSpPr>
            <a:spLocks noChangeShapeType="1"/>
          </p:cNvSpPr>
          <p:nvPr/>
        </p:nvSpPr>
        <p:spPr bwMode="auto">
          <a:xfrm flipV="1">
            <a:off x="3924300" y="2201863"/>
            <a:ext cx="138113" cy="1428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0" name="Rectangle 45"/>
          <p:cNvSpPr>
            <a:spLocks noChangeArrowheads="1"/>
          </p:cNvSpPr>
          <p:nvPr/>
        </p:nvSpPr>
        <p:spPr bwMode="auto">
          <a:xfrm>
            <a:off x="2403475" y="2479675"/>
            <a:ext cx="257175" cy="6985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51211" name="Line 48"/>
          <p:cNvSpPr>
            <a:spLocks noChangeShapeType="1"/>
          </p:cNvSpPr>
          <p:nvPr/>
        </p:nvSpPr>
        <p:spPr bwMode="auto">
          <a:xfrm flipV="1">
            <a:off x="3279775" y="2736850"/>
            <a:ext cx="512763" cy="612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12" name="Group 49"/>
          <p:cNvGrpSpPr>
            <a:grpSpLocks/>
          </p:cNvGrpSpPr>
          <p:nvPr/>
        </p:nvGrpSpPr>
        <p:grpSpPr bwMode="auto">
          <a:xfrm>
            <a:off x="2760663" y="3365500"/>
            <a:ext cx="987425" cy="479425"/>
            <a:chOff x="1118" y="1621"/>
            <a:chExt cx="622" cy="302"/>
          </a:xfrm>
        </p:grpSpPr>
        <p:sp>
          <p:nvSpPr>
            <p:cNvPr id="51330" name="Rectangle 50"/>
            <p:cNvSpPr>
              <a:spLocks noChangeArrowheads="1"/>
            </p:cNvSpPr>
            <p:nvPr/>
          </p:nvSpPr>
          <p:spPr bwMode="auto">
            <a:xfrm>
              <a:off x="1578" y="1789"/>
              <a:ext cx="162" cy="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51331" name="Rectangle 51"/>
            <p:cNvSpPr>
              <a:spLocks noChangeArrowheads="1"/>
            </p:cNvSpPr>
            <p:nvPr/>
          </p:nvSpPr>
          <p:spPr bwMode="auto">
            <a:xfrm rot="-2700000">
              <a:off x="1336" y="1621"/>
              <a:ext cx="162" cy="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grpSp>
          <p:nvGrpSpPr>
            <p:cNvPr id="51332" name="Group 52"/>
            <p:cNvGrpSpPr>
              <a:grpSpLocks/>
            </p:cNvGrpSpPr>
            <p:nvPr/>
          </p:nvGrpSpPr>
          <p:grpSpPr bwMode="auto">
            <a:xfrm>
              <a:off x="1118" y="1684"/>
              <a:ext cx="477" cy="239"/>
              <a:chOff x="2466" y="2026"/>
              <a:chExt cx="477" cy="282"/>
            </a:xfrm>
          </p:grpSpPr>
          <p:sp>
            <p:nvSpPr>
              <p:cNvPr id="51333" name="Oval 53"/>
              <p:cNvSpPr>
                <a:spLocks noChangeArrowheads="1"/>
              </p:cNvSpPr>
              <p:nvPr/>
            </p:nvSpPr>
            <p:spPr bwMode="auto">
              <a:xfrm>
                <a:off x="2466" y="2168"/>
                <a:ext cx="476" cy="140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>
                  <a:latin typeface="Arial" charset="0"/>
                </a:endParaRPr>
              </a:p>
            </p:txBody>
          </p:sp>
          <p:sp>
            <p:nvSpPr>
              <p:cNvPr id="51334" name="Line 54"/>
              <p:cNvSpPr>
                <a:spLocks noChangeShapeType="1"/>
              </p:cNvSpPr>
              <p:nvPr/>
            </p:nvSpPr>
            <p:spPr bwMode="auto">
              <a:xfrm>
                <a:off x="2470" y="2125"/>
                <a:ext cx="1" cy="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35" name="Rectangle 55"/>
              <p:cNvSpPr>
                <a:spLocks noChangeArrowheads="1"/>
              </p:cNvSpPr>
              <p:nvPr/>
            </p:nvSpPr>
            <p:spPr bwMode="auto">
              <a:xfrm>
                <a:off x="2470" y="2125"/>
                <a:ext cx="472" cy="1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336" name="Oval 56"/>
              <p:cNvSpPr>
                <a:spLocks noChangeArrowheads="1"/>
              </p:cNvSpPr>
              <p:nvPr/>
            </p:nvSpPr>
            <p:spPr bwMode="auto">
              <a:xfrm>
                <a:off x="2466" y="2026"/>
                <a:ext cx="476" cy="160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>
                  <a:latin typeface="Arial" charset="0"/>
                </a:endParaRPr>
              </a:p>
            </p:txBody>
          </p:sp>
          <p:grpSp>
            <p:nvGrpSpPr>
              <p:cNvPr id="51337" name="Group 57"/>
              <p:cNvGrpSpPr>
                <a:grpSpLocks/>
              </p:cNvGrpSpPr>
              <p:nvPr/>
            </p:nvGrpSpPr>
            <p:grpSpPr bwMode="auto">
              <a:xfrm>
                <a:off x="2581" y="2061"/>
                <a:ext cx="236" cy="94"/>
                <a:chOff x="2848" y="848"/>
                <a:chExt cx="140" cy="98"/>
              </a:xfrm>
            </p:grpSpPr>
            <p:sp>
              <p:nvSpPr>
                <p:cNvPr id="51344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45" name="Line 5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46" name="Line 6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1338" name="Group 61"/>
              <p:cNvGrpSpPr>
                <a:grpSpLocks/>
              </p:cNvGrpSpPr>
              <p:nvPr/>
            </p:nvGrpSpPr>
            <p:grpSpPr bwMode="auto">
              <a:xfrm flipV="1">
                <a:off x="2581" y="2060"/>
                <a:ext cx="236" cy="94"/>
                <a:chOff x="2848" y="848"/>
                <a:chExt cx="140" cy="98"/>
              </a:xfrm>
            </p:grpSpPr>
            <p:sp>
              <p:nvSpPr>
                <p:cNvPr id="51341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42" name="Line 6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43" name="Line 6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1339" name="Line 65"/>
              <p:cNvSpPr>
                <a:spLocks noChangeShapeType="1"/>
              </p:cNvSpPr>
              <p:nvPr/>
            </p:nvSpPr>
            <p:spPr bwMode="auto">
              <a:xfrm flipH="1">
                <a:off x="2942" y="2109"/>
                <a:ext cx="1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40" name="Line 66"/>
              <p:cNvSpPr>
                <a:spLocks noChangeShapeType="1"/>
              </p:cNvSpPr>
              <p:nvPr/>
            </p:nvSpPr>
            <p:spPr bwMode="auto">
              <a:xfrm flipH="1">
                <a:off x="2466" y="2117"/>
                <a:ext cx="1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51213" name="Object 142"/>
          <p:cNvGraphicFramePr>
            <a:graphicFrameLocks noChangeAspect="1"/>
          </p:cNvGraphicFramePr>
          <p:nvPr/>
        </p:nvGraphicFramePr>
        <p:xfrm>
          <a:off x="1790700" y="2141538"/>
          <a:ext cx="652463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name="Clip" r:id="rId3" imgW="1268295" imgH="1199426" progId="MS_ClipArt_Gallery.2">
                  <p:embed/>
                </p:oleObj>
              </mc:Choice>
              <mc:Fallback>
                <p:oleObj name="Clip" r:id="rId3" imgW="1268295" imgH="1199426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2141538"/>
                        <a:ext cx="652463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214" name="Group 84"/>
          <p:cNvGrpSpPr>
            <a:grpSpLocks/>
          </p:cNvGrpSpPr>
          <p:nvPr/>
        </p:nvGrpSpPr>
        <p:grpSpPr bwMode="auto">
          <a:xfrm>
            <a:off x="2554288" y="3170238"/>
            <a:ext cx="306387" cy="647700"/>
            <a:chOff x="4180" y="783"/>
            <a:chExt cx="150" cy="307"/>
          </a:xfrm>
        </p:grpSpPr>
        <p:sp>
          <p:nvSpPr>
            <p:cNvPr id="51322" name="AutoShape 8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51323" name="Rectangle 8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51324" name="Rectangle 8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51325" name="AutoShape 8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51326" name="Line 8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7" name="Line 9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8" name="Rectangle 9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51329" name="Rectangle 9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</p:grpSp>
      <p:sp>
        <p:nvSpPr>
          <p:cNvPr id="51215" name="Text Box 43"/>
          <p:cNvSpPr txBox="1">
            <a:spLocks noChangeArrowheads="1"/>
          </p:cNvSpPr>
          <p:nvPr/>
        </p:nvSpPr>
        <p:spPr bwMode="auto">
          <a:xfrm>
            <a:off x="2562225" y="3816350"/>
            <a:ext cx="14779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i="1"/>
              <a:t>router</a:t>
            </a:r>
          </a:p>
          <a:p>
            <a:r>
              <a:rPr lang="en-US" i="1"/>
              <a:t>(runs DHCP)</a:t>
            </a:r>
          </a:p>
        </p:txBody>
      </p:sp>
      <p:grpSp>
        <p:nvGrpSpPr>
          <p:cNvPr id="649260" name="Group 44"/>
          <p:cNvGrpSpPr>
            <a:grpSpLocks/>
          </p:cNvGrpSpPr>
          <p:nvPr/>
        </p:nvGrpSpPr>
        <p:grpSpPr bwMode="auto">
          <a:xfrm>
            <a:off x="1195388" y="1081088"/>
            <a:ext cx="976312" cy="1460500"/>
            <a:chOff x="651" y="681"/>
            <a:chExt cx="615" cy="920"/>
          </a:xfrm>
        </p:grpSpPr>
        <p:sp>
          <p:nvSpPr>
            <p:cNvPr id="51314" name="Freeform 45"/>
            <p:cNvSpPr>
              <a:spLocks/>
            </p:cNvSpPr>
            <p:nvPr/>
          </p:nvSpPr>
          <p:spPr bwMode="auto">
            <a:xfrm>
              <a:off x="662" y="698"/>
              <a:ext cx="604" cy="903"/>
            </a:xfrm>
            <a:custGeom>
              <a:avLst/>
              <a:gdLst>
                <a:gd name="T0" fmla="*/ 496 w 604"/>
                <a:gd name="T1" fmla="*/ 0 h 903"/>
                <a:gd name="T2" fmla="*/ 604 w 604"/>
                <a:gd name="T3" fmla="*/ 903 h 903"/>
                <a:gd name="T4" fmla="*/ 0 w 604"/>
                <a:gd name="T5" fmla="*/ 788 h 903"/>
                <a:gd name="T6" fmla="*/ 456 w 604"/>
                <a:gd name="T7" fmla="*/ 750 h 903"/>
                <a:gd name="T8" fmla="*/ 496 w 604"/>
                <a:gd name="T9" fmla="*/ 0 h 9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4" h="903">
                  <a:moveTo>
                    <a:pt x="496" y="0"/>
                  </a:moveTo>
                  <a:lnTo>
                    <a:pt x="604" y="903"/>
                  </a:lnTo>
                  <a:lnTo>
                    <a:pt x="0" y="788"/>
                  </a:lnTo>
                  <a:lnTo>
                    <a:pt x="456" y="750"/>
                  </a:lnTo>
                  <a:lnTo>
                    <a:pt x="49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1315" name="Group 46"/>
            <p:cNvGrpSpPr>
              <a:grpSpLocks/>
            </p:cNvGrpSpPr>
            <p:nvPr/>
          </p:nvGrpSpPr>
          <p:grpSpPr bwMode="auto">
            <a:xfrm>
              <a:off x="651" y="681"/>
              <a:ext cx="501" cy="828"/>
              <a:chOff x="569" y="2954"/>
              <a:chExt cx="501" cy="828"/>
            </a:xfrm>
          </p:grpSpPr>
          <p:sp>
            <p:nvSpPr>
              <p:cNvPr id="51316" name="Rectangle 47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17" name="Text Box 48"/>
              <p:cNvSpPr txBox="1">
                <a:spLocks noChangeArrowheads="1"/>
              </p:cNvSpPr>
              <p:nvPr/>
            </p:nvSpPr>
            <p:spPr bwMode="auto">
              <a:xfrm>
                <a:off x="593" y="2954"/>
                <a:ext cx="477" cy="8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1600">
                    <a:latin typeface="Arial" charset="0"/>
                  </a:rPr>
                  <a:t>DHCP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UDP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IP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Eth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Phy</a:t>
                </a:r>
              </a:p>
            </p:txBody>
          </p:sp>
          <p:sp>
            <p:nvSpPr>
              <p:cNvPr id="51318" name="Line 49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319" name="Line 50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320" name="Line 51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321" name="Line 52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649269" name="Group 53"/>
          <p:cNvGrpSpPr>
            <a:grpSpLocks/>
          </p:cNvGrpSpPr>
          <p:nvPr/>
        </p:nvGrpSpPr>
        <p:grpSpPr bwMode="auto">
          <a:xfrm>
            <a:off x="352425" y="3152775"/>
            <a:ext cx="1081088" cy="1166813"/>
            <a:chOff x="42" y="744"/>
            <a:chExt cx="681" cy="735"/>
          </a:xfrm>
        </p:grpSpPr>
        <p:grpSp>
          <p:nvGrpSpPr>
            <p:cNvPr id="51282" name="Group 54"/>
            <p:cNvGrpSpPr>
              <a:grpSpLocks/>
            </p:cNvGrpSpPr>
            <p:nvPr/>
          </p:nvGrpSpPr>
          <p:grpSpPr bwMode="auto">
            <a:xfrm>
              <a:off x="42" y="886"/>
              <a:ext cx="681" cy="468"/>
              <a:chOff x="42" y="886"/>
              <a:chExt cx="681" cy="468"/>
            </a:xfrm>
          </p:grpSpPr>
          <p:grpSp>
            <p:nvGrpSpPr>
              <p:cNvPr id="51284" name="Group 55"/>
              <p:cNvGrpSpPr>
                <a:grpSpLocks/>
              </p:cNvGrpSpPr>
              <p:nvPr/>
            </p:nvGrpSpPr>
            <p:grpSpPr bwMode="auto">
              <a:xfrm>
                <a:off x="278" y="886"/>
                <a:ext cx="397" cy="154"/>
                <a:chOff x="740" y="3209"/>
                <a:chExt cx="397" cy="154"/>
              </a:xfrm>
            </p:grpSpPr>
            <p:grpSp>
              <p:nvGrpSpPr>
                <p:cNvPr id="51309" name="Group 56"/>
                <p:cNvGrpSpPr>
                  <a:grpSpLocks/>
                </p:cNvGrpSpPr>
                <p:nvPr/>
              </p:nvGrpSpPr>
              <p:grpSpPr bwMode="auto">
                <a:xfrm>
                  <a:off x="794" y="3209"/>
                  <a:ext cx="343" cy="154"/>
                  <a:chOff x="844" y="3337"/>
                  <a:chExt cx="343" cy="154"/>
                </a:xfrm>
              </p:grpSpPr>
              <p:sp>
                <p:nvSpPr>
                  <p:cNvPr id="51312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313" name="Text Box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9pPr>
                  </a:lstStyle>
                  <a:p>
                    <a:r>
                      <a:rPr lang="en-US" sz="100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sp>
              <p:nvSpPr>
                <p:cNvPr id="51310" name="Rectangle 59"/>
                <p:cNvSpPr>
                  <a:spLocks noChangeArrowheads="1"/>
                </p:cNvSpPr>
                <p:nvPr/>
              </p:nvSpPr>
              <p:spPr bwMode="auto">
                <a:xfrm>
                  <a:off x="750" y="3244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11" name="Rectangle 60"/>
                <p:cNvSpPr>
                  <a:spLocks noChangeArrowheads="1"/>
                </p:cNvSpPr>
                <p:nvPr/>
              </p:nvSpPr>
              <p:spPr bwMode="auto">
                <a:xfrm>
                  <a:off x="740" y="3238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1285" name="Group 61"/>
              <p:cNvGrpSpPr>
                <a:grpSpLocks/>
              </p:cNvGrpSpPr>
              <p:nvPr/>
            </p:nvGrpSpPr>
            <p:grpSpPr bwMode="auto">
              <a:xfrm>
                <a:off x="278" y="1034"/>
                <a:ext cx="397" cy="154"/>
                <a:chOff x="836" y="3305"/>
                <a:chExt cx="397" cy="154"/>
              </a:xfrm>
            </p:grpSpPr>
            <p:grpSp>
              <p:nvGrpSpPr>
                <p:cNvPr id="51303" name="Group 62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51307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308" name="Text Box 6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9pPr>
                  </a:lstStyle>
                  <a:p>
                    <a:r>
                      <a:rPr lang="en-US" sz="100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grpSp>
              <p:nvGrpSpPr>
                <p:cNvPr id="51304" name="Group 65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51305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306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1286" name="Group 68"/>
              <p:cNvGrpSpPr>
                <a:grpSpLocks/>
              </p:cNvGrpSpPr>
              <p:nvPr/>
            </p:nvGrpSpPr>
            <p:grpSpPr bwMode="auto">
              <a:xfrm>
                <a:off x="165" y="1054"/>
                <a:ext cx="480" cy="112"/>
                <a:chOff x="627" y="3377"/>
                <a:chExt cx="480" cy="112"/>
              </a:xfrm>
            </p:grpSpPr>
            <p:sp>
              <p:nvSpPr>
                <p:cNvPr id="51301" name="Rectangle 69"/>
                <p:cNvSpPr>
                  <a:spLocks noChangeArrowheads="1"/>
                </p:cNvSpPr>
                <p:nvPr/>
              </p:nvSpPr>
              <p:spPr bwMode="auto">
                <a:xfrm>
                  <a:off x="636" y="3388"/>
                  <a:ext cx="96" cy="93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02" name="Rectangle 70"/>
                <p:cNvSpPr>
                  <a:spLocks noChangeArrowheads="1"/>
                </p:cNvSpPr>
                <p:nvPr/>
              </p:nvSpPr>
              <p:spPr bwMode="auto">
                <a:xfrm>
                  <a:off x="627" y="3377"/>
                  <a:ext cx="480" cy="112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1287" name="Group 71"/>
              <p:cNvGrpSpPr>
                <a:grpSpLocks/>
              </p:cNvGrpSpPr>
              <p:nvPr/>
            </p:nvGrpSpPr>
            <p:grpSpPr bwMode="auto">
              <a:xfrm>
                <a:off x="42" y="1200"/>
                <a:ext cx="681" cy="154"/>
                <a:chOff x="504" y="3523"/>
                <a:chExt cx="681" cy="154"/>
              </a:xfrm>
            </p:grpSpPr>
            <p:grpSp>
              <p:nvGrpSpPr>
                <p:cNvPr id="51288" name="Group 72"/>
                <p:cNvGrpSpPr>
                  <a:grpSpLocks/>
                </p:cNvGrpSpPr>
                <p:nvPr/>
              </p:nvGrpSpPr>
              <p:grpSpPr bwMode="auto">
                <a:xfrm>
                  <a:off x="623" y="3523"/>
                  <a:ext cx="510" cy="154"/>
                  <a:chOff x="723" y="3453"/>
                  <a:chExt cx="510" cy="154"/>
                </a:xfrm>
              </p:grpSpPr>
              <p:grpSp>
                <p:nvGrpSpPr>
                  <p:cNvPr id="51292" name="Group 73"/>
                  <p:cNvGrpSpPr>
                    <a:grpSpLocks/>
                  </p:cNvGrpSpPr>
                  <p:nvPr/>
                </p:nvGrpSpPr>
                <p:grpSpPr bwMode="auto">
                  <a:xfrm>
                    <a:off x="836" y="3453"/>
                    <a:ext cx="397" cy="154"/>
                    <a:chOff x="836" y="3305"/>
                    <a:chExt cx="397" cy="154"/>
                  </a:xfrm>
                </p:grpSpPr>
                <p:grpSp>
                  <p:nvGrpSpPr>
                    <p:cNvPr id="51295" name="Group 7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305"/>
                      <a:ext cx="343" cy="154"/>
                      <a:chOff x="844" y="3337"/>
                      <a:chExt cx="343" cy="154"/>
                    </a:xfrm>
                  </p:grpSpPr>
                  <p:sp>
                    <p:nvSpPr>
                      <p:cNvPr id="51299" name="Rectangle 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9" y="3370"/>
                        <a:ext cx="245" cy="86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1300" name="Text Box 7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44" y="3337"/>
                        <a:ext cx="343" cy="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9pPr>
                      </a:lstStyle>
                      <a:p>
                        <a:r>
                          <a:rPr lang="en-US" sz="1000">
                            <a:solidFill>
                              <a:schemeClr val="bg1"/>
                            </a:solidFill>
                            <a:latin typeface="Arial" charset="0"/>
                          </a:rPr>
                          <a:t>DHCP</a:t>
                        </a:r>
                      </a:p>
                    </p:txBody>
                  </p:sp>
                </p:grpSp>
                <p:grpSp>
                  <p:nvGrpSpPr>
                    <p:cNvPr id="51296" name="Group 7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6" y="3334"/>
                      <a:ext cx="354" cy="94"/>
                      <a:chOff x="836" y="3334"/>
                      <a:chExt cx="354" cy="94"/>
                    </a:xfrm>
                  </p:grpSpPr>
                  <p:sp>
                    <p:nvSpPr>
                      <p:cNvPr id="51297" name="Rectangle 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6" y="3340"/>
                        <a:ext cx="88" cy="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1298" name="Rectangle 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6" y="3334"/>
                        <a:ext cx="354" cy="9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51293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732" y="3484"/>
                    <a:ext cx="96" cy="93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294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723" y="3473"/>
                    <a:ext cx="480" cy="112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1289" name="Rectangle 82"/>
                <p:cNvSpPr>
                  <a:spLocks noChangeArrowheads="1"/>
                </p:cNvSpPr>
                <p:nvPr/>
              </p:nvSpPr>
              <p:spPr bwMode="auto">
                <a:xfrm>
                  <a:off x="517" y="3545"/>
                  <a:ext cx="94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90" name="Rectangle 83"/>
                <p:cNvSpPr>
                  <a:spLocks noChangeArrowheads="1"/>
                </p:cNvSpPr>
                <p:nvPr/>
              </p:nvSpPr>
              <p:spPr bwMode="auto">
                <a:xfrm>
                  <a:off x="1115" y="3544"/>
                  <a:ext cx="60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91" name="Rectangle 84"/>
                <p:cNvSpPr>
                  <a:spLocks noChangeArrowheads="1"/>
                </p:cNvSpPr>
                <p:nvPr/>
              </p:nvSpPr>
              <p:spPr bwMode="auto">
                <a:xfrm>
                  <a:off x="504" y="3529"/>
                  <a:ext cx="681" cy="1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1283" name="AutoShape 85"/>
            <p:cNvSpPr>
              <a:spLocks noChangeArrowheads="1"/>
            </p:cNvSpPr>
            <p:nvPr/>
          </p:nvSpPr>
          <p:spPr bwMode="auto">
            <a:xfrm>
              <a:off x="384" y="744"/>
              <a:ext cx="240" cy="735"/>
            </a:xfrm>
            <a:prstGeom prst="downArrow">
              <a:avLst>
                <a:gd name="adj1" fmla="val 54167"/>
                <a:gd name="adj2" fmla="val 49170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49302" name="Group 86"/>
          <p:cNvGrpSpPr>
            <a:grpSpLocks/>
          </p:cNvGrpSpPr>
          <p:nvPr/>
        </p:nvGrpSpPr>
        <p:grpSpPr bwMode="auto">
          <a:xfrm>
            <a:off x="449263" y="4238625"/>
            <a:ext cx="1081087" cy="244475"/>
            <a:chOff x="504" y="3523"/>
            <a:chExt cx="681" cy="154"/>
          </a:xfrm>
        </p:grpSpPr>
        <p:grpSp>
          <p:nvGrpSpPr>
            <p:cNvPr id="51269" name="Group 87"/>
            <p:cNvGrpSpPr>
              <a:grpSpLocks/>
            </p:cNvGrpSpPr>
            <p:nvPr/>
          </p:nvGrpSpPr>
          <p:grpSpPr bwMode="auto">
            <a:xfrm>
              <a:off x="623" y="3523"/>
              <a:ext cx="510" cy="154"/>
              <a:chOff x="723" y="3453"/>
              <a:chExt cx="510" cy="154"/>
            </a:xfrm>
          </p:grpSpPr>
          <p:grpSp>
            <p:nvGrpSpPr>
              <p:cNvPr id="51273" name="Group 88"/>
              <p:cNvGrpSpPr>
                <a:grpSpLocks/>
              </p:cNvGrpSpPr>
              <p:nvPr/>
            </p:nvGrpSpPr>
            <p:grpSpPr bwMode="auto">
              <a:xfrm>
                <a:off x="836" y="3453"/>
                <a:ext cx="397" cy="154"/>
                <a:chOff x="836" y="3305"/>
                <a:chExt cx="397" cy="154"/>
              </a:xfrm>
            </p:grpSpPr>
            <p:grpSp>
              <p:nvGrpSpPr>
                <p:cNvPr id="51276" name="Group 89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51280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281" name="Text Box 9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9pPr>
                  </a:lstStyle>
                  <a:p>
                    <a:r>
                      <a:rPr lang="en-US" sz="100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grpSp>
              <p:nvGrpSpPr>
                <p:cNvPr id="51277" name="Group 92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51278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279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51274" name="Rectangle 95"/>
              <p:cNvSpPr>
                <a:spLocks noChangeArrowheads="1"/>
              </p:cNvSpPr>
              <p:nvPr/>
            </p:nvSpPr>
            <p:spPr bwMode="auto">
              <a:xfrm>
                <a:off x="732" y="3484"/>
                <a:ext cx="96" cy="9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5" name="Rectangle 96"/>
              <p:cNvSpPr>
                <a:spLocks noChangeArrowheads="1"/>
              </p:cNvSpPr>
              <p:nvPr/>
            </p:nvSpPr>
            <p:spPr bwMode="auto">
              <a:xfrm>
                <a:off x="723" y="3473"/>
                <a:ext cx="480" cy="11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70" name="Rectangle 97"/>
            <p:cNvSpPr>
              <a:spLocks noChangeArrowheads="1"/>
            </p:cNvSpPr>
            <p:nvPr/>
          </p:nvSpPr>
          <p:spPr bwMode="auto">
            <a:xfrm>
              <a:off x="517" y="3545"/>
              <a:ext cx="94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1" name="Rectangle 98"/>
            <p:cNvSpPr>
              <a:spLocks noChangeArrowheads="1"/>
            </p:cNvSpPr>
            <p:nvPr/>
          </p:nvSpPr>
          <p:spPr bwMode="auto">
            <a:xfrm>
              <a:off x="1115" y="3544"/>
              <a:ext cx="60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2" name="Rectangle 99"/>
            <p:cNvSpPr>
              <a:spLocks noChangeArrowheads="1"/>
            </p:cNvSpPr>
            <p:nvPr/>
          </p:nvSpPr>
          <p:spPr bwMode="auto">
            <a:xfrm>
              <a:off x="504" y="3529"/>
              <a:ext cx="681" cy="1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49316" name="Group 100"/>
          <p:cNvGrpSpPr>
            <a:grpSpLocks/>
          </p:cNvGrpSpPr>
          <p:nvPr/>
        </p:nvGrpSpPr>
        <p:grpSpPr bwMode="auto">
          <a:xfrm>
            <a:off x="1477963" y="3081338"/>
            <a:ext cx="1316037" cy="1314450"/>
            <a:chOff x="931" y="1941"/>
            <a:chExt cx="829" cy="828"/>
          </a:xfrm>
        </p:grpSpPr>
        <p:sp>
          <p:nvSpPr>
            <p:cNvPr id="51261" name="Freeform 101"/>
            <p:cNvSpPr>
              <a:spLocks/>
            </p:cNvSpPr>
            <p:nvPr/>
          </p:nvSpPr>
          <p:spPr bwMode="auto">
            <a:xfrm>
              <a:off x="1424" y="1965"/>
              <a:ext cx="336" cy="801"/>
            </a:xfrm>
            <a:custGeom>
              <a:avLst/>
              <a:gdLst>
                <a:gd name="T0" fmla="*/ 9 w 551"/>
                <a:gd name="T1" fmla="*/ 0 h 801"/>
                <a:gd name="T2" fmla="*/ 336 w 551"/>
                <a:gd name="T3" fmla="*/ 402 h 801"/>
                <a:gd name="T4" fmla="*/ 4 w 551"/>
                <a:gd name="T5" fmla="*/ 801 h 801"/>
                <a:gd name="T6" fmla="*/ 8 w 551"/>
                <a:gd name="T7" fmla="*/ 535 h 801"/>
                <a:gd name="T8" fmla="*/ 0 w 551"/>
                <a:gd name="T9" fmla="*/ 371 h 801"/>
                <a:gd name="T10" fmla="*/ 9 w 551"/>
                <a:gd name="T11" fmla="*/ 0 h 8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1" h="801">
                  <a:moveTo>
                    <a:pt x="14" y="0"/>
                  </a:moveTo>
                  <a:lnTo>
                    <a:pt x="551" y="402"/>
                  </a:lnTo>
                  <a:lnTo>
                    <a:pt x="6" y="801"/>
                  </a:lnTo>
                  <a:lnTo>
                    <a:pt x="13" y="535"/>
                  </a:lnTo>
                  <a:lnTo>
                    <a:pt x="0" y="371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1262" name="Group 102"/>
            <p:cNvGrpSpPr>
              <a:grpSpLocks/>
            </p:cNvGrpSpPr>
            <p:nvPr/>
          </p:nvGrpSpPr>
          <p:grpSpPr bwMode="auto">
            <a:xfrm>
              <a:off x="931" y="1941"/>
              <a:ext cx="501" cy="828"/>
              <a:chOff x="569" y="2954"/>
              <a:chExt cx="501" cy="828"/>
            </a:xfrm>
          </p:grpSpPr>
          <p:sp>
            <p:nvSpPr>
              <p:cNvPr id="51263" name="Rectangle 103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64" name="Text Box 104"/>
              <p:cNvSpPr txBox="1">
                <a:spLocks noChangeArrowheads="1"/>
              </p:cNvSpPr>
              <p:nvPr/>
            </p:nvSpPr>
            <p:spPr bwMode="auto">
              <a:xfrm>
                <a:off x="593" y="2954"/>
                <a:ext cx="477" cy="8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1600">
                    <a:latin typeface="Arial" charset="0"/>
                  </a:rPr>
                  <a:t>DHCP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UDP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IP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Eth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Phy</a:t>
                </a:r>
              </a:p>
            </p:txBody>
          </p:sp>
          <p:sp>
            <p:nvSpPr>
              <p:cNvPr id="51265" name="Line 105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266" name="Line 106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267" name="Line 107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268" name="Line 108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649325" name="Group 109"/>
          <p:cNvGrpSpPr>
            <a:grpSpLocks/>
          </p:cNvGrpSpPr>
          <p:nvPr/>
        </p:nvGrpSpPr>
        <p:grpSpPr bwMode="auto">
          <a:xfrm>
            <a:off x="71438" y="969963"/>
            <a:ext cx="1081087" cy="1217612"/>
            <a:chOff x="1404" y="3105"/>
            <a:chExt cx="681" cy="767"/>
          </a:xfrm>
        </p:grpSpPr>
        <p:grpSp>
          <p:nvGrpSpPr>
            <p:cNvPr id="51226" name="Group 110"/>
            <p:cNvGrpSpPr>
              <a:grpSpLocks/>
            </p:cNvGrpSpPr>
            <p:nvPr/>
          </p:nvGrpSpPr>
          <p:grpSpPr bwMode="auto">
            <a:xfrm>
              <a:off x="1404" y="3355"/>
              <a:ext cx="681" cy="468"/>
              <a:chOff x="42" y="886"/>
              <a:chExt cx="681" cy="468"/>
            </a:xfrm>
          </p:grpSpPr>
          <p:grpSp>
            <p:nvGrpSpPr>
              <p:cNvPr id="51231" name="Group 111"/>
              <p:cNvGrpSpPr>
                <a:grpSpLocks/>
              </p:cNvGrpSpPr>
              <p:nvPr/>
            </p:nvGrpSpPr>
            <p:grpSpPr bwMode="auto">
              <a:xfrm>
                <a:off x="278" y="886"/>
                <a:ext cx="397" cy="154"/>
                <a:chOff x="740" y="3209"/>
                <a:chExt cx="397" cy="154"/>
              </a:xfrm>
            </p:grpSpPr>
            <p:grpSp>
              <p:nvGrpSpPr>
                <p:cNvPr id="51256" name="Group 112"/>
                <p:cNvGrpSpPr>
                  <a:grpSpLocks/>
                </p:cNvGrpSpPr>
                <p:nvPr/>
              </p:nvGrpSpPr>
              <p:grpSpPr bwMode="auto">
                <a:xfrm>
                  <a:off x="794" y="3209"/>
                  <a:ext cx="343" cy="154"/>
                  <a:chOff x="844" y="3337"/>
                  <a:chExt cx="343" cy="154"/>
                </a:xfrm>
              </p:grpSpPr>
              <p:sp>
                <p:nvSpPr>
                  <p:cNvPr id="51259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260" name="Text Box 1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9pPr>
                  </a:lstStyle>
                  <a:p>
                    <a:r>
                      <a:rPr lang="en-US" sz="100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sp>
              <p:nvSpPr>
                <p:cNvPr id="51257" name="Rectangle 115"/>
                <p:cNvSpPr>
                  <a:spLocks noChangeArrowheads="1"/>
                </p:cNvSpPr>
                <p:nvPr/>
              </p:nvSpPr>
              <p:spPr bwMode="auto">
                <a:xfrm>
                  <a:off x="750" y="3244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58" name="Rectangle 116"/>
                <p:cNvSpPr>
                  <a:spLocks noChangeArrowheads="1"/>
                </p:cNvSpPr>
                <p:nvPr/>
              </p:nvSpPr>
              <p:spPr bwMode="auto">
                <a:xfrm>
                  <a:off x="740" y="3238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1232" name="Group 117"/>
              <p:cNvGrpSpPr>
                <a:grpSpLocks/>
              </p:cNvGrpSpPr>
              <p:nvPr/>
            </p:nvGrpSpPr>
            <p:grpSpPr bwMode="auto">
              <a:xfrm>
                <a:off x="278" y="1034"/>
                <a:ext cx="397" cy="154"/>
                <a:chOff x="836" y="3305"/>
                <a:chExt cx="397" cy="154"/>
              </a:xfrm>
            </p:grpSpPr>
            <p:grpSp>
              <p:nvGrpSpPr>
                <p:cNvPr id="51250" name="Group 118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51254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255" name="Text Box 1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9pPr>
                  </a:lstStyle>
                  <a:p>
                    <a:r>
                      <a:rPr lang="en-US" sz="100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grpSp>
              <p:nvGrpSpPr>
                <p:cNvPr id="51251" name="Group 121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51252" name="Rectangle 122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253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1233" name="Group 124"/>
              <p:cNvGrpSpPr>
                <a:grpSpLocks/>
              </p:cNvGrpSpPr>
              <p:nvPr/>
            </p:nvGrpSpPr>
            <p:grpSpPr bwMode="auto">
              <a:xfrm>
                <a:off x="165" y="1054"/>
                <a:ext cx="480" cy="112"/>
                <a:chOff x="627" y="3377"/>
                <a:chExt cx="480" cy="112"/>
              </a:xfrm>
            </p:grpSpPr>
            <p:sp>
              <p:nvSpPr>
                <p:cNvPr id="51248" name="Rectangle 125"/>
                <p:cNvSpPr>
                  <a:spLocks noChangeArrowheads="1"/>
                </p:cNvSpPr>
                <p:nvPr/>
              </p:nvSpPr>
              <p:spPr bwMode="auto">
                <a:xfrm>
                  <a:off x="636" y="3388"/>
                  <a:ext cx="96" cy="93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49" name="Rectangle 126"/>
                <p:cNvSpPr>
                  <a:spLocks noChangeArrowheads="1"/>
                </p:cNvSpPr>
                <p:nvPr/>
              </p:nvSpPr>
              <p:spPr bwMode="auto">
                <a:xfrm>
                  <a:off x="627" y="3377"/>
                  <a:ext cx="480" cy="112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1234" name="Group 127"/>
              <p:cNvGrpSpPr>
                <a:grpSpLocks/>
              </p:cNvGrpSpPr>
              <p:nvPr/>
            </p:nvGrpSpPr>
            <p:grpSpPr bwMode="auto">
              <a:xfrm>
                <a:off x="42" y="1200"/>
                <a:ext cx="681" cy="154"/>
                <a:chOff x="504" y="3523"/>
                <a:chExt cx="681" cy="154"/>
              </a:xfrm>
            </p:grpSpPr>
            <p:grpSp>
              <p:nvGrpSpPr>
                <p:cNvPr id="51235" name="Group 128"/>
                <p:cNvGrpSpPr>
                  <a:grpSpLocks/>
                </p:cNvGrpSpPr>
                <p:nvPr/>
              </p:nvGrpSpPr>
              <p:grpSpPr bwMode="auto">
                <a:xfrm>
                  <a:off x="623" y="3523"/>
                  <a:ext cx="510" cy="154"/>
                  <a:chOff x="723" y="3453"/>
                  <a:chExt cx="510" cy="154"/>
                </a:xfrm>
              </p:grpSpPr>
              <p:grpSp>
                <p:nvGrpSpPr>
                  <p:cNvPr id="51239" name="Group 129"/>
                  <p:cNvGrpSpPr>
                    <a:grpSpLocks/>
                  </p:cNvGrpSpPr>
                  <p:nvPr/>
                </p:nvGrpSpPr>
                <p:grpSpPr bwMode="auto">
                  <a:xfrm>
                    <a:off x="836" y="3453"/>
                    <a:ext cx="397" cy="154"/>
                    <a:chOff x="836" y="3305"/>
                    <a:chExt cx="397" cy="154"/>
                  </a:xfrm>
                </p:grpSpPr>
                <p:grpSp>
                  <p:nvGrpSpPr>
                    <p:cNvPr id="51242" name="Group 13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305"/>
                      <a:ext cx="343" cy="154"/>
                      <a:chOff x="844" y="3337"/>
                      <a:chExt cx="343" cy="154"/>
                    </a:xfrm>
                  </p:grpSpPr>
                  <p:sp>
                    <p:nvSpPr>
                      <p:cNvPr id="51246" name="Rectangle 1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9" y="3370"/>
                        <a:ext cx="245" cy="86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1247" name="Text Box 13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44" y="3337"/>
                        <a:ext cx="343" cy="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9pPr>
                      </a:lstStyle>
                      <a:p>
                        <a:r>
                          <a:rPr lang="en-US" sz="1000">
                            <a:solidFill>
                              <a:schemeClr val="bg1"/>
                            </a:solidFill>
                            <a:latin typeface="Arial" charset="0"/>
                          </a:rPr>
                          <a:t>DHCP</a:t>
                        </a:r>
                      </a:p>
                    </p:txBody>
                  </p:sp>
                </p:grpSp>
                <p:grpSp>
                  <p:nvGrpSpPr>
                    <p:cNvPr id="51243" name="Group 13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6" y="3334"/>
                      <a:ext cx="354" cy="94"/>
                      <a:chOff x="836" y="3334"/>
                      <a:chExt cx="354" cy="94"/>
                    </a:xfrm>
                  </p:grpSpPr>
                  <p:sp>
                    <p:nvSpPr>
                      <p:cNvPr id="51244" name="Rectangle 1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6" y="3340"/>
                        <a:ext cx="88" cy="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1245" name="Rectangle 1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6" y="3334"/>
                        <a:ext cx="354" cy="9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51240" name="Rectangle 136"/>
                  <p:cNvSpPr>
                    <a:spLocks noChangeArrowheads="1"/>
                  </p:cNvSpPr>
                  <p:nvPr/>
                </p:nvSpPr>
                <p:spPr bwMode="auto">
                  <a:xfrm>
                    <a:off x="732" y="3484"/>
                    <a:ext cx="96" cy="93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241" name="Rectangle 137"/>
                  <p:cNvSpPr>
                    <a:spLocks noChangeArrowheads="1"/>
                  </p:cNvSpPr>
                  <p:nvPr/>
                </p:nvSpPr>
                <p:spPr bwMode="auto">
                  <a:xfrm>
                    <a:off x="723" y="3473"/>
                    <a:ext cx="480" cy="112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1236" name="Rectangle 138"/>
                <p:cNvSpPr>
                  <a:spLocks noChangeArrowheads="1"/>
                </p:cNvSpPr>
                <p:nvPr/>
              </p:nvSpPr>
              <p:spPr bwMode="auto">
                <a:xfrm>
                  <a:off x="517" y="3545"/>
                  <a:ext cx="94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37" name="Rectangle 139"/>
                <p:cNvSpPr>
                  <a:spLocks noChangeArrowheads="1"/>
                </p:cNvSpPr>
                <p:nvPr/>
              </p:nvSpPr>
              <p:spPr bwMode="auto">
                <a:xfrm>
                  <a:off x="1115" y="3544"/>
                  <a:ext cx="60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38" name="Rectangle 140"/>
                <p:cNvSpPr>
                  <a:spLocks noChangeArrowheads="1"/>
                </p:cNvSpPr>
                <p:nvPr/>
              </p:nvSpPr>
              <p:spPr bwMode="auto">
                <a:xfrm>
                  <a:off x="504" y="3529"/>
                  <a:ext cx="681" cy="1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1227" name="AutoShape 141"/>
            <p:cNvSpPr>
              <a:spLocks noChangeArrowheads="1"/>
            </p:cNvSpPr>
            <p:nvPr/>
          </p:nvSpPr>
          <p:spPr bwMode="auto">
            <a:xfrm rot="10800000">
              <a:off x="1727" y="3105"/>
              <a:ext cx="240" cy="767"/>
            </a:xfrm>
            <a:prstGeom prst="downArrow">
              <a:avLst>
                <a:gd name="adj1" fmla="val 54167"/>
                <a:gd name="adj2" fmla="val 51311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1228" name="Group 142"/>
            <p:cNvGrpSpPr>
              <a:grpSpLocks/>
            </p:cNvGrpSpPr>
            <p:nvPr/>
          </p:nvGrpSpPr>
          <p:grpSpPr bwMode="auto">
            <a:xfrm>
              <a:off x="1695" y="3227"/>
              <a:ext cx="343" cy="154"/>
              <a:chOff x="844" y="3337"/>
              <a:chExt cx="343" cy="154"/>
            </a:xfrm>
          </p:grpSpPr>
          <p:sp>
            <p:nvSpPr>
              <p:cNvPr id="51229" name="Rectangle 143"/>
              <p:cNvSpPr>
                <a:spLocks noChangeArrowheads="1"/>
              </p:cNvSpPr>
              <p:nvPr/>
            </p:nvSpPr>
            <p:spPr bwMode="auto">
              <a:xfrm>
                <a:off x="889" y="3370"/>
                <a:ext cx="245" cy="8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30" name="Text Box 144"/>
              <p:cNvSpPr txBox="1">
                <a:spLocks noChangeArrowheads="1"/>
              </p:cNvSpPr>
              <p:nvPr/>
            </p:nvSpPr>
            <p:spPr bwMode="auto">
              <a:xfrm>
                <a:off x="844" y="3337"/>
                <a:ext cx="34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1000">
                    <a:solidFill>
                      <a:schemeClr val="bg1"/>
                    </a:solidFill>
                    <a:latin typeface="Arial" charset="0"/>
                  </a:rPr>
                  <a:t>DHCP</a:t>
                </a:r>
              </a:p>
            </p:txBody>
          </p:sp>
        </p:grpSp>
      </p:grpSp>
      <p:grpSp>
        <p:nvGrpSpPr>
          <p:cNvPr id="649361" name="Group 145"/>
          <p:cNvGrpSpPr>
            <a:grpSpLocks/>
          </p:cNvGrpSpPr>
          <p:nvPr/>
        </p:nvGrpSpPr>
        <p:grpSpPr bwMode="auto">
          <a:xfrm>
            <a:off x="803275" y="3178175"/>
            <a:ext cx="544513" cy="244475"/>
            <a:chOff x="844" y="3337"/>
            <a:chExt cx="343" cy="154"/>
          </a:xfrm>
        </p:grpSpPr>
        <p:sp>
          <p:nvSpPr>
            <p:cNvPr id="51224" name="Rectangle 146"/>
            <p:cNvSpPr>
              <a:spLocks noChangeArrowheads="1"/>
            </p:cNvSpPr>
            <p:nvPr/>
          </p:nvSpPr>
          <p:spPr bwMode="auto">
            <a:xfrm>
              <a:off x="889" y="3370"/>
              <a:ext cx="245" cy="8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5" name="Text Box 147"/>
            <p:cNvSpPr txBox="1">
              <a:spLocks noChangeArrowheads="1"/>
            </p:cNvSpPr>
            <p:nvPr/>
          </p:nvSpPr>
          <p:spPr bwMode="auto">
            <a:xfrm>
              <a:off x="844" y="3337"/>
              <a:ext cx="34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000">
                  <a:solidFill>
                    <a:schemeClr val="bg1"/>
                  </a:solidFill>
                  <a:latin typeface="Arial" charset="0"/>
                </a:rPr>
                <a:t>DHCP</a:t>
              </a:r>
            </a:p>
          </p:txBody>
        </p:sp>
      </p:grpSp>
      <p:sp>
        <p:nvSpPr>
          <p:cNvPr id="649364" name="Rectangle 148"/>
          <p:cNvSpPr>
            <a:spLocks noChangeArrowheads="1"/>
          </p:cNvSpPr>
          <p:nvPr/>
        </p:nvSpPr>
        <p:spPr bwMode="auto">
          <a:xfrm>
            <a:off x="4860032" y="2774950"/>
            <a:ext cx="3888432" cy="3750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dirty="0"/>
              <a:t>encapsulation of DHCP server, frame forwarded to client, </a:t>
            </a:r>
            <a:r>
              <a:rPr lang="en-US" dirty="0" err="1"/>
              <a:t>demux’ing</a:t>
            </a:r>
            <a:r>
              <a:rPr lang="en-US" dirty="0"/>
              <a:t> up to DHCP at </a:t>
            </a:r>
            <a:r>
              <a:rPr lang="en-US" dirty="0" smtClean="0"/>
              <a:t>client.</a:t>
            </a:r>
            <a:endParaRPr lang="en-US" dirty="0"/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dirty="0"/>
              <a:t>client now knows its IP address, name and IP address of DSN server, IP address of its first-hop </a:t>
            </a:r>
            <a:r>
              <a:rPr lang="en-US" dirty="0" smtClean="0"/>
              <a:t>router.</a:t>
            </a:r>
            <a:endParaRPr lang="en-US" dirty="0"/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dirty="0"/>
          </a:p>
        </p:txBody>
      </p:sp>
      <p:sp>
        <p:nvSpPr>
          <p:cNvPr id="51223" name="Rectangle 15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034338" cy="969963"/>
          </a:xfrm>
          <a:noFill/>
        </p:spPr>
        <p:txBody>
          <a:bodyPr/>
          <a:lstStyle/>
          <a:p>
            <a:r>
              <a:rPr lang="en-US" sz="4000" u="none" dirty="0" smtClean="0"/>
              <a:t>DHCP: Example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37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4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69 0.03081 L 0.1533 0.0322 L 0.34896 -0.28446 L -0.04115 -0.28886 " pathEditMode="relative" rAng="0" ptsTypes="AAAA">
                                      <p:cBhvr>
                                        <p:cTn id="25" dur="2000" fill="hold"/>
                                        <p:tgtEl>
                                          <p:spTgt spid="649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51" y="-159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4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649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9219" grpId="0" build="p"/>
      <p:bldP spid="64936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Layer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800600"/>
          </a:xfrm>
        </p:spPr>
        <p:txBody>
          <a:bodyPr/>
          <a:lstStyle/>
          <a:p>
            <a:r>
              <a:rPr lang="en-US" dirty="0" smtClean="0"/>
              <a:t>IP Issues</a:t>
            </a:r>
          </a:p>
          <a:p>
            <a:pPr lvl="1"/>
            <a:r>
              <a:rPr lang="en-US" dirty="0" smtClean="0"/>
              <a:t>Fragmentation, addressing, subnets</a:t>
            </a:r>
          </a:p>
          <a:p>
            <a:r>
              <a:rPr lang="en-US" dirty="0" smtClean="0"/>
              <a:t>DHCP</a:t>
            </a:r>
          </a:p>
          <a:p>
            <a:r>
              <a:rPr lang="en-US" dirty="0" smtClean="0"/>
              <a:t>Network Address Translation (NAT)</a:t>
            </a:r>
          </a:p>
          <a:p>
            <a:r>
              <a:rPr lang="en-US" dirty="0" smtClean="0"/>
              <a:t>Link State Routing</a:t>
            </a:r>
          </a:p>
          <a:p>
            <a:pPr lvl="1"/>
            <a:r>
              <a:rPr lang="en-US" dirty="0" smtClean="0"/>
              <a:t>Reliable Flooding</a:t>
            </a:r>
          </a:p>
          <a:p>
            <a:pPr lvl="1"/>
            <a:r>
              <a:rPr lang="en-US" dirty="0" err="1" smtClean="0"/>
              <a:t>Dikjstra’s</a:t>
            </a:r>
            <a:r>
              <a:rPr lang="en-US" dirty="0" smtClean="0"/>
              <a:t> Algorithm</a:t>
            </a:r>
          </a:p>
          <a:p>
            <a:r>
              <a:rPr lang="en-US" dirty="0" smtClean="0"/>
              <a:t>Hierarchical Routing</a:t>
            </a:r>
          </a:p>
          <a:p>
            <a:r>
              <a:rPr lang="en-US" dirty="0" smtClean="0"/>
              <a:t>RIP, OSPF, BGP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30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4" y="188640"/>
            <a:ext cx="8605714" cy="596900"/>
          </a:xfrm>
        </p:spPr>
        <p:txBody>
          <a:bodyPr/>
          <a:lstStyle/>
          <a:p>
            <a:r>
              <a:rPr lang="en-US" sz="3200" u="none" dirty="0" smtClean="0"/>
              <a:t>DHCP: </a:t>
            </a:r>
            <a:r>
              <a:rPr lang="en-US" sz="3200" dirty="0" err="1"/>
              <a:t>W</a:t>
            </a:r>
            <a:r>
              <a:rPr lang="en-US" sz="3200" u="none" dirty="0" err="1" smtClean="0"/>
              <a:t>ireshark</a:t>
            </a:r>
            <a:r>
              <a:rPr lang="en-US" sz="3200" u="none" dirty="0" smtClean="0"/>
              <a:t> </a:t>
            </a:r>
            <a:r>
              <a:rPr lang="en-US" sz="3200" dirty="0"/>
              <a:t>O</a:t>
            </a:r>
            <a:r>
              <a:rPr lang="en-US" sz="3200" u="none" dirty="0" smtClean="0"/>
              <a:t>utput </a:t>
            </a:r>
            <a:r>
              <a:rPr lang="en-US" sz="2800" u="none" dirty="0" smtClean="0"/>
              <a:t>(home LAN)</a:t>
            </a:r>
          </a:p>
        </p:txBody>
      </p:sp>
      <p:sp>
        <p:nvSpPr>
          <p:cNvPr id="52229" name="Text Box 4"/>
          <p:cNvSpPr txBox="1">
            <a:spLocks noChangeArrowheads="1"/>
          </p:cNvSpPr>
          <p:nvPr/>
        </p:nvSpPr>
        <p:spPr bwMode="auto">
          <a:xfrm>
            <a:off x="4570413" y="1305148"/>
            <a:ext cx="4492625" cy="435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Message type: </a:t>
            </a: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Boot Reply (2)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Hardware type: Ethernet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Hardware address length: 6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Hops: 0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Transaction ID: 0x6b3a11b7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Seconds elapsed: 0</a:t>
            </a:r>
          </a:p>
          <a:p>
            <a:pPr algn="l">
              <a:lnSpc>
                <a:spcPct val="90000"/>
              </a:lnSpc>
            </a:pPr>
            <a:r>
              <a:rPr lang="en-US" sz="1200" dirty="0" err="1">
                <a:latin typeface="Arial" charset="0"/>
              </a:rPr>
              <a:t>Bootp</a:t>
            </a:r>
            <a:r>
              <a:rPr lang="en-US" sz="1200" dirty="0">
                <a:latin typeface="Arial" charset="0"/>
              </a:rPr>
              <a:t> flags: 0x0000 (Unicast)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Client IP address: 192.168.1.101 (192.168.1.101)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Your (client) IP address: 0.0.0.0 (0.0.0.0)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Next server IP address: 192.168.1.1 (192.168.1.1)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Relay agent IP address: 0.0.0.0 (0.0.0.0)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Client MAC address: Wistron_23:68:8a (00:16:d3:23:68:8a)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Server host name not given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Boot file name not given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Magic cookie: (OK)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Option: (t=53,l=1) DHCP Message Type = DHCP ACK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Option: (t=54,l=4) Server Identifier = 192.168.1.1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Option: (t=1,l=4) Subnet Mask = 255.255.255.0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Option: (t=3,l=4) Router = 192.168.1.1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Option: (6) Domain Name Server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     Length: 12; Value: 445747E2445749F244574092; 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      IP Address: 68.87.71.226;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      IP Address: 68.87.73.242; 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      IP Address: 68.87.64.146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Option: (t=15,l=20) Domain Name = "hsd1.ma.comcast.net."</a:t>
            </a:r>
          </a:p>
          <a:p>
            <a:pPr algn="l">
              <a:lnSpc>
                <a:spcPct val="90000"/>
              </a:lnSpc>
            </a:pPr>
            <a:endParaRPr lang="en-US" sz="1000" dirty="0">
              <a:latin typeface="Arial" charset="0"/>
            </a:endParaRPr>
          </a:p>
        </p:txBody>
      </p:sp>
      <p:sp>
        <p:nvSpPr>
          <p:cNvPr id="52230" name="Line 5"/>
          <p:cNvSpPr>
            <a:spLocks noChangeShapeType="1"/>
          </p:cNvSpPr>
          <p:nvPr/>
        </p:nvSpPr>
        <p:spPr bwMode="auto">
          <a:xfrm>
            <a:off x="4483100" y="949325"/>
            <a:ext cx="18604" cy="5287987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31" name="Text Box 6"/>
          <p:cNvSpPr txBox="1">
            <a:spLocks noChangeArrowheads="1"/>
          </p:cNvSpPr>
          <p:nvPr/>
        </p:nvSpPr>
        <p:spPr bwMode="auto">
          <a:xfrm>
            <a:off x="7634288" y="492125"/>
            <a:ext cx="903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2400">
                <a:solidFill>
                  <a:schemeClr val="accent2"/>
                </a:solidFill>
              </a:rPr>
              <a:t>reply</a:t>
            </a:r>
          </a:p>
        </p:txBody>
      </p:sp>
      <p:sp>
        <p:nvSpPr>
          <p:cNvPr id="52232" name="Text Box 7"/>
          <p:cNvSpPr txBox="1">
            <a:spLocks noChangeArrowheads="1"/>
          </p:cNvSpPr>
          <p:nvPr/>
        </p:nvSpPr>
        <p:spPr bwMode="auto">
          <a:xfrm>
            <a:off x="107504" y="1306413"/>
            <a:ext cx="4394200" cy="471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Message type: </a:t>
            </a:r>
            <a:r>
              <a:rPr lang="en-US" sz="1200" b="1" u="sng" dirty="0">
                <a:solidFill>
                  <a:srgbClr val="FF0000"/>
                </a:solidFill>
                <a:latin typeface="Arial" charset="0"/>
              </a:rPr>
              <a:t>Boot Request (1)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Hardware type: Ethernet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Hardware address length: 6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Hops: 0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Transaction ID: 0x6b3a11b7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Seconds elapsed: 0</a:t>
            </a:r>
          </a:p>
          <a:p>
            <a:pPr algn="l">
              <a:lnSpc>
                <a:spcPct val="90000"/>
              </a:lnSpc>
            </a:pPr>
            <a:r>
              <a:rPr lang="en-US" sz="1200" dirty="0" err="1">
                <a:latin typeface="Arial" charset="0"/>
              </a:rPr>
              <a:t>Bootp</a:t>
            </a:r>
            <a:r>
              <a:rPr lang="en-US" sz="1200" dirty="0">
                <a:latin typeface="Arial" charset="0"/>
              </a:rPr>
              <a:t> flags: 0x0000 (Unicast)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Client IP address: 0.0.0.0 (0.0.0.0)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Your (client) IP address: 0.0.0.0 (0.0.0.0)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Next server IP address: 0.0.0.0 (0.0.0.0)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Relay agent IP address: 0.0.0.0 (0.0.0.0)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Client MAC address: Wistron_23:68:8a (00:16:d3:23:68:8a)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Server host name not given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Boot file name not given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Magic cookie: (OK)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Option: (t=53,l=1) </a:t>
            </a: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DHCP Message Type = DHCP Request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Option: (61) Client identifier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     Length: 7; Value: 010016D323688A; 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     Hardware type: Ethernet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     Client MAC address: Wistron_23:68:8a (00:16:d3:23:68:8a)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Option: (t=50,l=4) Requested IP Address = 192.168.1.101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Option: (t=12,l=5) Host Name = "nomad"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Option: (55) Parameter Request List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     Length: 11; Value: 010F03062C2E2F1F21F92B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     </a:t>
            </a: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1 = Subnet Mask; 15 = Domain Name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     3 = Router; 6 = Domain Name Server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     44 = NetBIOS over TCP/IP Name Server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     ……</a:t>
            </a:r>
          </a:p>
        </p:txBody>
      </p:sp>
      <p:sp>
        <p:nvSpPr>
          <p:cNvPr id="52233" name="Text Box 8"/>
          <p:cNvSpPr txBox="1">
            <a:spLocks noChangeArrowheads="1"/>
          </p:cNvSpPr>
          <p:nvPr/>
        </p:nvSpPr>
        <p:spPr bwMode="auto">
          <a:xfrm>
            <a:off x="2796356" y="1340768"/>
            <a:ext cx="1271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2400" dirty="0">
                <a:solidFill>
                  <a:schemeClr val="accent2"/>
                </a:solidFill>
              </a:rPr>
              <a:t>request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7814669" y="1264568"/>
            <a:ext cx="9108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2400" dirty="0" smtClean="0">
                <a:solidFill>
                  <a:schemeClr val="accent2"/>
                </a:solidFill>
              </a:rPr>
              <a:t>reply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09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Freeform 80"/>
          <p:cNvSpPr>
            <a:spLocks/>
          </p:cNvSpPr>
          <p:nvPr/>
        </p:nvSpPr>
        <p:spPr bwMode="auto">
          <a:xfrm>
            <a:off x="4152900" y="1871663"/>
            <a:ext cx="3738563" cy="2697162"/>
          </a:xfrm>
          <a:custGeom>
            <a:avLst/>
            <a:gdLst>
              <a:gd name="T0" fmla="*/ 554038 w 2355"/>
              <a:gd name="T1" fmla="*/ 1208087 h 1699"/>
              <a:gd name="T2" fmla="*/ 2620963 w 2355"/>
              <a:gd name="T3" fmla="*/ 1162050 h 1699"/>
              <a:gd name="T4" fmla="*/ 2814638 w 2355"/>
              <a:gd name="T5" fmla="*/ 365125 h 1699"/>
              <a:gd name="T6" fmla="*/ 3221038 w 2355"/>
              <a:gd name="T7" fmla="*/ 12700 h 1699"/>
              <a:gd name="T8" fmla="*/ 3598863 w 2355"/>
              <a:gd name="T9" fmla="*/ 290512 h 1699"/>
              <a:gd name="T10" fmla="*/ 3738563 w 2355"/>
              <a:gd name="T11" fmla="*/ 1495425 h 1699"/>
              <a:gd name="T12" fmla="*/ 3598863 w 2355"/>
              <a:gd name="T13" fmla="*/ 2527300 h 1699"/>
              <a:gd name="T14" fmla="*/ 2921000 w 2355"/>
              <a:gd name="T15" fmla="*/ 2517775 h 1699"/>
              <a:gd name="T16" fmla="*/ 2651125 w 2355"/>
              <a:gd name="T17" fmla="*/ 1627187 h 1699"/>
              <a:gd name="T18" fmla="*/ 349250 w 2355"/>
              <a:gd name="T19" fmla="*/ 1465262 h 1699"/>
              <a:gd name="T20" fmla="*/ 554038 w 2355"/>
              <a:gd name="T21" fmla="*/ 1208087 h 169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355" h="1699">
                <a:moveTo>
                  <a:pt x="349" y="761"/>
                </a:moveTo>
                <a:cubicBezTo>
                  <a:pt x="587" y="729"/>
                  <a:pt x="1414" y="820"/>
                  <a:pt x="1651" y="732"/>
                </a:cubicBezTo>
                <a:cubicBezTo>
                  <a:pt x="1888" y="644"/>
                  <a:pt x="1710" y="351"/>
                  <a:pt x="1773" y="230"/>
                </a:cubicBezTo>
                <a:cubicBezTo>
                  <a:pt x="1836" y="109"/>
                  <a:pt x="1947" y="16"/>
                  <a:pt x="2029" y="8"/>
                </a:cubicBezTo>
                <a:cubicBezTo>
                  <a:pt x="2111" y="0"/>
                  <a:pt x="2213" y="27"/>
                  <a:pt x="2267" y="183"/>
                </a:cubicBezTo>
                <a:cubicBezTo>
                  <a:pt x="2321" y="339"/>
                  <a:pt x="2355" y="707"/>
                  <a:pt x="2355" y="942"/>
                </a:cubicBezTo>
                <a:cubicBezTo>
                  <a:pt x="2355" y="1177"/>
                  <a:pt x="2353" y="1485"/>
                  <a:pt x="2267" y="1592"/>
                </a:cubicBezTo>
                <a:cubicBezTo>
                  <a:pt x="2181" y="1699"/>
                  <a:pt x="1939" y="1680"/>
                  <a:pt x="1840" y="1586"/>
                </a:cubicBezTo>
                <a:cubicBezTo>
                  <a:pt x="1741" y="1492"/>
                  <a:pt x="1940" y="1135"/>
                  <a:pt x="1670" y="1025"/>
                </a:cubicBezTo>
                <a:cubicBezTo>
                  <a:pt x="1400" y="915"/>
                  <a:pt x="440" y="967"/>
                  <a:pt x="220" y="923"/>
                </a:cubicBezTo>
                <a:cubicBezTo>
                  <a:pt x="0" y="879"/>
                  <a:pt x="127" y="795"/>
                  <a:pt x="349" y="761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-99392"/>
            <a:ext cx="9020424" cy="1143000"/>
          </a:xfrm>
        </p:spPr>
        <p:txBody>
          <a:bodyPr/>
          <a:lstStyle/>
          <a:p>
            <a:r>
              <a:rPr lang="en-US" sz="4000" dirty="0" smtClean="0"/>
              <a:t>NAT: Network Address Translation</a:t>
            </a:r>
          </a:p>
        </p:txBody>
      </p:sp>
      <p:sp>
        <p:nvSpPr>
          <p:cNvPr id="57350" name="Freeform 4"/>
          <p:cNvSpPr>
            <a:spLocks/>
          </p:cNvSpPr>
          <p:nvPr/>
        </p:nvSpPr>
        <p:spPr bwMode="auto">
          <a:xfrm>
            <a:off x="0" y="2638425"/>
            <a:ext cx="3825875" cy="1355725"/>
          </a:xfrm>
          <a:custGeom>
            <a:avLst/>
            <a:gdLst>
              <a:gd name="T0" fmla="*/ 3183452 w 2269"/>
              <a:gd name="T1" fmla="*/ 452438 h 854"/>
              <a:gd name="T2" fmla="*/ 704811 w 2269"/>
              <a:gd name="T3" fmla="*/ 449263 h 854"/>
              <a:gd name="T4" fmla="*/ 101169 w 2269"/>
              <a:gd name="T5" fmla="*/ 131763 h 854"/>
              <a:gd name="T6" fmla="*/ 101169 w 2269"/>
              <a:gd name="T7" fmla="*/ 1239838 h 854"/>
              <a:gd name="T8" fmla="*/ 630620 w 2269"/>
              <a:gd name="T9" fmla="*/ 823913 h 854"/>
              <a:gd name="T10" fmla="*/ 3400965 w 2269"/>
              <a:gd name="T11" fmla="*/ 709613 h 854"/>
              <a:gd name="T12" fmla="*/ 3183452 w 2269"/>
              <a:gd name="T13" fmla="*/ 452438 h 8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69" h="854">
                <a:moveTo>
                  <a:pt x="1888" y="285"/>
                </a:moveTo>
                <a:cubicBezTo>
                  <a:pt x="1622" y="258"/>
                  <a:pt x="723" y="317"/>
                  <a:pt x="418" y="283"/>
                </a:cubicBezTo>
                <a:cubicBezTo>
                  <a:pt x="113" y="249"/>
                  <a:pt x="120" y="0"/>
                  <a:pt x="60" y="83"/>
                </a:cubicBezTo>
                <a:cubicBezTo>
                  <a:pt x="0" y="166"/>
                  <a:pt x="8" y="708"/>
                  <a:pt x="60" y="781"/>
                </a:cubicBezTo>
                <a:cubicBezTo>
                  <a:pt x="112" y="854"/>
                  <a:pt x="48" y="575"/>
                  <a:pt x="374" y="519"/>
                </a:cubicBezTo>
                <a:cubicBezTo>
                  <a:pt x="700" y="463"/>
                  <a:pt x="1765" y="486"/>
                  <a:pt x="2017" y="447"/>
                </a:cubicBezTo>
                <a:cubicBezTo>
                  <a:pt x="2269" y="408"/>
                  <a:pt x="2110" y="319"/>
                  <a:pt x="1888" y="285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98000"/>
                </a:srgbClr>
              </a:gs>
              <a:gs pos="100000">
                <a:srgbClr val="66CC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7351" name="Object 5"/>
          <p:cNvGraphicFramePr>
            <a:graphicFrameLocks noChangeAspect="1"/>
          </p:cNvGraphicFramePr>
          <p:nvPr/>
        </p:nvGraphicFramePr>
        <p:xfrm>
          <a:off x="7181850" y="2182813"/>
          <a:ext cx="55562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4" name="Clip" r:id="rId3" imgW="1307263" imgH="1084139" progId="MS_ClipArt_Gallery.2">
                  <p:embed/>
                </p:oleObj>
              </mc:Choice>
              <mc:Fallback>
                <p:oleObj name="Clip" r:id="rId3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1850" y="2182813"/>
                        <a:ext cx="555625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2" name="Object 6"/>
          <p:cNvGraphicFramePr>
            <a:graphicFrameLocks noChangeAspect="1"/>
          </p:cNvGraphicFramePr>
          <p:nvPr/>
        </p:nvGraphicFramePr>
        <p:xfrm>
          <a:off x="7231063" y="2971800"/>
          <a:ext cx="5794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5" name="Clip" r:id="rId5" imgW="1307263" imgH="1084139" progId="MS_ClipArt_Gallery.2">
                  <p:embed/>
                </p:oleObj>
              </mc:Choice>
              <mc:Fallback>
                <p:oleObj name="Clip" r:id="rId5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1063" y="2971800"/>
                        <a:ext cx="579437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3" name="Object 7"/>
          <p:cNvGraphicFramePr>
            <a:graphicFrameLocks noChangeAspect="1"/>
          </p:cNvGraphicFramePr>
          <p:nvPr/>
        </p:nvGraphicFramePr>
        <p:xfrm>
          <a:off x="7202488" y="3736975"/>
          <a:ext cx="56356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6" name="Clip" r:id="rId6" imgW="1307263" imgH="1084139" progId="MS_ClipArt_Gallery.2">
                  <p:embed/>
                </p:oleObj>
              </mc:Choice>
              <mc:Fallback>
                <p:oleObj name="Clip" r:id="rId6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2488" y="3736975"/>
                        <a:ext cx="563562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4" name="Line 8"/>
          <p:cNvSpPr>
            <a:spLocks noChangeShapeType="1"/>
          </p:cNvSpPr>
          <p:nvPr/>
        </p:nvSpPr>
        <p:spPr bwMode="auto">
          <a:xfrm>
            <a:off x="4267200" y="3194050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55" name="Line 9"/>
          <p:cNvSpPr>
            <a:spLocks noChangeShapeType="1"/>
          </p:cNvSpPr>
          <p:nvPr/>
        </p:nvSpPr>
        <p:spPr bwMode="auto">
          <a:xfrm flipH="1">
            <a:off x="7102475" y="2451100"/>
            <a:ext cx="9525" cy="1492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56" name="Line 10"/>
          <p:cNvSpPr>
            <a:spLocks noChangeShapeType="1"/>
          </p:cNvSpPr>
          <p:nvPr/>
        </p:nvSpPr>
        <p:spPr bwMode="auto">
          <a:xfrm>
            <a:off x="7107238" y="2446338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57" name="Line 11"/>
          <p:cNvSpPr>
            <a:spLocks noChangeShapeType="1"/>
          </p:cNvSpPr>
          <p:nvPr/>
        </p:nvSpPr>
        <p:spPr bwMode="auto">
          <a:xfrm flipV="1">
            <a:off x="7113588" y="3951288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58" name="Text Box 12"/>
          <p:cNvSpPr txBox="1">
            <a:spLocks noChangeArrowheads="1"/>
          </p:cNvSpPr>
          <p:nvPr/>
        </p:nvSpPr>
        <p:spPr bwMode="auto">
          <a:xfrm>
            <a:off x="7732713" y="2181225"/>
            <a:ext cx="892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10.0.0.1</a:t>
            </a:r>
          </a:p>
        </p:txBody>
      </p:sp>
      <p:sp>
        <p:nvSpPr>
          <p:cNvPr id="57359" name="Text Box 13"/>
          <p:cNvSpPr txBox="1">
            <a:spLocks noChangeArrowheads="1"/>
          </p:cNvSpPr>
          <p:nvPr/>
        </p:nvSpPr>
        <p:spPr bwMode="auto">
          <a:xfrm>
            <a:off x="7859713" y="2949575"/>
            <a:ext cx="923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10.0.0.2</a:t>
            </a:r>
          </a:p>
        </p:txBody>
      </p:sp>
      <p:sp>
        <p:nvSpPr>
          <p:cNvPr id="57360" name="Text Box 14"/>
          <p:cNvSpPr txBox="1">
            <a:spLocks noChangeArrowheads="1"/>
          </p:cNvSpPr>
          <p:nvPr/>
        </p:nvSpPr>
        <p:spPr bwMode="auto">
          <a:xfrm>
            <a:off x="7821613" y="3844925"/>
            <a:ext cx="923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10.0.0.3</a:t>
            </a:r>
          </a:p>
        </p:txBody>
      </p:sp>
      <p:sp>
        <p:nvSpPr>
          <p:cNvPr id="57361" name="Text Box 15"/>
          <p:cNvSpPr txBox="1">
            <a:spLocks noChangeArrowheads="1"/>
          </p:cNvSpPr>
          <p:nvPr/>
        </p:nvSpPr>
        <p:spPr bwMode="auto">
          <a:xfrm>
            <a:off x="4217988" y="2771775"/>
            <a:ext cx="923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10.0.0.4</a:t>
            </a:r>
          </a:p>
        </p:txBody>
      </p:sp>
      <p:sp>
        <p:nvSpPr>
          <p:cNvPr id="57362" name="Line 16"/>
          <p:cNvSpPr>
            <a:spLocks noChangeShapeType="1"/>
          </p:cNvSpPr>
          <p:nvPr/>
        </p:nvSpPr>
        <p:spPr bwMode="auto">
          <a:xfrm flipH="1">
            <a:off x="4341813" y="3022600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63" name="Text Box 17"/>
          <p:cNvSpPr txBox="1">
            <a:spLocks noChangeArrowheads="1"/>
          </p:cNvSpPr>
          <p:nvPr/>
        </p:nvSpPr>
        <p:spPr bwMode="auto">
          <a:xfrm>
            <a:off x="2379663" y="3328988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138.76.29.7</a:t>
            </a:r>
          </a:p>
        </p:txBody>
      </p:sp>
      <p:sp>
        <p:nvSpPr>
          <p:cNvPr id="57364" name="Line 18"/>
          <p:cNvSpPr>
            <a:spLocks noChangeShapeType="1"/>
          </p:cNvSpPr>
          <p:nvPr/>
        </p:nvSpPr>
        <p:spPr bwMode="auto">
          <a:xfrm flipH="1">
            <a:off x="3602038" y="3260725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57365" name="Group 19"/>
          <p:cNvGrpSpPr>
            <a:grpSpLocks/>
          </p:cNvGrpSpPr>
          <p:nvPr/>
        </p:nvGrpSpPr>
        <p:grpSpPr bwMode="auto">
          <a:xfrm>
            <a:off x="3746500" y="3054350"/>
            <a:ext cx="555625" cy="307975"/>
            <a:chOff x="3600" y="219"/>
            <a:chExt cx="360" cy="175"/>
          </a:xfrm>
        </p:grpSpPr>
        <p:sp>
          <p:nvSpPr>
            <p:cNvPr id="57378" name="Oval 2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9" name="Line 2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0" name="Line 2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1" name="Rectangle 2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382" name="Oval 2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7383" name="Group 2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7388" name="Line 2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89" name="Line 2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90" name="Line 2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7384" name="Group 2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7385" name="Line 3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86" name="Line 3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87" name="Line 3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7366" name="Line 79"/>
          <p:cNvSpPr>
            <a:spLocks noChangeShapeType="1"/>
          </p:cNvSpPr>
          <p:nvPr/>
        </p:nvSpPr>
        <p:spPr bwMode="auto">
          <a:xfrm>
            <a:off x="706438" y="3222625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67" name="Text Box 81"/>
          <p:cNvSpPr txBox="1">
            <a:spLocks noChangeArrowheads="1"/>
          </p:cNvSpPr>
          <p:nvPr/>
        </p:nvSpPr>
        <p:spPr bwMode="auto">
          <a:xfrm>
            <a:off x="4691063" y="1412776"/>
            <a:ext cx="23320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dirty="0"/>
              <a:t>local network</a:t>
            </a:r>
          </a:p>
          <a:p>
            <a:pPr algn="ctr"/>
            <a:r>
              <a:rPr lang="en-US" dirty="0"/>
              <a:t>(e.g., home network)</a:t>
            </a:r>
          </a:p>
          <a:p>
            <a:pPr algn="ctr"/>
            <a:r>
              <a:rPr lang="en-US" dirty="0"/>
              <a:t>10.0.0/24</a:t>
            </a:r>
          </a:p>
        </p:txBody>
      </p:sp>
      <p:sp>
        <p:nvSpPr>
          <p:cNvPr id="57368" name="Line 82"/>
          <p:cNvSpPr>
            <a:spLocks noChangeShapeType="1"/>
          </p:cNvSpPr>
          <p:nvPr/>
        </p:nvSpPr>
        <p:spPr bwMode="auto">
          <a:xfrm>
            <a:off x="6985000" y="1772816"/>
            <a:ext cx="1385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69" name="Line 83"/>
          <p:cNvSpPr>
            <a:spLocks noChangeShapeType="1"/>
          </p:cNvSpPr>
          <p:nvPr/>
        </p:nvSpPr>
        <p:spPr bwMode="auto">
          <a:xfrm>
            <a:off x="4033838" y="1484784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70" name="Line 84"/>
          <p:cNvSpPr>
            <a:spLocks noChangeShapeType="1"/>
          </p:cNvSpPr>
          <p:nvPr/>
        </p:nvSpPr>
        <p:spPr bwMode="auto">
          <a:xfrm flipH="1" flipV="1">
            <a:off x="4152415" y="1760538"/>
            <a:ext cx="70761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71" name="Line 86"/>
          <p:cNvSpPr>
            <a:spLocks noChangeShapeType="1"/>
          </p:cNvSpPr>
          <p:nvPr/>
        </p:nvSpPr>
        <p:spPr bwMode="auto">
          <a:xfrm>
            <a:off x="2830512" y="1900238"/>
            <a:ext cx="1133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72" name="Line 87"/>
          <p:cNvSpPr>
            <a:spLocks noChangeShapeType="1"/>
          </p:cNvSpPr>
          <p:nvPr/>
        </p:nvSpPr>
        <p:spPr bwMode="auto">
          <a:xfrm flipH="1" flipV="1">
            <a:off x="766763" y="1887538"/>
            <a:ext cx="804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73" name="Text Box 88"/>
          <p:cNvSpPr txBox="1">
            <a:spLocks noChangeArrowheads="1"/>
          </p:cNvSpPr>
          <p:nvPr/>
        </p:nvSpPr>
        <p:spPr bwMode="auto">
          <a:xfrm>
            <a:off x="1647850" y="1556792"/>
            <a:ext cx="1123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dirty="0"/>
              <a:t>rest of</a:t>
            </a:r>
          </a:p>
          <a:p>
            <a:pPr algn="ctr"/>
            <a:r>
              <a:rPr lang="en-US" dirty="0"/>
              <a:t>Internet</a:t>
            </a:r>
          </a:p>
        </p:txBody>
      </p:sp>
      <p:sp>
        <p:nvSpPr>
          <p:cNvPr id="57374" name="Line 89"/>
          <p:cNvSpPr>
            <a:spLocks noChangeShapeType="1"/>
          </p:cNvSpPr>
          <p:nvPr/>
        </p:nvSpPr>
        <p:spPr bwMode="auto">
          <a:xfrm flipH="1" flipV="1">
            <a:off x="2819400" y="3644900"/>
            <a:ext cx="11113" cy="788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75" name="Text Box 90"/>
          <p:cNvSpPr txBox="1">
            <a:spLocks noChangeArrowheads="1"/>
          </p:cNvSpPr>
          <p:nvPr/>
        </p:nvSpPr>
        <p:spPr bwMode="auto">
          <a:xfrm>
            <a:off x="4478338" y="4414838"/>
            <a:ext cx="36163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2000"/>
              <a:t>Datagrams with source or </a:t>
            </a:r>
          </a:p>
          <a:p>
            <a:pPr algn="ctr"/>
            <a:r>
              <a:rPr lang="en-US" sz="2000"/>
              <a:t>destination in this network</a:t>
            </a:r>
          </a:p>
          <a:p>
            <a:pPr algn="ctr"/>
            <a:r>
              <a:rPr lang="en-US" sz="2000"/>
              <a:t>have 10.0.0/24 address for </a:t>
            </a:r>
          </a:p>
          <a:p>
            <a:pPr algn="ctr"/>
            <a:r>
              <a:rPr lang="en-US" sz="2000"/>
              <a:t>source, destination (as usual)</a:t>
            </a:r>
          </a:p>
        </p:txBody>
      </p:sp>
      <p:sp>
        <p:nvSpPr>
          <p:cNvPr id="57376" name="Line 91"/>
          <p:cNvSpPr>
            <a:spLocks noChangeShapeType="1"/>
          </p:cNvSpPr>
          <p:nvPr/>
        </p:nvSpPr>
        <p:spPr bwMode="auto">
          <a:xfrm flipH="1" flipV="1">
            <a:off x="5838825" y="3451225"/>
            <a:ext cx="11113" cy="996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77" name="Text Box 92"/>
          <p:cNvSpPr txBox="1">
            <a:spLocks noChangeArrowheads="1"/>
          </p:cNvSpPr>
          <p:nvPr/>
        </p:nvSpPr>
        <p:spPr bwMode="auto">
          <a:xfrm>
            <a:off x="0" y="4424363"/>
            <a:ext cx="44989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2000" b="1" dirty="0">
                <a:solidFill>
                  <a:srgbClr val="800000"/>
                </a:solidFill>
              </a:rPr>
              <a:t>All </a:t>
            </a:r>
            <a:r>
              <a:rPr lang="en-US" sz="2000" dirty="0"/>
              <a:t>datagrams </a:t>
            </a:r>
            <a:r>
              <a:rPr lang="en-US" sz="2000" b="1" i="1" dirty="0">
                <a:solidFill>
                  <a:srgbClr val="800000"/>
                </a:solidFill>
              </a:rPr>
              <a:t>leaving</a:t>
            </a:r>
            <a:r>
              <a:rPr lang="en-US" sz="2000" dirty="0"/>
              <a:t> local</a:t>
            </a:r>
          </a:p>
          <a:p>
            <a:pPr algn="ctr"/>
            <a:r>
              <a:rPr lang="en-US" sz="2000" dirty="0"/>
              <a:t>network have </a:t>
            </a:r>
            <a:r>
              <a:rPr lang="en-US" sz="2000" dirty="0">
                <a:solidFill>
                  <a:srgbClr val="800000"/>
                </a:solidFill>
              </a:rPr>
              <a:t>same</a:t>
            </a:r>
            <a:r>
              <a:rPr lang="en-US" sz="2000" dirty="0"/>
              <a:t> single source NAT IP address: 138.76.29.7,</a:t>
            </a:r>
          </a:p>
          <a:p>
            <a:pPr algn="ctr"/>
            <a:r>
              <a:rPr lang="en-US" sz="2000" dirty="0"/>
              <a:t>different source port numbers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06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24744"/>
            <a:ext cx="8575675" cy="4648200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Motivation: </a:t>
            </a:r>
            <a:r>
              <a:rPr lang="en-US" sz="2400" dirty="0" smtClean="0"/>
              <a:t>local network uses just one IP address as far as outside world is concerned:</a:t>
            </a:r>
          </a:p>
          <a:p>
            <a:pPr lvl="1"/>
            <a:r>
              <a:rPr lang="en-US" dirty="0" smtClean="0"/>
              <a:t>range of addresses not needed from ISP:  just one IP address for all devices.</a:t>
            </a:r>
          </a:p>
          <a:p>
            <a:pPr lvl="1"/>
            <a:r>
              <a:rPr lang="en-US" dirty="0" smtClean="0"/>
              <a:t>can change addresses of devices in local network without notifying outside world.</a:t>
            </a:r>
          </a:p>
          <a:p>
            <a:pPr lvl="1"/>
            <a:r>
              <a:rPr lang="en-US" dirty="0" smtClean="0"/>
              <a:t>can change ISP without changing addresses of devices in local network.</a:t>
            </a:r>
          </a:p>
          <a:p>
            <a:pPr lvl="1"/>
            <a:r>
              <a:rPr lang="en-US" dirty="0" smtClean="0"/>
              <a:t>devices inside local net not explicitly addressable, visible by outside world (a security plus).</a:t>
            </a:r>
          </a:p>
          <a:p>
            <a:pPr>
              <a:buFont typeface="ZapfDingbats" pitchFamily="82" charset="2"/>
              <a:buNone/>
            </a:pPr>
            <a:endParaRPr lang="en-US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white">
          <a:xfrm>
            <a:off x="88080" y="0"/>
            <a:ext cx="9020424" cy="1043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r>
              <a:rPr lang="en-US" sz="4000" dirty="0" smtClean="0"/>
              <a:t>NAT: Network Address Translation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87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4744"/>
            <a:ext cx="8575675" cy="4648200"/>
          </a:xfrm>
        </p:spPr>
        <p:txBody>
          <a:bodyPr/>
          <a:lstStyle/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Implementation:</a:t>
            </a:r>
            <a:r>
              <a:rPr lang="en-US" sz="2400" dirty="0" smtClean="0"/>
              <a:t> NAT router must:</a:t>
            </a:r>
            <a:br>
              <a:rPr lang="en-US" sz="2400" dirty="0" smtClean="0"/>
            </a:b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800000"/>
                </a:solidFill>
              </a:rPr>
              <a:t>outgoing datagrams: replace </a:t>
            </a:r>
            <a:r>
              <a:rPr lang="en-US" sz="2400" dirty="0" smtClean="0"/>
              <a:t>(source IP address, port #) of every outgoing datagram to (NAT IP address, new port #)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dirty="0" smtClean="0"/>
              <a:t>. . . remote clients/servers will respond using (NAT IP address, new port #) as destination address.</a:t>
            </a:r>
            <a:br>
              <a:rPr lang="en-US" dirty="0" smtClean="0"/>
            </a:b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800000"/>
                </a:solidFill>
              </a:rPr>
              <a:t>remember (in NAT translation table) </a:t>
            </a:r>
            <a:r>
              <a:rPr lang="en-US" sz="2400" dirty="0" smtClean="0"/>
              <a:t>every (source IP address, port #)  to (NAT IP address, new port #) translation pair</a:t>
            </a:r>
            <a:br>
              <a:rPr lang="en-US" sz="2400" dirty="0" smtClean="0"/>
            </a:b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800000"/>
                </a:solidFill>
              </a:rPr>
              <a:t>incoming datagrams: replace </a:t>
            </a:r>
            <a:r>
              <a:rPr lang="en-US" sz="2400" dirty="0" smtClean="0"/>
              <a:t>(NAT IP address, new port #) in </a:t>
            </a:r>
            <a:r>
              <a:rPr lang="en-US" sz="2400" dirty="0" err="1" smtClean="0"/>
              <a:t>dest</a:t>
            </a:r>
            <a:r>
              <a:rPr lang="en-US" sz="2400" dirty="0" smtClean="0"/>
              <a:t> fields of every incoming datagram with corresponding (source IP address, port #) stored in NAT table.</a:t>
            </a:r>
          </a:p>
          <a:p>
            <a:pPr lvl="1"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white">
          <a:xfrm>
            <a:off x="88080" y="0"/>
            <a:ext cx="9020424" cy="1043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r>
              <a:rPr lang="en-US" sz="4000" dirty="0" smtClean="0"/>
              <a:t>NAT: Network Address Translation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31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Freeform 139"/>
          <p:cNvSpPr>
            <a:spLocks/>
          </p:cNvSpPr>
          <p:nvPr/>
        </p:nvSpPr>
        <p:spPr bwMode="auto">
          <a:xfrm>
            <a:off x="179388" y="3651250"/>
            <a:ext cx="4089400" cy="1355725"/>
          </a:xfrm>
          <a:custGeom>
            <a:avLst/>
            <a:gdLst>
              <a:gd name="T0" fmla="*/ 3402727 w 2269"/>
              <a:gd name="T1" fmla="*/ 452438 h 854"/>
              <a:gd name="T2" fmla="*/ 753358 w 2269"/>
              <a:gd name="T3" fmla="*/ 449263 h 854"/>
              <a:gd name="T4" fmla="*/ 108138 w 2269"/>
              <a:gd name="T5" fmla="*/ 131763 h 854"/>
              <a:gd name="T6" fmla="*/ 108138 w 2269"/>
              <a:gd name="T7" fmla="*/ 1239838 h 854"/>
              <a:gd name="T8" fmla="*/ 674057 w 2269"/>
              <a:gd name="T9" fmla="*/ 823913 h 854"/>
              <a:gd name="T10" fmla="*/ 3635222 w 2269"/>
              <a:gd name="T11" fmla="*/ 709613 h 854"/>
              <a:gd name="T12" fmla="*/ 3402727 w 2269"/>
              <a:gd name="T13" fmla="*/ 452438 h 8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69" h="854">
                <a:moveTo>
                  <a:pt x="1888" y="285"/>
                </a:moveTo>
                <a:cubicBezTo>
                  <a:pt x="1622" y="258"/>
                  <a:pt x="723" y="317"/>
                  <a:pt x="418" y="283"/>
                </a:cubicBezTo>
                <a:cubicBezTo>
                  <a:pt x="113" y="249"/>
                  <a:pt x="120" y="0"/>
                  <a:pt x="60" y="83"/>
                </a:cubicBezTo>
                <a:cubicBezTo>
                  <a:pt x="0" y="166"/>
                  <a:pt x="8" y="708"/>
                  <a:pt x="60" y="781"/>
                </a:cubicBezTo>
                <a:cubicBezTo>
                  <a:pt x="112" y="854"/>
                  <a:pt x="48" y="575"/>
                  <a:pt x="374" y="519"/>
                </a:cubicBezTo>
                <a:cubicBezTo>
                  <a:pt x="700" y="463"/>
                  <a:pt x="1765" y="486"/>
                  <a:pt x="2017" y="447"/>
                </a:cubicBezTo>
                <a:cubicBezTo>
                  <a:pt x="2269" y="408"/>
                  <a:pt x="2110" y="319"/>
                  <a:pt x="1888" y="285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98000"/>
                </a:srgbClr>
              </a:gs>
              <a:gs pos="100000">
                <a:srgbClr val="66CC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NAT: Network Address Translation</a:t>
            </a:r>
          </a:p>
        </p:txBody>
      </p:sp>
      <p:sp>
        <p:nvSpPr>
          <p:cNvPr id="60422" name="Freeform 29"/>
          <p:cNvSpPr>
            <a:spLocks/>
          </p:cNvSpPr>
          <p:nvPr/>
        </p:nvSpPr>
        <p:spPr bwMode="auto">
          <a:xfrm>
            <a:off x="4468813" y="2922588"/>
            <a:ext cx="3738562" cy="2697162"/>
          </a:xfrm>
          <a:custGeom>
            <a:avLst/>
            <a:gdLst>
              <a:gd name="T0" fmla="*/ 554037 w 2355"/>
              <a:gd name="T1" fmla="*/ 1208087 h 1699"/>
              <a:gd name="T2" fmla="*/ 2620962 w 2355"/>
              <a:gd name="T3" fmla="*/ 1162050 h 1699"/>
              <a:gd name="T4" fmla="*/ 2814637 w 2355"/>
              <a:gd name="T5" fmla="*/ 365125 h 1699"/>
              <a:gd name="T6" fmla="*/ 3221037 w 2355"/>
              <a:gd name="T7" fmla="*/ 12700 h 1699"/>
              <a:gd name="T8" fmla="*/ 3598862 w 2355"/>
              <a:gd name="T9" fmla="*/ 290512 h 1699"/>
              <a:gd name="T10" fmla="*/ 3738562 w 2355"/>
              <a:gd name="T11" fmla="*/ 1495425 h 1699"/>
              <a:gd name="T12" fmla="*/ 3598862 w 2355"/>
              <a:gd name="T13" fmla="*/ 2527300 h 1699"/>
              <a:gd name="T14" fmla="*/ 2921000 w 2355"/>
              <a:gd name="T15" fmla="*/ 2517775 h 1699"/>
              <a:gd name="T16" fmla="*/ 2651125 w 2355"/>
              <a:gd name="T17" fmla="*/ 1627187 h 1699"/>
              <a:gd name="T18" fmla="*/ 349250 w 2355"/>
              <a:gd name="T19" fmla="*/ 1465262 h 1699"/>
              <a:gd name="T20" fmla="*/ 554037 w 2355"/>
              <a:gd name="T21" fmla="*/ 1208087 h 169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355" h="1699">
                <a:moveTo>
                  <a:pt x="349" y="761"/>
                </a:moveTo>
                <a:cubicBezTo>
                  <a:pt x="587" y="729"/>
                  <a:pt x="1414" y="820"/>
                  <a:pt x="1651" y="732"/>
                </a:cubicBezTo>
                <a:cubicBezTo>
                  <a:pt x="1888" y="644"/>
                  <a:pt x="1710" y="351"/>
                  <a:pt x="1773" y="230"/>
                </a:cubicBezTo>
                <a:cubicBezTo>
                  <a:pt x="1836" y="109"/>
                  <a:pt x="1947" y="16"/>
                  <a:pt x="2029" y="8"/>
                </a:cubicBezTo>
                <a:cubicBezTo>
                  <a:pt x="2111" y="0"/>
                  <a:pt x="2213" y="27"/>
                  <a:pt x="2267" y="183"/>
                </a:cubicBezTo>
                <a:cubicBezTo>
                  <a:pt x="2321" y="339"/>
                  <a:pt x="2355" y="707"/>
                  <a:pt x="2355" y="942"/>
                </a:cubicBezTo>
                <a:cubicBezTo>
                  <a:pt x="2355" y="1177"/>
                  <a:pt x="2353" y="1485"/>
                  <a:pt x="2267" y="1592"/>
                </a:cubicBezTo>
                <a:cubicBezTo>
                  <a:pt x="2181" y="1699"/>
                  <a:pt x="1939" y="1680"/>
                  <a:pt x="1840" y="1586"/>
                </a:cubicBezTo>
                <a:cubicBezTo>
                  <a:pt x="1741" y="1492"/>
                  <a:pt x="1940" y="1135"/>
                  <a:pt x="1670" y="1025"/>
                </a:cubicBezTo>
                <a:cubicBezTo>
                  <a:pt x="1400" y="915"/>
                  <a:pt x="440" y="967"/>
                  <a:pt x="220" y="923"/>
                </a:cubicBezTo>
                <a:cubicBezTo>
                  <a:pt x="0" y="879"/>
                  <a:pt x="127" y="795"/>
                  <a:pt x="349" y="761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0423" name="Object 27"/>
          <p:cNvGraphicFramePr>
            <a:graphicFrameLocks noGrp="1" noChangeAspect="1"/>
          </p:cNvGraphicFramePr>
          <p:nvPr>
            <p:ph sz="half" idx="2"/>
          </p:nvPr>
        </p:nvGraphicFramePr>
        <p:xfrm>
          <a:off x="7497763" y="3233738"/>
          <a:ext cx="55562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4" name="Clip" r:id="rId3" imgW="1307263" imgH="1084139" progId="MS_ClipArt_Gallery.2">
                  <p:embed/>
                </p:oleObj>
              </mc:Choice>
              <mc:Fallback>
                <p:oleObj name="Clip" r:id="rId3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7763" y="3233738"/>
                        <a:ext cx="555625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4" name="Object 30"/>
          <p:cNvGraphicFramePr>
            <a:graphicFrameLocks noChangeAspect="1"/>
          </p:cNvGraphicFramePr>
          <p:nvPr/>
        </p:nvGraphicFramePr>
        <p:xfrm>
          <a:off x="7546975" y="4022725"/>
          <a:ext cx="57943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5" name="Clip" r:id="rId5" imgW="1307263" imgH="1084139" progId="MS_ClipArt_Gallery.2">
                  <p:embed/>
                </p:oleObj>
              </mc:Choice>
              <mc:Fallback>
                <p:oleObj name="Clip" r:id="rId5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6975" y="4022725"/>
                        <a:ext cx="579438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5" name="Object 31"/>
          <p:cNvGraphicFramePr>
            <a:graphicFrameLocks noChangeAspect="1"/>
          </p:cNvGraphicFramePr>
          <p:nvPr/>
        </p:nvGraphicFramePr>
        <p:xfrm>
          <a:off x="7518400" y="4787900"/>
          <a:ext cx="56356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6" name="Clip" r:id="rId6" imgW="1307263" imgH="1084139" progId="MS_ClipArt_Gallery.2">
                  <p:embed/>
                </p:oleObj>
              </mc:Choice>
              <mc:Fallback>
                <p:oleObj name="Clip" r:id="rId6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8400" y="4787900"/>
                        <a:ext cx="563563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6" name="Line 32"/>
          <p:cNvSpPr>
            <a:spLocks noChangeShapeType="1"/>
          </p:cNvSpPr>
          <p:nvPr/>
        </p:nvSpPr>
        <p:spPr bwMode="auto">
          <a:xfrm>
            <a:off x="4583113" y="4244975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427" name="Line 33"/>
          <p:cNvSpPr>
            <a:spLocks noChangeShapeType="1"/>
          </p:cNvSpPr>
          <p:nvPr/>
        </p:nvSpPr>
        <p:spPr bwMode="auto">
          <a:xfrm flipH="1">
            <a:off x="7418388" y="3502025"/>
            <a:ext cx="9525" cy="1492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428" name="Line 34"/>
          <p:cNvSpPr>
            <a:spLocks noChangeShapeType="1"/>
          </p:cNvSpPr>
          <p:nvPr/>
        </p:nvSpPr>
        <p:spPr bwMode="auto">
          <a:xfrm>
            <a:off x="7423150" y="3497263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429" name="Line 35"/>
          <p:cNvSpPr>
            <a:spLocks noChangeShapeType="1"/>
          </p:cNvSpPr>
          <p:nvPr/>
        </p:nvSpPr>
        <p:spPr bwMode="auto">
          <a:xfrm flipV="1">
            <a:off x="7429500" y="5002213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430" name="Text Box 36"/>
          <p:cNvSpPr txBox="1">
            <a:spLocks noChangeArrowheads="1"/>
          </p:cNvSpPr>
          <p:nvPr/>
        </p:nvSpPr>
        <p:spPr bwMode="auto">
          <a:xfrm>
            <a:off x="8048625" y="3232150"/>
            <a:ext cx="892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10.0.0.1</a:t>
            </a:r>
          </a:p>
        </p:txBody>
      </p:sp>
      <p:sp>
        <p:nvSpPr>
          <p:cNvPr id="60431" name="Text Box 37"/>
          <p:cNvSpPr txBox="1">
            <a:spLocks noChangeArrowheads="1"/>
          </p:cNvSpPr>
          <p:nvPr/>
        </p:nvSpPr>
        <p:spPr bwMode="auto">
          <a:xfrm>
            <a:off x="8175625" y="4000500"/>
            <a:ext cx="923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10.0.0.2</a:t>
            </a:r>
          </a:p>
        </p:txBody>
      </p:sp>
      <p:sp>
        <p:nvSpPr>
          <p:cNvPr id="60432" name="Text Box 38"/>
          <p:cNvSpPr txBox="1">
            <a:spLocks noChangeArrowheads="1"/>
          </p:cNvSpPr>
          <p:nvPr/>
        </p:nvSpPr>
        <p:spPr bwMode="auto">
          <a:xfrm>
            <a:off x="8137525" y="4895850"/>
            <a:ext cx="923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10.0.0.3</a:t>
            </a:r>
          </a:p>
        </p:txBody>
      </p:sp>
      <p:grpSp>
        <p:nvGrpSpPr>
          <p:cNvPr id="233560" name="Group 88"/>
          <p:cNvGrpSpPr>
            <a:grpSpLocks/>
          </p:cNvGrpSpPr>
          <p:nvPr/>
        </p:nvGrpSpPr>
        <p:grpSpPr bwMode="auto">
          <a:xfrm>
            <a:off x="5635625" y="2860675"/>
            <a:ext cx="1871663" cy="1039813"/>
            <a:chOff x="3550" y="2055"/>
            <a:chExt cx="1179" cy="655"/>
          </a:xfrm>
        </p:grpSpPr>
        <p:grpSp>
          <p:nvGrpSpPr>
            <p:cNvPr id="60516" name="Group 50"/>
            <p:cNvGrpSpPr>
              <a:grpSpLocks/>
            </p:cNvGrpSpPr>
            <p:nvPr/>
          </p:nvGrpSpPr>
          <p:grpSpPr bwMode="auto">
            <a:xfrm>
              <a:off x="3550" y="2055"/>
              <a:ext cx="1179" cy="357"/>
              <a:chOff x="4381" y="786"/>
              <a:chExt cx="1108" cy="357"/>
            </a:xfrm>
          </p:grpSpPr>
          <p:sp>
            <p:nvSpPr>
              <p:cNvPr id="60521" name="Rectangle 40"/>
              <p:cNvSpPr>
                <a:spLocks noChangeArrowheads="1"/>
              </p:cNvSpPr>
              <p:nvPr/>
            </p:nvSpPr>
            <p:spPr bwMode="auto">
              <a:xfrm>
                <a:off x="4385" y="830"/>
                <a:ext cx="1104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22" name="Text Box 39"/>
              <p:cNvSpPr txBox="1">
                <a:spLocks noChangeArrowheads="1"/>
              </p:cNvSpPr>
              <p:nvPr/>
            </p:nvSpPr>
            <p:spPr bwMode="auto">
              <a:xfrm>
                <a:off x="4381" y="813"/>
                <a:ext cx="104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1200" dirty="0"/>
                  <a:t>S: 10.0.0.1, 3345</a:t>
                </a:r>
              </a:p>
              <a:p>
                <a:r>
                  <a:rPr lang="en-US" sz="1200" dirty="0"/>
                  <a:t>D: 128.119.40.186, 80</a:t>
                </a:r>
              </a:p>
            </p:txBody>
          </p:sp>
          <p:grpSp>
            <p:nvGrpSpPr>
              <p:cNvPr id="60523" name="Group 44"/>
              <p:cNvGrpSpPr>
                <a:grpSpLocks/>
              </p:cNvGrpSpPr>
              <p:nvPr/>
            </p:nvGrpSpPr>
            <p:grpSpPr bwMode="auto">
              <a:xfrm>
                <a:off x="5394" y="786"/>
                <a:ext cx="48" cy="99"/>
                <a:chOff x="5508" y="1599"/>
                <a:chExt cx="48" cy="99"/>
              </a:xfrm>
            </p:grpSpPr>
            <p:sp>
              <p:nvSpPr>
                <p:cNvPr id="60528" name="Freeform 43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529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530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0524" name="Group 45"/>
              <p:cNvGrpSpPr>
                <a:grpSpLocks/>
              </p:cNvGrpSpPr>
              <p:nvPr/>
            </p:nvGrpSpPr>
            <p:grpSpPr bwMode="auto">
              <a:xfrm>
                <a:off x="5382" y="1044"/>
                <a:ext cx="48" cy="99"/>
                <a:chOff x="5508" y="1599"/>
                <a:chExt cx="48" cy="99"/>
              </a:xfrm>
            </p:grpSpPr>
            <p:sp>
              <p:nvSpPr>
                <p:cNvPr id="60525" name="Freeform 46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526" name="Line 47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527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60517" name="Freeform 51"/>
            <p:cNvSpPr>
              <a:spLocks/>
            </p:cNvSpPr>
            <p:nvPr/>
          </p:nvSpPr>
          <p:spPr bwMode="auto">
            <a:xfrm>
              <a:off x="3573" y="2364"/>
              <a:ext cx="564" cy="342"/>
            </a:xfrm>
            <a:custGeom>
              <a:avLst/>
              <a:gdLst>
                <a:gd name="T0" fmla="*/ 0 w 417"/>
                <a:gd name="T1" fmla="*/ 342 h 264"/>
                <a:gd name="T2" fmla="*/ 564 w 417"/>
                <a:gd name="T3" fmla="*/ 342 h 264"/>
                <a:gd name="T4" fmla="*/ 564 w 417"/>
                <a:gd name="T5" fmla="*/ 0 h 2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7" h="264">
                  <a:moveTo>
                    <a:pt x="0" y="264"/>
                  </a:moveTo>
                  <a:lnTo>
                    <a:pt x="417" y="264"/>
                  </a:lnTo>
                  <a:lnTo>
                    <a:pt x="417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0518" name="Group 87"/>
            <p:cNvGrpSpPr>
              <a:grpSpLocks/>
            </p:cNvGrpSpPr>
            <p:nvPr/>
          </p:nvGrpSpPr>
          <p:grpSpPr bwMode="auto">
            <a:xfrm>
              <a:off x="4032" y="2419"/>
              <a:ext cx="218" cy="291"/>
              <a:chOff x="5140" y="403"/>
              <a:chExt cx="218" cy="291"/>
            </a:xfrm>
          </p:grpSpPr>
          <p:sp>
            <p:nvSpPr>
              <p:cNvPr id="60519" name="Oval 86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20" name="Text Box 52"/>
              <p:cNvSpPr txBox="1">
                <a:spLocks noChangeArrowheads="1"/>
              </p:cNvSpPr>
              <p:nvPr/>
            </p:nvSpPr>
            <p:spPr bwMode="auto">
              <a:xfrm>
                <a:off x="5143" y="403"/>
                <a:ext cx="20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dirty="0">
                    <a:solidFill>
                      <a:srgbClr val="800000"/>
                    </a:solidFill>
                  </a:rPr>
                  <a:t>1</a:t>
                </a:r>
              </a:p>
            </p:txBody>
          </p:sp>
        </p:grpSp>
      </p:grpSp>
      <p:sp>
        <p:nvSpPr>
          <p:cNvPr id="60434" name="Text Box 54"/>
          <p:cNvSpPr txBox="1">
            <a:spLocks noChangeArrowheads="1"/>
          </p:cNvSpPr>
          <p:nvPr/>
        </p:nvSpPr>
        <p:spPr bwMode="auto">
          <a:xfrm>
            <a:off x="4533900" y="3822700"/>
            <a:ext cx="923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10.0.0.4</a:t>
            </a:r>
          </a:p>
        </p:txBody>
      </p:sp>
      <p:sp>
        <p:nvSpPr>
          <p:cNvPr id="60435" name="Line 55"/>
          <p:cNvSpPr>
            <a:spLocks noChangeShapeType="1"/>
          </p:cNvSpPr>
          <p:nvPr/>
        </p:nvSpPr>
        <p:spPr bwMode="auto">
          <a:xfrm flipH="1">
            <a:off x="4657725" y="4073525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436" name="Text Box 56"/>
          <p:cNvSpPr txBox="1">
            <a:spLocks noChangeArrowheads="1"/>
          </p:cNvSpPr>
          <p:nvPr/>
        </p:nvSpPr>
        <p:spPr bwMode="auto">
          <a:xfrm>
            <a:off x="2695575" y="4379913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138.76.29.7</a:t>
            </a:r>
          </a:p>
        </p:txBody>
      </p:sp>
      <p:sp>
        <p:nvSpPr>
          <p:cNvPr id="60437" name="Line 57"/>
          <p:cNvSpPr>
            <a:spLocks noChangeShapeType="1"/>
          </p:cNvSpPr>
          <p:nvPr/>
        </p:nvSpPr>
        <p:spPr bwMode="auto">
          <a:xfrm flipH="1">
            <a:off x="3917950" y="4311650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233531" name="Group 59"/>
          <p:cNvGrpSpPr>
            <a:grpSpLocks/>
          </p:cNvGrpSpPr>
          <p:nvPr/>
        </p:nvGrpSpPr>
        <p:grpSpPr bwMode="auto">
          <a:xfrm>
            <a:off x="6469063" y="1541463"/>
            <a:ext cx="2503487" cy="1417637"/>
            <a:chOff x="3944" y="971"/>
            <a:chExt cx="1577" cy="893"/>
          </a:xfrm>
        </p:grpSpPr>
        <p:sp>
          <p:nvSpPr>
            <p:cNvPr id="60514" name="Text Box 53"/>
            <p:cNvSpPr txBox="1">
              <a:spLocks noChangeArrowheads="1"/>
            </p:cNvSpPr>
            <p:nvPr/>
          </p:nvSpPr>
          <p:spPr bwMode="auto">
            <a:xfrm>
              <a:off x="4121" y="971"/>
              <a:ext cx="1400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/>
              <a:r>
                <a:rPr lang="en-US" sz="1800" u="sng" dirty="0">
                  <a:solidFill>
                    <a:srgbClr val="800000"/>
                  </a:solidFill>
                </a:rPr>
                <a:t>1:</a:t>
              </a:r>
              <a:r>
                <a:rPr lang="en-US" sz="1800" dirty="0">
                  <a:solidFill>
                    <a:srgbClr val="800000"/>
                  </a:solidFill>
                </a:rPr>
                <a:t> host 10.0.0.1 </a:t>
              </a:r>
            </a:p>
            <a:p>
              <a:pPr algn="l"/>
              <a:r>
                <a:rPr lang="en-US" sz="1800" dirty="0">
                  <a:solidFill>
                    <a:srgbClr val="800000"/>
                  </a:solidFill>
                </a:rPr>
                <a:t>sends datagram to </a:t>
              </a:r>
            </a:p>
            <a:p>
              <a:pPr algn="l"/>
              <a:r>
                <a:rPr lang="en-US" sz="1800" dirty="0">
                  <a:solidFill>
                    <a:srgbClr val="800000"/>
                  </a:solidFill>
                </a:rPr>
                <a:t>128.119.40.186, 80</a:t>
              </a:r>
            </a:p>
          </p:txBody>
        </p:sp>
        <p:sp>
          <p:nvSpPr>
            <p:cNvPr id="60515" name="Line 58"/>
            <p:cNvSpPr>
              <a:spLocks noChangeShapeType="1"/>
            </p:cNvSpPr>
            <p:nvPr/>
          </p:nvSpPr>
          <p:spPr bwMode="auto">
            <a:xfrm flipH="1">
              <a:off x="3944" y="1105"/>
              <a:ext cx="197" cy="75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0439" name="Freeform 67"/>
          <p:cNvSpPr>
            <a:spLocks/>
          </p:cNvSpPr>
          <p:nvPr/>
        </p:nvSpPr>
        <p:spPr bwMode="auto">
          <a:xfrm>
            <a:off x="2344738" y="2627313"/>
            <a:ext cx="3862387" cy="1531937"/>
          </a:xfrm>
          <a:custGeom>
            <a:avLst/>
            <a:gdLst>
              <a:gd name="T0" fmla="*/ 0 w 2433"/>
              <a:gd name="T1" fmla="*/ 101600 h 965"/>
              <a:gd name="T2" fmla="*/ 3733800 w 2433"/>
              <a:gd name="T3" fmla="*/ 101600 h 965"/>
              <a:gd name="T4" fmla="*/ 2603500 w 2433"/>
              <a:gd name="T5" fmla="*/ 714375 h 965"/>
              <a:gd name="T6" fmla="*/ 2076450 w 2433"/>
              <a:gd name="T7" fmla="*/ 1531937 h 965"/>
              <a:gd name="T8" fmla="*/ 1839912 w 2433"/>
              <a:gd name="T9" fmla="*/ 1531937 h 965"/>
              <a:gd name="T10" fmla="*/ 1301750 w 2433"/>
              <a:gd name="T11" fmla="*/ 628650 h 965"/>
              <a:gd name="T12" fmla="*/ 0 w 2433"/>
              <a:gd name="T13" fmla="*/ 101600 h 9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433" h="965">
                <a:moveTo>
                  <a:pt x="0" y="64"/>
                </a:moveTo>
                <a:cubicBezTo>
                  <a:pt x="0" y="64"/>
                  <a:pt x="2079" y="0"/>
                  <a:pt x="2352" y="64"/>
                </a:cubicBezTo>
                <a:cubicBezTo>
                  <a:pt x="2433" y="57"/>
                  <a:pt x="1814" y="309"/>
                  <a:pt x="1640" y="450"/>
                </a:cubicBezTo>
                <a:cubicBezTo>
                  <a:pt x="1466" y="591"/>
                  <a:pt x="1383" y="888"/>
                  <a:pt x="1308" y="965"/>
                </a:cubicBezTo>
                <a:lnTo>
                  <a:pt x="1159" y="965"/>
                </a:lnTo>
                <a:cubicBezTo>
                  <a:pt x="1078" y="870"/>
                  <a:pt x="1013" y="546"/>
                  <a:pt x="820" y="396"/>
                </a:cubicBezTo>
                <a:cubicBezTo>
                  <a:pt x="583" y="207"/>
                  <a:pt x="189" y="142"/>
                  <a:pt x="0" y="64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 w="3175" cap="flat" cmpd="sng">
            <a:solidFill>
              <a:schemeClr val="hlink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440" name="Rectangle 62"/>
          <p:cNvSpPr>
            <a:spLocks noChangeArrowheads="1"/>
          </p:cNvSpPr>
          <p:nvPr/>
        </p:nvSpPr>
        <p:spPr bwMode="auto">
          <a:xfrm>
            <a:off x="2344738" y="1374775"/>
            <a:ext cx="3784600" cy="1354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41" name="Text Box 60"/>
          <p:cNvSpPr txBox="1">
            <a:spLocks noChangeArrowheads="1"/>
          </p:cNvSpPr>
          <p:nvPr/>
        </p:nvSpPr>
        <p:spPr bwMode="auto">
          <a:xfrm>
            <a:off x="2260600" y="1423988"/>
            <a:ext cx="39290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1800" dirty="0"/>
              <a:t>NAT translation table</a:t>
            </a:r>
          </a:p>
          <a:p>
            <a:pPr algn="ctr"/>
            <a:r>
              <a:rPr lang="en-US" sz="1800" dirty="0"/>
              <a:t>WAN side </a:t>
            </a:r>
            <a:r>
              <a:rPr lang="en-US" sz="1800" dirty="0" err="1"/>
              <a:t>addr</a:t>
            </a:r>
            <a:r>
              <a:rPr lang="en-US" sz="1800" dirty="0"/>
              <a:t>        LAN side </a:t>
            </a:r>
            <a:r>
              <a:rPr lang="en-US" sz="1800" dirty="0" err="1"/>
              <a:t>addr</a:t>
            </a:r>
            <a:endParaRPr lang="en-US" sz="1800" dirty="0"/>
          </a:p>
        </p:txBody>
      </p:sp>
      <p:sp>
        <p:nvSpPr>
          <p:cNvPr id="60442" name="Line 63"/>
          <p:cNvSpPr>
            <a:spLocks noChangeShapeType="1"/>
          </p:cNvSpPr>
          <p:nvPr/>
        </p:nvSpPr>
        <p:spPr bwMode="auto">
          <a:xfrm flipV="1">
            <a:off x="2344738" y="1747838"/>
            <a:ext cx="3790950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443" name="Line 64"/>
          <p:cNvSpPr>
            <a:spLocks noChangeShapeType="1"/>
          </p:cNvSpPr>
          <p:nvPr/>
        </p:nvSpPr>
        <p:spPr bwMode="auto">
          <a:xfrm flipV="1">
            <a:off x="2359025" y="2025650"/>
            <a:ext cx="3749675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444" name="Line 65"/>
          <p:cNvSpPr>
            <a:spLocks noChangeShapeType="1"/>
          </p:cNvSpPr>
          <p:nvPr/>
        </p:nvSpPr>
        <p:spPr bwMode="auto">
          <a:xfrm>
            <a:off x="4468813" y="1770063"/>
            <a:ext cx="3175" cy="955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60445" name="Group 10"/>
          <p:cNvGrpSpPr>
            <a:grpSpLocks/>
          </p:cNvGrpSpPr>
          <p:nvPr/>
        </p:nvGrpSpPr>
        <p:grpSpPr bwMode="auto">
          <a:xfrm>
            <a:off x="4062413" y="4105275"/>
            <a:ext cx="555625" cy="307975"/>
            <a:chOff x="3600" y="219"/>
            <a:chExt cx="360" cy="175"/>
          </a:xfrm>
        </p:grpSpPr>
        <p:sp>
          <p:nvSpPr>
            <p:cNvPr id="60501" name="Oval 1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02" name="Line 1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03" name="Line 1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04" name="Rectangle 1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0505" name="Oval 1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0506" name="Group 1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60511" name="Line 1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12" name="Line 1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13" name="Line 1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0507" name="Group 2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60508" name="Line 2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09" name="Line 2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10" name="Line 2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33533" name="Text Box 61"/>
          <p:cNvSpPr txBox="1">
            <a:spLocks noChangeArrowheads="1"/>
          </p:cNvSpPr>
          <p:nvPr/>
        </p:nvSpPr>
        <p:spPr bwMode="auto">
          <a:xfrm>
            <a:off x="1871484" y="2049463"/>
            <a:ext cx="476444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1800" dirty="0">
                <a:solidFill>
                  <a:srgbClr val="800000"/>
                </a:solidFill>
              </a:rPr>
              <a:t>138.76.29.7, 5001   </a:t>
            </a:r>
            <a:r>
              <a:rPr lang="en-US" sz="1800" dirty="0" smtClean="0">
                <a:solidFill>
                  <a:srgbClr val="800000"/>
                </a:solidFill>
              </a:rPr>
              <a:t>10.0.0.1, 3345</a:t>
            </a:r>
            <a:endParaRPr lang="en-US" sz="1800" dirty="0">
              <a:solidFill>
                <a:srgbClr val="800000"/>
              </a:solidFill>
            </a:endParaRPr>
          </a:p>
          <a:p>
            <a:pPr algn="ctr"/>
            <a:r>
              <a:rPr lang="en-US" dirty="0"/>
              <a:t>……                                         ……</a:t>
            </a:r>
          </a:p>
        </p:txBody>
      </p:sp>
      <p:grpSp>
        <p:nvGrpSpPr>
          <p:cNvPr id="233607" name="Group 135"/>
          <p:cNvGrpSpPr>
            <a:grpSpLocks/>
          </p:cNvGrpSpPr>
          <p:nvPr/>
        </p:nvGrpSpPr>
        <p:grpSpPr bwMode="auto">
          <a:xfrm>
            <a:off x="4765675" y="3435350"/>
            <a:ext cx="2784475" cy="1631950"/>
            <a:chOff x="3002" y="2417"/>
            <a:chExt cx="1754" cy="1028"/>
          </a:xfrm>
        </p:grpSpPr>
        <p:sp>
          <p:nvSpPr>
            <p:cNvPr id="60487" name="Rectangle 91"/>
            <p:cNvSpPr>
              <a:spLocks noChangeArrowheads="1"/>
            </p:cNvSpPr>
            <p:nvPr/>
          </p:nvSpPr>
          <p:spPr bwMode="auto">
            <a:xfrm>
              <a:off x="3002" y="3051"/>
              <a:ext cx="1175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88" name="Text Box 92"/>
            <p:cNvSpPr txBox="1">
              <a:spLocks noChangeArrowheads="1"/>
            </p:cNvSpPr>
            <p:nvPr/>
          </p:nvSpPr>
          <p:spPr bwMode="auto">
            <a:xfrm>
              <a:off x="3104" y="3042"/>
              <a:ext cx="1112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200"/>
                <a:t>S: 128.119.40.186, 80 </a:t>
              </a:r>
            </a:p>
            <a:p>
              <a:r>
                <a:rPr lang="en-US" sz="1200"/>
                <a:t>D: 10.0.0.1, 3345</a:t>
              </a:r>
            </a:p>
            <a:p>
              <a:endParaRPr lang="en-US" sz="1200"/>
            </a:p>
          </p:txBody>
        </p:sp>
        <p:grpSp>
          <p:nvGrpSpPr>
            <p:cNvPr id="60489" name="Group 93"/>
            <p:cNvGrpSpPr>
              <a:grpSpLocks/>
            </p:cNvGrpSpPr>
            <p:nvPr/>
          </p:nvGrpSpPr>
          <p:grpSpPr bwMode="auto">
            <a:xfrm>
              <a:off x="3054" y="3007"/>
              <a:ext cx="51" cy="99"/>
              <a:chOff x="5508" y="1599"/>
              <a:chExt cx="48" cy="99"/>
            </a:xfrm>
          </p:grpSpPr>
          <p:sp>
            <p:nvSpPr>
              <p:cNvPr id="60498" name="Freeform 94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499" name="Line 95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500" name="Line 96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0490" name="Group 97"/>
            <p:cNvGrpSpPr>
              <a:grpSpLocks/>
            </p:cNvGrpSpPr>
            <p:nvPr/>
          </p:nvGrpSpPr>
          <p:grpSpPr bwMode="auto">
            <a:xfrm>
              <a:off x="3059" y="3248"/>
              <a:ext cx="51" cy="99"/>
              <a:chOff x="5508" y="1599"/>
              <a:chExt cx="48" cy="99"/>
            </a:xfrm>
          </p:grpSpPr>
          <p:sp>
            <p:nvSpPr>
              <p:cNvPr id="60495" name="Freeform 98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496" name="Line 99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497" name="Line 100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0491" name="Freeform 101"/>
            <p:cNvSpPr>
              <a:spLocks/>
            </p:cNvSpPr>
            <p:nvPr/>
          </p:nvSpPr>
          <p:spPr bwMode="auto">
            <a:xfrm>
              <a:off x="4179" y="2417"/>
              <a:ext cx="577" cy="768"/>
            </a:xfrm>
            <a:custGeom>
              <a:avLst/>
              <a:gdLst>
                <a:gd name="T0" fmla="*/ 577 w 577"/>
                <a:gd name="T1" fmla="*/ 0 h 768"/>
                <a:gd name="T2" fmla="*/ 342 w 577"/>
                <a:gd name="T3" fmla="*/ 0 h 768"/>
                <a:gd name="T4" fmla="*/ 342 w 577"/>
                <a:gd name="T5" fmla="*/ 768 h 768"/>
                <a:gd name="T6" fmla="*/ 0 w 577"/>
                <a:gd name="T7" fmla="*/ 760 h 76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77" h="768">
                  <a:moveTo>
                    <a:pt x="577" y="0"/>
                  </a:moveTo>
                  <a:lnTo>
                    <a:pt x="342" y="0"/>
                  </a:lnTo>
                  <a:lnTo>
                    <a:pt x="342" y="768"/>
                  </a:lnTo>
                  <a:lnTo>
                    <a:pt x="0" y="76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0492" name="Group 102"/>
            <p:cNvGrpSpPr>
              <a:grpSpLocks/>
            </p:cNvGrpSpPr>
            <p:nvPr/>
          </p:nvGrpSpPr>
          <p:grpSpPr bwMode="auto">
            <a:xfrm>
              <a:off x="4239" y="3064"/>
              <a:ext cx="234" cy="291"/>
              <a:chOff x="5139" y="403"/>
              <a:chExt cx="234" cy="291"/>
            </a:xfrm>
          </p:grpSpPr>
          <p:sp>
            <p:nvSpPr>
              <p:cNvPr id="60493" name="Oval 103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94" name="Text Box 104"/>
              <p:cNvSpPr txBox="1">
                <a:spLocks noChangeArrowheads="1"/>
              </p:cNvSpPr>
              <p:nvPr/>
            </p:nvSpPr>
            <p:spPr bwMode="auto">
              <a:xfrm>
                <a:off x="5139" y="403"/>
                <a:ext cx="234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dirty="0">
                    <a:solidFill>
                      <a:srgbClr val="800000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233580" name="Group 108"/>
          <p:cNvGrpSpPr>
            <a:grpSpLocks/>
          </p:cNvGrpSpPr>
          <p:nvPr/>
        </p:nvGrpSpPr>
        <p:grpSpPr bwMode="auto">
          <a:xfrm>
            <a:off x="1531938" y="3641725"/>
            <a:ext cx="2497137" cy="566738"/>
            <a:chOff x="1026" y="3559"/>
            <a:chExt cx="1573" cy="357"/>
          </a:xfrm>
        </p:grpSpPr>
        <p:grpSp>
          <p:nvGrpSpPr>
            <p:cNvPr id="60472" name="Group 68"/>
            <p:cNvGrpSpPr>
              <a:grpSpLocks/>
            </p:cNvGrpSpPr>
            <p:nvPr/>
          </p:nvGrpSpPr>
          <p:grpSpPr bwMode="auto">
            <a:xfrm>
              <a:off x="1412" y="3559"/>
              <a:ext cx="1187" cy="357"/>
              <a:chOff x="4381" y="786"/>
              <a:chExt cx="1108" cy="357"/>
            </a:xfrm>
          </p:grpSpPr>
          <p:sp>
            <p:nvSpPr>
              <p:cNvPr id="60477" name="Rectangle 69"/>
              <p:cNvSpPr>
                <a:spLocks noChangeArrowheads="1"/>
              </p:cNvSpPr>
              <p:nvPr/>
            </p:nvSpPr>
            <p:spPr bwMode="auto">
              <a:xfrm>
                <a:off x="4385" y="830"/>
                <a:ext cx="1104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78" name="Text Box 70"/>
              <p:cNvSpPr txBox="1">
                <a:spLocks noChangeArrowheads="1"/>
              </p:cNvSpPr>
              <p:nvPr/>
            </p:nvSpPr>
            <p:spPr bwMode="auto">
              <a:xfrm>
                <a:off x="4381" y="813"/>
                <a:ext cx="104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1200"/>
                  <a:t>S: 138.76.29.7, 5001</a:t>
                </a:r>
              </a:p>
              <a:p>
                <a:r>
                  <a:rPr lang="en-US" sz="1200"/>
                  <a:t>D: 128.119.40.186, 80</a:t>
                </a:r>
              </a:p>
            </p:txBody>
          </p:sp>
          <p:grpSp>
            <p:nvGrpSpPr>
              <p:cNvPr id="60479" name="Group 71"/>
              <p:cNvGrpSpPr>
                <a:grpSpLocks/>
              </p:cNvGrpSpPr>
              <p:nvPr/>
            </p:nvGrpSpPr>
            <p:grpSpPr bwMode="auto">
              <a:xfrm>
                <a:off x="5394" y="786"/>
                <a:ext cx="48" cy="99"/>
                <a:chOff x="5508" y="1599"/>
                <a:chExt cx="48" cy="99"/>
              </a:xfrm>
            </p:grpSpPr>
            <p:sp>
              <p:nvSpPr>
                <p:cNvPr id="60484" name="Freeform 72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485" name="Line 73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486" name="Line 74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0480" name="Group 75"/>
              <p:cNvGrpSpPr>
                <a:grpSpLocks/>
              </p:cNvGrpSpPr>
              <p:nvPr/>
            </p:nvGrpSpPr>
            <p:grpSpPr bwMode="auto">
              <a:xfrm>
                <a:off x="5382" y="1044"/>
                <a:ext cx="48" cy="99"/>
                <a:chOff x="5508" y="1599"/>
                <a:chExt cx="48" cy="99"/>
              </a:xfrm>
            </p:grpSpPr>
            <p:sp>
              <p:nvSpPr>
                <p:cNvPr id="60481" name="Freeform 76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482" name="Line 77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483" name="Line 78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60473" name="Line 79"/>
            <p:cNvSpPr>
              <a:spLocks noChangeShapeType="1"/>
            </p:cNvSpPr>
            <p:nvPr/>
          </p:nvSpPr>
          <p:spPr bwMode="auto">
            <a:xfrm flipH="1">
              <a:off x="1026" y="3729"/>
              <a:ext cx="3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0474" name="Group 105"/>
            <p:cNvGrpSpPr>
              <a:grpSpLocks/>
            </p:cNvGrpSpPr>
            <p:nvPr/>
          </p:nvGrpSpPr>
          <p:grpSpPr bwMode="auto">
            <a:xfrm>
              <a:off x="1142" y="3616"/>
              <a:ext cx="234" cy="291"/>
              <a:chOff x="5139" y="403"/>
              <a:chExt cx="234" cy="291"/>
            </a:xfrm>
          </p:grpSpPr>
          <p:sp>
            <p:nvSpPr>
              <p:cNvPr id="60475" name="Oval 106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76" name="Text Box 107"/>
              <p:cNvSpPr txBox="1">
                <a:spLocks noChangeArrowheads="1"/>
              </p:cNvSpPr>
              <p:nvPr/>
            </p:nvSpPr>
            <p:spPr bwMode="auto">
              <a:xfrm>
                <a:off x="5139" y="403"/>
                <a:ext cx="234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dirty="0">
                    <a:solidFill>
                      <a:srgbClr val="800000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233584" name="Group 112"/>
          <p:cNvGrpSpPr>
            <a:grpSpLocks/>
          </p:cNvGrpSpPr>
          <p:nvPr/>
        </p:nvGrpSpPr>
        <p:grpSpPr bwMode="auto">
          <a:xfrm>
            <a:off x="0" y="1643063"/>
            <a:ext cx="5154613" cy="2081212"/>
            <a:chOff x="0" y="1288"/>
            <a:chExt cx="3247" cy="1311"/>
          </a:xfrm>
        </p:grpSpPr>
        <p:sp>
          <p:nvSpPr>
            <p:cNvPr id="60468" name="Text Box 82"/>
            <p:cNvSpPr txBox="1">
              <a:spLocks noChangeArrowheads="1"/>
            </p:cNvSpPr>
            <p:nvPr/>
          </p:nvSpPr>
          <p:spPr bwMode="auto">
            <a:xfrm>
              <a:off x="0" y="1288"/>
              <a:ext cx="1357" cy="1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/>
              <a:r>
                <a:rPr lang="en-US" sz="1800" u="sng" dirty="0">
                  <a:solidFill>
                    <a:srgbClr val="800000"/>
                  </a:solidFill>
                </a:rPr>
                <a:t>2:</a:t>
              </a:r>
              <a:r>
                <a:rPr lang="en-US" sz="1800" dirty="0">
                  <a:solidFill>
                    <a:srgbClr val="800000"/>
                  </a:solidFill>
                </a:rPr>
                <a:t> NAT router</a:t>
              </a:r>
            </a:p>
            <a:p>
              <a:pPr algn="l"/>
              <a:r>
                <a:rPr lang="en-US" sz="1800" dirty="0">
                  <a:solidFill>
                    <a:srgbClr val="800000"/>
                  </a:solidFill>
                </a:rPr>
                <a:t>changes datagram</a:t>
              </a:r>
            </a:p>
            <a:p>
              <a:pPr algn="l"/>
              <a:r>
                <a:rPr lang="en-US" sz="1800" dirty="0">
                  <a:solidFill>
                    <a:srgbClr val="800000"/>
                  </a:solidFill>
                </a:rPr>
                <a:t>source </a:t>
              </a:r>
              <a:r>
                <a:rPr lang="en-US" sz="1800" dirty="0" err="1">
                  <a:solidFill>
                    <a:srgbClr val="800000"/>
                  </a:solidFill>
                </a:rPr>
                <a:t>addr</a:t>
              </a:r>
              <a:r>
                <a:rPr lang="en-US" sz="1800" dirty="0">
                  <a:solidFill>
                    <a:srgbClr val="800000"/>
                  </a:solidFill>
                </a:rPr>
                <a:t> from</a:t>
              </a:r>
            </a:p>
            <a:p>
              <a:pPr algn="l"/>
              <a:r>
                <a:rPr lang="en-US" sz="1800" dirty="0">
                  <a:solidFill>
                    <a:srgbClr val="800000"/>
                  </a:solidFill>
                </a:rPr>
                <a:t>10.0.0.1, 3345 to</a:t>
              </a:r>
            </a:p>
            <a:p>
              <a:pPr algn="l"/>
              <a:r>
                <a:rPr lang="en-US" sz="1800" dirty="0">
                  <a:solidFill>
                    <a:srgbClr val="800000"/>
                  </a:solidFill>
                </a:rPr>
                <a:t>138.76.29.7, 5001,</a:t>
              </a:r>
            </a:p>
            <a:p>
              <a:pPr algn="l"/>
              <a:r>
                <a:rPr lang="en-US" sz="1800" dirty="0">
                  <a:solidFill>
                    <a:srgbClr val="800000"/>
                  </a:solidFill>
                </a:rPr>
                <a:t>updates table</a:t>
              </a:r>
            </a:p>
          </p:txBody>
        </p:sp>
        <p:sp>
          <p:nvSpPr>
            <p:cNvPr id="60469" name="Line 83"/>
            <p:cNvSpPr>
              <a:spLocks noChangeShapeType="1"/>
            </p:cNvSpPr>
            <p:nvPr/>
          </p:nvSpPr>
          <p:spPr bwMode="auto">
            <a:xfrm>
              <a:off x="1285" y="2243"/>
              <a:ext cx="147" cy="3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470" name="Line 110"/>
            <p:cNvSpPr>
              <a:spLocks noChangeShapeType="1"/>
            </p:cNvSpPr>
            <p:nvPr/>
          </p:nvSpPr>
          <p:spPr bwMode="auto">
            <a:xfrm flipV="1">
              <a:off x="1275" y="1788"/>
              <a:ext cx="663" cy="45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471" name="Line 111"/>
            <p:cNvSpPr>
              <a:spLocks noChangeShapeType="1"/>
            </p:cNvSpPr>
            <p:nvPr/>
          </p:nvSpPr>
          <p:spPr bwMode="auto">
            <a:xfrm flipV="1">
              <a:off x="1275" y="1751"/>
              <a:ext cx="1972" cy="49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33601" name="Group 129"/>
          <p:cNvGrpSpPr>
            <a:grpSpLocks/>
          </p:cNvGrpSpPr>
          <p:nvPr/>
        </p:nvGrpSpPr>
        <p:grpSpPr bwMode="auto">
          <a:xfrm>
            <a:off x="1360488" y="4681538"/>
            <a:ext cx="2471737" cy="696912"/>
            <a:chOff x="1163" y="3752"/>
            <a:chExt cx="1557" cy="439"/>
          </a:xfrm>
        </p:grpSpPr>
        <p:sp>
          <p:nvSpPr>
            <p:cNvPr id="60454" name="Rectangle 115"/>
            <p:cNvSpPr>
              <a:spLocks noChangeArrowheads="1"/>
            </p:cNvSpPr>
            <p:nvPr/>
          </p:nvSpPr>
          <p:spPr bwMode="auto">
            <a:xfrm>
              <a:off x="1163" y="3796"/>
              <a:ext cx="1183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55" name="Text Box 116"/>
            <p:cNvSpPr txBox="1">
              <a:spLocks noChangeArrowheads="1"/>
            </p:cNvSpPr>
            <p:nvPr/>
          </p:nvSpPr>
          <p:spPr bwMode="auto">
            <a:xfrm>
              <a:off x="1281" y="3788"/>
              <a:ext cx="1120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200"/>
                <a:t>S: 128.119.40.186, 80 </a:t>
              </a:r>
            </a:p>
            <a:p>
              <a:r>
                <a:rPr lang="en-US" sz="1200"/>
                <a:t>D: 138.76.29.7, 5001</a:t>
              </a:r>
            </a:p>
            <a:p>
              <a:endParaRPr lang="en-US" sz="1200"/>
            </a:p>
          </p:txBody>
        </p:sp>
        <p:grpSp>
          <p:nvGrpSpPr>
            <p:cNvPr id="60456" name="Group 117"/>
            <p:cNvGrpSpPr>
              <a:grpSpLocks/>
            </p:cNvGrpSpPr>
            <p:nvPr/>
          </p:nvGrpSpPr>
          <p:grpSpPr bwMode="auto">
            <a:xfrm>
              <a:off x="1214" y="3752"/>
              <a:ext cx="52" cy="99"/>
              <a:chOff x="5508" y="1599"/>
              <a:chExt cx="48" cy="99"/>
            </a:xfrm>
          </p:grpSpPr>
          <p:sp>
            <p:nvSpPr>
              <p:cNvPr id="60465" name="Freeform 118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466" name="Line 119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467" name="Line 120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0457" name="Group 121"/>
            <p:cNvGrpSpPr>
              <a:grpSpLocks/>
            </p:cNvGrpSpPr>
            <p:nvPr/>
          </p:nvGrpSpPr>
          <p:grpSpPr bwMode="auto">
            <a:xfrm>
              <a:off x="1193" y="3984"/>
              <a:ext cx="52" cy="99"/>
              <a:chOff x="5508" y="1599"/>
              <a:chExt cx="48" cy="99"/>
            </a:xfrm>
          </p:grpSpPr>
          <p:sp>
            <p:nvSpPr>
              <p:cNvPr id="60462" name="Freeform 122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463" name="Line 123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464" name="Line 124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0458" name="Line 125"/>
            <p:cNvSpPr>
              <a:spLocks noChangeShapeType="1"/>
            </p:cNvSpPr>
            <p:nvPr/>
          </p:nvSpPr>
          <p:spPr bwMode="auto">
            <a:xfrm flipH="1">
              <a:off x="2344" y="3931"/>
              <a:ext cx="3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0459" name="Group 126"/>
            <p:cNvGrpSpPr>
              <a:grpSpLocks/>
            </p:cNvGrpSpPr>
            <p:nvPr/>
          </p:nvGrpSpPr>
          <p:grpSpPr bwMode="auto">
            <a:xfrm>
              <a:off x="2408" y="3818"/>
              <a:ext cx="234" cy="291"/>
              <a:chOff x="5139" y="403"/>
              <a:chExt cx="234" cy="291"/>
            </a:xfrm>
          </p:grpSpPr>
          <p:sp>
            <p:nvSpPr>
              <p:cNvPr id="60460" name="Oval 127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61" name="Text Box 128"/>
              <p:cNvSpPr txBox="1">
                <a:spLocks noChangeArrowheads="1"/>
              </p:cNvSpPr>
              <p:nvPr/>
            </p:nvSpPr>
            <p:spPr bwMode="auto">
              <a:xfrm>
                <a:off x="5139" y="403"/>
                <a:ext cx="234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dirty="0">
                    <a:solidFill>
                      <a:srgbClr val="800000"/>
                    </a:solidFill>
                  </a:rPr>
                  <a:t>3</a:t>
                </a:r>
              </a:p>
            </p:txBody>
          </p:sp>
        </p:grpSp>
      </p:grpSp>
      <p:sp>
        <p:nvSpPr>
          <p:cNvPr id="233603" name="Text Box 131"/>
          <p:cNvSpPr txBox="1">
            <a:spLocks noChangeArrowheads="1"/>
          </p:cNvSpPr>
          <p:nvPr/>
        </p:nvSpPr>
        <p:spPr bwMode="auto">
          <a:xfrm>
            <a:off x="1317625" y="5141913"/>
            <a:ext cx="21590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800" u="sng" dirty="0">
                <a:solidFill>
                  <a:srgbClr val="800000"/>
                </a:solidFill>
              </a:rPr>
              <a:t>3:</a:t>
            </a:r>
            <a:r>
              <a:rPr lang="en-US" sz="1800" dirty="0">
                <a:solidFill>
                  <a:srgbClr val="800000"/>
                </a:solidFill>
              </a:rPr>
              <a:t> Reply arrives</a:t>
            </a:r>
          </a:p>
          <a:p>
            <a:pPr algn="l"/>
            <a:r>
              <a:rPr lang="en-US" sz="1800" dirty="0">
                <a:solidFill>
                  <a:srgbClr val="800000"/>
                </a:solidFill>
              </a:rPr>
              <a:t> </a:t>
            </a:r>
            <a:r>
              <a:rPr lang="en-US" sz="1800" dirty="0" err="1">
                <a:solidFill>
                  <a:srgbClr val="800000"/>
                </a:solidFill>
              </a:rPr>
              <a:t>dest</a:t>
            </a:r>
            <a:r>
              <a:rPr lang="en-US" sz="1800" dirty="0">
                <a:solidFill>
                  <a:srgbClr val="800000"/>
                </a:solidFill>
              </a:rPr>
              <a:t>. address:</a:t>
            </a:r>
          </a:p>
          <a:p>
            <a:pPr algn="l"/>
            <a:r>
              <a:rPr lang="en-US" sz="1800" dirty="0">
                <a:solidFill>
                  <a:srgbClr val="800000"/>
                </a:solidFill>
              </a:rPr>
              <a:t> 138.76.29.7, 5001</a:t>
            </a:r>
          </a:p>
        </p:txBody>
      </p:sp>
      <p:sp>
        <p:nvSpPr>
          <p:cNvPr id="233608" name="Text Box 136"/>
          <p:cNvSpPr txBox="1">
            <a:spLocks noChangeArrowheads="1"/>
          </p:cNvSpPr>
          <p:nvPr/>
        </p:nvSpPr>
        <p:spPr bwMode="auto">
          <a:xfrm>
            <a:off x="4741863" y="4976813"/>
            <a:ext cx="4011612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800" u="sng" dirty="0">
                <a:solidFill>
                  <a:srgbClr val="800000"/>
                </a:solidFill>
              </a:rPr>
              <a:t>4:</a:t>
            </a:r>
            <a:r>
              <a:rPr lang="en-US" sz="1800" dirty="0">
                <a:solidFill>
                  <a:srgbClr val="800000"/>
                </a:solidFill>
              </a:rPr>
              <a:t> NAT router</a:t>
            </a:r>
          </a:p>
          <a:p>
            <a:pPr algn="l"/>
            <a:r>
              <a:rPr lang="en-US" sz="1800" dirty="0">
                <a:solidFill>
                  <a:srgbClr val="800000"/>
                </a:solidFill>
              </a:rPr>
              <a:t>changes datagram</a:t>
            </a:r>
          </a:p>
          <a:p>
            <a:pPr algn="l"/>
            <a:r>
              <a:rPr lang="en-US" sz="1800" dirty="0" err="1">
                <a:solidFill>
                  <a:srgbClr val="800000"/>
                </a:solidFill>
              </a:rPr>
              <a:t>dest</a:t>
            </a:r>
            <a:r>
              <a:rPr lang="en-US" sz="1800" dirty="0">
                <a:solidFill>
                  <a:srgbClr val="800000"/>
                </a:solidFill>
              </a:rPr>
              <a:t> </a:t>
            </a:r>
            <a:r>
              <a:rPr lang="en-US" sz="1800" dirty="0" err="1">
                <a:solidFill>
                  <a:srgbClr val="800000"/>
                </a:solidFill>
              </a:rPr>
              <a:t>addr</a:t>
            </a:r>
            <a:r>
              <a:rPr lang="en-US" sz="1800" dirty="0">
                <a:solidFill>
                  <a:srgbClr val="800000"/>
                </a:solidFill>
              </a:rPr>
              <a:t> from</a:t>
            </a:r>
          </a:p>
          <a:p>
            <a:pPr algn="l"/>
            <a:r>
              <a:rPr lang="en-US" sz="1800" dirty="0">
                <a:solidFill>
                  <a:srgbClr val="800000"/>
                </a:solidFill>
              </a:rPr>
              <a:t>138.76.29.7, 5001 to 10.0.0.1, 3345 </a:t>
            </a:r>
          </a:p>
          <a:p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60453" name="Line 138"/>
          <p:cNvSpPr>
            <a:spLocks noChangeShapeType="1"/>
          </p:cNvSpPr>
          <p:nvPr/>
        </p:nvSpPr>
        <p:spPr bwMode="auto">
          <a:xfrm>
            <a:off x="1022350" y="4273550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90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3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23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3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3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533" grpId="0"/>
      <p:bldP spid="233603" grpId="0"/>
      <p:bldP spid="23360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27384"/>
            <a:ext cx="7772400" cy="1143000"/>
          </a:xfrm>
        </p:spPr>
        <p:txBody>
          <a:bodyPr/>
          <a:lstStyle/>
          <a:p>
            <a:r>
              <a:rPr lang="en-US" dirty="0" smtClean="0"/>
              <a:t>NAT Traversal </a:t>
            </a:r>
            <a:r>
              <a:rPr lang="en-US" dirty="0"/>
              <a:t>P</a:t>
            </a:r>
            <a:r>
              <a:rPr lang="en-US" dirty="0" smtClean="0"/>
              <a:t>roblem</a:t>
            </a:r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052736"/>
            <a:ext cx="4559300" cy="51593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client wants to connect to server with address 10.0.0.1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server address 10.0.0.1 local to LAN (client can’t use it as destination </a:t>
            </a:r>
            <a:r>
              <a:rPr lang="en-US" sz="2000" dirty="0" err="1" smtClean="0"/>
              <a:t>addr</a:t>
            </a:r>
            <a:r>
              <a:rPr lang="en-US" sz="20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only one externally visible </a:t>
            </a:r>
            <a:r>
              <a:rPr lang="en-US" sz="2000" dirty="0" err="1" smtClean="0"/>
              <a:t>NATted</a:t>
            </a:r>
            <a:r>
              <a:rPr lang="en-US" sz="2000" dirty="0" smtClean="0"/>
              <a:t> address: 138.76.29.7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</a:t>
            </a:r>
            <a:r>
              <a:rPr lang="en-US" sz="2400" dirty="0" smtClean="0"/>
              <a:t>olution 1: statically configure NAT to forward incoming connection requests at given port to server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e.g., (</a:t>
            </a:r>
            <a:r>
              <a:rPr lang="en-US" sz="2000" dirty="0" smtClean="0"/>
              <a:t>138.76.29.7</a:t>
            </a:r>
            <a:r>
              <a:rPr lang="en-US" sz="2000" dirty="0" smtClean="0"/>
              <a:t>, port 2500) always forwarded to 10.0.0.1 port 25000</a:t>
            </a:r>
          </a:p>
        </p:txBody>
      </p:sp>
      <p:sp>
        <p:nvSpPr>
          <p:cNvPr id="62470" name="Freeform 29"/>
          <p:cNvSpPr>
            <a:spLocks/>
          </p:cNvSpPr>
          <p:nvPr/>
        </p:nvSpPr>
        <p:spPr bwMode="auto">
          <a:xfrm>
            <a:off x="7115175" y="2185988"/>
            <a:ext cx="1676400" cy="2487612"/>
          </a:xfrm>
          <a:custGeom>
            <a:avLst/>
            <a:gdLst>
              <a:gd name="T0" fmla="*/ 173038 w 1056"/>
              <a:gd name="T1" fmla="*/ 1073150 h 1567"/>
              <a:gd name="T2" fmla="*/ 949325 w 1056"/>
              <a:gd name="T3" fmla="*/ 1027112 h 1567"/>
              <a:gd name="T4" fmla="*/ 846138 w 1056"/>
              <a:gd name="T5" fmla="*/ 974725 h 1567"/>
              <a:gd name="T6" fmla="*/ 898525 w 1056"/>
              <a:gd name="T7" fmla="*/ 268287 h 1567"/>
              <a:gd name="T8" fmla="*/ 1262063 w 1056"/>
              <a:gd name="T9" fmla="*/ 60325 h 1567"/>
              <a:gd name="T10" fmla="*/ 1608138 w 1056"/>
              <a:gd name="T11" fmla="*/ 142875 h 1567"/>
              <a:gd name="T12" fmla="*/ 1566863 w 1056"/>
              <a:gd name="T13" fmla="*/ 919162 h 1567"/>
              <a:gd name="T14" fmla="*/ 1595438 w 1056"/>
              <a:gd name="T15" fmla="*/ 1389062 h 1567"/>
              <a:gd name="T16" fmla="*/ 1566863 w 1056"/>
              <a:gd name="T17" fmla="*/ 2303462 h 1567"/>
              <a:gd name="T18" fmla="*/ 939800 w 1056"/>
              <a:gd name="T19" fmla="*/ 2346325 h 1567"/>
              <a:gd name="T20" fmla="*/ 750888 w 1056"/>
              <a:gd name="T21" fmla="*/ 1458912 h 1567"/>
              <a:gd name="T22" fmla="*/ 96838 w 1056"/>
              <a:gd name="T23" fmla="*/ 1330325 h 1567"/>
              <a:gd name="T24" fmla="*/ 173038 w 1056"/>
              <a:gd name="T25" fmla="*/ 1073150 h 156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056" h="1567">
                <a:moveTo>
                  <a:pt x="109" y="676"/>
                </a:moveTo>
                <a:cubicBezTo>
                  <a:pt x="199" y="644"/>
                  <a:pt x="527" y="657"/>
                  <a:pt x="598" y="647"/>
                </a:cubicBezTo>
                <a:cubicBezTo>
                  <a:pt x="669" y="637"/>
                  <a:pt x="538" y="694"/>
                  <a:pt x="533" y="614"/>
                </a:cubicBezTo>
                <a:cubicBezTo>
                  <a:pt x="527" y="534"/>
                  <a:pt x="522" y="265"/>
                  <a:pt x="566" y="169"/>
                </a:cubicBezTo>
                <a:cubicBezTo>
                  <a:pt x="610" y="73"/>
                  <a:pt x="721" y="51"/>
                  <a:pt x="795" y="38"/>
                </a:cubicBezTo>
                <a:cubicBezTo>
                  <a:pt x="869" y="25"/>
                  <a:pt x="981" y="0"/>
                  <a:pt x="1013" y="90"/>
                </a:cubicBezTo>
                <a:cubicBezTo>
                  <a:pt x="1045" y="180"/>
                  <a:pt x="988" y="448"/>
                  <a:pt x="987" y="579"/>
                </a:cubicBezTo>
                <a:cubicBezTo>
                  <a:pt x="986" y="710"/>
                  <a:pt x="1005" y="730"/>
                  <a:pt x="1005" y="875"/>
                </a:cubicBezTo>
                <a:cubicBezTo>
                  <a:pt x="1005" y="1020"/>
                  <a:pt x="1056" y="1351"/>
                  <a:pt x="987" y="1451"/>
                </a:cubicBezTo>
                <a:cubicBezTo>
                  <a:pt x="918" y="1551"/>
                  <a:pt x="678" y="1567"/>
                  <a:pt x="592" y="1478"/>
                </a:cubicBezTo>
                <a:cubicBezTo>
                  <a:pt x="506" y="1389"/>
                  <a:pt x="562" y="1026"/>
                  <a:pt x="473" y="919"/>
                </a:cubicBezTo>
                <a:cubicBezTo>
                  <a:pt x="384" y="812"/>
                  <a:pt x="122" y="878"/>
                  <a:pt x="61" y="838"/>
                </a:cubicBezTo>
                <a:cubicBezTo>
                  <a:pt x="0" y="798"/>
                  <a:pt x="26" y="710"/>
                  <a:pt x="109" y="67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2471" name="Object 31"/>
          <p:cNvGraphicFramePr>
            <a:graphicFrameLocks noChangeAspect="1"/>
          </p:cNvGraphicFramePr>
          <p:nvPr/>
        </p:nvGraphicFramePr>
        <p:xfrm>
          <a:off x="8151813" y="3138488"/>
          <a:ext cx="5794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2" name="Clip" r:id="rId3" imgW="1307263" imgH="1084139" progId="MS_ClipArt_Gallery.2">
                  <p:embed/>
                </p:oleObj>
              </mc:Choice>
              <mc:Fallback>
                <p:oleObj name="Clip" r:id="rId3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1813" y="3138488"/>
                        <a:ext cx="579437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2" name="Object 32"/>
          <p:cNvGraphicFramePr>
            <a:graphicFrameLocks noChangeAspect="1"/>
          </p:cNvGraphicFramePr>
          <p:nvPr/>
        </p:nvGraphicFramePr>
        <p:xfrm>
          <a:off x="8123238" y="3903663"/>
          <a:ext cx="56356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3" name="Clip" r:id="rId5" imgW="1307263" imgH="1084139" progId="MS_ClipArt_Gallery.2">
                  <p:embed/>
                </p:oleObj>
              </mc:Choice>
              <mc:Fallback>
                <p:oleObj name="Clip" r:id="rId5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3238" y="3903663"/>
                        <a:ext cx="563562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3" name="Line 33"/>
          <p:cNvSpPr>
            <a:spLocks noChangeShapeType="1"/>
          </p:cNvSpPr>
          <p:nvPr/>
        </p:nvSpPr>
        <p:spPr bwMode="auto">
          <a:xfrm flipV="1">
            <a:off x="7183438" y="3352800"/>
            <a:ext cx="1073150" cy="20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474" name="Line 34"/>
          <p:cNvSpPr>
            <a:spLocks noChangeShapeType="1"/>
          </p:cNvSpPr>
          <p:nvPr/>
        </p:nvSpPr>
        <p:spPr bwMode="auto">
          <a:xfrm flipH="1">
            <a:off x="8023225" y="2617788"/>
            <a:ext cx="9525" cy="1492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475" name="Line 35"/>
          <p:cNvSpPr>
            <a:spLocks noChangeShapeType="1"/>
          </p:cNvSpPr>
          <p:nvPr/>
        </p:nvSpPr>
        <p:spPr bwMode="auto">
          <a:xfrm>
            <a:off x="8027988" y="2613025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476" name="Line 36"/>
          <p:cNvSpPr>
            <a:spLocks noChangeShapeType="1"/>
          </p:cNvSpPr>
          <p:nvPr/>
        </p:nvSpPr>
        <p:spPr bwMode="auto">
          <a:xfrm flipV="1">
            <a:off x="8034338" y="4117975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477" name="Text Box 37"/>
          <p:cNvSpPr txBox="1">
            <a:spLocks noChangeArrowheads="1"/>
          </p:cNvSpPr>
          <p:nvPr/>
        </p:nvSpPr>
        <p:spPr bwMode="auto">
          <a:xfrm>
            <a:off x="7905750" y="2001838"/>
            <a:ext cx="892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10.0.0.1</a:t>
            </a:r>
          </a:p>
        </p:txBody>
      </p:sp>
      <p:sp>
        <p:nvSpPr>
          <p:cNvPr id="62478" name="Text Box 56"/>
          <p:cNvSpPr txBox="1">
            <a:spLocks noChangeArrowheads="1"/>
          </p:cNvSpPr>
          <p:nvPr/>
        </p:nvSpPr>
        <p:spPr bwMode="auto">
          <a:xfrm>
            <a:off x="7134225" y="2951163"/>
            <a:ext cx="923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10.0.0.4</a:t>
            </a:r>
          </a:p>
        </p:txBody>
      </p:sp>
      <p:sp>
        <p:nvSpPr>
          <p:cNvPr id="62479" name="Line 57"/>
          <p:cNvSpPr>
            <a:spLocks noChangeShapeType="1"/>
          </p:cNvSpPr>
          <p:nvPr/>
        </p:nvSpPr>
        <p:spPr bwMode="auto">
          <a:xfrm flipH="1">
            <a:off x="7258050" y="3201988"/>
            <a:ext cx="85725" cy="128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480" name="Line 58"/>
          <p:cNvSpPr>
            <a:spLocks noChangeShapeType="1"/>
          </p:cNvSpPr>
          <p:nvPr/>
        </p:nvSpPr>
        <p:spPr bwMode="auto">
          <a:xfrm flipH="1">
            <a:off x="6518275" y="3440113"/>
            <a:ext cx="85725" cy="128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481" name="Text Box 88"/>
          <p:cNvSpPr txBox="1">
            <a:spLocks noChangeArrowheads="1"/>
          </p:cNvSpPr>
          <p:nvPr/>
        </p:nvSpPr>
        <p:spPr bwMode="auto">
          <a:xfrm>
            <a:off x="6446846" y="3522663"/>
            <a:ext cx="111440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dirty="0">
                <a:solidFill>
                  <a:srgbClr val="800000"/>
                </a:solidFill>
              </a:rPr>
              <a:t>NAT </a:t>
            </a:r>
          </a:p>
          <a:p>
            <a:pPr algn="ctr"/>
            <a:r>
              <a:rPr lang="en-US" dirty="0">
                <a:solidFill>
                  <a:srgbClr val="800000"/>
                </a:solidFill>
              </a:rPr>
              <a:t>router</a:t>
            </a:r>
          </a:p>
        </p:txBody>
      </p:sp>
      <p:sp>
        <p:nvSpPr>
          <p:cNvPr id="62482" name="Text Box 89"/>
          <p:cNvSpPr txBox="1">
            <a:spLocks noChangeArrowheads="1"/>
          </p:cNvSpPr>
          <p:nvPr/>
        </p:nvSpPr>
        <p:spPr bwMode="auto">
          <a:xfrm>
            <a:off x="5295900" y="3508375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138.76.29.7</a:t>
            </a:r>
          </a:p>
        </p:txBody>
      </p:sp>
      <p:grpSp>
        <p:nvGrpSpPr>
          <p:cNvPr id="62483" name="Group 91"/>
          <p:cNvGrpSpPr>
            <a:grpSpLocks/>
          </p:cNvGrpSpPr>
          <p:nvPr/>
        </p:nvGrpSpPr>
        <p:grpSpPr bwMode="auto">
          <a:xfrm>
            <a:off x="8205788" y="2274888"/>
            <a:ext cx="331787" cy="755650"/>
            <a:chOff x="4180" y="783"/>
            <a:chExt cx="150" cy="307"/>
          </a:xfrm>
        </p:grpSpPr>
        <p:sp>
          <p:nvSpPr>
            <p:cNvPr id="62503" name="AutoShape 9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04" name="Rectangle 9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05" name="Rectangle 9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06" name="AutoShape 9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07" name="Line 9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08" name="Line 9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09" name="Rectangle 9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10" name="Rectangle 9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484" name="Line 100"/>
          <p:cNvSpPr>
            <a:spLocks noChangeShapeType="1"/>
          </p:cNvSpPr>
          <p:nvPr/>
        </p:nvSpPr>
        <p:spPr bwMode="auto">
          <a:xfrm>
            <a:off x="6345238" y="3422650"/>
            <a:ext cx="401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62485" name="Group 59"/>
          <p:cNvGrpSpPr>
            <a:grpSpLocks/>
          </p:cNvGrpSpPr>
          <p:nvPr/>
        </p:nvGrpSpPr>
        <p:grpSpPr bwMode="auto">
          <a:xfrm>
            <a:off x="6662738" y="3233738"/>
            <a:ext cx="555625" cy="307975"/>
            <a:chOff x="3600" y="219"/>
            <a:chExt cx="360" cy="175"/>
          </a:xfrm>
        </p:grpSpPr>
        <p:sp>
          <p:nvSpPr>
            <p:cNvPr id="62490" name="Oval 6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1" name="Line 6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2" name="Line 6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3" name="Rectangle 6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2494" name="Oval 6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2495" name="Group 6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62500" name="Line 6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01" name="Line 6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02" name="Line 6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496" name="Group 6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62497" name="Line 7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98" name="Line 7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99" name="Line 7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62486" name="Object 101"/>
          <p:cNvGraphicFramePr>
            <a:graphicFrameLocks noChangeAspect="1"/>
          </p:cNvGraphicFramePr>
          <p:nvPr/>
        </p:nvGraphicFramePr>
        <p:xfrm>
          <a:off x="5172075" y="2559050"/>
          <a:ext cx="56356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4" name="Clip" r:id="rId6" imgW="1307263" imgH="1084139" progId="MS_ClipArt_Gallery.2">
                  <p:embed/>
                </p:oleObj>
              </mc:Choice>
              <mc:Fallback>
                <p:oleObj name="Clip" r:id="rId6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2075" y="2559050"/>
                        <a:ext cx="563563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87" name="Text Box 102"/>
          <p:cNvSpPr txBox="1">
            <a:spLocks noChangeArrowheads="1"/>
          </p:cNvSpPr>
          <p:nvPr/>
        </p:nvSpPr>
        <p:spPr bwMode="auto">
          <a:xfrm>
            <a:off x="5046663" y="2187575"/>
            <a:ext cx="800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/>
              <a:t>Client</a:t>
            </a:r>
          </a:p>
        </p:txBody>
      </p:sp>
      <p:sp>
        <p:nvSpPr>
          <p:cNvPr id="62488" name="Text Box 103"/>
          <p:cNvSpPr txBox="1">
            <a:spLocks noChangeArrowheads="1"/>
          </p:cNvSpPr>
          <p:nvPr/>
        </p:nvSpPr>
        <p:spPr bwMode="auto">
          <a:xfrm>
            <a:off x="5903317" y="2276872"/>
            <a:ext cx="396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3200" dirty="0"/>
              <a:t>?</a:t>
            </a:r>
          </a:p>
        </p:txBody>
      </p:sp>
      <p:sp>
        <p:nvSpPr>
          <p:cNvPr id="62489" name="Line 104"/>
          <p:cNvSpPr>
            <a:spLocks noChangeShapeType="1"/>
          </p:cNvSpPr>
          <p:nvPr/>
        </p:nvSpPr>
        <p:spPr bwMode="auto">
          <a:xfrm>
            <a:off x="5653088" y="3019425"/>
            <a:ext cx="401637" cy="277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453336"/>
            <a:ext cx="914400" cy="404664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25</a:t>
            </a:fld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88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27384"/>
            <a:ext cx="7772400" cy="1038944"/>
          </a:xfrm>
        </p:spPr>
        <p:txBody>
          <a:bodyPr/>
          <a:lstStyle/>
          <a:p>
            <a:r>
              <a:rPr lang="en-US" dirty="0" smtClean="0"/>
              <a:t>NAT Traversal </a:t>
            </a:r>
            <a:r>
              <a:rPr lang="en-US" dirty="0"/>
              <a:t>P</a:t>
            </a:r>
            <a:r>
              <a:rPr lang="en-US" dirty="0" smtClean="0"/>
              <a:t>roblem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06525"/>
            <a:ext cx="5003800" cy="5159375"/>
          </a:xfrm>
        </p:spPr>
        <p:txBody>
          <a:bodyPr/>
          <a:lstStyle/>
          <a:p>
            <a:r>
              <a:rPr lang="en-US" sz="2400" dirty="0"/>
              <a:t>S</a:t>
            </a:r>
            <a:r>
              <a:rPr lang="en-US" sz="2400" dirty="0" smtClean="0"/>
              <a:t>olution 2: Universal Plug and Play (UPnP) Internet Gateway Device (IGD) Protocol. Allows </a:t>
            </a:r>
            <a:r>
              <a:rPr lang="en-US" sz="2400" dirty="0" err="1" smtClean="0"/>
              <a:t>NATted</a:t>
            </a:r>
            <a:r>
              <a:rPr lang="en-US" sz="2400" dirty="0" smtClean="0"/>
              <a:t> host to:</a:t>
            </a:r>
          </a:p>
          <a:p>
            <a:pPr lvl="1">
              <a:spcBef>
                <a:spcPct val="0"/>
              </a:spcBef>
              <a:buFont typeface="Wingdings" pitchFamily="2" charset="2"/>
              <a:buChar char="v"/>
            </a:pPr>
            <a:r>
              <a:rPr lang="en-US" sz="2400" dirty="0" smtClean="0"/>
              <a:t>learn public IP address (138.76.29.7)</a:t>
            </a:r>
          </a:p>
          <a:p>
            <a:pPr lvl="1">
              <a:spcBef>
                <a:spcPct val="0"/>
              </a:spcBef>
              <a:buFont typeface="Wingdings" pitchFamily="2" charset="2"/>
              <a:buChar char="v"/>
            </a:pPr>
            <a:r>
              <a:rPr lang="en-US" sz="2400" dirty="0" smtClean="0"/>
              <a:t>add/remove port mappings (with lease times)</a:t>
            </a:r>
          </a:p>
          <a:p>
            <a:pPr lvl="1">
              <a:spcBef>
                <a:spcPct val="0"/>
              </a:spcBef>
              <a:buFont typeface="Wingdings" pitchFamily="2" charset="2"/>
              <a:buChar char="v"/>
            </a:pPr>
            <a:endParaRPr lang="en-US" sz="2400" dirty="0" smtClean="0"/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/>
              <a:t>i.e., automate static NAT port map configuration</a:t>
            </a:r>
          </a:p>
        </p:txBody>
      </p:sp>
      <p:sp>
        <p:nvSpPr>
          <p:cNvPr id="63494" name="Freeform 51"/>
          <p:cNvSpPr>
            <a:spLocks/>
          </p:cNvSpPr>
          <p:nvPr/>
        </p:nvSpPr>
        <p:spPr bwMode="auto">
          <a:xfrm>
            <a:off x="7115175" y="2185988"/>
            <a:ext cx="1676400" cy="2487612"/>
          </a:xfrm>
          <a:custGeom>
            <a:avLst/>
            <a:gdLst>
              <a:gd name="T0" fmla="*/ 173038 w 1056"/>
              <a:gd name="T1" fmla="*/ 1073150 h 1567"/>
              <a:gd name="T2" fmla="*/ 949325 w 1056"/>
              <a:gd name="T3" fmla="*/ 1027112 h 1567"/>
              <a:gd name="T4" fmla="*/ 846138 w 1056"/>
              <a:gd name="T5" fmla="*/ 974725 h 1567"/>
              <a:gd name="T6" fmla="*/ 898525 w 1056"/>
              <a:gd name="T7" fmla="*/ 268287 h 1567"/>
              <a:gd name="T8" fmla="*/ 1262063 w 1056"/>
              <a:gd name="T9" fmla="*/ 60325 h 1567"/>
              <a:gd name="T10" fmla="*/ 1608138 w 1056"/>
              <a:gd name="T11" fmla="*/ 142875 h 1567"/>
              <a:gd name="T12" fmla="*/ 1566863 w 1056"/>
              <a:gd name="T13" fmla="*/ 919162 h 1567"/>
              <a:gd name="T14" fmla="*/ 1595438 w 1056"/>
              <a:gd name="T15" fmla="*/ 1389062 h 1567"/>
              <a:gd name="T16" fmla="*/ 1566863 w 1056"/>
              <a:gd name="T17" fmla="*/ 2303462 h 1567"/>
              <a:gd name="T18" fmla="*/ 939800 w 1056"/>
              <a:gd name="T19" fmla="*/ 2346325 h 1567"/>
              <a:gd name="T20" fmla="*/ 750888 w 1056"/>
              <a:gd name="T21" fmla="*/ 1458912 h 1567"/>
              <a:gd name="T22" fmla="*/ 96838 w 1056"/>
              <a:gd name="T23" fmla="*/ 1330325 h 1567"/>
              <a:gd name="T24" fmla="*/ 173038 w 1056"/>
              <a:gd name="T25" fmla="*/ 1073150 h 156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056" h="1567">
                <a:moveTo>
                  <a:pt x="109" y="676"/>
                </a:moveTo>
                <a:cubicBezTo>
                  <a:pt x="199" y="644"/>
                  <a:pt x="527" y="657"/>
                  <a:pt x="598" y="647"/>
                </a:cubicBezTo>
                <a:cubicBezTo>
                  <a:pt x="669" y="637"/>
                  <a:pt x="538" y="694"/>
                  <a:pt x="533" y="614"/>
                </a:cubicBezTo>
                <a:cubicBezTo>
                  <a:pt x="527" y="534"/>
                  <a:pt x="522" y="265"/>
                  <a:pt x="566" y="169"/>
                </a:cubicBezTo>
                <a:cubicBezTo>
                  <a:pt x="610" y="73"/>
                  <a:pt x="721" y="51"/>
                  <a:pt x="795" y="38"/>
                </a:cubicBezTo>
                <a:cubicBezTo>
                  <a:pt x="869" y="25"/>
                  <a:pt x="981" y="0"/>
                  <a:pt x="1013" y="90"/>
                </a:cubicBezTo>
                <a:cubicBezTo>
                  <a:pt x="1045" y="180"/>
                  <a:pt x="988" y="448"/>
                  <a:pt x="987" y="579"/>
                </a:cubicBezTo>
                <a:cubicBezTo>
                  <a:pt x="986" y="710"/>
                  <a:pt x="1005" y="730"/>
                  <a:pt x="1005" y="875"/>
                </a:cubicBezTo>
                <a:cubicBezTo>
                  <a:pt x="1005" y="1020"/>
                  <a:pt x="1056" y="1351"/>
                  <a:pt x="987" y="1451"/>
                </a:cubicBezTo>
                <a:cubicBezTo>
                  <a:pt x="918" y="1551"/>
                  <a:pt x="678" y="1567"/>
                  <a:pt x="592" y="1478"/>
                </a:cubicBezTo>
                <a:cubicBezTo>
                  <a:pt x="506" y="1389"/>
                  <a:pt x="562" y="1026"/>
                  <a:pt x="473" y="919"/>
                </a:cubicBezTo>
                <a:cubicBezTo>
                  <a:pt x="384" y="812"/>
                  <a:pt x="122" y="878"/>
                  <a:pt x="61" y="838"/>
                </a:cubicBezTo>
                <a:cubicBezTo>
                  <a:pt x="0" y="798"/>
                  <a:pt x="26" y="710"/>
                  <a:pt x="109" y="67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3495" name="Object 52"/>
          <p:cNvGraphicFramePr>
            <a:graphicFrameLocks noChangeAspect="1"/>
          </p:cNvGraphicFramePr>
          <p:nvPr/>
        </p:nvGraphicFramePr>
        <p:xfrm>
          <a:off x="8151813" y="3138488"/>
          <a:ext cx="5794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6" name="Clip" r:id="rId3" imgW="1307263" imgH="1084139" progId="MS_ClipArt_Gallery.2">
                  <p:embed/>
                </p:oleObj>
              </mc:Choice>
              <mc:Fallback>
                <p:oleObj name="Clip" r:id="rId3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1813" y="3138488"/>
                        <a:ext cx="579437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6" name="Object 53"/>
          <p:cNvGraphicFramePr>
            <a:graphicFrameLocks noChangeAspect="1"/>
          </p:cNvGraphicFramePr>
          <p:nvPr/>
        </p:nvGraphicFramePr>
        <p:xfrm>
          <a:off x="8123238" y="3903663"/>
          <a:ext cx="56356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7" name="Clip" r:id="rId5" imgW="1307263" imgH="1084139" progId="MS_ClipArt_Gallery.2">
                  <p:embed/>
                </p:oleObj>
              </mc:Choice>
              <mc:Fallback>
                <p:oleObj name="Clip" r:id="rId5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3238" y="3903663"/>
                        <a:ext cx="563562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7" name="Line 54"/>
          <p:cNvSpPr>
            <a:spLocks noChangeShapeType="1"/>
          </p:cNvSpPr>
          <p:nvPr/>
        </p:nvSpPr>
        <p:spPr bwMode="auto">
          <a:xfrm flipV="1">
            <a:off x="7183438" y="3352800"/>
            <a:ext cx="1073150" cy="20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498" name="Line 55"/>
          <p:cNvSpPr>
            <a:spLocks noChangeShapeType="1"/>
          </p:cNvSpPr>
          <p:nvPr/>
        </p:nvSpPr>
        <p:spPr bwMode="auto">
          <a:xfrm flipH="1">
            <a:off x="8023225" y="2617788"/>
            <a:ext cx="9525" cy="1492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499" name="Line 56"/>
          <p:cNvSpPr>
            <a:spLocks noChangeShapeType="1"/>
          </p:cNvSpPr>
          <p:nvPr/>
        </p:nvSpPr>
        <p:spPr bwMode="auto">
          <a:xfrm>
            <a:off x="8027988" y="2613025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500" name="Line 57"/>
          <p:cNvSpPr>
            <a:spLocks noChangeShapeType="1"/>
          </p:cNvSpPr>
          <p:nvPr/>
        </p:nvSpPr>
        <p:spPr bwMode="auto">
          <a:xfrm flipV="1">
            <a:off x="8034338" y="4117975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501" name="Text Box 58"/>
          <p:cNvSpPr txBox="1">
            <a:spLocks noChangeArrowheads="1"/>
          </p:cNvSpPr>
          <p:nvPr/>
        </p:nvSpPr>
        <p:spPr bwMode="auto">
          <a:xfrm>
            <a:off x="7905750" y="2001838"/>
            <a:ext cx="892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10.0.0.1</a:t>
            </a:r>
          </a:p>
        </p:txBody>
      </p:sp>
      <p:sp>
        <p:nvSpPr>
          <p:cNvPr id="63502" name="Text Box 59"/>
          <p:cNvSpPr txBox="1">
            <a:spLocks noChangeArrowheads="1"/>
          </p:cNvSpPr>
          <p:nvPr/>
        </p:nvSpPr>
        <p:spPr bwMode="auto">
          <a:xfrm>
            <a:off x="7134225" y="2951163"/>
            <a:ext cx="923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10.0.0.4</a:t>
            </a:r>
          </a:p>
        </p:txBody>
      </p:sp>
      <p:sp>
        <p:nvSpPr>
          <p:cNvPr id="63503" name="Line 60"/>
          <p:cNvSpPr>
            <a:spLocks noChangeShapeType="1"/>
          </p:cNvSpPr>
          <p:nvPr/>
        </p:nvSpPr>
        <p:spPr bwMode="auto">
          <a:xfrm flipH="1">
            <a:off x="7258050" y="3201988"/>
            <a:ext cx="85725" cy="128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504" name="Line 61"/>
          <p:cNvSpPr>
            <a:spLocks noChangeShapeType="1"/>
          </p:cNvSpPr>
          <p:nvPr/>
        </p:nvSpPr>
        <p:spPr bwMode="auto">
          <a:xfrm flipH="1">
            <a:off x="6518275" y="3440113"/>
            <a:ext cx="85725" cy="128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505" name="Text Box 62"/>
          <p:cNvSpPr txBox="1">
            <a:spLocks noChangeArrowheads="1"/>
          </p:cNvSpPr>
          <p:nvPr/>
        </p:nvSpPr>
        <p:spPr bwMode="auto">
          <a:xfrm>
            <a:off x="6565900" y="3522663"/>
            <a:ext cx="876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/>
              <a:t>NAT </a:t>
            </a:r>
          </a:p>
          <a:p>
            <a:pPr algn="ctr"/>
            <a:r>
              <a:rPr lang="en-US"/>
              <a:t>router</a:t>
            </a:r>
          </a:p>
        </p:txBody>
      </p:sp>
      <p:sp>
        <p:nvSpPr>
          <p:cNvPr id="63506" name="Text Box 63"/>
          <p:cNvSpPr txBox="1">
            <a:spLocks noChangeArrowheads="1"/>
          </p:cNvSpPr>
          <p:nvPr/>
        </p:nvSpPr>
        <p:spPr bwMode="auto">
          <a:xfrm>
            <a:off x="5295900" y="3508375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138.76.29.7</a:t>
            </a:r>
          </a:p>
        </p:txBody>
      </p:sp>
      <p:grpSp>
        <p:nvGrpSpPr>
          <p:cNvPr id="63507" name="Group 64"/>
          <p:cNvGrpSpPr>
            <a:grpSpLocks/>
          </p:cNvGrpSpPr>
          <p:nvPr/>
        </p:nvGrpSpPr>
        <p:grpSpPr bwMode="auto">
          <a:xfrm>
            <a:off x="8205788" y="2274888"/>
            <a:ext cx="331787" cy="755650"/>
            <a:chOff x="4180" y="783"/>
            <a:chExt cx="150" cy="307"/>
          </a:xfrm>
        </p:grpSpPr>
        <p:sp>
          <p:nvSpPr>
            <p:cNvPr id="63525" name="AutoShape 6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6" name="Rectangle 6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7" name="Rectangle 6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8" name="AutoShape 6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9" name="Line 6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0" name="Line 7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1" name="Rectangle 7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2" name="Rectangle 7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3508" name="Line 73"/>
          <p:cNvSpPr>
            <a:spLocks noChangeShapeType="1"/>
          </p:cNvSpPr>
          <p:nvPr/>
        </p:nvSpPr>
        <p:spPr bwMode="auto">
          <a:xfrm>
            <a:off x="6345238" y="3422650"/>
            <a:ext cx="401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63509" name="Group 74"/>
          <p:cNvGrpSpPr>
            <a:grpSpLocks/>
          </p:cNvGrpSpPr>
          <p:nvPr/>
        </p:nvGrpSpPr>
        <p:grpSpPr bwMode="auto">
          <a:xfrm>
            <a:off x="6662738" y="3233738"/>
            <a:ext cx="555625" cy="307975"/>
            <a:chOff x="3600" y="219"/>
            <a:chExt cx="360" cy="175"/>
          </a:xfrm>
        </p:grpSpPr>
        <p:sp>
          <p:nvSpPr>
            <p:cNvPr id="63512" name="Oval 7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3" name="Line 7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4" name="Line 7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5" name="Rectangle 7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3516" name="Oval 7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3517" name="Group 8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63522" name="Line 8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23" name="Line 8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24" name="Line 8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518" name="Group 8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63519" name="Line 8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20" name="Line 8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21" name="Line 8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3510" name="Freeform 92"/>
          <p:cNvSpPr>
            <a:spLocks/>
          </p:cNvSpPr>
          <p:nvPr/>
        </p:nvSpPr>
        <p:spPr bwMode="auto">
          <a:xfrm>
            <a:off x="7245350" y="2339975"/>
            <a:ext cx="1166813" cy="1079500"/>
          </a:xfrm>
          <a:custGeom>
            <a:avLst/>
            <a:gdLst>
              <a:gd name="T0" fmla="*/ 0 w 735"/>
              <a:gd name="T1" fmla="*/ 1040219 h 742"/>
              <a:gd name="T2" fmla="*/ 631825 w 735"/>
              <a:gd name="T3" fmla="*/ 974751 h 742"/>
              <a:gd name="T4" fmla="*/ 660400 w 735"/>
              <a:gd name="T5" fmla="*/ 408813 h 742"/>
              <a:gd name="T6" fmla="*/ 717550 w 735"/>
              <a:gd name="T7" fmla="*/ 59649 h 742"/>
              <a:gd name="T8" fmla="*/ 1166813 w 735"/>
              <a:gd name="T9" fmla="*/ 46555 h 7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35" h="742">
                <a:moveTo>
                  <a:pt x="0" y="715"/>
                </a:moveTo>
                <a:cubicBezTo>
                  <a:pt x="66" y="708"/>
                  <a:pt x="329" y="742"/>
                  <a:pt x="398" y="670"/>
                </a:cubicBezTo>
                <a:cubicBezTo>
                  <a:pt x="467" y="598"/>
                  <a:pt x="407" y="386"/>
                  <a:pt x="416" y="281"/>
                </a:cubicBezTo>
                <a:cubicBezTo>
                  <a:pt x="425" y="176"/>
                  <a:pt x="399" y="82"/>
                  <a:pt x="452" y="41"/>
                </a:cubicBezTo>
                <a:cubicBezTo>
                  <a:pt x="505" y="0"/>
                  <a:pt x="676" y="34"/>
                  <a:pt x="735" y="32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511" name="Text Box 93"/>
          <p:cNvSpPr txBox="1">
            <a:spLocks noChangeArrowheads="1"/>
          </p:cNvSpPr>
          <p:nvPr/>
        </p:nvSpPr>
        <p:spPr bwMode="auto">
          <a:xfrm>
            <a:off x="7086511" y="2495550"/>
            <a:ext cx="7857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dirty="0">
                <a:solidFill>
                  <a:srgbClr val="800000"/>
                </a:solidFill>
              </a:rPr>
              <a:t>IGD</a:t>
            </a:r>
          </a:p>
        </p:txBody>
      </p:sp>
      <p:sp>
        <p:nvSpPr>
          <p:cNvPr id="45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453336"/>
            <a:ext cx="914400" cy="404664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26</a:t>
            </a:fld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61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99392"/>
            <a:ext cx="7772400" cy="1143000"/>
          </a:xfrm>
        </p:spPr>
        <p:txBody>
          <a:bodyPr/>
          <a:lstStyle/>
          <a:p>
            <a:r>
              <a:rPr lang="en-US" dirty="0" smtClean="0"/>
              <a:t>NAT Traversal </a:t>
            </a:r>
            <a:r>
              <a:rPr lang="en-US" dirty="0"/>
              <a:t>P</a:t>
            </a:r>
            <a:r>
              <a:rPr lang="en-US" dirty="0" smtClean="0"/>
              <a:t>roblem</a:t>
            </a:r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077937"/>
            <a:ext cx="7675563" cy="5159375"/>
          </a:xfrm>
        </p:spPr>
        <p:txBody>
          <a:bodyPr/>
          <a:lstStyle/>
          <a:p>
            <a:r>
              <a:rPr lang="en-US" sz="2400" dirty="0"/>
              <a:t>S</a:t>
            </a:r>
            <a:r>
              <a:rPr lang="en-US" sz="2400" dirty="0" smtClean="0"/>
              <a:t>olution 3: relaying (used in Skype)</a:t>
            </a:r>
          </a:p>
          <a:p>
            <a:pPr lvl="1"/>
            <a:r>
              <a:rPr lang="en-US" sz="2400" dirty="0" err="1" smtClean="0"/>
              <a:t>NATed</a:t>
            </a:r>
            <a:r>
              <a:rPr lang="en-US" sz="2400" dirty="0" smtClean="0"/>
              <a:t> client establishes connection to relay</a:t>
            </a:r>
          </a:p>
          <a:p>
            <a:pPr lvl="1"/>
            <a:r>
              <a:rPr lang="en-US" sz="2400" dirty="0" smtClean="0"/>
              <a:t>External client connects to relay</a:t>
            </a:r>
          </a:p>
          <a:p>
            <a:pPr lvl="1"/>
            <a:r>
              <a:rPr lang="en-US" sz="2400" dirty="0" smtClean="0"/>
              <a:t>relay bridges packets between to connections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</p:txBody>
      </p:sp>
      <p:sp>
        <p:nvSpPr>
          <p:cNvPr id="64518" name="Text Box 16"/>
          <p:cNvSpPr txBox="1">
            <a:spLocks noChangeArrowheads="1"/>
          </p:cNvSpPr>
          <p:nvPr/>
        </p:nvSpPr>
        <p:spPr bwMode="auto">
          <a:xfrm>
            <a:off x="4879975" y="5100638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138.76.29.7</a:t>
            </a:r>
          </a:p>
        </p:txBody>
      </p:sp>
      <p:graphicFrame>
        <p:nvGraphicFramePr>
          <p:cNvPr id="64519" name="Object 41"/>
          <p:cNvGraphicFramePr>
            <a:graphicFrameLocks noChangeAspect="1"/>
          </p:cNvGraphicFramePr>
          <p:nvPr/>
        </p:nvGraphicFramePr>
        <p:xfrm>
          <a:off x="401638" y="4316413"/>
          <a:ext cx="56356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4" name="Clip" r:id="rId3" imgW="1307263" imgH="1084139" progId="MS_ClipArt_Gallery.2">
                  <p:embed/>
                </p:oleObj>
              </mc:Choice>
              <mc:Fallback>
                <p:oleObj name="Clip" r:id="rId3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38" y="4316413"/>
                        <a:ext cx="563562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20" name="Text Box 42"/>
          <p:cNvSpPr txBox="1">
            <a:spLocks noChangeArrowheads="1"/>
          </p:cNvSpPr>
          <p:nvPr/>
        </p:nvSpPr>
        <p:spPr bwMode="auto">
          <a:xfrm>
            <a:off x="260350" y="4722813"/>
            <a:ext cx="800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/>
              <a:t>Client</a:t>
            </a:r>
          </a:p>
        </p:txBody>
      </p:sp>
      <p:grpSp>
        <p:nvGrpSpPr>
          <p:cNvPr id="64521" name="Group 64"/>
          <p:cNvGrpSpPr>
            <a:grpSpLocks/>
          </p:cNvGrpSpPr>
          <p:nvPr/>
        </p:nvGrpSpPr>
        <p:grpSpPr bwMode="auto">
          <a:xfrm>
            <a:off x="5929313" y="3625850"/>
            <a:ext cx="2508250" cy="2640013"/>
            <a:chOff x="3735" y="2284"/>
            <a:chExt cx="1580" cy="1663"/>
          </a:xfrm>
        </p:grpSpPr>
        <p:sp>
          <p:nvSpPr>
            <p:cNvPr id="64539" name="Freeform 4"/>
            <p:cNvSpPr>
              <a:spLocks/>
            </p:cNvSpPr>
            <p:nvPr/>
          </p:nvSpPr>
          <p:spPr bwMode="auto">
            <a:xfrm>
              <a:off x="4220" y="2380"/>
              <a:ext cx="1056" cy="1567"/>
            </a:xfrm>
            <a:custGeom>
              <a:avLst/>
              <a:gdLst>
                <a:gd name="T0" fmla="*/ 109 w 1056"/>
                <a:gd name="T1" fmla="*/ 676 h 1567"/>
                <a:gd name="T2" fmla="*/ 598 w 1056"/>
                <a:gd name="T3" fmla="*/ 647 h 1567"/>
                <a:gd name="T4" fmla="*/ 533 w 1056"/>
                <a:gd name="T5" fmla="*/ 614 h 1567"/>
                <a:gd name="T6" fmla="*/ 566 w 1056"/>
                <a:gd name="T7" fmla="*/ 169 h 1567"/>
                <a:gd name="T8" fmla="*/ 795 w 1056"/>
                <a:gd name="T9" fmla="*/ 38 h 1567"/>
                <a:gd name="T10" fmla="*/ 1013 w 1056"/>
                <a:gd name="T11" fmla="*/ 90 h 1567"/>
                <a:gd name="T12" fmla="*/ 987 w 1056"/>
                <a:gd name="T13" fmla="*/ 579 h 1567"/>
                <a:gd name="T14" fmla="*/ 1005 w 1056"/>
                <a:gd name="T15" fmla="*/ 875 h 1567"/>
                <a:gd name="T16" fmla="*/ 987 w 1056"/>
                <a:gd name="T17" fmla="*/ 1451 h 1567"/>
                <a:gd name="T18" fmla="*/ 592 w 1056"/>
                <a:gd name="T19" fmla="*/ 1478 h 1567"/>
                <a:gd name="T20" fmla="*/ 473 w 1056"/>
                <a:gd name="T21" fmla="*/ 919 h 1567"/>
                <a:gd name="T22" fmla="*/ 61 w 1056"/>
                <a:gd name="T23" fmla="*/ 838 h 1567"/>
                <a:gd name="T24" fmla="*/ 109 w 1056"/>
                <a:gd name="T25" fmla="*/ 676 h 156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56" h="1567">
                  <a:moveTo>
                    <a:pt x="109" y="676"/>
                  </a:moveTo>
                  <a:cubicBezTo>
                    <a:pt x="199" y="644"/>
                    <a:pt x="527" y="657"/>
                    <a:pt x="598" y="647"/>
                  </a:cubicBezTo>
                  <a:cubicBezTo>
                    <a:pt x="669" y="637"/>
                    <a:pt x="538" y="694"/>
                    <a:pt x="533" y="614"/>
                  </a:cubicBezTo>
                  <a:cubicBezTo>
                    <a:pt x="527" y="534"/>
                    <a:pt x="522" y="265"/>
                    <a:pt x="566" y="169"/>
                  </a:cubicBezTo>
                  <a:cubicBezTo>
                    <a:pt x="610" y="73"/>
                    <a:pt x="721" y="51"/>
                    <a:pt x="795" y="38"/>
                  </a:cubicBezTo>
                  <a:cubicBezTo>
                    <a:pt x="869" y="25"/>
                    <a:pt x="981" y="0"/>
                    <a:pt x="1013" y="90"/>
                  </a:cubicBezTo>
                  <a:cubicBezTo>
                    <a:pt x="1045" y="180"/>
                    <a:pt x="988" y="448"/>
                    <a:pt x="987" y="579"/>
                  </a:cubicBezTo>
                  <a:cubicBezTo>
                    <a:pt x="986" y="710"/>
                    <a:pt x="1005" y="730"/>
                    <a:pt x="1005" y="875"/>
                  </a:cubicBezTo>
                  <a:cubicBezTo>
                    <a:pt x="1005" y="1020"/>
                    <a:pt x="1056" y="1351"/>
                    <a:pt x="987" y="1451"/>
                  </a:cubicBezTo>
                  <a:cubicBezTo>
                    <a:pt x="918" y="1551"/>
                    <a:pt x="678" y="1567"/>
                    <a:pt x="592" y="1478"/>
                  </a:cubicBezTo>
                  <a:cubicBezTo>
                    <a:pt x="506" y="1389"/>
                    <a:pt x="562" y="1026"/>
                    <a:pt x="473" y="919"/>
                  </a:cubicBezTo>
                  <a:cubicBezTo>
                    <a:pt x="384" y="812"/>
                    <a:pt x="122" y="878"/>
                    <a:pt x="61" y="838"/>
                  </a:cubicBezTo>
                  <a:cubicBezTo>
                    <a:pt x="0" y="798"/>
                    <a:pt x="26" y="710"/>
                    <a:pt x="109" y="67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4540" name="Object 5"/>
            <p:cNvGraphicFramePr>
              <a:graphicFrameLocks noChangeAspect="1"/>
            </p:cNvGraphicFramePr>
            <p:nvPr/>
          </p:nvGraphicFramePr>
          <p:xfrm>
            <a:off x="4873" y="2980"/>
            <a:ext cx="365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55" name="Clip" r:id="rId5" imgW="1307263" imgH="1084139" progId="MS_ClipArt_Gallery.2">
                    <p:embed/>
                  </p:oleObj>
                </mc:Choice>
                <mc:Fallback>
                  <p:oleObj name="Clip" r:id="rId5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3" y="2980"/>
                          <a:ext cx="365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4541" name="Object 6"/>
            <p:cNvGraphicFramePr>
              <a:graphicFrameLocks noChangeAspect="1"/>
            </p:cNvGraphicFramePr>
            <p:nvPr/>
          </p:nvGraphicFramePr>
          <p:xfrm>
            <a:off x="4855" y="3462"/>
            <a:ext cx="355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56" name="Clip" r:id="rId6" imgW="1307263" imgH="1084139" progId="MS_ClipArt_Gallery.2">
                    <p:embed/>
                  </p:oleObj>
                </mc:Choice>
                <mc:Fallback>
                  <p:oleObj name="Clip" r:id="rId6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55" y="3462"/>
                          <a:ext cx="355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4542" name="Line 7"/>
            <p:cNvSpPr>
              <a:spLocks noChangeShapeType="1"/>
            </p:cNvSpPr>
            <p:nvPr/>
          </p:nvSpPr>
          <p:spPr bwMode="auto">
            <a:xfrm flipV="1">
              <a:off x="4263" y="3115"/>
              <a:ext cx="676" cy="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543" name="Line 8"/>
            <p:cNvSpPr>
              <a:spLocks noChangeShapeType="1"/>
            </p:cNvSpPr>
            <p:nvPr/>
          </p:nvSpPr>
          <p:spPr bwMode="auto">
            <a:xfrm flipH="1">
              <a:off x="4792" y="2652"/>
              <a:ext cx="6" cy="9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544" name="Line 9"/>
            <p:cNvSpPr>
              <a:spLocks noChangeShapeType="1"/>
            </p:cNvSpPr>
            <p:nvPr/>
          </p:nvSpPr>
          <p:spPr bwMode="auto">
            <a:xfrm>
              <a:off x="4795" y="2649"/>
              <a:ext cx="84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545" name="Line 10"/>
            <p:cNvSpPr>
              <a:spLocks noChangeShapeType="1"/>
            </p:cNvSpPr>
            <p:nvPr/>
          </p:nvSpPr>
          <p:spPr bwMode="auto">
            <a:xfrm flipV="1">
              <a:off x="4799" y="3597"/>
              <a:ext cx="1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546" name="Text Box 11"/>
            <p:cNvSpPr txBox="1">
              <a:spLocks noChangeArrowheads="1"/>
            </p:cNvSpPr>
            <p:nvPr/>
          </p:nvSpPr>
          <p:spPr bwMode="auto">
            <a:xfrm>
              <a:off x="4753" y="2726"/>
              <a:ext cx="56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600"/>
                <a:t>10.0.0.1</a:t>
              </a:r>
            </a:p>
          </p:txBody>
        </p:sp>
        <p:sp>
          <p:nvSpPr>
            <p:cNvPr id="64547" name="Line 14"/>
            <p:cNvSpPr>
              <a:spLocks noChangeShapeType="1"/>
            </p:cNvSpPr>
            <p:nvPr/>
          </p:nvSpPr>
          <p:spPr bwMode="auto">
            <a:xfrm flipH="1">
              <a:off x="3844" y="3170"/>
              <a:ext cx="54" cy="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548" name="Text Box 15"/>
            <p:cNvSpPr txBox="1">
              <a:spLocks noChangeArrowheads="1"/>
            </p:cNvSpPr>
            <p:nvPr/>
          </p:nvSpPr>
          <p:spPr bwMode="auto">
            <a:xfrm>
              <a:off x="3847" y="3222"/>
              <a:ext cx="605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2000" dirty="0"/>
                <a:t>NAT </a:t>
              </a:r>
            </a:p>
            <a:p>
              <a:pPr algn="ctr"/>
              <a:r>
                <a:rPr lang="en-US" sz="2000" dirty="0"/>
                <a:t>router</a:t>
              </a:r>
            </a:p>
          </p:txBody>
        </p:sp>
        <p:sp>
          <p:nvSpPr>
            <p:cNvPr id="64549" name="Line 26"/>
            <p:cNvSpPr>
              <a:spLocks noChangeShapeType="1"/>
            </p:cNvSpPr>
            <p:nvPr/>
          </p:nvSpPr>
          <p:spPr bwMode="auto">
            <a:xfrm>
              <a:off x="3735" y="3159"/>
              <a:ext cx="2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4550" name="Group 27"/>
            <p:cNvGrpSpPr>
              <a:grpSpLocks/>
            </p:cNvGrpSpPr>
            <p:nvPr/>
          </p:nvGrpSpPr>
          <p:grpSpPr bwMode="auto">
            <a:xfrm>
              <a:off x="3935" y="3040"/>
              <a:ext cx="350" cy="194"/>
              <a:chOff x="3600" y="219"/>
              <a:chExt cx="360" cy="175"/>
            </a:xfrm>
          </p:grpSpPr>
          <p:sp>
            <p:nvSpPr>
              <p:cNvPr id="64553" name="Oval 2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54" name="Line 2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55" name="Line 3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56" name="Rectangle 3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4557" name="Oval 3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558" name="Group 3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64563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564" name="Line 3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565" name="Line 3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4559" name="Group 3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64560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561" name="Line 3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562" name="Line 4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aphicFrame>
          <p:nvGraphicFramePr>
            <p:cNvPr id="64551" name="Object 47"/>
            <p:cNvGraphicFramePr>
              <a:graphicFrameLocks noChangeAspect="1"/>
            </p:cNvGraphicFramePr>
            <p:nvPr/>
          </p:nvGraphicFramePr>
          <p:xfrm>
            <a:off x="4804" y="2483"/>
            <a:ext cx="365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57" name="Clip" r:id="rId7" imgW="1307263" imgH="1084139" progId="MS_ClipArt_Gallery.2">
                    <p:embed/>
                  </p:oleObj>
                </mc:Choice>
                <mc:Fallback>
                  <p:oleObj name="Clip" r:id="rId7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4" y="2483"/>
                          <a:ext cx="365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64552" name="Picture 45" descr="kw_skype_logo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7" y="2284"/>
              <a:ext cx="464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4522" name="Group 48"/>
          <p:cNvGrpSpPr>
            <a:grpSpLocks/>
          </p:cNvGrpSpPr>
          <p:nvPr/>
        </p:nvGrpSpPr>
        <p:grpSpPr bwMode="auto">
          <a:xfrm>
            <a:off x="3252788" y="3370263"/>
            <a:ext cx="331787" cy="755650"/>
            <a:chOff x="4180" y="783"/>
            <a:chExt cx="150" cy="307"/>
          </a:xfrm>
        </p:grpSpPr>
        <p:sp>
          <p:nvSpPr>
            <p:cNvPr id="64531" name="AutoShape 49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2" name="Rectangle 50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3" name="Rectangle 51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4" name="AutoShape 52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5" name="Line 53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6" name="Line 54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7" name="Rectangle 55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8" name="Rectangle 56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64523" name="Picture 46" descr="kw_skype_relay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163" y="3328988"/>
            <a:ext cx="8255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4" name="Picture 57" descr="kw_skype_log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3" y="3973513"/>
            <a:ext cx="7366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4154" name="Freeform 58"/>
          <p:cNvSpPr>
            <a:spLocks/>
          </p:cNvSpPr>
          <p:nvPr/>
        </p:nvSpPr>
        <p:spPr bwMode="auto">
          <a:xfrm>
            <a:off x="4141788" y="3948113"/>
            <a:ext cx="3714750" cy="1039812"/>
          </a:xfrm>
          <a:custGeom>
            <a:avLst/>
            <a:gdLst>
              <a:gd name="T0" fmla="*/ 3714750 w 1597"/>
              <a:gd name="T1" fmla="*/ 96837 h 655"/>
              <a:gd name="T2" fmla="*/ 3200686 w 1597"/>
              <a:gd name="T3" fmla="*/ 123825 h 655"/>
              <a:gd name="T4" fmla="*/ 3030882 w 1597"/>
              <a:gd name="T5" fmla="*/ 842962 h 655"/>
              <a:gd name="T6" fmla="*/ 949041 w 1597"/>
              <a:gd name="T7" fmla="*/ 908050 h 655"/>
              <a:gd name="T8" fmla="*/ 0 w 1597"/>
              <a:gd name="T9" fmla="*/ 57150 h 6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97" h="655">
                <a:moveTo>
                  <a:pt x="1597" y="61"/>
                </a:moveTo>
                <a:cubicBezTo>
                  <a:pt x="1562" y="64"/>
                  <a:pt x="1425" y="0"/>
                  <a:pt x="1376" y="78"/>
                </a:cubicBezTo>
                <a:cubicBezTo>
                  <a:pt x="1327" y="156"/>
                  <a:pt x="1464" y="449"/>
                  <a:pt x="1303" y="531"/>
                </a:cubicBezTo>
                <a:cubicBezTo>
                  <a:pt x="1142" y="613"/>
                  <a:pt x="625" y="655"/>
                  <a:pt x="408" y="572"/>
                </a:cubicBezTo>
                <a:cubicBezTo>
                  <a:pt x="190" y="490"/>
                  <a:pt x="94" y="263"/>
                  <a:pt x="0" y="36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44155" name="Text Box 59"/>
          <p:cNvSpPr txBox="1">
            <a:spLocks noChangeArrowheads="1"/>
          </p:cNvSpPr>
          <p:nvPr/>
        </p:nvSpPr>
        <p:spPr bwMode="auto">
          <a:xfrm>
            <a:off x="5118100" y="3867150"/>
            <a:ext cx="19462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800" dirty="0">
                <a:solidFill>
                  <a:srgbClr val="800000"/>
                </a:solidFill>
              </a:rPr>
              <a:t>1. </a:t>
            </a:r>
            <a:r>
              <a:rPr lang="en-US" sz="1800" dirty="0"/>
              <a:t>connection to</a:t>
            </a:r>
          </a:p>
          <a:p>
            <a:pPr algn="l"/>
            <a:r>
              <a:rPr lang="en-US" sz="1800" dirty="0"/>
              <a:t>relay initiated</a:t>
            </a:r>
          </a:p>
          <a:p>
            <a:pPr algn="l"/>
            <a:r>
              <a:rPr lang="en-US" sz="1800" dirty="0"/>
              <a:t>by </a:t>
            </a:r>
            <a:r>
              <a:rPr lang="en-US" sz="1800" dirty="0" err="1"/>
              <a:t>NATted</a:t>
            </a:r>
            <a:r>
              <a:rPr lang="en-US" sz="1800" dirty="0"/>
              <a:t> host</a:t>
            </a:r>
          </a:p>
        </p:txBody>
      </p:sp>
      <p:sp>
        <p:nvSpPr>
          <p:cNvPr id="644156" name="Text Box 60"/>
          <p:cNvSpPr txBox="1">
            <a:spLocks noChangeArrowheads="1"/>
          </p:cNvSpPr>
          <p:nvPr/>
        </p:nvSpPr>
        <p:spPr bwMode="auto">
          <a:xfrm>
            <a:off x="914400" y="3603625"/>
            <a:ext cx="19462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800" dirty="0">
                <a:solidFill>
                  <a:srgbClr val="800000"/>
                </a:solidFill>
              </a:rPr>
              <a:t>2. </a:t>
            </a:r>
            <a:r>
              <a:rPr lang="en-US" sz="1800" dirty="0"/>
              <a:t>connection to</a:t>
            </a:r>
          </a:p>
          <a:p>
            <a:pPr algn="l"/>
            <a:r>
              <a:rPr lang="en-US" sz="1800" dirty="0"/>
              <a:t>relay initiated</a:t>
            </a:r>
          </a:p>
          <a:p>
            <a:pPr algn="l"/>
            <a:r>
              <a:rPr lang="en-US" sz="1800" dirty="0"/>
              <a:t>by client</a:t>
            </a:r>
          </a:p>
        </p:txBody>
      </p:sp>
      <p:sp>
        <p:nvSpPr>
          <p:cNvPr id="644157" name="Freeform 61"/>
          <p:cNvSpPr>
            <a:spLocks/>
          </p:cNvSpPr>
          <p:nvPr/>
        </p:nvSpPr>
        <p:spPr bwMode="auto">
          <a:xfrm>
            <a:off x="1033463" y="4073525"/>
            <a:ext cx="2798762" cy="511175"/>
          </a:xfrm>
          <a:custGeom>
            <a:avLst/>
            <a:gdLst>
              <a:gd name="T0" fmla="*/ 0 w 1763"/>
              <a:gd name="T1" fmla="*/ 484188 h 322"/>
              <a:gd name="T2" fmla="*/ 1731962 w 1763"/>
              <a:gd name="T3" fmla="*/ 484188 h 322"/>
              <a:gd name="T4" fmla="*/ 2535237 w 1763"/>
              <a:gd name="T5" fmla="*/ 319088 h 322"/>
              <a:gd name="T6" fmla="*/ 2798762 w 1763"/>
              <a:gd name="T7" fmla="*/ 0 h 32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63" h="322">
                <a:moveTo>
                  <a:pt x="0" y="305"/>
                </a:moveTo>
                <a:cubicBezTo>
                  <a:pt x="412" y="313"/>
                  <a:pt x="825" y="322"/>
                  <a:pt x="1091" y="305"/>
                </a:cubicBezTo>
                <a:cubicBezTo>
                  <a:pt x="1357" y="288"/>
                  <a:pt x="1485" y="252"/>
                  <a:pt x="1597" y="201"/>
                </a:cubicBezTo>
                <a:cubicBezTo>
                  <a:pt x="1709" y="150"/>
                  <a:pt x="1736" y="75"/>
                  <a:pt x="1763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44158" name="Freeform 62"/>
          <p:cNvSpPr>
            <a:spLocks/>
          </p:cNvSpPr>
          <p:nvPr/>
        </p:nvSpPr>
        <p:spPr bwMode="auto">
          <a:xfrm>
            <a:off x="3805238" y="3697288"/>
            <a:ext cx="360362" cy="420687"/>
          </a:xfrm>
          <a:custGeom>
            <a:avLst/>
            <a:gdLst>
              <a:gd name="T0" fmla="*/ 0 w 227"/>
              <a:gd name="T1" fmla="*/ 420687 h 265"/>
              <a:gd name="T2" fmla="*/ 166687 w 227"/>
              <a:gd name="T3" fmla="*/ 4762 h 265"/>
              <a:gd name="T4" fmla="*/ 360362 w 227"/>
              <a:gd name="T5" fmla="*/ 392112 h 26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7" h="265">
                <a:moveTo>
                  <a:pt x="0" y="265"/>
                </a:moveTo>
                <a:cubicBezTo>
                  <a:pt x="33" y="135"/>
                  <a:pt x="67" y="6"/>
                  <a:pt x="105" y="3"/>
                </a:cubicBezTo>
                <a:cubicBezTo>
                  <a:pt x="143" y="0"/>
                  <a:pt x="185" y="123"/>
                  <a:pt x="227" y="247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44159" name="Text Box 63"/>
          <p:cNvSpPr txBox="1">
            <a:spLocks noChangeArrowheads="1"/>
          </p:cNvSpPr>
          <p:nvPr/>
        </p:nvSpPr>
        <p:spPr bwMode="auto">
          <a:xfrm>
            <a:off x="3186113" y="4584700"/>
            <a:ext cx="1946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800" dirty="0">
                <a:solidFill>
                  <a:srgbClr val="800000"/>
                </a:solidFill>
              </a:rPr>
              <a:t>3. </a:t>
            </a:r>
            <a:r>
              <a:rPr lang="en-US" sz="1800" dirty="0"/>
              <a:t>relaying </a:t>
            </a:r>
          </a:p>
          <a:p>
            <a:pPr algn="l"/>
            <a:r>
              <a:rPr lang="en-US" sz="1800" dirty="0"/>
              <a:t>established</a:t>
            </a:r>
          </a:p>
        </p:txBody>
      </p:sp>
      <p:sp>
        <p:nvSpPr>
          <p:cNvPr id="54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453336"/>
            <a:ext cx="914400" cy="404664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27</a:t>
            </a:fld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58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64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64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64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154" grpId="0" animBg="1"/>
      <p:bldP spid="644155" grpId="0"/>
      <p:bldP spid="644156" grpId="0"/>
      <p:bldP spid="644157" grpId="0" animBg="1"/>
      <p:bldP spid="644158" grpId="0" animBg="1"/>
      <p:bldP spid="64415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4: Network Layer</a:t>
            </a:r>
          </a:p>
        </p:txBody>
      </p:sp>
      <p:sp>
        <p:nvSpPr>
          <p:cNvPr id="8090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4. 1 Introduction</a:t>
            </a:r>
          </a:p>
          <a:p>
            <a:r>
              <a:rPr lang="en-US" sz="2400" smtClean="0"/>
              <a:t>4.2 Virtual circuit and datagram networks</a:t>
            </a:r>
          </a:p>
          <a:p>
            <a:r>
              <a:rPr lang="en-US" sz="2400" smtClean="0"/>
              <a:t>4.3 What’s inside a router</a:t>
            </a:r>
          </a:p>
          <a:p>
            <a:r>
              <a:rPr lang="en-US" sz="2400" smtClean="0"/>
              <a:t>4.4 IP: Internet Protocol</a:t>
            </a:r>
          </a:p>
          <a:p>
            <a:pPr lvl="1"/>
            <a:r>
              <a:rPr lang="en-US" sz="2000" smtClean="0"/>
              <a:t>Datagram format</a:t>
            </a:r>
          </a:p>
          <a:p>
            <a:pPr lvl="1"/>
            <a:r>
              <a:rPr lang="en-US" sz="2000" smtClean="0"/>
              <a:t>IPv4 addressing</a:t>
            </a:r>
          </a:p>
          <a:p>
            <a:pPr lvl="1"/>
            <a:r>
              <a:rPr lang="en-US" sz="2000" smtClean="0"/>
              <a:t>ICMP</a:t>
            </a:r>
          </a:p>
          <a:p>
            <a:pPr lvl="1"/>
            <a:r>
              <a:rPr lang="en-US" sz="2000" smtClean="0"/>
              <a:t>IPv6</a:t>
            </a:r>
          </a:p>
        </p:txBody>
      </p:sp>
      <p:sp>
        <p:nvSpPr>
          <p:cNvPr id="8090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4.5 Routing algorithms</a:t>
            </a:r>
          </a:p>
          <a:p>
            <a:pPr lvl="1"/>
            <a:r>
              <a:rPr lang="en-US" sz="2000" dirty="0" smtClean="0">
                <a:solidFill>
                  <a:srgbClr val="800000"/>
                </a:solidFill>
              </a:rPr>
              <a:t>Link state</a:t>
            </a:r>
          </a:p>
          <a:p>
            <a:pPr lvl="1"/>
            <a:r>
              <a:rPr lang="en-US" sz="2000" dirty="0" smtClean="0"/>
              <a:t>Distance Vector</a:t>
            </a:r>
          </a:p>
          <a:p>
            <a:pPr lvl="1"/>
            <a:r>
              <a:rPr lang="en-US" sz="2000" dirty="0" smtClean="0"/>
              <a:t>Hierarchical routing</a:t>
            </a:r>
          </a:p>
          <a:p>
            <a:r>
              <a:rPr lang="en-US" sz="2400" dirty="0" smtClean="0"/>
              <a:t>4.6 Routing in the Internet</a:t>
            </a:r>
          </a:p>
          <a:p>
            <a:pPr lvl="1"/>
            <a:r>
              <a:rPr lang="en-US" sz="2000" dirty="0" smtClean="0"/>
              <a:t>RIP</a:t>
            </a:r>
          </a:p>
          <a:p>
            <a:pPr lvl="1"/>
            <a:r>
              <a:rPr lang="en-US" sz="2000" dirty="0" smtClean="0"/>
              <a:t>OSPF</a:t>
            </a:r>
          </a:p>
          <a:p>
            <a:pPr lvl="1"/>
            <a:r>
              <a:rPr lang="en-US" sz="2000" dirty="0" smtClean="0"/>
              <a:t>BGP</a:t>
            </a:r>
          </a:p>
          <a:p>
            <a:r>
              <a:rPr lang="en-US" sz="2400" dirty="0" smtClean="0"/>
              <a:t>4.7 Broadcast and multicast routing</a:t>
            </a:r>
          </a:p>
          <a:p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13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Link State Algorithm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10600" cy="5242520"/>
          </a:xfrm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Each router is responsible for meeting its neighbors and learning their names.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Each router constructs a </a:t>
            </a:r>
            <a:r>
              <a:rPr lang="en-US" sz="2800" dirty="0" smtClean="0">
                <a:solidFill>
                  <a:srgbClr val="0033CC"/>
                </a:solidFill>
              </a:rPr>
              <a:t>link state packet (</a:t>
            </a:r>
            <a:r>
              <a:rPr lang="en-US" sz="2800" b="1" dirty="0" smtClean="0">
                <a:solidFill>
                  <a:srgbClr val="0033CC"/>
                </a:solidFill>
              </a:rPr>
              <a:t>LSP)</a:t>
            </a:r>
            <a:r>
              <a:rPr lang="en-US" sz="2800" b="1" dirty="0" smtClean="0"/>
              <a:t> </a:t>
            </a:r>
            <a:r>
              <a:rPr lang="en-US" sz="2800" dirty="0" smtClean="0"/>
              <a:t>which consists of a list of names and cost to reach </a:t>
            </a:r>
            <a:r>
              <a:rPr lang="en-US" sz="2800" u="sng" dirty="0" smtClean="0"/>
              <a:t>each of its neighbors</a:t>
            </a:r>
            <a:r>
              <a:rPr lang="en-US" sz="2800" dirty="0" smtClean="0"/>
              <a:t>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The </a:t>
            </a:r>
            <a:r>
              <a:rPr lang="en-US" sz="2800" b="1" dirty="0" smtClean="0">
                <a:solidFill>
                  <a:srgbClr val="0033CC"/>
                </a:solidFill>
              </a:rPr>
              <a:t>LSP </a:t>
            </a:r>
            <a:r>
              <a:rPr lang="en-US" sz="2800" dirty="0" smtClean="0"/>
              <a:t>is transmitted to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ALL</a:t>
            </a:r>
            <a:r>
              <a:rPr lang="en-US" sz="2800" b="1" i="1" dirty="0" smtClean="0"/>
              <a:t> other routers</a:t>
            </a:r>
            <a:r>
              <a:rPr lang="en-US" sz="2800" i="1" dirty="0" smtClean="0"/>
              <a:t>. </a:t>
            </a:r>
            <a:r>
              <a:rPr lang="en-US" sz="2800" dirty="0" smtClean="0"/>
              <a:t>Each router stores the most recently generated </a:t>
            </a:r>
            <a:r>
              <a:rPr lang="en-US" sz="2800" b="1" dirty="0" smtClean="0">
                <a:solidFill>
                  <a:srgbClr val="0033CC"/>
                </a:solidFill>
              </a:rPr>
              <a:t>LSP</a:t>
            </a:r>
            <a:r>
              <a:rPr lang="en-US" sz="2800" b="1" dirty="0" smtClean="0"/>
              <a:t> </a:t>
            </a:r>
            <a:r>
              <a:rPr lang="en-US" sz="2800" dirty="0" smtClean="0"/>
              <a:t>from each other router.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Each router uses complete information on the network topology to compute the </a:t>
            </a:r>
            <a:r>
              <a:rPr lang="en-US" sz="2800" b="1" dirty="0" smtClean="0">
                <a:solidFill>
                  <a:schemeClr val="accent1"/>
                </a:solidFill>
                <a:latin typeface="Comic Sans MS" pitchFamily="66" charset="0"/>
              </a:rPr>
              <a:t>shortest path route</a:t>
            </a:r>
            <a:r>
              <a:rPr lang="en-US" sz="2800" dirty="0" smtClean="0"/>
              <a:t> to each destination node.</a:t>
            </a:r>
            <a:endParaRPr lang="en-US" sz="2800" b="1" dirty="0" smtClean="0">
              <a:solidFill>
                <a:srgbClr val="0033CC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51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4: Network Layer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dirty="0" smtClean="0"/>
              <a:t>4. 1 Introduction</a:t>
            </a:r>
          </a:p>
          <a:p>
            <a:r>
              <a:rPr lang="en-US" sz="2400" dirty="0" smtClean="0"/>
              <a:t>4.2 Virtual circuit and datagram networks</a:t>
            </a:r>
          </a:p>
          <a:p>
            <a:r>
              <a:rPr lang="en-US" sz="2400" dirty="0" smtClean="0"/>
              <a:t>4.3 What’s inside a router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4.4 IP: Internet Protocol</a:t>
            </a:r>
          </a:p>
          <a:p>
            <a:pPr lvl="1"/>
            <a:r>
              <a:rPr lang="en-US" sz="2000" dirty="0" smtClean="0">
                <a:solidFill>
                  <a:srgbClr val="800000"/>
                </a:solidFill>
              </a:rPr>
              <a:t>Datagram format</a:t>
            </a:r>
          </a:p>
          <a:p>
            <a:pPr lvl="1"/>
            <a:r>
              <a:rPr lang="en-US" sz="2000" dirty="0" smtClean="0"/>
              <a:t>IPv4 addressing</a:t>
            </a:r>
          </a:p>
          <a:p>
            <a:pPr lvl="1"/>
            <a:r>
              <a:rPr lang="en-US" sz="2000" dirty="0" smtClean="0"/>
              <a:t>ICMP</a:t>
            </a:r>
          </a:p>
          <a:p>
            <a:pPr lvl="1"/>
            <a:r>
              <a:rPr lang="en-US" sz="2000" dirty="0" smtClean="0"/>
              <a:t>IPv6</a:t>
            </a:r>
          </a:p>
        </p:txBody>
      </p:sp>
      <p:sp>
        <p:nvSpPr>
          <p:cNvPr id="3482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smtClean="0"/>
              <a:t>4.5 Routing algorithms</a:t>
            </a:r>
          </a:p>
          <a:p>
            <a:pPr lvl="1"/>
            <a:r>
              <a:rPr lang="en-US" sz="2000" smtClean="0"/>
              <a:t>Link state</a:t>
            </a:r>
          </a:p>
          <a:p>
            <a:pPr lvl="1"/>
            <a:r>
              <a:rPr lang="en-US" sz="2000" smtClean="0"/>
              <a:t>Distance Vector</a:t>
            </a:r>
          </a:p>
          <a:p>
            <a:pPr lvl="1"/>
            <a:r>
              <a:rPr lang="en-US" sz="2000" smtClean="0"/>
              <a:t>Hierarchical routing</a:t>
            </a:r>
          </a:p>
          <a:p>
            <a:r>
              <a:rPr lang="en-US" sz="2400" smtClean="0"/>
              <a:t>4.6 Routing in the Internet</a:t>
            </a:r>
          </a:p>
          <a:p>
            <a:pPr lvl="1"/>
            <a:r>
              <a:rPr lang="en-US" sz="2000" smtClean="0"/>
              <a:t>RIP</a:t>
            </a:r>
          </a:p>
          <a:p>
            <a:pPr lvl="1"/>
            <a:r>
              <a:rPr lang="en-US" sz="2000" smtClean="0"/>
              <a:t>OSPF</a:t>
            </a:r>
          </a:p>
          <a:p>
            <a:pPr lvl="1"/>
            <a:r>
              <a:rPr lang="en-US" sz="2000" smtClean="0"/>
              <a:t>BGP</a:t>
            </a:r>
          </a:p>
          <a:p>
            <a:r>
              <a:rPr lang="en-US" sz="2400" smtClean="0"/>
              <a:t>4.7 Broadcast and multicast routing</a:t>
            </a:r>
          </a:p>
          <a:p>
            <a:endParaRPr lang="en-US" sz="24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403648" y="6454030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453336"/>
            <a:ext cx="914400" cy="228600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>
                <a:latin typeface="Comic Sans MS" pitchFamily="66" charset="0"/>
              </a:rPr>
              <a:pPr>
                <a:defRPr/>
              </a:pPr>
              <a:t>3</a:t>
            </a:fld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11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2413" y="4898355"/>
            <a:ext cx="8640762" cy="10509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000099"/>
                </a:solidFill>
              </a:rPr>
              <a:t>Figure 4.18 Reliable LSP Flooding</a:t>
            </a:r>
            <a:endParaRPr lang="en-GB" sz="3200" dirty="0" smtClean="0">
              <a:solidFill>
                <a:srgbClr val="000099"/>
              </a:solidFill>
            </a:endParaRPr>
          </a:p>
        </p:txBody>
      </p:sp>
      <p:pic>
        <p:nvPicPr>
          <p:cNvPr id="33797" name="Picture 3" descr="04x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124744"/>
            <a:ext cx="5105400" cy="390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8" name="Rectangle 4"/>
          <p:cNvSpPr>
            <a:spLocks noChangeArrowheads="1"/>
          </p:cNvSpPr>
          <p:nvPr/>
        </p:nvSpPr>
        <p:spPr bwMode="auto">
          <a:xfrm>
            <a:off x="7331075" y="5805488"/>
            <a:ext cx="1489075" cy="338137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 i="1">
                <a:solidFill>
                  <a:srgbClr val="008000"/>
                </a:solidFill>
                <a:latin typeface="Comic Sans MS" pitchFamily="66" charset="0"/>
                <a:cs typeface="Arial" charset="0"/>
              </a:rPr>
              <a:t>P&amp;D slide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85800" y="44624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Reliable Flooding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6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685800" y="44624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Reliable Flooding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685800" y="1196975"/>
            <a:ext cx="7847013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l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The process of making sure all the nodes participating in the routing protocol get a copy of the link-state information from all the other nodes.</a:t>
            </a:r>
          </a:p>
          <a:p>
            <a:pPr marL="609600" indent="-609600" algn="l">
              <a:spcBef>
                <a:spcPct val="20000"/>
              </a:spcBef>
              <a:buFontTx/>
              <a:buChar char="•"/>
            </a:pP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LSP</a:t>
            </a:r>
            <a:r>
              <a:rPr lang="en-US" sz="2800" dirty="0">
                <a:solidFill>
                  <a:schemeClr val="tx1"/>
                </a:solidFill>
              </a:rPr>
              <a:t> contains:</a:t>
            </a:r>
          </a:p>
          <a:p>
            <a:pPr marL="990600" lvl="1" indent="-533400" algn="l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chemeClr val="tx1"/>
                </a:solidFill>
              </a:rPr>
              <a:t>Sending router’s node ID</a:t>
            </a:r>
          </a:p>
          <a:p>
            <a:pPr marL="990600" lvl="1" indent="-533400" algn="l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chemeClr val="tx1"/>
                </a:solidFill>
              </a:rPr>
              <a:t>List of connected neighbors with the associated link cost to each neighbor</a:t>
            </a:r>
          </a:p>
          <a:p>
            <a:pPr marL="990600" lvl="1" indent="-533400" algn="l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chemeClr val="tx1"/>
                </a:solidFill>
              </a:rPr>
              <a:t>Sequence number</a:t>
            </a:r>
          </a:p>
          <a:p>
            <a:pPr marL="990600" lvl="1" indent="-533400" algn="l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chemeClr val="tx1"/>
                </a:solidFill>
              </a:rPr>
              <a:t>Time-to-live (TTL</a:t>
            </a:r>
            <a:r>
              <a:rPr lang="en-US" sz="2800" dirty="0" smtClean="0">
                <a:solidFill>
                  <a:schemeClr val="tx1"/>
                </a:solidFill>
              </a:rPr>
              <a:t>) </a:t>
            </a:r>
            <a:r>
              <a:rPr lang="en-US" sz="2800" dirty="0" smtClean="0">
                <a:solidFill>
                  <a:srgbClr val="800000"/>
                </a:solidFill>
              </a:rPr>
              <a:t>{</a:t>
            </a:r>
            <a:r>
              <a:rPr lang="en-US" sz="2800" i="1" dirty="0" smtClean="0">
                <a:solidFill>
                  <a:srgbClr val="800000"/>
                </a:solidFill>
              </a:rPr>
              <a:t>an aging mechanism</a:t>
            </a:r>
            <a:r>
              <a:rPr lang="en-US" sz="2800" dirty="0" smtClean="0">
                <a:solidFill>
                  <a:srgbClr val="800000"/>
                </a:solidFill>
              </a:rPr>
              <a:t>}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99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35846" name="Rectangle 4"/>
          <p:cNvSpPr>
            <a:spLocks noChangeArrowheads="1"/>
          </p:cNvSpPr>
          <p:nvPr/>
        </p:nvSpPr>
        <p:spPr bwMode="auto">
          <a:xfrm>
            <a:off x="539552" y="980728"/>
            <a:ext cx="8206680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l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First two items enable route </a:t>
            </a:r>
            <a:r>
              <a:rPr lang="en-US" sz="3200" dirty="0" smtClean="0">
                <a:solidFill>
                  <a:schemeClr val="tx1"/>
                </a:solidFill>
              </a:rPr>
              <a:t>calculation.</a:t>
            </a:r>
            <a:endParaRPr lang="en-US" sz="3200" dirty="0">
              <a:solidFill>
                <a:schemeClr val="tx1"/>
              </a:solidFill>
            </a:endParaRPr>
          </a:p>
          <a:p>
            <a:pPr marL="609600" indent="-609600" algn="l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Last two items make process reliable</a:t>
            </a:r>
          </a:p>
          <a:p>
            <a:pPr marL="990600" lvl="1" indent="-533400" algn="l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chemeClr val="tx1"/>
                </a:solidFill>
              </a:rPr>
              <a:t>ACKs and checking for duplicates is needed.</a:t>
            </a:r>
          </a:p>
          <a:p>
            <a:pPr marL="609600" indent="-609600" algn="l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Periodic </a:t>
            </a:r>
            <a:r>
              <a:rPr lang="en-US" sz="3200" b="1" dirty="0">
                <a:solidFill>
                  <a:srgbClr val="990000"/>
                </a:solidFill>
                <a:latin typeface="Comic Sans MS" pitchFamily="66" charset="0"/>
              </a:rPr>
              <a:t>Hello</a:t>
            </a:r>
            <a:r>
              <a:rPr lang="en-US" sz="3200" dirty="0">
                <a:solidFill>
                  <a:schemeClr val="tx1"/>
                </a:solidFill>
              </a:rPr>
              <a:t> packets used to determine the demise of a neighbor.</a:t>
            </a:r>
          </a:p>
          <a:p>
            <a:pPr marL="609600" indent="-609600" algn="l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The sequence numbers are not expected to wrap around.</a:t>
            </a:r>
          </a:p>
          <a:p>
            <a:pPr marL="990600" lvl="1" indent="-533400" algn="l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chemeClr val="tx1"/>
                </a:solidFill>
                <a:sym typeface="Wingdings" pitchFamily="2" charset="2"/>
              </a:rPr>
              <a:t>this</a:t>
            </a:r>
            <a:r>
              <a:rPr lang="en-US" sz="2800" dirty="0">
                <a:solidFill>
                  <a:schemeClr val="tx1"/>
                </a:solidFill>
              </a:rPr>
              <a:t> field needs to be large (64 bits</a:t>
            </a:r>
            <a:r>
              <a:rPr lang="en-US" sz="2800" dirty="0" smtClean="0">
                <a:solidFill>
                  <a:schemeClr val="tx1"/>
                </a:solidFill>
              </a:rPr>
              <a:t>) !!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85800" y="-27384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Reliable Flooding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9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A Link-State Routing Algorithm</a:t>
            </a:r>
            <a:endParaRPr lang="en-US" smtClean="0"/>
          </a:p>
        </p:txBody>
      </p:sp>
      <p:sp>
        <p:nvSpPr>
          <p:cNvPr id="8192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err="1" smtClean="0">
                <a:solidFill>
                  <a:srgbClr val="800000"/>
                </a:solidFill>
              </a:rPr>
              <a:t>Dijkstra’s</a:t>
            </a:r>
            <a:r>
              <a:rPr lang="en-US" sz="2400" dirty="0" smtClean="0">
                <a:solidFill>
                  <a:srgbClr val="800000"/>
                </a:solidFill>
              </a:rPr>
              <a:t> algorithm</a:t>
            </a:r>
          </a:p>
          <a:p>
            <a:r>
              <a:rPr lang="en-US" sz="2000" dirty="0" smtClean="0"/>
              <a:t>net topology, link costs known to all nodes</a:t>
            </a:r>
          </a:p>
          <a:p>
            <a:pPr lvl="1"/>
            <a:r>
              <a:rPr lang="en-US" sz="2000" dirty="0" smtClean="0"/>
              <a:t>accomplished via “link state broadcast”. </a:t>
            </a:r>
          </a:p>
          <a:p>
            <a:pPr lvl="1"/>
            <a:r>
              <a:rPr lang="en-US" sz="2000" dirty="0" smtClean="0"/>
              <a:t>all nodes have same info.</a:t>
            </a:r>
          </a:p>
          <a:p>
            <a:r>
              <a:rPr lang="en-US" sz="2000" dirty="0" smtClean="0"/>
              <a:t>computes least cost paths from one node (‘source”) to all other nodes</a:t>
            </a:r>
          </a:p>
          <a:p>
            <a:pPr lvl="1"/>
            <a:r>
              <a:rPr lang="en-US" sz="2000" dirty="0" smtClean="0"/>
              <a:t>gives </a:t>
            </a:r>
            <a:r>
              <a:rPr lang="en-US" sz="2000" dirty="0" smtClean="0">
                <a:solidFill>
                  <a:srgbClr val="800000"/>
                </a:solidFill>
              </a:rPr>
              <a:t>forwarding table</a:t>
            </a:r>
            <a:r>
              <a:rPr lang="en-US" sz="2000" dirty="0" smtClean="0"/>
              <a:t> for that node.</a:t>
            </a:r>
          </a:p>
          <a:p>
            <a:r>
              <a:rPr lang="en-US" sz="2000" dirty="0" smtClean="0"/>
              <a:t>iterative: after k iterations, know least cost path to k destinations.</a:t>
            </a:r>
          </a:p>
        </p:txBody>
      </p:sp>
      <p:sp>
        <p:nvSpPr>
          <p:cNvPr id="8192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Notation:</a:t>
            </a:r>
          </a:p>
          <a:p>
            <a:r>
              <a:rPr lang="en-US" sz="2400" dirty="0" smtClean="0">
                <a:solidFill>
                  <a:srgbClr val="800000"/>
                </a:solidFill>
                <a:latin typeface="Arial" charset="0"/>
              </a:rPr>
              <a:t>c(</a:t>
            </a:r>
            <a:r>
              <a:rPr lang="en-US" sz="2400" dirty="0" err="1" smtClean="0">
                <a:solidFill>
                  <a:srgbClr val="800000"/>
                </a:solidFill>
                <a:latin typeface="Arial" charset="0"/>
              </a:rPr>
              <a:t>x,y</a:t>
            </a:r>
            <a:r>
              <a:rPr lang="en-US" sz="2400" dirty="0" smtClean="0">
                <a:solidFill>
                  <a:srgbClr val="800000"/>
                </a:solidFill>
                <a:latin typeface="Arial" charset="0"/>
              </a:rPr>
              <a:t>)</a:t>
            </a:r>
            <a:r>
              <a:rPr lang="en-US" sz="2400" dirty="0" smtClean="0">
                <a:solidFill>
                  <a:schemeClr val="accent2"/>
                </a:solidFill>
                <a:latin typeface="Arial" charset="0"/>
              </a:rPr>
              <a:t>:</a:t>
            </a:r>
            <a:r>
              <a:rPr lang="en-US" sz="2000" dirty="0" smtClean="0"/>
              <a:t> link cost from node x to y;  = ∞ if not direct neighbors.</a:t>
            </a:r>
          </a:p>
          <a:p>
            <a:r>
              <a:rPr lang="en-US" sz="2400" dirty="0" smtClean="0">
                <a:solidFill>
                  <a:srgbClr val="800000"/>
                </a:solidFill>
                <a:latin typeface="Arial" charset="0"/>
              </a:rPr>
              <a:t>D(v):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current value of cost of path from source to destination v</a:t>
            </a:r>
          </a:p>
          <a:p>
            <a:r>
              <a:rPr lang="en-US" sz="2400" dirty="0" smtClean="0">
                <a:solidFill>
                  <a:srgbClr val="800000"/>
                </a:solidFill>
                <a:latin typeface="Arial" charset="0"/>
              </a:rPr>
              <a:t>p(v):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predecessor node along path from source to v</a:t>
            </a:r>
          </a:p>
          <a:p>
            <a:r>
              <a:rPr lang="en-US" sz="2400" dirty="0" smtClean="0">
                <a:solidFill>
                  <a:srgbClr val="800000"/>
                </a:solidFill>
                <a:latin typeface="Arial" charset="0"/>
              </a:rPr>
              <a:t>N</a:t>
            </a:r>
            <a:r>
              <a:rPr lang="en-US" sz="2400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'</a:t>
            </a:r>
            <a:r>
              <a:rPr lang="en-US" sz="2400" dirty="0" smtClean="0">
                <a:solidFill>
                  <a:srgbClr val="800000"/>
                </a:solidFill>
                <a:latin typeface="Arial" charset="0"/>
              </a:rPr>
              <a:t>: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set of nodes whose least cost path is definitively known.</a:t>
            </a:r>
          </a:p>
          <a:p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05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Dijsktra’s</a:t>
            </a:r>
            <a:r>
              <a:rPr lang="en-US" sz="3600" dirty="0" smtClean="0"/>
              <a:t> Algorithm  [K&amp;R]</a:t>
            </a:r>
            <a:endParaRPr lang="en-US" dirty="0" smtClean="0"/>
          </a:p>
        </p:txBody>
      </p:sp>
      <p:sp>
        <p:nvSpPr>
          <p:cNvPr id="82950" name="Freeform 4"/>
          <p:cNvSpPr>
            <a:spLocks/>
          </p:cNvSpPr>
          <p:nvPr/>
        </p:nvSpPr>
        <p:spPr bwMode="auto">
          <a:xfrm>
            <a:off x="600075" y="3543300"/>
            <a:ext cx="800100" cy="2886075"/>
          </a:xfrm>
          <a:custGeom>
            <a:avLst/>
            <a:gdLst>
              <a:gd name="T0" fmla="*/ 800100 w 504"/>
              <a:gd name="T1" fmla="*/ 2533650 h 1818"/>
              <a:gd name="T2" fmla="*/ 190500 w 504"/>
              <a:gd name="T3" fmla="*/ 2543175 h 1818"/>
              <a:gd name="T4" fmla="*/ 142875 w 504"/>
              <a:gd name="T5" fmla="*/ 304800 h 1818"/>
              <a:gd name="T6" fmla="*/ 628650 w 504"/>
              <a:gd name="T7" fmla="*/ 228600 h 181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04" h="1818">
                <a:moveTo>
                  <a:pt x="504" y="1596"/>
                </a:moveTo>
                <a:cubicBezTo>
                  <a:pt x="444" y="1728"/>
                  <a:pt x="240" y="1818"/>
                  <a:pt x="120" y="1602"/>
                </a:cubicBezTo>
                <a:cubicBezTo>
                  <a:pt x="0" y="1386"/>
                  <a:pt x="48" y="444"/>
                  <a:pt x="90" y="192"/>
                </a:cubicBezTo>
                <a:cubicBezTo>
                  <a:pt x="162" y="0"/>
                  <a:pt x="294" y="84"/>
                  <a:pt x="396" y="144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259632" y="1412776"/>
            <a:ext cx="6221412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2000" dirty="0">
                <a:latin typeface="Arial" charset="0"/>
              </a:rPr>
              <a:t>1  </a:t>
            </a:r>
            <a:r>
              <a:rPr lang="en-US" sz="2000" b="1" i="1" dirty="0">
                <a:latin typeface="Arial" charset="0"/>
              </a:rPr>
              <a:t>Initialization:</a:t>
            </a:r>
            <a:r>
              <a:rPr lang="en-US" sz="2000" dirty="0">
                <a:latin typeface="Arial" charset="0"/>
              </a:rPr>
              <a:t> </a:t>
            </a:r>
          </a:p>
          <a:p>
            <a:pPr algn="l"/>
            <a:r>
              <a:rPr lang="en-US" sz="2000" dirty="0">
                <a:latin typeface="Arial" charset="0"/>
              </a:rPr>
              <a:t>2    N</a:t>
            </a:r>
            <a:r>
              <a:rPr lang="en-US" sz="2000" dirty="0">
                <a:latin typeface="Arial" charset="0"/>
                <a:cs typeface="Arial" charset="0"/>
              </a:rPr>
              <a:t>'</a:t>
            </a:r>
            <a:r>
              <a:rPr lang="en-US" sz="2000" dirty="0">
                <a:latin typeface="Arial" charset="0"/>
              </a:rPr>
              <a:t> = {u} </a:t>
            </a:r>
          </a:p>
          <a:p>
            <a:pPr algn="l"/>
            <a:r>
              <a:rPr lang="en-US" sz="2000" dirty="0">
                <a:latin typeface="Arial" charset="0"/>
              </a:rPr>
              <a:t>3    for all nodes v </a:t>
            </a:r>
          </a:p>
          <a:p>
            <a:pPr algn="l"/>
            <a:r>
              <a:rPr lang="en-US" sz="2000" dirty="0">
                <a:latin typeface="Arial" charset="0"/>
              </a:rPr>
              <a:t>4      if v adjacent to u </a:t>
            </a:r>
          </a:p>
          <a:p>
            <a:pPr algn="l"/>
            <a:r>
              <a:rPr lang="en-US" sz="2000" dirty="0">
                <a:latin typeface="Arial" charset="0"/>
              </a:rPr>
              <a:t>5          then D(v) = c(</a:t>
            </a:r>
            <a:r>
              <a:rPr lang="en-US" sz="2000" dirty="0" err="1">
                <a:latin typeface="Arial" charset="0"/>
              </a:rPr>
              <a:t>u,v</a:t>
            </a:r>
            <a:r>
              <a:rPr lang="en-US" sz="2000" dirty="0">
                <a:latin typeface="Arial" charset="0"/>
              </a:rPr>
              <a:t>) </a:t>
            </a:r>
          </a:p>
          <a:p>
            <a:pPr algn="l"/>
            <a:r>
              <a:rPr lang="en-US" sz="2000" dirty="0">
                <a:latin typeface="Arial" charset="0"/>
              </a:rPr>
              <a:t>6      else D(v) = </a:t>
            </a:r>
            <a:r>
              <a:rPr lang="en-US" sz="2000" dirty="0">
                <a:latin typeface="Arial" charset="0"/>
                <a:cs typeface="Arial" charset="0"/>
              </a:rPr>
              <a:t>∞</a:t>
            </a:r>
            <a:r>
              <a:rPr lang="en-US" sz="2000" dirty="0">
                <a:latin typeface="Arial" charset="0"/>
              </a:rPr>
              <a:t> </a:t>
            </a:r>
          </a:p>
          <a:p>
            <a:pPr algn="l"/>
            <a:r>
              <a:rPr lang="en-US" sz="2000" dirty="0">
                <a:latin typeface="Arial" charset="0"/>
              </a:rPr>
              <a:t>7 </a:t>
            </a:r>
          </a:p>
          <a:p>
            <a:pPr algn="l"/>
            <a:r>
              <a:rPr lang="en-US" sz="2000" dirty="0">
                <a:latin typeface="Arial" charset="0"/>
              </a:rPr>
              <a:t>8   </a:t>
            </a:r>
            <a:r>
              <a:rPr lang="en-US" sz="2000" b="1" i="1" dirty="0">
                <a:latin typeface="Arial" charset="0"/>
              </a:rPr>
              <a:t>Loop</a:t>
            </a:r>
            <a:r>
              <a:rPr lang="en-US" sz="2000" i="1" dirty="0">
                <a:latin typeface="Arial" charset="0"/>
              </a:rPr>
              <a:t> </a:t>
            </a:r>
            <a:endParaRPr lang="en-US" sz="2000" dirty="0">
              <a:latin typeface="Arial" charset="0"/>
            </a:endParaRPr>
          </a:p>
          <a:p>
            <a:pPr algn="l"/>
            <a:r>
              <a:rPr lang="en-US" sz="2000" dirty="0">
                <a:latin typeface="Arial" charset="0"/>
              </a:rPr>
              <a:t>9     find w not in N</a:t>
            </a:r>
            <a:r>
              <a:rPr lang="en-US" sz="2000" dirty="0">
                <a:latin typeface="Arial" charset="0"/>
                <a:cs typeface="Arial" charset="0"/>
              </a:rPr>
              <a:t>'</a:t>
            </a:r>
            <a:r>
              <a:rPr lang="en-US" sz="2000" dirty="0">
                <a:latin typeface="Arial" charset="0"/>
              </a:rPr>
              <a:t> such that D(w) is a minimum </a:t>
            </a:r>
          </a:p>
          <a:p>
            <a:pPr algn="l"/>
            <a:r>
              <a:rPr lang="en-US" sz="2000" dirty="0">
                <a:latin typeface="Arial" charset="0"/>
              </a:rPr>
              <a:t>10    add w to N</a:t>
            </a:r>
            <a:r>
              <a:rPr lang="en-US" sz="2000" dirty="0">
                <a:latin typeface="Arial" charset="0"/>
                <a:cs typeface="Arial" charset="0"/>
              </a:rPr>
              <a:t>'</a:t>
            </a:r>
            <a:r>
              <a:rPr lang="en-US" sz="2000" dirty="0">
                <a:latin typeface="Arial" charset="0"/>
              </a:rPr>
              <a:t> </a:t>
            </a:r>
          </a:p>
          <a:p>
            <a:pPr algn="l"/>
            <a:r>
              <a:rPr lang="en-US" sz="2000" dirty="0">
                <a:latin typeface="Arial" charset="0"/>
              </a:rPr>
              <a:t>11    update D(v) for all v adjacent to w and not in N</a:t>
            </a:r>
            <a:r>
              <a:rPr lang="en-US" sz="2000" dirty="0">
                <a:latin typeface="Arial" charset="0"/>
                <a:cs typeface="Arial" charset="0"/>
              </a:rPr>
              <a:t>'</a:t>
            </a:r>
            <a:r>
              <a:rPr lang="en-US" sz="2000" dirty="0">
                <a:latin typeface="Arial" charset="0"/>
              </a:rPr>
              <a:t> : </a:t>
            </a:r>
          </a:p>
          <a:p>
            <a:pPr algn="l"/>
            <a:r>
              <a:rPr lang="en-US" sz="2000" dirty="0">
                <a:latin typeface="Arial" charset="0"/>
              </a:rPr>
              <a:t>12      </a:t>
            </a:r>
            <a:r>
              <a:rPr lang="en-US" sz="2000" dirty="0">
                <a:solidFill>
                  <a:srgbClr val="800000"/>
                </a:solidFill>
                <a:latin typeface="Arial" charset="0"/>
              </a:rPr>
              <a:t> </a:t>
            </a:r>
            <a:r>
              <a:rPr lang="en-US" sz="2000" b="1" dirty="0">
                <a:solidFill>
                  <a:srgbClr val="800000"/>
                </a:solidFill>
                <a:latin typeface="Arial" charset="0"/>
              </a:rPr>
              <a:t>D(v) = min( D(v), D(w) + c(</a:t>
            </a:r>
            <a:r>
              <a:rPr lang="en-US" sz="2000" b="1" dirty="0" err="1">
                <a:solidFill>
                  <a:srgbClr val="800000"/>
                </a:solidFill>
                <a:latin typeface="Arial" charset="0"/>
              </a:rPr>
              <a:t>w,v</a:t>
            </a:r>
            <a:r>
              <a:rPr lang="en-US" sz="2000" b="1" dirty="0">
                <a:solidFill>
                  <a:srgbClr val="800000"/>
                </a:solidFill>
                <a:latin typeface="Arial" charset="0"/>
              </a:rPr>
              <a:t>) ) </a:t>
            </a:r>
          </a:p>
          <a:p>
            <a:pPr algn="l"/>
            <a:r>
              <a:rPr lang="en-US" sz="2000" dirty="0">
                <a:latin typeface="Arial" charset="0"/>
              </a:rPr>
              <a:t>13    /* new cost to v is either old cost to v or known </a:t>
            </a:r>
          </a:p>
          <a:p>
            <a:pPr algn="l"/>
            <a:r>
              <a:rPr lang="en-US" sz="2000" dirty="0">
                <a:latin typeface="Arial" charset="0"/>
              </a:rPr>
              <a:t>14     shortest path cost to w plus cost from w to v */ </a:t>
            </a:r>
          </a:p>
          <a:p>
            <a:pPr algn="l"/>
            <a:r>
              <a:rPr lang="en-US" sz="2000" dirty="0">
                <a:latin typeface="Arial" charset="0"/>
              </a:rPr>
              <a:t>15  </a:t>
            </a:r>
            <a:r>
              <a:rPr lang="en-US" sz="2000" b="1" i="1" dirty="0">
                <a:latin typeface="Arial" charset="0"/>
              </a:rPr>
              <a:t>until all nodes in N</a:t>
            </a:r>
            <a:r>
              <a:rPr lang="en-US" sz="2000" b="1" i="1" dirty="0">
                <a:latin typeface="Arial" charset="0"/>
                <a:cs typeface="Arial" charset="0"/>
              </a:rPr>
              <a:t>'</a:t>
            </a:r>
            <a:r>
              <a:rPr lang="en-US" sz="2000" dirty="0">
                <a:latin typeface="Arial" charset="0"/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>
                <a:latin typeface="Comic Sans MS" pitchFamily="66" charset="0"/>
              </a:rPr>
              <a:pPr>
                <a:defRPr/>
              </a:pPr>
              <a:t>34</a:t>
            </a:fld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47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3752" y="231304"/>
            <a:ext cx="8566720" cy="533400"/>
          </a:xfrm>
          <a:ln w="25400">
            <a:noFill/>
          </a:ln>
        </p:spPr>
        <p:txBody>
          <a:bodyPr/>
          <a:lstStyle/>
          <a:p>
            <a:pPr eaLnBrk="1" hangingPunct="1">
              <a:defRPr/>
            </a:pPr>
            <a:r>
              <a:rPr lang="en-US" sz="4000" b="0" dirty="0" err="1" smtClean="0"/>
              <a:t>Dijkstra’s</a:t>
            </a:r>
            <a:r>
              <a:rPr lang="en-US" sz="4000" b="0" dirty="0" smtClean="0"/>
              <a:t> Shortest Path Algorithm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9728"/>
            <a:ext cx="8229600" cy="5181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Initially mark all nodes (except source) with infinite distance.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working node = source node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Sink node  = destination node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While the working node is not equal to the sink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 1.  Mark the working node as permanent.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 2.  Examine all adjacent nodes in turn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	If the sum of label on working node plus distance from working node to adjacent node is less than current labeled distance on the adjacent node, this implies a shorter path. </a:t>
            </a:r>
            <a:r>
              <a:rPr lang="en-US" sz="2000" dirty="0" err="1" smtClean="0"/>
              <a:t>Relabel</a:t>
            </a:r>
            <a:r>
              <a:rPr lang="en-US" sz="2000" dirty="0" smtClean="0"/>
              <a:t> the distance on the adjacent node and label it with the node from which the probe was made.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 3.  Examine all tentative nodes (not just adjacent nodes) and mark the node with the smallest labeled value as permanent. This node becomes the new working node.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Reconstruct the path backwards from sink to source</a:t>
            </a:r>
            <a:r>
              <a:rPr lang="en-US" sz="2400" dirty="0" smtClean="0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380312" y="5805264"/>
            <a:ext cx="1643063" cy="357187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>
                <a:solidFill>
                  <a:srgbClr val="000099"/>
                </a:solidFill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037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Dijkstra’s</a:t>
            </a:r>
            <a:r>
              <a:rPr lang="en-US" sz="3600" dirty="0" smtClean="0"/>
              <a:t> Algorithm: Example</a:t>
            </a:r>
            <a:endParaRPr lang="en-US" dirty="0" smtClean="0"/>
          </a:p>
        </p:txBody>
      </p:sp>
      <p:sp>
        <p:nvSpPr>
          <p:cNvPr id="83973" name="Text Box 3"/>
          <p:cNvSpPr txBox="1">
            <a:spLocks noChangeArrowheads="1"/>
          </p:cNvSpPr>
          <p:nvPr/>
        </p:nvSpPr>
        <p:spPr bwMode="auto">
          <a:xfrm>
            <a:off x="239713" y="1506538"/>
            <a:ext cx="706437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 sz="2000">
                <a:latin typeface="Arial" charset="0"/>
              </a:rPr>
              <a:t>Step</a:t>
            </a:r>
          </a:p>
          <a:p>
            <a:pPr algn="r"/>
            <a:r>
              <a:rPr lang="en-US" sz="2000">
                <a:latin typeface="Arial" charset="0"/>
              </a:rPr>
              <a:t>0</a:t>
            </a:r>
          </a:p>
          <a:p>
            <a:pPr algn="r"/>
            <a:r>
              <a:rPr lang="en-US" sz="2000">
                <a:latin typeface="Arial" charset="0"/>
              </a:rPr>
              <a:t>1</a:t>
            </a:r>
          </a:p>
          <a:p>
            <a:pPr algn="r"/>
            <a:r>
              <a:rPr lang="en-US" sz="2000">
                <a:latin typeface="Arial" charset="0"/>
              </a:rPr>
              <a:t>2</a:t>
            </a:r>
          </a:p>
          <a:p>
            <a:pPr algn="r"/>
            <a:r>
              <a:rPr lang="en-US" sz="2000">
                <a:latin typeface="Arial" charset="0"/>
              </a:rPr>
              <a:t>3</a:t>
            </a:r>
          </a:p>
          <a:p>
            <a:pPr algn="r"/>
            <a:r>
              <a:rPr lang="en-US" sz="2000">
                <a:latin typeface="Arial" charset="0"/>
              </a:rPr>
              <a:t>4</a:t>
            </a:r>
          </a:p>
          <a:p>
            <a:pPr algn="r"/>
            <a:r>
              <a:rPr lang="en-US" sz="2000">
                <a:latin typeface="Arial" charset="0"/>
              </a:rPr>
              <a:t>5</a:t>
            </a:r>
          </a:p>
        </p:txBody>
      </p:sp>
      <p:sp>
        <p:nvSpPr>
          <p:cNvPr id="83974" name="Text Box 4"/>
          <p:cNvSpPr txBox="1">
            <a:spLocks noChangeArrowheads="1"/>
          </p:cNvSpPr>
          <p:nvPr/>
        </p:nvSpPr>
        <p:spPr bwMode="auto">
          <a:xfrm>
            <a:off x="1252538" y="1516063"/>
            <a:ext cx="1017587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 sz="2000">
                <a:latin typeface="Arial" charset="0"/>
              </a:rPr>
              <a:t>N</a:t>
            </a:r>
            <a:r>
              <a:rPr lang="en-US" sz="2000">
                <a:latin typeface="Arial" charset="0"/>
                <a:cs typeface="Arial" charset="0"/>
              </a:rPr>
              <a:t>'</a:t>
            </a:r>
          </a:p>
          <a:p>
            <a:pPr algn="r"/>
            <a:r>
              <a:rPr lang="en-US" sz="2000">
                <a:latin typeface="Arial" charset="0"/>
              </a:rPr>
              <a:t>u</a:t>
            </a:r>
          </a:p>
          <a:p>
            <a:pPr algn="r"/>
            <a:r>
              <a:rPr lang="en-US" sz="2000">
                <a:latin typeface="Arial" charset="0"/>
              </a:rPr>
              <a:t>ux</a:t>
            </a:r>
          </a:p>
          <a:p>
            <a:pPr algn="r"/>
            <a:r>
              <a:rPr lang="en-US" sz="2000">
                <a:latin typeface="Arial" charset="0"/>
              </a:rPr>
              <a:t>uxy</a:t>
            </a:r>
          </a:p>
          <a:p>
            <a:pPr algn="r"/>
            <a:r>
              <a:rPr lang="en-US" sz="2000">
                <a:latin typeface="Arial" charset="0"/>
              </a:rPr>
              <a:t>uxyv</a:t>
            </a:r>
          </a:p>
          <a:p>
            <a:pPr algn="r"/>
            <a:r>
              <a:rPr lang="en-US" sz="2000">
                <a:latin typeface="Arial" charset="0"/>
              </a:rPr>
              <a:t>uxyvw</a:t>
            </a:r>
          </a:p>
          <a:p>
            <a:pPr algn="r"/>
            <a:r>
              <a:rPr lang="en-US" sz="2000">
                <a:latin typeface="Arial" charset="0"/>
              </a:rPr>
              <a:t>uxyvwz</a:t>
            </a:r>
          </a:p>
        </p:txBody>
      </p:sp>
      <p:sp>
        <p:nvSpPr>
          <p:cNvPr id="83975" name="Text Box 5"/>
          <p:cNvSpPr txBox="1">
            <a:spLocks noChangeArrowheads="1"/>
          </p:cNvSpPr>
          <p:nvPr/>
        </p:nvSpPr>
        <p:spPr bwMode="auto">
          <a:xfrm>
            <a:off x="2500313" y="1497013"/>
            <a:ext cx="11699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 sz="2000">
                <a:latin typeface="Arial" charset="0"/>
              </a:rPr>
              <a:t>D(v),p(v)</a:t>
            </a:r>
          </a:p>
          <a:p>
            <a:pPr algn="r"/>
            <a:r>
              <a:rPr lang="en-US" sz="2000">
                <a:latin typeface="Arial" charset="0"/>
              </a:rPr>
              <a:t>2,u</a:t>
            </a:r>
          </a:p>
          <a:p>
            <a:pPr algn="r"/>
            <a:r>
              <a:rPr lang="en-US" sz="2000">
                <a:latin typeface="Arial" charset="0"/>
              </a:rPr>
              <a:t>2,u</a:t>
            </a:r>
          </a:p>
          <a:p>
            <a:pPr algn="r"/>
            <a:r>
              <a:rPr lang="en-US" sz="2000">
                <a:latin typeface="Arial" charset="0"/>
              </a:rPr>
              <a:t>2,u</a:t>
            </a:r>
          </a:p>
        </p:txBody>
      </p:sp>
      <p:sp>
        <p:nvSpPr>
          <p:cNvPr id="83976" name="Text Box 6"/>
          <p:cNvSpPr txBox="1">
            <a:spLocks noChangeArrowheads="1"/>
          </p:cNvSpPr>
          <p:nvPr/>
        </p:nvSpPr>
        <p:spPr bwMode="auto">
          <a:xfrm>
            <a:off x="3667125" y="1501775"/>
            <a:ext cx="128428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 sz="2000">
                <a:latin typeface="Arial" charset="0"/>
              </a:rPr>
              <a:t>D(w),p(w)</a:t>
            </a:r>
          </a:p>
          <a:p>
            <a:pPr algn="r"/>
            <a:r>
              <a:rPr lang="en-US" sz="2000">
                <a:latin typeface="Arial" charset="0"/>
              </a:rPr>
              <a:t>5,u</a:t>
            </a:r>
          </a:p>
          <a:p>
            <a:pPr algn="r"/>
            <a:r>
              <a:rPr lang="en-US" sz="2000">
                <a:latin typeface="Arial" charset="0"/>
              </a:rPr>
              <a:t>4,x</a:t>
            </a:r>
          </a:p>
          <a:p>
            <a:pPr algn="r"/>
            <a:r>
              <a:rPr lang="en-US" sz="2000">
                <a:latin typeface="Arial" charset="0"/>
              </a:rPr>
              <a:t>3,y</a:t>
            </a:r>
          </a:p>
          <a:p>
            <a:pPr algn="r"/>
            <a:r>
              <a:rPr lang="en-US" sz="2000">
                <a:latin typeface="Arial" charset="0"/>
              </a:rPr>
              <a:t>3,y</a:t>
            </a:r>
          </a:p>
        </p:txBody>
      </p:sp>
      <p:sp>
        <p:nvSpPr>
          <p:cNvPr id="83977" name="Text Box 7"/>
          <p:cNvSpPr txBox="1">
            <a:spLocks noChangeArrowheads="1"/>
          </p:cNvSpPr>
          <p:nvPr/>
        </p:nvSpPr>
        <p:spPr bwMode="auto">
          <a:xfrm>
            <a:off x="5057775" y="1497013"/>
            <a:ext cx="11699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 sz="2000">
                <a:latin typeface="Arial" charset="0"/>
              </a:rPr>
              <a:t>D(x),p(x)</a:t>
            </a:r>
          </a:p>
          <a:p>
            <a:pPr algn="r"/>
            <a:r>
              <a:rPr lang="en-US" sz="2000">
                <a:latin typeface="Arial" charset="0"/>
              </a:rPr>
              <a:t>1,u</a:t>
            </a:r>
          </a:p>
        </p:txBody>
      </p:sp>
      <p:sp>
        <p:nvSpPr>
          <p:cNvPr id="83978" name="Text Box 8"/>
          <p:cNvSpPr txBox="1">
            <a:spLocks noChangeArrowheads="1"/>
          </p:cNvSpPr>
          <p:nvPr/>
        </p:nvSpPr>
        <p:spPr bwMode="auto">
          <a:xfrm>
            <a:off x="6353175" y="1501775"/>
            <a:ext cx="11699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 sz="2000">
                <a:latin typeface="Arial" charset="0"/>
              </a:rPr>
              <a:t>D(y),p(y)</a:t>
            </a:r>
          </a:p>
          <a:p>
            <a:pPr algn="r"/>
            <a:r>
              <a:rPr lang="en-US" sz="2000">
                <a:cs typeface="Arial" charset="0"/>
              </a:rPr>
              <a:t>∞</a:t>
            </a:r>
          </a:p>
          <a:p>
            <a:pPr algn="r"/>
            <a:r>
              <a:rPr lang="en-US" sz="2000">
                <a:latin typeface="Arial" charset="0"/>
              </a:rPr>
              <a:t>2,x</a:t>
            </a:r>
          </a:p>
        </p:txBody>
      </p:sp>
      <p:sp>
        <p:nvSpPr>
          <p:cNvPr id="83979" name="Text Box 9"/>
          <p:cNvSpPr txBox="1">
            <a:spLocks noChangeArrowheads="1"/>
          </p:cNvSpPr>
          <p:nvPr/>
        </p:nvSpPr>
        <p:spPr bwMode="auto">
          <a:xfrm>
            <a:off x="7605713" y="1516063"/>
            <a:ext cx="1169987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 sz="2000">
                <a:latin typeface="Arial" charset="0"/>
              </a:rPr>
              <a:t>D(z),p(z)</a:t>
            </a:r>
          </a:p>
          <a:p>
            <a:pPr algn="r"/>
            <a:r>
              <a:rPr lang="en-US"/>
              <a:t>∞ </a:t>
            </a:r>
            <a:endParaRPr lang="en-US" sz="2000">
              <a:latin typeface="Arial" charset="0"/>
            </a:endParaRPr>
          </a:p>
          <a:p>
            <a:pPr algn="r"/>
            <a:r>
              <a:rPr lang="en-US"/>
              <a:t>∞ </a:t>
            </a:r>
            <a:endParaRPr lang="en-US" sz="2000">
              <a:latin typeface="Arial" charset="0"/>
            </a:endParaRPr>
          </a:p>
          <a:p>
            <a:pPr algn="r"/>
            <a:r>
              <a:rPr lang="en-US" sz="2000">
                <a:latin typeface="Arial" charset="0"/>
              </a:rPr>
              <a:t>4,y</a:t>
            </a:r>
          </a:p>
          <a:p>
            <a:pPr algn="r"/>
            <a:r>
              <a:rPr lang="en-US" sz="2000">
                <a:latin typeface="Arial" charset="0"/>
              </a:rPr>
              <a:t>4,y</a:t>
            </a:r>
          </a:p>
          <a:p>
            <a:pPr algn="r"/>
            <a:r>
              <a:rPr lang="en-US" sz="2000">
                <a:latin typeface="Arial" charset="0"/>
              </a:rPr>
              <a:t>4,y</a:t>
            </a:r>
          </a:p>
        </p:txBody>
      </p:sp>
      <p:sp>
        <p:nvSpPr>
          <p:cNvPr id="83980" name="Line 10"/>
          <p:cNvSpPr>
            <a:spLocks noChangeShapeType="1"/>
          </p:cNvSpPr>
          <p:nvPr/>
        </p:nvSpPr>
        <p:spPr bwMode="auto">
          <a:xfrm>
            <a:off x="361950" y="1857375"/>
            <a:ext cx="8505825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81" name="Line 11"/>
          <p:cNvSpPr>
            <a:spLocks noChangeShapeType="1"/>
          </p:cNvSpPr>
          <p:nvPr/>
        </p:nvSpPr>
        <p:spPr bwMode="auto">
          <a:xfrm>
            <a:off x="519113" y="2162175"/>
            <a:ext cx="8296275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82" name="Line 12"/>
          <p:cNvSpPr>
            <a:spLocks noChangeShapeType="1"/>
          </p:cNvSpPr>
          <p:nvPr/>
        </p:nvSpPr>
        <p:spPr bwMode="auto">
          <a:xfrm>
            <a:off x="538163" y="2457450"/>
            <a:ext cx="8267700" cy="476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83" name="Line 13"/>
          <p:cNvSpPr>
            <a:spLocks noChangeShapeType="1"/>
          </p:cNvSpPr>
          <p:nvPr/>
        </p:nvSpPr>
        <p:spPr bwMode="auto">
          <a:xfrm>
            <a:off x="547688" y="2767013"/>
            <a:ext cx="8253412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84" name="Line 14"/>
          <p:cNvSpPr>
            <a:spLocks noChangeShapeType="1"/>
          </p:cNvSpPr>
          <p:nvPr/>
        </p:nvSpPr>
        <p:spPr bwMode="auto">
          <a:xfrm>
            <a:off x="557213" y="3071813"/>
            <a:ext cx="8267700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85" name="Line 15"/>
          <p:cNvSpPr>
            <a:spLocks noChangeShapeType="1"/>
          </p:cNvSpPr>
          <p:nvPr/>
        </p:nvSpPr>
        <p:spPr bwMode="auto">
          <a:xfrm>
            <a:off x="571500" y="3386138"/>
            <a:ext cx="8262938" cy="476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3986" name="Group 16"/>
          <p:cNvGrpSpPr>
            <a:grpSpLocks/>
          </p:cNvGrpSpPr>
          <p:nvPr/>
        </p:nvGrpSpPr>
        <p:grpSpPr bwMode="auto">
          <a:xfrm>
            <a:off x="2224088" y="4043363"/>
            <a:ext cx="3571875" cy="2236787"/>
            <a:chOff x="3162" y="1071"/>
            <a:chExt cx="2250" cy="1409"/>
          </a:xfrm>
        </p:grpSpPr>
        <p:sp>
          <p:nvSpPr>
            <p:cNvPr id="83992" name="Freeform 17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93" name="Freeform 18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94" name="Oval 19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95" name="Line 20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96" name="Line 21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97" name="Rectangle 22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3998" name="Oval 23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99" name="Oval 24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0" name="Line 25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1" name="Line 26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2" name="Rectangle 27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4003" name="Oval 28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4" name="Oval 29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5" name="Line 30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6" name="Line 31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7" name="Rectangle 32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4008" name="Oval 33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9" name="Oval 34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10" name="Line 35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11" name="Line 36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12" name="Rectangle 37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4013" name="Oval 38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14" name="Oval 39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15" name="Line 40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16" name="Line 41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17" name="Rectangle 42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4018" name="Oval 43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19" name="Oval 44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20" name="Line 45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21" name="Line 46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22" name="Rectangle 47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4023" name="Oval 48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24" name="Freeform 49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25" name="Freeform 50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26" name="Freeform 51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>
                <a:gd name="T0" fmla="*/ 0 w 378"/>
                <a:gd name="T1" fmla="*/ 600 h 174"/>
                <a:gd name="T2" fmla="*/ 504 w 378"/>
                <a:gd name="T3" fmla="*/ 0 h 17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27" name="Freeform 52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28" name="Freeform 53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29" name="Freeform 54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30" name="Freeform 55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31" name="Freeform 56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32" name="Freeform 57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4033" name="Group 58"/>
            <p:cNvGrpSpPr>
              <a:grpSpLocks/>
            </p:cNvGrpSpPr>
            <p:nvPr/>
          </p:nvGrpSpPr>
          <p:grpSpPr bwMode="auto">
            <a:xfrm>
              <a:off x="3290" y="1748"/>
              <a:ext cx="199" cy="250"/>
              <a:chOff x="2957" y="2429"/>
              <a:chExt cx="202" cy="250"/>
            </a:xfrm>
          </p:grpSpPr>
          <p:sp>
            <p:nvSpPr>
              <p:cNvPr id="84059" name="Rectangle 5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60" name="Text Box 60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/>
                  <a:t>u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84034" name="Group 61"/>
            <p:cNvGrpSpPr>
              <a:grpSpLocks/>
            </p:cNvGrpSpPr>
            <p:nvPr/>
          </p:nvGrpSpPr>
          <p:grpSpPr bwMode="auto">
            <a:xfrm>
              <a:off x="4460" y="2132"/>
              <a:ext cx="199" cy="250"/>
              <a:chOff x="2957" y="2429"/>
              <a:chExt cx="202" cy="250"/>
            </a:xfrm>
          </p:grpSpPr>
          <p:sp>
            <p:nvSpPr>
              <p:cNvPr id="84057" name="Rectangle 6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58" name="Text Box 63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/>
                  <a:t>y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84035" name="Group 64"/>
            <p:cNvGrpSpPr>
              <a:grpSpLocks/>
            </p:cNvGrpSpPr>
            <p:nvPr/>
          </p:nvGrpSpPr>
          <p:grpSpPr bwMode="auto">
            <a:xfrm>
              <a:off x="3764" y="2099"/>
              <a:ext cx="229" cy="288"/>
              <a:chOff x="2943" y="2399"/>
              <a:chExt cx="230" cy="288"/>
            </a:xfrm>
          </p:grpSpPr>
          <p:sp>
            <p:nvSpPr>
              <p:cNvPr id="84055" name="Rectangle 6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56" name="Text Box 66"/>
              <p:cNvSpPr txBox="1">
                <a:spLocks noChangeArrowheads="1"/>
              </p:cNvSpPr>
              <p:nvPr/>
            </p:nvSpPr>
            <p:spPr bwMode="auto">
              <a:xfrm>
                <a:off x="2943" y="2399"/>
                <a:ext cx="23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400"/>
                  <a:t>x</a:t>
                </a:r>
              </a:p>
            </p:txBody>
          </p:sp>
        </p:grpSp>
        <p:grpSp>
          <p:nvGrpSpPr>
            <p:cNvPr id="84036" name="Group 67"/>
            <p:cNvGrpSpPr>
              <a:grpSpLocks/>
            </p:cNvGrpSpPr>
            <p:nvPr/>
          </p:nvGrpSpPr>
          <p:grpSpPr bwMode="auto">
            <a:xfrm>
              <a:off x="4441" y="1442"/>
              <a:ext cx="225" cy="250"/>
              <a:chOff x="2944" y="2429"/>
              <a:chExt cx="228" cy="250"/>
            </a:xfrm>
          </p:grpSpPr>
          <p:sp>
            <p:nvSpPr>
              <p:cNvPr id="84053" name="Rectangle 6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54" name="Text Box 69"/>
              <p:cNvSpPr txBox="1">
                <a:spLocks noChangeArrowheads="1"/>
              </p:cNvSpPr>
              <p:nvPr/>
            </p:nvSpPr>
            <p:spPr bwMode="auto">
              <a:xfrm>
                <a:off x="2944" y="2429"/>
                <a:ext cx="22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/>
                  <a:t>w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84037" name="Group 70"/>
            <p:cNvGrpSpPr>
              <a:grpSpLocks/>
            </p:cNvGrpSpPr>
            <p:nvPr/>
          </p:nvGrpSpPr>
          <p:grpSpPr bwMode="auto">
            <a:xfrm>
              <a:off x="3772" y="1442"/>
              <a:ext cx="194" cy="250"/>
              <a:chOff x="2959" y="2429"/>
              <a:chExt cx="197" cy="250"/>
            </a:xfrm>
          </p:grpSpPr>
          <p:sp>
            <p:nvSpPr>
              <p:cNvPr id="84051" name="Rectangle 7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52" name="Text Box 72"/>
              <p:cNvSpPr txBox="1">
                <a:spLocks noChangeArrowheads="1"/>
              </p:cNvSpPr>
              <p:nvPr/>
            </p:nvSpPr>
            <p:spPr bwMode="auto">
              <a:xfrm>
                <a:off x="2959" y="2429"/>
                <a:ext cx="19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/>
                  <a:t>v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84038" name="Group 73"/>
            <p:cNvGrpSpPr>
              <a:grpSpLocks/>
            </p:cNvGrpSpPr>
            <p:nvPr/>
          </p:nvGrpSpPr>
          <p:grpSpPr bwMode="auto">
            <a:xfrm>
              <a:off x="5022" y="1760"/>
              <a:ext cx="219" cy="288"/>
              <a:chOff x="2946" y="2399"/>
              <a:chExt cx="221" cy="288"/>
            </a:xfrm>
          </p:grpSpPr>
          <p:sp>
            <p:nvSpPr>
              <p:cNvPr id="84049" name="Rectangle 7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50" name="Text Box 75"/>
              <p:cNvSpPr txBox="1">
                <a:spLocks noChangeArrowheads="1"/>
              </p:cNvSpPr>
              <p:nvPr/>
            </p:nvSpPr>
            <p:spPr bwMode="auto">
              <a:xfrm>
                <a:off x="2946" y="2399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400"/>
                  <a:t>z</a:t>
                </a:r>
              </a:p>
            </p:txBody>
          </p:sp>
        </p:grpSp>
        <p:sp>
          <p:nvSpPr>
            <p:cNvPr id="84039" name="Text Box 76"/>
            <p:cNvSpPr txBox="1">
              <a:spLocks noChangeArrowheads="1"/>
            </p:cNvSpPr>
            <p:nvPr/>
          </p:nvSpPr>
          <p:spPr bwMode="auto">
            <a:xfrm>
              <a:off x="3489" y="1571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4040" name="Text Box 77"/>
            <p:cNvSpPr txBox="1">
              <a:spLocks noChangeArrowheads="1"/>
            </p:cNvSpPr>
            <p:nvPr/>
          </p:nvSpPr>
          <p:spPr bwMode="auto">
            <a:xfrm>
              <a:off x="3837" y="1790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4041" name="Text Box 78"/>
            <p:cNvSpPr txBox="1">
              <a:spLocks noChangeArrowheads="1"/>
            </p:cNvSpPr>
            <p:nvPr/>
          </p:nvSpPr>
          <p:spPr bwMode="auto">
            <a:xfrm>
              <a:off x="3413" y="2003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4042" name="Text Box 79"/>
            <p:cNvSpPr txBox="1">
              <a:spLocks noChangeArrowheads="1"/>
            </p:cNvSpPr>
            <p:nvPr/>
          </p:nvSpPr>
          <p:spPr bwMode="auto">
            <a:xfrm>
              <a:off x="4221" y="1883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4043" name="Text Box 80"/>
            <p:cNvSpPr txBox="1">
              <a:spLocks noChangeArrowheads="1"/>
            </p:cNvSpPr>
            <p:nvPr/>
          </p:nvSpPr>
          <p:spPr bwMode="auto">
            <a:xfrm>
              <a:off x="4169" y="2237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4044" name="Text Box 81"/>
            <p:cNvSpPr txBox="1">
              <a:spLocks noChangeArrowheads="1"/>
            </p:cNvSpPr>
            <p:nvPr/>
          </p:nvSpPr>
          <p:spPr bwMode="auto">
            <a:xfrm>
              <a:off x="4529" y="1808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4045" name="Text Box 82"/>
            <p:cNvSpPr txBox="1">
              <a:spLocks noChangeArrowheads="1"/>
            </p:cNvSpPr>
            <p:nvPr/>
          </p:nvSpPr>
          <p:spPr bwMode="auto">
            <a:xfrm>
              <a:off x="4878" y="2072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4046" name="Text Box 83"/>
            <p:cNvSpPr txBox="1">
              <a:spLocks noChangeArrowheads="1"/>
            </p:cNvSpPr>
            <p:nvPr/>
          </p:nvSpPr>
          <p:spPr bwMode="auto">
            <a:xfrm>
              <a:off x="4851" y="153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4047" name="Text Box 84"/>
            <p:cNvSpPr txBox="1">
              <a:spLocks noChangeArrowheads="1"/>
            </p:cNvSpPr>
            <p:nvPr/>
          </p:nvSpPr>
          <p:spPr bwMode="auto">
            <a:xfrm>
              <a:off x="4116" y="138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4048" name="Text Box 85"/>
            <p:cNvSpPr txBox="1">
              <a:spLocks noChangeArrowheads="1"/>
            </p:cNvSpPr>
            <p:nvPr/>
          </p:nvSpPr>
          <p:spPr bwMode="auto">
            <a:xfrm>
              <a:off x="3765" y="1118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465052" name="Line 156"/>
          <p:cNvSpPr>
            <a:spLocks noChangeShapeType="1"/>
          </p:cNvSpPr>
          <p:nvPr/>
        </p:nvSpPr>
        <p:spPr bwMode="auto">
          <a:xfrm flipH="1">
            <a:off x="2241550" y="2035175"/>
            <a:ext cx="3514725" cy="3095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5053" name="Line 157"/>
          <p:cNvSpPr>
            <a:spLocks noChangeShapeType="1"/>
          </p:cNvSpPr>
          <p:nvPr/>
        </p:nvSpPr>
        <p:spPr bwMode="auto">
          <a:xfrm flipH="1">
            <a:off x="2163763" y="2330450"/>
            <a:ext cx="4894262" cy="3349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5054" name="Line 158"/>
          <p:cNvSpPr>
            <a:spLocks noChangeShapeType="1"/>
          </p:cNvSpPr>
          <p:nvPr/>
        </p:nvSpPr>
        <p:spPr bwMode="auto">
          <a:xfrm flipH="1">
            <a:off x="2227263" y="2692400"/>
            <a:ext cx="914400" cy="2571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5055" name="Line 159"/>
          <p:cNvSpPr>
            <a:spLocks noChangeShapeType="1"/>
          </p:cNvSpPr>
          <p:nvPr/>
        </p:nvSpPr>
        <p:spPr bwMode="auto">
          <a:xfrm flipH="1">
            <a:off x="2241550" y="2949575"/>
            <a:ext cx="2239963" cy="3095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5056" name="Line 160"/>
          <p:cNvSpPr>
            <a:spLocks noChangeShapeType="1"/>
          </p:cNvSpPr>
          <p:nvPr/>
        </p:nvSpPr>
        <p:spPr bwMode="auto">
          <a:xfrm flipH="1">
            <a:off x="2254250" y="3206750"/>
            <a:ext cx="5975350" cy="3349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440488"/>
            <a:ext cx="914400" cy="228600"/>
          </a:xfrm>
        </p:spPr>
        <p:txBody>
          <a:bodyPr/>
          <a:lstStyle/>
          <a:p>
            <a:pPr>
              <a:defRPr/>
            </a:pPr>
            <a:fld id="{89CE651F-B56D-48D2-A702-1FFE07FC73E1}" type="slidenum">
              <a:rPr lang="en-US" smtClean="0">
                <a:latin typeface="Comic Sans MS" pitchFamily="66" charset="0"/>
              </a:rPr>
              <a:pPr>
                <a:defRPr/>
              </a:pPr>
              <a:t>36</a:t>
            </a:fld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02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052" grpId="0" animBg="1"/>
      <p:bldP spid="465053" grpId="0" animBg="1"/>
      <p:bldP spid="465054" grpId="0" animBg="1"/>
      <p:bldP spid="465055" grpId="0" animBg="1"/>
      <p:bldP spid="46505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Dijkstra’s</a:t>
            </a:r>
            <a:r>
              <a:rPr lang="en-US" sz="3600" dirty="0" smtClean="0"/>
              <a:t> Algorithm: Example (2) </a:t>
            </a:r>
          </a:p>
        </p:txBody>
      </p:sp>
      <p:grpSp>
        <p:nvGrpSpPr>
          <p:cNvPr id="84997" name="Group 77"/>
          <p:cNvGrpSpPr>
            <a:grpSpLocks/>
          </p:cNvGrpSpPr>
          <p:nvPr/>
        </p:nvGrpSpPr>
        <p:grpSpPr bwMode="auto">
          <a:xfrm>
            <a:off x="2198688" y="1904132"/>
            <a:ext cx="3244850" cy="1512887"/>
            <a:chOff x="1385" y="1279"/>
            <a:chExt cx="2044" cy="953"/>
          </a:xfrm>
        </p:grpSpPr>
        <p:sp>
          <p:nvSpPr>
            <p:cNvPr id="85015" name="Freeform 7"/>
            <p:cNvSpPr>
              <a:spLocks/>
            </p:cNvSpPr>
            <p:nvPr/>
          </p:nvSpPr>
          <p:spPr bwMode="auto">
            <a:xfrm>
              <a:off x="1648" y="1465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16" name="Oval 8"/>
            <p:cNvSpPr>
              <a:spLocks noChangeArrowheads="1"/>
            </p:cNvSpPr>
            <p:nvPr/>
          </p:nvSpPr>
          <p:spPr bwMode="auto">
            <a:xfrm>
              <a:off x="1388" y="1707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17" name="Line 9"/>
            <p:cNvSpPr>
              <a:spLocks noChangeShapeType="1"/>
            </p:cNvSpPr>
            <p:nvPr/>
          </p:nvSpPr>
          <p:spPr bwMode="auto">
            <a:xfrm>
              <a:off x="1388" y="1700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18" name="Line 10"/>
            <p:cNvSpPr>
              <a:spLocks noChangeShapeType="1"/>
            </p:cNvSpPr>
            <p:nvPr/>
          </p:nvSpPr>
          <p:spPr bwMode="auto">
            <a:xfrm>
              <a:off x="1701" y="1700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19" name="Rectangle 11"/>
            <p:cNvSpPr>
              <a:spLocks noChangeArrowheads="1"/>
            </p:cNvSpPr>
            <p:nvPr/>
          </p:nvSpPr>
          <p:spPr bwMode="auto">
            <a:xfrm>
              <a:off x="1388" y="1700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5020" name="Oval 12"/>
            <p:cNvSpPr>
              <a:spLocks noChangeArrowheads="1"/>
            </p:cNvSpPr>
            <p:nvPr/>
          </p:nvSpPr>
          <p:spPr bwMode="auto">
            <a:xfrm>
              <a:off x="1385" y="1641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1" name="Oval 13"/>
            <p:cNvSpPr>
              <a:spLocks noChangeArrowheads="1"/>
            </p:cNvSpPr>
            <p:nvPr/>
          </p:nvSpPr>
          <p:spPr bwMode="auto">
            <a:xfrm>
              <a:off x="1862" y="209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2" name="Line 14"/>
            <p:cNvSpPr>
              <a:spLocks noChangeShapeType="1"/>
            </p:cNvSpPr>
            <p:nvPr/>
          </p:nvSpPr>
          <p:spPr bwMode="auto">
            <a:xfrm>
              <a:off x="1862" y="208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3" name="Line 15"/>
            <p:cNvSpPr>
              <a:spLocks noChangeShapeType="1"/>
            </p:cNvSpPr>
            <p:nvPr/>
          </p:nvSpPr>
          <p:spPr bwMode="auto">
            <a:xfrm>
              <a:off x="2175" y="208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4" name="Rectangle 16"/>
            <p:cNvSpPr>
              <a:spLocks noChangeArrowheads="1"/>
            </p:cNvSpPr>
            <p:nvPr/>
          </p:nvSpPr>
          <p:spPr bwMode="auto">
            <a:xfrm>
              <a:off x="1862" y="2087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5025" name="Oval 17"/>
            <p:cNvSpPr>
              <a:spLocks noChangeArrowheads="1"/>
            </p:cNvSpPr>
            <p:nvPr/>
          </p:nvSpPr>
          <p:spPr bwMode="auto">
            <a:xfrm>
              <a:off x="1859" y="202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6" name="Oval 18"/>
            <p:cNvSpPr>
              <a:spLocks noChangeArrowheads="1"/>
            </p:cNvSpPr>
            <p:nvPr/>
          </p:nvSpPr>
          <p:spPr bwMode="auto">
            <a:xfrm>
              <a:off x="1858" y="140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7" name="Line 19"/>
            <p:cNvSpPr>
              <a:spLocks noChangeShapeType="1"/>
            </p:cNvSpPr>
            <p:nvPr/>
          </p:nvSpPr>
          <p:spPr bwMode="auto">
            <a:xfrm>
              <a:off x="1858" y="139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8" name="Line 20"/>
            <p:cNvSpPr>
              <a:spLocks noChangeShapeType="1"/>
            </p:cNvSpPr>
            <p:nvPr/>
          </p:nvSpPr>
          <p:spPr bwMode="auto">
            <a:xfrm>
              <a:off x="2171" y="139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9" name="Rectangle 21"/>
            <p:cNvSpPr>
              <a:spLocks noChangeArrowheads="1"/>
            </p:cNvSpPr>
            <p:nvPr/>
          </p:nvSpPr>
          <p:spPr bwMode="auto">
            <a:xfrm>
              <a:off x="1858" y="1397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5030" name="Oval 22"/>
            <p:cNvSpPr>
              <a:spLocks noChangeArrowheads="1"/>
            </p:cNvSpPr>
            <p:nvPr/>
          </p:nvSpPr>
          <p:spPr bwMode="auto">
            <a:xfrm>
              <a:off x="1855" y="133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1" name="Oval 23"/>
            <p:cNvSpPr>
              <a:spLocks noChangeArrowheads="1"/>
            </p:cNvSpPr>
            <p:nvPr/>
          </p:nvSpPr>
          <p:spPr bwMode="auto">
            <a:xfrm>
              <a:off x="2541" y="1400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2" name="Line 24"/>
            <p:cNvSpPr>
              <a:spLocks noChangeShapeType="1"/>
            </p:cNvSpPr>
            <p:nvPr/>
          </p:nvSpPr>
          <p:spPr bwMode="auto">
            <a:xfrm>
              <a:off x="2541" y="139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3" name="Line 25"/>
            <p:cNvSpPr>
              <a:spLocks noChangeShapeType="1"/>
            </p:cNvSpPr>
            <p:nvPr/>
          </p:nvSpPr>
          <p:spPr bwMode="auto">
            <a:xfrm>
              <a:off x="2853" y="139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4" name="Rectangle 26"/>
            <p:cNvSpPr>
              <a:spLocks noChangeArrowheads="1"/>
            </p:cNvSpPr>
            <p:nvPr/>
          </p:nvSpPr>
          <p:spPr bwMode="auto">
            <a:xfrm>
              <a:off x="2541" y="1393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5035" name="Oval 27"/>
            <p:cNvSpPr>
              <a:spLocks noChangeArrowheads="1"/>
            </p:cNvSpPr>
            <p:nvPr/>
          </p:nvSpPr>
          <p:spPr bwMode="auto">
            <a:xfrm>
              <a:off x="2544" y="1337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6" name="Oval 28"/>
            <p:cNvSpPr>
              <a:spLocks noChangeArrowheads="1"/>
            </p:cNvSpPr>
            <p:nvPr/>
          </p:nvSpPr>
          <p:spPr bwMode="auto">
            <a:xfrm>
              <a:off x="2551" y="2091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7" name="Line 29"/>
            <p:cNvSpPr>
              <a:spLocks noChangeShapeType="1"/>
            </p:cNvSpPr>
            <p:nvPr/>
          </p:nvSpPr>
          <p:spPr bwMode="auto">
            <a:xfrm>
              <a:off x="2551" y="20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8" name="Line 30"/>
            <p:cNvSpPr>
              <a:spLocks noChangeShapeType="1"/>
            </p:cNvSpPr>
            <p:nvPr/>
          </p:nvSpPr>
          <p:spPr bwMode="auto">
            <a:xfrm>
              <a:off x="2864" y="20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9" name="Rectangle 31"/>
            <p:cNvSpPr>
              <a:spLocks noChangeArrowheads="1"/>
            </p:cNvSpPr>
            <p:nvPr/>
          </p:nvSpPr>
          <p:spPr bwMode="auto">
            <a:xfrm>
              <a:off x="2551" y="2084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5040" name="Oval 32"/>
            <p:cNvSpPr>
              <a:spLocks noChangeArrowheads="1"/>
            </p:cNvSpPr>
            <p:nvPr/>
          </p:nvSpPr>
          <p:spPr bwMode="auto">
            <a:xfrm>
              <a:off x="2548" y="2025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41" name="Oval 33"/>
            <p:cNvSpPr>
              <a:spLocks noChangeArrowheads="1"/>
            </p:cNvSpPr>
            <p:nvPr/>
          </p:nvSpPr>
          <p:spPr bwMode="auto">
            <a:xfrm>
              <a:off x="3116" y="175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42" name="Line 34"/>
            <p:cNvSpPr>
              <a:spLocks noChangeShapeType="1"/>
            </p:cNvSpPr>
            <p:nvPr/>
          </p:nvSpPr>
          <p:spPr bwMode="auto">
            <a:xfrm>
              <a:off x="3116" y="174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43" name="Line 35"/>
            <p:cNvSpPr>
              <a:spLocks noChangeShapeType="1"/>
            </p:cNvSpPr>
            <p:nvPr/>
          </p:nvSpPr>
          <p:spPr bwMode="auto">
            <a:xfrm>
              <a:off x="3429" y="174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44" name="Rectangle 36"/>
            <p:cNvSpPr>
              <a:spLocks noChangeArrowheads="1"/>
            </p:cNvSpPr>
            <p:nvPr/>
          </p:nvSpPr>
          <p:spPr bwMode="auto">
            <a:xfrm>
              <a:off x="3116" y="174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5045" name="Oval 37"/>
            <p:cNvSpPr>
              <a:spLocks noChangeArrowheads="1"/>
            </p:cNvSpPr>
            <p:nvPr/>
          </p:nvSpPr>
          <p:spPr bwMode="auto">
            <a:xfrm>
              <a:off x="3113" y="168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46" name="Freeform 38"/>
            <p:cNvSpPr>
              <a:spLocks/>
            </p:cNvSpPr>
            <p:nvPr/>
          </p:nvSpPr>
          <p:spPr bwMode="auto">
            <a:xfrm>
              <a:off x="2707" y="1492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47" name="Freeform 41"/>
            <p:cNvSpPr>
              <a:spLocks/>
            </p:cNvSpPr>
            <p:nvPr/>
          </p:nvSpPr>
          <p:spPr bwMode="auto">
            <a:xfrm>
              <a:off x="2866" y="1831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48" name="Freeform 42"/>
            <p:cNvSpPr>
              <a:spLocks/>
            </p:cNvSpPr>
            <p:nvPr/>
          </p:nvSpPr>
          <p:spPr bwMode="auto">
            <a:xfrm>
              <a:off x="2185" y="2113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49" name="Freeform 43"/>
            <p:cNvSpPr>
              <a:spLocks/>
            </p:cNvSpPr>
            <p:nvPr/>
          </p:nvSpPr>
          <p:spPr bwMode="auto">
            <a:xfrm>
              <a:off x="1594" y="1789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5050" name="Group 47"/>
            <p:cNvGrpSpPr>
              <a:grpSpLocks/>
            </p:cNvGrpSpPr>
            <p:nvPr/>
          </p:nvGrpSpPr>
          <p:grpSpPr bwMode="auto">
            <a:xfrm>
              <a:off x="1440" y="1593"/>
              <a:ext cx="199" cy="250"/>
              <a:chOff x="2957" y="2429"/>
              <a:chExt cx="202" cy="250"/>
            </a:xfrm>
          </p:grpSpPr>
          <p:sp>
            <p:nvSpPr>
              <p:cNvPr id="85066" name="Rectangle 4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67" name="Text Box 49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 b="1" dirty="0">
                    <a:solidFill>
                      <a:schemeClr val="bg1">
                        <a:lumMod val="95000"/>
                      </a:schemeClr>
                    </a:solidFill>
                  </a:rPr>
                  <a:t>u</a:t>
                </a:r>
                <a:endParaRPr lang="en-US" sz="2400" b="1" dirty="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85051" name="Group 50"/>
            <p:cNvGrpSpPr>
              <a:grpSpLocks/>
            </p:cNvGrpSpPr>
            <p:nvPr/>
          </p:nvGrpSpPr>
          <p:grpSpPr bwMode="auto">
            <a:xfrm>
              <a:off x="2608" y="1977"/>
              <a:ext cx="205" cy="252"/>
              <a:chOff x="2954" y="2429"/>
              <a:chExt cx="208" cy="252"/>
            </a:xfrm>
          </p:grpSpPr>
          <p:sp>
            <p:nvSpPr>
              <p:cNvPr id="85064" name="Rectangle 5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65" name="Text Box 52"/>
              <p:cNvSpPr txBox="1">
                <a:spLocks noChangeArrowheads="1"/>
              </p:cNvSpPr>
              <p:nvPr/>
            </p:nvSpPr>
            <p:spPr bwMode="auto">
              <a:xfrm>
                <a:off x="2954" y="2429"/>
                <a:ext cx="20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 b="1" dirty="0">
                    <a:solidFill>
                      <a:schemeClr val="bg1">
                        <a:lumMod val="95000"/>
                      </a:schemeClr>
                    </a:solidFill>
                  </a:rPr>
                  <a:t>y</a:t>
                </a:r>
                <a:endParaRPr lang="en-US" sz="2400" b="1" dirty="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85052" name="Group 53"/>
            <p:cNvGrpSpPr>
              <a:grpSpLocks/>
            </p:cNvGrpSpPr>
            <p:nvPr/>
          </p:nvGrpSpPr>
          <p:grpSpPr bwMode="auto">
            <a:xfrm>
              <a:off x="1914" y="1944"/>
              <a:ext cx="229" cy="288"/>
              <a:chOff x="2943" y="2399"/>
              <a:chExt cx="230" cy="288"/>
            </a:xfrm>
          </p:grpSpPr>
          <p:sp>
            <p:nvSpPr>
              <p:cNvPr id="85062" name="Rectangle 5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63" name="Text Box 55"/>
              <p:cNvSpPr txBox="1">
                <a:spLocks noChangeArrowheads="1"/>
              </p:cNvSpPr>
              <p:nvPr/>
            </p:nvSpPr>
            <p:spPr bwMode="auto">
              <a:xfrm>
                <a:off x="2943" y="2399"/>
                <a:ext cx="23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4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</a:p>
            </p:txBody>
          </p:sp>
        </p:grpSp>
        <p:grpSp>
          <p:nvGrpSpPr>
            <p:cNvPr id="85053" name="Group 56"/>
            <p:cNvGrpSpPr>
              <a:grpSpLocks/>
            </p:cNvGrpSpPr>
            <p:nvPr/>
          </p:nvGrpSpPr>
          <p:grpSpPr bwMode="auto">
            <a:xfrm>
              <a:off x="2591" y="1287"/>
              <a:ext cx="225" cy="250"/>
              <a:chOff x="2944" y="2429"/>
              <a:chExt cx="228" cy="250"/>
            </a:xfrm>
          </p:grpSpPr>
          <p:sp>
            <p:nvSpPr>
              <p:cNvPr id="85060" name="Rectangle 57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61" name="Text Box 58"/>
              <p:cNvSpPr txBox="1">
                <a:spLocks noChangeArrowheads="1"/>
              </p:cNvSpPr>
              <p:nvPr/>
            </p:nvSpPr>
            <p:spPr bwMode="auto">
              <a:xfrm>
                <a:off x="2944" y="2429"/>
                <a:ext cx="22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 b="1" dirty="0">
                    <a:solidFill>
                      <a:schemeClr val="bg1">
                        <a:lumMod val="95000"/>
                      </a:schemeClr>
                    </a:solidFill>
                  </a:rPr>
                  <a:t>w</a:t>
                </a:r>
                <a:endParaRPr lang="en-US" sz="2400" b="1" dirty="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85054" name="Group 59"/>
            <p:cNvGrpSpPr>
              <a:grpSpLocks/>
            </p:cNvGrpSpPr>
            <p:nvPr/>
          </p:nvGrpSpPr>
          <p:grpSpPr bwMode="auto">
            <a:xfrm>
              <a:off x="1932" y="1279"/>
              <a:ext cx="194" cy="250"/>
              <a:chOff x="2969" y="2421"/>
              <a:chExt cx="197" cy="250"/>
            </a:xfrm>
          </p:grpSpPr>
          <p:sp>
            <p:nvSpPr>
              <p:cNvPr id="85058" name="Rectangle 6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2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59" name="Text Box 61"/>
              <p:cNvSpPr txBox="1">
                <a:spLocks noChangeArrowheads="1"/>
              </p:cNvSpPr>
              <p:nvPr/>
            </p:nvSpPr>
            <p:spPr bwMode="auto">
              <a:xfrm>
                <a:off x="2969" y="2421"/>
                <a:ext cx="19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 b="1" dirty="0">
                    <a:solidFill>
                      <a:schemeClr val="bg1">
                        <a:lumMod val="95000"/>
                      </a:schemeClr>
                    </a:solidFill>
                  </a:rPr>
                  <a:t>v</a:t>
                </a:r>
                <a:endParaRPr lang="en-US" sz="2400" b="1" dirty="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85055" name="Group 62"/>
            <p:cNvGrpSpPr>
              <a:grpSpLocks/>
            </p:cNvGrpSpPr>
            <p:nvPr/>
          </p:nvGrpSpPr>
          <p:grpSpPr bwMode="auto">
            <a:xfrm>
              <a:off x="3172" y="1605"/>
              <a:ext cx="219" cy="288"/>
              <a:chOff x="2946" y="2399"/>
              <a:chExt cx="221" cy="288"/>
            </a:xfrm>
          </p:grpSpPr>
          <p:sp>
            <p:nvSpPr>
              <p:cNvPr id="85056" name="Rectangle 6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57" name="Text Box 64"/>
              <p:cNvSpPr txBox="1">
                <a:spLocks noChangeArrowheads="1"/>
              </p:cNvSpPr>
              <p:nvPr/>
            </p:nvSpPr>
            <p:spPr bwMode="auto">
              <a:xfrm>
                <a:off x="2946" y="2399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400" b="1" dirty="0">
                    <a:solidFill>
                      <a:schemeClr val="bg1">
                        <a:lumMod val="95000"/>
                      </a:schemeClr>
                    </a:solidFill>
                  </a:rPr>
                  <a:t>z</a:t>
                </a:r>
              </a:p>
            </p:txBody>
          </p:sp>
        </p:grpSp>
      </p:grpSp>
      <p:sp>
        <p:nvSpPr>
          <p:cNvPr id="84998" name="Text Box 76"/>
          <p:cNvSpPr txBox="1">
            <a:spLocks noChangeArrowheads="1"/>
          </p:cNvSpPr>
          <p:nvPr/>
        </p:nvSpPr>
        <p:spPr bwMode="auto">
          <a:xfrm>
            <a:off x="74130" y="1124744"/>
            <a:ext cx="54633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u="sng" dirty="0">
                <a:solidFill>
                  <a:srgbClr val="800000"/>
                </a:solidFill>
              </a:rPr>
              <a:t>Resulting shortest-path tree from u:</a:t>
            </a:r>
          </a:p>
        </p:txBody>
      </p:sp>
      <p:grpSp>
        <p:nvGrpSpPr>
          <p:cNvPr id="84999" name="Group 100"/>
          <p:cNvGrpSpPr>
            <a:grpSpLocks/>
          </p:cNvGrpSpPr>
          <p:nvPr/>
        </p:nvGrpSpPr>
        <p:grpSpPr bwMode="auto">
          <a:xfrm>
            <a:off x="827087" y="3965600"/>
            <a:ext cx="2522536" cy="2271712"/>
            <a:chOff x="131" y="2771"/>
            <a:chExt cx="1589" cy="1431"/>
          </a:xfrm>
        </p:grpSpPr>
        <p:sp>
          <p:nvSpPr>
            <p:cNvPr id="85001" name="Line 79"/>
            <p:cNvSpPr>
              <a:spLocks noChangeShapeType="1"/>
            </p:cNvSpPr>
            <p:nvPr/>
          </p:nvSpPr>
          <p:spPr bwMode="auto">
            <a:xfrm>
              <a:off x="1152" y="2880"/>
              <a:ext cx="8" cy="13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02" name="Line 80"/>
            <p:cNvSpPr>
              <a:spLocks noChangeShapeType="1"/>
            </p:cNvSpPr>
            <p:nvPr/>
          </p:nvSpPr>
          <p:spPr bwMode="auto">
            <a:xfrm>
              <a:off x="357" y="3058"/>
              <a:ext cx="1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03" name="Text Box 81"/>
            <p:cNvSpPr txBox="1">
              <a:spLocks noChangeArrowheads="1"/>
            </p:cNvSpPr>
            <p:nvPr/>
          </p:nvSpPr>
          <p:spPr bwMode="auto">
            <a:xfrm>
              <a:off x="883" y="3063"/>
              <a:ext cx="18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v</a:t>
              </a:r>
            </a:p>
          </p:txBody>
        </p:sp>
        <p:sp>
          <p:nvSpPr>
            <p:cNvPr id="85004" name="Text Box 82"/>
            <p:cNvSpPr txBox="1">
              <a:spLocks noChangeArrowheads="1"/>
            </p:cNvSpPr>
            <p:nvPr/>
          </p:nvSpPr>
          <p:spPr bwMode="auto">
            <a:xfrm>
              <a:off x="876" y="3250"/>
              <a:ext cx="20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x</a:t>
              </a:r>
            </a:p>
          </p:txBody>
        </p:sp>
        <p:sp>
          <p:nvSpPr>
            <p:cNvPr id="85005" name="Text Box 90"/>
            <p:cNvSpPr txBox="1">
              <a:spLocks noChangeArrowheads="1"/>
            </p:cNvSpPr>
            <p:nvPr/>
          </p:nvSpPr>
          <p:spPr bwMode="auto">
            <a:xfrm>
              <a:off x="890" y="3485"/>
              <a:ext cx="1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y</a:t>
              </a:r>
            </a:p>
          </p:txBody>
        </p:sp>
        <p:sp>
          <p:nvSpPr>
            <p:cNvPr id="85006" name="Text Box 91"/>
            <p:cNvSpPr txBox="1">
              <a:spLocks noChangeArrowheads="1"/>
            </p:cNvSpPr>
            <p:nvPr/>
          </p:nvSpPr>
          <p:spPr bwMode="auto">
            <a:xfrm>
              <a:off x="875" y="3720"/>
              <a:ext cx="2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w</a:t>
              </a:r>
            </a:p>
          </p:txBody>
        </p:sp>
        <p:sp>
          <p:nvSpPr>
            <p:cNvPr id="85007" name="Text Box 92"/>
            <p:cNvSpPr txBox="1">
              <a:spLocks noChangeArrowheads="1"/>
            </p:cNvSpPr>
            <p:nvPr/>
          </p:nvSpPr>
          <p:spPr bwMode="auto">
            <a:xfrm>
              <a:off x="884" y="3946"/>
              <a:ext cx="19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z</a:t>
              </a:r>
            </a:p>
          </p:txBody>
        </p:sp>
        <p:sp>
          <p:nvSpPr>
            <p:cNvPr id="85008" name="Text Box 93"/>
            <p:cNvSpPr txBox="1">
              <a:spLocks noChangeArrowheads="1"/>
            </p:cNvSpPr>
            <p:nvPr/>
          </p:nvSpPr>
          <p:spPr bwMode="auto">
            <a:xfrm>
              <a:off x="1248" y="3047"/>
              <a:ext cx="4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dirty="0"/>
                <a:t>(</a:t>
              </a:r>
              <a:r>
                <a:rPr lang="en-US" dirty="0" err="1"/>
                <a:t>u,v</a:t>
              </a:r>
              <a:r>
                <a:rPr lang="en-US" dirty="0"/>
                <a:t>)</a:t>
              </a:r>
            </a:p>
          </p:txBody>
        </p:sp>
        <p:sp>
          <p:nvSpPr>
            <p:cNvPr id="85009" name="Text Box 94"/>
            <p:cNvSpPr txBox="1">
              <a:spLocks noChangeArrowheads="1"/>
            </p:cNvSpPr>
            <p:nvPr/>
          </p:nvSpPr>
          <p:spPr bwMode="auto">
            <a:xfrm>
              <a:off x="1249" y="3249"/>
              <a:ext cx="4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(u,x)</a:t>
              </a:r>
            </a:p>
          </p:txBody>
        </p:sp>
        <p:sp>
          <p:nvSpPr>
            <p:cNvPr id="85010" name="Text Box 95"/>
            <p:cNvSpPr txBox="1">
              <a:spLocks noChangeArrowheads="1"/>
            </p:cNvSpPr>
            <p:nvPr/>
          </p:nvSpPr>
          <p:spPr bwMode="auto">
            <a:xfrm>
              <a:off x="1248" y="3500"/>
              <a:ext cx="4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(u,x)</a:t>
              </a:r>
            </a:p>
          </p:txBody>
        </p:sp>
        <p:sp>
          <p:nvSpPr>
            <p:cNvPr id="85011" name="Text Box 96"/>
            <p:cNvSpPr txBox="1">
              <a:spLocks noChangeArrowheads="1"/>
            </p:cNvSpPr>
            <p:nvPr/>
          </p:nvSpPr>
          <p:spPr bwMode="auto">
            <a:xfrm>
              <a:off x="1264" y="3718"/>
              <a:ext cx="4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(u,x)</a:t>
              </a:r>
            </a:p>
          </p:txBody>
        </p:sp>
        <p:sp>
          <p:nvSpPr>
            <p:cNvPr id="85012" name="Text Box 97"/>
            <p:cNvSpPr txBox="1">
              <a:spLocks noChangeArrowheads="1"/>
            </p:cNvSpPr>
            <p:nvPr/>
          </p:nvSpPr>
          <p:spPr bwMode="auto">
            <a:xfrm>
              <a:off x="1254" y="3952"/>
              <a:ext cx="4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(u,x)</a:t>
              </a:r>
            </a:p>
          </p:txBody>
        </p:sp>
        <p:sp>
          <p:nvSpPr>
            <p:cNvPr id="85013" name="Text Box 98"/>
            <p:cNvSpPr txBox="1">
              <a:spLocks noChangeArrowheads="1"/>
            </p:cNvSpPr>
            <p:nvPr/>
          </p:nvSpPr>
          <p:spPr bwMode="auto">
            <a:xfrm>
              <a:off x="131" y="2771"/>
              <a:ext cx="86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dirty="0"/>
                <a:t>destination</a:t>
              </a:r>
            </a:p>
          </p:txBody>
        </p:sp>
        <p:sp>
          <p:nvSpPr>
            <p:cNvPr id="85014" name="Text Box 99"/>
            <p:cNvSpPr txBox="1">
              <a:spLocks noChangeArrowheads="1"/>
            </p:cNvSpPr>
            <p:nvPr/>
          </p:nvSpPr>
          <p:spPr bwMode="auto">
            <a:xfrm>
              <a:off x="1232" y="2794"/>
              <a:ext cx="3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link</a:t>
              </a:r>
            </a:p>
          </p:txBody>
        </p:sp>
      </p:grpSp>
      <p:sp>
        <p:nvSpPr>
          <p:cNvPr id="85000" name="Text Box 101"/>
          <p:cNvSpPr txBox="1">
            <a:spLocks noChangeArrowheads="1"/>
          </p:cNvSpPr>
          <p:nvPr/>
        </p:nvSpPr>
        <p:spPr bwMode="auto">
          <a:xfrm>
            <a:off x="117259" y="3645024"/>
            <a:ext cx="46746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u="sng" dirty="0">
                <a:solidFill>
                  <a:srgbClr val="800000"/>
                </a:solidFill>
              </a:rPr>
              <a:t>Resulting forwarding table in u:</a:t>
            </a:r>
          </a:p>
        </p:txBody>
      </p:sp>
      <p:sp>
        <p:nvSpPr>
          <p:cNvPr id="74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403350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5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440488"/>
            <a:ext cx="914400" cy="228600"/>
          </a:xfrm>
        </p:spPr>
        <p:txBody>
          <a:bodyPr/>
          <a:lstStyle/>
          <a:p>
            <a:pPr>
              <a:defRPr/>
            </a:pPr>
            <a:fld id="{89CE651F-B56D-48D2-A702-1FFE07FC73E1}" type="slidenum">
              <a:rPr lang="en-US" smtClean="0">
                <a:latin typeface="Comic Sans MS" pitchFamily="66" charset="0"/>
              </a:rPr>
              <a:pPr>
                <a:defRPr/>
              </a:pPr>
              <a:t>37</a:t>
            </a:fld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93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Dijkstra’s</a:t>
            </a:r>
            <a:r>
              <a:rPr lang="en-US" sz="3600" dirty="0" smtClean="0"/>
              <a:t> Algorithm, Discussion</a:t>
            </a:r>
            <a:endParaRPr lang="en-US" dirty="0" smtClean="0"/>
          </a:p>
        </p:txBody>
      </p:sp>
      <p:sp>
        <p:nvSpPr>
          <p:cNvPr id="860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1975" y="1196752"/>
            <a:ext cx="8001000" cy="2651125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Algorithm complexity: </a:t>
            </a:r>
            <a:r>
              <a:rPr lang="en-US" sz="2400" dirty="0" smtClean="0"/>
              <a:t>n nodes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each iteration: need to check all nodes, w, not in N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n(n+1)/2 comparisons: O(n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more efficient implementations possible: O(</a:t>
            </a:r>
            <a:r>
              <a:rPr lang="en-US" sz="2400" dirty="0" err="1" smtClean="0"/>
              <a:t>nlogn</a:t>
            </a:r>
            <a:r>
              <a:rPr lang="en-US" sz="2400" dirty="0" smtClean="0"/>
              <a:t>)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Oscillations possible: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e.g., link cost = amount of carried traffic</a:t>
            </a:r>
          </a:p>
        </p:txBody>
      </p:sp>
      <p:grpSp>
        <p:nvGrpSpPr>
          <p:cNvPr id="86022" name="Group 4"/>
          <p:cNvGrpSpPr>
            <a:grpSpLocks/>
          </p:cNvGrpSpPr>
          <p:nvPr/>
        </p:nvGrpSpPr>
        <p:grpSpPr bwMode="auto">
          <a:xfrm>
            <a:off x="360363" y="4141788"/>
            <a:ext cx="8478837" cy="2228850"/>
            <a:chOff x="252" y="2691"/>
            <a:chExt cx="5341" cy="1404"/>
          </a:xfrm>
        </p:grpSpPr>
        <p:sp>
          <p:nvSpPr>
            <p:cNvPr id="86023" name="Freeform 5"/>
            <p:cNvSpPr>
              <a:spLocks/>
            </p:cNvSpPr>
            <p:nvPr/>
          </p:nvSpPr>
          <p:spPr bwMode="auto">
            <a:xfrm>
              <a:off x="281" y="2691"/>
              <a:ext cx="1242" cy="854"/>
            </a:xfrm>
            <a:custGeom>
              <a:avLst/>
              <a:gdLst>
                <a:gd name="T0" fmla="*/ 1 w 1242"/>
                <a:gd name="T1" fmla="*/ 381 h 854"/>
                <a:gd name="T2" fmla="*/ 169 w 1242"/>
                <a:gd name="T3" fmla="*/ 162 h 854"/>
                <a:gd name="T4" fmla="*/ 487 w 1242"/>
                <a:gd name="T5" fmla="*/ 18 h 854"/>
                <a:gd name="T6" fmla="*/ 823 w 1242"/>
                <a:gd name="T7" fmla="*/ 30 h 854"/>
                <a:gd name="T8" fmla="*/ 1183 w 1242"/>
                <a:gd name="T9" fmla="*/ 261 h 854"/>
                <a:gd name="T10" fmla="*/ 1177 w 1242"/>
                <a:gd name="T11" fmla="*/ 609 h 854"/>
                <a:gd name="T12" fmla="*/ 928 w 1242"/>
                <a:gd name="T13" fmla="*/ 780 h 854"/>
                <a:gd name="T14" fmla="*/ 448 w 1242"/>
                <a:gd name="T15" fmla="*/ 837 h 854"/>
                <a:gd name="T16" fmla="*/ 178 w 1242"/>
                <a:gd name="T17" fmla="*/ 675 h 854"/>
                <a:gd name="T18" fmla="*/ 1 w 1242"/>
                <a:gd name="T19" fmla="*/ 381 h 8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42" h="854">
                  <a:moveTo>
                    <a:pt x="1" y="381"/>
                  </a:moveTo>
                  <a:cubicBezTo>
                    <a:pt x="0" y="296"/>
                    <a:pt x="88" y="222"/>
                    <a:pt x="169" y="162"/>
                  </a:cubicBezTo>
                  <a:cubicBezTo>
                    <a:pt x="250" y="102"/>
                    <a:pt x="378" y="40"/>
                    <a:pt x="487" y="18"/>
                  </a:cubicBezTo>
                  <a:cubicBezTo>
                    <a:pt x="616" y="6"/>
                    <a:pt x="685" y="0"/>
                    <a:pt x="823" y="30"/>
                  </a:cubicBezTo>
                  <a:cubicBezTo>
                    <a:pt x="961" y="60"/>
                    <a:pt x="1121" y="165"/>
                    <a:pt x="1183" y="261"/>
                  </a:cubicBezTo>
                  <a:cubicBezTo>
                    <a:pt x="1242" y="357"/>
                    <a:pt x="1219" y="523"/>
                    <a:pt x="1177" y="609"/>
                  </a:cubicBezTo>
                  <a:cubicBezTo>
                    <a:pt x="1135" y="695"/>
                    <a:pt x="1049" y="742"/>
                    <a:pt x="928" y="780"/>
                  </a:cubicBezTo>
                  <a:cubicBezTo>
                    <a:pt x="807" y="818"/>
                    <a:pt x="573" y="854"/>
                    <a:pt x="448" y="837"/>
                  </a:cubicBezTo>
                  <a:cubicBezTo>
                    <a:pt x="323" y="820"/>
                    <a:pt x="252" y="751"/>
                    <a:pt x="178" y="675"/>
                  </a:cubicBezTo>
                  <a:cubicBezTo>
                    <a:pt x="104" y="599"/>
                    <a:pt x="2" y="466"/>
                    <a:pt x="1" y="38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4" name="Freeform 6"/>
            <p:cNvSpPr>
              <a:spLocks/>
            </p:cNvSpPr>
            <p:nvPr/>
          </p:nvSpPr>
          <p:spPr bwMode="auto">
            <a:xfrm>
              <a:off x="534" y="2904"/>
              <a:ext cx="246" cy="132"/>
            </a:xfrm>
            <a:custGeom>
              <a:avLst/>
              <a:gdLst>
                <a:gd name="T0" fmla="*/ 0 w 342"/>
                <a:gd name="T1" fmla="*/ 132 h 186"/>
                <a:gd name="T2" fmla="*/ 246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6025" name="Group 7"/>
            <p:cNvGrpSpPr>
              <a:grpSpLocks/>
            </p:cNvGrpSpPr>
            <p:nvPr/>
          </p:nvGrpSpPr>
          <p:grpSpPr bwMode="auto">
            <a:xfrm>
              <a:off x="727" y="2708"/>
              <a:ext cx="316" cy="250"/>
              <a:chOff x="1747" y="3194"/>
              <a:chExt cx="316" cy="250"/>
            </a:xfrm>
          </p:grpSpPr>
          <p:sp>
            <p:nvSpPr>
              <p:cNvPr id="86234" name="Oval 8"/>
              <p:cNvSpPr>
                <a:spLocks noChangeArrowheads="1"/>
              </p:cNvSpPr>
              <p:nvPr/>
            </p:nvSpPr>
            <p:spPr bwMode="auto">
              <a:xfrm>
                <a:off x="1750" y="330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35" name="Line 9"/>
              <p:cNvSpPr>
                <a:spLocks noChangeShapeType="1"/>
              </p:cNvSpPr>
              <p:nvPr/>
            </p:nvSpPr>
            <p:spPr bwMode="auto">
              <a:xfrm>
                <a:off x="1750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36" name="Line 10"/>
              <p:cNvSpPr>
                <a:spLocks noChangeShapeType="1"/>
              </p:cNvSpPr>
              <p:nvPr/>
            </p:nvSpPr>
            <p:spPr bwMode="auto">
              <a:xfrm>
                <a:off x="2063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37" name="Rectangle 11"/>
              <p:cNvSpPr>
                <a:spLocks noChangeArrowheads="1"/>
              </p:cNvSpPr>
              <p:nvPr/>
            </p:nvSpPr>
            <p:spPr bwMode="auto">
              <a:xfrm>
                <a:off x="1750" y="330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6238" name="Oval 12"/>
              <p:cNvSpPr>
                <a:spLocks noChangeArrowheads="1"/>
              </p:cNvSpPr>
              <p:nvPr/>
            </p:nvSpPr>
            <p:spPr bwMode="auto">
              <a:xfrm>
                <a:off x="1747" y="324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6239" name="Group 13"/>
              <p:cNvGrpSpPr>
                <a:grpSpLocks/>
              </p:cNvGrpSpPr>
              <p:nvPr/>
            </p:nvGrpSpPr>
            <p:grpSpPr bwMode="auto">
              <a:xfrm>
                <a:off x="1785" y="3194"/>
                <a:ext cx="233" cy="250"/>
                <a:chOff x="2940" y="2429"/>
                <a:chExt cx="236" cy="250"/>
              </a:xfrm>
            </p:grpSpPr>
            <p:sp>
              <p:nvSpPr>
                <p:cNvPr id="86240" name="Rectangle 14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241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940" y="2429"/>
                  <a:ext cx="23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A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86026" name="Group 16"/>
            <p:cNvGrpSpPr>
              <a:grpSpLocks/>
            </p:cNvGrpSpPr>
            <p:nvPr/>
          </p:nvGrpSpPr>
          <p:grpSpPr bwMode="auto">
            <a:xfrm>
              <a:off x="319" y="2963"/>
              <a:ext cx="316" cy="250"/>
              <a:chOff x="2221" y="3575"/>
              <a:chExt cx="316" cy="250"/>
            </a:xfrm>
          </p:grpSpPr>
          <p:sp>
            <p:nvSpPr>
              <p:cNvPr id="86226" name="Oval 17"/>
              <p:cNvSpPr>
                <a:spLocks noChangeArrowheads="1"/>
              </p:cNvSpPr>
              <p:nvPr/>
            </p:nvSpPr>
            <p:spPr bwMode="auto">
              <a:xfrm>
                <a:off x="2224" y="369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27" name="Line 18"/>
              <p:cNvSpPr>
                <a:spLocks noChangeShapeType="1"/>
              </p:cNvSpPr>
              <p:nvPr/>
            </p:nvSpPr>
            <p:spPr bwMode="auto">
              <a:xfrm>
                <a:off x="2224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28" name="Line 19"/>
              <p:cNvSpPr>
                <a:spLocks noChangeShapeType="1"/>
              </p:cNvSpPr>
              <p:nvPr/>
            </p:nvSpPr>
            <p:spPr bwMode="auto">
              <a:xfrm>
                <a:off x="2537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29" name="Rectangle 20"/>
              <p:cNvSpPr>
                <a:spLocks noChangeArrowheads="1"/>
              </p:cNvSpPr>
              <p:nvPr/>
            </p:nvSpPr>
            <p:spPr bwMode="auto">
              <a:xfrm>
                <a:off x="2224" y="368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6230" name="Oval 21"/>
              <p:cNvSpPr>
                <a:spLocks noChangeArrowheads="1"/>
              </p:cNvSpPr>
              <p:nvPr/>
            </p:nvSpPr>
            <p:spPr bwMode="auto">
              <a:xfrm>
                <a:off x="2221" y="362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6231" name="Group 22"/>
              <p:cNvGrpSpPr>
                <a:grpSpLocks/>
              </p:cNvGrpSpPr>
              <p:nvPr/>
            </p:nvGrpSpPr>
            <p:grpSpPr bwMode="auto">
              <a:xfrm>
                <a:off x="2275" y="3575"/>
                <a:ext cx="231" cy="250"/>
                <a:chOff x="2941" y="2429"/>
                <a:chExt cx="234" cy="250"/>
              </a:xfrm>
            </p:grpSpPr>
            <p:sp>
              <p:nvSpPr>
                <p:cNvPr id="86232" name="Rectangle 23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233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941" y="2429"/>
                  <a:ext cx="23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D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86027" name="Group 25"/>
            <p:cNvGrpSpPr>
              <a:grpSpLocks/>
            </p:cNvGrpSpPr>
            <p:nvPr/>
          </p:nvGrpSpPr>
          <p:grpSpPr bwMode="auto">
            <a:xfrm>
              <a:off x="719" y="3254"/>
              <a:ext cx="315" cy="250"/>
              <a:chOff x="2903" y="2888"/>
              <a:chExt cx="315" cy="250"/>
            </a:xfrm>
          </p:grpSpPr>
          <p:grpSp>
            <p:nvGrpSpPr>
              <p:cNvPr id="86217" name="Group 26"/>
              <p:cNvGrpSpPr>
                <a:grpSpLocks/>
              </p:cNvGrpSpPr>
              <p:nvPr/>
            </p:nvGrpSpPr>
            <p:grpSpPr bwMode="auto">
              <a:xfrm>
                <a:off x="2903" y="2938"/>
                <a:ext cx="315" cy="144"/>
                <a:chOff x="2903" y="2938"/>
                <a:chExt cx="315" cy="144"/>
              </a:xfrm>
            </p:grpSpPr>
            <p:sp>
              <p:nvSpPr>
                <p:cNvPr id="86221" name="Oval 27"/>
                <p:cNvSpPr>
                  <a:spLocks noChangeArrowheads="1"/>
                </p:cNvSpPr>
                <p:nvPr/>
              </p:nvSpPr>
              <p:spPr bwMode="auto">
                <a:xfrm>
                  <a:off x="2903" y="3001"/>
                  <a:ext cx="312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222" name="Line 28"/>
                <p:cNvSpPr>
                  <a:spLocks noChangeShapeType="1"/>
                </p:cNvSpPr>
                <p:nvPr/>
              </p:nvSpPr>
              <p:spPr bwMode="auto">
                <a:xfrm>
                  <a:off x="2903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223" name="Line 29"/>
                <p:cNvSpPr>
                  <a:spLocks noChangeShapeType="1"/>
                </p:cNvSpPr>
                <p:nvPr/>
              </p:nvSpPr>
              <p:spPr bwMode="auto">
                <a:xfrm>
                  <a:off x="3215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224" name="Rectangle 30"/>
                <p:cNvSpPr>
                  <a:spLocks noChangeArrowheads="1"/>
                </p:cNvSpPr>
                <p:nvPr/>
              </p:nvSpPr>
              <p:spPr bwMode="auto">
                <a:xfrm>
                  <a:off x="2903" y="2994"/>
                  <a:ext cx="309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86225" name="Oval 31"/>
                <p:cNvSpPr>
                  <a:spLocks noChangeArrowheads="1"/>
                </p:cNvSpPr>
                <p:nvPr/>
              </p:nvSpPr>
              <p:spPr bwMode="auto">
                <a:xfrm>
                  <a:off x="2906" y="2938"/>
                  <a:ext cx="312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6218" name="Group 32"/>
              <p:cNvGrpSpPr>
                <a:grpSpLocks/>
              </p:cNvGrpSpPr>
              <p:nvPr/>
            </p:nvGrpSpPr>
            <p:grpSpPr bwMode="auto">
              <a:xfrm>
                <a:off x="2959" y="2888"/>
                <a:ext cx="212" cy="250"/>
                <a:chOff x="2950" y="2429"/>
                <a:chExt cx="215" cy="250"/>
              </a:xfrm>
            </p:grpSpPr>
            <p:sp>
              <p:nvSpPr>
                <p:cNvPr id="86219" name="Rectangle 33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220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950" y="2429"/>
                  <a:ext cx="21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86028" name="Group 35"/>
            <p:cNvGrpSpPr>
              <a:grpSpLocks/>
            </p:cNvGrpSpPr>
            <p:nvPr/>
          </p:nvGrpSpPr>
          <p:grpSpPr bwMode="auto">
            <a:xfrm>
              <a:off x="1131" y="2972"/>
              <a:ext cx="316" cy="250"/>
              <a:chOff x="2217" y="2888"/>
              <a:chExt cx="316" cy="250"/>
            </a:xfrm>
          </p:grpSpPr>
          <p:sp>
            <p:nvSpPr>
              <p:cNvPr id="86209" name="Oval 36"/>
              <p:cNvSpPr>
                <a:spLocks noChangeArrowheads="1"/>
              </p:cNvSpPr>
              <p:nvPr/>
            </p:nvSpPr>
            <p:spPr bwMode="auto">
              <a:xfrm>
                <a:off x="2220" y="300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10" name="Line 37"/>
              <p:cNvSpPr>
                <a:spLocks noChangeShapeType="1"/>
              </p:cNvSpPr>
              <p:nvPr/>
            </p:nvSpPr>
            <p:spPr bwMode="auto">
              <a:xfrm>
                <a:off x="2220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11" name="Line 38"/>
              <p:cNvSpPr>
                <a:spLocks noChangeShapeType="1"/>
              </p:cNvSpPr>
              <p:nvPr/>
            </p:nvSpPr>
            <p:spPr bwMode="auto">
              <a:xfrm>
                <a:off x="2533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12" name="Rectangle 39"/>
              <p:cNvSpPr>
                <a:spLocks noChangeArrowheads="1"/>
              </p:cNvSpPr>
              <p:nvPr/>
            </p:nvSpPr>
            <p:spPr bwMode="auto">
              <a:xfrm>
                <a:off x="2220" y="299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6213" name="Oval 40"/>
              <p:cNvSpPr>
                <a:spLocks noChangeArrowheads="1"/>
              </p:cNvSpPr>
              <p:nvPr/>
            </p:nvSpPr>
            <p:spPr bwMode="auto">
              <a:xfrm>
                <a:off x="2217" y="293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6214" name="Group 41"/>
              <p:cNvGrpSpPr>
                <a:grpSpLocks/>
              </p:cNvGrpSpPr>
              <p:nvPr/>
            </p:nvGrpSpPr>
            <p:grpSpPr bwMode="auto">
              <a:xfrm>
                <a:off x="2273" y="2888"/>
                <a:ext cx="217" cy="250"/>
                <a:chOff x="2948" y="2429"/>
                <a:chExt cx="220" cy="250"/>
              </a:xfrm>
            </p:grpSpPr>
            <p:sp>
              <p:nvSpPr>
                <p:cNvPr id="86215" name="Rectangle 42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216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948" y="2429"/>
                  <a:ext cx="220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86029" name="Text Box 44"/>
            <p:cNvSpPr txBox="1">
              <a:spLocks noChangeArrowheads="1"/>
            </p:cNvSpPr>
            <p:nvPr/>
          </p:nvSpPr>
          <p:spPr bwMode="auto">
            <a:xfrm>
              <a:off x="533" y="2783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30" name="Freeform 45"/>
            <p:cNvSpPr>
              <a:spLocks/>
            </p:cNvSpPr>
            <p:nvPr/>
          </p:nvSpPr>
          <p:spPr bwMode="auto">
            <a:xfrm flipH="1">
              <a:off x="966" y="2904"/>
              <a:ext cx="213" cy="129"/>
            </a:xfrm>
            <a:custGeom>
              <a:avLst/>
              <a:gdLst>
                <a:gd name="T0" fmla="*/ 0 w 342"/>
                <a:gd name="T1" fmla="*/ 129 h 186"/>
                <a:gd name="T2" fmla="*/ 213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31" name="Freeform 46"/>
            <p:cNvSpPr>
              <a:spLocks/>
            </p:cNvSpPr>
            <p:nvPr/>
          </p:nvSpPr>
          <p:spPr bwMode="auto">
            <a:xfrm flipH="1" flipV="1">
              <a:off x="975" y="3165"/>
              <a:ext cx="198" cy="144"/>
            </a:xfrm>
            <a:custGeom>
              <a:avLst/>
              <a:gdLst>
                <a:gd name="T0" fmla="*/ 0 w 342"/>
                <a:gd name="T1" fmla="*/ 144 h 186"/>
                <a:gd name="T2" fmla="*/ 198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32" name="Freeform 47"/>
            <p:cNvSpPr>
              <a:spLocks/>
            </p:cNvSpPr>
            <p:nvPr/>
          </p:nvSpPr>
          <p:spPr bwMode="auto">
            <a:xfrm flipV="1">
              <a:off x="573" y="3159"/>
              <a:ext cx="204" cy="156"/>
            </a:xfrm>
            <a:custGeom>
              <a:avLst/>
              <a:gdLst>
                <a:gd name="T0" fmla="*/ 0 w 342"/>
                <a:gd name="T1" fmla="*/ 156 h 186"/>
                <a:gd name="T2" fmla="*/ 204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33" name="Text Box 48"/>
            <p:cNvSpPr txBox="1">
              <a:spLocks noChangeArrowheads="1"/>
            </p:cNvSpPr>
            <p:nvPr/>
          </p:nvSpPr>
          <p:spPr bwMode="auto">
            <a:xfrm>
              <a:off x="1042" y="2816"/>
              <a:ext cx="32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1+e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34" name="Text Box 49"/>
            <p:cNvSpPr txBox="1">
              <a:spLocks noChangeArrowheads="1"/>
            </p:cNvSpPr>
            <p:nvPr/>
          </p:nvSpPr>
          <p:spPr bwMode="auto">
            <a:xfrm>
              <a:off x="1052" y="3161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35" name="Text Box 50"/>
            <p:cNvSpPr txBox="1">
              <a:spLocks noChangeArrowheads="1"/>
            </p:cNvSpPr>
            <p:nvPr/>
          </p:nvSpPr>
          <p:spPr bwMode="auto">
            <a:xfrm>
              <a:off x="499" y="3176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36" name="Line 51"/>
            <p:cNvSpPr>
              <a:spLocks noChangeShapeType="1"/>
            </p:cNvSpPr>
            <p:nvPr/>
          </p:nvSpPr>
          <p:spPr bwMode="auto">
            <a:xfrm flipV="1">
              <a:off x="870" y="3453"/>
              <a:ext cx="0" cy="25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37" name="Text Box 52"/>
            <p:cNvSpPr txBox="1">
              <a:spLocks noChangeArrowheads="1"/>
            </p:cNvSpPr>
            <p:nvPr/>
          </p:nvSpPr>
          <p:spPr bwMode="auto">
            <a:xfrm>
              <a:off x="716" y="3587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>
                  <a:solidFill>
                    <a:srgbClr val="FF0000"/>
                  </a:solidFill>
                </a:rPr>
                <a:t>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38" name="Line 53"/>
            <p:cNvSpPr>
              <a:spLocks noChangeShapeType="1"/>
            </p:cNvSpPr>
            <p:nvPr/>
          </p:nvSpPr>
          <p:spPr bwMode="auto">
            <a:xfrm flipH="1" flipV="1">
              <a:off x="354" y="3159"/>
              <a:ext cx="3" cy="21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39" name="Text Box 54"/>
            <p:cNvSpPr txBox="1">
              <a:spLocks noChangeArrowheads="1"/>
            </p:cNvSpPr>
            <p:nvPr/>
          </p:nvSpPr>
          <p:spPr bwMode="auto">
            <a:xfrm>
              <a:off x="252" y="3344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>
                  <a:solidFill>
                    <a:srgbClr val="FF0000"/>
                  </a:solidFill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40" name="Line 55"/>
            <p:cNvSpPr>
              <a:spLocks noChangeShapeType="1"/>
            </p:cNvSpPr>
            <p:nvPr/>
          </p:nvSpPr>
          <p:spPr bwMode="auto">
            <a:xfrm flipV="1">
              <a:off x="1311" y="3180"/>
              <a:ext cx="0" cy="27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41" name="Text Box 56"/>
            <p:cNvSpPr txBox="1">
              <a:spLocks noChangeArrowheads="1"/>
            </p:cNvSpPr>
            <p:nvPr/>
          </p:nvSpPr>
          <p:spPr bwMode="auto">
            <a:xfrm>
              <a:off x="1218" y="3410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>
                  <a:solidFill>
                    <a:srgbClr val="FF0000"/>
                  </a:solidFill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42" name="Freeform 57"/>
            <p:cNvSpPr>
              <a:spLocks/>
            </p:cNvSpPr>
            <p:nvPr/>
          </p:nvSpPr>
          <p:spPr bwMode="auto">
            <a:xfrm flipH="1" flipV="1">
              <a:off x="915" y="3138"/>
              <a:ext cx="198" cy="144"/>
            </a:xfrm>
            <a:custGeom>
              <a:avLst/>
              <a:gdLst>
                <a:gd name="T0" fmla="*/ 0 w 342"/>
                <a:gd name="T1" fmla="*/ 144 h 186"/>
                <a:gd name="T2" fmla="*/ 198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43" name="Freeform 58"/>
            <p:cNvSpPr>
              <a:spLocks/>
            </p:cNvSpPr>
            <p:nvPr/>
          </p:nvSpPr>
          <p:spPr bwMode="auto">
            <a:xfrm flipH="1">
              <a:off x="630" y="3144"/>
              <a:ext cx="192" cy="138"/>
            </a:xfrm>
            <a:custGeom>
              <a:avLst/>
              <a:gdLst>
                <a:gd name="T0" fmla="*/ 0 w 342"/>
                <a:gd name="T1" fmla="*/ 138 h 186"/>
                <a:gd name="T2" fmla="*/ 192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44" name="Text Box 59"/>
            <p:cNvSpPr txBox="1">
              <a:spLocks noChangeArrowheads="1"/>
            </p:cNvSpPr>
            <p:nvPr/>
          </p:nvSpPr>
          <p:spPr bwMode="auto">
            <a:xfrm>
              <a:off x="679" y="3038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45" name="Text Box 60"/>
            <p:cNvSpPr txBox="1">
              <a:spLocks noChangeArrowheads="1"/>
            </p:cNvSpPr>
            <p:nvPr/>
          </p:nvSpPr>
          <p:spPr bwMode="auto">
            <a:xfrm>
              <a:off x="895" y="3026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46" name="Freeform 61"/>
            <p:cNvSpPr>
              <a:spLocks/>
            </p:cNvSpPr>
            <p:nvPr/>
          </p:nvSpPr>
          <p:spPr bwMode="auto">
            <a:xfrm>
              <a:off x="1692" y="2721"/>
              <a:ext cx="1225" cy="854"/>
            </a:xfrm>
            <a:custGeom>
              <a:avLst/>
              <a:gdLst>
                <a:gd name="T0" fmla="*/ 0 w 1225"/>
                <a:gd name="T1" fmla="*/ 387 h 854"/>
                <a:gd name="T2" fmla="*/ 168 w 1225"/>
                <a:gd name="T3" fmla="*/ 162 h 854"/>
                <a:gd name="T4" fmla="*/ 486 w 1225"/>
                <a:gd name="T5" fmla="*/ 18 h 854"/>
                <a:gd name="T6" fmla="*/ 822 w 1225"/>
                <a:gd name="T7" fmla="*/ 30 h 854"/>
                <a:gd name="T8" fmla="*/ 1152 w 1225"/>
                <a:gd name="T9" fmla="*/ 267 h 854"/>
                <a:gd name="T10" fmla="*/ 1188 w 1225"/>
                <a:gd name="T11" fmla="*/ 537 h 854"/>
                <a:gd name="T12" fmla="*/ 927 w 1225"/>
                <a:gd name="T13" fmla="*/ 780 h 854"/>
                <a:gd name="T14" fmla="*/ 447 w 1225"/>
                <a:gd name="T15" fmla="*/ 837 h 854"/>
                <a:gd name="T16" fmla="*/ 177 w 1225"/>
                <a:gd name="T17" fmla="*/ 675 h 854"/>
                <a:gd name="T18" fmla="*/ 0 w 1225"/>
                <a:gd name="T19" fmla="*/ 387 h 8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25" h="854">
                  <a:moveTo>
                    <a:pt x="0" y="387"/>
                  </a:moveTo>
                  <a:cubicBezTo>
                    <a:pt x="0" y="243"/>
                    <a:pt x="87" y="223"/>
                    <a:pt x="168" y="162"/>
                  </a:cubicBezTo>
                  <a:cubicBezTo>
                    <a:pt x="249" y="101"/>
                    <a:pt x="377" y="40"/>
                    <a:pt x="486" y="18"/>
                  </a:cubicBezTo>
                  <a:cubicBezTo>
                    <a:pt x="615" y="6"/>
                    <a:pt x="684" y="0"/>
                    <a:pt x="822" y="30"/>
                  </a:cubicBezTo>
                  <a:cubicBezTo>
                    <a:pt x="960" y="60"/>
                    <a:pt x="1099" y="169"/>
                    <a:pt x="1152" y="267"/>
                  </a:cubicBezTo>
                  <a:cubicBezTo>
                    <a:pt x="1213" y="351"/>
                    <a:pt x="1225" y="452"/>
                    <a:pt x="1188" y="537"/>
                  </a:cubicBezTo>
                  <a:cubicBezTo>
                    <a:pt x="1151" y="622"/>
                    <a:pt x="1050" y="730"/>
                    <a:pt x="927" y="780"/>
                  </a:cubicBezTo>
                  <a:cubicBezTo>
                    <a:pt x="804" y="830"/>
                    <a:pt x="572" y="854"/>
                    <a:pt x="447" y="837"/>
                  </a:cubicBezTo>
                  <a:cubicBezTo>
                    <a:pt x="322" y="820"/>
                    <a:pt x="251" y="750"/>
                    <a:pt x="177" y="675"/>
                  </a:cubicBezTo>
                  <a:cubicBezTo>
                    <a:pt x="103" y="600"/>
                    <a:pt x="0" y="531"/>
                    <a:pt x="0" y="387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47" name="Freeform 62"/>
            <p:cNvSpPr>
              <a:spLocks/>
            </p:cNvSpPr>
            <p:nvPr/>
          </p:nvSpPr>
          <p:spPr bwMode="auto">
            <a:xfrm>
              <a:off x="1944" y="2934"/>
              <a:ext cx="246" cy="132"/>
            </a:xfrm>
            <a:custGeom>
              <a:avLst/>
              <a:gdLst>
                <a:gd name="T0" fmla="*/ 0 w 342"/>
                <a:gd name="T1" fmla="*/ 132 h 186"/>
                <a:gd name="T2" fmla="*/ 246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6048" name="Group 63"/>
            <p:cNvGrpSpPr>
              <a:grpSpLocks/>
            </p:cNvGrpSpPr>
            <p:nvPr/>
          </p:nvGrpSpPr>
          <p:grpSpPr bwMode="auto">
            <a:xfrm>
              <a:off x="2137" y="2738"/>
              <a:ext cx="316" cy="250"/>
              <a:chOff x="1747" y="3194"/>
              <a:chExt cx="316" cy="250"/>
            </a:xfrm>
          </p:grpSpPr>
          <p:sp>
            <p:nvSpPr>
              <p:cNvPr id="86201" name="Oval 64"/>
              <p:cNvSpPr>
                <a:spLocks noChangeArrowheads="1"/>
              </p:cNvSpPr>
              <p:nvPr/>
            </p:nvSpPr>
            <p:spPr bwMode="auto">
              <a:xfrm>
                <a:off x="1750" y="330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02" name="Line 65"/>
              <p:cNvSpPr>
                <a:spLocks noChangeShapeType="1"/>
              </p:cNvSpPr>
              <p:nvPr/>
            </p:nvSpPr>
            <p:spPr bwMode="auto">
              <a:xfrm>
                <a:off x="1750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03" name="Line 66"/>
              <p:cNvSpPr>
                <a:spLocks noChangeShapeType="1"/>
              </p:cNvSpPr>
              <p:nvPr/>
            </p:nvSpPr>
            <p:spPr bwMode="auto">
              <a:xfrm>
                <a:off x="2063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04" name="Rectangle 67"/>
              <p:cNvSpPr>
                <a:spLocks noChangeArrowheads="1"/>
              </p:cNvSpPr>
              <p:nvPr/>
            </p:nvSpPr>
            <p:spPr bwMode="auto">
              <a:xfrm>
                <a:off x="1750" y="330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6205" name="Oval 68"/>
              <p:cNvSpPr>
                <a:spLocks noChangeArrowheads="1"/>
              </p:cNvSpPr>
              <p:nvPr/>
            </p:nvSpPr>
            <p:spPr bwMode="auto">
              <a:xfrm>
                <a:off x="1747" y="324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6206" name="Group 69"/>
              <p:cNvGrpSpPr>
                <a:grpSpLocks/>
              </p:cNvGrpSpPr>
              <p:nvPr/>
            </p:nvGrpSpPr>
            <p:grpSpPr bwMode="auto">
              <a:xfrm>
                <a:off x="1785" y="3194"/>
                <a:ext cx="233" cy="250"/>
                <a:chOff x="2940" y="2429"/>
                <a:chExt cx="236" cy="250"/>
              </a:xfrm>
            </p:grpSpPr>
            <p:sp>
              <p:nvSpPr>
                <p:cNvPr id="86207" name="Rectangle 70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208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2940" y="2429"/>
                  <a:ext cx="23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A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86049" name="Group 72"/>
            <p:cNvGrpSpPr>
              <a:grpSpLocks/>
            </p:cNvGrpSpPr>
            <p:nvPr/>
          </p:nvGrpSpPr>
          <p:grpSpPr bwMode="auto">
            <a:xfrm>
              <a:off x="1729" y="2993"/>
              <a:ext cx="316" cy="250"/>
              <a:chOff x="2221" y="3575"/>
              <a:chExt cx="316" cy="250"/>
            </a:xfrm>
          </p:grpSpPr>
          <p:sp>
            <p:nvSpPr>
              <p:cNvPr id="86193" name="Oval 73"/>
              <p:cNvSpPr>
                <a:spLocks noChangeArrowheads="1"/>
              </p:cNvSpPr>
              <p:nvPr/>
            </p:nvSpPr>
            <p:spPr bwMode="auto">
              <a:xfrm>
                <a:off x="2224" y="369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94" name="Line 74"/>
              <p:cNvSpPr>
                <a:spLocks noChangeShapeType="1"/>
              </p:cNvSpPr>
              <p:nvPr/>
            </p:nvSpPr>
            <p:spPr bwMode="auto">
              <a:xfrm>
                <a:off x="2224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95" name="Line 75"/>
              <p:cNvSpPr>
                <a:spLocks noChangeShapeType="1"/>
              </p:cNvSpPr>
              <p:nvPr/>
            </p:nvSpPr>
            <p:spPr bwMode="auto">
              <a:xfrm>
                <a:off x="2537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96" name="Rectangle 76"/>
              <p:cNvSpPr>
                <a:spLocks noChangeArrowheads="1"/>
              </p:cNvSpPr>
              <p:nvPr/>
            </p:nvSpPr>
            <p:spPr bwMode="auto">
              <a:xfrm>
                <a:off x="2224" y="368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6197" name="Oval 77"/>
              <p:cNvSpPr>
                <a:spLocks noChangeArrowheads="1"/>
              </p:cNvSpPr>
              <p:nvPr/>
            </p:nvSpPr>
            <p:spPr bwMode="auto">
              <a:xfrm>
                <a:off x="2221" y="362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6198" name="Group 78"/>
              <p:cNvGrpSpPr>
                <a:grpSpLocks/>
              </p:cNvGrpSpPr>
              <p:nvPr/>
            </p:nvGrpSpPr>
            <p:grpSpPr bwMode="auto">
              <a:xfrm>
                <a:off x="2275" y="3575"/>
                <a:ext cx="231" cy="250"/>
                <a:chOff x="2941" y="2429"/>
                <a:chExt cx="234" cy="250"/>
              </a:xfrm>
            </p:grpSpPr>
            <p:sp>
              <p:nvSpPr>
                <p:cNvPr id="86199" name="Rectangle 7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200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2941" y="2429"/>
                  <a:ext cx="23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D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86050" name="Group 81"/>
            <p:cNvGrpSpPr>
              <a:grpSpLocks/>
            </p:cNvGrpSpPr>
            <p:nvPr/>
          </p:nvGrpSpPr>
          <p:grpSpPr bwMode="auto">
            <a:xfrm>
              <a:off x="2129" y="3284"/>
              <a:ext cx="315" cy="250"/>
              <a:chOff x="2903" y="2888"/>
              <a:chExt cx="315" cy="250"/>
            </a:xfrm>
          </p:grpSpPr>
          <p:grpSp>
            <p:nvGrpSpPr>
              <p:cNvPr id="86184" name="Group 82"/>
              <p:cNvGrpSpPr>
                <a:grpSpLocks/>
              </p:cNvGrpSpPr>
              <p:nvPr/>
            </p:nvGrpSpPr>
            <p:grpSpPr bwMode="auto">
              <a:xfrm>
                <a:off x="2903" y="2938"/>
                <a:ext cx="315" cy="144"/>
                <a:chOff x="2903" y="2938"/>
                <a:chExt cx="315" cy="144"/>
              </a:xfrm>
            </p:grpSpPr>
            <p:sp>
              <p:nvSpPr>
                <p:cNvPr id="86188" name="Oval 83"/>
                <p:cNvSpPr>
                  <a:spLocks noChangeArrowheads="1"/>
                </p:cNvSpPr>
                <p:nvPr/>
              </p:nvSpPr>
              <p:spPr bwMode="auto">
                <a:xfrm>
                  <a:off x="2903" y="3001"/>
                  <a:ext cx="312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89" name="Line 84"/>
                <p:cNvSpPr>
                  <a:spLocks noChangeShapeType="1"/>
                </p:cNvSpPr>
                <p:nvPr/>
              </p:nvSpPr>
              <p:spPr bwMode="auto">
                <a:xfrm>
                  <a:off x="2903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90" name="Line 85"/>
                <p:cNvSpPr>
                  <a:spLocks noChangeShapeType="1"/>
                </p:cNvSpPr>
                <p:nvPr/>
              </p:nvSpPr>
              <p:spPr bwMode="auto">
                <a:xfrm>
                  <a:off x="3215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91" name="Rectangle 86"/>
                <p:cNvSpPr>
                  <a:spLocks noChangeArrowheads="1"/>
                </p:cNvSpPr>
                <p:nvPr/>
              </p:nvSpPr>
              <p:spPr bwMode="auto">
                <a:xfrm>
                  <a:off x="2903" y="2994"/>
                  <a:ext cx="309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86192" name="Oval 87"/>
                <p:cNvSpPr>
                  <a:spLocks noChangeArrowheads="1"/>
                </p:cNvSpPr>
                <p:nvPr/>
              </p:nvSpPr>
              <p:spPr bwMode="auto">
                <a:xfrm>
                  <a:off x="2906" y="2938"/>
                  <a:ext cx="312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6185" name="Group 88"/>
              <p:cNvGrpSpPr>
                <a:grpSpLocks/>
              </p:cNvGrpSpPr>
              <p:nvPr/>
            </p:nvGrpSpPr>
            <p:grpSpPr bwMode="auto">
              <a:xfrm>
                <a:off x="2959" y="2888"/>
                <a:ext cx="212" cy="250"/>
                <a:chOff x="2950" y="2429"/>
                <a:chExt cx="215" cy="250"/>
              </a:xfrm>
            </p:grpSpPr>
            <p:sp>
              <p:nvSpPr>
                <p:cNvPr id="86186" name="Rectangle 8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87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2950" y="2429"/>
                  <a:ext cx="21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86051" name="Group 91"/>
            <p:cNvGrpSpPr>
              <a:grpSpLocks/>
            </p:cNvGrpSpPr>
            <p:nvPr/>
          </p:nvGrpSpPr>
          <p:grpSpPr bwMode="auto">
            <a:xfrm>
              <a:off x="2541" y="3002"/>
              <a:ext cx="316" cy="250"/>
              <a:chOff x="2217" y="2888"/>
              <a:chExt cx="316" cy="250"/>
            </a:xfrm>
          </p:grpSpPr>
          <p:sp>
            <p:nvSpPr>
              <p:cNvPr id="86176" name="Oval 92"/>
              <p:cNvSpPr>
                <a:spLocks noChangeArrowheads="1"/>
              </p:cNvSpPr>
              <p:nvPr/>
            </p:nvSpPr>
            <p:spPr bwMode="auto">
              <a:xfrm>
                <a:off x="2220" y="300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77" name="Line 93"/>
              <p:cNvSpPr>
                <a:spLocks noChangeShapeType="1"/>
              </p:cNvSpPr>
              <p:nvPr/>
            </p:nvSpPr>
            <p:spPr bwMode="auto">
              <a:xfrm>
                <a:off x="2220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78" name="Line 94"/>
              <p:cNvSpPr>
                <a:spLocks noChangeShapeType="1"/>
              </p:cNvSpPr>
              <p:nvPr/>
            </p:nvSpPr>
            <p:spPr bwMode="auto">
              <a:xfrm>
                <a:off x="2533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79" name="Rectangle 95"/>
              <p:cNvSpPr>
                <a:spLocks noChangeArrowheads="1"/>
              </p:cNvSpPr>
              <p:nvPr/>
            </p:nvSpPr>
            <p:spPr bwMode="auto">
              <a:xfrm>
                <a:off x="2220" y="299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6180" name="Oval 96"/>
              <p:cNvSpPr>
                <a:spLocks noChangeArrowheads="1"/>
              </p:cNvSpPr>
              <p:nvPr/>
            </p:nvSpPr>
            <p:spPr bwMode="auto">
              <a:xfrm>
                <a:off x="2217" y="293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6181" name="Group 97"/>
              <p:cNvGrpSpPr>
                <a:grpSpLocks/>
              </p:cNvGrpSpPr>
              <p:nvPr/>
            </p:nvGrpSpPr>
            <p:grpSpPr bwMode="auto">
              <a:xfrm>
                <a:off x="2273" y="2888"/>
                <a:ext cx="217" cy="250"/>
                <a:chOff x="2948" y="2429"/>
                <a:chExt cx="220" cy="250"/>
              </a:xfrm>
            </p:grpSpPr>
            <p:sp>
              <p:nvSpPr>
                <p:cNvPr id="86182" name="Rectangle 98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83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2948" y="2429"/>
                  <a:ext cx="220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86052" name="Text Box 100"/>
            <p:cNvSpPr txBox="1">
              <a:spLocks noChangeArrowheads="1"/>
            </p:cNvSpPr>
            <p:nvPr/>
          </p:nvSpPr>
          <p:spPr bwMode="auto">
            <a:xfrm>
              <a:off x="1781" y="2825"/>
              <a:ext cx="3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2+e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53" name="Freeform 101"/>
            <p:cNvSpPr>
              <a:spLocks/>
            </p:cNvSpPr>
            <p:nvPr/>
          </p:nvSpPr>
          <p:spPr bwMode="auto">
            <a:xfrm flipH="1">
              <a:off x="2376" y="2934"/>
              <a:ext cx="213" cy="129"/>
            </a:xfrm>
            <a:custGeom>
              <a:avLst/>
              <a:gdLst>
                <a:gd name="T0" fmla="*/ 0 w 342"/>
                <a:gd name="T1" fmla="*/ 129 h 186"/>
                <a:gd name="T2" fmla="*/ 213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4" name="Freeform 102"/>
            <p:cNvSpPr>
              <a:spLocks/>
            </p:cNvSpPr>
            <p:nvPr/>
          </p:nvSpPr>
          <p:spPr bwMode="auto">
            <a:xfrm flipH="1" flipV="1">
              <a:off x="2385" y="3195"/>
              <a:ext cx="198" cy="144"/>
            </a:xfrm>
            <a:custGeom>
              <a:avLst/>
              <a:gdLst>
                <a:gd name="T0" fmla="*/ 0 w 342"/>
                <a:gd name="T1" fmla="*/ 144 h 186"/>
                <a:gd name="T2" fmla="*/ 198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5" name="Freeform 103"/>
            <p:cNvSpPr>
              <a:spLocks/>
            </p:cNvSpPr>
            <p:nvPr/>
          </p:nvSpPr>
          <p:spPr bwMode="auto">
            <a:xfrm flipV="1">
              <a:off x="1983" y="3189"/>
              <a:ext cx="204" cy="156"/>
            </a:xfrm>
            <a:custGeom>
              <a:avLst/>
              <a:gdLst>
                <a:gd name="T0" fmla="*/ 0 w 342"/>
                <a:gd name="T1" fmla="*/ 156 h 186"/>
                <a:gd name="T2" fmla="*/ 204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6" name="Text Box 104"/>
            <p:cNvSpPr txBox="1">
              <a:spLocks noChangeArrowheads="1"/>
            </p:cNvSpPr>
            <p:nvPr/>
          </p:nvSpPr>
          <p:spPr bwMode="auto">
            <a:xfrm>
              <a:off x="2514" y="2846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57" name="Text Box 105"/>
            <p:cNvSpPr txBox="1">
              <a:spLocks noChangeArrowheads="1"/>
            </p:cNvSpPr>
            <p:nvPr/>
          </p:nvSpPr>
          <p:spPr bwMode="auto">
            <a:xfrm>
              <a:off x="2458" y="3191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58" name="Text Box 106"/>
            <p:cNvSpPr txBox="1">
              <a:spLocks noChangeArrowheads="1"/>
            </p:cNvSpPr>
            <p:nvPr/>
          </p:nvSpPr>
          <p:spPr bwMode="auto">
            <a:xfrm>
              <a:off x="1909" y="3206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59" name="Freeform 107"/>
            <p:cNvSpPr>
              <a:spLocks/>
            </p:cNvSpPr>
            <p:nvPr/>
          </p:nvSpPr>
          <p:spPr bwMode="auto">
            <a:xfrm flipH="1" flipV="1">
              <a:off x="2325" y="3168"/>
              <a:ext cx="198" cy="144"/>
            </a:xfrm>
            <a:custGeom>
              <a:avLst/>
              <a:gdLst>
                <a:gd name="T0" fmla="*/ 0 w 342"/>
                <a:gd name="T1" fmla="*/ 144 h 186"/>
                <a:gd name="T2" fmla="*/ 198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60" name="Freeform 108"/>
            <p:cNvSpPr>
              <a:spLocks/>
            </p:cNvSpPr>
            <p:nvPr/>
          </p:nvSpPr>
          <p:spPr bwMode="auto">
            <a:xfrm flipH="1">
              <a:off x="2040" y="3174"/>
              <a:ext cx="192" cy="138"/>
            </a:xfrm>
            <a:custGeom>
              <a:avLst/>
              <a:gdLst>
                <a:gd name="T0" fmla="*/ 0 w 342"/>
                <a:gd name="T1" fmla="*/ 138 h 186"/>
                <a:gd name="T2" fmla="*/ 192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61" name="Text Box 109"/>
            <p:cNvSpPr txBox="1">
              <a:spLocks noChangeArrowheads="1"/>
            </p:cNvSpPr>
            <p:nvPr/>
          </p:nvSpPr>
          <p:spPr bwMode="auto">
            <a:xfrm>
              <a:off x="2057" y="3062"/>
              <a:ext cx="32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1+e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62" name="Text Box 110"/>
            <p:cNvSpPr txBox="1">
              <a:spLocks noChangeArrowheads="1"/>
            </p:cNvSpPr>
            <p:nvPr/>
          </p:nvSpPr>
          <p:spPr bwMode="auto">
            <a:xfrm>
              <a:off x="2316" y="3056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63" name="Freeform 111"/>
            <p:cNvSpPr>
              <a:spLocks/>
            </p:cNvSpPr>
            <p:nvPr/>
          </p:nvSpPr>
          <p:spPr bwMode="auto">
            <a:xfrm>
              <a:off x="3048" y="2727"/>
              <a:ext cx="1225" cy="854"/>
            </a:xfrm>
            <a:custGeom>
              <a:avLst/>
              <a:gdLst>
                <a:gd name="T0" fmla="*/ 0 w 1225"/>
                <a:gd name="T1" fmla="*/ 387 h 854"/>
                <a:gd name="T2" fmla="*/ 168 w 1225"/>
                <a:gd name="T3" fmla="*/ 162 h 854"/>
                <a:gd name="T4" fmla="*/ 486 w 1225"/>
                <a:gd name="T5" fmla="*/ 18 h 854"/>
                <a:gd name="T6" fmla="*/ 822 w 1225"/>
                <a:gd name="T7" fmla="*/ 30 h 854"/>
                <a:gd name="T8" fmla="*/ 1152 w 1225"/>
                <a:gd name="T9" fmla="*/ 267 h 854"/>
                <a:gd name="T10" fmla="*/ 1188 w 1225"/>
                <a:gd name="T11" fmla="*/ 537 h 854"/>
                <a:gd name="T12" fmla="*/ 927 w 1225"/>
                <a:gd name="T13" fmla="*/ 780 h 854"/>
                <a:gd name="T14" fmla="*/ 447 w 1225"/>
                <a:gd name="T15" fmla="*/ 837 h 854"/>
                <a:gd name="T16" fmla="*/ 177 w 1225"/>
                <a:gd name="T17" fmla="*/ 675 h 854"/>
                <a:gd name="T18" fmla="*/ 0 w 1225"/>
                <a:gd name="T19" fmla="*/ 387 h 8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25" h="854">
                  <a:moveTo>
                    <a:pt x="0" y="387"/>
                  </a:moveTo>
                  <a:cubicBezTo>
                    <a:pt x="0" y="243"/>
                    <a:pt x="87" y="223"/>
                    <a:pt x="168" y="162"/>
                  </a:cubicBezTo>
                  <a:cubicBezTo>
                    <a:pt x="249" y="101"/>
                    <a:pt x="377" y="40"/>
                    <a:pt x="486" y="18"/>
                  </a:cubicBezTo>
                  <a:cubicBezTo>
                    <a:pt x="615" y="6"/>
                    <a:pt x="684" y="0"/>
                    <a:pt x="822" y="30"/>
                  </a:cubicBezTo>
                  <a:cubicBezTo>
                    <a:pt x="960" y="60"/>
                    <a:pt x="1099" y="169"/>
                    <a:pt x="1152" y="267"/>
                  </a:cubicBezTo>
                  <a:cubicBezTo>
                    <a:pt x="1213" y="351"/>
                    <a:pt x="1225" y="452"/>
                    <a:pt x="1188" y="537"/>
                  </a:cubicBezTo>
                  <a:cubicBezTo>
                    <a:pt x="1151" y="622"/>
                    <a:pt x="1050" y="730"/>
                    <a:pt x="927" y="780"/>
                  </a:cubicBezTo>
                  <a:cubicBezTo>
                    <a:pt x="804" y="830"/>
                    <a:pt x="572" y="854"/>
                    <a:pt x="447" y="837"/>
                  </a:cubicBezTo>
                  <a:cubicBezTo>
                    <a:pt x="322" y="820"/>
                    <a:pt x="251" y="750"/>
                    <a:pt x="177" y="675"/>
                  </a:cubicBezTo>
                  <a:cubicBezTo>
                    <a:pt x="103" y="600"/>
                    <a:pt x="0" y="531"/>
                    <a:pt x="0" y="387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64" name="Freeform 112"/>
            <p:cNvSpPr>
              <a:spLocks/>
            </p:cNvSpPr>
            <p:nvPr/>
          </p:nvSpPr>
          <p:spPr bwMode="auto">
            <a:xfrm>
              <a:off x="3300" y="2940"/>
              <a:ext cx="246" cy="132"/>
            </a:xfrm>
            <a:custGeom>
              <a:avLst/>
              <a:gdLst>
                <a:gd name="T0" fmla="*/ 0 w 342"/>
                <a:gd name="T1" fmla="*/ 132 h 186"/>
                <a:gd name="T2" fmla="*/ 246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6065" name="Group 113"/>
            <p:cNvGrpSpPr>
              <a:grpSpLocks/>
            </p:cNvGrpSpPr>
            <p:nvPr/>
          </p:nvGrpSpPr>
          <p:grpSpPr bwMode="auto">
            <a:xfrm>
              <a:off x="3493" y="2744"/>
              <a:ext cx="316" cy="250"/>
              <a:chOff x="1747" y="3194"/>
              <a:chExt cx="316" cy="250"/>
            </a:xfrm>
          </p:grpSpPr>
          <p:sp>
            <p:nvSpPr>
              <p:cNvPr id="86168" name="Oval 114"/>
              <p:cNvSpPr>
                <a:spLocks noChangeArrowheads="1"/>
              </p:cNvSpPr>
              <p:nvPr/>
            </p:nvSpPr>
            <p:spPr bwMode="auto">
              <a:xfrm>
                <a:off x="1750" y="330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69" name="Line 115"/>
              <p:cNvSpPr>
                <a:spLocks noChangeShapeType="1"/>
              </p:cNvSpPr>
              <p:nvPr/>
            </p:nvSpPr>
            <p:spPr bwMode="auto">
              <a:xfrm>
                <a:off x="1750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70" name="Line 116"/>
              <p:cNvSpPr>
                <a:spLocks noChangeShapeType="1"/>
              </p:cNvSpPr>
              <p:nvPr/>
            </p:nvSpPr>
            <p:spPr bwMode="auto">
              <a:xfrm>
                <a:off x="2063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71" name="Rectangle 117"/>
              <p:cNvSpPr>
                <a:spLocks noChangeArrowheads="1"/>
              </p:cNvSpPr>
              <p:nvPr/>
            </p:nvSpPr>
            <p:spPr bwMode="auto">
              <a:xfrm>
                <a:off x="1750" y="330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6172" name="Oval 118"/>
              <p:cNvSpPr>
                <a:spLocks noChangeArrowheads="1"/>
              </p:cNvSpPr>
              <p:nvPr/>
            </p:nvSpPr>
            <p:spPr bwMode="auto">
              <a:xfrm>
                <a:off x="1747" y="324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6173" name="Group 119"/>
              <p:cNvGrpSpPr>
                <a:grpSpLocks/>
              </p:cNvGrpSpPr>
              <p:nvPr/>
            </p:nvGrpSpPr>
            <p:grpSpPr bwMode="auto">
              <a:xfrm>
                <a:off x="1785" y="3194"/>
                <a:ext cx="233" cy="250"/>
                <a:chOff x="2940" y="2429"/>
                <a:chExt cx="236" cy="250"/>
              </a:xfrm>
            </p:grpSpPr>
            <p:sp>
              <p:nvSpPr>
                <p:cNvPr id="86174" name="Rectangle 120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75" name="Text Box 121"/>
                <p:cNvSpPr txBox="1">
                  <a:spLocks noChangeArrowheads="1"/>
                </p:cNvSpPr>
                <p:nvPr/>
              </p:nvSpPr>
              <p:spPr bwMode="auto">
                <a:xfrm>
                  <a:off x="2940" y="2429"/>
                  <a:ext cx="23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A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86066" name="Group 122"/>
            <p:cNvGrpSpPr>
              <a:grpSpLocks/>
            </p:cNvGrpSpPr>
            <p:nvPr/>
          </p:nvGrpSpPr>
          <p:grpSpPr bwMode="auto">
            <a:xfrm>
              <a:off x="3085" y="2999"/>
              <a:ext cx="316" cy="250"/>
              <a:chOff x="2221" y="3575"/>
              <a:chExt cx="316" cy="250"/>
            </a:xfrm>
          </p:grpSpPr>
          <p:sp>
            <p:nvSpPr>
              <p:cNvPr id="86160" name="Oval 123"/>
              <p:cNvSpPr>
                <a:spLocks noChangeArrowheads="1"/>
              </p:cNvSpPr>
              <p:nvPr/>
            </p:nvSpPr>
            <p:spPr bwMode="auto">
              <a:xfrm>
                <a:off x="2224" y="369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61" name="Line 124"/>
              <p:cNvSpPr>
                <a:spLocks noChangeShapeType="1"/>
              </p:cNvSpPr>
              <p:nvPr/>
            </p:nvSpPr>
            <p:spPr bwMode="auto">
              <a:xfrm>
                <a:off x="2224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62" name="Line 125"/>
              <p:cNvSpPr>
                <a:spLocks noChangeShapeType="1"/>
              </p:cNvSpPr>
              <p:nvPr/>
            </p:nvSpPr>
            <p:spPr bwMode="auto">
              <a:xfrm>
                <a:off x="2537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63" name="Rectangle 126"/>
              <p:cNvSpPr>
                <a:spLocks noChangeArrowheads="1"/>
              </p:cNvSpPr>
              <p:nvPr/>
            </p:nvSpPr>
            <p:spPr bwMode="auto">
              <a:xfrm>
                <a:off x="2224" y="368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6164" name="Oval 127"/>
              <p:cNvSpPr>
                <a:spLocks noChangeArrowheads="1"/>
              </p:cNvSpPr>
              <p:nvPr/>
            </p:nvSpPr>
            <p:spPr bwMode="auto">
              <a:xfrm>
                <a:off x="2221" y="362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6165" name="Group 128"/>
              <p:cNvGrpSpPr>
                <a:grpSpLocks/>
              </p:cNvGrpSpPr>
              <p:nvPr/>
            </p:nvGrpSpPr>
            <p:grpSpPr bwMode="auto">
              <a:xfrm>
                <a:off x="2275" y="3575"/>
                <a:ext cx="231" cy="250"/>
                <a:chOff x="2941" y="2429"/>
                <a:chExt cx="234" cy="250"/>
              </a:xfrm>
            </p:grpSpPr>
            <p:sp>
              <p:nvSpPr>
                <p:cNvPr id="86166" name="Rectangle 12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67" name="Text Box 130"/>
                <p:cNvSpPr txBox="1">
                  <a:spLocks noChangeArrowheads="1"/>
                </p:cNvSpPr>
                <p:nvPr/>
              </p:nvSpPr>
              <p:spPr bwMode="auto">
                <a:xfrm>
                  <a:off x="2941" y="2429"/>
                  <a:ext cx="23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D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86067" name="Group 131"/>
            <p:cNvGrpSpPr>
              <a:grpSpLocks/>
            </p:cNvGrpSpPr>
            <p:nvPr/>
          </p:nvGrpSpPr>
          <p:grpSpPr bwMode="auto">
            <a:xfrm>
              <a:off x="3485" y="3290"/>
              <a:ext cx="315" cy="250"/>
              <a:chOff x="2903" y="2888"/>
              <a:chExt cx="315" cy="250"/>
            </a:xfrm>
          </p:grpSpPr>
          <p:grpSp>
            <p:nvGrpSpPr>
              <p:cNvPr id="86151" name="Group 132"/>
              <p:cNvGrpSpPr>
                <a:grpSpLocks/>
              </p:cNvGrpSpPr>
              <p:nvPr/>
            </p:nvGrpSpPr>
            <p:grpSpPr bwMode="auto">
              <a:xfrm>
                <a:off x="2903" y="2938"/>
                <a:ext cx="315" cy="144"/>
                <a:chOff x="2903" y="2938"/>
                <a:chExt cx="315" cy="144"/>
              </a:xfrm>
            </p:grpSpPr>
            <p:sp>
              <p:nvSpPr>
                <p:cNvPr id="86155" name="Oval 133"/>
                <p:cNvSpPr>
                  <a:spLocks noChangeArrowheads="1"/>
                </p:cNvSpPr>
                <p:nvPr/>
              </p:nvSpPr>
              <p:spPr bwMode="auto">
                <a:xfrm>
                  <a:off x="2903" y="3001"/>
                  <a:ext cx="312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56" name="Line 134"/>
                <p:cNvSpPr>
                  <a:spLocks noChangeShapeType="1"/>
                </p:cNvSpPr>
                <p:nvPr/>
              </p:nvSpPr>
              <p:spPr bwMode="auto">
                <a:xfrm>
                  <a:off x="2903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57" name="Line 135"/>
                <p:cNvSpPr>
                  <a:spLocks noChangeShapeType="1"/>
                </p:cNvSpPr>
                <p:nvPr/>
              </p:nvSpPr>
              <p:spPr bwMode="auto">
                <a:xfrm>
                  <a:off x="3215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58" name="Rectangle 136"/>
                <p:cNvSpPr>
                  <a:spLocks noChangeArrowheads="1"/>
                </p:cNvSpPr>
                <p:nvPr/>
              </p:nvSpPr>
              <p:spPr bwMode="auto">
                <a:xfrm>
                  <a:off x="2903" y="2994"/>
                  <a:ext cx="309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86159" name="Oval 137"/>
                <p:cNvSpPr>
                  <a:spLocks noChangeArrowheads="1"/>
                </p:cNvSpPr>
                <p:nvPr/>
              </p:nvSpPr>
              <p:spPr bwMode="auto">
                <a:xfrm>
                  <a:off x="2906" y="2938"/>
                  <a:ext cx="312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6152" name="Group 138"/>
              <p:cNvGrpSpPr>
                <a:grpSpLocks/>
              </p:cNvGrpSpPr>
              <p:nvPr/>
            </p:nvGrpSpPr>
            <p:grpSpPr bwMode="auto">
              <a:xfrm>
                <a:off x="2959" y="2888"/>
                <a:ext cx="212" cy="250"/>
                <a:chOff x="2950" y="2429"/>
                <a:chExt cx="215" cy="250"/>
              </a:xfrm>
            </p:grpSpPr>
            <p:sp>
              <p:nvSpPr>
                <p:cNvPr id="86153" name="Rectangle 13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54" name="Text Box 140"/>
                <p:cNvSpPr txBox="1">
                  <a:spLocks noChangeArrowheads="1"/>
                </p:cNvSpPr>
                <p:nvPr/>
              </p:nvSpPr>
              <p:spPr bwMode="auto">
                <a:xfrm>
                  <a:off x="2950" y="2429"/>
                  <a:ext cx="21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86068" name="Group 141"/>
            <p:cNvGrpSpPr>
              <a:grpSpLocks/>
            </p:cNvGrpSpPr>
            <p:nvPr/>
          </p:nvGrpSpPr>
          <p:grpSpPr bwMode="auto">
            <a:xfrm>
              <a:off x="3897" y="3008"/>
              <a:ext cx="316" cy="250"/>
              <a:chOff x="2217" y="2888"/>
              <a:chExt cx="316" cy="250"/>
            </a:xfrm>
          </p:grpSpPr>
          <p:sp>
            <p:nvSpPr>
              <p:cNvPr id="86143" name="Oval 142"/>
              <p:cNvSpPr>
                <a:spLocks noChangeArrowheads="1"/>
              </p:cNvSpPr>
              <p:nvPr/>
            </p:nvSpPr>
            <p:spPr bwMode="auto">
              <a:xfrm>
                <a:off x="2220" y="300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44" name="Line 143"/>
              <p:cNvSpPr>
                <a:spLocks noChangeShapeType="1"/>
              </p:cNvSpPr>
              <p:nvPr/>
            </p:nvSpPr>
            <p:spPr bwMode="auto">
              <a:xfrm>
                <a:off x="2220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45" name="Line 144"/>
              <p:cNvSpPr>
                <a:spLocks noChangeShapeType="1"/>
              </p:cNvSpPr>
              <p:nvPr/>
            </p:nvSpPr>
            <p:spPr bwMode="auto">
              <a:xfrm>
                <a:off x="2533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46" name="Rectangle 145"/>
              <p:cNvSpPr>
                <a:spLocks noChangeArrowheads="1"/>
              </p:cNvSpPr>
              <p:nvPr/>
            </p:nvSpPr>
            <p:spPr bwMode="auto">
              <a:xfrm>
                <a:off x="2220" y="299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6147" name="Oval 146"/>
              <p:cNvSpPr>
                <a:spLocks noChangeArrowheads="1"/>
              </p:cNvSpPr>
              <p:nvPr/>
            </p:nvSpPr>
            <p:spPr bwMode="auto">
              <a:xfrm>
                <a:off x="2217" y="293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6148" name="Group 147"/>
              <p:cNvGrpSpPr>
                <a:grpSpLocks/>
              </p:cNvGrpSpPr>
              <p:nvPr/>
            </p:nvGrpSpPr>
            <p:grpSpPr bwMode="auto">
              <a:xfrm>
                <a:off x="2273" y="2888"/>
                <a:ext cx="217" cy="250"/>
                <a:chOff x="2948" y="2429"/>
                <a:chExt cx="220" cy="250"/>
              </a:xfrm>
            </p:grpSpPr>
            <p:sp>
              <p:nvSpPr>
                <p:cNvPr id="86149" name="Rectangle 148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50" name="Text Box 149"/>
                <p:cNvSpPr txBox="1">
                  <a:spLocks noChangeArrowheads="1"/>
                </p:cNvSpPr>
                <p:nvPr/>
              </p:nvSpPr>
              <p:spPr bwMode="auto">
                <a:xfrm>
                  <a:off x="2948" y="2429"/>
                  <a:ext cx="220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86069" name="Text Box 150"/>
            <p:cNvSpPr txBox="1">
              <a:spLocks noChangeArrowheads="1"/>
            </p:cNvSpPr>
            <p:nvPr/>
          </p:nvSpPr>
          <p:spPr bwMode="auto">
            <a:xfrm>
              <a:off x="3211" y="2831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70" name="Freeform 151"/>
            <p:cNvSpPr>
              <a:spLocks/>
            </p:cNvSpPr>
            <p:nvPr/>
          </p:nvSpPr>
          <p:spPr bwMode="auto">
            <a:xfrm flipH="1">
              <a:off x="3732" y="2940"/>
              <a:ext cx="213" cy="129"/>
            </a:xfrm>
            <a:custGeom>
              <a:avLst/>
              <a:gdLst>
                <a:gd name="T0" fmla="*/ 0 w 342"/>
                <a:gd name="T1" fmla="*/ 129 h 186"/>
                <a:gd name="T2" fmla="*/ 213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71" name="Freeform 152"/>
            <p:cNvSpPr>
              <a:spLocks/>
            </p:cNvSpPr>
            <p:nvPr/>
          </p:nvSpPr>
          <p:spPr bwMode="auto">
            <a:xfrm flipH="1" flipV="1">
              <a:off x="3741" y="3201"/>
              <a:ext cx="198" cy="144"/>
            </a:xfrm>
            <a:custGeom>
              <a:avLst/>
              <a:gdLst>
                <a:gd name="T0" fmla="*/ 0 w 342"/>
                <a:gd name="T1" fmla="*/ 144 h 186"/>
                <a:gd name="T2" fmla="*/ 198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72" name="Freeform 153"/>
            <p:cNvSpPr>
              <a:spLocks/>
            </p:cNvSpPr>
            <p:nvPr/>
          </p:nvSpPr>
          <p:spPr bwMode="auto">
            <a:xfrm flipV="1">
              <a:off x="3339" y="3195"/>
              <a:ext cx="204" cy="156"/>
            </a:xfrm>
            <a:custGeom>
              <a:avLst/>
              <a:gdLst>
                <a:gd name="T0" fmla="*/ 0 w 342"/>
                <a:gd name="T1" fmla="*/ 156 h 186"/>
                <a:gd name="T2" fmla="*/ 204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73" name="Text Box 154"/>
            <p:cNvSpPr txBox="1">
              <a:spLocks noChangeArrowheads="1"/>
            </p:cNvSpPr>
            <p:nvPr/>
          </p:nvSpPr>
          <p:spPr bwMode="auto">
            <a:xfrm>
              <a:off x="3797" y="2852"/>
              <a:ext cx="3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2+e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74" name="Text Box 155"/>
            <p:cNvSpPr txBox="1">
              <a:spLocks noChangeArrowheads="1"/>
            </p:cNvSpPr>
            <p:nvPr/>
          </p:nvSpPr>
          <p:spPr bwMode="auto">
            <a:xfrm>
              <a:off x="3752" y="3221"/>
              <a:ext cx="32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1+e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75" name="Text Box 156"/>
            <p:cNvSpPr txBox="1">
              <a:spLocks noChangeArrowheads="1"/>
            </p:cNvSpPr>
            <p:nvPr/>
          </p:nvSpPr>
          <p:spPr bwMode="auto">
            <a:xfrm>
              <a:off x="3276" y="3212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76" name="Freeform 157"/>
            <p:cNvSpPr>
              <a:spLocks/>
            </p:cNvSpPr>
            <p:nvPr/>
          </p:nvSpPr>
          <p:spPr bwMode="auto">
            <a:xfrm flipH="1" flipV="1">
              <a:off x="3681" y="3174"/>
              <a:ext cx="198" cy="144"/>
            </a:xfrm>
            <a:custGeom>
              <a:avLst/>
              <a:gdLst>
                <a:gd name="T0" fmla="*/ 0 w 342"/>
                <a:gd name="T1" fmla="*/ 144 h 186"/>
                <a:gd name="T2" fmla="*/ 198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77" name="Freeform 158"/>
            <p:cNvSpPr>
              <a:spLocks/>
            </p:cNvSpPr>
            <p:nvPr/>
          </p:nvSpPr>
          <p:spPr bwMode="auto">
            <a:xfrm flipH="1">
              <a:off x="3396" y="3180"/>
              <a:ext cx="192" cy="138"/>
            </a:xfrm>
            <a:custGeom>
              <a:avLst/>
              <a:gdLst>
                <a:gd name="T0" fmla="*/ 0 w 342"/>
                <a:gd name="T1" fmla="*/ 138 h 186"/>
                <a:gd name="T2" fmla="*/ 192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78" name="Text Box 159"/>
            <p:cNvSpPr txBox="1">
              <a:spLocks noChangeArrowheads="1"/>
            </p:cNvSpPr>
            <p:nvPr/>
          </p:nvSpPr>
          <p:spPr bwMode="auto">
            <a:xfrm>
              <a:off x="3475" y="3068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79" name="Text Box 160"/>
            <p:cNvSpPr txBox="1">
              <a:spLocks noChangeArrowheads="1"/>
            </p:cNvSpPr>
            <p:nvPr/>
          </p:nvSpPr>
          <p:spPr bwMode="auto">
            <a:xfrm>
              <a:off x="3661" y="3062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80" name="Freeform 161"/>
            <p:cNvSpPr>
              <a:spLocks/>
            </p:cNvSpPr>
            <p:nvPr/>
          </p:nvSpPr>
          <p:spPr bwMode="auto">
            <a:xfrm>
              <a:off x="4368" y="2739"/>
              <a:ext cx="1225" cy="854"/>
            </a:xfrm>
            <a:custGeom>
              <a:avLst/>
              <a:gdLst>
                <a:gd name="T0" fmla="*/ 0 w 1225"/>
                <a:gd name="T1" fmla="*/ 387 h 854"/>
                <a:gd name="T2" fmla="*/ 168 w 1225"/>
                <a:gd name="T3" fmla="*/ 162 h 854"/>
                <a:gd name="T4" fmla="*/ 486 w 1225"/>
                <a:gd name="T5" fmla="*/ 18 h 854"/>
                <a:gd name="T6" fmla="*/ 822 w 1225"/>
                <a:gd name="T7" fmla="*/ 30 h 854"/>
                <a:gd name="T8" fmla="*/ 1152 w 1225"/>
                <a:gd name="T9" fmla="*/ 267 h 854"/>
                <a:gd name="T10" fmla="*/ 1188 w 1225"/>
                <a:gd name="T11" fmla="*/ 537 h 854"/>
                <a:gd name="T12" fmla="*/ 927 w 1225"/>
                <a:gd name="T13" fmla="*/ 780 h 854"/>
                <a:gd name="T14" fmla="*/ 447 w 1225"/>
                <a:gd name="T15" fmla="*/ 837 h 854"/>
                <a:gd name="T16" fmla="*/ 177 w 1225"/>
                <a:gd name="T17" fmla="*/ 675 h 854"/>
                <a:gd name="T18" fmla="*/ 0 w 1225"/>
                <a:gd name="T19" fmla="*/ 387 h 8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25" h="854">
                  <a:moveTo>
                    <a:pt x="0" y="387"/>
                  </a:moveTo>
                  <a:cubicBezTo>
                    <a:pt x="0" y="243"/>
                    <a:pt x="87" y="223"/>
                    <a:pt x="168" y="162"/>
                  </a:cubicBezTo>
                  <a:cubicBezTo>
                    <a:pt x="249" y="101"/>
                    <a:pt x="377" y="40"/>
                    <a:pt x="486" y="18"/>
                  </a:cubicBezTo>
                  <a:cubicBezTo>
                    <a:pt x="615" y="6"/>
                    <a:pt x="684" y="0"/>
                    <a:pt x="822" y="30"/>
                  </a:cubicBezTo>
                  <a:cubicBezTo>
                    <a:pt x="960" y="60"/>
                    <a:pt x="1099" y="169"/>
                    <a:pt x="1152" y="267"/>
                  </a:cubicBezTo>
                  <a:cubicBezTo>
                    <a:pt x="1213" y="351"/>
                    <a:pt x="1225" y="452"/>
                    <a:pt x="1188" y="537"/>
                  </a:cubicBezTo>
                  <a:cubicBezTo>
                    <a:pt x="1151" y="622"/>
                    <a:pt x="1050" y="730"/>
                    <a:pt x="927" y="780"/>
                  </a:cubicBezTo>
                  <a:cubicBezTo>
                    <a:pt x="804" y="830"/>
                    <a:pt x="572" y="854"/>
                    <a:pt x="447" y="837"/>
                  </a:cubicBezTo>
                  <a:cubicBezTo>
                    <a:pt x="322" y="820"/>
                    <a:pt x="251" y="750"/>
                    <a:pt x="177" y="675"/>
                  </a:cubicBezTo>
                  <a:cubicBezTo>
                    <a:pt x="103" y="600"/>
                    <a:pt x="0" y="531"/>
                    <a:pt x="0" y="387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81" name="Freeform 162"/>
            <p:cNvSpPr>
              <a:spLocks/>
            </p:cNvSpPr>
            <p:nvPr/>
          </p:nvSpPr>
          <p:spPr bwMode="auto">
            <a:xfrm>
              <a:off x="4620" y="2952"/>
              <a:ext cx="246" cy="132"/>
            </a:xfrm>
            <a:custGeom>
              <a:avLst/>
              <a:gdLst>
                <a:gd name="T0" fmla="*/ 0 w 342"/>
                <a:gd name="T1" fmla="*/ 132 h 186"/>
                <a:gd name="T2" fmla="*/ 246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6082" name="Group 163"/>
            <p:cNvGrpSpPr>
              <a:grpSpLocks/>
            </p:cNvGrpSpPr>
            <p:nvPr/>
          </p:nvGrpSpPr>
          <p:grpSpPr bwMode="auto">
            <a:xfrm>
              <a:off x="4813" y="2756"/>
              <a:ext cx="316" cy="250"/>
              <a:chOff x="1747" y="3194"/>
              <a:chExt cx="316" cy="250"/>
            </a:xfrm>
          </p:grpSpPr>
          <p:sp>
            <p:nvSpPr>
              <p:cNvPr id="86135" name="Oval 164"/>
              <p:cNvSpPr>
                <a:spLocks noChangeArrowheads="1"/>
              </p:cNvSpPr>
              <p:nvPr/>
            </p:nvSpPr>
            <p:spPr bwMode="auto">
              <a:xfrm>
                <a:off x="1750" y="330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36" name="Line 165"/>
              <p:cNvSpPr>
                <a:spLocks noChangeShapeType="1"/>
              </p:cNvSpPr>
              <p:nvPr/>
            </p:nvSpPr>
            <p:spPr bwMode="auto">
              <a:xfrm>
                <a:off x="1750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37" name="Line 166"/>
              <p:cNvSpPr>
                <a:spLocks noChangeShapeType="1"/>
              </p:cNvSpPr>
              <p:nvPr/>
            </p:nvSpPr>
            <p:spPr bwMode="auto">
              <a:xfrm>
                <a:off x="2063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38" name="Rectangle 167"/>
              <p:cNvSpPr>
                <a:spLocks noChangeArrowheads="1"/>
              </p:cNvSpPr>
              <p:nvPr/>
            </p:nvSpPr>
            <p:spPr bwMode="auto">
              <a:xfrm>
                <a:off x="1750" y="330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6139" name="Oval 168"/>
              <p:cNvSpPr>
                <a:spLocks noChangeArrowheads="1"/>
              </p:cNvSpPr>
              <p:nvPr/>
            </p:nvSpPr>
            <p:spPr bwMode="auto">
              <a:xfrm>
                <a:off x="1747" y="324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6140" name="Group 169"/>
              <p:cNvGrpSpPr>
                <a:grpSpLocks/>
              </p:cNvGrpSpPr>
              <p:nvPr/>
            </p:nvGrpSpPr>
            <p:grpSpPr bwMode="auto">
              <a:xfrm>
                <a:off x="1785" y="3194"/>
                <a:ext cx="233" cy="250"/>
                <a:chOff x="2940" y="2429"/>
                <a:chExt cx="236" cy="250"/>
              </a:xfrm>
            </p:grpSpPr>
            <p:sp>
              <p:nvSpPr>
                <p:cNvPr id="86141" name="Rectangle 170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42" name="Text Box 171"/>
                <p:cNvSpPr txBox="1">
                  <a:spLocks noChangeArrowheads="1"/>
                </p:cNvSpPr>
                <p:nvPr/>
              </p:nvSpPr>
              <p:spPr bwMode="auto">
                <a:xfrm>
                  <a:off x="2940" y="2429"/>
                  <a:ext cx="23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A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86083" name="Group 172"/>
            <p:cNvGrpSpPr>
              <a:grpSpLocks/>
            </p:cNvGrpSpPr>
            <p:nvPr/>
          </p:nvGrpSpPr>
          <p:grpSpPr bwMode="auto">
            <a:xfrm>
              <a:off x="4405" y="3011"/>
              <a:ext cx="316" cy="250"/>
              <a:chOff x="2221" y="3575"/>
              <a:chExt cx="316" cy="250"/>
            </a:xfrm>
          </p:grpSpPr>
          <p:sp>
            <p:nvSpPr>
              <p:cNvPr id="86127" name="Oval 173"/>
              <p:cNvSpPr>
                <a:spLocks noChangeArrowheads="1"/>
              </p:cNvSpPr>
              <p:nvPr/>
            </p:nvSpPr>
            <p:spPr bwMode="auto">
              <a:xfrm>
                <a:off x="2224" y="369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28" name="Line 174"/>
              <p:cNvSpPr>
                <a:spLocks noChangeShapeType="1"/>
              </p:cNvSpPr>
              <p:nvPr/>
            </p:nvSpPr>
            <p:spPr bwMode="auto">
              <a:xfrm>
                <a:off x="2224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29" name="Line 175"/>
              <p:cNvSpPr>
                <a:spLocks noChangeShapeType="1"/>
              </p:cNvSpPr>
              <p:nvPr/>
            </p:nvSpPr>
            <p:spPr bwMode="auto">
              <a:xfrm>
                <a:off x="2537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30" name="Rectangle 176"/>
              <p:cNvSpPr>
                <a:spLocks noChangeArrowheads="1"/>
              </p:cNvSpPr>
              <p:nvPr/>
            </p:nvSpPr>
            <p:spPr bwMode="auto">
              <a:xfrm>
                <a:off x="2224" y="368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6131" name="Oval 177"/>
              <p:cNvSpPr>
                <a:spLocks noChangeArrowheads="1"/>
              </p:cNvSpPr>
              <p:nvPr/>
            </p:nvSpPr>
            <p:spPr bwMode="auto">
              <a:xfrm>
                <a:off x="2221" y="362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6132" name="Group 178"/>
              <p:cNvGrpSpPr>
                <a:grpSpLocks/>
              </p:cNvGrpSpPr>
              <p:nvPr/>
            </p:nvGrpSpPr>
            <p:grpSpPr bwMode="auto">
              <a:xfrm>
                <a:off x="2275" y="3575"/>
                <a:ext cx="231" cy="250"/>
                <a:chOff x="2941" y="2429"/>
                <a:chExt cx="234" cy="250"/>
              </a:xfrm>
            </p:grpSpPr>
            <p:sp>
              <p:nvSpPr>
                <p:cNvPr id="86133" name="Rectangle 17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34" name="Text Box 180"/>
                <p:cNvSpPr txBox="1">
                  <a:spLocks noChangeArrowheads="1"/>
                </p:cNvSpPr>
                <p:nvPr/>
              </p:nvSpPr>
              <p:spPr bwMode="auto">
                <a:xfrm>
                  <a:off x="2941" y="2429"/>
                  <a:ext cx="23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D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86084" name="Group 181"/>
            <p:cNvGrpSpPr>
              <a:grpSpLocks/>
            </p:cNvGrpSpPr>
            <p:nvPr/>
          </p:nvGrpSpPr>
          <p:grpSpPr bwMode="auto">
            <a:xfrm>
              <a:off x="4805" y="3302"/>
              <a:ext cx="315" cy="250"/>
              <a:chOff x="2903" y="2888"/>
              <a:chExt cx="315" cy="250"/>
            </a:xfrm>
          </p:grpSpPr>
          <p:grpSp>
            <p:nvGrpSpPr>
              <p:cNvPr id="86118" name="Group 182"/>
              <p:cNvGrpSpPr>
                <a:grpSpLocks/>
              </p:cNvGrpSpPr>
              <p:nvPr/>
            </p:nvGrpSpPr>
            <p:grpSpPr bwMode="auto">
              <a:xfrm>
                <a:off x="2903" y="2938"/>
                <a:ext cx="315" cy="144"/>
                <a:chOff x="2903" y="2938"/>
                <a:chExt cx="315" cy="144"/>
              </a:xfrm>
            </p:grpSpPr>
            <p:sp>
              <p:nvSpPr>
                <p:cNvPr id="86122" name="Oval 183"/>
                <p:cNvSpPr>
                  <a:spLocks noChangeArrowheads="1"/>
                </p:cNvSpPr>
                <p:nvPr/>
              </p:nvSpPr>
              <p:spPr bwMode="auto">
                <a:xfrm>
                  <a:off x="2903" y="3001"/>
                  <a:ext cx="312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23" name="Line 184"/>
                <p:cNvSpPr>
                  <a:spLocks noChangeShapeType="1"/>
                </p:cNvSpPr>
                <p:nvPr/>
              </p:nvSpPr>
              <p:spPr bwMode="auto">
                <a:xfrm>
                  <a:off x="2903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24" name="Line 185"/>
                <p:cNvSpPr>
                  <a:spLocks noChangeShapeType="1"/>
                </p:cNvSpPr>
                <p:nvPr/>
              </p:nvSpPr>
              <p:spPr bwMode="auto">
                <a:xfrm>
                  <a:off x="3215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25" name="Rectangle 186"/>
                <p:cNvSpPr>
                  <a:spLocks noChangeArrowheads="1"/>
                </p:cNvSpPr>
                <p:nvPr/>
              </p:nvSpPr>
              <p:spPr bwMode="auto">
                <a:xfrm>
                  <a:off x="2903" y="2994"/>
                  <a:ext cx="309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86126" name="Oval 187"/>
                <p:cNvSpPr>
                  <a:spLocks noChangeArrowheads="1"/>
                </p:cNvSpPr>
                <p:nvPr/>
              </p:nvSpPr>
              <p:spPr bwMode="auto">
                <a:xfrm>
                  <a:off x="2906" y="2938"/>
                  <a:ext cx="312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6119" name="Group 188"/>
              <p:cNvGrpSpPr>
                <a:grpSpLocks/>
              </p:cNvGrpSpPr>
              <p:nvPr/>
            </p:nvGrpSpPr>
            <p:grpSpPr bwMode="auto">
              <a:xfrm>
                <a:off x="2959" y="2888"/>
                <a:ext cx="212" cy="250"/>
                <a:chOff x="2950" y="2429"/>
                <a:chExt cx="215" cy="250"/>
              </a:xfrm>
            </p:grpSpPr>
            <p:sp>
              <p:nvSpPr>
                <p:cNvPr id="86120" name="Rectangle 18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21" name="Text Box 190"/>
                <p:cNvSpPr txBox="1">
                  <a:spLocks noChangeArrowheads="1"/>
                </p:cNvSpPr>
                <p:nvPr/>
              </p:nvSpPr>
              <p:spPr bwMode="auto">
                <a:xfrm>
                  <a:off x="2950" y="2429"/>
                  <a:ext cx="21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86085" name="Group 191"/>
            <p:cNvGrpSpPr>
              <a:grpSpLocks/>
            </p:cNvGrpSpPr>
            <p:nvPr/>
          </p:nvGrpSpPr>
          <p:grpSpPr bwMode="auto">
            <a:xfrm>
              <a:off x="5217" y="3020"/>
              <a:ext cx="316" cy="250"/>
              <a:chOff x="2217" y="2888"/>
              <a:chExt cx="316" cy="250"/>
            </a:xfrm>
          </p:grpSpPr>
          <p:sp>
            <p:nvSpPr>
              <p:cNvPr id="86110" name="Oval 192"/>
              <p:cNvSpPr>
                <a:spLocks noChangeArrowheads="1"/>
              </p:cNvSpPr>
              <p:nvPr/>
            </p:nvSpPr>
            <p:spPr bwMode="auto">
              <a:xfrm>
                <a:off x="2220" y="300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11" name="Line 193"/>
              <p:cNvSpPr>
                <a:spLocks noChangeShapeType="1"/>
              </p:cNvSpPr>
              <p:nvPr/>
            </p:nvSpPr>
            <p:spPr bwMode="auto">
              <a:xfrm>
                <a:off x="2220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12" name="Line 194"/>
              <p:cNvSpPr>
                <a:spLocks noChangeShapeType="1"/>
              </p:cNvSpPr>
              <p:nvPr/>
            </p:nvSpPr>
            <p:spPr bwMode="auto">
              <a:xfrm>
                <a:off x="2533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13" name="Rectangle 195"/>
              <p:cNvSpPr>
                <a:spLocks noChangeArrowheads="1"/>
              </p:cNvSpPr>
              <p:nvPr/>
            </p:nvSpPr>
            <p:spPr bwMode="auto">
              <a:xfrm>
                <a:off x="2220" y="299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6114" name="Oval 196"/>
              <p:cNvSpPr>
                <a:spLocks noChangeArrowheads="1"/>
              </p:cNvSpPr>
              <p:nvPr/>
            </p:nvSpPr>
            <p:spPr bwMode="auto">
              <a:xfrm>
                <a:off x="2217" y="293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6115" name="Group 197"/>
              <p:cNvGrpSpPr>
                <a:grpSpLocks/>
              </p:cNvGrpSpPr>
              <p:nvPr/>
            </p:nvGrpSpPr>
            <p:grpSpPr bwMode="auto">
              <a:xfrm>
                <a:off x="2273" y="2888"/>
                <a:ext cx="217" cy="250"/>
                <a:chOff x="2948" y="2429"/>
                <a:chExt cx="220" cy="250"/>
              </a:xfrm>
            </p:grpSpPr>
            <p:sp>
              <p:nvSpPr>
                <p:cNvPr id="86116" name="Rectangle 198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17" name="Text Box 199"/>
                <p:cNvSpPr txBox="1">
                  <a:spLocks noChangeArrowheads="1"/>
                </p:cNvSpPr>
                <p:nvPr/>
              </p:nvSpPr>
              <p:spPr bwMode="auto">
                <a:xfrm>
                  <a:off x="2948" y="2429"/>
                  <a:ext cx="220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86086" name="Text Box 200"/>
            <p:cNvSpPr txBox="1">
              <a:spLocks noChangeArrowheads="1"/>
            </p:cNvSpPr>
            <p:nvPr/>
          </p:nvSpPr>
          <p:spPr bwMode="auto">
            <a:xfrm>
              <a:off x="4457" y="2843"/>
              <a:ext cx="3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2+e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87" name="Freeform 201"/>
            <p:cNvSpPr>
              <a:spLocks/>
            </p:cNvSpPr>
            <p:nvPr/>
          </p:nvSpPr>
          <p:spPr bwMode="auto">
            <a:xfrm flipH="1">
              <a:off x="5052" y="2952"/>
              <a:ext cx="213" cy="129"/>
            </a:xfrm>
            <a:custGeom>
              <a:avLst/>
              <a:gdLst>
                <a:gd name="T0" fmla="*/ 0 w 342"/>
                <a:gd name="T1" fmla="*/ 129 h 186"/>
                <a:gd name="T2" fmla="*/ 213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88" name="Freeform 202"/>
            <p:cNvSpPr>
              <a:spLocks/>
            </p:cNvSpPr>
            <p:nvPr/>
          </p:nvSpPr>
          <p:spPr bwMode="auto">
            <a:xfrm flipH="1" flipV="1">
              <a:off x="5061" y="3213"/>
              <a:ext cx="198" cy="144"/>
            </a:xfrm>
            <a:custGeom>
              <a:avLst/>
              <a:gdLst>
                <a:gd name="T0" fmla="*/ 0 w 342"/>
                <a:gd name="T1" fmla="*/ 144 h 186"/>
                <a:gd name="T2" fmla="*/ 198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89" name="Freeform 203"/>
            <p:cNvSpPr>
              <a:spLocks/>
            </p:cNvSpPr>
            <p:nvPr/>
          </p:nvSpPr>
          <p:spPr bwMode="auto">
            <a:xfrm flipV="1">
              <a:off x="4659" y="3207"/>
              <a:ext cx="204" cy="156"/>
            </a:xfrm>
            <a:custGeom>
              <a:avLst/>
              <a:gdLst>
                <a:gd name="T0" fmla="*/ 0 w 342"/>
                <a:gd name="T1" fmla="*/ 156 h 186"/>
                <a:gd name="T2" fmla="*/ 204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90" name="Text Box 204"/>
            <p:cNvSpPr txBox="1">
              <a:spLocks noChangeArrowheads="1"/>
            </p:cNvSpPr>
            <p:nvPr/>
          </p:nvSpPr>
          <p:spPr bwMode="auto">
            <a:xfrm>
              <a:off x="5190" y="2864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91" name="Text Box 205"/>
            <p:cNvSpPr txBox="1">
              <a:spLocks noChangeArrowheads="1"/>
            </p:cNvSpPr>
            <p:nvPr/>
          </p:nvSpPr>
          <p:spPr bwMode="auto">
            <a:xfrm>
              <a:off x="5138" y="3209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92" name="Text Box 206"/>
            <p:cNvSpPr txBox="1">
              <a:spLocks noChangeArrowheads="1"/>
            </p:cNvSpPr>
            <p:nvPr/>
          </p:nvSpPr>
          <p:spPr bwMode="auto">
            <a:xfrm>
              <a:off x="4585" y="3224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93" name="Freeform 207"/>
            <p:cNvSpPr>
              <a:spLocks/>
            </p:cNvSpPr>
            <p:nvPr/>
          </p:nvSpPr>
          <p:spPr bwMode="auto">
            <a:xfrm flipH="1" flipV="1">
              <a:off x="5001" y="3186"/>
              <a:ext cx="198" cy="144"/>
            </a:xfrm>
            <a:custGeom>
              <a:avLst/>
              <a:gdLst>
                <a:gd name="T0" fmla="*/ 0 w 342"/>
                <a:gd name="T1" fmla="*/ 144 h 186"/>
                <a:gd name="T2" fmla="*/ 198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94" name="Freeform 208"/>
            <p:cNvSpPr>
              <a:spLocks/>
            </p:cNvSpPr>
            <p:nvPr/>
          </p:nvSpPr>
          <p:spPr bwMode="auto">
            <a:xfrm flipH="1">
              <a:off x="4716" y="3192"/>
              <a:ext cx="192" cy="138"/>
            </a:xfrm>
            <a:custGeom>
              <a:avLst/>
              <a:gdLst>
                <a:gd name="T0" fmla="*/ 0 w 342"/>
                <a:gd name="T1" fmla="*/ 138 h 186"/>
                <a:gd name="T2" fmla="*/ 192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95" name="Text Box 209"/>
            <p:cNvSpPr txBox="1">
              <a:spLocks noChangeArrowheads="1"/>
            </p:cNvSpPr>
            <p:nvPr/>
          </p:nvSpPr>
          <p:spPr bwMode="auto">
            <a:xfrm>
              <a:off x="4733" y="3080"/>
              <a:ext cx="32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1+e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96" name="Text Box 210"/>
            <p:cNvSpPr txBox="1">
              <a:spLocks noChangeArrowheads="1"/>
            </p:cNvSpPr>
            <p:nvPr/>
          </p:nvSpPr>
          <p:spPr bwMode="auto">
            <a:xfrm>
              <a:off x="4992" y="3074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97" name="Text Box 211"/>
            <p:cNvSpPr txBox="1">
              <a:spLocks noChangeArrowheads="1"/>
            </p:cNvSpPr>
            <p:nvPr/>
          </p:nvSpPr>
          <p:spPr bwMode="auto">
            <a:xfrm>
              <a:off x="572" y="3755"/>
              <a:ext cx="6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initially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98" name="Text Box 212"/>
            <p:cNvSpPr txBox="1">
              <a:spLocks noChangeArrowheads="1"/>
            </p:cNvSpPr>
            <p:nvPr/>
          </p:nvSpPr>
          <p:spPr bwMode="auto">
            <a:xfrm>
              <a:off x="1817" y="3653"/>
              <a:ext cx="105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… recompute</a:t>
              </a:r>
            </a:p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routing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99" name="Text Box 213"/>
            <p:cNvSpPr txBox="1">
              <a:spLocks noChangeArrowheads="1"/>
            </p:cNvSpPr>
            <p:nvPr/>
          </p:nvSpPr>
          <p:spPr bwMode="auto">
            <a:xfrm>
              <a:off x="3089" y="3659"/>
              <a:ext cx="105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… recompute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100" name="Text Box 214"/>
            <p:cNvSpPr txBox="1">
              <a:spLocks noChangeArrowheads="1"/>
            </p:cNvSpPr>
            <p:nvPr/>
          </p:nvSpPr>
          <p:spPr bwMode="auto">
            <a:xfrm>
              <a:off x="4343" y="3647"/>
              <a:ext cx="105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… recompute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101" name="Line 215"/>
            <p:cNvSpPr>
              <a:spLocks noChangeShapeType="1"/>
            </p:cNvSpPr>
            <p:nvPr/>
          </p:nvSpPr>
          <p:spPr bwMode="auto">
            <a:xfrm flipV="1">
              <a:off x="2292" y="3489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2" name="Line 216"/>
            <p:cNvSpPr>
              <a:spLocks noChangeShapeType="1"/>
            </p:cNvSpPr>
            <p:nvPr/>
          </p:nvSpPr>
          <p:spPr bwMode="auto">
            <a:xfrm flipV="1">
              <a:off x="1872" y="3201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3" name="Line 217"/>
            <p:cNvSpPr>
              <a:spLocks noChangeShapeType="1"/>
            </p:cNvSpPr>
            <p:nvPr/>
          </p:nvSpPr>
          <p:spPr bwMode="auto">
            <a:xfrm flipV="1">
              <a:off x="2712" y="3204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4" name="Line 218"/>
            <p:cNvSpPr>
              <a:spLocks noChangeShapeType="1"/>
            </p:cNvSpPr>
            <p:nvPr/>
          </p:nvSpPr>
          <p:spPr bwMode="auto">
            <a:xfrm flipV="1">
              <a:off x="3237" y="3207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5" name="Line 219"/>
            <p:cNvSpPr>
              <a:spLocks noChangeShapeType="1"/>
            </p:cNvSpPr>
            <p:nvPr/>
          </p:nvSpPr>
          <p:spPr bwMode="auto">
            <a:xfrm flipV="1">
              <a:off x="3654" y="3489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6" name="Line 220"/>
            <p:cNvSpPr>
              <a:spLocks noChangeShapeType="1"/>
            </p:cNvSpPr>
            <p:nvPr/>
          </p:nvSpPr>
          <p:spPr bwMode="auto">
            <a:xfrm flipV="1">
              <a:off x="4071" y="3207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7" name="Line 221"/>
            <p:cNvSpPr>
              <a:spLocks noChangeShapeType="1"/>
            </p:cNvSpPr>
            <p:nvPr/>
          </p:nvSpPr>
          <p:spPr bwMode="auto">
            <a:xfrm flipV="1">
              <a:off x="4566" y="3219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8" name="Line 222"/>
            <p:cNvSpPr>
              <a:spLocks noChangeShapeType="1"/>
            </p:cNvSpPr>
            <p:nvPr/>
          </p:nvSpPr>
          <p:spPr bwMode="auto">
            <a:xfrm flipV="1">
              <a:off x="4977" y="3501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9" name="Line 223"/>
            <p:cNvSpPr>
              <a:spLocks noChangeShapeType="1"/>
            </p:cNvSpPr>
            <p:nvPr/>
          </p:nvSpPr>
          <p:spPr bwMode="auto">
            <a:xfrm flipV="1">
              <a:off x="5388" y="3225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4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403350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440488"/>
            <a:ext cx="914400" cy="228600"/>
          </a:xfrm>
        </p:spPr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89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4: Network Layer</a:t>
            </a:r>
          </a:p>
        </p:txBody>
      </p:sp>
      <p:sp>
        <p:nvSpPr>
          <p:cNvPr id="9830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4. 1 Introduction</a:t>
            </a:r>
          </a:p>
          <a:p>
            <a:r>
              <a:rPr lang="en-US" sz="2400" smtClean="0"/>
              <a:t>4.2 Virtual circuit and datagram networks</a:t>
            </a:r>
          </a:p>
          <a:p>
            <a:r>
              <a:rPr lang="en-US" sz="2400" smtClean="0"/>
              <a:t>4.3 What’s inside a router</a:t>
            </a:r>
          </a:p>
          <a:p>
            <a:r>
              <a:rPr lang="en-US" sz="2400" smtClean="0"/>
              <a:t>4.4 IP: Internet Protocol</a:t>
            </a:r>
          </a:p>
          <a:p>
            <a:pPr lvl="1"/>
            <a:r>
              <a:rPr lang="en-US" sz="2000" smtClean="0"/>
              <a:t>Datagram format</a:t>
            </a:r>
          </a:p>
          <a:p>
            <a:pPr lvl="1"/>
            <a:r>
              <a:rPr lang="en-US" sz="2000" smtClean="0"/>
              <a:t>IPv4 addressing</a:t>
            </a:r>
          </a:p>
          <a:p>
            <a:pPr lvl="1"/>
            <a:r>
              <a:rPr lang="en-US" sz="2000" smtClean="0"/>
              <a:t>ICMP</a:t>
            </a:r>
          </a:p>
          <a:p>
            <a:pPr lvl="1"/>
            <a:r>
              <a:rPr lang="en-US" sz="2000" smtClean="0"/>
              <a:t>IPv6</a:t>
            </a:r>
          </a:p>
        </p:txBody>
      </p:sp>
      <p:sp>
        <p:nvSpPr>
          <p:cNvPr id="9831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 smtClean="0"/>
              <a:t>4.5 </a:t>
            </a:r>
            <a:r>
              <a:rPr lang="en-US" sz="2400" dirty="0" smtClean="0">
                <a:solidFill>
                  <a:srgbClr val="800000"/>
                </a:solidFill>
              </a:rPr>
              <a:t>Routing algorithms</a:t>
            </a:r>
          </a:p>
          <a:p>
            <a:pPr lvl="1"/>
            <a:r>
              <a:rPr lang="en-US" sz="2000" dirty="0" smtClean="0"/>
              <a:t>Link state</a:t>
            </a:r>
          </a:p>
          <a:p>
            <a:pPr lvl="1"/>
            <a:r>
              <a:rPr lang="en-US" sz="2000" dirty="0" smtClean="0"/>
              <a:t>Distance Vector</a:t>
            </a:r>
          </a:p>
          <a:p>
            <a:pPr lvl="1"/>
            <a:r>
              <a:rPr lang="en-US" sz="2000" dirty="0" smtClean="0">
                <a:solidFill>
                  <a:srgbClr val="800000"/>
                </a:solidFill>
              </a:rPr>
              <a:t>Hierarchical routing</a:t>
            </a:r>
          </a:p>
          <a:p>
            <a:r>
              <a:rPr lang="en-US" sz="2400" dirty="0" smtClean="0"/>
              <a:t>4.6 Routing in the Internet</a:t>
            </a:r>
          </a:p>
          <a:p>
            <a:pPr lvl="1"/>
            <a:r>
              <a:rPr lang="en-US" sz="2000" dirty="0" smtClean="0"/>
              <a:t>RIP</a:t>
            </a:r>
          </a:p>
          <a:p>
            <a:pPr lvl="1"/>
            <a:r>
              <a:rPr lang="en-US" sz="2000" dirty="0" smtClean="0"/>
              <a:t>OSPF</a:t>
            </a:r>
          </a:p>
          <a:p>
            <a:pPr lvl="1"/>
            <a:r>
              <a:rPr lang="en-US" sz="2000" dirty="0" smtClean="0"/>
              <a:t>BGP</a:t>
            </a:r>
          </a:p>
          <a:p>
            <a:r>
              <a:rPr lang="en-US" sz="2400" dirty="0" smtClean="0"/>
              <a:t>4.7 Broadcast and multicast routing</a:t>
            </a:r>
          </a:p>
          <a:p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69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520700" y="0"/>
            <a:ext cx="7772400" cy="781050"/>
          </a:xfrm>
        </p:spPr>
        <p:txBody>
          <a:bodyPr/>
          <a:lstStyle/>
          <a:p>
            <a:r>
              <a:rPr lang="en-US" sz="3600" dirty="0" smtClean="0"/>
              <a:t>IP Datagram </a:t>
            </a:r>
            <a:r>
              <a:rPr lang="en-US" sz="3600" dirty="0"/>
              <a:t>F</a:t>
            </a:r>
            <a:r>
              <a:rPr lang="en-US" sz="3600" dirty="0" smtClean="0"/>
              <a:t>ormat</a:t>
            </a:r>
            <a:endParaRPr lang="en-US" dirty="0" smtClean="0"/>
          </a:p>
        </p:txBody>
      </p:sp>
      <p:grpSp>
        <p:nvGrpSpPr>
          <p:cNvPr id="35845" name="Group 3"/>
          <p:cNvGrpSpPr>
            <a:grpSpLocks/>
          </p:cNvGrpSpPr>
          <p:nvPr/>
        </p:nvGrpSpPr>
        <p:grpSpPr bwMode="auto">
          <a:xfrm>
            <a:off x="495300" y="982663"/>
            <a:ext cx="8664575" cy="5307013"/>
            <a:chOff x="153" y="704"/>
            <a:chExt cx="5458" cy="3343"/>
          </a:xfrm>
        </p:grpSpPr>
        <p:sp>
          <p:nvSpPr>
            <p:cNvPr id="35847" name="Rectangle 4"/>
            <p:cNvSpPr>
              <a:spLocks noChangeArrowheads="1"/>
            </p:cNvSpPr>
            <p:nvPr/>
          </p:nvSpPr>
          <p:spPr bwMode="auto">
            <a:xfrm>
              <a:off x="1825" y="953"/>
              <a:ext cx="2489" cy="30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8" name="Rectangle 5"/>
            <p:cNvSpPr>
              <a:spLocks noChangeArrowheads="1"/>
            </p:cNvSpPr>
            <p:nvPr/>
          </p:nvSpPr>
          <p:spPr bwMode="auto">
            <a:xfrm>
              <a:off x="1765" y="1020"/>
              <a:ext cx="2489" cy="30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849" name="Text Box 6"/>
            <p:cNvSpPr txBox="1">
              <a:spLocks noChangeArrowheads="1"/>
            </p:cNvSpPr>
            <p:nvPr/>
          </p:nvSpPr>
          <p:spPr bwMode="auto">
            <a:xfrm>
              <a:off x="1736" y="1061"/>
              <a:ext cx="3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1800" dirty="0" err="1" smtClean="0"/>
                <a:t>ver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50" name="Text Box 7"/>
            <p:cNvSpPr txBox="1">
              <a:spLocks noChangeArrowheads="1"/>
            </p:cNvSpPr>
            <p:nvPr/>
          </p:nvSpPr>
          <p:spPr bwMode="auto">
            <a:xfrm>
              <a:off x="3300" y="1100"/>
              <a:ext cx="69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1800" dirty="0"/>
                <a:t>length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51" name="Line 8"/>
            <p:cNvSpPr>
              <a:spLocks noChangeShapeType="1"/>
            </p:cNvSpPr>
            <p:nvPr/>
          </p:nvSpPr>
          <p:spPr bwMode="auto">
            <a:xfrm>
              <a:off x="1773" y="1346"/>
              <a:ext cx="2486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2" name="Line 9"/>
            <p:cNvSpPr>
              <a:spLocks noChangeShapeType="1"/>
            </p:cNvSpPr>
            <p:nvPr/>
          </p:nvSpPr>
          <p:spPr bwMode="auto">
            <a:xfrm flipH="1" flipV="1">
              <a:off x="2995" y="1026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3" name="Text Box 10"/>
            <p:cNvSpPr txBox="1">
              <a:spLocks noChangeArrowheads="1"/>
            </p:cNvSpPr>
            <p:nvPr/>
          </p:nvSpPr>
          <p:spPr bwMode="auto">
            <a:xfrm>
              <a:off x="2585" y="723"/>
              <a:ext cx="85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2000" dirty="0"/>
                <a:t>32 bits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35854" name="Line 11"/>
            <p:cNvSpPr>
              <a:spLocks noChangeShapeType="1"/>
            </p:cNvSpPr>
            <p:nvPr/>
          </p:nvSpPr>
          <p:spPr bwMode="auto">
            <a:xfrm>
              <a:off x="3337" y="847"/>
              <a:ext cx="899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5" name="Line 12"/>
            <p:cNvSpPr>
              <a:spLocks noChangeShapeType="1"/>
            </p:cNvSpPr>
            <p:nvPr/>
          </p:nvSpPr>
          <p:spPr bwMode="auto">
            <a:xfrm rot="10800000">
              <a:off x="1757" y="854"/>
              <a:ext cx="8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6" name="Text Box 13"/>
            <p:cNvSpPr txBox="1">
              <a:spLocks noChangeArrowheads="1"/>
            </p:cNvSpPr>
            <p:nvPr/>
          </p:nvSpPr>
          <p:spPr bwMode="auto">
            <a:xfrm>
              <a:off x="2439" y="3031"/>
              <a:ext cx="1255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1800" dirty="0"/>
                <a:t>data </a:t>
              </a:r>
            </a:p>
            <a:p>
              <a:pPr algn="ctr"/>
              <a:r>
                <a:rPr lang="en-US" sz="1800" dirty="0"/>
                <a:t>(variable length,</a:t>
              </a:r>
            </a:p>
            <a:p>
              <a:pPr algn="ctr"/>
              <a:r>
                <a:rPr lang="en-US" sz="1800" dirty="0"/>
                <a:t>typically a TCP </a:t>
              </a:r>
            </a:p>
            <a:p>
              <a:pPr algn="ctr"/>
              <a:r>
                <a:rPr lang="en-US" sz="1800" dirty="0"/>
                <a:t>or UDP segment)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57" name="Text Box 14"/>
            <p:cNvSpPr txBox="1">
              <a:spLocks noChangeArrowheads="1"/>
            </p:cNvSpPr>
            <p:nvPr/>
          </p:nvSpPr>
          <p:spPr bwMode="auto">
            <a:xfrm>
              <a:off x="1714" y="1405"/>
              <a:ext cx="1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1800" dirty="0"/>
                <a:t>16-bit identifier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58" name="Line 15"/>
            <p:cNvSpPr>
              <a:spLocks noChangeShapeType="1"/>
            </p:cNvSpPr>
            <p:nvPr/>
          </p:nvSpPr>
          <p:spPr bwMode="auto">
            <a:xfrm flipV="1">
              <a:off x="1769" y="2290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9" name="Line 16"/>
            <p:cNvSpPr>
              <a:spLocks noChangeShapeType="1"/>
            </p:cNvSpPr>
            <p:nvPr/>
          </p:nvSpPr>
          <p:spPr bwMode="auto">
            <a:xfrm flipV="1">
              <a:off x="1769" y="2590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0" name="Text Box 17"/>
            <p:cNvSpPr txBox="1">
              <a:spLocks noChangeArrowheads="1"/>
            </p:cNvSpPr>
            <p:nvPr/>
          </p:nvSpPr>
          <p:spPr bwMode="auto">
            <a:xfrm>
              <a:off x="3249" y="1637"/>
              <a:ext cx="80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1800" dirty="0"/>
                <a:t>header</a:t>
              </a:r>
            </a:p>
            <a:p>
              <a:pPr algn="ctr"/>
              <a:r>
                <a:rPr lang="en-US" sz="1800" dirty="0"/>
                <a:t> checksum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61" name="Text Box 18"/>
            <p:cNvSpPr txBox="1">
              <a:spLocks noChangeArrowheads="1"/>
            </p:cNvSpPr>
            <p:nvPr/>
          </p:nvSpPr>
          <p:spPr bwMode="auto">
            <a:xfrm>
              <a:off x="1766" y="1619"/>
              <a:ext cx="60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1800" dirty="0"/>
                <a:t>time to</a:t>
              </a:r>
            </a:p>
            <a:p>
              <a:pPr algn="ctr"/>
              <a:r>
                <a:rPr lang="en-US" sz="1800" dirty="0"/>
                <a:t>live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62" name="Text Box 19"/>
            <p:cNvSpPr txBox="1">
              <a:spLocks noChangeArrowheads="1"/>
            </p:cNvSpPr>
            <p:nvPr/>
          </p:nvSpPr>
          <p:spPr bwMode="auto">
            <a:xfrm>
              <a:off x="2095" y="2047"/>
              <a:ext cx="178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1800" dirty="0"/>
                <a:t>32 bit source IP address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63" name="Text Box 20"/>
            <p:cNvSpPr txBox="1">
              <a:spLocks noChangeArrowheads="1"/>
            </p:cNvSpPr>
            <p:nvPr/>
          </p:nvSpPr>
          <p:spPr bwMode="auto">
            <a:xfrm>
              <a:off x="174" y="704"/>
              <a:ext cx="1403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/>
              <a:r>
                <a:rPr lang="en-US" sz="1800" dirty="0"/>
                <a:t>IP protocol version</a:t>
              </a:r>
            </a:p>
            <a:p>
              <a:pPr algn="l"/>
              <a:r>
                <a:rPr lang="en-US" sz="1800" dirty="0"/>
                <a:t>number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64" name="Text Box 21"/>
            <p:cNvSpPr txBox="1">
              <a:spLocks noChangeArrowheads="1"/>
            </p:cNvSpPr>
            <p:nvPr/>
          </p:nvSpPr>
          <p:spPr bwMode="auto">
            <a:xfrm>
              <a:off x="526" y="1025"/>
              <a:ext cx="104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/>
              <a:r>
                <a:rPr lang="en-US" sz="1800" dirty="0"/>
                <a:t>header length</a:t>
              </a:r>
            </a:p>
            <a:p>
              <a:pPr algn="l"/>
              <a:r>
                <a:rPr lang="en-US" sz="1800" dirty="0"/>
                <a:t> (bytes)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65" name="Text Box 22"/>
            <p:cNvSpPr txBox="1">
              <a:spLocks noChangeArrowheads="1"/>
            </p:cNvSpPr>
            <p:nvPr/>
          </p:nvSpPr>
          <p:spPr bwMode="auto">
            <a:xfrm>
              <a:off x="338" y="1604"/>
              <a:ext cx="1293" cy="8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/>
              <a:r>
                <a:rPr lang="en-US" sz="1800" dirty="0"/>
                <a:t>max number</a:t>
              </a:r>
            </a:p>
            <a:p>
              <a:pPr algn="r"/>
              <a:r>
                <a:rPr lang="en-US" sz="1800" dirty="0"/>
                <a:t>remaining hops</a:t>
              </a:r>
            </a:p>
            <a:p>
              <a:pPr algn="r"/>
              <a:r>
                <a:rPr lang="en-US" sz="1800" dirty="0"/>
                <a:t>(decremented at </a:t>
              </a:r>
            </a:p>
            <a:p>
              <a:pPr algn="r"/>
              <a:r>
                <a:rPr lang="en-US" sz="1800" dirty="0"/>
                <a:t>each router</a:t>
              </a:r>
              <a:r>
                <a:rPr lang="en-US" dirty="0"/>
                <a:t>)</a:t>
              </a:r>
            </a:p>
          </p:txBody>
        </p:sp>
        <p:sp>
          <p:nvSpPr>
            <p:cNvPr id="35866" name="Line 23"/>
            <p:cNvSpPr>
              <a:spLocks noChangeShapeType="1"/>
            </p:cNvSpPr>
            <p:nvPr/>
          </p:nvSpPr>
          <p:spPr bwMode="auto">
            <a:xfrm>
              <a:off x="1406" y="953"/>
              <a:ext cx="439" cy="17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7" name="Line 24"/>
            <p:cNvSpPr>
              <a:spLocks noChangeShapeType="1"/>
            </p:cNvSpPr>
            <p:nvPr/>
          </p:nvSpPr>
          <p:spPr bwMode="auto">
            <a:xfrm>
              <a:off x="1406" y="1278"/>
              <a:ext cx="69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8" name="Text Box 25"/>
            <p:cNvSpPr txBox="1">
              <a:spLocks noChangeArrowheads="1"/>
            </p:cNvSpPr>
            <p:nvPr/>
          </p:nvSpPr>
          <p:spPr bwMode="auto">
            <a:xfrm>
              <a:off x="4452" y="1214"/>
              <a:ext cx="1159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/>
              <a:r>
                <a:rPr lang="en-US" sz="1800" dirty="0"/>
                <a:t>for</a:t>
              </a:r>
            </a:p>
            <a:p>
              <a:pPr algn="l"/>
              <a:r>
                <a:rPr lang="en-US" sz="1800" dirty="0"/>
                <a:t>fragmentation/</a:t>
              </a:r>
            </a:p>
            <a:p>
              <a:pPr algn="l"/>
              <a:r>
                <a:rPr lang="en-US" sz="1800" dirty="0"/>
                <a:t>reassembly</a:t>
              </a:r>
            </a:p>
          </p:txBody>
        </p:sp>
        <p:sp>
          <p:nvSpPr>
            <p:cNvPr id="35869" name="Text Box 26"/>
            <p:cNvSpPr txBox="1">
              <a:spLocks noChangeArrowheads="1"/>
            </p:cNvSpPr>
            <p:nvPr/>
          </p:nvSpPr>
          <p:spPr bwMode="auto">
            <a:xfrm>
              <a:off x="4428" y="752"/>
              <a:ext cx="1126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800" dirty="0"/>
                <a:t>total datagram</a:t>
              </a:r>
            </a:p>
            <a:p>
              <a:r>
                <a:rPr lang="en-US" sz="1800" dirty="0"/>
                <a:t>length (bytes</a:t>
              </a:r>
              <a:r>
                <a:rPr lang="en-US" dirty="0"/>
                <a:t>)</a:t>
              </a:r>
            </a:p>
          </p:txBody>
        </p:sp>
        <p:sp>
          <p:nvSpPr>
            <p:cNvPr id="35870" name="Text Box 27"/>
            <p:cNvSpPr txBox="1">
              <a:spLocks noChangeArrowheads="1"/>
            </p:cNvSpPr>
            <p:nvPr/>
          </p:nvSpPr>
          <p:spPr bwMode="auto">
            <a:xfrm>
              <a:off x="153" y="2336"/>
              <a:ext cx="149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/>
              <a:r>
                <a:rPr lang="en-US" sz="1800" dirty="0"/>
                <a:t>upper layer protocol</a:t>
              </a:r>
            </a:p>
            <a:p>
              <a:pPr algn="r"/>
              <a:r>
                <a:rPr lang="en-US" sz="1800" dirty="0"/>
                <a:t>to deliver payload to</a:t>
              </a:r>
            </a:p>
          </p:txBody>
        </p:sp>
        <p:sp>
          <p:nvSpPr>
            <p:cNvPr id="35871" name="Line 28"/>
            <p:cNvSpPr>
              <a:spLocks noChangeShapeType="1"/>
            </p:cNvSpPr>
            <p:nvPr/>
          </p:nvSpPr>
          <p:spPr bwMode="auto">
            <a:xfrm flipV="1">
              <a:off x="1602" y="1806"/>
              <a:ext cx="924" cy="70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2" name="Line 29"/>
            <p:cNvSpPr>
              <a:spLocks noChangeShapeType="1"/>
            </p:cNvSpPr>
            <p:nvPr/>
          </p:nvSpPr>
          <p:spPr bwMode="auto">
            <a:xfrm flipH="1">
              <a:off x="3228" y="1500"/>
              <a:ext cx="1284" cy="12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3" name="Line 30"/>
            <p:cNvSpPr>
              <a:spLocks noChangeShapeType="1"/>
            </p:cNvSpPr>
            <p:nvPr/>
          </p:nvSpPr>
          <p:spPr bwMode="auto">
            <a:xfrm flipH="1">
              <a:off x="4098" y="954"/>
              <a:ext cx="402" cy="25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4" name="Text Box 31"/>
            <p:cNvSpPr txBox="1">
              <a:spLocks noChangeArrowheads="1"/>
            </p:cNvSpPr>
            <p:nvPr/>
          </p:nvSpPr>
          <p:spPr bwMode="auto">
            <a:xfrm>
              <a:off x="2008" y="995"/>
              <a:ext cx="47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1800" dirty="0"/>
                <a:t>head.</a:t>
              </a:r>
            </a:p>
            <a:p>
              <a:pPr algn="ctr"/>
              <a:r>
                <a:rPr lang="en-US" sz="1800" dirty="0" err="1"/>
                <a:t>len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75" name="Text Box 32"/>
            <p:cNvSpPr txBox="1">
              <a:spLocks noChangeArrowheads="1"/>
            </p:cNvSpPr>
            <p:nvPr/>
          </p:nvSpPr>
          <p:spPr bwMode="auto">
            <a:xfrm>
              <a:off x="2382" y="995"/>
              <a:ext cx="639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1800" dirty="0"/>
                <a:t>type of</a:t>
              </a:r>
            </a:p>
            <a:p>
              <a:pPr algn="ctr"/>
              <a:r>
                <a:rPr lang="en-US" sz="1800" dirty="0"/>
                <a:t>service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76" name="Line 33"/>
            <p:cNvSpPr>
              <a:spLocks noChangeShapeType="1"/>
            </p:cNvSpPr>
            <p:nvPr/>
          </p:nvSpPr>
          <p:spPr bwMode="auto">
            <a:xfrm flipH="1" flipV="1">
              <a:off x="2431" y="1023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7" name="Line 34"/>
            <p:cNvSpPr>
              <a:spLocks noChangeShapeType="1"/>
            </p:cNvSpPr>
            <p:nvPr/>
          </p:nvSpPr>
          <p:spPr bwMode="auto">
            <a:xfrm flipH="1" flipV="1">
              <a:off x="2044" y="1029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8" name="Text Box 35"/>
            <p:cNvSpPr txBox="1">
              <a:spLocks noChangeArrowheads="1"/>
            </p:cNvSpPr>
            <p:nvPr/>
          </p:nvSpPr>
          <p:spPr bwMode="auto">
            <a:xfrm>
              <a:off x="496" y="1379"/>
              <a:ext cx="11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/>
              <a:r>
                <a:rPr lang="en-US" sz="1800" dirty="0"/>
                <a:t>“type” of data 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79" name="Line 36"/>
            <p:cNvSpPr>
              <a:spLocks noChangeShapeType="1"/>
            </p:cNvSpPr>
            <p:nvPr/>
          </p:nvSpPr>
          <p:spPr bwMode="auto">
            <a:xfrm flipV="1">
              <a:off x="1542" y="1194"/>
              <a:ext cx="966" cy="31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0" name="Line 37"/>
            <p:cNvSpPr>
              <a:spLocks noChangeShapeType="1"/>
            </p:cNvSpPr>
            <p:nvPr/>
          </p:nvSpPr>
          <p:spPr bwMode="auto">
            <a:xfrm flipH="1" flipV="1">
              <a:off x="2995" y="1350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1" name="Text Box 38"/>
            <p:cNvSpPr txBox="1">
              <a:spLocks noChangeArrowheads="1"/>
            </p:cNvSpPr>
            <p:nvPr/>
          </p:nvSpPr>
          <p:spPr bwMode="auto">
            <a:xfrm>
              <a:off x="2902" y="1402"/>
              <a:ext cx="4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1800" dirty="0" err="1"/>
                <a:t>flgs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82" name="Line 39"/>
            <p:cNvSpPr>
              <a:spLocks noChangeShapeType="1"/>
            </p:cNvSpPr>
            <p:nvPr/>
          </p:nvSpPr>
          <p:spPr bwMode="auto">
            <a:xfrm flipH="1" flipV="1">
              <a:off x="3289" y="1344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3" name="Text Box 40"/>
            <p:cNvSpPr txBox="1">
              <a:spLocks noChangeArrowheads="1"/>
            </p:cNvSpPr>
            <p:nvPr/>
          </p:nvSpPr>
          <p:spPr bwMode="auto">
            <a:xfrm>
              <a:off x="3316" y="1292"/>
              <a:ext cx="900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1800" dirty="0"/>
                <a:t>fragment</a:t>
              </a:r>
            </a:p>
            <a:p>
              <a:pPr algn="ctr"/>
              <a:r>
                <a:rPr lang="en-US" dirty="0"/>
                <a:t> </a:t>
              </a:r>
              <a:r>
                <a:rPr lang="en-US" sz="1800" dirty="0"/>
                <a:t>offset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84" name="Line 41"/>
            <p:cNvSpPr>
              <a:spLocks noChangeShapeType="1"/>
            </p:cNvSpPr>
            <p:nvPr/>
          </p:nvSpPr>
          <p:spPr bwMode="auto">
            <a:xfrm flipH="1" flipV="1">
              <a:off x="4086" y="1434"/>
              <a:ext cx="414" cy="7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5" name="Line 42"/>
            <p:cNvSpPr>
              <a:spLocks noChangeShapeType="1"/>
            </p:cNvSpPr>
            <p:nvPr/>
          </p:nvSpPr>
          <p:spPr bwMode="auto">
            <a:xfrm flipH="1">
              <a:off x="2904" y="1506"/>
              <a:ext cx="1584" cy="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6" name="Line 43"/>
            <p:cNvSpPr>
              <a:spLocks noChangeShapeType="1"/>
            </p:cNvSpPr>
            <p:nvPr/>
          </p:nvSpPr>
          <p:spPr bwMode="auto">
            <a:xfrm flipV="1">
              <a:off x="1769" y="1666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7" name="Line 44"/>
            <p:cNvSpPr>
              <a:spLocks noChangeShapeType="1"/>
            </p:cNvSpPr>
            <p:nvPr/>
          </p:nvSpPr>
          <p:spPr bwMode="auto">
            <a:xfrm flipH="1" flipV="1">
              <a:off x="2995" y="1668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8" name="Line 45"/>
            <p:cNvSpPr>
              <a:spLocks noChangeShapeType="1"/>
            </p:cNvSpPr>
            <p:nvPr/>
          </p:nvSpPr>
          <p:spPr bwMode="auto">
            <a:xfrm flipV="1">
              <a:off x="1757" y="1990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9" name="Text Box 46"/>
            <p:cNvSpPr txBox="1">
              <a:spLocks noChangeArrowheads="1"/>
            </p:cNvSpPr>
            <p:nvPr/>
          </p:nvSpPr>
          <p:spPr bwMode="auto">
            <a:xfrm>
              <a:off x="2448" y="1613"/>
              <a:ext cx="49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1800" dirty="0"/>
                <a:t>upper</a:t>
              </a:r>
            </a:p>
            <a:p>
              <a:pPr algn="ctr"/>
              <a:r>
                <a:rPr lang="en-US" sz="1800" dirty="0"/>
                <a:t> layer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90" name="Line 47"/>
            <p:cNvSpPr>
              <a:spLocks noChangeShapeType="1"/>
            </p:cNvSpPr>
            <p:nvPr/>
          </p:nvSpPr>
          <p:spPr bwMode="auto">
            <a:xfrm flipH="1" flipV="1">
              <a:off x="2395" y="1674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1" name="Line 48"/>
            <p:cNvSpPr>
              <a:spLocks noChangeShapeType="1"/>
            </p:cNvSpPr>
            <p:nvPr/>
          </p:nvSpPr>
          <p:spPr bwMode="auto">
            <a:xfrm>
              <a:off x="1590" y="1785"/>
              <a:ext cx="348" cy="5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2" name="Text Box 49"/>
            <p:cNvSpPr txBox="1">
              <a:spLocks noChangeArrowheads="1"/>
            </p:cNvSpPr>
            <p:nvPr/>
          </p:nvSpPr>
          <p:spPr bwMode="auto">
            <a:xfrm>
              <a:off x="1967" y="2323"/>
              <a:ext cx="209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1800" dirty="0"/>
                <a:t>32 bit destination IP address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93" name="Line 50"/>
            <p:cNvSpPr>
              <a:spLocks noChangeShapeType="1"/>
            </p:cNvSpPr>
            <p:nvPr/>
          </p:nvSpPr>
          <p:spPr bwMode="auto">
            <a:xfrm flipV="1">
              <a:off x="1769" y="2872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4" name="Text Box 51"/>
            <p:cNvSpPr txBox="1">
              <a:spLocks noChangeArrowheads="1"/>
            </p:cNvSpPr>
            <p:nvPr/>
          </p:nvSpPr>
          <p:spPr bwMode="auto">
            <a:xfrm>
              <a:off x="2391" y="2617"/>
              <a:ext cx="119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1800" dirty="0"/>
                <a:t>Options (if any</a:t>
              </a:r>
              <a:r>
                <a:rPr lang="en-US" dirty="0"/>
                <a:t>)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35895" name="Text Box 52"/>
            <p:cNvSpPr txBox="1">
              <a:spLocks noChangeArrowheads="1"/>
            </p:cNvSpPr>
            <p:nvPr/>
          </p:nvSpPr>
          <p:spPr bwMode="auto">
            <a:xfrm>
              <a:off x="4380" y="2600"/>
              <a:ext cx="1137" cy="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/>
              <a:r>
                <a:rPr lang="en-US" sz="1800" dirty="0"/>
                <a:t>E.g. timestamp,</a:t>
              </a:r>
            </a:p>
            <a:p>
              <a:pPr algn="l"/>
              <a:r>
                <a:rPr lang="en-US" sz="1800" dirty="0"/>
                <a:t>record route</a:t>
              </a:r>
            </a:p>
            <a:p>
              <a:pPr algn="l"/>
              <a:r>
                <a:rPr lang="en-US" sz="1800" dirty="0"/>
                <a:t>taken, specify</a:t>
              </a:r>
            </a:p>
            <a:p>
              <a:pPr algn="l"/>
              <a:r>
                <a:rPr lang="en-US" sz="1800" dirty="0"/>
                <a:t>list of routers </a:t>
              </a:r>
            </a:p>
            <a:p>
              <a:pPr algn="l"/>
              <a:r>
                <a:rPr lang="en-US" sz="1800" dirty="0"/>
                <a:t>to visit.</a:t>
              </a:r>
            </a:p>
          </p:txBody>
        </p:sp>
        <p:sp>
          <p:nvSpPr>
            <p:cNvPr id="35896" name="Line 53"/>
            <p:cNvSpPr>
              <a:spLocks noChangeShapeType="1"/>
            </p:cNvSpPr>
            <p:nvPr/>
          </p:nvSpPr>
          <p:spPr bwMode="auto">
            <a:xfrm flipH="1">
              <a:off x="3900" y="2736"/>
              <a:ext cx="516" cy="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46" name="Rectangle 54"/>
          <p:cNvSpPr>
            <a:spLocks noChangeArrowheads="1"/>
          </p:cNvSpPr>
          <p:nvPr/>
        </p:nvSpPr>
        <p:spPr bwMode="auto">
          <a:xfrm>
            <a:off x="233363" y="4167782"/>
            <a:ext cx="2587625" cy="2141538"/>
          </a:xfrm>
          <a:prstGeom prst="rect">
            <a:avLst/>
          </a:prstGeom>
          <a:noFill/>
          <a:ln w="15875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000" u="sng" dirty="0">
                <a:solidFill>
                  <a:srgbClr val="800000"/>
                </a:solidFill>
              </a:rPr>
              <a:t>how much overhead with TCP?</a:t>
            </a:r>
            <a:endParaRPr lang="en-US" sz="2000" dirty="0">
              <a:solidFill>
                <a:srgbClr val="800000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20 bytes of TCP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20 bytes of IP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= 40 bytes + app layer overhead</a:t>
            </a:r>
          </a:p>
        </p:txBody>
      </p:sp>
      <p:sp>
        <p:nvSpPr>
          <p:cNvPr id="5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8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403648" y="6454030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863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Hierarchical Routing</a:t>
            </a:r>
            <a:endParaRPr lang="en-US" smtClean="0"/>
          </a:p>
        </p:txBody>
      </p:sp>
      <p:sp>
        <p:nvSpPr>
          <p:cNvPr id="9933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3467100"/>
            <a:ext cx="3810000" cy="22669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scale: </a:t>
            </a:r>
            <a:r>
              <a:rPr lang="en-US" sz="2400" dirty="0" smtClean="0"/>
              <a:t>with 200 million destinations:</a:t>
            </a:r>
          </a:p>
          <a:p>
            <a:r>
              <a:rPr lang="en-US" sz="2000" dirty="0" smtClean="0"/>
              <a:t>can’t store all destinations in routing tables!</a:t>
            </a:r>
          </a:p>
          <a:p>
            <a:r>
              <a:rPr lang="en-US" sz="2000" dirty="0" smtClean="0"/>
              <a:t>routing table exchange would swamp links!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9933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48175" y="3467100"/>
            <a:ext cx="4019550" cy="2514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administrative autonomy</a:t>
            </a:r>
          </a:p>
          <a:p>
            <a:r>
              <a:rPr lang="en-US" sz="2000" dirty="0" smtClean="0"/>
              <a:t>internet = network of networks</a:t>
            </a:r>
          </a:p>
          <a:p>
            <a:r>
              <a:rPr lang="en-US" sz="2000" dirty="0" smtClean="0"/>
              <a:t>each network admin may want to control routing in its own network</a:t>
            </a:r>
          </a:p>
        </p:txBody>
      </p:sp>
      <p:sp>
        <p:nvSpPr>
          <p:cNvPr id="99335" name="Rectangle 5"/>
          <p:cNvSpPr>
            <a:spLocks noChangeArrowheads="1"/>
          </p:cNvSpPr>
          <p:nvPr/>
        </p:nvSpPr>
        <p:spPr bwMode="auto">
          <a:xfrm>
            <a:off x="1259632" y="1340768"/>
            <a:ext cx="6831707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800000"/>
              </a:buClr>
              <a:buSzPct val="85000"/>
              <a:buFont typeface="Wingdings" pitchFamily="2" charset="2"/>
              <a:buChar char="q"/>
            </a:pPr>
            <a:r>
              <a:rPr lang="en-US" sz="2400" dirty="0"/>
              <a:t>Our routing study thus far </a:t>
            </a:r>
            <a:r>
              <a:rPr lang="en-US" sz="2400" dirty="0" smtClean="0"/>
              <a:t>– </a:t>
            </a:r>
            <a:r>
              <a:rPr lang="en-US" sz="2400" b="1" dirty="0" smtClean="0">
                <a:solidFill>
                  <a:srgbClr val="008000"/>
                </a:solidFill>
              </a:rPr>
              <a:t>an idealization </a:t>
            </a:r>
            <a:endParaRPr lang="en-US" sz="2400" b="1" dirty="0">
              <a:solidFill>
                <a:srgbClr val="008000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rgbClr val="800000"/>
              </a:buClr>
              <a:buSzPct val="85000"/>
              <a:buFont typeface="Wingdings" pitchFamily="2" charset="2"/>
              <a:buChar char="q"/>
            </a:pPr>
            <a:r>
              <a:rPr lang="en-US" sz="2400" dirty="0"/>
              <a:t>all routers identical</a:t>
            </a:r>
          </a:p>
          <a:p>
            <a:pPr marL="342900" indent="-342900" algn="l">
              <a:spcBef>
                <a:spcPct val="20000"/>
              </a:spcBef>
              <a:buClr>
                <a:srgbClr val="800000"/>
              </a:buClr>
              <a:buSzPct val="85000"/>
              <a:buFont typeface="Wingdings" pitchFamily="2" charset="2"/>
              <a:buChar char="q"/>
            </a:pPr>
            <a:r>
              <a:rPr lang="en-US" sz="2400" dirty="0"/>
              <a:t>network “flat”</a:t>
            </a:r>
          </a:p>
          <a:p>
            <a:pPr marL="342900" indent="-342900" algn="l">
              <a:spcBef>
                <a:spcPct val="20000"/>
              </a:spcBef>
              <a:buClr>
                <a:srgbClr val="800000"/>
              </a:buClr>
              <a:buSzPct val="85000"/>
              <a:buFont typeface="Wingdings" pitchFamily="2" charset="2"/>
              <a:buChar char="q"/>
            </a:pPr>
            <a:r>
              <a:rPr lang="en-US" sz="2400" i="1" dirty="0"/>
              <a:t>… not</a:t>
            </a:r>
            <a:r>
              <a:rPr lang="en-US" sz="2400" dirty="0"/>
              <a:t> true in practice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46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Hierarchical Routing</a:t>
            </a:r>
            <a:endParaRPr lang="en-US" smtClean="0"/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1340768"/>
            <a:ext cx="3810000" cy="4210050"/>
          </a:xfrm>
        </p:spPr>
        <p:txBody>
          <a:bodyPr/>
          <a:lstStyle/>
          <a:p>
            <a:r>
              <a:rPr lang="en-US" sz="2400" dirty="0" smtClean="0"/>
              <a:t>aggregate routers into regions</a:t>
            </a:r>
            <a:r>
              <a:rPr lang="en-US" sz="2400" dirty="0" smtClean="0">
                <a:solidFill>
                  <a:srgbClr val="800000"/>
                </a:solidFill>
              </a:rPr>
              <a:t>, “autonomous systems” (AS)</a:t>
            </a:r>
          </a:p>
          <a:p>
            <a:r>
              <a:rPr lang="en-US" sz="2400" dirty="0" smtClean="0"/>
              <a:t>routers in same AS run same routing protocol</a:t>
            </a:r>
          </a:p>
          <a:p>
            <a:pPr lvl="1"/>
            <a:r>
              <a:rPr lang="en-US" sz="2000" dirty="0" smtClean="0">
                <a:solidFill>
                  <a:srgbClr val="800000"/>
                </a:solidFill>
              </a:rPr>
              <a:t>“intra-AS” routing </a:t>
            </a:r>
            <a:r>
              <a:rPr lang="en-US" sz="2000" dirty="0" smtClean="0"/>
              <a:t>protocol</a:t>
            </a:r>
          </a:p>
          <a:p>
            <a:pPr lvl="1"/>
            <a:r>
              <a:rPr lang="en-US" sz="2000" dirty="0" smtClean="0"/>
              <a:t>routers in different AS can run different intra-AS routing protocol</a:t>
            </a:r>
          </a:p>
        </p:txBody>
      </p:sp>
      <p:sp>
        <p:nvSpPr>
          <p:cNvPr id="100358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159496"/>
            <a:ext cx="4038600" cy="249364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800000"/>
                </a:solidFill>
              </a:rPr>
              <a:t>Gateway router</a:t>
            </a:r>
          </a:p>
          <a:p>
            <a:r>
              <a:rPr lang="en-US" sz="2400" dirty="0" smtClean="0"/>
              <a:t>Direct link to router in another AS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72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80" name="Group 123"/>
          <p:cNvGrpSpPr>
            <a:grpSpLocks/>
          </p:cNvGrpSpPr>
          <p:nvPr/>
        </p:nvGrpSpPr>
        <p:grpSpPr bwMode="auto">
          <a:xfrm>
            <a:off x="271463" y="1343025"/>
            <a:ext cx="6178550" cy="4376738"/>
            <a:chOff x="0" y="878"/>
            <a:chExt cx="4232" cy="2968"/>
          </a:xfrm>
        </p:grpSpPr>
        <p:sp>
          <p:nvSpPr>
            <p:cNvPr id="101383" name="Freeform 2"/>
            <p:cNvSpPr>
              <a:spLocks/>
            </p:cNvSpPr>
            <p:nvPr/>
          </p:nvSpPr>
          <p:spPr bwMode="auto">
            <a:xfrm>
              <a:off x="2621" y="1050"/>
              <a:ext cx="1611" cy="1025"/>
            </a:xfrm>
            <a:custGeom>
              <a:avLst/>
              <a:gdLst>
                <a:gd name="T0" fmla="*/ 78 w 1162"/>
                <a:gd name="T1" fmla="*/ 306 h 543"/>
                <a:gd name="T2" fmla="*/ 510 w 1162"/>
                <a:gd name="T3" fmla="*/ 26 h 543"/>
                <a:gd name="T4" fmla="*/ 1303 w 1162"/>
                <a:gd name="T5" fmla="*/ 149 h 543"/>
                <a:gd name="T6" fmla="*/ 1586 w 1162"/>
                <a:gd name="T7" fmla="*/ 451 h 543"/>
                <a:gd name="T8" fmla="*/ 1453 w 1162"/>
                <a:gd name="T9" fmla="*/ 851 h 543"/>
                <a:gd name="T10" fmla="*/ 812 w 1162"/>
                <a:gd name="T11" fmla="*/ 1021 h 543"/>
                <a:gd name="T12" fmla="*/ 122 w 1162"/>
                <a:gd name="T13" fmla="*/ 829 h 543"/>
                <a:gd name="T14" fmla="*/ 78 w 1162"/>
                <a:gd name="T15" fmla="*/ 306 h 5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62" h="543">
                  <a:moveTo>
                    <a:pt x="56" y="162"/>
                  </a:moveTo>
                  <a:cubicBezTo>
                    <a:pt x="115" y="100"/>
                    <a:pt x="221" y="28"/>
                    <a:pt x="368" y="14"/>
                  </a:cubicBezTo>
                  <a:cubicBezTo>
                    <a:pt x="515" y="0"/>
                    <a:pt x="811" y="42"/>
                    <a:pt x="940" y="79"/>
                  </a:cubicBezTo>
                  <a:cubicBezTo>
                    <a:pt x="1069" y="116"/>
                    <a:pt x="1126" y="177"/>
                    <a:pt x="1144" y="239"/>
                  </a:cubicBezTo>
                  <a:cubicBezTo>
                    <a:pt x="1162" y="301"/>
                    <a:pt x="1141" y="401"/>
                    <a:pt x="1048" y="451"/>
                  </a:cubicBezTo>
                  <a:cubicBezTo>
                    <a:pt x="955" y="501"/>
                    <a:pt x="746" y="543"/>
                    <a:pt x="586" y="541"/>
                  </a:cubicBezTo>
                  <a:cubicBezTo>
                    <a:pt x="426" y="539"/>
                    <a:pt x="176" y="502"/>
                    <a:pt x="88" y="439"/>
                  </a:cubicBezTo>
                  <a:cubicBezTo>
                    <a:pt x="0" y="376"/>
                    <a:pt x="63" y="220"/>
                    <a:pt x="56" y="162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4" name="Freeform 3"/>
            <p:cNvSpPr>
              <a:spLocks/>
            </p:cNvSpPr>
            <p:nvPr/>
          </p:nvSpPr>
          <p:spPr bwMode="auto">
            <a:xfrm>
              <a:off x="0" y="878"/>
              <a:ext cx="1255" cy="1016"/>
            </a:xfrm>
            <a:custGeom>
              <a:avLst/>
              <a:gdLst>
                <a:gd name="T0" fmla="*/ 92 w 1198"/>
                <a:gd name="T1" fmla="*/ 408 h 451"/>
                <a:gd name="T2" fmla="*/ 189 w 1198"/>
                <a:gd name="T3" fmla="*/ 200 h 451"/>
                <a:gd name="T4" fmla="*/ 469 w 1198"/>
                <a:gd name="T5" fmla="*/ 110 h 451"/>
                <a:gd name="T6" fmla="*/ 1035 w 1198"/>
                <a:gd name="T7" fmla="*/ 56 h 451"/>
                <a:gd name="T8" fmla="*/ 1237 w 1198"/>
                <a:gd name="T9" fmla="*/ 444 h 451"/>
                <a:gd name="T10" fmla="*/ 931 w 1198"/>
                <a:gd name="T11" fmla="*/ 930 h 451"/>
                <a:gd name="T12" fmla="*/ 322 w 1198"/>
                <a:gd name="T13" fmla="*/ 957 h 451"/>
                <a:gd name="T14" fmla="*/ 38 w 1198"/>
                <a:gd name="T15" fmla="*/ 759 h 451"/>
                <a:gd name="T16" fmla="*/ 92 w 1198"/>
                <a:gd name="T17" fmla="*/ 408 h 4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98" h="451">
                  <a:moveTo>
                    <a:pt x="88" y="181"/>
                  </a:moveTo>
                  <a:cubicBezTo>
                    <a:pt x="159" y="143"/>
                    <a:pt x="120" y="111"/>
                    <a:pt x="180" y="89"/>
                  </a:cubicBezTo>
                  <a:cubicBezTo>
                    <a:pt x="240" y="67"/>
                    <a:pt x="313" y="60"/>
                    <a:pt x="448" y="49"/>
                  </a:cubicBezTo>
                  <a:cubicBezTo>
                    <a:pt x="583" y="38"/>
                    <a:pt x="866" y="0"/>
                    <a:pt x="988" y="25"/>
                  </a:cubicBezTo>
                  <a:cubicBezTo>
                    <a:pt x="1110" y="50"/>
                    <a:pt x="1198" y="132"/>
                    <a:pt x="1181" y="197"/>
                  </a:cubicBezTo>
                  <a:cubicBezTo>
                    <a:pt x="1164" y="262"/>
                    <a:pt x="1034" y="375"/>
                    <a:pt x="889" y="413"/>
                  </a:cubicBezTo>
                  <a:cubicBezTo>
                    <a:pt x="744" y="451"/>
                    <a:pt x="449" y="438"/>
                    <a:pt x="307" y="425"/>
                  </a:cubicBezTo>
                  <a:cubicBezTo>
                    <a:pt x="165" y="412"/>
                    <a:pt x="72" y="378"/>
                    <a:pt x="36" y="337"/>
                  </a:cubicBezTo>
                  <a:cubicBezTo>
                    <a:pt x="0" y="296"/>
                    <a:pt x="77" y="213"/>
                    <a:pt x="88" y="18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5" name="Freeform 4"/>
            <p:cNvSpPr>
              <a:spLocks/>
            </p:cNvSpPr>
            <p:nvPr/>
          </p:nvSpPr>
          <p:spPr bwMode="auto">
            <a:xfrm>
              <a:off x="810" y="1611"/>
              <a:ext cx="2007" cy="792"/>
            </a:xfrm>
            <a:custGeom>
              <a:avLst/>
              <a:gdLst>
                <a:gd name="T0" fmla="*/ 197 w 1583"/>
                <a:gd name="T1" fmla="*/ 260 h 682"/>
                <a:gd name="T2" fmla="*/ 516 w 1583"/>
                <a:gd name="T3" fmla="*/ 86 h 682"/>
                <a:gd name="T4" fmla="*/ 995 w 1583"/>
                <a:gd name="T5" fmla="*/ 23 h 682"/>
                <a:gd name="T6" fmla="*/ 1467 w 1583"/>
                <a:gd name="T7" fmla="*/ 225 h 682"/>
                <a:gd name="T8" fmla="*/ 1983 w 1583"/>
                <a:gd name="T9" fmla="*/ 497 h 682"/>
                <a:gd name="T10" fmla="*/ 1613 w 1583"/>
                <a:gd name="T11" fmla="*/ 748 h 682"/>
                <a:gd name="T12" fmla="*/ 875 w 1583"/>
                <a:gd name="T13" fmla="*/ 762 h 682"/>
                <a:gd name="T14" fmla="*/ 113 w 1583"/>
                <a:gd name="T15" fmla="*/ 692 h 682"/>
                <a:gd name="T16" fmla="*/ 197 w 1583"/>
                <a:gd name="T17" fmla="*/ 260 h 6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83" h="682">
                  <a:moveTo>
                    <a:pt x="155" y="224"/>
                  </a:moveTo>
                  <a:cubicBezTo>
                    <a:pt x="208" y="137"/>
                    <a:pt x="302" y="108"/>
                    <a:pt x="407" y="74"/>
                  </a:cubicBezTo>
                  <a:cubicBezTo>
                    <a:pt x="512" y="40"/>
                    <a:pt x="660" y="0"/>
                    <a:pt x="785" y="20"/>
                  </a:cubicBezTo>
                  <a:cubicBezTo>
                    <a:pt x="910" y="40"/>
                    <a:pt x="1027" y="126"/>
                    <a:pt x="1157" y="194"/>
                  </a:cubicBezTo>
                  <a:cubicBezTo>
                    <a:pt x="1287" y="262"/>
                    <a:pt x="1545" y="353"/>
                    <a:pt x="1564" y="428"/>
                  </a:cubicBezTo>
                  <a:cubicBezTo>
                    <a:pt x="1583" y="503"/>
                    <a:pt x="1417" y="606"/>
                    <a:pt x="1272" y="644"/>
                  </a:cubicBezTo>
                  <a:cubicBezTo>
                    <a:pt x="1127" y="682"/>
                    <a:pt x="887" y="664"/>
                    <a:pt x="690" y="656"/>
                  </a:cubicBezTo>
                  <a:cubicBezTo>
                    <a:pt x="493" y="648"/>
                    <a:pt x="178" y="668"/>
                    <a:pt x="89" y="596"/>
                  </a:cubicBezTo>
                  <a:cubicBezTo>
                    <a:pt x="0" y="524"/>
                    <a:pt x="102" y="311"/>
                    <a:pt x="155" y="224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6" name="Oval 5"/>
            <p:cNvSpPr>
              <a:spLocks noChangeArrowheads="1"/>
            </p:cNvSpPr>
            <p:nvPr/>
          </p:nvSpPr>
          <p:spPr bwMode="auto">
            <a:xfrm>
              <a:off x="261" y="161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7" name="Line 6"/>
            <p:cNvSpPr>
              <a:spLocks noChangeShapeType="1"/>
            </p:cNvSpPr>
            <p:nvPr/>
          </p:nvSpPr>
          <p:spPr bwMode="auto">
            <a:xfrm>
              <a:off x="261" y="160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8" name="Line 7"/>
            <p:cNvSpPr>
              <a:spLocks noChangeShapeType="1"/>
            </p:cNvSpPr>
            <p:nvPr/>
          </p:nvSpPr>
          <p:spPr bwMode="auto">
            <a:xfrm>
              <a:off x="574" y="160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9" name="Rectangle 8"/>
            <p:cNvSpPr>
              <a:spLocks noChangeArrowheads="1"/>
            </p:cNvSpPr>
            <p:nvPr/>
          </p:nvSpPr>
          <p:spPr bwMode="auto">
            <a:xfrm>
              <a:off x="261" y="160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1390" name="Oval 9"/>
            <p:cNvSpPr>
              <a:spLocks noChangeArrowheads="1"/>
            </p:cNvSpPr>
            <p:nvPr/>
          </p:nvSpPr>
          <p:spPr bwMode="auto">
            <a:xfrm>
              <a:off x="258" y="154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91" name="Rectangle 10"/>
            <p:cNvSpPr>
              <a:spLocks noChangeArrowheads="1"/>
            </p:cNvSpPr>
            <p:nvPr/>
          </p:nvSpPr>
          <p:spPr bwMode="auto">
            <a:xfrm>
              <a:off x="345" y="1557"/>
              <a:ext cx="141" cy="124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92" name="Text Box 11"/>
            <p:cNvSpPr txBox="1">
              <a:spLocks noChangeArrowheads="1"/>
            </p:cNvSpPr>
            <p:nvPr/>
          </p:nvSpPr>
          <p:spPr bwMode="auto">
            <a:xfrm>
              <a:off x="251" y="1496"/>
              <a:ext cx="336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2000"/>
                <a:t>3b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1393" name="Oval 12"/>
            <p:cNvSpPr>
              <a:spLocks noChangeArrowheads="1"/>
            </p:cNvSpPr>
            <p:nvPr/>
          </p:nvSpPr>
          <p:spPr bwMode="auto">
            <a:xfrm>
              <a:off x="1479" y="221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94" name="Line 13"/>
            <p:cNvSpPr>
              <a:spLocks noChangeShapeType="1"/>
            </p:cNvSpPr>
            <p:nvPr/>
          </p:nvSpPr>
          <p:spPr bwMode="auto">
            <a:xfrm>
              <a:off x="1479" y="22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95" name="Line 14"/>
            <p:cNvSpPr>
              <a:spLocks noChangeShapeType="1"/>
            </p:cNvSpPr>
            <p:nvPr/>
          </p:nvSpPr>
          <p:spPr bwMode="auto">
            <a:xfrm>
              <a:off x="1792" y="22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96" name="Rectangle 15"/>
            <p:cNvSpPr>
              <a:spLocks noChangeArrowheads="1"/>
            </p:cNvSpPr>
            <p:nvPr/>
          </p:nvSpPr>
          <p:spPr bwMode="auto">
            <a:xfrm>
              <a:off x="1479" y="220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1397" name="Oval 16"/>
            <p:cNvSpPr>
              <a:spLocks noChangeArrowheads="1"/>
            </p:cNvSpPr>
            <p:nvPr/>
          </p:nvSpPr>
          <p:spPr bwMode="auto">
            <a:xfrm>
              <a:off x="1476" y="215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1398" name="Group 17"/>
            <p:cNvGrpSpPr>
              <a:grpSpLocks/>
            </p:cNvGrpSpPr>
            <p:nvPr/>
          </p:nvGrpSpPr>
          <p:grpSpPr bwMode="auto">
            <a:xfrm>
              <a:off x="1485" y="2096"/>
              <a:ext cx="307" cy="269"/>
              <a:chOff x="2904" y="2429"/>
              <a:chExt cx="309" cy="269"/>
            </a:xfrm>
          </p:grpSpPr>
          <p:sp>
            <p:nvSpPr>
              <p:cNvPr id="101501" name="Rectangle 1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502" name="Text Box 19"/>
              <p:cNvSpPr txBox="1">
                <a:spLocks noChangeArrowheads="1"/>
              </p:cNvSpPr>
              <p:nvPr/>
            </p:nvSpPr>
            <p:spPr bwMode="auto">
              <a:xfrm>
                <a:off x="2904" y="2429"/>
                <a:ext cx="309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/>
                  <a:t>1d</a:t>
                </a:r>
              </a:p>
            </p:txBody>
          </p:sp>
        </p:grpSp>
        <p:sp>
          <p:nvSpPr>
            <p:cNvPr id="101399" name="Oval 20"/>
            <p:cNvSpPr>
              <a:spLocks noChangeArrowheads="1"/>
            </p:cNvSpPr>
            <p:nvPr/>
          </p:nvSpPr>
          <p:spPr bwMode="auto">
            <a:xfrm>
              <a:off x="822" y="147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00" name="Line 21"/>
            <p:cNvSpPr>
              <a:spLocks noChangeShapeType="1"/>
            </p:cNvSpPr>
            <p:nvPr/>
          </p:nvSpPr>
          <p:spPr bwMode="auto">
            <a:xfrm>
              <a:off x="822" y="147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01" name="Line 22"/>
            <p:cNvSpPr>
              <a:spLocks noChangeShapeType="1"/>
            </p:cNvSpPr>
            <p:nvPr/>
          </p:nvSpPr>
          <p:spPr bwMode="auto">
            <a:xfrm>
              <a:off x="1135" y="147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02" name="Rectangle 23"/>
            <p:cNvSpPr>
              <a:spLocks noChangeArrowheads="1"/>
            </p:cNvSpPr>
            <p:nvPr/>
          </p:nvSpPr>
          <p:spPr bwMode="auto">
            <a:xfrm>
              <a:off x="822" y="1471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1403" name="Oval 24"/>
            <p:cNvSpPr>
              <a:spLocks noChangeArrowheads="1"/>
            </p:cNvSpPr>
            <p:nvPr/>
          </p:nvSpPr>
          <p:spPr bwMode="auto">
            <a:xfrm>
              <a:off x="819" y="141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04" name="Rectangle 25"/>
            <p:cNvSpPr>
              <a:spLocks noChangeArrowheads="1"/>
            </p:cNvSpPr>
            <p:nvPr/>
          </p:nvSpPr>
          <p:spPr bwMode="auto">
            <a:xfrm>
              <a:off x="906" y="1425"/>
              <a:ext cx="142" cy="11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05" name="Text Box 26"/>
            <p:cNvSpPr txBox="1">
              <a:spLocks noChangeArrowheads="1"/>
            </p:cNvSpPr>
            <p:nvPr/>
          </p:nvSpPr>
          <p:spPr bwMode="auto">
            <a:xfrm>
              <a:off x="820" y="1364"/>
              <a:ext cx="322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2000"/>
                <a:t>3a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1406" name="Oval 27"/>
            <p:cNvSpPr>
              <a:spLocks noChangeArrowheads="1"/>
            </p:cNvSpPr>
            <p:nvPr/>
          </p:nvSpPr>
          <p:spPr bwMode="auto">
            <a:xfrm>
              <a:off x="1443" y="18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07" name="Line 28"/>
            <p:cNvSpPr>
              <a:spLocks noChangeShapeType="1"/>
            </p:cNvSpPr>
            <p:nvPr/>
          </p:nvSpPr>
          <p:spPr bwMode="auto">
            <a:xfrm>
              <a:off x="1443" y="18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08" name="Line 29"/>
            <p:cNvSpPr>
              <a:spLocks noChangeShapeType="1"/>
            </p:cNvSpPr>
            <p:nvPr/>
          </p:nvSpPr>
          <p:spPr bwMode="auto">
            <a:xfrm>
              <a:off x="1756" y="18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09" name="Rectangle 30"/>
            <p:cNvSpPr>
              <a:spLocks noChangeArrowheads="1"/>
            </p:cNvSpPr>
            <p:nvPr/>
          </p:nvSpPr>
          <p:spPr bwMode="auto">
            <a:xfrm>
              <a:off x="1443" y="18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1410" name="Oval 31"/>
            <p:cNvSpPr>
              <a:spLocks noChangeArrowheads="1"/>
            </p:cNvSpPr>
            <p:nvPr/>
          </p:nvSpPr>
          <p:spPr bwMode="auto">
            <a:xfrm>
              <a:off x="1440" y="17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1411" name="Group 32"/>
            <p:cNvGrpSpPr>
              <a:grpSpLocks/>
            </p:cNvGrpSpPr>
            <p:nvPr/>
          </p:nvGrpSpPr>
          <p:grpSpPr bwMode="auto">
            <a:xfrm>
              <a:off x="1453" y="1700"/>
              <a:ext cx="292" cy="269"/>
              <a:chOff x="2907" y="2429"/>
              <a:chExt cx="301" cy="269"/>
            </a:xfrm>
          </p:grpSpPr>
          <p:sp>
            <p:nvSpPr>
              <p:cNvPr id="101499" name="Rectangle 3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500" name="Text Box 34"/>
              <p:cNvSpPr txBox="1">
                <a:spLocks noChangeArrowheads="1"/>
              </p:cNvSpPr>
              <p:nvPr/>
            </p:nvSpPr>
            <p:spPr bwMode="auto">
              <a:xfrm>
                <a:off x="2907" y="2429"/>
                <a:ext cx="301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/>
                  <a:t>1c</a:t>
                </a:r>
              </a:p>
            </p:txBody>
          </p:sp>
        </p:grpSp>
        <p:sp>
          <p:nvSpPr>
            <p:cNvPr id="101412" name="Line 35"/>
            <p:cNvSpPr>
              <a:spLocks noChangeShapeType="1"/>
            </p:cNvSpPr>
            <p:nvPr/>
          </p:nvSpPr>
          <p:spPr bwMode="auto">
            <a:xfrm>
              <a:off x="3238" y="1632"/>
              <a:ext cx="30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13" name="Line 36"/>
            <p:cNvSpPr>
              <a:spLocks noChangeShapeType="1"/>
            </p:cNvSpPr>
            <p:nvPr/>
          </p:nvSpPr>
          <p:spPr bwMode="auto">
            <a:xfrm>
              <a:off x="3562" y="1556"/>
              <a:ext cx="92" cy="1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14" name="Line 37"/>
            <p:cNvSpPr>
              <a:spLocks noChangeShapeType="1"/>
            </p:cNvSpPr>
            <p:nvPr/>
          </p:nvSpPr>
          <p:spPr bwMode="auto">
            <a:xfrm flipV="1">
              <a:off x="3170" y="1512"/>
              <a:ext cx="114" cy="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15" name="Freeform 38"/>
            <p:cNvSpPr>
              <a:spLocks/>
            </p:cNvSpPr>
            <p:nvPr/>
          </p:nvSpPr>
          <p:spPr bwMode="auto">
            <a:xfrm>
              <a:off x="1790" y="2146"/>
              <a:ext cx="264" cy="82"/>
            </a:xfrm>
            <a:custGeom>
              <a:avLst/>
              <a:gdLst>
                <a:gd name="T0" fmla="*/ 0 w 264"/>
                <a:gd name="T1" fmla="*/ 82 h 82"/>
                <a:gd name="T2" fmla="*/ 264 w 264"/>
                <a:gd name="T3" fmla="*/ 0 h 8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64" h="82">
                  <a:moveTo>
                    <a:pt x="0" y="82"/>
                  </a:moveTo>
                  <a:lnTo>
                    <a:pt x="26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16" name="Freeform 39"/>
            <p:cNvSpPr>
              <a:spLocks/>
            </p:cNvSpPr>
            <p:nvPr/>
          </p:nvSpPr>
          <p:spPr bwMode="auto">
            <a:xfrm>
              <a:off x="1330" y="2110"/>
              <a:ext cx="152" cy="118"/>
            </a:xfrm>
            <a:custGeom>
              <a:avLst/>
              <a:gdLst>
                <a:gd name="T0" fmla="*/ 0 w 152"/>
                <a:gd name="T1" fmla="*/ 0 h 118"/>
                <a:gd name="T2" fmla="*/ 152 w 152"/>
                <a:gd name="T3" fmla="*/ 118 h 11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2" h="118">
                  <a:moveTo>
                    <a:pt x="0" y="0"/>
                  </a:moveTo>
                  <a:lnTo>
                    <a:pt x="152" y="11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17" name="Freeform 40"/>
            <p:cNvSpPr>
              <a:spLocks/>
            </p:cNvSpPr>
            <p:nvPr/>
          </p:nvSpPr>
          <p:spPr bwMode="auto">
            <a:xfrm>
              <a:off x="1454" y="2040"/>
              <a:ext cx="564" cy="82"/>
            </a:xfrm>
            <a:custGeom>
              <a:avLst/>
              <a:gdLst>
                <a:gd name="T0" fmla="*/ 0 w 564"/>
                <a:gd name="T1" fmla="*/ 0 h 82"/>
                <a:gd name="T2" fmla="*/ 564 w 564"/>
                <a:gd name="T3" fmla="*/ 82 h 8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64" h="82">
                  <a:moveTo>
                    <a:pt x="0" y="0"/>
                  </a:moveTo>
                  <a:lnTo>
                    <a:pt x="564" y="8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18" name="Freeform 41"/>
            <p:cNvSpPr>
              <a:spLocks/>
            </p:cNvSpPr>
            <p:nvPr/>
          </p:nvSpPr>
          <p:spPr bwMode="auto">
            <a:xfrm>
              <a:off x="1392" y="1878"/>
              <a:ext cx="76" cy="94"/>
            </a:xfrm>
            <a:custGeom>
              <a:avLst/>
              <a:gdLst>
                <a:gd name="T0" fmla="*/ 0 w 76"/>
                <a:gd name="T1" fmla="*/ 94 h 94"/>
                <a:gd name="T2" fmla="*/ 76 w 76"/>
                <a:gd name="T3" fmla="*/ 0 h 9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6" h="94">
                  <a:moveTo>
                    <a:pt x="0" y="94"/>
                  </a:moveTo>
                  <a:lnTo>
                    <a:pt x="7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19" name="Freeform 42"/>
            <p:cNvSpPr>
              <a:spLocks/>
            </p:cNvSpPr>
            <p:nvPr/>
          </p:nvSpPr>
          <p:spPr bwMode="auto">
            <a:xfrm>
              <a:off x="566" y="1502"/>
              <a:ext cx="252" cy="114"/>
            </a:xfrm>
            <a:custGeom>
              <a:avLst/>
              <a:gdLst>
                <a:gd name="T0" fmla="*/ 0 w 252"/>
                <a:gd name="T1" fmla="*/ 114 h 114"/>
                <a:gd name="T2" fmla="*/ 252 w 252"/>
                <a:gd name="T3" fmla="*/ 0 h 1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52" h="114">
                  <a:moveTo>
                    <a:pt x="0" y="114"/>
                  </a:moveTo>
                  <a:lnTo>
                    <a:pt x="252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20" name="Freeform 43"/>
            <p:cNvSpPr>
              <a:spLocks/>
            </p:cNvSpPr>
            <p:nvPr/>
          </p:nvSpPr>
          <p:spPr bwMode="auto">
            <a:xfrm>
              <a:off x="1002" y="1562"/>
              <a:ext cx="444" cy="258"/>
            </a:xfrm>
            <a:custGeom>
              <a:avLst/>
              <a:gdLst>
                <a:gd name="T0" fmla="*/ 0 w 444"/>
                <a:gd name="T1" fmla="*/ 0 h 258"/>
                <a:gd name="T2" fmla="*/ 444 w 444"/>
                <a:gd name="T3" fmla="*/ 258 h 2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4" h="258">
                  <a:moveTo>
                    <a:pt x="0" y="0"/>
                  </a:moveTo>
                  <a:lnTo>
                    <a:pt x="444" y="25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21" name="Freeform 44"/>
            <p:cNvSpPr>
              <a:spLocks/>
            </p:cNvSpPr>
            <p:nvPr/>
          </p:nvSpPr>
          <p:spPr bwMode="auto">
            <a:xfrm>
              <a:off x="2326" y="1680"/>
              <a:ext cx="654" cy="420"/>
            </a:xfrm>
            <a:custGeom>
              <a:avLst/>
              <a:gdLst>
                <a:gd name="T0" fmla="*/ 0 w 654"/>
                <a:gd name="T1" fmla="*/ 420 h 420"/>
                <a:gd name="T2" fmla="*/ 654 w 654"/>
                <a:gd name="T3" fmla="*/ 0 h 4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54" h="420">
                  <a:moveTo>
                    <a:pt x="0" y="420"/>
                  </a:moveTo>
                  <a:lnTo>
                    <a:pt x="65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22" name="Oval 45"/>
            <p:cNvSpPr>
              <a:spLocks noChangeArrowheads="1"/>
            </p:cNvSpPr>
            <p:nvPr/>
          </p:nvSpPr>
          <p:spPr bwMode="auto">
            <a:xfrm>
              <a:off x="2925" y="161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23" name="Line 46"/>
            <p:cNvSpPr>
              <a:spLocks noChangeShapeType="1"/>
            </p:cNvSpPr>
            <p:nvPr/>
          </p:nvSpPr>
          <p:spPr bwMode="auto">
            <a:xfrm>
              <a:off x="2925" y="16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24" name="Line 47"/>
            <p:cNvSpPr>
              <a:spLocks noChangeShapeType="1"/>
            </p:cNvSpPr>
            <p:nvPr/>
          </p:nvSpPr>
          <p:spPr bwMode="auto">
            <a:xfrm>
              <a:off x="3238" y="16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25" name="Rectangle 48"/>
            <p:cNvSpPr>
              <a:spLocks noChangeArrowheads="1"/>
            </p:cNvSpPr>
            <p:nvPr/>
          </p:nvSpPr>
          <p:spPr bwMode="auto">
            <a:xfrm>
              <a:off x="2925" y="160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1426" name="Oval 49"/>
            <p:cNvSpPr>
              <a:spLocks noChangeArrowheads="1"/>
            </p:cNvSpPr>
            <p:nvPr/>
          </p:nvSpPr>
          <p:spPr bwMode="auto">
            <a:xfrm>
              <a:off x="2922" y="155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27" name="Rectangle 50"/>
            <p:cNvSpPr>
              <a:spLocks noChangeArrowheads="1"/>
            </p:cNvSpPr>
            <p:nvPr/>
          </p:nvSpPr>
          <p:spPr bwMode="auto">
            <a:xfrm>
              <a:off x="3009" y="1563"/>
              <a:ext cx="141" cy="12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28" name="Text Box 51"/>
            <p:cNvSpPr txBox="1">
              <a:spLocks noChangeArrowheads="1"/>
            </p:cNvSpPr>
            <p:nvPr/>
          </p:nvSpPr>
          <p:spPr bwMode="auto">
            <a:xfrm>
              <a:off x="2922" y="1502"/>
              <a:ext cx="32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2000"/>
                <a:t>2a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1429" name="Text Box 52"/>
            <p:cNvSpPr txBox="1">
              <a:spLocks noChangeArrowheads="1"/>
            </p:cNvSpPr>
            <p:nvPr/>
          </p:nvSpPr>
          <p:spPr bwMode="auto">
            <a:xfrm>
              <a:off x="597" y="1590"/>
              <a:ext cx="481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/>
                <a:t>AS3</a:t>
              </a:r>
              <a:endParaRPr lang="en-US"/>
            </a:p>
          </p:txBody>
        </p:sp>
        <p:sp>
          <p:nvSpPr>
            <p:cNvPr id="101430" name="Text Box 53"/>
            <p:cNvSpPr txBox="1">
              <a:spLocks noChangeArrowheads="1"/>
            </p:cNvSpPr>
            <p:nvPr/>
          </p:nvSpPr>
          <p:spPr bwMode="auto">
            <a:xfrm>
              <a:off x="2380" y="2046"/>
              <a:ext cx="45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/>
                <a:t>AS1</a:t>
              </a:r>
              <a:endParaRPr lang="en-US"/>
            </a:p>
          </p:txBody>
        </p:sp>
        <p:sp>
          <p:nvSpPr>
            <p:cNvPr id="101431" name="Text Box 54"/>
            <p:cNvSpPr txBox="1">
              <a:spLocks noChangeArrowheads="1"/>
            </p:cNvSpPr>
            <p:nvPr/>
          </p:nvSpPr>
          <p:spPr bwMode="auto">
            <a:xfrm>
              <a:off x="3207" y="1790"/>
              <a:ext cx="444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AS2</a:t>
              </a:r>
            </a:p>
          </p:txBody>
        </p:sp>
        <p:sp>
          <p:nvSpPr>
            <p:cNvPr id="101432" name="Oval 55"/>
            <p:cNvSpPr>
              <a:spLocks noChangeArrowheads="1"/>
            </p:cNvSpPr>
            <p:nvPr/>
          </p:nvSpPr>
          <p:spPr bwMode="auto">
            <a:xfrm>
              <a:off x="1137" y="203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33" name="Line 56"/>
            <p:cNvSpPr>
              <a:spLocks noChangeShapeType="1"/>
            </p:cNvSpPr>
            <p:nvPr/>
          </p:nvSpPr>
          <p:spPr bwMode="auto">
            <a:xfrm>
              <a:off x="1137" y="202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34" name="Line 57"/>
            <p:cNvSpPr>
              <a:spLocks noChangeShapeType="1"/>
            </p:cNvSpPr>
            <p:nvPr/>
          </p:nvSpPr>
          <p:spPr bwMode="auto">
            <a:xfrm>
              <a:off x="1450" y="202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35" name="Rectangle 58"/>
            <p:cNvSpPr>
              <a:spLocks noChangeArrowheads="1"/>
            </p:cNvSpPr>
            <p:nvPr/>
          </p:nvSpPr>
          <p:spPr bwMode="auto">
            <a:xfrm>
              <a:off x="1137" y="202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1436" name="Oval 59"/>
            <p:cNvSpPr>
              <a:spLocks noChangeArrowheads="1"/>
            </p:cNvSpPr>
            <p:nvPr/>
          </p:nvSpPr>
          <p:spPr bwMode="auto">
            <a:xfrm>
              <a:off x="1134" y="196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37" name="Rectangle 60"/>
            <p:cNvSpPr>
              <a:spLocks noChangeArrowheads="1"/>
            </p:cNvSpPr>
            <p:nvPr/>
          </p:nvSpPr>
          <p:spPr bwMode="auto">
            <a:xfrm>
              <a:off x="1219" y="1995"/>
              <a:ext cx="142" cy="9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38" name="Text Box 61"/>
            <p:cNvSpPr txBox="1">
              <a:spLocks noChangeArrowheads="1"/>
            </p:cNvSpPr>
            <p:nvPr/>
          </p:nvSpPr>
          <p:spPr bwMode="auto">
            <a:xfrm>
              <a:off x="1150" y="1914"/>
              <a:ext cx="294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2000"/>
                <a:t>1a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01439" name="Group 62"/>
            <p:cNvGrpSpPr>
              <a:grpSpLocks/>
            </p:cNvGrpSpPr>
            <p:nvPr/>
          </p:nvGrpSpPr>
          <p:grpSpPr bwMode="auto">
            <a:xfrm>
              <a:off x="3270" y="1388"/>
              <a:ext cx="323" cy="269"/>
              <a:chOff x="4320" y="1940"/>
              <a:chExt cx="323" cy="269"/>
            </a:xfrm>
          </p:grpSpPr>
          <p:sp>
            <p:nvSpPr>
              <p:cNvPr id="101492" name="Oval 63"/>
              <p:cNvSpPr>
                <a:spLocks noChangeArrowheads="1"/>
              </p:cNvSpPr>
              <p:nvPr/>
            </p:nvSpPr>
            <p:spPr bwMode="auto">
              <a:xfrm>
                <a:off x="4323" y="20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93" name="Line 64"/>
              <p:cNvSpPr>
                <a:spLocks noChangeShapeType="1"/>
              </p:cNvSpPr>
              <p:nvPr/>
            </p:nvSpPr>
            <p:spPr bwMode="auto">
              <a:xfrm>
                <a:off x="4323" y="20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94" name="Line 65"/>
              <p:cNvSpPr>
                <a:spLocks noChangeShapeType="1"/>
              </p:cNvSpPr>
              <p:nvPr/>
            </p:nvSpPr>
            <p:spPr bwMode="auto">
              <a:xfrm>
                <a:off x="4636" y="20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95" name="Rectangle 66"/>
              <p:cNvSpPr>
                <a:spLocks noChangeArrowheads="1"/>
              </p:cNvSpPr>
              <p:nvPr/>
            </p:nvSpPr>
            <p:spPr bwMode="auto">
              <a:xfrm>
                <a:off x="4323" y="20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1496" name="Oval 67"/>
              <p:cNvSpPr>
                <a:spLocks noChangeArrowheads="1"/>
              </p:cNvSpPr>
              <p:nvPr/>
            </p:nvSpPr>
            <p:spPr bwMode="auto">
              <a:xfrm>
                <a:off x="4320" y="19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97" name="Rectangle 68"/>
              <p:cNvSpPr>
                <a:spLocks noChangeArrowheads="1"/>
              </p:cNvSpPr>
              <p:nvPr/>
            </p:nvSpPr>
            <p:spPr bwMode="auto">
              <a:xfrm>
                <a:off x="4407" y="2001"/>
                <a:ext cx="141" cy="11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98" name="Text Box 69"/>
              <p:cNvSpPr txBox="1">
                <a:spLocks noChangeArrowheads="1"/>
              </p:cNvSpPr>
              <p:nvPr/>
            </p:nvSpPr>
            <p:spPr bwMode="auto">
              <a:xfrm>
                <a:off x="4320" y="1940"/>
                <a:ext cx="323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/>
                  <a:t>2c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01440" name="Group 70"/>
            <p:cNvGrpSpPr>
              <a:grpSpLocks/>
            </p:cNvGrpSpPr>
            <p:nvPr/>
          </p:nvGrpSpPr>
          <p:grpSpPr bwMode="auto">
            <a:xfrm>
              <a:off x="3540" y="1610"/>
              <a:ext cx="337" cy="269"/>
              <a:chOff x="4590" y="2162"/>
              <a:chExt cx="337" cy="269"/>
            </a:xfrm>
          </p:grpSpPr>
          <p:sp>
            <p:nvSpPr>
              <p:cNvPr id="101485" name="Oval 71"/>
              <p:cNvSpPr>
                <a:spLocks noChangeArrowheads="1"/>
              </p:cNvSpPr>
              <p:nvPr/>
            </p:nvSpPr>
            <p:spPr bwMode="auto">
              <a:xfrm>
                <a:off x="4599" y="2276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6" name="Line 72"/>
              <p:cNvSpPr>
                <a:spLocks noChangeShapeType="1"/>
              </p:cNvSpPr>
              <p:nvPr/>
            </p:nvSpPr>
            <p:spPr bwMode="auto">
              <a:xfrm>
                <a:off x="4599" y="226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7" name="Line 73"/>
              <p:cNvSpPr>
                <a:spLocks noChangeShapeType="1"/>
              </p:cNvSpPr>
              <p:nvPr/>
            </p:nvSpPr>
            <p:spPr bwMode="auto">
              <a:xfrm>
                <a:off x="4912" y="226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8" name="Rectangle 74"/>
              <p:cNvSpPr>
                <a:spLocks noChangeArrowheads="1"/>
              </p:cNvSpPr>
              <p:nvPr/>
            </p:nvSpPr>
            <p:spPr bwMode="auto">
              <a:xfrm>
                <a:off x="4599" y="2269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1489" name="Oval 75"/>
              <p:cNvSpPr>
                <a:spLocks noChangeArrowheads="1"/>
              </p:cNvSpPr>
              <p:nvPr/>
            </p:nvSpPr>
            <p:spPr bwMode="auto">
              <a:xfrm>
                <a:off x="4596" y="2210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90" name="Rectangle 76"/>
              <p:cNvSpPr>
                <a:spLocks noChangeArrowheads="1"/>
              </p:cNvSpPr>
              <p:nvPr/>
            </p:nvSpPr>
            <p:spPr bwMode="auto">
              <a:xfrm>
                <a:off x="4683" y="2223"/>
                <a:ext cx="142" cy="110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91" name="Text Box 77"/>
              <p:cNvSpPr txBox="1">
                <a:spLocks noChangeArrowheads="1"/>
              </p:cNvSpPr>
              <p:nvPr/>
            </p:nvSpPr>
            <p:spPr bwMode="auto">
              <a:xfrm>
                <a:off x="4590" y="2162"/>
                <a:ext cx="337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/>
                  <a:t>2b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01441" name="Group 78"/>
            <p:cNvGrpSpPr>
              <a:grpSpLocks/>
            </p:cNvGrpSpPr>
            <p:nvPr/>
          </p:nvGrpSpPr>
          <p:grpSpPr bwMode="auto">
            <a:xfrm>
              <a:off x="2016" y="1980"/>
              <a:ext cx="316" cy="269"/>
              <a:chOff x="2016" y="1980"/>
              <a:chExt cx="316" cy="269"/>
            </a:xfrm>
          </p:grpSpPr>
          <p:sp>
            <p:nvSpPr>
              <p:cNvPr id="101477" name="Oval 79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8" name="Line 80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9" name="Line 81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0" name="Rectangle 82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1481" name="Oval 83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1482" name="Group 84"/>
              <p:cNvGrpSpPr>
                <a:grpSpLocks/>
              </p:cNvGrpSpPr>
              <p:nvPr/>
            </p:nvGrpSpPr>
            <p:grpSpPr bwMode="auto">
              <a:xfrm>
                <a:off x="2022" y="1980"/>
                <a:ext cx="306" cy="269"/>
                <a:chOff x="2901" y="2429"/>
                <a:chExt cx="313" cy="269"/>
              </a:xfrm>
            </p:grpSpPr>
            <p:sp>
              <p:nvSpPr>
                <p:cNvPr id="101483" name="Rectangle 85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1484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2901" y="2429"/>
                  <a:ext cx="313" cy="2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1b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101442" name="Freeform 88"/>
            <p:cNvSpPr>
              <a:spLocks/>
            </p:cNvSpPr>
            <p:nvPr/>
          </p:nvSpPr>
          <p:spPr bwMode="auto">
            <a:xfrm>
              <a:off x="1457" y="2302"/>
              <a:ext cx="1848" cy="414"/>
            </a:xfrm>
            <a:custGeom>
              <a:avLst/>
              <a:gdLst>
                <a:gd name="T0" fmla="*/ 0 w 1848"/>
                <a:gd name="T1" fmla="*/ 414 h 414"/>
                <a:gd name="T2" fmla="*/ 84 w 1848"/>
                <a:gd name="T3" fmla="*/ 0 h 414"/>
                <a:gd name="T4" fmla="*/ 384 w 1848"/>
                <a:gd name="T5" fmla="*/ 6 h 414"/>
                <a:gd name="T6" fmla="*/ 1848 w 1848"/>
                <a:gd name="T7" fmla="*/ 414 h 414"/>
                <a:gd name="T8" fmla="*/ 0 w 1848"/>
                <a:gd name="T9" fmla="*/ 414 h 4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48" h="414">
                  <a:moveTo>
                    <a:pt x="0" y="414"/>
                  </a:moveTo>
                  <a:lnTo>
                    <a:pt x="84" y="0"/>
                  </a:lnTo>
                  <a:lnTo>
                    <a:pt x="384" y="6"/>
                  </a:lnTo>
                  <a:lnTo>
                    <a:pt x="1848" y="414"/>
                  </a:lnTo>
                  <a:lnTo>
                    <a:pt x="0" y="414"/>
                  </a:lnTo>
                  <a:close/>
                </a:path>
              </a:pathLst>
            </a:custGeom>
            <a:solidFill>
              <a:srgbClr val="DDDDDD"/>
            </a:solidFill>
            <a:ln w="9525" cap="flat" cmpd="sng">
              <a:solidFill>
                <a:srgbClr val="DDDDDD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43" name="Rectangle 89"/>
            <p:cNvSpPr>
              <a:spLocks noChangeArrowheads="1"/>
            </p:cNvSpPr>
            <p:nvPr/>
          </p:nvSpPr>
          <p:spPr bwMode="auto">
            <a:xfrm>
              <a:off x="1463" y="2729"/>
              <a:ext cx="1834" cy="11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1444" name="Group 90"/>
            <p:cNvGrpSpPr>
              <a:grpSpLocks/>
            </p:cNvGrpSpPr>
            <p:nvPr/>
          </p:nvGrpSpPr>
          <p:grpSpPr bwMode="auto">
            <a:xfrm>
              <a:off x="1578" y="2818"/>
              <a:ext cx="736" cy="479"/>
              <a:chOff x="1595" y="2898"/>
              <a:chExt cx="736" cy="479"/>
            </a:xfrm>
          </p:grpSpPr>
          <p:sp>
            <p:nvSpPr>
              <p:cNvPr id="101475" name="Oval 91"/>
              <p:cNvSpPr>
                <a:spLocks noChangeArrowheads="1"/>
              </p:cNvSpPr>
              <p:nvPr/>
            </p:nvSpPr>
            <p:spPr bwMode="auto">
              <a:xfrm>
                <a:off x="1595" y="2898"/>
                <a:ext cx="736" cy="479"/>
              </a:xfrm>
              <a:prstGeom prst="ellips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6" name="Text Box 92"/>
              <p:cNvSpPr txBox="1">
                <a:spLocks noChangeArrowheads="1"/>
              </p:cNvSpPr>
              <p:nvPr/>
            </p:nvSpPr>
            <p:spPr bwMode="auto">
              <a:xfrm>
                <a:off x="1733" y="2933"/>
                <a:ext cx="553" cy="4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r>
                  <a:rPr lang="en-US" sz="1200" dirty="0">
                    <a:solidFill>
                      <a:schemeClr val="accent2"/>
                    </a:solidFill>
                    <a:latin typeface="Arial" charset="0"/>
                  </a:rPr>
                  <a:t>Intra-AS</a:t>
                </a:r>
              </a:p>
              <a:p>
                <a:pPr eaLnBrk="1" hangingPunct="1"/>
                <a:r>
                  <a:rPr lang="en-US" sz="1200" dirty="0">
                    <a:solidFill>
                      <a:schemeClr val="accent2"/>
                    </a:solidFill>
                    <a:latin typeface="Arial" charset="0"/>
                  </a:rPr>
                  <a:t>Routing </a:t>
                </a:r>
              </a:p>
              <a:p>
                <a:pPr eaLnBrk="1" hangingPunct="1"/>
                <a:r>
                  <a:rPr lang="en-US" sz="1200" dirty="0">
                    <a:solidFill>
                      <a:schemeClr val="accent2"/>
                    </a:solidFill>
                    <a:latin typeface="Arial" charset="0"/>
                  </a:rPr>
                  <a:t>algorithm</a:t>
                </a:r>
              </a:p>
            </p:txBody>
          </p:sp>
        </p:grpSp>
        <p:grpSp>
          <p:nvGrpSpPr>
            <p:cNvPr id="101445" name="Group 93"/>
            <p:cNvGrpSpPr>
              <a:grpSpLocks/>
            </p:cNvGrpSpPr>
            <p:nvPr/>
          </p:nvGrpSpPr>
          <p:grpSpPr bwMode="auto">
            <a:xfrm>
              <a:off x="2402" y="2826"/>
              <a:ext cx="736" cy="479"/>
              <a:chOff x="2402" y="2826"/>
              <a:chExt cx="736" cy="479"/>
            </a:xfrm>
          </p:grpSpPr>
          <p:sp>
            <p:nvSpPr>
              <p:cNvPr id="101473" name="Oval 94"/>
              <p:cNvSpPr>
                <a:spLocks noChangeArrowheads="1"/>
              </p:cNvSpPr>
              <p:nvPr/>
            </p:nvSpPr>
            <p:spPr bwMode="auto">
              <a:xfrm>
                <a:off x="2402" y="2826"/>
                <a:ext cx="736" cy="479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4" name="Text Box 95"/>
              <p:cNvSpPr txBox="1">
                <a:spLocks noChangeArrowheads="1"/>
              </p:cNvSpPr>
              <p:nvPr/>
            </p:nvSpPr>
            <p:spPr bwMode="auto">
              <a:xfrm>
                <a:off x="2539" y="2862"/>
                <a:ext cx="553" cy="4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r>
                  <a:rPr lang="en-US" sz="1200">
                    <a:solidFill>
                      <a:srgbClr val="FF0000"/>
                    </a:solidFill>
                    <a:latin typeface="Arial" charset="0"/>
                  </a:rPr>
                  <a:t>Inter-AS</a:t>
                </a:r>
              </a:p>
              <a:p>
                <a:pPr eaLnBrk="1" hangingPunct="1"/>
                <a:r>
                  <a:rPr lang="en-US" sz="1200">
                    <a:solidFill>
                      <a:srgbClr val="FF0000"/>
                    </a:solidFill>
                    <a:latin typeface="Arial" charset="0"/>
                  </a:rPr>
                  <a:t>Routing </a:t>
                </a:r>
              </a:p>
              <a:p>
                <a:pPr eaLnBrk="1" hangingPunct="1"/>
                <a:r>
                  <a:rPr lang="en-US" sz="1200">
                    <a:solidFill>
                      <a:srgbClr val="FF0000"/>
                    </a:solidFill>
                    <a:latin typeface="Arial" charset="0"/>
                  </a:rPr>
                  <a:t>algorithm</a:t>
                </a:r>
              </a:p>
            </p:txBody>
          </p:sp>
        </p:grpSp>
        <p:sp>
          <p:nvSpPr>
            <p:cNvPr id="101446" name="Rectangle 96"/>
            <p:cNvSpPr>
              <a:spLocks noChangeArrowheads="1"/>
            </p:cNvSpPr>
            <p:nvPr/>
          </p:nvSpPr>
          <p:spPr bwMode="auto">
            <a:xfrm>
              <a:off x="1932" y="3447"/>
              <a:ext cx="780" cy="26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sz="1400" b="1" dirty="0">
                  <a:solidFill>
                    <a:schemeClr val="bg1">
                      <a:lumMod val="95000"/>
                    </a:schemeClr>
                  </a:solidFill>
                  <a:latin typeface="Arial" charset="0"/>
                </a:rPr>
                <a:t>Forwarding</a:t>
              </a:r>
            </a:p>
            <a:p>
              <a:pPr algn="ctr" eaLnBrk="1" hangingPunct="1"/>
              <a:r>
                <a:rPr lang="en-US" sz="1400" b="1" dirty="0">
                  <a:solidFill>
                    <a:schemeClr val="bg1">
                      <a:lumMod val="95000"/>
                    </a:schemeClr>
                  </a:solidFill>
                  <a:latin typeface="Arial" charset="0"/>
                </a:rPr>
                <a:t>table</a:t>
              </a:r>
            </a:p>
          </p:txBody>
        </p:sp>
        <p:sp>
          <p:nvSpPr>
            <p:cNvPr id="101447" name="Freeform 97"/>
            <p:cNvSpPr>
              <a:spLocks/>
            </p:cNvSpPr>
            <p:nvPr/>
          </p:nvSpPr>
          <p:spPr bwMode="auto">
            <a:xfrm>
              <a:off x="1648" y="3217"/>
              <a:ext cx="275" cy="345"/>
            </a:xfrm>
            <a:custGeom>
              <a:avLst/>
              <a:gdLst>
                <a:gd name="T0" fmla="*/ 0 w 275"/>
                <a:gd name="T1" fmla="*/ 0 h 345"/>
                <a:gd name="T2" fmla="*/ 71 w 275"/>
                <a:gd name="T3" fmla="*/ 230 h 345"/>
                <a:gd name="T4" fmla="*/ 275 w 275"/>
                <a:gd name="T5" fmla="*/ 345 h 34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5" h="345">
                  <a:moveTo>
                    <a:pt x="0" y="0"/>
                  </a:moveTo>
                  <a:cubicBezTo>
                    <a:pt x="12" y="86"/>
                    <a:pt x="25" y="173"/>
                    <a:pt x="71" y="230"/>
                  </a:cubicBezTo>
                  <a:cubicBezTo>
                    <a:pt x="117" y="287"/>
                    <a:pt x="241" y="326"/>
                    <a:pt x="275" y="345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48" name="Freeform 98"/>
            <p:cNvSpPr>
              <a:spLocks/>
            </p:cNvSpPr>
            <p:nvPr/>
          </p:nvSpPr>
          <p:spPr bwMode="auto">
            <a:xfrm>
              <a:off x="2712" y="3217"/>
              <a:ext cx="354" cy="372"/>
            </a:xfrm>
            <a:custGeom>
              <a:avLst/>
              <a:gdLst>
                <a:gd name="T0" fmla="*/ 354 w 354"/>
                <a:gd name="T1" fmla="*/ 0 h 372"/>
                <a:gd name="T2" fmla="*/ 248 w 354"/>
                <a:gd name="T3" fmla="*/ 274 h 372"/>
                <a:gd name="T4" fmla="*/ 0 w 354"/>
                <a:gd name="T5" fmla="*/ 372 h 3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4" h="372">
                  <a:moveTo>
                    <a:pt x="354" y="0"/>
                  </a:moveTo>
                  <a:cubicBezTo>
                    <a:pt x="330" y="106"/>
                    <a:pt x="307" y="212"/>
                    <a:pt x="248" y="274"/>
                  </a:cubicBezTo>
                  <a:cubicBezTo>
                    <a:pt x="189" y="336"/>
                    <a:pt x="41" y="354"/>
                    <a:pt x="0" y="372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1449" name="Group 99"/>
            <p:cNvGrpSpPr>
              <a:grpSpLocks/>
            </p:cNvGrpSpPr>
            <p:nvPr/>
          </p:nvGrpSpPr>
          <p:grpSpPr bwMode="auto">
            <a:xfrm>
              <a:off x="417" y="1226"/>
              <a:ext cx="321" cy="269"/>
              <a:chOff x="2014" y="1980"/>
              <a:chExt cx="321" cy="269"/>
            </a:xfrm>
          </p:grpSpPr>
          <p:sp>
            <p:nvSpPr>
              <p:cNvPr id="101465" name="Oval 100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66" name="Line 101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67" name="Line 102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68" name="Rectangle 103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1469" name="Oval 104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1470" name="Group 105"/>
              <p:cNvGrpSpPr>
                <a:grpSpLocks/>
              </p:cNvGrpSpPr>
              <p:nvPr/>
            </p:nvGrpSpPr>
            <p:grpSpPr bwMode="auto">
              <a:xfrm>
                <a:off x="2014" y="1980"/>
                <a:ext cx="321" cy="269"/>
                <a:chOff x="2893" y="2429"/>
                <a:chExt cx="328" cy="269"/>
              </a:xfrm>
            </p:grpSpPr>
            <p:sp>
              <p:nvSpPr>
                <p:cNvPr id="101471" name="Rectangle 10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1472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2893" y="2429"/>
                  <a:ext cx="328" cy="2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3c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101450" name="Line 108"/>
            <p:cNvSpPr>
              <a:spLocks noChangeShapeType="1"/>
            </p:cNvSpPr>
            <p:nvPr/>
          </p:nvSpPr>
          <p:spPr bwMode="auto">
            <a:xfrm flipH="1">
              <a:off x="443" y="1436"/>
              <a:ext cx="62" cy="1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51" name="Line 109"/>
            <p:cNvSpPr>
              <a:spLocks noChangeShapeType="1"/>
            </p:cNvSpPr>
            <p:nvPr/>
          </p:nvSpPr>
          <p:spPr bwMode="auto">
            <a:xfrm>
              <a:off x="136" y="1482"/>
              <a:ext cx="144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52" name="Line 110"/>
            <p:cNvSpPr>
              <a:spLocks noChangeShapeType="1"/>
            </p:cNvSpPr>
            <p:nvPr/>
          </p:nvSpPr>
          <p:spPr bwMode="auto">
            <a:xfrm flipH="1">
              <a:off x="635" y="1127"/>
              <a:ext cx="136" cy="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53" name="Line 111"/>
            <p:cNvSpPr>
              <a:spLocks noChangeShapeType="1"/>
            </p:cNvSpPr>
            <p:nvPr/>
          </p:nvSpPr>
          <p:spPr bwMode="auto">
            <a:xfrm>
              <a:off x="356" y="1118"/>
              <a:ext cx="118" cy="1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54" name="Line 112"/>
            <p:cNvSpPr>
              <a:spLocks noChangeShapeType="1"/>
            </p:cNvSpPr>
            <p:nvPr/>
          </p:nvSpPr>
          <p:spPr bwMode="auto">
            <a:xfrm flipH="1">
              <a:off x="1016" y="1211"/>
              <a:ext cx="68" cy="2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55" name="Line 113"/>
            <p:cNvSpPr>
              <a:spLocks noChangeShapeType="1"/>
            </p:cNvSpPr>
            <p:nvPr/>
          </p:nvSpPr>
          <p:spPr bwMode="auto">
            <a:xfrm>
              <a:off x="3854" y="1728"/>
              <a:ext cx="2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56" name="Line 114"/>
            <p:cNvSpPr>
              <a:spLocks noChangeShapeType="1"/>
            </p:cNvSpPr>
            <p:nvPr/>
          </p:nvSpPr>
          <p:spPr bwMode="auto">
            <a:xfrm flipV="1">
              <a:off x="3795" y="1415"/>
              <a:ext cx="262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57" name="Line 115"/>
            <p:cNvSpPr>
              <a:spLocks noChangeShapeType="1"/>
            </p:cNvSpPr>
            <p:nvPr/>
          </p:nvSpPr>
          <p:spPr bwMode="auto">
            <a:xfrm flipH="1" flipV="1">
              <a:off x="3244" y="1245"/>
              <a:ext cx="127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58" name="Line 116"/>
            <p:cNvSpPr>
              <a:spLocks noChangeShapeType="1"/>
            </p:cNvSpPr>
            <p:nvPr/>
          </p:nvSpPr>
          <p:spPr bwMode="auto">
            <a:xfrm flipH="1" flipV="1">
              <a:off x="2931" y="1347"/>
              <a:ext cx="135" cy="1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59" name="Line 117"/>
            <p:cNvSpPr>
              <a:spLocks noChangeShapeType="1"/>
            </p:cNvSpPr>
            <p:nvPr/>
          </p:nvSpPr>
          <p:spPr bwMode="auto">
            <a:xfrm flipH="1">
              <a:off x="1042" y="2092"/>
              <a:ext cx="135" cy="1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60" name="Line 118"/>
            <p:cNvSpPr>
              <a:spLocks noChangeShapeType="1"/>
            </p:cNvSpPr>
            <p:nvPr/>
          </p:nvSpPr>
          <p:spPr bwMode="auto">
            <a:xfrm flipH="1" flipV="1">
              <a:off x="1008" y="1991"/>
              <a:ext cx="127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61" name="Line 119"/>
            <p:cNvSpPr>
              <a:spLocks noChangeShapeType="1"/>
            </p:cNvSpPr>
            <p:nvPr/>
          </p:nvSpPr>
          <p:spPr bwMode="auto">
            <a:xfrm flipH="1">
              <a:off x="1279" y="2262"/>
              <a:ext cx="212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62" name="Line 120"/>
            <p:cNvSpPr>
              <a:spLocks noChangeShapeType="1"/>
            </p:cNvSpPr>
            <p:nvPr/>
          </p:nvSpPr>
          <p:spPr bwMode="auto">
            <a:xfrm flipV="1">
              <a:off x="1762" y="1804"/>
              <a:ext cx="229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63" name="Line 121"/>
            <p:cNvSpPr>
              <a:spLocks noChangeShapeType="1"/>
            </p:cNvSpPr>
            <p:nvPr/>
          </p:nvSpPr>
          <p:spPr bwMode="auto">
            <a:xfrm>
              <a:off x="2219" y="2177"/>
              <a:ext cx="119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64" name="Line 122"/>
            <p:cNvSpPr>
              <a:spLocks noChangeShapeType="1"/>
            </p:cNvSpPr>
            <p:nvPr/>
          </p:nvSpPr>
          <p:spPr bwMode="auto">
            <a:xfrm>
              <a:off x="1736" y="1880"/>
              <a:ext cx="144" cy="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1381" name="Rectangle 1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Interconnected AS’s</a:t>
            </a:r>
          </a:p>
        </p:txBody>
      </p:sp>
      <p:sp>
        <p:nvSpPr>
          <p:cNvPr id="101382" name="Rectangle 127"/>
          <p:cNvSpPr>
            <a:spLocks noGrp="1" noChangeArrowheads="1"/>
          </p:cNvSpPr>
          <p:nvPr>
            <p:ph type="body" sz="half" idx="2"/>
          </p:nvPr>
        </p:nvSpPr>
        <p:spPr>
          <a:xfrm>
            <a:off x="5114925" y="3159125"/>
            <a:ext cx="3810000" cy="3400425"/>
          </a:xfrm>
        </p:spPr>
        <p:txBody>
          <a:bodyPr/>
          <a:lstStyle/>
          <a:p>
            <a:r>
              <a:rPr lang="en-US" sz="2400" dirty="0" smtClean="0"/>
              <a:t>forwarding table  configured by both intra- and inter-AS routing algorithm</a:t>
            </a:r>
          </a:p>
          <a:p>
            <a:pPr lvl="1"/>
            <a:r>
              <a:rPr lang="en-US" sz="2000" dirty="0" smtClean="0"/>
              <a:t>intra-AS sets entries for internal </a:t>
            </a:r>
            <a:r>
              <a:rPr lang="en-US" sz="2000" dirty="0" err="1" smtClean="0"/>
              <a:t>dests</a:t>
            </a:r>
            <a:endParaRPr lang="en-US" sz="2000" dirty="0" smtClean="0"/>
          </a:p>
          <a:p>
            <a:pPr lvl="1"/>
            <a:r>
              <a:rPr lang="en-US" sz="2000" dirty="0" smtClean="0"/>
              <a:t>inter-AS &amp; </a:t>
            </a:r>
            <a:r>
              <a:rPr lang="en-US" sz="2000" dirty="0" smtClean="0"/>
              <a:t>intra-AS set </a:t>
            </a:r>
            <a:r>
              <a:rPr lang="en-US" sz="2000" dirty="0" smtClean="0"/>
              <a:t>entries for external </a:t>
            </a:r>
            <a:r>
              <a:rPr lang="en-US" sz="2000" dirty="0" err="1" smtClean="0"/>
              <a:t>dests</a:t>
            </a:r>
            <a:r>
              <a:rPr lang="en-US" sz="2000" dirty="0" smtClean="0"/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20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04" name="Group 126"/>
          <p:cNvGrpSpPr>
            <a:grpSpLocks/>
          </p:cNvGrpSpPr>
          <p:nvPr/>
        </p:nvGrpSpPr>
        <p:grpSpPr bwMode="auto">
          <a:xfrm>
            <a:off x="1031875" y="4077072"/>
            <a:ext cx="6178550" cy="2249488"/>
            <a:chOff x="171" y="846"/>
            <a:chExt cx="3892" cy="1417"/>
          </a:xfrm>
        </p:grpSpPr>
        <p:sp>
          <p:nvSpPr>
            <p:cNvPr id="102408" name="Freeform 3"/>
            <p:cNvSpPr>
              <a:spLocks/>
            </p:cNvSpPr>
            <p:nvPr/>
          </p:nvSpPr>
          <p:spPr bwMode="auto">
            <a:xfrm>
              <a:off x="2581" y="1006"/>
              <a:ext cx="1482" cy="952"/>
            </a:xfrm>
            <a:custGeom>
              <a:avLst/>
              <a:gdLst>
                <a:gd name="T0" fmla="*/ 71 w 1162"/>
                <a:gd name="T1" fmla="*/ 284 h 543"/>
                <a:gd name="T2" fmla="*/ 469 w 1162"/>
                <a:gd name="T3" fmla="*/ 25 h 543"/>
                <a:gd name="T4" fmla="*/ 1199 w 1162"/>
                <a:gd name="T5" fmla="*/ 139 h 543"/>
                <a:gd name="T6" fmla="*/ 1459 w 1162"/>
                <a:gd name="T7" fmla="*/ 419 h 543"/>
                <a:gd name="T8" fmla="*/ 1337 w 1162"/>
                <a:gd name="T9" fmla="*/ 791 h 543"/>
                <a:gd name="T10" fmla="*/ 747 w 1162"/>
                <a:gd name="T11" fmla="*/ 948 h 543"/>
                <a:gd name="T12" fmla="*/ 112 w 1162"/>
                <a:gd name="T13" fmla="*/ 770 h 543"/>
                <a:gd name="T14" fmla="*/ 71 w 1162"/>
                <a:gd name="T15" fmla="*/ 284 h 5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62" h="543">
                  <a:moveTo>
                    <a:pt x="56" y="162"/>
                  </a:moveTo>
                  <a:cubicBezTo>
                    <a:pt x="115" y="100"/>
                    <a:pt x="221" y="28"/>
                    <a:pt x="368" y="14"/>
                  </a:cubicBezTo>
                  <a:cubicBezTo>
                    <a:pt x="515" y="0"/>
                    <a:pt x="811" y="42"/>
                    <a:pt x="940" y="79"/>
                  </a:cubicBezTo>
                  <a:cubicBezTo>
                    <a:pt x="1069" y="116"/>
                    <a:pt x="1126" y="177"/>
                    <a:pt x="1144" y="239"/>
                  </a:cubicBezTo>
                  <a:cubicBezTo>
                    <a:pt x="1162" y="301"/>
                    <a:pt x="1141" y="401"/>
                    <a:pt x="1048" y="451"/>
                  </a:cubicBezTo>
                  <a:cubicBezTo>
                    <a:pt x="955" y="501"/>
                    <a:pt x="746" y="543"/>
                    <a:pt x="586" y="541"/>
                  </a:cubicBezTo>
                  <a:cubicBezTo>
                    <a:pt x="426" y="539"/>
                    <a:pt x="176" y="502"/>
                    <a:pt x="88" y="439"/>
                  </a:cubicBezTo>
                  <a:cubicBezTo>
                    <a:pt x="0" y="376"/>
                    <a:pt x="63" y="220"/>
                    <a:pt x="56" y="162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09" name="Freeform 4"/>
            <p:cNvSpPr>
              <a:spLocks/>
            </p:cNvSpPr>
            <p:nvPr/>
          </p:nvSpPr>
          <p:spPr bwMode="auto">
            <a:xfrm>
              <a:off x="171" y="846"/>
              <a:ext cx="1154" cy="944"/>
            </a:xfrm>
            <a:custGeom>
              <a:avLst/>
              <a:gdLst>
                <a:gd name="T0" fmla="*/ 85 w 1198"/>
                <a:gd name="T1" fmla="*/ 379 h 451"/>
                <a:gd name="T2" fmla="*/ 173 w 1198"/>
                <a:gd name="T3" fmla="*/ 186 h 451"/>
                <a:gd name="T4" fmla="*/ 432 w 1198"/>
                <a:gd name="T5" fmla="*/ 103 h 451"/>
                <a:gd name="T6" fmla="*/ 952 w 1198"/>
                <a:gd name="T7" fmla="*/ 52 h 451"/>
                <a:gd name="T8" fmla="*/ 1138 w 1198"/>
                <a:gd name="T9" fmla="*/ 412 h 451"/>
                <a:gd name="T10" fmla="*/ 856 w 1198"/>
                <a:gd name="T11" fmla="*/ 864 h 451"/>
                <a:gd name="T12" fmla="*/ 296 w 1198"/>
                <a:gd name="T13" fmla="*/ 890 h 451"/>
                <a:gd name="T14" fmla="*/ 35 w 1198"/>
                <a:gd name="T15" fmla="*/ 705 h 451"/>
                <a:gd name="T16" fmla="*/ 85 w 1198"/>
                <a:gd name="T17" fmla="*/ 379 h 4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98" h="451">
                  <a:moveTo>
                    <a:pt x="88" y="181"/>
                  </a:moveTo>
                  <a:cubicBezTo>
                    <a:pt x="159" y="143"/>
                    <a:pt x="120" y="111"/>
                    <a:pt x="180" y="89"/>
                  </a:cubicBezTo>
                  <a:cubicBezTo>
                    <a:pt x="240" y="67"/>
                    <a:pt x="313" y="60"/>
                    <a:pt x="448" y="49"/>
                  </a:cubicBezTo>
                  <a:cubicBezTo>
                    <a:pt x="583" y="38"/>
                    <a:pt x="866" y="0"/>
                    <a:pt x="988" y="25"/>
                  </a:cubicBezTo>
                  <a:cubicBezTo>
                    <a:pt x="1110" y="50"/>
                    <a:pt x="1198" y="132"/>
                    <a:pt x="1181" y="197"/>
                  </a:cubicBezTo>
                  <a:cubicBezTo>
                    <a:pt x="1164" y="262"/>
                    <a:pt x="1034" y="375"/>
                    <a:pt x="889" y="413"/>
                  </a:cubicBezTo>
                  <a:cubicBezTo>
                    <a:pt x="744" y="451"/>
                    <a:pt x="449" y="438"/>
                    <a:pt x="307" y="425"/>
                  </a:cubicBezTo>
                  <a:cubicBezTo>
                    <a:pt x="165" y="412"/>
                    <a:pt x="72" y="378"/>
                    <a:pt x="36" y="337"/>
                  </a:cubicBezTo>
                  <a:cubicBezTo>
                    <a:pt x="0" y="296"/>
                    <a:pt x="77" y="213"/>
                    <a:pt x="88" y="18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0" name="Freeform 5"/>
            <p:cNvSpPr>
              <a:spLocks/>
            </p:cNvSpPr>
            <p:nvPr/>
          </p:nvSpPr>
          <p:spPr bwMode="auto">
            <a:xfrm>
              <a:off x="916" y="1527"/>
              <a:ext cx="1846" cy="736"/>
            </a:xfrm>
            <a:custGeom>
              <a:avLst/>
              <a:gdLst>
                <a:gd name="T0" fmla="*/ 181 w 1583"/>
                <a:gd name="T1" fmla="*/ 242 h 682"/>
                <a:gd name="T2" fmla="*/ 475 w 1583"/>
                <a:gd name="T3" fmla="*/ 80 h 682"/>
                <a:gd name="T4" fmla="*/ 915 w 1583"/>
                <a:gd name="T5" fmla="*/ 22 h 682"/>
                <a:gd name="T6" fmla="*/ 1349 w 1583"/>
                <a:gd name="T7" fmla="*/ 209 h 682"/>
                <a:gd name="T8" fmla="*/ 1824 w 1583"/>
                <a:gd name="T9" fmla="*/ 462 h 682"/>
                <a:gd name="T10" fmla="*/ 1483 w 1583"/>
                <a:gd name="T11" fmla="*/ 695 h 682"/>
                <a:gd name="T12" fmla="*/ 805 w 1583"/>
                <a:gd name="T13" fmla="*/ 708 h 682"/>
                <a:gd name="T14" fmla="*/ 104 w 1583"/>
                <a:gd name="T15" fmla="*/ 643 h 682"/>
                <a:gd name="T16" fmla="*/ 181 w 1583"/>
                <a:gd name="T17" fmla="*/ 242 h 6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83" h="682">
                  <a:moveTo>
                    <a:pt x="155" y="224"/>
                  </a:moveTo>
                  <a:cubicBezTo>
                    <a:pt x="208" y="137"/>
                    <a:pt x="302" y="108"/>
                    <a:pt x="407" y="74"/>
                  </a:cubicBezTo>
                  <a:cubicBezTo>
                    <a:pt x="512" y="40"/>
                    <a:pt x="660" y="0"/>
                    <a:pt x="785" y="20"/>
                  </a:cubicBezTo>
                  <a:cubicBezTo>
                    <a:pt x="910" y="40"/>
                    <a:pt x="1027" y="126"/>
                    <a:pt x="1157" y="194"/>
                  </a:cubicBezTo>
                  <a:cubicBezTo>
                    <a:pt x="1287" y="262"/>
                    <a:pt x="1545" y="353"/>
                    <a:pt x="1564" y="428"/>
                  </a:cubicBezTo>
                  <a:cubicBezTo>
                    <a:pt x="1583" y="503"/>
                    <a:pt x="1417" y="606"/>
                    <a:pt x="1272" y="644"/>
                  </a:cubicBezTo>
                  <a:cubicBezTo>
                    <a:pt x="1127" y="682"/>
                    <a:pt x="887" y="664"/>
                    <a:pt x="690" y="656"/>
                  </a:cubicBezTo>
                  <a:cubicBezTo>
                    <a:pt x="493" y="648"/>
                    <a:pt x="178" y="668"/>
                    <a:pt x="89" y="596"/>
                  </a:cubicBezTo>
                  <a:cubicBezTo>
                    <a:pt x="0" y="524"/>
                    <a:pt x="102" y="311"/>
                    <a:pt x="155" y="224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1" name="Oval 6"/>
            <p:cNvSpPr>
              <a:spLocks noChangeArrowheads="1"/>
            </p:cNvSpPr>
            <p:nvPr/>
          </p:nvSpPr>
          <p:spPr bwMode="auto">
            <a:xfrm>
              <a:off x="411" y="1526"/>
              <a:ext cx="288" cy="7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2" name="Line 7"/>
            <p:cNvSpPr>
              <a:spLocks noChangeShapeType="1"/>
            </p:cNvSpPr>
            <p:nvPr/>
          </p:nvSpPr>
          <p:spPr bwMode="auto">
            <a:xfrm>
              <a:off x="411" y="1519"/>
              <a:ext cx="0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3" name="Line 8"/>
            <p:cNvSpPr>
              <a:spLocks noChangeShapeType="1"/>
            </p:cNvSpPr>
            <p:nvPr/>
          </p:nvSpPr>
          <p:spPr bwMode="auto">
            <a:xfrm>
              <a:off x="699" y="1519"/>
              <a:ext cx="0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4" name="Rectangle 9"/>
            <p:cNvSpPr>
              <a:spLocks noChangeArrowheads="1"/>
            </p:cNvSpPr>
            <p:nvPr/>
          </p:nvSpPr>
          <p:spPr bwMode="auto">
            <a:xfrm>
              <a:off x="411" y="1519"/>
              <a:ext cx="285" cy="4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415" name="Oval 10"/>
            <p:cNvSpPr>
              <a:spLocks noChangeArrowheads="1"/>
            </p:cNvSpPr>
            <p:nvPr/>
          </p:nvSpPr>
          <p:spPr bwMode="auto">
            <a:xfrm>
              <a:off x="408" y="1465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6" name="Rectangle 11"/>
            <p:cNvSpPr>
              <a:spLocks noChangeArrowheads="1"/>
            </p:cNvSpPr>
            <p:nvPr/>
          </p:nvSpPr>
          <p:spPr bwMode="auto">
            <a:xfrm>
              <a:off x="488" y="1477"/>
              <a:ext cx="130" cy="115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7" name="Text Box 12"/>
            <p:cNvSpPr txBox="1">
              <a:spLocks noChangeArrowheads="1"/>
            </p:cNvSpPr>
            <p:nvPr/>
          </p:nvSpPr>
          <p:spPr bwMode="auto">
            <a:xfrm>
              <a:off x="402" y="1420"/>
              <a:ext cx="3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2000"/>
                <a:t>3b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418" name="Oval 13"/>
            <p:cNvSpPr>
              <a:spLocks noChangeArrowheads="1"/>
            </p:cNvSpPr>
            <p:nvPr/>
          </p:nvSpPr>
          <p:spPr bwMode="auto">
            <a:xfrm>
              <a:off x="1531" y="2089"/>
              <a:ext cx="288" cy="7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9" name="Line 14"/>
            <p:cNvSpPr>
              <a:spLocks noChangeShapeType="1"/>
            </p:cNvSpPr>
            <p:nvPr/>
          </p:nvSpPr>
          <p:spPr bwMode="auto">
            <a:xfrm>
              <a:off x="1531" y="2082"/>
              <a:ext cx="0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0" name="Line 15"/>
            <p:cNvSpPr>
              <a:spLocks noChangeShapeType="1"/>
            </p:cNvSpPr>
            <p:nvPr/>
          </p:nvSpPr>
          <p:spPr bwMode="auto">
            <a:xfrm>
              <a:off x="1819" y="2082"/>
              <a:ext cx="0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1" name="Rectangle 16"/>
            <p:cNvSpPr>
              <a:spLocks noChangeArrowheads="1"/>
            </p:cNvSpPr>
            <p:nvPr/>
          </p:nvSpPr>
          <p:spPr bwMode="auto">
            <a:xfrm>
              <a:off x="1531" y="2082"/>
              <a:ext cx="285" cy="4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422" name="Oval 17"/>
            <p:cNvSpPr>
              <a:spLocks noChangeArrowheads="1"/>
            </p:cNvSpPr>
            <p:nvPr/>
          </p:nvSpPr>
          <p:spPr bwMode="auto">
            <a:xfrm>
              <a:off x="1528" y="2028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423" name="Group 18"/>
            <p:cNvGrpSpPr>
              <a:grpSpLocks/>
            </p:cNvGrpSpPr>
            <p:nvPr/>
          </p:nvGrpSpPr>
          <p:grpSpPr bwMode="auto">
            <a:xfrm>
              <a:off x="1537" y="1977"/>
              <a:ext cx="282" cy="250"/>
              <a:chOff x="2904" y="2429"/>
              <a:chExt cx="309" cy="269"/>
            </a:xfrm>
          </p:grpSpPr>
          <p:sp>
            <p:nvSpPr>
              <p:cNvPr id="102515" name="Rectangle 1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16" name="Text Box 20"/>
              <p:cNvSpPr txBox="1">
                <a:spLocks noChangeArrowheads="1"/>
              </p:cNvSpPr>
              <p:nvPr/>
            </p:nvSpPr>
            <p:spPr bwMode="auto">
              <a:xfrm>
                <a:off x="2904" y="2429"/>
                <a:ext cx="309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/>
                  <a:t>1d</a:t>
                </a:r>
              </a:p>
            </p:txBody>
          </p:sp>
        </p:grpSp>
        <p:sp>
          <p:nvSpPr>
            <p:cNvPr id="102424" name="Oval 21"/>
            <p:cNvSpPr>
              <a:spLocks noChangeArrowheads="1"/>
            </p:cNvSpPr>
            <p:nvPr/>
          </p:nvSpPr>
          <p:spPr bwMode="auto">
            <a:xfrm>
              <a:off x="927" y="1403"/>
              <a:ext cx="288" cy="7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5" name="Line 22"/>
            <p:cNvSpPr>
              <a:spLocks noChangeShapeType="1"/>
            </p:cNvSpPr>
            <p:nvPr/>
          </p:nvSpPr>
          <p:spPr bwMode="auto">
            <a:xfrm>
              <a:off x="927" y="1397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6" name="Line 23"/>
            <p:cNvSpPr>
              <a:spLocks noChangeShapeType="1"/>
            </p:cNvSpPr>
            <p:nvPr/>
          </p:nvSpPr>
          <p:spPr bwMode="auto">
            <a:xfrm>
              <a:off x="1215" y="1397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7" name="Rectangle 24"/>
            <p:cNvSpPr>
              <a:spLocks noChangeArrowheads="1"/>
            </p:cNvSpPr>
            <p:nvPr/>
          </p:nvSpPr>
          <p:spPr bwMode="auto">
            <a:xfrm>
              <a:off x="927" y="1397"/>
              <a:ext cx="285" cy="45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428" name="Oval 25"/>
            <p:cNvSpPr>
              <a:spLocks noChangeArrowheads="1"/>
            </p:cNvSpPr>
            <p:nvPr/>
          </p:nvSpPr>
          <p:spPr bwMode="auto">
            <a:xfrm>
              <a:off x="924" y="1342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9" name="Rectangle 26"/>
            <p:cNvSpPr>
              <a:spLocks noChangeArrowheads="1"/>
            </p:cNvSpPr>
            <p:nvPr/>
          </p:nvSpPr>
          <p:spPr bwMode="auto">
            <a:xfrm>
              <a:off x="1004" y="1354"/>
              <a:ext cx="131" cy="10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30" name="Text Box 27"/>
            <p:cNvSpPr txBox="1">
              <a:spLocks noChangeArrowheads="1"/>
            </p:cNvSpPr>
            <p:nvPr/>
          </p:nvSpPr>
          <p:spPr bwMode="auto">
            <a:xfrm>
              <a:off x="925" y="1297"/>
              <a:ext cx="2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2000"/>
                <a:t>3a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431" name="Oval 28"/>
            <p:cNvSpPr>
              <a:spLocks noChangeArrowheads="1"/>
            </p:cNvSpPr>
            <p:nvPr/>
          </p:nvSpPr>
          <p:spPr bwMode="auto">
            <a:xfrm>
              <a:off x="1498" y="1721"/>
              <a:ext cx="288" cy="7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32" name="Line 29"/>
            <p:cNvSpPr>
              <a:spLocks noChangeShapeType="1"/>
            </p:cNvSpPr>
            <p:nvPr/>
          </p:nvSpPr>
          <p:spPr bwMode="auto">
            <a:xfrm>
              <a:off x="1498" y="1715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33" name="Line 30"/>
            <p:cNvSpPr>
              <a:spLocks noChangeShapeType="1"/>
            </p:cNvSpPr>
            <p:nvPr/>
          </p:nvSpPr>
          <p:spPr bwMode="auto">
            <a:xfrm>
              <a:off x="1786" y="1715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34" name="Rectangle 31"/>
            <p:cNvSpPr>
              <a:spLocks noChangeArrowheads="1"/>
            </p:cNvSpPr>
            <p:nvPr/>
          </p:nvSpPr>
          <p:spPr bwMode="auto">
            <a:xfrm>
              <a:off x="1498" y="1715"/>
              <a:ext cx="285" cy="45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435" name="Oval 32"/>
            <p:cNvSpPr>
              <a:spLocks noChangeArrowheads="1"/>
            </p:cNvSpPr>
            <p:nvPr/>
          </p:nvSpPr>
          <p:spPr bwMode="auto">
            <a:xfrm>
              <a:off x="1495" y="1660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436" name="Group 33"/>
            <p:cNvGrpSpPr>
              <a:grpSpLocks/>
            </p:cNvGrpSpPr>
            <p:nvPr/>
          </p:nvGrpSpPr>
          <p:grpSpPr bwMode="auto">
            <a:xfrm>
              <a:off x="1507" y="1610"/>
              <a:ext cx="269" cy="249"/>
              <a:chOff x="2907" y="2429"/>
              <a:chExt cx="301" cy="269"/>
            </a:xfrm>
          </p:grpSpPr>
          <p:sp>
            <p:nvSpPr>
              <p:cNvPr id="102513" name="Rectangle 3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14" name="Text Box 35"/>
              <p:cNvSpPr txBox="1">
                <a:spLocks noChangeArrowheads="1"/>
              </p:cNvSpPr>
              <p:nvPr/>
            </p:nvSpPr>
            <p:spPr bwMode="auto">
              <a:xfrm>
                <a:off x="2907" y="2429"/>
                <a:ext cx="301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/>
                  <a:t>1c</a:t>
                </a:r>
              </a:p>
            </p:txBody>
          </p:sp>
        </p:grpSp>
        <p:sp>
          <p:nvSpPr>
            <p:cNvPr id="102437" name="Line 36"/>
            <p:cNvSpPr>
              <a:spLocks noChangeShapeType="1"/>
            </p:cNvSpPr>
            <p:nvPr/>
          </p:nvSpPr>
          <p:spPr bwMode="auto">
            <a:xfrm>
              <a:off x="3149" y="1546"/>
              <a:ext cx="283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38" name="Line 37"/>
            <p:cNvSpPr>
              <a:spLocks noChangeShapeType="1"/>
            </p:cNvSpPr>
            <p:nvPr/>
          </p:nvSpPr>
          <p:spPr bwMode="auto">
            <a:xfrm>
              <a:off x="3447" y="1476"/>
              <a:ext cx="84" cy="1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39" name="Line 38"/>
            <p:cNvSpPr>
              <a:spLocks noChangeShapeType="1"/>
            </p:cNvSpPr>
            <p:nvPr/>
          </p:nvSpPr>
          <p:spPr bwMode="auto">
            <a:xfrm flipV="1">
              <a:off x="3086" y="1435"/>
              <a:ext cx="105" cy="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0" name="Freeform 39"/>
            <p:cNvSpPr>
              <a:spLocks/>
            </p:cNvSpPr>
            <p:nvPr/>
          </p:nvSpPr>
          <p:spPr bwMode="auto">
            <a:xfrm>
              <a:off x="1817" y="2024"/>
              <a:ext cx="243" cy="76"/>
            </a:xfrm>
            <a:custGeom>
              <a:avLst/>
              <a:gdLst>
                <a:gd name="T0" fmla="*/ 0 w 264"/>
                <a:gd name="T1" fmla="*/ 76 h 82"/>
                <a:gd name="T2" fmla="*/ 243 w 264"/>
                <a:gd name="T3" fmla="*/ 0 h 8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64" h="82">
                  <a:moveTo>
                    <a:pt x="0" y="82"/>
                  </a:moveTo>
                  <a:lnTo>
                    <a:pt x="26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1" name="Freeform 40"/>
            <p:cNvSpPr>
              <a:spLocks/>
            </p:cNvSpPr>
            <p:nvPr/>
          </p:nvSpPr>
          <p:spPr bwMode="auto">
            <a:xfrm>
              <a:off x="1394" y="1990"/>
              <a:ext cx="140" cy="110"/>
            </a:xfrm>
            <a:custGeom>
              <a:avLst/>
              <a:gdLst>
                <a:gd name="T0" fmla="*/ 0 w 152"/>
                <a:gd name="T1" fmla="*/ 0 h 118"/>
                <a:gd name="T2" fmla="*/ 140 w 152"/>
                <a:gd name="T3" fmla="*/ 110 h 11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2" h="118">
                  <a:moveTo>
                    <a:pt x="0" y="0"/>
                  </a:moveTo>
                  <a:lnTo>
                    <a:pt x="152" y="11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2" name="Freeform 41"/>
            <p:cNvSpPr>
              <a:spLocks/>
            </p:cNvSpPr>
            <p:nvPr/>
          </p:nvSpPr>
          <p:spPr bwMode="auto">
            <a:xfrm>
              <a:off x="1508" y="1925"/>
              <a:ext cx="519" cy="77"/>
            </a:xfrm>
            <a:custGeom>
              <a:avLst/>
              <a:gdLst>
                <a:gd name="T0" fmla="*/ 0 w 564"/>
                <a:gd name="T1" fmla="*/ 0 h 82"/>
                <a:gd name="T2" fmla="*/ 519 w 564"/>
                <a:gd name="T3" fmla="*/ 77 h 8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64" h="82">
                  <a:moveTo>
                    <a:pt x="0" y="0"/>
                  </a:moveTo>
                  <a:lnTo>
                    <a:pt x="564" y="8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3" name="Freeform 42"/>
            <p:cNvSpPr>
              <a:spLocks/>
            </p:cNvSpPr>
            <p:nvPr/>
          </p:nvSpPr>
          <p:spPr bwMode="auto">
            <a:xfrm>
              <a:off x="1451" y="1775"/>
              <a:ext cx="70" cy="87"/>
            </a:xfrm>
            <a:custGeom>
              <a:avLst/>
              <a:gdLst>
                <a:gd name="T0" fmla="*/ 0 w 76"/>
                <a:gd name="T1" fmla="*/ 87 h 94"/>
                <a:gd name="T2" fmla="*/ 70 w 76"/>
                <a:gd name="T3" fmla="*/ 0 h 9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6" h="94">
                  <a:moveTo>
                    <a:pt x="0" y="94"/>
                  </a:moveTo>
                  <a:lnTo>
                    <a:pt x="7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4" name="Freeform 43"/>
            <p:cNvSpPr>
              <a:spLocks/>
            </p:cNvSpPr>
            <p:nvPr/>
          </p:nvSpPr>
          <p:spPr bwMode="auto">
            <a:xfrm>
              <a:off x="692" y="1426"/>
              <a:ext cx="231" cy="106"/>
            </a:xfrm>
            <a:custGeom>
              <a:avLst/>
              <a:gdLst>
                <a:gd name="T0" fmla="*/ 0 w 252"/>
                <a:gd name="T1" fmla="*/ 106 h 114"/>
                <a:gd name="T2" fmla="*/ 231 w 252"/>
                <a:gd name="T3" fmla="*/ 0 h 1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52" h="114">
                  <a:moveTo>
                    <a:pt x="0" y="114"/>
                  </a:moveTo>
                  <a:lnTo>
                    <a:pt x="252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5" name="Freeform 44"/>
            <p:cNvSpPr>
              <a:spLocks/>
            </p:cNvSpPr>
            <p:nvPr/>
          </p:nvSpPr>
          <p:spPr bwMode="auto">
            <a:xfrm>
              <a:off x="1092" y="1481"/>
              <a:ext cx="409" cy="240"/>
            </a:xfrm>
            <a:custGeom>
              <a:avLst/>
              <a:gdLst>
                <a:gd name="T0" fmla="*/ 0 w 444"/>
                <a:gd name="T1" fmla="*/ 0 h 258"/>
                <a:gd name="T2" fmla="*/ 409 w 444"/>
                <a:gd name="T3" fmla="*/ 240 h 2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4" h="258">
                  <a:moveTo>
                    <a:pt x="0" y="0"/>
                  </a:moveTo>
                  <a:lnTo>
                    <a:pt x="444" y="25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6" name="Freeform 45"/>
            <p:cNvSpPr>
              <a:spLocks/>
            </p:cNvSpPr>
            <p:nvPr/>
          </p:nvSpPr>
          <p:spPr bwMode="auto">
            <a:xfrm>
              <a:off x="2310" y="1591"/>
              <a:ext cx="602" cy="390"/>
            </a:xfrm>
            <a:custGeom>
              <a:avLst/>
              <a:gdLst>
                <a:gd name="T0" fmla="*/ 0 w 654"/>
                <a:gd name="T1" fmla="*/ 390 h 420"/>
                <a:gd name="T2" fmla="*/ 602 w 654"/>
                <a:gd name="T3" fmla="*/ 0 h 4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54" h="420">
                  <a:moveTo>
                    <a:pt x="0" y="420"/>
                  </a:moveTo>
                  <a:lnTo>
                    <a:pt x="65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7" name="Oval 46"/>
            <p:cNvSpPr>
              <a:spLocks noChangeArrowheads="1"/>
            </p:cNvSpPr>
            <p:nvPr/>
          </p:nvSpPr>
          <p:spPr bwMode="auto">
            <a:xfrm>
              <a:off x="2861" y="1532"/>
              <a:ext cx="288" cy="7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8" name="Line 47"/>
            <p:cNvSpPr>
              <a:spLocks noChangeShapeType="1"/>
            </p:cNvSpPr>
            <p:nvPr/>
          </p:nvSpPr>
          <p:spPr bwMode="auto">
            <a:xfrm>
              <a:off x="2861" y="1525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9" name="Line 48"/>
            <p:cNvSpPr>
              <a:spLocks noChangeShapeType="1"/>
            </p:cNvSpPr>
            <p:nvPr/>
          </p:nvSpPr>
          <p:spPr bwMode="auto">
            <a:xfrm>
              <a:off x="3149" y="1525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0" name="Rectangle 49"/>
            <p:cNvSpPr>
              <a:spLocks noChangeArrowheads="1"/>
            </p:cNvSpPr>
            <p:nvPr/>
          </p:nvSpPr>
          <p:spPr bwMode="auto">
            <a:xfrm>
              <a:off x="2861" y="1525"/>
              <a:ext cx="285" cy="4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451" name="Oval 50"/>
            <p:cNvSpPr>
              <a:spLocks noChangeArrowheads="1"/>
            </p:cNvSpPr>
            <p:nvPr/>
          </p:nvSpPr>
          <p:spPr bwMode="auto">
            <a:xfrm>
              <a:off x="2858" y="1470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2" name="Rectangle 51"/>
            <p:cNvSpPr>
              <a:spLocks noChangeArrowheads="1"/>
            </p:cNvSpPr>
            <p:nvPr/>
          </p:nvSpPr>
          <p:spPr bwMode="auto">
            <a:xfrm>
              <a:off x="2938" y="1482"/>
              <a:ext cx="130" cy="11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3" name="Text Box 52"/>
            <p:cNvSpPr txBox="1">
              <a:spLocks noChangeArrowheads="1"/>
            </p:cNvSpPr>
            <p:nvPr/>
          </p:nvSpPr>
          <p:spPr bwMode="auto">
            <a:xfrm>
              <a:off x="2858" y="1426"/>
              <a:ext cx="2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2000"/>
                <a:t>2a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454" name="Text Box 53"/>
            <p:cNvSpPr txBox="1">
              <a:spLocks noChangeArrowheads="1"/>
            </p:cNvSpPr>
            <p:nvPr/>
          </p:nvSpPr>
          <p:spPr bwMode="auto">
            <a:xfrm>
              <a:off x="720" y="1507"/>
              <a:ext cx="4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/>
                <a:t>AS3</a:t>
              </a:r>
              <a:endParaRPr lang="en-US"/>
            </a:p>
          </p:txBody>
        </p:sp>
        <p:sp>
          <p:nvSpPr>
            <p:cNvPr id="102455" name="Text Box 54"/>
            <p:cNvSpPr txBox="1">
              <a:spLocks noChangeArrowheads="1"/>
            </p:cNvSpPr>
            <p:nvPr/>
          </p:nvSpPr>
          <p:spPr bwMode="auto">
            <a:xfrm>
              <a:off x="2360" y="1931"/>
              <a:ext cx="4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/>
                <a:t>AS1</a:t>
              </a:r>
              <a:endParaRPr lang="en-US"/>
            </a:p>
          </p:txBody>
        </p:sp>
        <p:sp>
          <p:nvSpPr>
            <p:cNvPr id="102456" name="Text Box 55"/>
            <p:cNvSpPr txBox="1">
              <a:spLocks noChangeArrowheads="1"/>
            </p:cNvSpPr>
            <p:nvPr/>
          </p:nvSpPr>
          <p:spPr bwMode="auto">
            <a:xfrm>
              <a:off x="3120" y="1693"/>
              <a:ext cx="4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AS2</a:t>
              </a:r>
            </a:p>
          </p:txBody>
        </p:sp>
        <p:sp>
          <p:nvSpPr>
            <p:cNvPr id="102457" name="Oval 56"/>
            <p:cNvSpPr>
              <a:spLocks noChangeArrowheads="1"/>
            </p:cNvSpPr>
            <p:nvPr/>
          </p:nvSpPr>
          <p:spPr bwMode="auto">
            <a:xfrm>
              <a:off x="1217" y="1916"/>
              <a:ext cx="288" cy="7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8" name="Line 57"/>
            <p:cNvSpPr>
              <a:spLocks noChangeShapeType="1"/>
            </p:cNvSpPr>
            <p:nvPr/>
          </p:nvSpPr>
          <p:spPr bwMode="auto">
            <a:xfrm>
              <a:off x="1217" y="1910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9" name="Line 58"/>
            <p:cNvSpPr>
              <a:spLocks noChangeShapeType="1"/>
            </p:cNvSpPr>
            <p:nvPr/>
          </p:nvSpPr>
          <p:spPr bwMode="auto">
            <a:xfrm>
              <a:off x="1505" y="1910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60" name="Rectangle 59"/>
            <p:cNvSpPr>
              <a:spLocks noChangeArrowheads="1"/>
            </p:cNvSpPr>
            <p:nvPr/>
          </p:nvSpPr>
          <p:spPr bwMode="auto">
            <a:xfrm>
              <a:off x="1217" y="1910"/>
              <a:ext cx="285" cy="45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461" name="Oval 60"/>
            <p:cNvSpPr>
              <a:spLocks noChangeArrowheads="1"/>
            </p:cNvSpPr>
            <p:nvPr/>
          </p:nvSpPr>
          <p:spPr bwMode="auto">
            <a:xfrm>
              <a:off x="1214" y="1859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62" name="Rectangle 61"/>
            <p:cNvSpPr>
              <a:spLocks noChangeArrowheads="1"/>
            </p:cNvSpPr>
            <p:nvPr/>
          </p:nvSpPr>
          <p:spPr bwMode="auto">
            <a:xfrm>
              <a:off x="1292" y="1884"/>
              <a:ext cx="131" cy="8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63" name="Text Box 62"/>
            <p:cNvSpPr txBox="1">
              <a:spLocks noChangeArrowheads="1"/>
            </p:cNvSpPr>
            <p:nvPr/>
          </p:nvSpPr>
          <p:spPr bwMode="auto">
            <a:xfrm>
              <a:off x="1229" y="1808"/>
              <a:ext cx="27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2000"/>
                <a:t>1a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02464" name="Group 63"/>
            <p:cNvGrpSpPr>
              <a:grpSpLocks/>
            </p:cNvGrpSpPr>
            <p:nvPr/>
          </p:nvGrpSpPr>
          <p:grpSpPr bwMode="auto">
            <a:xfrm>
              <a:off x="3178" y="1320"/>
              <a:ext cx="297" cy="250"/>
              <a:chOff x="4320" y="1940"/>
              <a:chExt cx="323" cy="269"/>
            </a:xfrm>
          </p:grpSpPr>
          <p:sp>
            <p:nvSpPr>
              <p:cNvPr id="102506" name="Oval 64"/>
              <p:cNvSpPr>
                <a:spLocks noChangeArrowheads="1"/>
              </p:cNvSpPr>
              <p:nvPr/>
            </p:nvSpPr>
            <p:spPr bwMode="auto">
              <a:xfrm>
                <a:off x="4323" y="20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7" name="Line 65"/>
              <p:cNvSpPr>
                <a:spLocks noChangeShapeType="1"/>
              </p:cNvSpPr>
              <p:nvPr/>
            </p:nvSpPr>
            <p:spPr bwMode="auto">
              <a:xfrm>
                <a:off x="4323" y="20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8" name="Line 66"/>
              <p:cNvSpPr>
                <a:spLocks noChangeShapeType="1"/>
              </p:cNvSpPr>
              <p:nvPr/>
            </p:nvSpPr>
            <p:spPr bwMode="auto">
              <a:xfrm>
                <a:off x="4636" y="20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9" name="Rectangle 67"/>
              <p:cNvSpPr>
                <a:spLocks noChangeArrowheads="1"/>
              </p:cNvSpPr>
              <p:nvPr/>
            </p:nvSpPr>
            <p:spPr bwMode="auto">
              <a:xfrm>
                <a:off x="4323" y="20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2510" name="Oval 68"/>
              <p:cNvSpPr>
                <a:spLocks noChangeArrowheads="1"/>
              </p:cNvSpPr>
              <p:nvPr/>
            </p:nvSpPr>
            <p:spPr bwMode="auto">
              <a:xfrm>
                <a:off x="4320" y="19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11" name="Rectangle 69"/>
              <p:cNvSpPr>
                <a:spLocks noChangeArrowheads="1"/>
              </p:cNvSpPr>
              <p:nvPr/>
            </p:nvSpPr>
            <p:spPr bwMode="auto">
              <a:xfrm>
                <a:off x="4407" y="2001"/>
                <a:ext cx="141" cy="11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12" name="Text Box 70"/>
              <p:cNvSpPr txBox="1">
                <a:spLocks noChangeArrowheads="1"/>
              </p:cNvSpPr>
              <p:nvPr/>
            </p:nvSpPr>
            <p:spPr bwMode="auto">
              <a:xfrm>
                <a:off x="4320" y="1940"/>
                <a:ext cx="323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/>
                  <a:t>2c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02465" name="Group 71"/>
            <p:cNvGrpSpPr>
              <a:grpSpLocks/>
            </p:cNvGrpSpPr>
            <p:nvPr/>
          </p:nvGrpSpPr>
          <p:grpSpPr bwMode="auto">
            <a:xfrm>
              <a:off x="3427" y="1526"/>
              <a:ext cx="310" cy="250"/>
              <a:chOff x="4590" y="2162"/>
              <a:chExt cx="337" cy="269"/>
            </a:xfrm>
          </p:grpSpPr>
          <p:sp>
            <p:nvSpPr>
              <p:cNvPr id="102499" name="Oval 72"/>
              <p:cNvSpPr>
                <a:spLocks noChangeArrowheads="1"/>
              </p:cNvSpPr>
              <p:nvPr/>
            </p:nvSpPr>
            <p:spPr bwMode="auto">
              <a:xfrm>
                <a:off x="4599" y="2276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0" name="Line 73"/>
              <p:cNvSpPr>
                <a:spLocks noChangeShapeType="1"/>
              </p:cNvSpPr>
              <p:nvPr/>
            </p:nvSpPr>
            <p:spPr bwMode="auto">
              <a:xfrm>
                <a:off x="4599" y="226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1" name="Line 74"/>
              <p:cNvSpPr>
                <a:spLocks noChangeShapeType="1"/>
              </p:cNvSpPr>
              <p:nvPr/>
            </p:nvSpPr>
            <p:spPr bwMode="auto">
              <a:xfrm>
                <a:off x="4912" y="226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2" name="Rectangle 75"/>
              <p:cNvSpPr>
                <a:spLocks noChangeArrowheads="1"/>
              </p:cNvSpPr>
              <p:nvPr/>
            </p:nvSpPr>
            <p:spPr bwMode="auto">
              <a:xfrm>
                <a:off x="4599" y="2269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2503" name="Oval 76"/>
              <p:cNvSpPr>
                <a:spLocks noChangeArrowheads="1"/>
              </p:cNvSpPr>
              <p:nvPr/>
            </p:nvSpPr>
            <p:spPr bwMode="auto">
              <a:xfrm>
                <a:off x="4596" y="2210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4" name="Rectangle 77"/>
              <p:cNvSpPr>
                <a:spLocks noChangeArrowheads="1"/>
              </p:cNvSpPr>
              <p:nvPr/>
            </p:nvSpPr>
            <p:spPr bwMode="auto">
              <a:xfrm>
                <a:off x="4683" y="2223"/>
                <a:ext cx="142" cy="110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5" name="Text Box 78"/>
              <p:cNvSpPr txBox="1">
                <a:spLocks noChangeArrowheads="1"/>
              </p:cNvSpPr>
              <p:nvPr/>
            </p:nvSpPr>
            <p:spPr bwMode="auto">
              <a:xfrm>
                <a:off x="4590" y="2162"/>
                <a:ext cx="337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/>
                  <a:t>2b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02466" name="Group 79"/>
            <p:cNvGrpSpPr>
              <a:grpSpLocks/>
            </p:cNvGrpSpPr>
            <p:nvPr/>
          </p:nvGrpSpPr>
          <p:grpSpPr bwMode="auto">
            <a:xfrm>
              <a:off x="2025" y="1870"/>
              <a:ext cx="291" cy="250"/>
              <a:chOff x="2016" y="1980"/>
              <a:chExt cx="316" cy="269"/>
            </a:xfrm>
          </p:grpSpPr>
          <p:sp>
            <p:nvSpPr>
              <p:cNvPr id="102491" name="Oval 80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92" name="Line 81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93" name="Line 82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94" name="Rectangle 83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2495" name="Oval 84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2496" name="Group 85"/>
              <p:cNvGrpSpPr>
                <a:grpSpLocks/>
              </p:cNvGrpSpPr>
              <p:nvPr/>
            </p:nvGrpSpPr>
            <p:grpSpPr bwMode="auto">
              <a:xfrm>
                <a:off x="2022" y="1980"/>
                <a:ext cx="306" cy="269"/>
                <a:chOff x="2901" y="2429"/>
                <a:chExt cx="313" cy="269"/>
              </a:xfrm>
            </p:grpSpPr>
            <p:sp>
              <p:nvSpPr>
                <p:cNvPr id="102497" name="Rectangle 8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498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2901" y="2429"/>
                  <a:ext cx="313" cy="2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1b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02467" name="Group 99"/>
            <p:cNvGrpSpPr>
              <a:grpSpLocks/>
            </p:cNvGrpSpPr>
            <p:nvPr/>
          </p:nvGrpSpPr>
          <p:grpSpPr bwMode="auto">
            <a:xfrm>
              <a:off x="554" y="1169"/>
              <a:ext cx="296" cy="250"/>
              <a:chOff x="2014" y="1980"/>
              <a:chExt cx="321" cy="269"/>
            </a:xfrm>
          </p:grpSpPr>
          <p:sp>
            <p:nvSpPr>
              <p:cNvPr id="102483" name="Oval 100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84" name="Line 101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85" name="Line 102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86" name="Rectangle 103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2487" name="Oval 104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2488" name="Group 105"/>
              <p:cNvGrpSpPr>
                <a:grpSpLocks/>
              </p:cNvGrpSpPr>
              <p:nvPr/>
            </p:nvGrpSpPr>
            <p:grpSpPr bwMode="auto">
              <a:xfrm>
                <a:off x="2014" y="1980"/>
                <a:ext cx="321" cy="269"/>
                <a:chOff x="2893" y="2429"/>
                <a:chExt cx="328" cy="269"/>
              </a:xfrm>
            </p:grpSpPr>
            <p:sp>
              <p:nvSpPr>
                <p:cNvPr id="102489" name="Rectangle 10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490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2893" y="2429"/>
                  <a:ext cx="328" cy="2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3c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102468" name="Line 108"/>
            <p:cNvSpPr>
              <a:spLocks noChangeShapeType="1"/>
            </p:cNvSpPr>
            <p:nvPr/>
          </p:nvSpPr>
          <p:spPr bwMode="auto">
            <a:xfrm flipH="1">
              <a:off x="578" y="1364"/>
              <a:ext cx="57" cy="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69" name="Line 109"/>
            <p:cNvSpPr>
              <a:spLocks noChangeShapeType="1"/>
            </p:cNvSpPr>
            <p:nvPr/>
          </p:nvSpPr>
          <p:spPr bwMode="auto">
            <a:xfrm>
              <a:off x="296" y="1407"/>
              <a:ext cx="133" cy="1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0" name="Line 110"/>
            <p:cNvSpPr>
              <a:spLocks noChangeShapeType="1"/>
            </p:cNvSpPr>
            <p:nvPr/>
          </p:nvSpPr>
          <p:spPr bwMode="auto">
            <a:xfrm flipH="1">
              <a:off x="755" y="1077"/>
              <a:ext cx="125" cy="1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1" name="Line 111"/>
            <p:cNvSpPr>
              <a:spLocks noChangeShapeType="1"/>
            </p:cNvSpPr>
            <p:nvPr/>
          </p:nvSpPr>
          <p:spPr bwMode="auto">
            <a:xfrm>
              <a:off x="498" y="1069"/>
              <a:ext cx="109" cy="1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2" name="Line 112"/>
            <p:cNvSpPr>
              <a:spLocks noChangeShapeType="1"/>
            </p:cNvSpPr>
            <p:nvPr/>
          </p:nvSpPr>
          <p:spPr bwMode="auto">
            <a:xfrm flipH="1">
              <a:off x="1105" y="1155"/>
              <a:ext cx="63" cy="1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3" name="Line 113"/>
            <p:cNvSpPr>
              <a:spLocks noChangeShapeType="1"/>
            </p:cNvSpPr>
            <p:nvPr/>
          </p:nvSpPr>
          <p:spPr bwMode="auto">
            <a:xfrm>
              <a:off x="3715" y="1636"/>
              <a:ext cx="2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4" name="Line 114"/>
            <p:cNvSpPr>
              <a:spLocks noChangeShapeType="1"/>
            </p:cNvSpPr>
            <p:nvPr/>
          </p:nvSpPr>
          <p:spPr bwMode="auto">
            <a:xfrm flipV="1">
              <a:off x="3661" y="1345"/>
              <a:ext cx="241" cy="2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5" name="Line 115"/>
            <p:cNvSpPr>
              <a:spLocks noChangeShapeType="1"/>
            </p:cNvSpPr>
            <p:nvPr/>
          </p:nvSpPr>
          <p:spPr bwMode="auto">
            <a:xfrm flipH="1" flipV="1">
              <a:off x="3154" y="1187"/>
              <a:ext cx="117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6" name="Line 116"/>
            <p:cNvSpPr>
              <a:spLocks noChangeShapeType="1"/>
            </p:cNvSpPr>
            <p:nvPr/>
          </p:nvSpPr>
          <p:spPr bwMode="auto">
            <a:xfrm flipH="1" flipV="1">
              <a:off x="2867" y="1282"/>
              <a:ext cx="124" cy="1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7" name="Line 117"/>
            <p:cNvSpPr>
              <a:spLocks noChangeShapeType="1"/>
            </p:cNvSpPr>
            <p:nvPr/>
          </p:nvSpPr>
          <p:spPr bwMode="auto">
            <a:xfrm flipH="1">
              <a:off x="1129" y="1974"/>
              <a:ext cx="124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8" name="Line 118"/>
            <p:cNvSpPr>
              <a:spLocks noChangeShapeType="1"/>
            </p:cNvSpPr>
            <p:nvPr/>
          </p:nvSpPr>
          <p:spPr bwMode="auto">
            <a:xfrm flipH="1" flipV="1">
              <a:off x="1098" y="1880"/>
              <a:ext cx="117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9" name="Line 119"/>
            <p:cNvSpPr>
              <a:spLocks noChangeShapeType="1"/>
            </p:cNvSpPr>
            <p:nvPr/>
          </p:nvSpPr>
          <p:spPr bwMode="auto">
            <a:xfrm flipH="1">
              <a:off x="1347" y="2132"/>
              <a:ext cx="195" cy="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0" name="Line 120"/>
            <p:cNvSpPr>
              <a:spLocks noChangeShapeType="1"/>
            </p:cNvSpPr>
            <p:nvPr/>
          </p:nvSpPr>
          <p:spPr bwMode="auto">
            <a:xfrm flipV="1">
              <a:off x="1791" y="1706"/>
              <a:ext cx="211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1" name="Line 121"/>
            <p:cNvSpPr>
              <a:spLocks noChangeShapeType="1"/>
            </p:cNvSpPr>
            <p:nvPr/>
          </p:nvSpPr>
          <p:spPr bwMode="auto">
            <a:xfrm>
              <a:off x="2212" y="2053"/>
              <a:ext cx="109" cy="1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2" name="Line 122"/>
            <p:cNvSpPr>
              <a:spLocks noChangeShapeType="1"/>
            </p:cNvSpPr>
            <p:nvPr/>
          </p:nvSpPr>
          <p:spPr bwMode="auto">
            <a:xfrm>
              <a:off x="1768" y="1777"/>
              <a:ext cx="132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05" name="Rectangle 123"/>
          <p:cNvSpPr>
            <a:spLocks noGrp="1" noChangeArrowheads="1"/>
          </p:cNvSpPr>
          <p:nvPr>
            <p:ph type="title"/>
          </p:nvPr>
        </p:nvSpPr>
        <p:spPr>
          <a:xfrm>
            <a:off x="688032" y="0"/>
            <a:ext cx="7772400" cy="1143000"/>
          </a:xfrm>
        </p:spPr>
        <p:txBody>
          <a:bodyPr/>
          <a:lstStyle/>
          <a:p>
            <a:r>
              <a:rPr lang="en-US" dirty="0" smtClean="0"/>
              <a:t>Inter-AS Tasks</a:t>
            </a:r>
          </a:p>
        </p:txBody>
      </p:sp>
      <p:sp>
        <p:nvSpPr>
          <p:cNvPr id="102406" name="Rectangle 127"/>
          <p:cNvSpPr>
            <a:spLocks noGrp="1" noChangeArrowheads="1"/>
          </p:cNvSpPr>
          <p:nvPr>
            <p:ph type="body" sz="half" idx="1"/>
          </p:nvPr>
        </p:nvSpPr>
        <p:spPr>
          <a:xfrm>
            <a:off x="263525" y="1012056"/>
            <a:ext cx="3810000" cy="292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suppose router in AS1 receives datagram destined outside of  AS1: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router should forward packet to gateway router, but which one?</a:t>
            </a:r>
          </a:p>
        </p:txBody>
      </p:sp>
      <p:sp>
        <p:nvSpPr>
          <p:cNvPr id="102407" name="Rectangle 128"/>
          <p:cNvSpPr>
            <a:spLocks noGrp="1" noChangeArrowheads="1"/>
          </p:cNvSpPr>
          <p:nvPr>
            <p:ph type="body" sz="half" idx="2"/>
          </p:nvPr>
        </p:nvSpPr>
        <p:spPr>
          <a:xfrm>
            <a:off x="4483100" y="1052736"/>
            <a:ext cx="4049340" cy="3862387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800000"/>
                </a:solidFill>
              </a:rPr>
              <a:t>AS1 must:</a:t>
            </a:r>
          </a:p>
          <a:p>
            <a:pPr marL="457200" indent="-457200">
              <a:lnSpc>
                <a:spcPct val="90000"/>
              </a:lnSpc>
              <a:buFont typeface="ZapfDingbats" pitchFamily="82" charset="2"/>
              <a:buAutoNum type="arabicPeriod"/>
            </a:pPr>
            <a:r>
              <a:rPr lang="en-US" sz="2400" dirty="0" smtClean="0"/>
              <a:t>learn which </a:t>
            </a:r>
            <a:r>
              <a:rPr lang="en-US" sz="2400" dirty="0" err="1" smtClean="0"/>
              <a:t>dests</a:t>
            </a:r>
            <a:r>
              <a:rPr lang="en-US" sz="2400" dirty="0" smtClean="0"/>
              <a:t> are reachable through AS2, which through AS3</a:t>
            </a:r>
          </a:p>
          <a:p>
            <a:pPr marL="457200" indent="-457200">
              <a:lnSpc>
                <a:spcPct val="90000"/>
              </a:lnSpc>
              <a:buFont typeface="ZapfDingbats" pitchFamily="82" charset="2"/>
              <a:buAutoNum type="arabicPeriod"/>
            </a:pPr>
            <a:r>
              <a:rPr lang="en-US" sz="2400" dirty="0" smtClean="0"/>
              <a:t>propagate this </a:t>
            </a:r>
            <a:r>
              <a:rPr lang="en-US" sz="2400" dirty="0" smtClean="0">
                <a:solidFill>
                  <a:srgbClr val="008000"/>
                </a:solidFill>
              </a:rPr>
              <a:t>reachability</a:t>
            </a:r>
            <a:r>
              <a:rPr lang="en-US" sz="2400" dirty="0" smtClean="0"/>
              <a:t> info to all routers in AS1</a:t>
            </a:r>
          </a:p>
          <a:p>
            <a:pPr marL="457200" indent="-457200">
              <a:lnSpc>
                <a:spcPct val="90000"/>
              </a:lnSpc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Job of inter-AS routing!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28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4: Network Layer</a:t>
            </a:r>
          </a:p>
        </p:txBody>
      </p:sp>
      <p:sp>
        <p:nvSpPr>
          <p:cNvPr id="10650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4. 1 Introduction</a:t>
            </a:r>
          </a:p>
          <a:p>
            <a:r>
              <a:rPr lang="en-US" sz="2400" smtClean="0"/>
              <a:t>4.2 Virtual circuit and datagram networks</a:t>
            </a:r>
          </a:p>
          <a:p>
            <a:r>
              <a:rPr lang="en-US" sz="2400" smtClean="0"/>
              <a:t>4.3 What’s inside a router</a:t>
            </a:r>
          </a:p>
          <a:p>
            <a:r>
              <a:rPr lang="en-US" sz="2400" smtClean="0"/>
              <a:t>4.4 IP: Internet Protocol</a:t>
            </a:r>
          </a:p>
          <a:p>
            <a:pPr lvl="1"/>
            <a:r>
              <a:rPr lang="en-US" sz="2000" smtClean="0"/>
              <a:t>Datagram format</a:t>
            </a:r>
          </a:p>
          <a:p>
            <a:pPr lvl="1"/>
            <a:r>
              <a:rPr lang="en-US" sz="2000" smtClean="0"/>
              <a:t>IPv4 addressing</a:t>
            </a:r>
          </a:p>
          <a:p>
            <a:pPr lvl="1"/>
            <a:r>
              <a:rPr lang="en-US" sz="2000" smtClean="0"/>
              <a:t>ICMP</a:t>
            </a:r>
          </a:p>
          <a:p>
            <a:pPr lvl="1"/>
            <a:r>
              <a:rPr lang="en-US" sz="2000" smtClean="0"/>
              <a:t>IPv6</a:t>
            </a:r>
          </a:p>
        </p:txBody>
      </p:sp>
      <p:sp>
        <p:nvSpPr>
          <p:cNvPr id="10650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 smtClean="0"/>
              <a:t>4.5 Routing algorithms</a:t>
            </a:r>
          </a:p>
          <a:p>
            <a:pPr lvl="1"/>
            <a:r>
              <a:rPr lang="en-US" sz="2000" dirty="0" smtClean="0"/>
              <a:t>Link state</a:t>
            </a:r>
          </a:p>
          <a:p>
            <a:pPr lvl="1"/>
            <a:r>
              <a:rPr lang="en-US" sz="2000" dirty="0" smtClean="0"/>
              <a:t>Distance Vector</a:t>
            </a:r>
          </a:p>
          <a:p>
            <a:pPr lvl="1"/>
            <a:r>
              <a:rPr lang="en-US" sz="2000" dirty="0" smtClean="0"/>
              <a:t>Hierarchical routing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4.6 Routing in the Internet</a:t>
            </a:r>
          </a:p>
          <a:p>
            <a:pPr lvl="1"/>
            <a:r>
              <a:rPr lang="en-US" sz="2000" dirty="0" smtClean="0"/>
              <a:t>RIP</a:t>
            </a:r>
          </a:p>
          <a:p>
            <a:pPr lvl="1"/>
            <a:r>
              <a:rPr lang="en-US" sz="2000" dirty="0" smtClean="0"/>
              <a:t>OSPF</a:t>
            </a:r>
          </a:p>
          <a:p>
            <a:pPr lvl="1"/>
            <a:r>
              <a:rPr lang="en-US" sz="2000" dirty="0" smtClean="0"/>
              <a:t>BGP</a:t>
            </a:r>
          </a:p>
          <a:p>
            <a:r>
              <a:rPr lang="en-US" sz="2400" dirty="0" smtClean="0"/>
              <a:t>4.7 Broadcast and multicast routing</a:t>
            </a:r>
          </a:p>
          <a:p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38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Intra-AS Routing</a:t>
            </a:r>
          </a:p>
        </p:txBody>
      </p:sp>
      <p:sp>
        <p:nvSpPr>
          <p:cNvPr id="1075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also known as </a:t>
            </a:r>
            <a:r>
              <a:rPr lang="en-US" sz="2400" dirty="0" smtClean="0">
                <a:solidFill>
                  <a:srgbClr val="800000"/>
                </a:solidFill>
              </a:rPr>
              <a:t>Interior Gateway Protocols (IGP)</a:t>
            </a:r>
          </a:p>
          <a:p>
            <a:r>
              <a:rPr lang="en-US" sz="2400" dirty="0" smtClean="0"/>
              <a:t>most common Intra-AS routing protocols:</a:t>
            </a:r>
          </a:p>
          <a:p>
            <a:pPr lvl="1">
              <a:lnSpc>
                <a:spcPct val="60000"/>
              </a:lnSpc>
            </a:pPr>
            <a:endParaRPr lang="en-US" sz="2000" dirty="0" smtClean="0"/>
          </a:p>
          <a:p>
            <a:pPr lvl="1"/>
            <a:r>
              <a:rPr lang="en-US" dirty="0" smtClean="0"/>
              <a:t>RIP: Routing Information Protocol</a:t>
            </a:r>
            <a:endParaRPr lang="en-US" sz="2000" dirty="0" smtClean="0"/>
          </a:p>
          <a:p>
            <a:pPr lvl="1">
              <a:lnSpc>
                <a:spcPct val="20000"/>
              </a:lnSpc>
            </a:pPr>
            <a:endParaRPr lang="en-US" sz="2000" dirty="0" smtClean="0"/>
          </a:p>
          <a:p>
            <a:pPr lvl="1"/>
            <a:r>
              <a:rPr lang="en-US" dirty="0" smtClean="0"/>
              <a:t>OSPF: Open Shortest Path First</a:t>
            </a:r>
            <a:endParaRPr lang="en-US" sz="2000" dirty="0" smtClean="0"/>
          </a:p>
          <a:p>
            <a:pPr lvl="1">
              <a:lnSpc>
                <a:spcPct val="40000"/>
              </a:lnSpc>
            </a:pPr>
            <a:endParaRPr lang="en-US" sz="2000" dirty="0" smtClean="0"/>
          </a:p>
          <a:p>
            <a:pPr lvl="1"/>
            <a:r>
              <a:rPr lang="en-US" dirty="0" smtClean="0"/>
              <a:t>IGRP: Interior Gateway Routing Protocol (Cisco proprietary)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45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4: Network Layer</a:t>
            </a:r>
          </a:p>
        </p:txBody>
      </p:sp>
      <p:sp>
        <p:nvSpPr>
          <p:cNvPr id="10854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4. 1 Introduction</a:t>
            </a:r>
          </a:p>
          <a:p>
            <a:r>
              <a:rPr lang="en-US" sz="2400" smtClean="0"/>
              <a:t>4.2 Virtual circuit and datagram networks</a:t>
            </a:r>
          </a:p>
          <a:p>
            <a:r>
              <a:rPr lang="en-US" sz="2400" smtClean="0"/>
              <a:t>4.3 What’s inside a router</a:t>
            </a:r>
          </a:p>
          <a:p>
            <a:r>
              <a:rPr lang="en-US" sz="2400" smtClean="0"/>
              <a:t>4.4 IP: Internet Protocol</a:t>
            </a:r>
          </a:p>
          <a:p>
            <a:pPr lvl="1"/>
            <a:r>
              <a:rPr lang="en-US" sz="2000" smtClean="0"/>
              <a:t>Datagram format</a:t>
            </a:r>
          </a:p>
          <a:p>
            <a:pPr lvl="1"/>
            <a:r>
              <a:rPr lang="en-US" sz="2000" smtClean="0"/>
              <a:t>IPv4 addressing</a:t>
            </a:r>
          </a:p>
          <a:p>
            <a:pPr lvl="1"/>
            <a:r>
              <a:rPr lang="en-US" sz="2000" smtClean="0"/>
              <a:t>ICMP</a:t>
            </a:r>
          </a:p>
          <a:p>
            <a:pPr lvl="1"/>
            <a:r>
              <a:rPr lang="en-US" sz="2000" smtClean="0"/>
              <a:t>IPv6</a:t>
            </a:r>
          </a:p>
        </p:txBody>
      </p:sp>
      <p:sp>
        <p:nvSpPr>
          <p:cNvPr id="10855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 smtClean="0"/>
              <a:t>4.5 Routing algorithms</a:t>
            </a:r>
          </a:p>
          <a:p>
            <a:pPr lvl="1"/>
            <a:r>
              <a:rPr lang="en-US" sz="2000" dirty="0" smtClean="0"/>
              <a:t>Link state</a:t>
            </a:r>
          </a:p>
          <a:p>
            <a:pPr lvl="1"/>
            <a:r>
              <a:rPr lang="en-US" sz="2000" dirty="0" smtClean="0"/>
              <a:t>Distance Vector</a:t>
            </a:r>
          </a:p>
          <a:p>
            <a:pPr lvl="1"/>
            <a:r>
              <a:rPr lang="en-US" sz="2000" dirty="0" smtClean="0"/>
              <a:t>Hierarchical routing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4.6 Routing in the Internet</a:t>
            </a:r>
          </a:p>
          <a:p>
            <a:pPr lvl="1"/>
            <a:r>
              <a:rPr lang="en-US" sz="2000" dirty="0" smtClean="0">
                <a:solidFill>
                  <a:srgbClr val="800000"/>
                </a:solidFill>
              </a:rPr>
              <a:t>RIP</a:t>
            </a:r>
          </a:p>
          <a:p>
            <a:pPr lvl="1"/>
            <a:r>
              <a:rPr lang="en-US" sz="2000" dirty="0" smtClean="0"/>
              <a:t>OSPF</a:t>
            </a:r>
          </a:p>
          <a:p>
            <a:pPr lvl="1"/>
            <a:r>
              <a:rPr lang="en-US" sz="2000" dirty="0" smtClean="0"/>
              <a:t>BGP</a:t>
            </a:r>
          </a:p>
          <a:p>
            <a:r>
              <a:rPr lang="en-US" sz="2400" dirty="0" smtClean="0"/>
              <a:t>4.7 Broadcast and multicast routing</a:t>
            </a:r>
          </a:p>
          <a:p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70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624"/>
            <a:ext cx="9324528" cy="824136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Routing Information Protocol (RIP)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360512"/>
            <a:ext cx="7986464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RIP had widespread use because it was distributed with BSD Unix in </a:t>
            </a:r>
            <a:r>
              <a:rPr lang="en-US" sz="2800" i="1" dirty="0" smtClean="0"/>
              <a:t>“</a:t>
            </a:r>
            <a:r>
              <a:rPr lang="en-US" sz="2800" dirty="0" smtClean="0"/>
              <a:t>routed”, a router management daemon in 1982.</a:t>
            </a:r>
            <a:r>
              <a:rPr lang="en-US" sz="2800" dirty="0" smtClean="0">
                <a:solidFill>
                  <a:srgbClr val="A50021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A50021"/>
                </a:solidFill>
              </a:rPr>
              <a:t>RIP </a:t>
            </a:r>
            <a:r>
              <a:rPr lang="en-US" sz="2800" dirty="0" smtClean="0">
                <a:solidFill>
                  <a:srgbClr val="A50021"/>
                </a:solidFill>
              </a:rPr>
              <a:t>- most used Distance Vector protocol.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RFC1058 in June 1988</a:t>
            </a: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Runs over UDP.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Metric = hop count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BIG problem is max. hop count =16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>
                <a:sym typeface="Wingdings" pitchFamily="2" charset="2"/>
              </a:rPr>
              <a:t>	 RIP limited to running on small </a:t>
            </a:r>
            <a:r>
              <a:rPr lang="en-US" sz="2800" dirty="0" smtClean="0">
                <a:sym typeface="Wingdings" pitchFamily="2" charset="2"/>
              </a:rPr>
              <a:t>networks (or AS’s that have a small diameter)!!</a:t>
            </a:r>
            <a:endParaRPr lang="en-US" sz="2800" dirty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624"/>
            <a:ext cx="9324528" cy="824136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Routing Information Protocol (RIP)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4365104"/>
            <a:ext cx="8712968" cy="178613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Sends DV packets every 30 seconds (or faster) as </a:t>
            </a:r>
            <a:r>
              <a:rPr lang="en-US" sz="2400" dirty="0"/>
              <a:t>Response </a:t>
            </a:r>
            <a:r>
              <a:rPr lang="en-US" sz="2400" dirty="0" smtClean="0"/>
              <a:t>Messages </a:t>
            </a:r>
            <a:r>
              <a:rPr lang="en-US" sz="2400" dirty="0"/>
              <a:t>(also called </a:t>
            </a:r>
            <a:r>
              <a:rPr lang="en-US" sz="2400" dirty="0" smtClean="0">
                <a:solidFill>
                  <a:srgbClr val="800000"/>
                </a:solidFill>
              </a:rPr>
              <a:t>advertisements</a:t>
            </a:r>
            <a:r>
              <a:rPr lang="en-US" sz="2400" dirty="0" smtClean="0"/>
              <a:t>).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each advertisement: list of up to 25 destination subnets within </a:t>
            </a:r>
            <a:r>
              <a:rPr lang="en-US" sz="2400" dirty="0" smtClean="0"/>
              <a:t>AS.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Upgraded to RIPv2</a:t>
            </a: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801688" y="1234877"/>
            <a:ext cx="7231062" cy="2770187"/>
            <a:chOff x="432" y="1152"/>
            <a:chExt cx="4555" cy="1745"/>
          </a:xfrm>
        </p:grpSpPr>
        <p:grpSp>
          <p:nvGrpSpPr>
            <p:cNvPr id="8" name="Group 5"/>
            <p:cNvGrpSpPr>
              <a:grpSpLocks/>
            </p:cNvGrpSpPr>
            <p:nvPr/>
          </p:nvGrpSpPr>
          <p:grpSpPr bwMode="auto">
            <a:xfrm>
              <a:off x="432" y="1152"/>
              <a:ext cx="2688" cy="1745"/>
              <a:chOff x="1824" y="912"/>
              <a:chExt cx="2688" cy="1745"/>
            </a:xfrm>
          </p:grpSpPr>
          <p:sp>
            <p:nvSpPr>
              <p:cNvPr id="10" name="Freeform 6"/>
              <p:cNvSpPr>
                <a:spLocks/>
              </p:cNvSpPr>
              <p:nvPr/>
            </p:nvSpPr>
            <p:spPr bwMode="auto">
              <a:xfrm>
                <a:off x="1824" y="912"/>
                <a:ext cx="2688" cy="1745"/>
              </a:xfrm>
              <a:custGeom>
                <a:avLst/>
                <a:gdLst>
                  <a:gd name="T0" fmla="*/ 0 w 2250"/>
                  <a:gd name="T1" fmla="*/ 773 h 1409"/>
                  <a:gd name="T2" fmla="*/ 262 w 2250"/>
                  <a:gd name="T3" fmla="*/ 398 h 1409"/>
                  <a:gd name="T4" fmla="*/ 632 w 2250"/>
                  <a:gd name="T5" fmla="*/ 43 h 1409"/>
                  <a:gd name="T6" fmla="*/ 1853 w 2250"/>
                  <a:gd name="T7" fmla="*/ 137 h 1409"/>
                  <a:gd name="T8" fmla="*/ 2351 w 2250"/>
                  <a:gd name="T9" fmla="*/ 598 h 1409"/>
                  <a:gd name="T10" fmla="*/ 2627 w 2250"/>
                  <a:gd name="T11" fmla="*/ 1122 h 1409"/>
                  <a:gd name="T12" fmla="*/ 1982 w 2250"/>
                  <a:gd name="T13" fmla="*/ 1627 h 1409"/>
                  <a:gd name="T14" fmla="*/ 1186 w 2250"/>
                  <a:gd name="T15" fmla="*/ 1717 h 1409"/>
                  <a:gd name="T16" fmla="*/ 556 w 2250"/>
                  <a:gd name="T17" fmla="*/ 1679 h 1409"/>
                  <a:gd name="T18" fmla="*/ 122 w 2250"/>
                  <a:gd name="T19" fmla="*/ 1323 h 1409"/>
                  <a:gd name="T20" fmla="*/ 0 w 2250"/>
                  <a:gd name="T21" fmla="*/ 773 h 140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250" h="1409">
                    <a:moveTo>
                      <a:pt x="0" y="624"/>
                    </a:moveTo>
                    <a:cubicBezTo>
                      <a:pt x="5" y="506"/>
                      <a:pt x="131" y="419"/>
                      <a:pt x="219" y="321"/>
                    </a:cubicBezTo>
                    <a:cubicBezTo>
                      <a:pt x="307" y="223"/>
                      <a:pt x="307" y="70"/>
                      <a:pt x="529" y="35"/>
                    </a:cubicBezTo>
                    <a:cubicBezTo>
                      <a:pt x="751" y="0"/>
                      <a:pt x="1311" y="36"/>
                      <a:pt x="1551" y="111"/>
                    </a:cubicBezTo>
                    <a:cubicBezTo>
                      <a:pt x="1791" y="186"/>
                      <a:pt x="1860" y="351"/>
                      <a:pt x="1968" y="483"/>
                    </a:cubicBezTo>
                    <a:cubicBezTo>
                      <a:pt x="2076" y="615"/>
                      <a:pt x="2250" y="767"/>
                      <a:pt x="2199" y="906"/>
                    </a:cubicBezTo>
                    <a:cubicBezTo>
                      <a:pt x="2148" y="1045"/>
                      <a:pt x="1860" y="1234"/>
                      <a:pt x="1659" y="1314"/>
                    </a:cubicBezTo>
                    <a:cubicBezTo>
                      <a:pt x="1458" y="1394"/>
                      <a:pt x="1192" y="1379"/>
                      <a:pt x="993" y="1386"/>
                    </a:cubicBezTo>
                    <a:cubicBezTo>
                      <a:pt x="794" y="1393"/>
                      <a:pt x="613" y="1409"/>
                      <a:pt x="465" y="1356"/>
                    </a:cubicBezTo>
                    <a:cubicBezTo>
                      <a:pt x="317" y="1303"/>
                      <a:pt x="180" y="1190"/>
                      <a:pt x="102" y="1068"/>
                    </a:cubicBezTo>
                    <a:cubicBezTo>
                      <a:pt x="24" y="946"/>
                      <a:pt x="21" y="716"/>
                      <a:pt x="0" y="624"/>
                    </a:cubicBez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Oval 7"/>
              <p:cNvSpPr>
                <a:spLocks noChangeArrowheads="1"/>
              </p:cNvSpPr>
              <p:nvPr/>
            </p:nvSpPr>
            <p:spPr bwMode="auto">
              <a:xfrm>
                <a:off x="2566" y="2186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2566" y="217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2879" y="217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2566" y="2179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Oval 11"/>
              <p:cNvSpPr>
                <a:spLocks noChangeArrowheads="1"/>
              </p:cNvSpPr>
              <p:nvPr/>
            </p:nvSpPr>
            <p:spPr bwMode="auto">
              <a:xfrm>
                <a:off x="2563" y="2120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Oval 12"/>
              <p:cNvSpPr>
                <a:spLocks noChangeArrowheads="1"/>
              </p:cNvSpPr>
              <p:nvPr/>
            </p:nvSpPr>
            <p:spPr bwMode="auto">
              <a:xfrm>
                <a:off x="2562" y="1496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3"/>
              <p:cNvSpPr>
                <a:spLocks noChangeShapeType="1"/>
              </p:cNvSpPr>
              <p:nvPr/>
            </p:nvSpPr>
            <p:spPr bwMode="auto">
              <a:xfrm>
                <a:off x="2562" y="148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4"/>
              <p:cNvSpPr>
                <a:spLocks noChangeShapeType="1"/>
              </p:cNvSpPr>
              <p:nvPr/>
            </p:nvSpPr>
            <p:spPr bwMode="auto">
              <a:xfrm>
                <a:off x="2875" y="148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2562" y="1489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0" name="Oval 16"/>
              <p:cNvSpPr>
                <a:spLocks noChangeArrowheads="1"/>
              </p:cNvSpPr>
              <p:nvPr/>
            </p:nvSpPr>
            <p:spPr bwMode="auto">
              <a:xfrm>
                <a:off x="2559" y="1430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Oval 17"/>
              <p:cNvSpPr>
                <a:spLocks noChangeArrowheads="1"/>
              </p:cNvSpPr>
              <p:nvPr/>
            </p:nvSpPr>
            <p:spPr bwMode="auto">
              <a:xfrm>
                <a:off x="3245" y="1492"/>
                <a:ext cx="312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18"/>
              <p:cNvSpPr>
                <a:spLocks noChangeShapeType="1"/>
              </p:cNvSpPr>
              <p:nvPr/>
            </p:nvSpPr>
            <p:spPr bwMode="auto">
              <a:xfrm>
                <a:off x="3245" y="148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19"/>
              <p:cNvSpPr>
                <a:spLocks noChangeShapeType="1"/>
              </p:cNvSpPr>
              <p:nvPr/>
            </p:nvSpPr>
            <p:spPr bwMode="auto">
              <a:xfrm>
                <a:off x="3557" y="148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3245" y="1485"/>
                <a:ext cx="309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5" name="Oval 21"/>
              <p:cNvSpPr>
                <a:spLocks noChangeArrowheads="1"/>
              </p:cNvSpPr>
              <p:nvPr/>
            </p:nvSpPr>
            <p:spPr bwMode="auto">
              <a:xfrm>
                <a:off x="3248" y="1429"/>
                <a:ext cx="312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Oval 22"/>
              <p:cNvSpPr>
                <a:spLocks noChangeArrowheads="1"/>
              </p:cNvSpPr>
              <p:nvPr/>
            </p:nvSpPr>
            <p:spPr bwMode="auto">
              <a:xfrm>
                <a:off x="3255" y="2183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23"/>
              <p:cNvSpPr>
                <a:spLocks noChangeShapeType="1"/>
              </p:cNvSpPr>
              <p:nvPr/>
            </p:nvSpPr>
            <p:spPr bwMode="auto">
              <a:xfrm>
                <a:off x="3255" y="2176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Rectangle 24"/>
              <p:cNvSpPr>
                <a:spLocks noChangeArrowheads="1"/>
              </p:cNvSpPr>
              <p:nvPr/>
            </p:nvSpPr>
            <p:spPr bwMode="auto">
              <a:xfrm>
                <a:off x="3255" y="2176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9" name="Oval 25"/>
              <p:cNvSpPr>
                <a:spLocks noChangeArrowheads="1"/>
              </p:cNvSpPr>
              <p:nvPr/>
            </p:nvSpPr>
            <p:spPr bwMode="auto">
              <a:xfrm>
                <a:off x="3252" y="2117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Freeform 26"/>
              <p:cNvSpPr>
                <a:spLocks/>
              </p:cNvSpPr>
              <p:nvPr/>
            </p:nvSpPr>
            <p:spPr bwMode="auto">
              <a:xfrm>
                <a:off x="3411" y="1584"/>
                <a:ext cx="1" cy="522"/>
              </a:xfrm>
              <a:custGeom>
                <a:avLst/>
                <a:gdLst>
                  <a:gd name="T0" fmla="*/ 0 w 1"/>
                  <a:gd name="T1" fmla="*/ 0 h 522"/>
                  <a:gd name="T2" fmla="*/ 0 w 1"/>
                  <a:gd name="T3" fmla="*/ 522 h 52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522">
                    <a:moveTo>
                      <a:pt x="0" y="0"/>
                    </a:moveTo>
                    <a:lnTo>
                      <a:pt x="0" y="522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Freeform 27"/>
              <p:cNvSpPr>
                <a:spLocks/>
              </p:cNvSpPr>
              <p:nvPr/>
            </p:nvSpPr>
            <p:spPr bwMode="auto">
              <a:xfrm>
                <a:off x="2718" y="1590"/>
                <a:ext cx="1" cy="537"/>
              </a:xfrm>
              <a:custGeom>
                <a:avLst/>
                <a:gdLst>
                  <a:gd name="T0" fmla="*/ 0 w 1"/>
                  <a:gd name="T1" fmla="*/ 0 h 537"/>
                  <a:gd name="T2" fmla="*/ 0 w 1"/>
                  <a:gd name="T3" fmla="*/ 537 h 53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537">
                    <a:moveTo>
                      <a:pt x="0" y="0"/>
                    </a:moveTo>
                    <a:lnTo>
                      <a:pt x="0" y="537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Freeform 28"/>
              <p:cNvSpPr>
                <a:spLocks/>
              </p:cNvSpPr>
              <p:nvPr/>
            </p:nvSpPr>
            <p:spPr bwMode="auto">
              <a:xfrm>
                <a:off x="2889" y="2205"/>
                <a:ext cx="366" cy="1"/>
              </a:xfrm>
              <a:custGeom>
                <a:avLst/>
                <a:gdLst>
                  <a:gd name="T0" fmla="*/ 366 w 366"/>
                  <a:gd name="T1" fmla="*/ 0 h 1"/>
                  <a:gd name="T2" fmla="*/ 0 w 366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66" h="1">
                    <a:moveTo>
                      <a:pt x="36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Freeform 29"/>
              <p:cNvSpPr>
                <a:spLocks/>
              </p:cNvSpPr>
              <p:nvPr/>
            </p:nvSpPr>
            <p:spPr bwMode="auto">
              <a:xfrm>
                <a:off x="2883" y="1515"/>
                <a:ext cx="366" cy="1"/>
              </a:xfrm>
              <a:custGeom>
                <a:avLst/>
                <a:gdLst>
                  <a:gd name="T0" fmla="*/ 366 w 366"/>
                  <a:gd name="T1" fmla="*/ 0 h 1"/>
                  <a:gd name="T2" fmla="*/ 0 w 366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66" h="1">
                    <a:moveTo>
                      <a:pt x="36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4" name="Group 30"/>
              <p:cNvGrpSpPr>
                <a:grpSpLocks/>
              </p:cNvGrpSpPr>
              <p:nvPr/>
            </p:nvGrpSpPr>
            <p:grpSpPr bwMode="auto">
              <a:xfrm>
                <a:off x="3298" y="2069"/>
                <a:ext cx="231" cy="250"/>
                <a:chOff x="2941" y="2429"/>
                <a:chExt cx="234" cy="250"/>
              </a:xfrm>
            </p:grpSpPr>
            <p:sp>
              <p:nvSpPr>
                <p:cNvPr id="57" name="Rectangle 31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941" y="2429"/>
                  <a:ext cx="23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 b="1" dirty="0">
                      <a:solidFill>
                        <a:schemeClr val="bg1">
                          <a:lumMod val="95000"/>
                        </a:schemeClr>
                      </a:solidFill>
                    </a:rPr>
                    <a:t>D</a:t>
                  </a:r>
                  <a:endParaRPr lang="en-US" sz="2400" b="1" dirty="0">
                    <a:solidFill>
                      <a:schemeClr val="bg1">
                        <a:lumMod val="95000"/>
                      </a:schemeClr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35" name="Group 33"/>
              <p:cNvGrpSpPr>
                <a:grpSpLocks/>
              </p:cNvGrpSpPr>
              <p:nvPr/>
            </p:nvGrpSpPr>
            <p:grpSpPr bwMode="auto">
              <a:xfrm>
                <a:off x="2614" y="2036"/>
                <a:ext cx="237" cy="291"/>
                <a:chOff x="2939" y="2399"/>
                <a:chExt cx="238" cy="291"/>
              </a:xfrm>
            </p:grpSpPr>
            <p:sp>
              <p:nvSpPr>
                <p:cNvPr id="55" name="Rectangle 34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2939" y="2399"/>
                  <a:ext cx="238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400" b="1" dirty="0">
                      <a:solidFill>
                        <a:schemeClr val="bg1">
                          <a:lumMod val="95000"/>
                        </a:schemeClr>
                      </a:solidFill>
                    </a:rPr>
                    <a:t>C</a:t>
                  </a:r>
                </a:p>
              </p:txBody>
            </p:sp>
          </p:grpSp>
          <p:grpSp>
            <p:nvGrpSpPr>
              <p:cNvPr id="36" name="Group 36"/>
              <p:cNvGrpSpPr>
                <a:grpSpLocks/>
              </p:cNvGrpSpPr>
              <p:nvPr/>
            </p:nvGrpSpPr>
            <p:grpSpPr bwMode="auto">
              <a:xfrm>
                <a:off x="3299" y="1379"/>
                <a:ext cx="217" cy="250"/>
                <a:chOff x="2948" y="2429"/>
                <a:chExt cx="220" cy="250"/>
              </a:xfrm>
            </p:grpSpPr>
            <p:sp>
              <p:nvSpPr>
                <p:cNvPr id="53" name="Rectangle 3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948" y="2429"/>
                  <a:ext cx="220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 b="1" dirty="0">
                      <a:solidFill>
                        <a:schemeClr val="bg1">
                          <a:lumMod val="95000"/>
                        </a:schemeClr>
                      </a:solidFill>
                    </a:rPr>
                    <a:t>B</a:t>
                  </a:r>
                  <a:endParaRPr lang="en-US" sz="2400" b="1" dirty="0">
                    <a:solidFill>
                      <a:schemeClr val="bg1">
                        <a:lumMod val="95000"/>
                      </a:schemeClr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37" name="Group 39"/>
              <p:cNvGrpSpPr>
                <a:grpSpLocks/>
              </p:cNvGrpSpPr>
              <p:nvPr/>
            </p:nvGrpSpPr>
            <p:grpSpPr bwMode="auto">
              <a:xfrm>
                <a:off x="2607" y="1379"/>
                <a:ext cx="233" cy="250"/>
                <a:chOff x="2940" y="2429"/>
                <a:chExt cx="236" cy="250"/>
              </a:xfrm>
            </p:grpSpPr>
            <p:sp>
              <p:nvSpPr>
                <p:cNvPr id="51" name="Rectangle 40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2940" y="2429"/>
                  <a:ext cx="23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 b="1" dirty="0">
                      <a:solidFill>
                        <a:schemeClr val="bg1">
                          <a:lumMod val="95000"/>
                        </a:schemeClr>
                      </a:solidFill>
                    </a:rPr>
                    <a:t>A</a:t>
                  </a:r>
                  <a:endParaRPr lang="en-US" sz="2400" b="1" dirty="0">
                    <a:solidFill>
                      <a:schemeClr val="bg1">
                        <a:lumMod val="95000"/>
                      </a:schemeClr>
                    </a:solidFill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38" name="Line 42"/>
              <p:cNvSpPr>
                <a:spLocks noChangeShapeType="1"/>
              </p:cNvSpPr>
              <p:nvPr/>
            </p:nvSpPr>
            <p:spPr bwMode="auto">
              <a:xfrm>
                <a:off x="3552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43"/>
              <p:cNvSpPr>
                <a:spLocks noChangeShapeType="1"/>
              </p:cNvSpPr>
              <p:nvPr/>
            </p:nvSpPr>
            <p:spPr bwMode="auto">
              <a:xfrm flipV="1">
                <a:off x="3504" y="1248"/>
                <a:ext cx="14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44"/>
              <p:cNvSpPr>
                <a:spLocks noChangeShapeType="1"/>
              </p:cNvSpPr>
              <p:nvPr/>
            </p:nvSpPr>
            <p:spPr bwMode="auto">
              <a:xfrm flipV="1">
                <a:off x="3552" y="1920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45"/>
              <p:cNvSpPr>
                <a:spLocks noChangeShapeType="1"/>
              </p:cNvSpPr>
              <p:nvPr/>
            </p:nvSpPr>
            <p:spPr bwMode="auto">
              <a:xfrm>
                <a:off x="3552" y="2208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46"/>
              <p:cNvSpPr>
                <a:spLocks noChangeShapeType="1"/>
              </p:cNvSpPr>
              <p:nvPr/>
            </p:nvSpPr>
            <p:spPr bwMode="auto">
              <a:xfrm>
                <a:off x="3552" y="2208"/>
                <a:ext cx="28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47"/>
              <p:cNvSpPr>
                <a:spLocks noChangeShapeType="1"/>
              </p:cNvSpPr>
              <p:nvPr/>
            </p:nvSpPr>
            <p:spPr bwMode="auto">
              <a:xfrm flipH="1" flipV="1">
                <a:off x="2352" y="1200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48"/>
              <p:cNvSpPr>
                <a:spLocks noChangeShapeType="1"/>
              </p:cNvSpPr>
              <p:nvPr/>
            </p:nvSpPr>
            <p:spPr bwMode="auto">
              <a:xfrm flipH="1" flipV="1">
                <a:off x="2208" y="2112"/>
                <a:ext cx="384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Text Box 49"/>
              <p:cNvSpPr txBox="1">
                <a:spLocks noChangeArrowheads="1"/>
              </p:cNvSpPr>
              <p:nvPr/>
            </p:nvSpPr>
            <p:spPr bwMode="auto">
              <a:xfrm>
                <a:off x="2448" y="1104"/>
                <a:ext cx="19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r>
                  <a:rPr lang="en-US"/>
                  <a:t>u</a:t>
                </a:r>
              </a:p>
            </p:txBody>
          </p:sp>
          <p:sp>
            <p:nvSpPr>
              <p:cNvPr id="46" name="Text Box 50"/>
              <p:cNvSpPr txBox="1">
                <a:spLocks noChangeArrowheads="1"/>
              </p:cNvSpPr>
              <p:nvPr/>
            </p:nvSpPr>
            <p:spPr bwMode="auto">
              <a:xfrm>
                <a:off x="3408" y="1107"/>
                <a:ext cx="18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r>
                  <a:rPr lang="en-US"/>
                  <a:t>v</a:t>
                </a:r>
              </a:p>
            </p:txBody>
          </p:sp>
          <p:sp>
            <p:nvSpPr>
              <p:cNvPr id="47" name="Text Box 51"/>
              <p:cNvSpPr txBox="1">
                <a:spLocks noChangeArrowheads="1"/>
              </p:cNvSpPr>
              <p:nvPr/>
            </p:nvSpPr>
            <p:spPr bwMode="auto">
              <a:xfrm>
                <a:off x="3648" y="1347"/>
                <a:ext cx="2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r>
                  <a:rPr lang="en-US"/>
                  <a:t>w</a:t>
                </a:r>
              </a:p>
            </p:txBody>
          </p:sp>
          <p:sp>
            <p:nvSpPr>
              <p:cNvPr id="48" name="Text Box 52"/>
              <p:cNvSpPr txBox="1">
                <a:spLocks noChangeArrowheads="1"/>
              </p:cNvSpPr>
              <p:nvPr/>
            </p:nvSpPr>
            <p:spPr bwMode="auto">
              <a:xfrm>
                <a:off x="3696" y="1923"/>
                <a:ext cx="20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r>
                  <a:rPr lang="en-US"/>
                  <a:t>x</a:t>
                </a:r>
              </a:p>
            </p:txBody>
          </p:sp>
          <p:sp>
            <p:nvSpPr>
              <p:cNvPr id="49" name="Text Box 53"/>
              <p:cNvSpPr txBox="1">
                <a:spLocks noChangeArrowheads="1"/>
              </p:cNvSpPr>
              <p:nvPr/>
            </p:nvSpPr>
            <p:spPr bwMode="auto">
              <a:xfrm>
                <a:off x="3600" y="2259"/>
                <a:ext cx="19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r>
                  <a:rPr lang="en-US"/>
                  <a:t>y</a:t>
                </a:r>
              </a:p>
            </p:txBody>
          </p:sp>
          <p:sp>
            <p:nvSpPr>
              <p:cNvPr id="50" name="Text Box 54"/>
              <p:cNvSpPr txBox="1">
                <a:spLocks noChangeArrowheads="1"/>
              </p:cNvSpPr>
              <p:nvPr/>
            </p:nvSpPr>
            <p:spPr bwMode="auto">
              <a:xfrm>
                <a:off x="2304" y="2115"/>
                <a:ext cx="19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r>
                  <a:rPr lang="en-US"/>
                  <a:t>z</a:t>
                </a:r>
              </a:p>
            </p:txBody>
          </p:sp>
        </p:grpSp>
        <p:sp>
          <p:nvSpPr>
            <p:cNvPr id="9" name="Text Box 55"/>
            <p:cNvSpPr txBox="1">
              <a:spLocks noChangeArrowheads="1"/>
            </p:cNvSpPr>
            <p:nvPr/>
          </p:nvSpPr>
          <p:spPr bwMode="auto">
            <a:xfrm>
              <a:off x="3686" y="1274"/>
              <a:ext cx="1301" cy="1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en-US" u="sng" dirty="0"/>
                <a:t>destination</a:t>
              </a:r>
              <a:r>
                <a:rPr lang="en-US" dirty="0"/>
                <a:t>   </a:t>
              </a:r>
              <a:r>
                <a:rPr lang="en-US" u="sng" dirty="0"/>
                <a:t>hops</a:t>
              </a:r>
            </a:p>
            <a:p>
              <a:pPr eaLnBrk="1" hangingPunct="1"/>
              <a:r>
                <a:rPr lang="en-US" dirty="0"/>
                <a:t>      u                1</a:t>
              </a:r>
            </a:p>
            <a:p>
              <a:pPr eaLnBrk="1" hangingPunct="1"/>
              <a:r>
                <a:rPr lang="en-US" dirty="0"/>
                <a:t>      v                2</a:t>
              </a:r>
            </a:p>
            <a:p>
              <a:pPr eaLnBrk="1" hangingPunct="1"/>
              <a:r>
                <a:rPr lang="en-US" dirty="0"/>
                <a:t>      w               2</a:t>
              </a:r>
            </a:p>
            <a:p>
              <a:pPr eaLnBrk="1" hangingPunct="1"/>
              <a:r>
                <a:rPr lang="en-US" dirty="0"/>
                <a:t>      x                3</a:t>
              </a:r>
            </a:p>
            <a:p>
              <a:pPr eaLnBrk="1" hangingPunct="1"/>
              <a:r>
                <a:rPr lang="en-US" dirty="0"/>
                <a:t>      y                3</a:t>
              </a:r>
            </a:p>
            <a:p>
              <a:pPr eaLnBrk="1" hangingPunct="1"/>
              <a:r>
                <a:rPr lang="en-US" dirty="0"/>
                <a:t>      z                2</a:t>
              </a:r>
            </a:p>
            <a:p>
              <a:pPr eaLnBrk="1" hangingPunct="1"/>
              <a:r>
                <a:rPr lang="en-US" dirty="0">
                  <a:latin typeface="Arial" charset="0"/>
                </a:rPr>
                <a:t>  </a:t>
              </a:r>
            </a:p>
          </p:txBody>
        </p:sp>
      </p:grpSp>
      <p:sp>
        <p:nvSpPr>
          <p:cNvPr id="59" name="Text Box 56"/>
          <p:cNvSpPr txBox="1">
            <a:spLocks noChangeArrowheads="1"/>
          </p:cNvSpPr>
          <p:nvPr/>
        </p:nvSpPr>
        <p:spPr bwMode="auto">
          <a:xfrm>
            <a:off x="5092475" y="980728"/>
            <a:ext cx="39533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u="sng" dirty="0">
                <a:solidFill>
                  <a:srgbClr val="800000"/>
                </a:solidFill>
              </a:rPr>
              <a:t>From router A to subnets: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92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969793"/>
            <a:ext cx="8640763" cy="97948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000099"/>
                </a:solidFill>
              </a:rPr>
              <a:t>Figure 4.17 </a:t>
            </a:r>
            <a:r>
              <a:rPr lang="en-US" sz="2800" dirty="0">
                <a:solidFill>
                  <a:srgbClr val="000099"/>
                </a:solidFill>
              </a:rPr>
              <a:t>RIP Packet Format</a:t>
            </a:r>
            <a:endParaRPr lang="en-GB" sz="2800" dirty="0" smtClean="0">
              <a:solidFill>
                <a:srgbClr val="000099"/>
              </a:solidFill>
            </a:endParaRPr>
          </a:p>
        </p:txBody>
      </p:sp>
      <p:pic>
        <p:nvPicPr>
          <p:cNvPr id="31749" name="Picture 3" descr="04x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137642"/>
            <a:ext cx="4086225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Rectangle 4"/>
          <p:cNvSpPr>
            <a:spLocks noChangeArrowheads="1"/>
          </p:cNvSpPr>
          <p:nvPr/>
        </p:nvSpPr>
        <p:spPr bwMode="auto">
          <a:xfrm>
            <a:off x="179513" y="2348880"/>
            <a:ext cx="1922338" cy="163467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00099"/>
                </a:solidFill>
              </a:rPr>
              <a:t>(</a:t>
            </a:r>
            <a:r>
              <a:rPr lang="en-US" sz="1800" dirty="0" err="1">
                <a:solidFill>
                  <a:srgbClr val="000099"/>
                </a:solidFill>
              </a:rPr>
              <a:t>network_address</a:t>
            </a:r>
            <a:r>
              <a:rPr lang="en-US" sz="1800" dirty="0">
                <a:solidFill>
                  <a:srgbClr val="000099"/>
                </a:solidFill>
              </a:rPr>
              <a:t>,</a:t>
            </a:r>
          </a:p>
          <a:p>
            <a:pPr algn="ctr"/>
            <a:r>
              <a:rPr lang="en-US" sz="1800" dirty="0">
                <a:solidFill>
                  <a:srgbClr val="000099"/>
                </a:solidFill>
              </a:rPr>
              <a:t>distance)</a:t>
            </a:r>
          </a:p>
          <a:p>
            <a:pPr algn="ctr"/>
            <a:r>
              <a:rPr lang="en-US" sz="1800" dirty="0">
                <a:solidFill>
                  <a:srgbClr val="000099"/>
                </a:solidFill>
              </a:rPr>
              <a:t>pairs</a:t>
            </a:r>
          </a:p>
        </p:txBody>
      </p:sp>
      <p:sp>
        <p:nvSpPr>
          <p:cNvPr id="31751" name="Rectangle 5"/>
          <p:cNvSpPr>
            <a:spLocks noChangeArrowheads="1"/>
          </p:cNvSpPr>
          <p:nvPr/>
        </p:nvSpPr>
        <p:spPr bwMode="auto">
          <a:xfrm>
            <a:off x="7331075" y="5805488"/>
            <a:ext cx="1489075" cy="338137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 i="1">
                <a:solidFill>
                  <a:srgbClr val="008000"/>
                </a:solidFill>
                <a:latin typeface="Comic Sans MS" pitchFamily="66" charset="0"/>
                <a:cs typeface="Arial" charset="0"/>
              </a:rPr>
              <a:t>P&amp;D slide</a:t>
            </a:r>
          </a:p>
        </p:txBody>
      </p:sp>
      <p:cxnSp>
        <p:nvCxnSpPr>
          <p:cNvPr id="9" name="Straight Arrow Connector 8"/>
          <p:cNvCxnSpPr>
            <a:stCxn id="31750" idx="3"/>
          </p:cNvCxnSpPr>
          <p:nvPr/>
        </p:nvCxnSpPr>
        <p:spPr bwMode="auto">
          <a:xfrm flipV="1">
            <a:off x="2101851" y="2201491"/>
            <a:ext cx="1499888" cy="96472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31750" idx="3"/>
          </p:cNvCxnSpPr>
          <p:nvPr/>
        </p:nvCxnSpPr>
        <p:spPr bwMode="auto">
          <a:xfrm>
            <a:off x="2101851" y="3166219"/>
            <a:ext cx="1499888" cy="6695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Rectangle 2"/>
          <p:cNvSpPr txBox="1">
            <a:spLocks noChangeArrowheads="1"/>
          </p:cNvSpPr>
          <p:nvPr/>
        </p:nvSpPr>
        <p:spPr bwMode="white">
          <a:xfrm>
            <a:off x="0" y="44624"/>
            <a:ext cx="9324528" cy="8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en-US" sz="4000" dirty="0" smtClean="0"/>
              <a:t>RIP</a:t>
            </a:r>
            <a:r>
              <a:rPr lang="en-US" sz="4000" dirty="0"/>
              <a:t> </a:t>
            </a:r>
            <a:r>
              <a:rPr lang="en-US" sz="4000" dirty="0" smtClean="0"/>
              <a:t>Packets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95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IP Fragmentation &amp; Reassembly</a:t>
            </a:r>
            <a:endParaRPr lang="en-US" smtClean="0"/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6225" y="1304925"/>
            <a:ext cx="3810000" cy="4648200"/>
          </a:xfrm>
        </p:spPr>
        <p:txBody>
          <a:bodyPr/>
          <a:lstStyle/>
          <a:p>
            <a:r>
              <a:rPr lang="en-US" sz="1800" smtClean="0"/>
              <a:t>network links have MTU (max.transfer size) - largest possible link-level frame.</a:t>
            </a:r>
            <a:endParaRPr lang="en-US" sz="2000" smtClean="0"/>
          </a:p>
          <a:p>
            <a:pPr lvl="1"/>
            <a:r>
              <a:rPr lang="en-US" sz="1800" smtClean="0"/>
              <a:t>different link types, different MTUs </a:t>
            </a:r>
          </a:p>
          <a:p>
            <a:r>
              <a:rPr lang="en-US" sz="1800" smtClean="0"/>
              <a:t>large IP datagram divided (“fragmented”) within net</a:t>
            </a:r>
          </a:p>
          <a:p>
            <a:pPr lvl="1"/>
            <a:r>
              <a:rPr lang="en-US" sz="1800" smtClean="0"/>
              <a:t>one datagram becomes several datagrams</a:t>
            </a:r>
            <a:endParaRPr lang="en-US" sz="1600" smtClean="0"/>
          </a:p>
          <a:p>
            <a:pPr lvl="1"/>
            <a:r>
              <a:rPr lang="en-US" sz="1800" smtClean="0"/>
              <a:t>“reassembled” only at final destination</a:t>
            </a:r>
          </a:p>
          <a:p>
            <a:pPr lvl="1"/>
            <a:r>
              <a:rPr lang="en-US" sz="1800" smtClean="0"/>
              <a:t>IP header bits used to identify, order related fragments</a:t>
            </a:r>
          </a:p>
        </p:txBody>
      </p:sp>
      <p:sp>
        <p:nvSpPr>
          <p:cNvPr id="36870" name="Freeform 4"/>
          <p:cNvSpPr>
            <a:spLocks/>
          </p:cNvSpPr>
          <p:nvPr/>
        </p:nvSpPr>
        <p:spPr bwMode="auto">
          <a:xfrm>
            <a:off x="4597400" y="1628775"/>
            <a:ext cx="2436813" cy="2255838"/>
          </a:xfrm>
          <a:custGeom>
            <a:avLst/>
            <a:gdLst>
              <a:gd name="T0" fmla="*/ 450773 w 1292"/>
              <a:gd name="T1" fmla="*/ 12582 h 1255"/>
              <a:gd name="T2" fmla="*/ 66013 w 1292"/>
              <a:gd name="T3" fmla="*/ 282204 h 1255"/>
              <a:gd name="T4" fmla="*/ 54696 w 1292"/>
              <a:gd name="T5" fmla="*/ 940082 h 1255"/>
              <a:gd name="T6" fmla="*/ 99962 w 1292"/>
              <a:gd name="T7" fmla="*/ 1490111 h 1255"/>
              <a:gd name="T8" fmla="*/ 462089 w 1292"/>
              <a:gd name="T9" fmla="*/ 1565605 h 1255"/>
              <a:gd name="T10" fmla="*/ 1220293 w 1292"/>
              <a:gd name="T11" fmla="*/ 2029355 h 1255"/>
              <a:gd name="T12" fmla="*/ 1876648 w 1292"/>
              <a:gd name="T13" fmla="*/ 2223483 h 1255"/>
              <a:gd name="T14" fmla="*/ 2261408 w 1292"/>
              <a:gd name="T15" fmla="*/ 1835228 h 1255"/>
              <a:gd name="T16" fmla="*/ 2397205 w 1292"/>
              <a:gd name="T17" fmla="*/ 799879 h 1255"/>
              <a:gd name="T18" fmla="*/ 2272724 w 1292"/>
              <a:gd name="T19" fmla="*/ 379268 h 1255"/>
              <a:gd name="T20" fmla="*/ 1412673 w 1292"/>
              <a:gd name="T21" fmla="*/ 206710 h 1255"/>
              <a:gd name="T22" fmla="*/ 450773 w 1292"/>
              <a:gd name="T23" fmla="*/ 12582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Freeform 5"/>
          <p:cNvSpPr>
            <a:spLocks/>
          </p:cNvSpPr>
          <p:nvPr/>
        </p:nvSpPr>
        <p:spPr bwMode="auto">
          <a:xfrm>
            <a:off x="4597400" y="4030663"/>
            <a:ext cx="1976438" cy="1987550"/>
          </a:xfrm>
          <a:custGeom>
            <a:avLst/>
            <a:gdLst>
              <a:gd name="T0" fmla="*/ 4528 w 873"/>
              <a:gd name="T1" fmla="*/ 856338 h 940"/>
              <a:gd name="T2" fmla="*/ 520711 w 873"/>
              <a:gd name="T3" fmla="*/ 137437 h 940"/>
              <a:gd name="T4" fmla="*/ 1256498 w 873"/>
              <a:gd name="T5" fmla="*/ 46517 h 940"/>
              <a:gd name="T6" fmla="*/ 1811169 w 873"/>
              <a:gd name="T7" fmla="*/ 416540 h 940"/>
              <a:gd name="T8" fmla="*/ 1960590 w 873"/>
              <a:gd name="T9" fmla="*/ 733702 h 940"/>
              <a:gd name="T10" fmla="*/ 1906255 w 873"/>
              <a:gd name="T11" fmla="*/ 1114297 h 940"/>
              <a:gd name="T12" fmla="*/ 1784001 w 873"/>
              <a:gd name="T13" fmla="*/ 1621756 h 940"/>
              <a:gd name="T14" fmla="*/ 1376488 w 873"/>
              <a:gd name="T15" fmla="*/ 1786681 h 940"/>
              <a:gd name="T16" fmla="*/ 946336 w 873"/>
              <a:gd name="T17" fmla="*/ 1955834 h 940"/>
              <a:gd name="T18" fmla="*/ 314691 w 873"/>
              <a:gd name="T19" fmla="*/ 1594269 h 940"/>
              <a:gd name="T20" fmla="*/ 4528 w 873"/>
              <a:gd name="T21" fmla="*/ 856338 h 94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73" h="940">
                <a:moveTo>
                  <a:pt x="2" y="405"/>
                </a:moveTo>
                <a:cubicBezTo>
                  <a:pt x="17" y="290"/>
                  <a:pt x="138" y="129"/>
                  <a:pt x="230" y="65"/>
                </a:cubicBezTo>
                <a:cubicBezTo>
                  <a:pt x="322" y="1"/>
                  <a:pt x="460" y="0"/>
                  <a:pt x="555" y="22"/>
                </a:cubicBezTo>
                <a:cubicBezTo>
                  <a:pt x="650" y="44"/>
                  <a:pt x="748" y="143"/>
                  <a:pt x="800" y="197"/>
                </a:cubicBezTo>
                <a:cubicBezTo>
                  <a:pt x="852" y="251"/>
                  <a:pt x="859" y="292"/>
                  <a:pt x="866" y="347"/>
                </a:cubicBezTo>
                <a:cubicBezTo>
                  <a:pt x="873" y="402"/>
                  <a:pt x="855" y="457"/>
                  <a:pt x="842" y="527"/>
                </a:cubicBezTo>
                <a:cubicBezTo>
                  <a:pt x="829" y="597"/>
                  <a:pt x="827" y="714"/>
                  <a:pt x="788" y="767"/>
                </a:cubicBezTo>
                <a:cubicBezTo>
                  <a:pt x="749" y="820"/>
                  <a:pt x="670" y="819"/>
                  <a:pt x="608" y="845"/>
                </a:cubicBezTo>
                <a:cubicBezTo>
                  <a:pt x="546" y="871"/>
                  <a:pt x="496" y="940"/>
                  <a:pt x="418" y="925"/>
                </a:cubicBezTo>
                <a:cubicBezTo>
                  <a:pt x="340" y="910"/>
                  <a:pt x="208" y="840"/>
                  <a:pt x="139" y="754"/>
                </a:cubicBezTo>
                <a:cubicBezTo>
                  <a:pt x="69" y="667"/>
                  <a:pt x="0" y="546"/>
                  <a:pt x="2" y="405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872" name="Group 6"/>
          <p:cNvGrpSpPr>
            <a:grpSpLocks/>
          </p:cNvGrpSpPr>
          <p:nvPr/>
        </p:nvGrpSpPr>
        <p:grpSpPr bwMode="auto">
          <a:xfrm>
            <a:off x="4191000" y="2008188"/>
            <a:ext cx="649288" cy="1247775"/>
            <a:chOff x="3314" y="1248"/>
            <a:chExt cx="344" cy="694"/>
          </a:xfrm>
        </p:grpSpPr>
        <p:graphicFrame>
          <p:nvGraphicFramePr>
            <p:cNvPr id="37011" name="Object 7"/>
            <p:cNvGraphicFramePr>
              <a:graphicFrameLocks noChangeAspect="1"/>
            </p:cNvGraphicFramePr>
            <p:nvPr/>
          </p:nvGraphicFramePr>
          <p:xfrm>
            <a:off x="3314" y="1248"/>
            <a:ext cx="299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" name="ClipArt" r:id="rId3" imgW="1307263" imgH="1084139" progId="MS_ClipArt_Gallery.2">
                    <p:embed/>
                  </p:oleObj>
                </mc:Choice>
                <mc:Fallback>
                  <p:oleObj name="ClipArt" r:id="rId3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4" y="1248"/>
                          <a:ext cx="299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012" name="Line 8"/>
            <p:cNvSpPr>
              <a:spLocks noChangeShapeType="1"/>
            </p:cNvSpPr>
            <p:nvPr/>
          </p:nvSpPr>
          <p:spPr bwMode="auto">
            <a:xfrm flipV="1">
              <a:off x="3606" y="1433"/>
              <a:ext cx="5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7013" name="Object 9"/>
            <p:cNvGraphicFramePr>
              <a:graphicFrameLocks noChangeAspect="1"/>
            </p:cNvGraphicFramePr>
            <p:nvPr/>
          </p:nvGraphicFramePr>
          <p:xfrm>
            <a:off x="3314" y="1694"/>
            <a:ext cx="299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7" name="ClipArt" r:id="rId5" imgW="1307263" imgH="1084139" progId="MS_ClipArt_Gallery.2">
                    <p:embed/>
                  </p:oleObj>
                </mc:Choice>
                <mc:Fallback>
                  <p:oleObj name="ClipArt" r:id="rId5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4" y="1694"/>
                          <a:ext cx="299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014" name="Line 10"/>
            <p:cNvSpPr>
              <a:spLocks noChangeShapeType="1"/>
            </p:cNvSpPr>
            <p:nvPr/>
          </p:nvSpPr>
          <p:spPr bwMode="auto">
            <a:xfrm flipV="1">
              <a:off x="3606" y="1882"/>
              <a:ext cx="5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7015" name="Group 11"/>
            <p:cNvGrpSpPr>
              <a:grpSpLocks/>
            </p:cNvGrpSpPr>
            <p:nvPr/>
          </p:nvGrpSpPr>
          <p:grpSpPr bwMode="auto">
            <a:xfrm>
              <a:off x="3404" y="1504"/>
              <a:ext cx="51" cy="167"/>
              <a:chOff x="3842" y="406"/>
              <a:chExt cx="51" cy="167"/>
            </a:xfrm>
          </p:grpSpPr>
          <p:sp>
            <p:nvSpPr>
              <p:cNvPr id="37017" name="Oval 12"/>
              <p:cNvSpPr>
                <a:spLocks noChangeArrowheads="1"/>
              </p:cNvSpPr>
              <p:nvPr/>
            </p:nvSpPr>
            <p:spPr bwMode="auto">
              <a:xfrm>
                <a:off x="3842" y="40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18" name="Oval 13"/>
              <p:cNvSpPr>
                <a:spLocks noChangeArrowheads="1"/>
              </p:cNvSpPr>
              <p:nvPr/>
            </p:nvSpPr>
            <p:spPr bwMode="auto">
              <a:xfrm>
                <a:off x="3844" y="46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19" name="Oval 14"/>
              <p:cNvSpPr>
                <a:spLocks noChangeArrowheads="1"/>
              </p:cNvSpPr>
              <p:nvPr/>
            </p:nvSpPr>
            <p:spPr bwMode="auto">
              <a:xfrm>
                <a:off x="3846" y="52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016" name="Line 15"/>
            <p:cNvSpPr>
              <a:spLocks noChangeShapeType="1"/>
            </p:cNvSpPr>
            <p:nvPr/>
          </p:nvSpPr>
          <p:spPr bwMode="auto">
            <a:xfrm>
              <a:off x="3654" y="1431"/>
              <a:ext cx="0" cy="4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873" name="Line 16"/>
          <p:cNvSpPr>
            <a:spLocks noChangeShapeType="1"/>
          </p:cNvSpPr>
          <p:nvPr/>
        </p:nvSpPr>
        <p:spPr bwMode="auto">
          <a:xfrm flipV="1">
            <a:off x="4670425" y="2584450"/>
            <a:ext cx="12700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7"/>
          <p:cNvSpPr>
            <a:spLocks noChangeShapeType="1"/>
          </p:cNvSpPr>
          <p:nvPr/>
        </p:nvSpPr>
        <p:spPr bwMode="auto">
          <a:xfrm>
            <a:off x="5246688" y="1909763"/>
            <a:ext cx="658812" cy="27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8"/>
          <p:cNvSpPr>
            <a:spLocks noChangeShapeType="1"/>
          </p:cNvSpPr>
          <p:nvPr/>
        </p:nvSpPr>
        <p:spPr bwMode="auto">
          <a:xfrm>
            <a:off x="6092825" y="2246313"/>
            <a:ext cx="196850" cy="669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9"/>
          <p:cNvSpPr>
            <a:spLocks noChangeShapeType="1"/>
          </p:cNvSpPr>
          <p:nvPr/>
        </p:nvSpPr>
        <p:spPr bwMode="auto">
          <a:xfrm>
            <a:off x="4995863" y="2022475"/>
            <a:ext cx="1587" cy="582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Line 20"/>
          <p:cNvSpPr>
            <a:spLocks noChangeShapeType="1"/>
          </p:cNvSpPr>
          <p:nvPr/>
        </p:nvSpPr>
        <p:spPr bwMode="auto">
          <a:xfrm>
            <a:off x="5021263" y="2670175"/>
            <a:ext cx="971550" cy="401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21"/>
          <p:cNvSpPr>
            <a:spLocks noChangeShapeType="1"/>
          </p:cNvSpPr>
          <p:nvPr/>
        </p:nvSpPr>
        <p:spPr bwMode="auto">
          <a:xfrm flipH="1" flipV="1">
            <a:off x="6548438" y="3162300"/>
            <a:ext cx="476250" cy="687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Line 22"/>
          <p:cNvSpPr>
            <a:spLocks noChangeShapeType="1"/>
          </p:cNvSpPr>
          <p:nvPr/>
        </p:nvSpPr>
        <p:spPr bwMode="auto">
          <a:xfrm flipH="1">
            <a:off x="5254625" y="2214563"/>
            <a:ext cx="758825" cy="517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Line 23"/>
          <p:cNvSpPr>
            <a:spLocks noChangeShapeType="1"/>
          </p:cNvSpPr>
          <p:nvPr/>
        </p:nvSpPr>
        <p:spPr bwMode="auto">
          <a:xfrm flipH="1">
            <a:off x="5264150" y="1654175"/>
            <a:ext cx="47625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Line 24"/>
          <p:cNvSpPr>
            <a:spLocks noChangeShapeType="1"/>
          </p:cNvSpPr>
          <p:nvPr/>
        </p:nvSpPr>
        <p:spPr bwMode="auto">
          <a:xfrm flipH="1">
            <a:off x="5981700" y="1830388"/>
            <a:ext cx="273050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882" name="Group 25"/>
          <p:cNvGrpSpPr>
            <a:grpSpLocks/>
          </p:cNvGrpSpPr>
          <p:nvPr/>
        </p:nvGrpSpPr>
        <p:grpSpPr bwMode="auto">
          <a:xfrm>
            <a:off x="4745038" y="1793875"/>
            <a:ext cx="679450" cy="314325"/>
            <a:chOff x="3600" y="219"/>
            <a:chExt cx="360" cy="175"/>
          </a:xfrm>
        </p:grpSpPr>
        <p:sp>
          <p:nvSpPr>
            <p:cNvPr id="36998" name="Oval 2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99" name="Line 2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00" name="Line 2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01" name="Rectangle 2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002" name="Oval 3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7003" name="Group 3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7008" name="Line 3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09" name="Line 3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10" name="Line 3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004" name="Group 3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7005" name="Line 3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06" name="Line 3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07" name="Line 3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6883" name="Group 39"/>
          <p:cNvGrpSpPr>
            <a:grpSpLocks/>
          </p:cNvGrpSpPr>
          <p:nvPr/>
        </p:nvGrpSpPr>
        <p:grpSpPr bwMode="auto">
          <a:xfrm>
            <a:off x="4762500" y="2451100"/>
            <a:ext cx="679450" cy="314325"/>
            <a:chOff x="3600" y="219"/>
            <a:chExt cx="360" cy="175"/>
          </a:xfrm>
        </p:grpSpPr>
        <p:sp>
          <p:nvSpPr>
            <p:cNvPr id="36985" name="Oval 4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86" name="Line 4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87" name="Line 4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88" name="Rectangle 4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6989" name="Oval 4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990" name="Group 4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6995" name="Line 4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96" name="Line 4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97" name="Line 4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991" name="Group 4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6992" name="Line 5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93" name="Line 5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94" name="Line 5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6884" name="Group 53"/>
          <p:cNvGrpSpPr>
            <a:grpSpLocks/>
          </p:cNvGrpSpPr>
          <p:nvPr/>
        </p:nvGrpSpPr>
        <p:grpSpPr bwMode="auto">
          <a:xfrm>
            <a:off x="5732463" y="2001838"/>
            <a:ext cx="676275" cy="314325"/>
            <a:chOff x="3600" y="219"/>
            <a:chExt cx="360" cy="175"/>
          </a:xfrm>
        </p:grpSpPr>
        <p:sp>
          <p:nvSpPr>
            <p:cNvPr id="36972" name="Oval 5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73" name="Line 5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74" name="Line 5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75" name="Rectangle 57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6976" name="Oval 5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977" name="Group 5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6982" name="Line 6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83" name="Line 6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84" name="Line 6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978" name="Group 6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6979" name="Line 6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80" name="Line 6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81" name="Line 6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6885" name="Group 67"/>
          <p:cNvGrpSpPr>
            <a:grpSpLocks/>
          </p:cNvGrpSpPr>
          <p:nvPr/>
        </p:nvGrpSpPr>
        <p:grpSpPr bwMode="auto">
          <a:xfrm>
            <a:off x="5976938" y="2908300"/>
            <a:ext cx="679450" cy="314325"/>
            <a:chOff x="3600" y="219"/>
            <a:chExt cx="360" cy="175"/>
          </a:xfrm>
        </p:grpSpPr>
        <p:sp>
          <p:nvSpPr>
            <p:cNvPr id="36959" name="Oval 6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0" name="Line 6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1" name="Line 7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2" name="Rectangle 7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6963" name="Oval 7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964" name="Group 7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6969" name="Line 7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70" name="Line 7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71" name="Line 7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965" name="Group 7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6966" name="Line 7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67" name="Line 7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68" name="Line 8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6886" name="Group 81"/>
          <p:cNvGrpSpPr>
            <a:grpSpLocks/>
          </p:cNvGrpSpPr>
          <p:nvPr/>
        </p:nvGrpSpPr>
        <p:grpSpPr bwMode="auto">
          <a:xfrm>
            <a:off x="5745163" y="4900613"/>
            <a:ext cx="715962" cy="311150"/>
            <a:chOff x="3600" y="219"/>
            <a:chExt cx="360" cy="175"/>
          </a:xfrm>
        </p:grpSpPr>
        <p:sp>
          <p:nvSpPr>
            <p:cNvPr id="36946" name="Oval 8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7" name="Line 8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8" name="Line 8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9" name="Rectangle 8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6950" name="Oval 8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951" name="Group 8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6956" name="Line 8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57" name="Line 8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58" name="Line 9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952" name="Group 9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6953" name="Line 9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54" name="Line 9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55" name="Line 9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6887" name="Group 95"/>
          <p:cNvGrpSpPr>
            <a:grpSpLocks/>
          </p:cNvGrpSpPr>
          <p:nvPr/>
        </p:nvGrpSpPr>
        <p:grpSpPr bwMode="auto">
          <a:xfrm>
            <a:off x="6738938" y="3889375"/>
            <a:ext cx="679450" cy="314325"/>
            <a:chOff x="3600" y="219"/>
            <a:chExt cx="360" cy="175"/>
          </a:xfrm>
        </p:grpSpPr>
        <p:sp>
          <p:nvSpPr>
            <p:cNvPr id="36933" name="Oval 9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4" name="Line 9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5" name="Line 9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6" name="Rectangle 9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6937" name="Oval 10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938" name="Group 10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6943" name="Line 10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44" name="Line 10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45" name="Line 10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939" name="Group 10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6940" name="Line 10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41" name="Line 10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42" name="Line 10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36888" name="Object 109"/>
          <p:cNvGraphicFramePr>
            <a:graphicFrameLocks noChangeAspect="1"/>
          </p:cNvGraphicFramePr>
          <p:nvPr/>
        </p:nvGraphicFramePr>
        <p:xfrm>
          <a:off x="4705350" y="4392613"/>
          <a:ext cx="563563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" name="ClipArt" r:id="rId6" imgW="1307263" imgH="1084139" progId="MS_ClipArt_Gallery.2">
                  <p:embed/>
                </p:oleObj>
              </mc:Choice>
              <mc:Fallback>
                <p:oleObj name="ClipArt" r:id="rId6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5350" y="4392613"/>
                        <a:ext cx="563563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89" name="Line 110"/>
          <p:cNvSpPr>
            <a:spLocks noChangeShapeType="1"/>
          </p:cNvSpPr>
          <p:nvPr/>
        </p:nvSpPr>
        <p:spPr bwMode="auto">
          <a:xfrm>
            <a:off x="5249863" y="4721225"/>
            <a:ext cx="3143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6890" name="Object 111"/>
          <p:cNvGraphicFramePr>
            <a:graphicFrameLocks noChangeAspect="1"/>
          </p:cNvGraphicFramePr>
          <p:nvPr/>
        </p:nvGraphicFramePr>
        <p:xfrm>
          <a:off x="4914900" y="5191125"/>
          <a:ext cx="563563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" name="ClipArt" r:id="rId7" imgW="1307263" imgH="1084139" progId="MS_ClipArt_Gallery.2">
                  <p:embed/>
                </p:oleObj>
              </mc:Choice>
              <mc:Fallback>
                <p:oleObj name="ClipArt" r:id="rId7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4900" y="5191125"/>
                        <a:ext cx="563563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91" name="Line 112"/>
          <p:cNvSpPr>
            <a:spLocks noChangeShapeType="1"/>
          </p:cNvSpPr>
          <p:nvPr/>
        </p:nvSpPr>
        <p:spPr bwMode="auto">
          <a:xfrm flipV="1">
            <a:off x="5465763" y="5529263"/>
            <a:ext cx="9842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892" name="Group 113"/>
          <p:cNvGrpSpPr>
            <a:grpSpLocks/>
          </p:cNvGrpSpPr>
          <p:nvPr/>
        </p:nvGrpSpPr>
        <p:grpSpPr bwMode="auto">
          <a:xfrm>
            <a:off x="5084763" y="4849813"/>
            <a:ext cx="96837" cy="300037"/>
            <a:chOff x="3842" y="406"/>
            <a:chExt cx="51" cy="167"/>
          </a:xfrm>
        </p:grpSpPr>
        <p:sp>
          <p:nvSpPr>
            <p:cNvPr id="36930" name="Oval 114"/>
            <p:cNvSpPr>
              <a:spLocks noChangeArrowheads="1"/>
            </p:cNvSpPr>
            <p:nvPr/>
          </p:nvSpPr>
          <p:spPr bwMode="auto">
            <a:xfrm>
              <a:off x="3842" y="406"/>
              <a:ext cx="47" cy="4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1" name="Oval 115"/>
            <p:cNvSpPr>
              <a:spLocks noChangeArrowheads="1"/>
            </p:cNvSpPr>
            <p:nvPr/>
          </p:nvSpPr>
          <p:spPr bwMode="auto">
            <a:xfrm>
              <a:off x="3844" y="466"/>
              <a:ext cx="47" cy="4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2" name="Oval 116"/>
            <p:cNvSpPr>
              <a:spLocks noChangeArrowheads="1"/>
            </p:cNvSpPr>
            <p:nvPr/>
          </p:nvSpPr>
          <p:spPr bwMode="auto">
            <a:xfrm>
              <a:off x="3846" y="526"/>
              <a:ext cx="47" cy="4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893" name="Line 117"/>
          <p:cNvSpPr>
            <a:spLocks noChangeShapeType="1"/>
          </p:cNvSpPr>
          <p:nvPr/>
        </p:nvSpPr>
        <p:spPr bwMode="auto">
          <a:xfrm>
            <a:off x="5556250" y="4718050"/>
            <a:ext cx="0" cy="809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94" name="Line 118"/>
          <p:cNvSpPr>
            <a:spLocks noChangeShapeType="1"/>
          </p:cNvSpPr>
          <p:nvPr/>
        </p:nvSpPr>
        <p:spPr bwMode="auto">
          <a:xfrm>
            <a:off x="5556250" y="5067300"/>
            <a:ext cx="187325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95" name="Line 119"/>
          <p:cNvSpPr>
            <a:spLocks noChangeShapeType="1"/>
          </p:cNvSpPr>
          <p:nvPr/>
        </p:nvSpPr>
        <p:spPr bwMode="auto">
          <a:xfrm flipH="1">
            <a:off x="6461125" y="4206875"/>
            <a:ext cx="636588" cy="877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896" name="Group 120"/>
          <p:cNvGrpSpPr>
            <a:grpSpLocks/>
          </p:cNvGrpSpPr>
          <p:nvPr/>
        </p:nvGrpSpPr>
        <p:grpSpPr bwMode="auto">
          <a:xfrm rot="1433392">
            <a:off x="5003800" y="2955925"/>
            <a:ext cx="1028700" cy="171450"/>
            <a:chOff x="4712" y="1742"/>
            <a:chExt cx="648" cy="108"/>
          </a:xfrm>
        </p:grpSpPr>
        <p:sp>
          <p:nvSpPr>
            <p:cNvPr id="36928" name="Rectangle 121"/>
            <p:cNvSpPr>
              <a:spLocks noChangeArrowheads="1"/>
            </p:cNvSpPr>
            <p:nvPr/>
          </p:nvSpPr>
          <p:spPr bwMode="auto">
            <a:xfrm>
              <a:off x="4712" y="1742"/>
              <a:ext cx="648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9" name="Rectangle 122"/>
            <p:cNvSpPr>
              <a:spLocks noChangeArrowheads="1"/>
            </p:cNvSpPr>
            <p:nvPr/>
          </p:nvSpPr>
          <p:spPr bwMode="auto">
            <a:xfrm>
              <a:off x="4712" y="1742"/>
              <a:ext cx="534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97" name="Group 123"/>
          <p:cNvGrpSpPr>
            <a:grpSpLocks/>
          </p:cNvGrpSpPr>
          <p:nvPr/>
        </p:nvGrpSpPr>
        <p:grpSpPr bwMode="auto">
          <a:xfrm rot="3346875">
            <a:off x="6283325" y="3241676"/>
            <a:ext cx="447675" cy="171450"/>
            <a:chOff x="5078" y="1860"/>
            <a:chExt cx="282" cy="108"/>
          </a:xfrm>
        </p:grpSpPr>
        <p:sp>
          <p:nvSpPr>
            <p:cNvPr id="36926" name="Rectangle 124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7" name="Rectangle 125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98" name="Group 126"/>
          <p:cNvGrpSpPr>
            <a:grpSpLocks/>
          </p:cNvGrpSpPr>
          <p:nvPr/>
        </p:nvGrpSpPr>
        <p:grpSpPr bwMode="auto">
          <a:xfrm rot="3215306">
            <a:off x="6600825" y="3346451"/>
            <a:ext cx="447675" cy="171450"/>
            <a:chOff x="5078" y="1860"/>
            <a:chExt cx="282" cy="108"/>
          </a:xfrm>
        </p:grpSpPr>
        <p:sp>
          <p:nvSpPr>
            <p:cNvPr id="36924" name="Rectangle 127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5" name="Rectangle 128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99" name="Group 129"/>
          <p:cNvGrpSpPr>
            <a:grpSpLocks/>
          </p:cNvGrpSpPr>
          <p:nvPr/>
        </p:nvGrpSpPr>
        <p:grpSpPr bwMode="auto">
          <a:xfrm rot="3051000">
            <a:off x="6953250" y="3467101"/>
            <a:ext cx="447675" cy="171450"/>
            <a:chOff x="5078" y="1860"/>
            <a:chExt cx="282" cy="108"/>
          </a:xfrm>
        </p:grpSpPr>
        <p:sp>
          <p:nvSpPr>
            <p:cNvPr id="36922" name="Rectangle 130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3" name="Rectangle 131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900" name="Line 132"/>
          <p:cNvSpPr>
            <a:spLocks noChangeShapeType="1"/>
          </p:cNvSpPr>
          <p:nvPr/>
        </p:nvSpPr>
        <p:spPr bwMode="auto">
          <a:xfrm>
            <a:off x="6007100" y="3276600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01" name="Line 133"/>
          <p:cNvSpPr>
            <a:spLocks noChangeShapeType="1"/>
          </p:cNvSpPr>
          <p:nvPr/>
        </p:nvSpPr>
        <p:spPr bwMode="auto">
          <a:xfrm>
            <a:off x="6642100" y="3517900"/>
            <a:ext cx="133350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02" name="Line 134"/>
          <p:cNvSpPr>
            <a:spLocks noChangeShapeType="1"/>
          </p:cNvSpPr>
          <p:nvPr/>
        </p:nvSpPr>
        <p:spPr bwMode="auto">
          <a:xfrm>
            <a:off x="6965950" y="3616325"/>
            <a:ext cx="117475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03" name="Line 135"/>
          <p:cNvSpPr>
            <a:spLocks noChangeShapeType="1"/>
          </p:cNvSpPr>
          <p:nvPr/>
        </p:nvSpPr>
        <p:spPr bwMode="auto">
          <a:xfrm>
            <a:off x="7334250" y="3730625"/>
            <a:ext cx="101600" cy="18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04" name="Text Box 136"/>
          <p:cNvSpPr txBox="1">
            <a:spLocks noChangeArrowheads="1"/>
          </p:cNvSpPr>
          <p:nvPr/>
        </p:nvSpPr>
        <p:spPr bwMode="auto">
          <a:xfrm>
            <a:off x="6660232" y="2246313"/>
            <a:ext cx="252888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600" dirty="0"/>
              <a:t>fragmentation: </a:t>
            </a:r>
          </a:p>
          <a:p>
            <a:pPr algn="l"/>
            <a:r>
              <a:rPr lang="en-US" sz="1600" dirty="0">
                <a:solidFill>
                  <a:srgbClr val="003366"/>
                </a:solidFill>
              </a:rPr>
              <a:t>in:</a:t>
            </a:r>
            <a:r>
              <a:rPr lang="en-US" sz="1600" dirty="0"/>
              <a:t> one large datagram</a:t>
            </a:r>
          </a:p>
          <a:p>
            <a:pPr algn="l"/>
            <a:r>
              <a:rPr lang="en-US" sz="1600" dirty="0">
                <a:solidFill>
                  <a:srgbClr val="003366"/>
                </a:solidFill>
              </a:rPr>
              <a:t>out: </a:t>
            </a:r>
            <a:r>
              <a:rPr lang="en-US" sz="1600" dirty="0"/>
              <a:t>3 smaller datagrams</a:t>
            </a:r>
            <a:endParaRPr lang="en-US" dirty="0"/>
          </a:p>
        </p:txBody>
      </p:sp>
      <p:grpSp>
        <p:nvGrpSpPr>
          <p:cNvPr id="36905" name="Group 137"/>
          <p:cNvGrpSpPr>
            <a:grpSpLocks/>
          </p:cNvGrpSpPr>
          <p:nvPr/>
        </p:nvGrpSpPr>
        <p:grpSpPr bwMode="auto">
          <a:xfrm rot="-10773343">
            <a:off x="5610225" y="4352925"/>
            <a:ext cx="447675" cy="171450"/>
            <a:chOff x="5078" y="1860"/>
            <a:chExt cx="282" cy="108"/>
          </a:xfrm>
        </p:grpSpPr>
        <p:sp>
          <p:nvSpPr>
            <p:cNvPr id="36920" name="Rectangle 138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1" name="Rectangle 139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906" name="Group 140"/>
          <p:cNvGrpSpPr>
            <a:grpSpLocks/>
          </p:cNvGrpSpPr>
          <p:nvPr/>
        </p:nvGrpSpPr>
        <p:grpSpPr bwMode="auto">
          <a:xfrm rot="-10773343">
            <a:off x="5613400" y="4546600"/>
            <a:ext cx="447675" cy="171450"/>
            <a:chOff x="5078" y="1860"/>
            <a:chExt cx="282" cy="108"/>
          </a:xfrm>
        </p:grpSpPr>
        <p:sp>
          <p:nvSpPr>
            <p:cNvPr id="36918" name="Rectangle 141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9" name="Rectangle 142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907" name="Group 143"/>
          <p:cNvGrpSpPr>
            <a:grpSpLocks/>
          </p:cNvGrpSpPr>
          <p:nvPr/>
        </p:nvGrpSpPr>
        <p:grpSpPr bwMode="auto">
          <a:xfrm rot="-10773343">
            <a:off x="5616575" y="4740275"/>
            <a:ext cx="447675" cy="171450"/>
            <a:chOff x="5078" y="1860"/>
            <a:chExt cx="282" cy="108"/>
          </a:xfrm>
        </p:grpSpPr>
        <p:sp>
          <p:nvSpPr>
            <p:cNvPr id="36916" name="Rectangle 144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7" name="Rectangle 145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908" name="Line 146"/>
          <p:cNvSpPr>
            <a:spLocks noChangeShapeType="1"/>
          </p:cNvSpPr>
          <p:nvPr/>
        </p:nvSpPr>
        <p:spPr bwMode="auto">
          <a:xfrm rot="9691848">
            <a:off x="5365750" y="4410075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09" name="Line 147"/>
          <p:cNvSpPr>
            <a:spLocks noChangeShapeType="1"/>
          </p:cNvSpPr>
          <p:nvPr/>
        </p:nvSpPr>
        <p:spPr bwMode="auto">
          <a:xfrm rot="9691848">
            <a:off x="5356225" y="4584700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10" name="Line 148"/>
          <p:cNvSpPr>
            <a:spLocks noChangeShapeType="1"/>
          </p:cNvSpPr>
          <p:nvPr/>
        </p:nvSpPr>
        <p:spPr bwMode="auto">
          <a:xfrm rot="9691848">
            <a:off x="5359400" y="4791075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911" name="Group 149"/>
          <p:cNvGrpSpPr>
            <a:grpSpLocks/>
          </p:cNvGrpSpPr>
          <p:nvPr/>
        </p:nvGrpSpPr>
        <p:grpSpPr bwMode="auto">
          <a:xfrm rot="10793026">
            <a:off x="4281488" y="4189413"/>
            <a:ext cx="1030287" cy="173037"/>
            <a:chOff x="4712" y="1742"/>
            <a:chExt cx="648" cy="108"/>
          </a:xfrm>
        </p:grpSpPr>
        <p:sp>
          <p:nvSpPr>
            <p:cNvPr id="36914" name="Rectangle 150"/>
            <p:cNvSpPr>
              <a:spLocks noChangeArrowheads="1"/>
            </p:cNvSpPr>
            <p:nvPr/>
          </p:nvSpPr>
          <p:spPr bwMode="auto">
            <a:xfrm>
              <a:off x="4712" y="1742"/>
              <a:ext cx="648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5" name="Rectangle 151"/>
            <p:cNvSpPr>
              <a:spLocks noChangeArrowheads="1"/>
            </p:cNvSpPr>
            <p:nvPr/>
          </p:nvSpPr>
          <p:spPr bwMode="auto">
            <a:xfrm>
              <a:off x="4712" y="1742"/>
              <a:ext cx="534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912" name="Line 152"/>
          <p:cNvSpPr>
            <a:spLocks noChangeShapeType="1"/>
          </p:cNvSpPr>
          <p:nvPr/>
        </p:nvSpPr>
        <p:spPr bwMode="auto">
          <a:xfrm rot="9691848">
            <a:off x="4032250" y="4232275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13" name="Text Box 153"/>
          <p:cNvSpPr txBox="1">
            <a:spLocks noChangeArrowheads="1"/>
          </p:cNvSpPr>
          <p:nvPr/>
        </p:nvSpPr>
        <p:spPr bwMode="auto">
          <a:xfrm>
            <a:off x="4672013" y="3843338"/>
            <a:ext cx="1246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reassembly</a:t>
            </a:r>
            <a:endParaRPr lang="en-US"/>
          </a:p>
        </p:txBody>
      </p:sp>
      <p:sp>
        <p:nvSpPr>
          <p:cNvPr id="15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98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OSPF (Open Shortest Path First)</a:t>
            </a:r>
          </a:p>
        </p:txBody>
      </p:sp>
      <p:sp>
        <p:nvSpPr>
          <p:cNvPr id="1167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68760"/>
            <a:ext cx="8229600" cy="5105400"/>
          </a:xfrm>
        </p:spPr>
        <p:txBody>
          <a:bodyPr/>
          <a:lstStyle/>
          <a:p>
            <a:r>
              <a:rPr lang="en-US" sz="2400" dirty="0" smtClean="0"/>
              <a:t>“open”: publicly available</a:t>
            </a:r>
          </a:p>
          <a:p>
            <a:r>
              <a:rPr lang="en-US" sz="2400" dirty="0" smtClean="0"/>
              <a:t>uses Link State algorithm </a:t>
            </a:r>
          </a:p>
          <a:p>
            <a:pPr lvl="1"/>
            <a:r>
              <a:rPr lang="en-US" sz="2000" dirty="0" smtClean="0"/>
              <a:t>LS packet dissemination</a:t>
            </a:r>
          </a:p>
          <a:p>
            <a:pPr lvl="1"/>
            <a:r>
              <a:rPr lang="en-US" sz="2000" dirty="0" smtClean="0"/>
              <a:t>topology map at each node</a:t>
            </a:r>
          </a:p>
          <a:p>
            <a:pPr lvl="1"/>
            <a:r>
              <a:rPr lang="en-US" sz="2000" dirty="0" smtClean="0"/>
              <a:t>route computation using </a:t>
            </a:r>
            <a:r>
              <a:rPr lang="en-US" sz="2000" dirty="0" err="1" smtClean="0"/>
              <a:t>Dijkstra’s</a:t>
            </a:r>
            <a:r>
              <a:rPr lang="en-US" sz="2000" dirty="0" smtClean="0"/>
              <a:t> algorithm.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OSPF advertisement carries one entry per neighbor router.</a:t>
            </a:r>
          </a:p>
          <a:p>
            <a:r>
              <a:rPr lang="en-US" sz="2400" dirty="0" smtClean="0"/>
              <a:t>advertisements disseminated to </a:t>
            </a:r>
            <a:r>
              <a:rPr lang="en-US" sz="2400" dirty="0" smtClean="0">
                <a:solidFill>
                  <a:srgbClr val="800000"/>
                </a:solidFill>
              </a:rPr>
              <a:t>entire</a:t>
            </a:r>
            <a:r>
              <a:rPr lang="en-US" sz="2400" dirty="0" smtClean="0"/>
              <a:t> AS (</a:t>
            </a:r>
            <a:r>
              <a:rPr lang="en-US" sz="2400" dirty="0" smtClean="0">
                <a:solidFill>
                  <a:srgbClr val="0033CC"/>
                </a:solidFill>
              </a:rPr>
              <a:t>via flooding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 smtClean="0"/>
              <a:t>carried in OSPF messages directly over IP (rather than TCP or </a:t>
            </a:r>
            <a:r>
              <a:rPr lang="en-US" sz="2000" dirty="0" smtClean="0"/>
              <a:t>UDP).</a:t>
            </a:r>
            <a:endParaRPr lang="en-US" sz="2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75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OSPF “Advanced” Features (not in RIP)</a:t>
            </a:r>
            <a:endParaRPr lang="en-US" dirty="0" smtClean="0"/>
          </a:p>
        </p:txBody>
      </p:sp>
      <p:sp>
        <p:nvSpPr>
          <p:cNvPr id="1177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40768"/>
            <a:ext cx="8229600" cy="4876800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security: </a:t>
            </a:r>
            <a:r>
              <a:rPr lang="en-US" sz="2400" dirty="0" smtClean="0"/>
              <a:t>all OSPF messages authenticated (to prevent malicious intrusion). 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multi</a:t>
            </a:r>
            <a:r>
              <a:rPr lang="en-US" sz="2400" dirty="0" smtClean="0"/>
              <a:t>ple same-cost </a:t>
            </a:r>
            <a:r>
              <a:rPr lang="en-US" sz="2400" dirty="0" smtClean="0">
                <a:solidFill>
                  <a:srgbClr val="800000"/>
                </a:solidFill>
              </a:rPr>
              <a:t>paths</a:t>
            </a:r>
            <a:r>
              <a:rPr lang="en-US" sz="2400" dirty="0" smtClean="0"/>
              <a:t> allowed (only one path in RIP).</a:t>
            </a:r>
          </a:p>
          <a:p>
            <a:r>
              <a:rPr lang="en-US" sz="2400" dirty="0" smtClean="0"/>
              <a:t>For each link, multiple cost metrics for different </a:t>
            </a:r>
            <a:r>
              <a:rPr lang="en-US" sz="2400" dirty="0" smtClean="0">
                <a:solidFill>
                  <a:srgbClr val="800000"/>
                </a:solidFill>
              </a:rPr>
              <a:t>TOS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(e.g., satellite link cost set “low” for best effort; high for real time).</a:t>
            </a:r>
          </a:p>
          <a:p>
            <a:r>
              <a:rPr lang="en-US" sz="2400" dirty="0" smtClean="0"/>
              <a:t>integrated </a:t>
            </a:r>
            <a:r>
              <a:rPr lang="en-US" sz="2400" dirty="0" err="1" smtClean="0"/>
              <a:t>uni</a:t>
            </a:r>
            <a:r>
              <a:rPr lang="en-US" sz="2400" dirty="0" smtClean="0"/>
              <a:t>- and </a:t>
            </a:r>
            <a:r>
              <a:rPr lang="en-US" sz="2400" dirty="0" smtClean="0">
                <a:solidFill>
                  <a:srgbClr val="800000"/>
                </a:solidFill>
              </a:rPr>
              <a:t>multicast</a:t>
            </a:r>
            <a:r>
              <a:rPr lang="en-US" sz="2400" dirty="0" smtClean="0"/>
              <a:t> support: </a:t>
            </a:r>
          </a:p>
          <a:p>
            <a:pPr lvl="1"/>
            <a:r>
              <a:rPr lang="en-US" dirty="0" smtClean="0"/>
              <a:t>Multicast OSPF (MOSPF) uses same topology data base as OSPF.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hierarchical</a:t>
            </a:r>
            <a:r>
              <a:rPr lang="en-US" sz="2400" dirty="0" smtClean="0"/>
              <a:t> OSPF in large domains.</a:t>
            </a:r>
          </a:p>
          <a:p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08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043608"/>
          </a:xfrm>
        </p:spPr>
        <p:txBody>
          <a:bodyPr/>
          <a:lstStyle/>
          <a:p>
            <a:r>
              <a:rPr lang="en-US" dirty="0" smtClean="0"/>
              <a:t>Hierarchical OSPF</a:t>
            </a:r>
          </a:p>
        </p:txBody>
      </p:sp>
      <p:pic>
        <p:nvPicPr>
          <p:cNvPr id="118789" name="Picture 3" descr="04-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263" y="1268760"/>
            <a:ext cx="7315200" cy="473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01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Hierarchical OSPF</a:t>
            </a:r>
            <a:endParaRPr lang="en-US" smtClean="0"/>
          </a:p>
        </p:txBody>
      </p:sp>
      <p:sp>
        <p:nvSpPr>
          <p:cNvPr id="1198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0700" y="1076747"/>
            <a:ext cx="8229600" cy="4008437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two-level hierarchy: </a:t>
            </a:r>
            <a:r>
              <a:rPr lang="en-US" sz="2400" dirty="0" smtClean="0"/>
              <a:t>local area, backbone.</a:t>
            </a:r>
          </a:p>
          <a:p>
            <a:pPr lvl="1"/>
            <a:r>
              <a:rPr lang="en-US" dirty="0" smtClean="0"/>
              <a:t>Link-State </a:t>
            </a:r>
            <a:r>
              <a:rPr lang="en-US" dirty="0"/>
              <a:t>A</a:t>
            </a:r>
            <a:r>
              <a:rPr lang="en-US" dirty="0" smtClean="0"/>
              <a:t>dvertisements (LSAs) only in area </a:t>
            </a:r>
          </a:p>
          <a:p>
            <a:pPr lvl="1"/>
            <a:r>
              <a:rPr lang="en-US" dirty="0" smtClean="0"/>
              <a:t>each </a:t>
            </a:r>
            <a:r>
              <a:rPr lang="en-US" dirty="0" smtClean="0"/>
              <a:t>node </a:t>
            </a:r>
            <a:r>
              <a:rPr lang="en-US" dirty="0" smtClean="0"/>
              <a:t>has detailed area topology; only </a:t>
            </a:r>
            <a:r>
              <a:rPr lang="en-US" dirty="0" smtClean="0"/>
              <a:t>knows </a:t>
            </a:r>
            <a:r>
              <a:rPr lang="en-US" dirty="0" smtClean="0"/>
              <a:t>direction (shortest path) to nets in other areas.</a:t>
            </a:r>
            <a:endParaRPr lang="en-US" sz="2000" dirty="0" smtClean="0"/>
          </a:p>
          <a:p>
            <a:r>
              <a:rPr lang="en-US" sz="2400" i="1" u="sng" dirty="0" smtClean="0">
                <a:solidFill>
                  <a:srgbClr val="800000"/>
                </a:solidFill>
              </a:rPr>
              <a:t>area border routers:</a:t>
            </a:r>
            <a:r>
              <a:rPr lang="en-US" sz="2400" b="1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“summarize” distances  to nets in own area, advertise to other Area Border routers.</a:t>
            </a:r>
          </a:p>
          <a:p>
            <a:r>
              <a:rPr lang="en-US" sz="2400" i="1" u="sng" dirty="0" smtClean="0">
                <a:solidFill>
                  <a:srgbClr val="800000"/>
                </a:solidFill>
              </a:rPr>
              <a:t>backbone routers: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run OSPF routing limited to backbone.</a:t>
            </a:r>
          </a:p>
          <a:p>
            <a:r>
              <a:rPr lang="en-US" sz="2400" i="1" u="sng" dirty="0" smtClean="0">
                <a:solidFill>
                  <a:srgbClr val="800000"/>
                </a:solidFill>
              </a:rPr>
              <a:t>boundary routers: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connect to other AS’s.</a:t>
            </a: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56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OSPF LSA Types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353425" cy="43307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Router link advertisement </a:t>
            </a:r>
            <a:r>
              <a:rPr lang="en-US" smtClean="0">
                <a:solidFill>
                  <a:srgbClr val="990000"/>
                </a:solidFill>
                <a:latin typeface="Comic Sans MS" pitchFamily="66" charset="0"/>
              </a:rPr>
              <a:t>[Hello message]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Network link advertisement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Network summary link advertisement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AS border router’s summary link advertisement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AS external link advertisement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60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4: Network Layer</a:t>
            </a:r>
          </a:p>
        </p:txBody>
      </p:sp>
      <p:sp>
        <p:nvSpPr>
          <p:cNvPr id="12083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4. 1 Introduction</a:t>
            </a:r>
          </a:p>
          <a:p>
            <a:r>
              <a:rPr lang="en-US" sz="2400" smtClean="0"/>
              <a:t>4.2 Virtual circuit and datagram networks</a:t>
            </a:r>
          </a:p>
          <a:p>
            <a:r>
              <a:rPr lang="en-US" sz="2400" smtClean="0"/>
              <a:t>4.3 What’s inside a router</a:t>
            </a:r>
          </a:p>
          <a:p>
            <a:r>
              <a:rPr lang="en-US" sz="2400" smtClean="0"/>
              <a:t>4.4 IP: Internet Protocol</a:t>
            </a:r>
          </a:p>
          <a:p>
            <a:pPr lvl="1"/>
            <a:r>
              <a:rPr lang="en-US" sz="2000" smtClean="0"/>
              <a:t>Datagram format</a:t>
            </a:r>
          </a:p>
          <a:p>
            <a:pPr lvl="1"/>
            <a:r>
              <a:rPr lang="en-US" sz="2000" smtClean="0"/>
              <a:t>IPv4 addressing</a:t>
            </a:r>
          </a:p>
          <a:p>
            <a:pPr lvl="1"/>
            <a:r>
              <a:rPr lang="en-US" sz="2000" smtClean="0"/>
              <a:t>ICMP</a:t>
            </a:r>
          </a:p>
          <a:p>
            <a:pPr lvl="1"/>
            <a:r>
              <a:rPr lang="en-US" sz="2000" smtClean="0"/>
              <a:t>IPv6</a:t>
            </a:r>
          </a:p>
        </p:txBody>
      </p:sp>
      <p:sp>
        <p:nvSpPr>
          <p:cNvPr id="12083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 smtClean="0"/>
              <a:t>4.5 Routing algorithms</a:t>
            </a:r>
          </a:p>
          <a:p>
            <a:pPr lvl="1"/>
            <a:r>
              <a:rPr lang="en-US" sz="2000" dirty="0" smtClean="0"/>
              <a:t>Link state</a:t>
            </a:r>
          </a:p>
          <a:p>
            <a:pPr lvl="1"/>
            <a:r>
              <a:rPr lang="en-US" sz="2000" dirty="0" smtClean="0"/>
              <a:t>Distance Vector</a:t>
            </a:r>
          </a:p>
          <a:p>
            <a:pPr lvl="1"/>
            <a:r>
              <a:rPr lang="en-US" sz="2000" dirty="0" smtClean="0"/>
              <a:t>Hierarchical routing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4.6 Routing in the Internet</a:t>
            </a:r>
          </a:p>
          <a:p>
            <a:pPr lvl="1"/>
            <a:r>
              <a:rPr lang="en-US" sz="2000" dirty="0" smtClean="0"/>
              <a:t>RIP</a:t>
            </a:r>
          </a:p>
          <a:p>
            <a:pPr lvl="1"/>
            <a:r>
              <a:rPr lang="en-US" sz="2000" dirty="0" smtClean="0"/>
              <a:t>OSPF</a:t>
            </a:r>
          </a:p>
          <a:p>
            <a:pPr lvl="1"/>
            <a:r>
              <a:rPr lang="en-US" sz="2000" dirty="0" smtClean="0">
                <a:solidFill>
                  <a:srgbClr val="800000"/>
                </a:solidFill>
              </a:rPr>
              <a:t>BGP</a:t>
            </a:r>
          </a:p>
          <a:p>
            <a:r>
              <a:rPr lang="en-US" sz="2400" dirty="0" smtClean="0"/>
              <a:t>4.7 Broadcast and multicast routing</a:t>
            </a:r>
          </a:p>
          <a:p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77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Internet Inter-AS routing: BGP</a:t>
            </a:r>
            <a:endParaRPr lang="en-US" sz="2800" dirty="0" smtClean="0"/>
          </a:p>
        </p:txBody>
      </p:sp>
      <p:sp>
        <p:nvSpPr>
          <p:cNvPr id="1218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148680"/>
            <a:ext cx="8579296" cy="4800600"/>
          </a:xfrm>
        </p:spPr>
        <p:txBody>
          <a:bodyPr/>
          <a:lstStyle/>
          <a:p>
            <a:pPr marL="381000" indent="-381000">
              <a:lnSpc>
                <a:spcPct val="90000"/>
              </a:lnSpc>
            </a:pPr>
            <a:r>
              <a:rPr lang="en-US" dirty="0" smtClean="0">
                <a:solidFill>
                  <a:srgbClr val="800000"/>
                </a:solidFill>
              </a:rPr>
              <a:t>BGP (Border Gateway Protocol):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0033CC"/>
                </a:solidFill>
              </a:rPr>
              <a:t>de facto standard</a:t>
            </a:r>
          </a:p>
          <a:p>
            <a:pPr marL="381000" indent="-381000">
              <a:lnSpc>
                <a:spcPct val="90000"/>
              </a:lnSpc>
            </a:pPr>
            <a:r>
              <a:rPr lang="en-US" dirty="0" smtClean="0"/>
              <a:t>BGP provides each AS a means to:</a:t>
            </a:r>
          </a:p>
          <a:p>
            <a:pPr marL="800100" lvl="1" indent="-342900">
              <a:lnSpc>
                <a:spcPct val="90000"/>
              </a:lnSpc>
              <a:buFont typeface="ZapfDingbats" pitchFamily="82" charset="2"/>
              <a:buAutoNum type="arabicPeriod"/>
            </a:pPr>
            <a:r>
              <a:rPr lang="en-US" dirty="0" smtClean="0"/>
              <a:t>Obtain subnet </a:t>
            </a:r>
            <a:r>
              <a:rPr lang="en-US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reachability</a:t>
            </a:r>
            <a:r>
              <a:rPr lang="en-US" dirty="0" smtClean="0"/>
              <a:t> information from neighboring </a:t>
            </a:r>
            <a:r>
              <a:rPr lang="en-US" dirty="0" smtClean="0"/>
              <a:t>AS’s</a:t>
            </a:r>
            <a:r>
              <a:rPr lang="en-US" dirty="0" smtClean="0"/>
              <a:t>.</a:t>
            </a:r>
          </a:p>
          <a:p>
            <a:pPr marL="800100" lvl="1" indent="-342900">
              <a:lnSpc>
                <a:spcPct val="90000"/>
              </a:lnSpc>
              <a:buFont typeface="ZapfDingbats" pitchFamily="82" charset="2"/>
              <a:buAutoNum type="arabicPeriod"/>
            </a:pPr>
            <a:r>
              <a:rPr lang="en-US" dirty="0" smtClean="0"/>
              <a:t>Propagate </a:t>
            </a:r>
            <a:r>
              <a:rPr lang="en-US" dirty="0" smtClean="0"/>
              <a:t>the reachability </a:t>
            </a:r>
            <a:r>
              <a:rPr lang="en-US" dirty="0" smtClean="0"/>
              <a:t>information to all AS-internal routers.</a:t>
            </a:r>
          </a:p>
          <a:p>
            <a:pPr marL="800100" lvl="1" indent="-342900">
              <a:lnSpc>
                <a:spcPct val="90000"/>
              </a:lnSpc>
              <a:buFont typeface="ZapfDingbats" pitchFamily="82" charset="2"/>
              <a:buAutoNum type="arabicPeriod"/>
            </a:pPr>
            <a:r>
              <a:rPr lang="en-US" dirty="0" smtClean="0"/>
              <a:t>Determine “good” routes to subnets based on reachability information and policy.</a:t>
            </a:r>
          </a:p>
          <a:p>
            <a:pPr marL="381000" indent="-381000">
              <a:lnSpc>
                <a:spcPct val="90000"/>
              </a:lnSpc>
            </a:pPr>
            <a:r>
              <a:rPr lang="en-US" dirty="0" smtClean="0"/>
              <a:t>allows subnet to advertise its existence to rest of Internet: </a:t>
            </a:r>
            <a:r>
              <a:rPr lang="en-US" dirty="0" smtClean="0">
                <a:solidFill>
                  <a:srgbClr val="800000"/>
                </a:solidFill>
              </a:rPr>
              <a:t>“I am here!”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09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Layer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800600"/>
          </a:xfrm>
        </p:spPr>
        <p:txBody>
          <a:bodyPr/>
          <a:lstStyle/>
          <a:p>
            <a:r>
              <a:rPr lang="en-US" dirty="0" smtClean="0"/>
              <a:t>IP Issues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Fragmentation, addressing, subnets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DHCP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Network Address Translation (NAT)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Link State Routing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Reliable Flooding</a:t>
            </a:r>
          </a:p>
          <a:p>
            <a:pPr lvl="1"/>
            <a:r>
              <a:rPr lang="en-US" dirty="0" err="1" smtClean="0"/>
              <a:t>Dikjstra’s</a:t>
            </a:r>
            <a:r>
              <a:rPr lang="en-US" dirty="0" smtClean="0"/>
              <a:t> Algorithm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Hierarchical Routing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RIP, OSPF, BGP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96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IP Fragmentation and Reassembly</a:t>
            </a:r>
            <a:endParaRPr lang="en-US" smtClean="0"/>
          </a:p>
        </p:txBody>
      </p:sp>
      <p:grpSp>
        <p:nvGrpSpPr>
          <p:cNvPr id="37893" name="Group 3"/>
          <p:cNvGrpSpPr>
            <a:grpSpLocks/>
          </p:cNvGrpSpPr>
          <p:nvPr/>
        </p:nvGrpSpPr>
        <p:grpSpPr bwMode="auto">
          <a:xfrm>
            <a:off x="3505200" y="1498600"/>
            <a:ext cx="4902200" cy="4041775"/>
            <a:chOff x="1154" y="944"/>
            <a:chExt cx="3088" cy="2546"/>
          </a:xfrm>
        </p:grpSpPr>
        <p:grpSp>
          <p:nvGrpSpPr>
            <p:cNvPr id="37899" name="Group 4"/>
            <p:cNvGrpSpPr>
              <a:grpSpLocks/>
            </p:cNvGrpSpPr>
            <p:nvPr/>
          </p:nvGrpSpPr>
          <p:grpSpPr bwMode="auto">
            <a:xfrm>
              <a:off x="1218" y="944"/>
              <a:ext cx="2676" cy="416"/>
              <a:chOff x="3006" y="1208"/>
              <a:chExt cx="2676" cy="416"/>
            </a:xfrm>
          </p:grpSpPr>
          <p:sp>
            <p:nvSpPr>
              <p:cNvPr id="37943" name="Rectangle 5"/>
              <p:cNvSpPr>
                <a:spLocks noChangeArrowheads="1"/>
              </p:cNvSpPr>
              <p:nvPr/>
            </p:nvSpPr>
            <p:spPr bwMode="auto">
              <a:xfrm>
                <a:off x="3048" y="1212"/>
                <a:ext cx="2634" cy="34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37944" name="Rectangle 6"/>
              <p:cNvSpPr>
                <a:spLocks noChangeArrowheads="1"/>
              </p:cNvSpPr>
              <p:nvPr/>
            </p:nvSpPr>
            <p:spPr bwMode="auto">
              <a:xfrm>
                <a:off x="3006" y="1242"/>
                <a:ext cx="2634" cy="34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45" name="Text Box 7"/>
              <p:cNvSpPr txBox="1">
                <a:spLocks noChangeArrowheads="1"/>
              </p:cNvSpPr>
              <p:nvPr/>
            </p:nvSpPr>
            <p:spPr bwMode="auto">
              <a:xfrm>
                <a:off x="3734" y="1208"/>
                <a:ext cx="299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1800" dirty="0"/>
                  <a:t>ID</a:t>
                </a:r>
              </a:p>
              <a:p>
                <a:r>
                  <a:rPr lang="en-US" sz="1800" dirty="0"/>
                  <a:t>=x</a:t>
                </a:r>
              </a:p>
            </p:txBody>
          </p:sp>
          <p:sp>
            <p:nvSpPr>
              <p:cNvPr id="37946" name="Text Box 8"/>
              <p:cNvSpPr txBox="1">
                <a:spLocks noChangeArrowheads="1"/>
              </p:cNvSpPr>
              <p:nvPr/>
            </p:nvSpPr>
            <p:spPr bwMode="auto">
              <a:xfrm>
                <a:off x="4605" y="1220"/>
                <a:ext cx="555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1800" dirty="0"/>
                  <a:t>offset</a:t>
                </a:r>
              </a:p>
              <a:p>
                <a:pPr algn="ctr"/>
                <a:r>
                  <a:rPr lang="en-US" sz="1800" dirty="0"/>
                  <a:t>=0</a:t>
                </a:r>
              </a:p>
            </p:txBody>
          </p:sp>
          <p:sp>
            <p:nvSpPr>
              <p:cNvPr id="37947" name="Text Box 9"/>
              <p:cNvSpPr txBox="1">
                <a:spLocks noChangeArrowheads="1"/>
              </p:cNvSpPr>
              <p:nvPr/>
            </p:nvSpPr>
            <p:spPr bwMode="auto">
              <a:xfrm>
                <a:off x="3980" y="1220"/>
                <a:ext cx="67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1800" dirty="0" err="1"/>
                  <a:t>fragflag</a:t>
                </a:r>
                <a:endParaRPr lang="en-US" sz="1800" dirty="0"/>
              </a:p>
              <a:p>
                <a:pPr algn="ctr"/>
                <a:r>
                  <a:rPr lang="en-US" sz="1800" dirty="0"/>
                  <a:t>=0</a:t>
                </a:r>
              </a:p>
            </p:txBody>
          </p:sp>
          <p:sp>
            <p:nvSpPr>
              <p:cNvPr id="37948" name="Text Box 10"/>
              <p:cNvSpPr txBox="1">
                <a:spLocks noChangeArrowheads="1"/>
              </p:cNvSpPr>
              <p:nvPr/>
            </p:nvSpPr>
            <p:spPr bwMode="auto">
              <a:xfrm>
                <a:off x="3230" y="1208"/>
                <a:ext cx="541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1800" dirty="0"/>
                  <a:t>length</a:t>
                </a:r>
              </a:p>
              <a:p>
                <a:r>
                  <a:rPr lang="en-US" sz="1800" dirty="0"/>
                  <a:t>=4000</a:t>
                </a:r>
              </a:p>
            </p:txBody>
          </p:sp>
          <p:sp>
            <p:nvSpPr>
              <p:cNvPr id="37949" name="Line 11"/>
              <p:cNvSpPr>
                <a:spLocks noChangeShapeType="1"/>
              </p:cNvSpPr>
              <p:nvPr/>
            </p:nvSpPr>
            <p:spPr bwMode="auto">
              <a:xfrm>
                <a:off x="3246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50" name="Line 12"/>
              <p:cNvSpPr>
                <a:spLocks noChangeShapeType="1"/>
              </p:cNvSpPr>
              <p:nvPr/>
            </p:nvSpPr>
            <p:spPr bwMode="auto">
              <a:xfrm>
                <a:off x="3756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51" name="Line 13"/>
              <p:cNvSpPr>
                <a:spLocks noChangeShapeType="1"/>
              </p:cNvSpPr>
              <p:nvPr/>
            </p:nvSpPr>
            <p:spPr bwMode="auto">
              <a:xfrm>
                <a:off x="4020" y="1254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52" name="Line 14"/>
              <p:cNvSpPr>
                <a:spLocks noChangeShapeType="1"/>
              </p:cNvSpPr>
              <p:nvPr/>
            </p:nvSpPr>
            <p:spPr bwMode="auto">
              <a:xfrm>
                <a:off x="4638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53" name="Line 15"/>
              <p:cNvSpPr>
                <a:spLocks noChangeShapeType="1"/>
              </p:cNvSpPr>
              <p:nvPr/>
            </p:nvSpPr>
            <p:spPr bwMode="auto">
              <a:xfrm>
                <a:off x="5112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54" name="Rectangle 16"/>
              <p:cNvSpPr>
                <a:spLocks noChangeArrowheads="1"/>
              </p:cNvSpPr>
              <p:nvPr/>
            </p:nvSpPr>
            <p:spPr bwMode="auto">
              <a:xfrm>
                <a:off x="5232" y="1212"/>
                <a:ext cx="138" cy="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900" name="Group 17"/>
            <p:cNvGrpSpPr>
              <a:grpSpLocks/>
            </p:cNvGrpSpPr>
            <p:nvPr/>
          </p:nvGrpSpPr>
          <p:grpSpPr bwMode="auto">
            <a:xfrm>
              <a:off x="1566" y="2048"/>
              <a:ext cx="2676" cy="416"/>
              <a:chOff x="3006" y="1208"/>
              <a:chExt cx="2676" cy="416"/>
            </a:xfrm>
          </p:grpSpPr>
          <p:sp>
            <p:nvSpPr>
              <p:cNvPr id="37931" name="Rectangle 18"/>
              <p:cNvSpPr>
                <a:spLocks noChangeArrowheads="1"/>
              </p:cNvSpPr>
              <p:nvPr/>
            </p:nvSpPr>
            <p:spPr bwMode="auto">
              <a:xfrm>
                <a:off x="3048" y="1212"/>
                <a:ext cx="2634" cy="34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37932" name="Rectangle 19"/>
              <p:cNvSpPr>
                <a:spLocks noChangeArrowheads="1"/>
              </p:cNvSpPr>
              <p:nvPr/>
            </p:nvSpPr>
            <p:spPr bwMode="auto">
              <a:xfrm>
                <a:off x="3006" y="1242"/>
                <a:ext cx="2634" cy="34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33" name="Text Box 20"/>
              <p:cNvSpPr txBox="1">
                <a:spLocks noChangeArrowheads="1"/>
              </p:cNvSpPr>
              <p:nvPr/>
            </p:nvSpPr>
            <p:spPr bwMode="auto">
              <a:xfrm>
                <a:off x="3734" y="1208"/>
                <a:ext cx="299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1800" dirty="0"/>
                  <a:t>ID</a:t>
                </a:r>
              </a:p>
              <a:p>
                <a:r>
                  <a:rPr lang="en-US" sz="1800" dirty="0"/>
                  <a:t>=x</a:t>
                </a:r>
              </a:p>
            </p:txBody>
          </p:sp>
          <p:sp>
            <p:nvSpPr>
              <p:cNvPr id="37934" name="Text Box 21"/>
              <p:cNvSpPr txBox="1">
                <a:spLocks noChangeArrowheads="1"/>
              </p:cNvSpPr>
              <p:nvPr/>
            </p:nvSpPr>
            <p:spPr bwMode="auto">
              <a:xfrm>
                <a:off x="4605" y="1220"/>
                <a:ext cx="555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1800" dirty="0"/>
                  <a:t>offset</a:t>
                </a:r>
              </a:p>
              <a:p>
                <a:pPr algn="ctr"/>
                <a:r>
                  <a:rPr lang="en-US" sz="1800" dirty="0"/>
                  <a:t>=0</a:t>
                </a:r>
              </a:p>
            </p:txBody>
          </p:sp>
          <p:sp>
            <p:nvSpPr>
              <p:cNvPr id="37935" name="Text Box 22"/>
              <p:cNvSpPr txBox="1">
                <a:spLocks noChangeArrowheads="1"/>
              </p:cNvSpPr>
              <p:nvPr/>
            </p:nvSpPr>
            <p:spPr bwMode="auto">
              <a:xfrm>
                <a:off x="3980" y="1220"/>
                <a:ext cx="67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1800" dirty="0" err="1"/>
                  <a:t>fragflag</a:t>
                </a:r>
                <a:endParaRPr lang="en-US" sz="1800" dirty="0"/>
              </a:p>
              <a:p>
                <a:pPr algn="ctr"/>
                <a:r>
                  <a:rPr lang="en-US" sz="1800" dirty="0"/>
                  <a:t>=1</a:t>
                </a:r>
              </a:p>
            </p:txBody>
          </p:sp>
          <p:sp>
            <p:nvSpPr>
              <p:cNvPr id="37937" name="Line 24"/>
              <p:cNvSpPr>
                <a:spLocks noChangeShapeType="1"/>
              </p:cNvSpPr>
              <p:nvPr/>
            </p:nvSpPr>
            <p:spPr bwMode="auto">
              <a:xfrm>
                <a:off x="3246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38" name="Line 25"/>
              <p:cNvSpPr>
                <a:spLocks noChangeShapeType="1"/>
              </p:cNvSpPr>
              <p:nvPr/>
            </p:nvSpPr>
            <p:spPr bwMode="auto">
              <a:xfrm>
                <a:off x="3750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39" name="Line 26"/>
              <p:cNvSpPr>
                <a:spLocks noChangeShapeType="1"/>
              </p:cNvSpPr>
              <p:nvPr/>
            </p:nvSpPr>
            <p:spPr bwMode="auto">
              <a:xfrm>
                <a:off x="4020" y="1254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40" name="Line 27"/>
              <p:cNvSpPr>
                <a:spLocks noChangeShapeType="1"/>
              </p:cNvSpPr>
              <p:nvPr/>
            </p:nvSpPr>
            <p:spPr bwMode="auto">
              <a:xfrm>
                <a:off x="4638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41" name="Line 28"/>
              <p:cNvSpPr>
                <a:spLocks noChangeShapeType="1"/>
              </p:cNvSpPr>
              <p:nvPr/>
            </p:nvSpPr>
            <p:spPr bwMode="auto">
              <a:xfrm>
                <a:off x="5112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42" name="Rectangle 29"/>
              <p:cNvSpPr>
                <a:spLocks noChangeArrowheads="1"/>
              </p:cNvSpPr>
              <p:nvPr/>
            </p:nvSpPr>
            <p:spPr bwMode="auto">
              <a:xfrm>
                <a:off x="5232" y="1212"/>
                <a:ext cx="138" cy="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901" name="Group 30"/>
            <p:cNvGrpSpPr>
              <a:grpSpLocks/>
            </p:cNvGrpSpPr>
            <p:nvPr/>
          </p:nvGrpSpPr>
          <p:grpSpPr bwMode="auto">
            <a:xfrm>
              <a:off x="1566" y="2556"/>
              <a:ext cx="2676" cy="412"/>
              <a:chOff x="3006" y="1212"/>
              <a:chExt cx="2676" cy="412"/>
            </a:xfrm>
          </p:grpSpPr>
          <p:sp>
            <p:nvSpPr>
              <p:cNvPr id="37919" name="Rectangle 31"/>
              <p:cNvSpPr>
                <a:spLocks noChangeArrowheads="1"/>
              </p:cNvSpPr>
              <p:nvPr/>
            </p:nvSpPr>
            <p:spPr bwMode="auto">
              <a:xfrm>
                <a:off x="3048" y="1212"/>
                <a:ext cx="2634" cy="34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37920" name="Rectangle 32"/>
              <p:cNvSpPr>
                <a:spLocks noChangeArrowheads="1"/>
              </p:cNvSpPr>
              <p:nvPr/>
            </p:nvSpPr>
            <p:spPr bwMode="auto">
              <a:xfrm>
                <a:off x="3006" y="1242"/>
                <a:ext cx="2634" cy="34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22" name="Text Box 34"/>
              <p:cNvSpPr txBox="1">
                <a:spLocks noChangeArrowheads="1"/>
              </p:cNvSpPr>
              <p:nvPr/>
            </p:nvSpPr>
            <p:spPr bwMode="auto">
              <a:xfrm>
                <a:off x="4605" y="1220"/>
                <a:ext cx="555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1800" dirty="0"/>
                  <a:t>offset</a:t>
                </a:r>
              </a:p>
              <a:p>
                <a:pPr algn="ctr"/>
                <a:r>
                  <a:rPr lang="en-US" sz="1800" dirty="0"/>
                  <a:t>=185</a:t>
                </a:r>
              </a:p>
            </p:txBody>
          </p:sp>
          <p:sp>
            <p:nvSpPr>
              <p:cNvPr id="37925" name="Line 37"/>
              <p:cNvSpPr>
                <a:spLocks noChangeShapeType="1"/>
              </p:cNvSpPr>
              <p:nvPr/>
            </p:nvSpPr>
            <p:spPr bwMode="auto">
              <a:xfrm>
                <a:off x="3246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26" name="Line 38"/>
              <p:cNvSpPr>
                <a:spLocks noChangeShapeType="1"/>
              </p:cNvSpPr>
              <p:nvPr/>
            </p:nvSpPr>
            <p:spPr bwMode="auto">
              <a:xfrm>
                <a:off x="3750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27" name="Line 39"/>
              <p:cNvSpPr>
                <a:spLocks noChangeShapeType="1"/>
              </p:cNvSpPr>
              <p:nvPr/>
            </p:nvSpPr>
            <p:spPr bwMode="auto">
              <a:xfrm>
                <a:off x="4020" y="1254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28" name="Line 40"/>
              <p:cNvSpPr>
                <a:spLocks noChangeShapeType="1"/>
              </p:cNvSpPr>
              <p:nvPr/>
            </p:nvSpPr>
            <p:spPr bwMode="auto">
              <a:xfrm>
                <a:off x="4638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29" name="Line 41"/>
              <p:cNvSpPr>
                <a:spLocks noChangeShapeType="1"/>
              </p:cNvSpPr>
              <p:nvPr/>
            </p:nvSpPr>
            <p:spPr bwMode="auto">
              <a:xfrm>
                <a:off x="5112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30" name="Rectangle 42"/>
              <p:cNvSpPr>
                <a:spLocks noChangeArrowheads="1"/>
              </p:cNvSpPr>
              <p:nvPr/>
            </p:nvSpPr>
            <p:spPr bwMode="auto">
              <a:xfrm>
                <a:off x="5232" y="1212"/>
                <a:ext cx="138" cy="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902" name="Group 43"/>
            <p:cNvGrpSpPr>
              <a:grpSpLocks/>
            </p:cNvGrpSpPr>
            <p:nvPr/>
          </p:nvGrpSpPr>
          <p:grpSpPr bwMode="auto">
            <a:xfrm>
              <a:off x="1560" y="3067"/>
              <a:ext cx="2676" cy="423"/>
              <a:chOff x="3006" y="1201"/>
              <a:chExt cx="2676" cy="423"/>
            </a:xfrm>
          </p:grpSpPr>
          <p:sp>
            <p:nvSpPr>
              <p:cNvPr id="37907" name="Rectangle 44"/>
              <p:cNvSpPr>
                <a:spLocks noChangeArrowheads="1"/>
              </p:cNvSpPr>
              <p:nvPr/>
            </p:nvSpPr>
            <p:spPr bwMode="auto">
              <a:xfrm>
                <a:off x="3048" y="1212"/>
                <a:ext cx="2634" cy="34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37908" name="Rectangle 45"/>
              <p:cNvSpPr>
                <a:spLocks noChangeArrowheads="1"/>
              </p:cNvSpPr>
              <p:nvPr/>
            </p:nvSpPr>
            <p:spPr bwMode="auto">
              <a:xfrm>
                <a:off x="3006" y="1242"/>
                <a:ext cx="2634" cy="34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0" name="Text Box 47"/>
              <p:cNvSpPr txBox="1">
                <a:spLocks noChangeArrowheads="1"/>
              </p:cNvSpPr>
              <p:nvPr/>
            </p:nvSpPr>
            <p:spPr bwMode="auto">
              <a:xfrm>
                <a:off x="4605" y="1220"/>
                <a:ext cx="555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1800" dirty="0"/>
                  <a:t>offset</a:t>
                </a:r>
              </a:p>
              <a:p>
                <a:pPr algn="ctr"/>
                <a:r>
                  <a:rPr lang="en-US" sz="1800" dirty="0"/>
                  <a:t>=370</a:t>
                </a:r>
              </a:p>
            </p:txBody>
          </p:sp>
          <p:sp>
            <p:nvSpPr>
              <p:cNvPr id="37911" name="Text Box 48"/>
              <p:cNvSpPr txBox="1">
                <a:spLocks noChangeArrowheads="1"/>
              </p:cNvSpPr>
              <p:nvPr/>
            </p:nvSpPr>
            <p:spPr bwMode="auto">
              <a:xfrm>
                <a:off x="3980" y="1220"/>
                <a:ext cx="67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1800" dirty="0" err="1"/>
                  <a:t>fragflag</a:t>
                </a:r>
                <a:endParaRPr lang="en-US" sz="1800" dirty="0"/>
              </a:p>
              <a:p>
                <a:pPr algn="ctr"/>
                <a:r>
                  <a:rPr lang="en-US" sz="1800" dirty="0"/>
                  <a:t>=0</a:t>
                </a:r>
              </a:p>
            </p:txBody>
          </p:sp>
          <p:sp>
            <p:nvSpPr>
              <p:cNvPr id="37912" name="Text Box 49"/>
              <p:cNvSpPr txBox="1">
                <a:spLocks noChangeArrowheads="1"/>
              </p:cNvSpPr>
              <p:nvPr/>
            </p:nvSpPr>
            <p:spPr bwMode="auto">
              <a:xfrm>
                <a:off x="3236" y="1201"/>
                <a:ext cx="552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1800" dirty="0"/>
                  <a:t>length</a:t>
                </a:r>
              </a:p>
              <a:p>
                <a:r>
                  <a:rPr lang="en-US" sz="1800" dirty="0"/>
                  <a:t>=1040</a:t>
                </a:r>
              </a:p>
            </p:txBody>
          </p:sp>
          <p:sp>
            <p:nvSpPr>
              <p:cNvPr id="37913" name="Line 50"/>
              <p:cNvSpPr>
                <a:spLocks noChangeShapeType="1"/>
              </p:cNvSpPr>
              <p:nvPr/>
            </p:nvSpPr>
            <p:spPr bwMode="auto">
              <a:xfrm>
                <a:off x="3246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4" name="Line 51"/>
              <p:cNvSpPr>
                <a:spLocks noChangeShapeType="1"/>
              </p:cNvSpPr>
              <p:nvPr/>
            </p:nvSpPr>
            <p:spPr bwMode="auto">
              <a:xfrm>
                <a:off x="3750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5" name="Line 52"/>
              <p:cNvSpPr>
                <a:spLocks noChangeShapeType="1"/>
              </p:cNvSpPr>
              <p:nvPr/>
            </p:nvSpPr>
            <p:spPr bwMode="auto">
              <a:xfrm>
                <a:off x="4020" y="1254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6" name="Line 53"/>
              <p:cNvSpPr>
                <a:spLocks noChangeShapeType="1"/>
              </p:cNvSpPr>
              <p:nvPr/>
            </p:nvSpPr>
            <p:spPr bwMode="auto">
              <a:xfrm>
                <a:off x="4638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7" name="Line 54"/>
              <p:cNvSpPr>
                <a:spLocks noChangeShapeType="1"/>
              </p:cNvSpPr>
              <p:nvPr/>
            </p:nvSpPr>
            <p:spPr bwMode="auto">
              <a:xfrm>
                <a:off x="5112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8" name="Rectangle 55"/>
              <p:cNvSpPr>
                <a:spLocks noChangeArrowheads="1"/>
              </p:cNvSpPr>
              <p:nvPr/>
            </p:nvSpPr>
            <p:spPr bwMode="auto">
              <a:xfrm>
                <a:off x="5232" y="1212"/>
                <a:ext cx="138" cy="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903" name="Freeform 56"/>
            <p:cNvSpPr>
              <a:spLocks/>
            </p:cNvSpPr>
            <p:nvPr/>
          </p:nvSpPr>
          <p:spPr bwMode="auto">
            <a:xfrm>
              <a:off x="1290" y="1422"/>
              <a:ext cx="210" cy="1362"/>
            </a:xfrm>
            <a:custGeom>
              <a:avLst/>
              <a:gdLst>
                <a:gd name="T0" fmla="*/ 0 w 210"/>
                <a:gd name="T1" fmla="*/ 0 h 1362"/>
                <a:gd name="T2" fmla="*/ 0 w 210"/>
                <a:gd name="T3" fmla="*/ 1362 h 1362"/>
                <a:gd name="T4" fmla="*/ 210 w 210"/>
                <a:gd name="T5" fmla="*/ 858 h 13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0" h="1362">
                  <a:moveTo>
                    <a:pt x="0" y="0"/>
                  </a:moveTo>
                  <a:lnTo>
                    <a:pt x="0" y="1362"/>
                  </a:lnTo>
                  <a:lnTo>
                    <a:pt x="210" y="858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4" name="Line 57"/>
            <p:cNvSpPr>
              <a:spLocks noChangeShapeType="1"/>
            </p:cNvSpPr>
            <p:nvPr/>
          </p:nvSpPr>
          <p:spPr bwMode="auto">
            <a:xfrm>
              <a:off x="1290" y="2766"/>
              <a:ext cx="22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5" name="Line 58"/>
            <p:cNvSpPr>
              <a:spLocks noChangeShapeType="1"/>
            </p:cNvSpPr>
            <p:nvPr/>
          </p:nvSpPr>
          <p:spPr bwMode="auto">
            <a:xfrm>
              <a:off x="1296" y="2772"/>
              <a:ext cx="210" cy="49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6" name="Text Box 59"/>
            <p:cNvSpPr txBox="1">
              <a:spLocks noChangeArrowheads="1"/>
            </p:cNvSpPr>
            <p:nvPr/>
          </p:nvSpPr>
          <p:spPr bwMode="auto">
            <a:xfrm>
              <a:off x="1154" y="1472"/>
              <a:ext cx="2297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 dirty="0">
                  <a:solidFill>
                    <a:srgbClr val="800000"/>
                  </a:solidFill>
                </a:rPr>
                <a:t>One large datagram becomes</a:t>
              </a:r>
            </a:p>
            <a:p>
              <a:r>
                <a:rPr lang="en-US" sz="2000" dirty="0">
                  <a:solidFill>
                    <a:srgbClr val="800000"/>
                  </a:solidFill>
                </a:rPr>
                <a:t>several smaller datagrams</a:t>
              </a:r>
            </a:p>
          </p:txBody>
        </p:sp>
      </p:grpSp>
      <p:sp>
        <p:nvSpPr>
          <p:cNvPr id="37894" name="Rectangle 60"/>
          <p:cNvSpPr>
            <a:spLocks noChangeArrowheads="1"/>
          </p:cNvSpPr>
          <p:nvPr/>
        </p:nvSpPr>
        <p:spPr bwMode="auto">
          <a:xfrm>
            <a:off x="331788" y="1801813"/>
            <a:ext cx="2830512" cy="167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000" u="sng" dirty="0" smtClean="0">
                <a:solidFill>
                  <a:srgbClr val="800000"/>
                </a:solidFill>
              </a:rPr>
              <a:t>Example</a:t>
            </a:r>
            <a:endParaRPr lang="en-US" sz="2000" dirty="0" smtClean="0">
              <a:solidFill>
                <a:srgbClr val="800000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 smtClean="0"/>
              <a:t>4000 byte datagram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 smtClean="0"/>
              <a:t>MTU </a:t>
            </a:r>
            <a:r>
              <a:rPr lang="en-US" sz="2000" dirty="0"/>
              <a:t>= 1500 bytes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sz="2000" dirty="0"/>
          </a:p>
        </p:txBody>
      </p:sp>
      <p:sp>
        <p:nvSpPr>
          <p:cNvPr id="37895" name="Text Box 61"/>
          <p:cNvSpPr txBox="1">
            <a:spLocks noChangeArrowheads="1"/>
          </p:cNvSpPr>
          <p:nvPr/>
        </p:nvSpPr>
        <p:spPr bwMode="auto">
          <a:xfrm>
            <a:off x="331788" y="3756024"/>
            <a:ext cx="193595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2000" dirty="0"/>
              <a:t>1480 bytes in </a:t>
            </a:r>
            <a:br>
              <a:rPr lang="en-US" sz="2000" dirty="0"/>
            </a:br>
            <a:r>
              <a:rPr lang="en-US" sz="2000" dirty="0"/>
              <a:t>data field</a:t>
            </a:r>
          </a:p>
        </p:txBody>
      </p:sp>
      <p:sp>
        <p:nvSpPr>
          <p:cNvPr id="37896" name="Line 62"/>
          <p:cNvSpPr>
            <a:spLocks noChangeShapeType="1"/>
          </p:cNvSpPr>
          <p:nvPr/>
        </p:nvSpPr>
        <p:spPr bwMode="auto">
          <a:xfrm flipV="1">
            <a:off x="2085975" y="3592513"/>
            <a:ext cx="2536825" cy="581025"/>
          </a:xfrm>
          <a:prstGeom prst="line">
            <a:avLst/>
          </a:prstGeom>
          <a:noFill/>
          <a:ln w="25400">
            <a:solidFill>
              <a:srgbClr val="008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897" name="Text Box 63"/>
          <p:cNvSpPr txBox="1">
            <a:spLocks noChangeArrowheads="1"/>
          </p:cNvSpPr>
          <p:nvPr/>
        </p:nvSpPr>
        <p:spPr bwMode="auto">
          <a:xfrm>
            <a:off x="1785660" y="4567238"/>
            <a:ext cx="117371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2000" dirty="0"/>
              <a:t>offset =</a:t>
            </a:r>
          </a:p>
          <a:p>
            <a:r>
              <a:rPr lang="en-US" sz="2000" dirty="0"/>
              <a:t>1480/8 </a:t>
            </a:r>
          </a:p>
        </p:txBody>
      </p:sp>
      <p:sp>
        <p:nvSpPr>
          <p:cNvPr id="37898" name="Line 64"/>
          <p:cNvSpPr>
            <a:spLocks noChangeShapeType="1"/>
          </p:cNvSpPr>
          <p:nvPr/>
        </p:nvSpPr>
        <p:spPr bwMode="auto">
          <a:xfrm flipV="1">
            <a:off x="2870200" y="4440238"/>
            <a:ext cx="4032250" cy="412750"/>
          </a:xfrm>
          <a:prstGeom prst="line">
            <a:avLst/>
          </a:prstGeom>
          <a:noFill/>
          <a:ln w="25400">
            <a:solidFill>
              <a:srgbClr val="008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" name="Text Box 22"/>
          <p:cNvSpPr txBox="1">
            <a:spLocks noChangeArrowheads="1"/>
          </p:cNvSpPr>
          <p:nvPr/>
        </p:nvSpPr>
        <p:spPr bwMode="auto">
          <a:xfrm>
            <a:off x="5724128" y="4083794"/>
            <a:ext cx="1063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1800" dirty="0" err="1"/>
              <a:t>fragflag</a:t>
            </a:r>
            <a:endParaRPr lang="en-US" sz="1800" dirty="0"/>
          </a:p>
          <a:p>
            <a:pPr algn="ctr"/>
            <a:r>
              <a:rPr lang="en-US" sz="1800" dirty="0"/>
              <a:t>=1</a:t>
            </a:r>
          </a:p>
        </p:txBody>
      </p:sp>
      <p:sp>
        <p:nvSpPr>
          <p:cNvPr id="68" name="Text Box 49"/>
          <p:cNvSpPr txBox="1">
            <a:spLocks noChangeArrowheads="1"/>
          </p:cNvSpPr>
          <p:nvPr/>
        </p:nvSpPr>
        <p:spPr bwMode="auto">
          <a:xfrm>
            <a:off x="4517930" y="4079031"/>
            <a:ext cx="8763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800" dirty="0"/>
              <a:t>length</a:t>
            </a:r>
          </a:p>
          <a:p>
            <a:r>
              <a:rPr lang="en-US" sz="1800" dirty="0"/>
              <a:t>=</a:t>
            </a:r>
            <a:r>
              <a:rPr lang="en-US" sz="1800" dirty="0" smtClean="0"/>
              <a:t>1500</a:t>
            </a:r>
            <a:endParaRPr lang="en-US" sz="1800" dirty="0"/>
          </a:p>
        </p:txBody>
      </p:sp>
      <p:sp>
        <p:nvSpPr>
          <p:cNvPr id="69" name="Text Box 49"/>
          <p:cNvSpPr txBox="1">
            <a:spLocks noChangeArrowheads="1"/>
          </p:cNvSpPr>
          <p:nvPr/>
        </p:nvSpPr>
        <p:spPr bwMode="auto">
          <a:xfrm>
            <a:off x="4495374" y="3292152"/>
            <a:ext cx="8763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800" dirty="0"/>
              <a:t>length</a:t>
            </a:r>
          </a:p>
          <a:p>
            <a:r>
              <a:rPr lang="en-US" sz="1800" dirty="0"/>
              <a:t>=</a:t>
            </a:r>
            <a:r>
              <a:rPr lang="en-US" sz="1800" dirty="0" smtClean="0"/>
              <a:t>1500</a:t>
            </a:r>
            <a:endParaRPr lang="en-US" sz="1800" dirty="0"/>
          </a:p>
        </p:txBody>
      </p:sp>
      <p:sp>
        <p:nvSpPr>
          <p:cNvPr id="70" name="Text Box 20"/>
          <p:cNvSpPr txBox="1">
            <a:spLocks noChangeArrowheads="1"/>
          </p:cNvSpPr>
          <p:nvPr/>
        </p:nvSpPr>
        <p:spPr bwMode="auto">
          <a:xfrm>
            <a:off x="5289644" y="4057650"/>
            <a:ext cx="4746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800" dirty="0"/>
              <a:t>ID</a:t>
            </a:r>
          </a:p>
          <a:p>
            <a:r>
              <a:rPr lang="en-US" sz="1800" dirty="0"/>
              <a:t>=x</a:t>
            </a: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5317912" y="4869160"/>
            <a:ext cx="4746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800" dirty="0"/>
              <a:t>ID</a:t>
            </a:r>
          </a:p>
          <a:p>
            <a:r>
              <a:rPr lang="en-US" sz="1800" dirty="0"/>
              <a:t>=x</a:t>
            </a:r>
          </a:p>
        </p:txBody>
      </p:sp>
      <p:sp>
        <p:nvSpPr>
          <p:cNvPr id="7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93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4: Network Layer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dirty="0" smtClean="0"/>
              <a:t>4. 1 Introduction</a:t>
            </a:r>
          </a:p>
          <a:p>
            <a:r>
              <a:rPr lang="en-US" sz="2400" dirty="0" smtClean="0"/>
              <a:t>4.2 Virtual circuit and datagram networks</a:t>
            </a:r>
          </a:p>
          <a:p>
            <a:r>
              <a:rPr lang="en-US" sz="2400" dirty="0" smtClean="0"/>
              <a:t>4.3 What’s inside a router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4.4 IP: Internet Protocol</a:t>
            </a:r>
          </a:p>
          <a:p>
            <a:pPr lvl="1"/>
            <a:r>
              <a:rPr lang="en-US" sz="2000" dirty="0" smtClean="0"/>
              <a:t>Datagram format</a:t>
            </a:r>
          </a:p>
          <a:p>
            <a:pPr lvl="1"/>
            <a:r>
              <a:rPr lang="en-US" sz="2000" dirty="0" smtClean="0">
                <a:solidFill>
                  <a:srgbClr val="800000"/>
                </a:solidFill>
              </a:rPr>
              <a:t>IPv4 addressing</a:t>
            </a:r>
          </a:p>
          <a:p>
            <a:pPr lvl="1"/>
            <a:r>
              <a:rPr lang="en-US" sz="2000" dirty="0" smtClean="0"/>
              <a:t>ICMP</a:t>
            </a:r>
          </a:p>
          <a:p>
            <a:pPr lvl="1"/>
            <a:r>
              <a:rPr lang="en-US" sz="2000" dirty="0" smtClean="0"/>
              <a:t>IPv6</a:t>
            </a:r>
          </a:p>
        </p:txBody>
      </p:sp>
      <p:sp>
        <p:nvSpPr>
          <p:cNvPr id="3891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 smtClean="0"/>
              <a:t>4.5 Routing algorithms</a:t>
            </a:r>
          </a:p>
          <a:p>
            <a:pPr lvl="1"/>
            <a:r>
              <a:rPr lang="en-US" sz="2000" dirty="0" smtClean="0"/>
              <a:t>Link state</a:t>
            </a:r>
          </a:p>
          <a:p>
            <a:pPr lvl="1"/>
            <a:r>
              <a:rPr lang="en-US" sz="2000" dirty="0" smtClean="0"/>
              <a:t>Distance Vector</a:t>
            </a:r>
          </a:p>
          <a:p>
            <a:pPr lvl="1"/>
            <a:r>
              <a:rPr lang="en-US" sz="2000" dirty="0" smtClean="0"/>
              <a:t>Hierarchical routing</a:t>
            </a:r>
          </a:p>
          <a:p>
            <a:r>
              <a:rPr lang="en-US" sz="2400" dirty="0" smtClean="0"/>
              <a:t>4.6 Routing in the Internet</a:t>
            </a:r>
          </a:p>
          <a:p>
            <a:pPr lvl="1"/>
            <a:r>
              <a:rPr lang="en-US" sz="2000" dirty="0" smtClean="0"/>
              <a:t>RIP</a:t>
            </a:r>
          </a:p>
          <a:p>
            <a:pPr lvl="1"/>
            <a:r>
              <a:rPr lang="en-US" sz="2000" dirty="0" smtClean="0"/>
              <a:t>OSPF</a:t>
            </a:r>
          </a:p>
          <a:p>
            <a:pPr lvl="1"/>
            <a:r>
              <a:rPr lang="en-US" sz="2000" dirty="0" smtClean="0"/>
              <a:t>BGP</a:t>
            </a:r>
          </a:p>
          <a:p>
            <a:r>
              <a:rPr lang="en-US" sz="2400" dirty="0" smtClean="0"/>
              <a:t>4.7 Broadcast and multicast routing</a:t>
            </a:r>
          </a:p>
          <a:p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09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IP Addressing: Introduction</a:t>
            </a:r>
            <a:endParaRPr lang="en-US" dirty="0" smtClean="0"/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333500"/>
            <a:ext cx="3695700" cy="4648200"/>
          </a:xfrm>
        </p:spPr>
        <p:txBody>
          <a:bodyPr/>
          <a:lstStyle/>
          <a:p>
            <a:r>
              <a:rPr lang="en-US" sz="2400" smtClean="0">
                <a:solidFill>
                  <a:schemeClr val="accent2"/>
                </a:solidFill>
              </a:rPr>
              <a:t>IP address:</a:t>
            </a:r>
            <a:r>
              <a:rPr lang="en-US" sz="2400" smtClean="0"/>
              <a:t> 32-bit identifier for host, router </a:t>
            </a:r>
            <a:r>
              <a:rPr lang="en-US" sz="2400" i="1" smtClean="0"/>
              <a:t>interface</a:t>
            </a:r>
            <a:r>
              <a:rPr lang="en-US" sz="2400" smtClean="0"/>
              <a:t> </a:t>
            </a:r>
          </a:p>
          <a:p>
            <a:r>
              <a:rPr lang="en-US" sz="2400" i="1" smtClean="0">
                <a:solidFill>
                  <a:schemeClr val="accent2"/>
                </a:solidFill>
              </a:rPr>
              <a:t>interface:</a:t>
            </a:r>
            <a:r>
              <a:rPr lang="en-US" sz="2400" smtClean="0"/>
              <a:t> connection between host/router and physical link</a:t>
            </a:r>
          </a:p>
          <a:p>
            <a:pPr lvl="1"/>
            <a:r>
              <a:rPr lang="en-US" sz="2000" smtClean="0"/>
              <a:t>router’s typically have multiple interfaces</a:t>
            </a:r>
          </a:p>
          <a:p>
            <a:pPr lvl="1"/>
            <a:r>
              <a:rPr lang="en-US" sz="2000" smtClean="0"/>
              <a:t>host typically has one interface</a:t>
            </a:r>
          </a:p>
          <a:p>
            <a:pPr lvl="1"/>
            <a:r>
              <a:rPr lang="en-US" sz="2000" smtClean="0"/>
              <a:t>IP addresses associated with each interface</a:t>
            </a:r>
          </a:p>
        </p:txBody>
      </p:sp>
      <p:graphicFrame>
        <p:nvGraphicFramePr>
          <p:cNvPr id="39942" name="Object 4"/>
          <p:cNvGraphicFramePr>
            <a:graphicFrameLocks noChangeAspect="1"/>
          </p:cNvGraphicFramePr>
          <p:nvPr/>
        </p:nvGraphicFramePr>
        <p:xfrm>
          <a:off x="4456113" y="126523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0" name="Clip" r:id="rId3" imgW="1307263" imgH="1084139" progId="MS_ClipArt_Gallery.2">
                  <p:embed/>
                </p:oleObj>
              </mc:Choice>
              <mc:Fallback>
                <p:oleObj name="Clip" r:id="rId3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126523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3" name="Line 5"/>
          <p:cNvSpPr>
            <a:spLocks noChangeShapeType="1"/>
          </p:cNvSpPr>
          <p:nvPr/>
        </p:nvSpPr>
        <p:spPr bwMode="auto">
          <a:xfrm>
            <a:off x="5016500" y="1638300"/>
            <a:ext cx="277813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Line 6"/>
          <p:cNvSpPr>
            <a:spLocks noChangeShapeType="1"/>
          </p:cNvSpPr>
          <p:nvPr/>
        </p:nvSpPr>
        <p:spPr bwMode="auto">
          <a:xfrm flipH="1">
            <a:off x="5307013" y="1624013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Line 7"/>
          <p:cNvSpPr>
            <a:spLocks noChangeShapeType="1"/>
          </p:cNvSpPr>
          <p:nvPr/>
        </p:nvSpPr>
        <p:spPr bwMode="auto">
          <a:xfrm flipV="1">
            <a:off x="5016500" y="2282825"/>
            <a:ext cx="277813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Line 8"/>
          <p:cNvSpPr>
            <a:spLocks noChangeShapeType="1"/>
          </p:cNvSpPr>
          <p:nvPr/>
        </p:nvSpPr>
        <p:spPr bwMode="auto">
          <a:xfrm>
            <a:off x="5026025" y="2909888"/>
            <a:ext cx="27305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9947" name="Object 9"/>
          <p:cNvGraphicFramePr>
            <a:graphicFrameLocks noChangeAspect="1"/>
          </p:cNvGraphicFramePr>
          <p:nvPr/>
        </p:nvGraphicFramePr>
        <p:xfrm>
          <a:off x="4456113" y="193198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1" name="Clip" r:id="rId5" imgW="1307263" imgH="1084139" progId="MS_ClipArt_Gallery.2">
                  <p:embed/>
                </p:oleObj>
              </mc:Choice>
              <mc:Fallback>
                <p:oleObj name="Clip" r:id="rId5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193198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8" name="Object 10"/>
          <p:cNvGraphicFramePr>
            <a:graphicFrameLocks noChangeAspect="1"/>
          </p:cNvGraphicFramePr>
          <p:nvPr/>
        </p:nvGraphicFramePr>
        <p:xfrm>
          <a:off x="4456113" y="254158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2" name="Clip" r:id="rId6" imgW="1307263" imgH="1084139" progId="MS_ClipArt_Gallery.2">
                  <p:embed/>
                </p:oleObj>
              </mc:Choice>
              <mc:Fallback>
                <p:oleObj name="Clip" r:id="rId6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254158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9" name="Line 11"/>
          <p:cNvSpPr>
            <a:spLocks noChangeShapeType="1"/>
          </p:cNvSpPr>
          <p:nvPr/>
        </p:nvSpPr>
        <p:spPr bwMode="auto">
          <a:xfrm>
            <a:off x="5307013" y="2481263"/>
            <a:ext cx="10350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950" name="Group 12"/>
          <p:cNvGrpSpPr>
            <a:grpSpLocks/>
          </p:cNvGrpSpPr>
          <p:nvPr/>
        </p:nvGrpSpPr>
        <p:grpSpPr bwMode="auto">
          <a:xfrm>
            <a:off x="6249988" y="2446338"/>
            <a:ext cx="711200" cy="381000"/>
            <a:chOff x="3600" y="219"/>
            <a:chExt cx="360" cy="175"/>
          </a:xfrm>
        </p:grpSpPr>
        <p:sp>
          <p:nvSpPr>
            <p:cNvPr id="39994" name="Oval 1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95" name="Line 1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96" name="Line 1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97" name="Rectangle 1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9998" name="Oval 1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9999" name="Group 1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0004" name="Line 1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5" name="Line 2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6" name="Line 2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000" name="Group 2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0001" name="Line 2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2" name="Line 2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3" name="Line 2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9951" name="Text Box 26"/>
          <p:cNvSpPr txBox="1">
            <a:spLocks noChangeArrowheads="1"/>
          </p:cNvSpPr>
          <p:nvPr/>
        </p:nvSpPr>
        <p:spPr bwMode="auto">
          <a:xfrm>
            <a:off x="4975225" y="131286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223.1.1.1</a:t>
            </a:r>
            <a:endParaRPr lang="en-US"/>
          </a:p>
        </p:txBody>
      </p:sp>
      <p:grpSp>
        <p:nvGrpSpPr>
          <p:cNvPr id="39952" name="Group 27"/>
          <p:cNvGrpSpPr>
            <a:grpSpLocks/>
          </p:cNvGrpSpPr>
          <p:nvPr/>
        </p:nvGrpSpPr>
        <p:grpSpPr bwMode="auto">
          <a:xfrm>
            <a:off x="4975225" y="1955800"/>
            <a:ext cx="1031875" cy="336550"/>
            <a:chOff x="3251" y="608"/>
            <a:chExt cx="650" cy="212"/>
          </a:xfrm>
        </p:grpSpPr>
        <p:sp>
          <p:nvSpPr>
            <p:cNvPr id="39992" name="Rectangle 28"/>
            <p:cNvSpPr>
              <a:spLocks noChangeArrowheads="1"/>
            </p:cNvSpPr>
            <p:nvPr/>
          </p:nvSpPr>
          <p:spPr bwMode="auto">
            <a:xfrm>
              <a:off x="3306" y="657"/>
              <a:ext cx="525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93" name="Text Box 29"/>
            <p:cNvSpPr txBox="1">
              <a:spLocks noChangeArrowheads="1"/>
            </p:cNvSpPr>
            <p:nvPr/>
          </p:nvSpPr>
          <p:spPr bwMode="auto">
            <a:xfrm>
              <a:off x="3251" y="608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600">
                  <a:latin typeface="Arial" charset="0"/>
                </a:rPr>
                <a:t>223.1.1.2</a:t>
              </a:r>
              <a:endParaRPr lang="en-US"/>
            </a:p>
          </p:txBody>
        </p:sp>
      </p:grpSp>
      <p:sp>
        <p:nvSpPr>
          <p:cNvPr id="39953" name="Text Box 30"/>
          <p:cNvSpPr txBox="1">
            <a:spLocks noChangeArrowheads="1"/>
          </p:cNvSpPr>
          <p:nvPr/>
        </p:nvSpPr>
        <p:spPr bwMode="auto">
          <a:xfrm>
            <a:off x="4860925" y="289401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223.1.1.3</a:t>
            </a:r>
            <a:endParaRPr lang="en-US"/>
          </a:p>
        </p:txBody>
      </p:sp>
      <p:sp>
        <p:nvSpPr>
          <p:cNvPr id="39954" name="Text Box 31"/>
          <p:cNvSpPr txBox="1">
            <a:spLocks noChangeArrowheads="1"/>
          </p:cNvSpPr>
          <p:nvPr/>
        </p:nvSpPr>
        <p:spPr bwMode="auto">
          <a:xfrm>
            <a:off x="5651500" y="222250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223.1.1.4</a:t>
            </a:r>
            <a:endParaRPr lang="en-US"/>
          </a:p>
        </p:txBody>
      </p:sp>
      <p:sp>
        <p:nvSpPr>
          <p:cNvPr id="39955" name="Line 32"/>
          <p:cNvSpPr>
            <a:spLocks noChangeShapeType="1"/>
          </p:cNvSpPr>
          <p:nvPr/>
        </p:nvSpPr>
        <p:spPr bwMode="auto">
          <a:xfrm>
            <a:off x="6854825" y="2490788"/>
            <a:ext cx="10160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Text Box 33"/>
          <p:cNvSpPr txBox="1">
            <a:spLocks noChangeArrowheads="1"/>
          </p:cNvSpPr>
          <p:nvPr/>
        </p:nvSpPr>
        <p:spPr bwMode="auto">
          <a:xfrm>
            <a:off x="6727825" y="2212975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223.1.2.9</a:t>
            </a:r>
            <a:endParaRPr lang="en-US"/>
          </a:p>
        </p:txBody>
      </p:sp>
      <p:sp>
        <p:nvSpPr>
          <p:cNvPr id="39957" name="Line 34"/>
          <p:cNvSpPr>
            <a:spLocks noChangeShapeType="1"/>
          </p:cNvSpPr>
          <p:nvPr/>
        </p:nvSpPr>
        <p:spPr bwMode="auto">
          <a:xfrm flipH="1">
            <a:off x="7878763" y="1795463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9958" name="Object 35"/>
          <p:cNvGraphicFramePr>
            <a:graphicFrameLocks noChangeAspect="1"/>
          </p:cNvGraphicFramePr>
          <p:nvPr/>
        </p:nvGraphicFramePr>
        <p:xfrm>
          <a:off x="8056563" y="150336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3" name="Clip" r:id="rId7" imgW="1307263" imgH="1084139" progId="MS_ClipArt_Gallery.2">
                  <p:embed/>
                </p:oleObj>
              </mc:Choice>
              <mc:Fallback>
                <p:oleObj name="Clip" r:id="rId7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6563" y="150336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9" name="Line 36"/>
          <p:cNvSpPr>
            <a:spLocks noChangeShapeType="1"/>
          </p:cNvSpPr>
          <p:nvPr/>
        </p:nvSpPr>
        <p:spPr bwMode="auto">
          <a:xfrm>
            <a:off x="7878763" y="1800225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9960" name="Object 37"/>
          <p:cNvGraphicFramePr>
            <a:graphicFrameLocks noChangeAspect="1"/>
          </p:cNvGraphicFramePr>
          <p:nvPr/>
        </p:nvGraphicFramePr>
        <p:xfrm>
          <a:off x="8061325" y="288448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4" name="Clip" r:id="rId8" imgW="1307263" imgH="1084139" progId="MS_ClipArt_Gallery.2">
                  <p:embed/>
                </p:oleObj>
              </mc:Choice>
              <mc:Fallback>
                <p:oleObj name="Clip" r:id="rId8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1325" y="288448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61" name="Line 38"/>
          <p:cNvSpPr>
            <a:spLocks noChangeShapeType="1"/>
          </p:cNvSpPr>
          <p:nvPr/>
        </p:nvSpPr>
        <p:spPr bwMode="auto">
          <a:xfrm>
            <a:off x="7878763" y="3071813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962" name="Group 39"/>
          <p:cNvGrpSpPr>
            <a:grpSpLocks/>
          </p:cNvGrpSpPr>
          <p:nvPr/>
        </p:nvGrpSpPr>
        <p:grpSpPr bwMode="auto">
          <a:xfrm>
            <a:off x="7189788" y="2732088"/>
            <a:ext cx="1031875" cy="336550"/>
            <a:chOff x="4532" y="1229"/>
            <a:chExt cx="650" cy="212"/>
          </a:xfrm>
        </p:grpSpPr>
        <p:sp>
          <p:nvSpPr>
            <p:cNvPr id="39990" name="Rectangle 40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91" name="Text Box 41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600">
                  <a:latin typeface="Arial" charset="0"/>
                </a:rPr>
                <a:t>223.1.2.2</a:t>
              </a:r>
              <a:endParaRPr lang="en-US"/>
            </a:p>
          </p:txBody>
        </p:sp>
      </p:grpSp>
      <p:grpSp>
        <p:nvGrpSpPr>
          <p:cNvPr id="39963" name="Group 42"/>
          <p:cNvGrpSpPr>
            <a:grpSpLocks/>
          </p:cNvGrpSpPr>
          <p:nvPr/>
        </p:nvGrpSpPr>
        <p:grpSpPr bwMode="auto">
          <a:xfrm>
            <a:off x="7151688" y="1760538"/>
            <a:ext cx="1031875" cy="336550"/>
            <a:chOff x="4532" y="1229"/>
            <a:chExt cx="650" cy="212"/>
          </a:xfrm>
        </p:grpSpPr>
        <p:sp>
          <p:nvSpPr>
            <p:cNvPr id="39988" name="Rectangle 43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9" name="Text Box 44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600">
                  <a:latin typeface="Arial" charset="0"/>
                </a:rPr>
                <a:t>223.1.2.1</a:t>
              </a:r>
              <a:endParaRPr lang="en-US"/>
            </a:p>
          </p:txBody>
        </p:sp>
      </p:grpSp>
      <p:sp>
        <p:nvSpPr>
          <p:cNvPr id="39964" name="Line 45"/>
          <p:cNvSpPr>
            <a:spLocks noChangeShapeType="1"/>
          </p:cNvSpPr>
          <p:nvPr/>
        </p:nvSpPr>
        <p:spPr bwMode="auto">
          <a:xfrm flipH="1">
            <a:off x="6616700" y="2828925"/>
            <a:ext cx="0" cy="1290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5" name="Line 46"/>
          <p:cNvSpPr>
            <a:spLocks noChangeShapeType="1"/>
          </p:cNvSpPr>
          <p:nvPr/>
        </p:nvSpPr>
        <p:spPr bwMode="auto">
          <a:xfrm flipH="1">
            <a:off x="6007100" y="4110038"/>
            <a:ext cx="11858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6" name="Line 47"/>
          <p:cNvSpPr>
            <a:spLocks noChangeShapeType="1"/>
          </p:cNvSpPr>
          <p:nvPr/>
        </p:nvSpPr>
        <p:spPr bwMode="auto">
          <a:xfrm flipH="1" flipV="1">
            <a:off x="6003925" y="4102100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7" name="Line 48"/>
          <p:cNvSpPr>
            <a:spLocks noChangeShapeType="1"/>
          </p:cNvSpPr>
          <p:nvPr/>
        </p:nvSpPr>
        <p:spPr bwMode="auto">
          <a:xfrm flipH="1" flipV="1">
            <a:off x="7180263" y="410686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9968" name="Object 49"/>
          <p:cNvGraphicFramePr>
            <a:graphicFrameLocks noChangeAspect="1"/>
          </p:cNvGraphicFramePr>
          <p:nvPr/>
        </p:nvGraphicFramePr>
        <p:xfrm>
          <a:off x="6965950" y="426561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5" name="Clip" r:id="rId9" imgW="1307263" imgH="1084139" progId="MS_ClipArt_Gallery.2">
                  <p:embed/>
                </p:oleObj>
              </mc:Choice>
              <mc:Fallback>
                <p:oleObj name="Clip" r:id="rId9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5950" y="426561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69" name="Object 50"/>
          <p:cNvGraphicFramePr>
            <a:graphicFrameLocks noChangeAspect="1"/>
          </p:cNvGraphicFramePr>
          <p:nvPr/>
        </p:nvGraphicFramePr>
        <p:xfrm>
          <a:off x="5708650" y="4279900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6" name="Clip" r:id="rId10" imgW="1307263" imgH="1084139" progId="MS_ClipArt_Gallery.2">
                  <p:embed/>
                </p:oleObj>
              </mc:Choice>
              <mc:Fallback>
                <p:oleObj name="Clip" r:id="rId10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8650" y="4279900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970" name="Group 51"/>
          <p:cNvGrpSpPr>
            <a:grpSpLocks/>
          </p:cNvGrpSpPr>
          <p:nvPr/>
        </p:nvGrpSpPr>
        <p:grpSpPr bwMode="auto">
          <a:xfrm>
            <a:off x="7151688" y="3984625"/>
            <a:ext cx="1031875" cy="336550"/>
            <a:chOff x="4532" y="1229"/>
            <a:chExt cx="650" cy="212"/>
          </a:xfrm>
        </p:grpSpPr>
        <p:sp>
          <p:nvSpPr>
            <p:cNvPr id="39986" name="Rectangle 52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7" name="Text Box 53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600">
                  <a:latin typeface="Arial" charset="0"/>
                </a:rPr>
                <a:t>223.1.3.2</a:t>
              </a:r>
              <a:endParaRPr lang="en-US"/>
            </a:p>
          </p:txBody>
        </p:sp>
      </p:grpSp>
      <p:grpSp>
        <p:nvGrpSpPr>
          <p:cNvPr id="39971" name="Group 54"/>
          <p:cNvGrpSpPr>
            <a:grpSpLocks/>
          </p:cNvGrpSpPr>
          <p:nvPr/>
        </p:nvGrpSpPr>
        <p:grpSpPr bwMode="auto">
          <a:xfrm>
            <a:off x="5003800" y="4013200"/>
            <a:ext cx="1031875" cy="336550"/>
            <a:chOff x="4532" y="1229"/>
            <a:chExt cx="650" cy="212"/>
          </a:xfrm>
        </p:grpSpPr>
        <p:sp>
          <p:nvSpPr>
            <p:cNvPr id="39984" name="Rectangle 55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5" name="Text Box 56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600">
                  <a:latin typeface="Arial" charset="0"/>
                </a:rPr>
                <a:t>223.1.3.1</a:t>
              </a:r>
              <a:endParaRPr lang="en-US"/>
            </a:p>
          </p:txBody>
        </p:sp>
      </p:grpSp>
      <p:grpSp>
        <p:nvGrpSpPr>
          <p:cNvPr id="39972" name="Group 57"/>
          <p:cNvGrpSpPr>
            <a:grpSpLocks/>
          </p:cNvGrpSpPr>
          <p:nvPr/>
        </p:nvGrpSpPr>
        <p:grpSpPr bwMode="auto">
          <a:xfrm>
            <a:off x="6003925" y="2874963"/>
            <a:ext cx="1144588" cy="336550"/>
            <a:chOff x="4532" y="1229"/>
            <a:chExt cx="721" cy="212"/>
          </a:xfrm>
        </p:grpSpPr>
        <p:sp>
          <p:nvSpPr>
            <p:cNvPr id="39982" name="Rectangle 58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3" name="Text Box 59"/>
            <p:cNvSpPr txBox="1">
              <a:spLocks noChangeArrowheads="1"/>
            </p:cNvSpPr>
            <p:nvPr/>
          </p:nvSpPr>
          <p:spPr bwMode="auto">
            <a:xfrm>
              <a:off x="4532" y="1229"/>
              <a:ext cx="72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600">
                  <a:latin typeface="Arial" charset="0"/>
                </a:rPr>
                <a:t>223.1.3.27</a:t>
              </a:r>
              <a:endParaRPr lang="en-US"/>
            </a:p>
          </p:txBody>
        </p:sp>
      </p:grpSp>
      <p:sp>
        <p:nvSpPr>
          <p:cNvPr id="39973" name="Text Box 60"/>
          <p:cNvSpPr txBox="1">
            <a:spLocks noChangeArrowheads="1"/>
          </p:cNvSpPr>
          <p:nvPr/>
        </p:nvSpPr>
        <p:spPr bwMode="auto">
          <a:xfrm>
            <a:off x="3984625" y="5341938"/>
            <a:ext cx="50434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223.1.1.1 = 11011111 00000001 00000001 00000001</a:t>
            </a:r>
            <a:endParaRPr lang="en-US"/>
          </a:p>
        </p:txBody>
      </p:sp>
      <p:sp>
        <p:nvSpPr>
          <p:cNvPr id="39974" name="Freeform 61"/>
          <p:cNvSpPr>
            <a:spLocks/>
          </p:cNvSpPr>
          <p:nvPr/>
        </p:nvSpPr>
        <p:spPr bwMode="auto">
          <a:xfrm>
            <a:off x="5162550" y="5597525"/>
            <a:ext cx="892175" cy="92075"/>
          </a:xfrm>
          <a:custGeom>
            <a:avLst/>
            <a:gdLst>
              <a:gd name="T0" fmla="*/ 0 w 562"/>
              <a:gd name="T1" fmla="*/ 0 h 58"/>
              <a:gd name="T2" fmla="*/ 0 w 562"/>
              <a:gd name="T3" fmla="*/ 92075 h 58"/>
              <a:gd name="T4" fmla="*/ 892175 w 562"/>
              <a:gd name="T5" fmla="*/ 92075 h 58"/>
              <a:gd name="T6" fmla="*/ 892175 w 562"/>
              <a:gd name="T7" fmla="*/ 25400 h 5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2" h="58">
                <a:moveTo>
                  <a:pt x="0" y="0"/>
                </a:moveTo>
                <a:lnTo>
                  <a:pt x="0" y="58"/>
                </a:lnTo>
                <a:lnTo>
                  <a:pt x="562" y="58"/>
                </a:lnTo>
                <a:lnTo>
                  <a:pt x="562" y="1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5" name="Freeform 62"/>
          <p:cNvSpPr>
            <a:spLocks/>
          </p:cNvSpPr>
          <p:nvPr/>
        </p:nvSpPr>
        <p:spPr bwMode="auto">
          <a:xfrm>
            <a:off x="6124575" y="5616575"/>
            <a:ext cx="892175" cy="79375"/>
          </a:xfrm>
          <a:custGeom>
            <a:avLst/>
            <a:gdLst>
              <a:gd name="T0" fmla="*/ 0 w 562"/>
              <a:gd name="T1" fmla="*/ 0 h 50"/>
              <a:gd name="T2" fmla="*/ 0 w 562"/>
              <a:gd name="T3" fmla="*/ 79375 h 50"/>
              <a:gd name="T4" fmla="*/ 892175 w 562"/>
              <a:gd name="T5" fmla="*/ 79375 h 50"/>
              <a:gd name="T6" fmla="*/ 892175 w 562"/>
              <a:gd name="T7" fmla="*/ 12700 h 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6" name="Freeform 63"/>
          <p:cNvSpPr>
            <a:spLocks/>
          </p:cNvSpPr>
          <p:nvPr/>
        </p:nvSpPr>
        <p:spPr bwMode="auto">
          <a:xfrm>
            <a:off x="7089775" y="5619750"/>
            <a:ext cx="869950" cy="79375"/>
          </a:xfrm>
          <a:custGeom>
            <a:avLst/>
            <a:gdLst>
              <a:gd name="T0" fmla="*/ 0 w 562"/>
              <a:gd name="T1" fmla="*/ 0 h 50"/>
              <a:gd name="T2" fmla="*/ 0 w 562"/>
              <a:gd name="T3" fmla="*/ 79375 h 50"/>
              <a:gd name="T4" fmla="*/ 869950 w 562"/>
              <a:gd name="T5" fmla="*/ 79375 h 50"/>
              <a:gd name="T6" fmla="*/ 869950 w 562"/>
              <a:gd name="T7" fmla="*/ 12700 h 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7" name="Freeform 64"/>
          <p:cNvSpPr>
            <a:spLocks/>
          </p:cNvSpPr>
          <p:nvPr/>
        </p:nvSpPr>
        <p:spPr bwMode="auto">
          <a:xfrm>
            <a:off x="8054975" y="5622925"/>
            <a:ext cx="869950" cy="79375"/>
          </a:xfrm>
          <a:custGeom>
            <a:avLst/>
            <a:gdLst>
              <a:gd name="T0" fmla="*/ 0 w 562"/>
              <a:gd name="T1" fmla="*/ 0 h 50"/>
              <a:gd name="T2" fmla="*/ 0 w 562"/>
              <a:gd name="T3" fmla="*/ 79375 h 50"/>
              <a:gd name="T4" fmla="*/ 869950 w 562"/>
              <a:gd name="T5" fmla="*/ 79375 h 50"/>
              <a:gd name="T6" fmla="*/ 869950 w 562"/>
              <a:gd name="T7" fmla="*/ 12700 h 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8" name="Text Box 65"/>
          <p:cNvSpPr txBox="1">
            <a:spLocks noChangeArrowheads="1"/>
          </p:cNvSpPr>
          <p:nvPr/>
        </p:nvSpPr>
        <p:spPr bwMode="auto">
          <a:xfrm>
            <a:off x="5360988" y="5818188"/>
            <a:ext cx="522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</a:t>
            </a:r>
            <a:endParaRPr lang="en-US"/>
          </a:p>
        </p:txBody>
      </p:sp>
      <p:sp>
        <p:nvSpPr>
          <p:cNvPr id="39979" name="Text Box 66"/>
          <p:cNvSpPr txBox="1">
            <a:spLocks noChangeArrowheads="1"/>
          </p:cNvSpPr>
          <p:nvPr/>
        </p:nvSpPr>
        <p:spPr bwMode="auto">
          <a:xfrm>
            <a:off x="6403975" y="582771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1</a:t>
            </a:r>
            <a:endParaRPr lang="en-US"/>
          </a:p>
        </p:txBody>
      </p:sp>
      <p:sp>
        <p:nvSpPr>
          <p:cNvPr id="39980" name="Text Box 67"/>
          <p:cNvSpPr txBox="1">
            <a:spLocks noChangeArrowheads="1"/>
          </p:cNvSpPr>
          <p:nvPr/>
        </p:nvSpPr>
        <p:spPr bwMode="auto">
          <a:xfrm>
            <a:off x="8361363" y="582771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1</a:t>
            </a:r>
            <a:endParaRPr lang="en-US"/>
          </a:p>
        </p:txBody>
      </p:sp>
      <p:sp>
        <p:nvSpPr>
          <p:cNvPr id="39981" name="Text Box 68"/>
          <p:cNvSpPr txBox="1">
            <a:spLocks noChangeArrowheads="1"/>
          </p:cNvSpPr>
          <p:nvPr/>
        </p:nvSpPr>
        <p:spPr bwMode="auto">
          <a:xfrm>
            <a:off x="7342188" y="582771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1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90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Freeform 2"/>
          <p:cNvSpPr>
            <a:spLocks/>
          </p:cNvSpPr>
          <p:nvPr/>
        </p:nvSpPr>
        <p:spPr bwMode="auto">
          <a:xfrm>
            <a:off x="4378325" y="1384722"/>
            <a:ext cx="1941513" cy="2049462"/>
          </a:xfrm>
          <a:custGeom>
            <a:avLst/>
            <a:gdLst>
              <a:gd name="T0" fmla="*/ 1906588 w 1223"/>
              <a:gd name="T1" fmla="*/ 1200150 h 1291"/>
              <a:gd name="T2" fmla="*/ 1114425 w 1223"/>
              <a:gd name="T3" fmla="*/ 1063625 h 1291"/>
              <a:gd name="T4" fmla="*/ 965200 w 1223"/>
              <a:gd name="T5" fmla="*/ 163512 h 1291"/>
              <a:gd name="T6" fmla="*/ 531813 w 1223"/>
              <a:gd name="T7" fmla="*/ 82550 h 1291"/>
              <a:gd name="T8" fmla="*/ 103188 w 1223"/>
              <a:gd name="T9" fmla="*/ 130175 h 1291"/>
              <a:gd name="T10" fmla="*/ 65088 w 1223"/>
              <a:gd name="T11" fmla="*/ 863600 h 1291"/>
              <a:gd name="T12" fmla="*/ 60325 w 1223"/>
              <a:gd name="T13" fmla="*/ 1192212 h 1291"/>
              <a:gd name="T14" fmla="*/ 36513 w 1223"/>
              <a:gd name="T15" fmla="*/ 1492250 h 1291"/>
              <a:gd name="T16" fmla="*/ 26988 w 1223"/>
              <a:gd name="T17" fmla="*/ 1768475 h 1291"/>
              <a:gd name="T18" fmla="*/ 203200 w 1223"/>
              <a:gd name="T19" fmla="*/ 1935162 h 1291"/>
              <a:gd name="T20" fmla="*/ 955675 w 1223"/>
              <a:gd name="T21" fmla="*/ 1973262 h 1291"/>
              <a:gd name="T22" fmla="*/ 1089025 w 1223"/>
              <a:gd name="T23" fmla="*/ 1476375 h 1291"/>
              <a:gd name="T24" fmla="*/ 1868488 w 1223"/>
              <a:gd name="T25" fmla="*/ 1454150 h 1291"/>
              <a:gd name="T26" fmla="*/ 1906588 w 1223"/>
              <a:gd name="T27" fmla="*/ 1200150 h 129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223" h="1291">
                <a:moveTo>
                  <a:pt x="1201" y="756"/>
                </a:moveTo>
                <a:cubicBezTo>
                  <a:pt x="1180" y="640"/>
                  <a:pt x="798" y="744"/>
                  <a:pt x="702" y="670"/>
                </a:cubicBezTo>
                <a:cubicBezTo>
                  <a:pt x="603" y="561"/>
                  <a:pt x="669" y="206"/>
                  <a:pt x="608" y="103"/>
                </a:cubicBezTo>
                <a:cubicBezTo>
                  <a:pt x="547" y="0"/>
                  <a:pt x="425" y="55"/>
                  <a:pt x="335" y="52"/>
                </a:cubicBezTo>
                <a:cubicBezTo>
                  <a:pt x="245" y="49"/>
                  <a:pt x="114" y="0"/>
                  <a:pt x="65" y="82"/>
                </a:cubicBezTo>
                <a:cubicBezTo>
                  <a:pt x="16" y="164"/>
                  <a:pt x="45" y="433"/>
                  <a:pt x="41" y="544"/>
                </a:cubicBezTo>
                <a:cubicBezTo>
                  <a:pt x="37" y="655"/>
                  <a:pt x="41" y="685"/>
                  <a:pt x="38" y="751"/>
                </a:cubicBezTo>
                <a:cubicBezTo>
                  <a:pt x="35" y="817"/>
                  <a:pt x="26" y="880"/>
                  <a:pt x="23" y="940"/>
                </a:cubicBezTo>
                <a:cubicBezTo>
                  <a:pt x="20" y="1000"/>
                  <a:pt x="0" y="1068"/>
                  <a:pt x="17" y="1114"/>
                </a:cubicBezTo>
                <a:cubicBezTo>
                  <a:pt x="34" y="1160"/>
                  <a:pt x="31" y="1198"/>
                  <a:pt x="128" y="1219"/>
                </a:cubicBezTo>
                <a:cubicBezTo>
                  <a:pt x="225" y="1240"/>
                  <a:pt x="509" y="1291"/>
                  <a:pt x="602" y="1243"/>
                </a:cubicBezTo>
                <a:cubicBezTo>
                  <a:pt x="695" y="1195"/>
                  <a:pt x="590" y="984"/>
                  <a:pt x="686" y="930"/>
                </a:cubicBezTo>
                <a:cubicBezTo>
                  <a:pt x="782" y="876"/>
                  <a:pt x="1091" y="945"/>
                  <a:pt x="1177" y="916"/>
                </a:cubicBezTo>
                <a:cubicBezTo>
                  <a:pt x="1208" y="864"/>
                  <a:pt x="1223" y="871"/>
                  <a:pt x="1201" y="75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Freeform 3"/>
          <p:cNvSpPr>
            <a:spLocks/>
          </p:cNvSpPr>
          <p:nvPr/>
        </p:nvSpPr>
        <p:spPr bwMode="auto">
          <a:xfrm>
            <a:off x="6894513" y="1672059"/>
            <a:ext cx="1906587" cy="1958975"/>
          </a:xfrm>
          <a:custGeom>
            <a:avLst/>
            <a:gdLst>
              <a:gd name="T0" fmla="*/ 39687 w 1201"/>
              <a:gd name="T1" fmla="*/ 1125538 h 1234"/>
              <a:gd name="T2" fmla="*/ 835025 w 1201"/>
              <a:gd name="T3" fmla="*/ 1238250 h 1234"/>
              <a:gd name="T4" fmla="*/ 973137 w 1201"/>
              <a:gd name="T5" fmla="*/ 1800225 h 1234"/>
              <a:gd name="T6" fmla="*/ 1501775 w 1201"/>
              <a:gd name="T7" fmla="*/ 1952625 h 1234"/>
              <a:gd name="T8" fmla="*/ 1858962 w 1201"/>
              <a:gd name="T9" fmla="*/ 1757363 h 1234"/>
              <a:gd name="T10" fmla="*/ 1787525 w 1201"/>
              <a:gd name="T11" fmla="*/ 1419225 h 1234"/>
              <a:gd name="T12" fmla="*/ 1768475 w 1201"/>
              <a:gd name="T13" fmla="*/ 1100138 h 1234"/>
              <a:gd name="T14" fmla="*/ 1744662 w 1201"/>
              <a:gd name="T15" fmla="*/ 671513 h 1234"/>
              <a:gd name="T16" fmla="*/ 1811337 w 1201"/>
              <a:gd name="T17" fmla="*/ 342900 h 1234"/>
              <a:gd name="T18" fmla="*/ 1749425 w 1201"/>
              <a:gd name="T19" fmla="*/ 52388 h 1234"/>
              <a:gd name="T20" fmla="*/ 1025525 w 1201"/>
              <a:gd name="T21" fmla="*/ 128588 h 1234"/>
              <a:gd name="T22" fmla="*/ 849312 w 1201"/>
              <a:gd name="T23" fmla="*/ 823913 h 1234"/>
              <a:gd name="T24" fmla="*/ 69850 w 1201"/>
              <a:gd name="T25" fmla="*/ 869950 h 1234"/>
              <a:gd name="T26" fmla="*/ 39687 w 1201"/>
              <a:gd name="T27" fmla="*/ 1125538 h 123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201" h="1234">
                <a:moveTo>
                  <a:pt x="25" y="709"/>
                </a:moveTo>
                <a:cubicBezTo>
                  <a:pt x="49" y="824"/>
                  <a:pt x="428" y="709"/>
                  <a:pt x="526" y="780"/>
                </a:cubicBezTo>
                <a:cubicBezTo>
                  <a:pt x="624" y="851"/>
                  <a:pt x="543" y="1059"/>
                  <a:pt x="613" y="1134"/>
                </a:cubicBezTo>
                <a:cubicBezTo>
                  <a:pt x="683" y="1209"/>
                  <a:pt x="853" y="1234"/>
                  <a:pt x="946" y="1230"/>
                </a:cubicBezTo>
                <a:cubicBezTo>
                  <a:pt x="1039" y="1226"/>
                  <a:pt x="1141" y="1163"/>
                  <a:pt x="1171" y="1107"/>
                </a:cubicBezTo>
                <a:cubicBezTo>
                  <a:pt x="1201" y="1051"/>
                  <a:pt x="1135" y="963"/>
                  <a:pt x="1126" y="894"/>
                </a:cubicBezTo>
                <a:cubicBezTo>
                  <a:pt x="1117" y="825"/>
                  <a:pt x="1119" y="772"/>
                  <a:pt x="1114" y="693"/>
                </a:cubicBezTo>
                <a:cubicBezTo>
                  <a:pt x="1109" y="614"/>
                  <a:pt x="1095" y="502"/>
                  <a:pt x="1099" y="423"/>
                </a:cubicBezTo>
                <a:cubicBezTo>
                  <a:pt x="1103" y="344"/>
                  <a:pt x="1141" y="281"/>
                  <a:pt x="1141" y="216"/>
                </a:cubicBezTo>
                <a:cubicBezTo>
                  <a:pt x="1141" y="151"/>
                  <a:pt x="1185" y="56"/>
                  <a:pt x="1102" y="33"/>
                </a:cubicBezTo>
                <a:cubicBezTo>
                  <a:pt x="1019" y="10"/>
                  <a:pt x="740" y="0"/>
                  <a:pt x="646" y="81"/>
                </a:cubicBezTo>
                <a:cubicBezTo>
                  <a:pt x="552" y="162"/>
                  <a:pt x="635" y="441"/>
                  <a:pt x="535" y="519"/>
                </a:cubicBezTo>
                <a:cubicBezTo>
                  <a:pt x="435" y="597"/>
                  <a:pt x="129" y="516"/>
                  <a:pt x="44" y="548"/>
                </a:cubicBezTo>
                <a:cubicBezTo>
                  <a:pt x="15" y="601"/>
                  <a:pt x="0" y="594"/>
                  <a:pt x="25" y="709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Freeform 4"/>
          <p:cNvSpPr>
            <a:spLocks/>
          </p:cNvSpPr>
          <p:nvPr/>
        </p:nvSpPr>
        <p:spPr bwMode="auto">
          <a:xfrm>
            <a:off x="5578475" y="3105572"/>
            <a:ext cx="2041525" cy="1979612"/>
          </a:xfrm>
          <a:custGeom>
            <a:avLst/>
            <a:gdLst>
              <a:gd name="T0" fmla="*/ 931863 w 1286"/>
              <a:gd name="T1" fmla="*/ 47625 h 1247"/>
              <a:gd name="T2" fmla="*/ 808038 w 1286"/>
              <a:gd name="T3" fmla="*/ 981075 h 1247"/>
              <a:gd name="T4" fmla="*/ 122238 w 1286"/>
              <a:gd name="T5" fmla="*/ 1443037 h 1247"/>
              <a:gd name="T6" fmla="*/ 74613 w 1286"/>
              <a:gd name="T7" fmla="*/ 1738312 h 1247"/>
              <a:gd name="T8" fmla="*/ 222250 w 1286"/>
              <a:gd name="T9" fmla="*/ 1943100 h 1247"/>
              <a:gd name="T10" fmla="*/ 731838 w 1286"/>
              <a:gd name="T11" fmla="*/ 1919287 h 1247"/>
              <a:gd name="T12" fmla="*/ 1098550 w 1286"/>
              <a:gd name="T13" fmla="*/ 1919287 h 1247"/>
              <a:gd name="T14" fmla="*/ 1889125 w 1286"/>
              <a:gd name="T15" fmla="*/ 1947862 h 1247"/>
              <a:gd name="T16" fmla="*/ 2017713 w 1286"/>
              <a:gd name="T17" fmla="*/ 1728787 h 1247"/>
              <a:gd name="T18" fmla="*/ 1808163 w 1286"/>
              <a:gd name="T19" fmla="*/ 1176337 h 1247"/>
              <a:gd name="T20" fmla="*/ 1270000 w 1286"/>
              <a:gd name="T21" fmla="*/ 995362 h 1247"/>
              <a:gd name="T22" fmla="*/ 1189038 w 1286"/>
              <a:gd name="T23" fmla="*/ 66675 h 1247"/>
              <a:gd name="T24" fmla="*/ 931863 w 1286"/>
              <a:gd name="T25" fmla="*/ 47625 h 124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286" h="1247">
                <a:moveTo>
                  <a:pt x="587" y="30"/>
                </a:moveTo>
                <a:cubicBezTo>
                  <a:pt x="473" y="60"/>
                  <a:pt x="601" y="475"/>
                  <a:pt x="509" y="618"/>
                </a:cubicBezTo>
                <a:cubicBezTo>
                  <a:pt x="424" y="765"/>
                  <a:pt x="154" y="830"/>
                  <a:pt x="77" y="909"/>
                </a:cubicBezTo>
                <a:cubicBezTo>
                  <a:pt x="0" y="988"/>
                  <a:pt x="37" y="1043"/>
                  <a:pt x="47" y="1095"/>
                </a:cubicBezTo>
                <a:cubicBezTo>
                  <a:pt x="57" y="1147"/>
                  <a:pt x="71" y="1205"/>
                  <a:pt x="140" y="1224"/>
                </a:cubicBezTo>
                <a:cubicBezTo>
                  <a:pt x="209" y="1243"/>
                  <a:pt x="369" y="1212"/>
                  <a:pt x="461" y="1209"/>
                </a:cubicBezTo>
                <a:cubicBezTo>
                  <a:pt x="553" y="1206"/>
                  <a:pt x="571" y="1206"/>
                  <a:pt x="692" y="1209"/>
                </a:cubicBezTo>
                <a:cubicBezTo>
                  <a:pt x="813" y="1212"/>
                  <a:pt x="1094" y="1247"/>
                  <a:pt x="1190" y="1227"/>
                </a:cubicBezTo>
                <a:cubicBezTo>
                  <a:pt x="1286" y="1207"/>
                  <a:pt x="1279" y="1170"/>
                  <a:pt x="1271" y="1089"/>
                </a:cubicBezTo>
                <a:cubicBezTo>
                  <a:pt x="1263" y="1008"/>
                  <a:pt x="1217" y="818"/>
                  <a:pt x="1139" y="741"/>
                </a:cubicBezTo>
                <a:cubicBezTo>
                  <a:pt x="1061" y="664"/>
                  <a:pt x="865" y="743"/>
                  <a:pt x="800" y="627"/>
                </a:cubicBezTo>
                <a:cubicBezTo>
                  <a:pt x="735" y="511"/>
                  <a:pt x="785" y="142"/>
                  <a:pt x="749" y="42"/>
                </a:cubicBezTo>
                <a:cubicBezTo>
                  <a:pt x="695" y="15"/>
                  <a:pt x="701" y="0"/>
                  <a:pt x="587" y="30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5"/>
          <p:cNvSpPr>
            <a:spLocks noGrp="1" noChangeArrowheads="1"/>
          </p:cNvSpPr>
          <p:nvPr>
            <p:ph type="title"/>
          </p:nvPr>
        </p:nvSpPr>
        <p:spPr>
          <a:xfrm>
            <a:off x="277812" y="44624"/>
            <a:ext cx="8785225" cy="792162"/>
          </a:xfrm>
        </p:spPr>
        <p:txBody>
          <a:bodyPr/>
          <a:lstStyle/>
          <a:p>
            <a:r>
              <a:rPr lang="en-US" smtClean="0"/>
              <a:t>Subnets</a:t>
            </a:r>
          </a:p>
        </p:txBody>
      </p:sp>
      <p:sp>
        <p:nvSpPr>
          <p:cNvPr id="40968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333500"/>
            <a:ext cx="3695700" cy="4648200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IP address: </a:t>
            </a:r>
          </a:p>
          <a:p>
            <a:pPr lvl="1"/>
            <a:r>
              <a:rPr lang="en-US" sz="2000" dirty="0" smtClean="0"/>
              <a:t>subnet part (high order bits)</a:t>
            </a:r>
          </a:p>
          <a:p>
            <a:pPr lvl="1"/>
            <a:r>
              <a:rPr lang="en-US" sz="2000" dirty="0" smtClean="0"/>
              <a:t>host part (low order bits) 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What’s a subnet ?</a:t>
            </a:r>
          </a:p>
          <a:p>
            <a:pPr lvl="1"/>
            <a:r>
              <a:rPr lang="en-US" sz="2000" dirty="0" smtClean="0"/>
              <a:t>device interfaces with same subnet part of IP address.</a:t>
            </a:r>
          </a:p>
          <a:p>
            <a:pPr lvl="1"/>
            <a:r>
              <a:rPr lang="en-US" sz="2000" dirty="0" smtClean="0"/>
              <a:t>can physically reach each other without intervening router.</a:t>
            </a:r>
          </a:p>
        </p:txBody>
      </p:sp>
      <p:graphicFrame>
        <p:nvGraphicFramePr>
          <p:cNvPr id="4096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864829"/>
              </p:ext>
            </p:extLst>
          </p:nvPr>
        </p:nvGraphicFramePr>
        <p:xfrm>
          <a:off x="4456113" y="1489497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4" name="Clip" r:id="rId3" imgW="1307263" imgH="1084139" progId="MS_ClipArt_Gallery.2">
                  <p:embed/>
                </p:oleObj>
              </mc:Choice>
              <mc:Fallback>
                <p:oleObj name="Clip" r:id="rId3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1489497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0" name="Line 8"/>
          <p:cNvSpPr>
            <a:spLocks noChangeShapeType="1"/>
          </p:cNvSpPr>
          <p:nvPr/>
        </p:nvSpPr>
        <p:spPr bwMode="auto">
          <a:xfrm>
            <a:off x="5016500" y="1862559"/>
            <a:ext cx="277813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9"/>
          <p:cNvSpPr>
            <a:spLocks noChangeShapeType="1"/>
          </p:cNvSpPr>
          <p:nvPr/>
        </p:nvSpPr>
        <p:spPr bwMode="auto">
          <a:xfrm flipH="1">
            <a:off x="5307013" y="1848272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0"/>
          <p:cNvSpPr>
            <a:spLocks noChangeShapeType="1"/>
          </p:cNvSpPr>
          <p:nvPr/>
        </p:nvSpPr>
        <p:spPr bwMode="auto">
          <a:xfrm flipV="1">
            <a:off x="5016500" y="2507084"/>
            <a:ext cx="277813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1"/>
          <p:cNvSpPr>
            <a:spLocks noChangeShapeType="1"/>
          </p:cNvSpPr>
          <p:nvPr/>
        </p:nvSpPr>
        <p:spPr bwMode="auto">
          <a:xfrm>
            <a:off x="5026025" y="3134147"/>
            <a:ext cx="27305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7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764916"/>
              </p:ext>
            </p:extLst>
          </p:nvPr>
        </p:nvGraphicFramePr>
        <p:xfrm>
          <a:off x="4456113" y="2156247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5" name="Clip" r:id="rId5" imgW="1307263" imgH="1084139" progId="MS_ClipArt_Gallery.2">
                  <p:embed/>
                </p:oleObj>
              </mc:Choice>
              <mc:Fallback>
                <p:oleObj name="Clip" r:id="rId5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2156247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377879"/>
              </p:ext>
            </p:extLst>
          </p:nvPr>
        </p:nvGraphicFramePr>
        <p:xfrm>
          <a:off x="4456113" y="2765847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6" name="Clip" r:id="rId6" imgW="1307263" imgH="1084139" progId="MS_ClipArt_Gallery.2">
                  <p:embed/>
                </p:oleObj>
              </mc:Choice>
              <mc:Fallback>
                <p:oleObj name="Clip" r:id="rId6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2765847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6" name="Line 14"/>
          <p:cNvSpPr>
            <a:spLocks noChangeShapeType="1"/>
          </p:cNvSpPr>
          <p:nvPr/>
        </p:nvSpPr>
        <p:spPr bwMode="auto">
          <a:xfrm>
            <a:off x="5307013" y="2705522"/>
            <a:ext cx="10350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977" name="Group 15"/>
          <p:cNvGrpSpPr>
            <a:grpSpLocks/>
          </p:cNvGrpSpPr>
          <p:nvPr/>
        </p:nvGrpSpPr>
        <p:grpSpPr bwMode="auto">
          <a:xfrm>
            <a:off x="6249988" y="2670597"/>
            <a:ext cx="711200" cy="381000"/>
            <a:chOff x="3600" y="219"/>
            <a:chExt cx="360" cy="175"/>
          </a:xfrm>
        </p:grpSpPr>
        <p:sp>
          <p:nvSpPr>
            <p:cNvPr id="41008" name="Oval 1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9" name="Line 1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0" name="Line 1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1" name="Rectangle 1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12" name="Oval 2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013" name="Group 2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1018" name="Line 2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9" name="Line 2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0" name="Line 2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14" name="Group 2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1015" name="Line 2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6" name="Line 2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7" name="Line 2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0978" name="Text Box 29"/>
          <p:cNvSpPr txBox="1">
            <a:spLocks noChangeArrowheads="1"/>
          </p:cNvSpPr>
          <p:nvPr/>
        </p:nvSpPr>
        <p:spPr bwMode="auto">
          <a:xfrm>
            <a:off x="4975225" y="1537122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223.1.1.1</a:t>
            </a:r>
            <a:endParaRPr lang="en-US"/>
          </a:p>
        </p:txBody>
      </p:sp>
      <p:sp>
        <p:nvSpPr>
          <p:cNvPr id="40979" name="Rectangle 30"/>
          <p:cNvSpPr>
            <a:spLocks noChangeArrowheads="1"/>
          </p:cNvSpPr>
          <p:nvPr/>
        </p:nvSpPr>
        <p:spPr bwMode="auto">
          <a:xfrm>
            <a:off x="5062538" y="2257847"/>
            <a:ext cx="309562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Text Box 31"/>
          <p:cNvSpPr txBox="1">
            <a:spLocks noChangeArrowheads="1"/>
          </p:cNvSpPr>
          <p:nvPr/>
        </p:nvSpPr>
        <p:spPr bwMode="auto">
          <a:xfrm>
            <a:off x="4976813" y="2165772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223.1.1.2</a:t>
            </a:r>
            <a:endParaRPr lang="en-US"/>
          </a:p>
        </p:txBody>
      </p:sp>
      <p:sp>
        <p:nvSpPr>
          <p:cNvPr id="40981" name="Text Box 32"/>
          <p:cNvSpPr txBox="1">
            <a:spLocks noChangeArrowheads="1"/>
          </p:cNvSpPr>
          <p:nvPr/>
        </p:nvSpPr>
        <p:spPr bwMode="auto">
          <a:xfrm>
            <a:off x="4860925" y="3118272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223.1.1.3</a:t>
            </a:r>
            <a:endParaRPr lang="en-US"/>
          </a:p>
        </p:txBody>
      </p:sp>
      <p:sp>
        <p:nvSpPr>
          <p:cNvPr id="40982" name="Text Box 33"/>
          <p:cNvSpPr txBox="1">
            <a:spLocks noChangeArrowheads="1"/>
          </p:cNvSpPr>
          <p:nvPr/>
        </p:nvSpPr>
        <p:spPr bwMode="auto">
          <a:xfrm>
            <a:off x="5651500" y="2446759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223.1.1.4</a:t>
            </a:r>
            <a:endParaRPr lang="en-US"/>
          </a:p>
        </p:txBody>
      </p:sp>
      <p:sp>
        <p:nvSpPr>
          <p:cNvPr id="40983" name="Line 34"/>
          <p:cNvSpPr>
            <a:spLocks noChangeShapeType="1"/>
          </p:cNvSpPr>
          <p:nvPr/>
        </p:nvSpPr>
        <p:spPr bwMode="auto">
          <a:xfrm>
            <a:off x="6854825" y="2715047"/>
            <a:ext cx="10160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Text Box 35"/>
          <p:cNvSpPr txBox="1">
            <a:spLocks noChangeArrowheads="1"/>
          </p:cNvSpPr>
          <p:nvPr/>
        </p:nvSpPr>
        <p:spPr bwMode="auto">
          <a:xfrm>
            <a:off x="6727825" y="2437234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223.1.2.9</a:t>
            </a:r>
            <a:endParaRPr lang="en-US"/>
          </a:p>
        </p:txBody>
      </p:sp>
      <p:sp>
        <p:nvSpPr>
          <p:cNvPr id="40985" name="Line 36"/>
          <p:cNvSpPr>
            <a:spLocks noChangeShapeType="1"/>
          </p:cNvSpPr>
          <p:nvPr/>
        </p:nvSpPr>
        <p:spPr bwMode="auto">
          <a:xfrm flipH="1">
            <a:off x="7878763" y="2019722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86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3168653"/>
              </p:ext>
            </p:extLst>
          </p:nvPr>
        </p:nvGraphicFramePr>
        <p:xfrm>
          <a:off x="8056563" y="1727622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7" name="Clip" r:id="rId7" imgW="1307263" imgH="1084139" progId="MS_ClipArt_Gallery.2">
                  <p:embed/>
                </p:oleObj>
              </mc:Choice>
              <mc:Fallback>
                <p:oleObj name="Clip" r:id="rId7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6563" y="1727622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7" name="Line 38"/>
          <p:cNvSpPr>
            <a:spLocks noChangeShapeType="1"/>
          </p:cNvSpPr>
          <p:nvPr/>
        </p:nvSpPr>
        <p:spPr bwMode="auto">
          <a:xfrm>
            <a:off x="7878763" y="2024484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88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385238"/>
              </p:ext>
            </p:extLst>
          </p:nvPr>
        </p:nvGraphicFramePr>
        <p:xfrm>
          <a:off x="8061325" y="3108747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8" name="Clip" r:id="rId8" imgW="1307263" imgH="1084139" progId="MS_ClipArt_Gallery.2">
                  <p:embed/>
                </p:oleObj>
              </mc:Choice>
              <mc:Fallback>
                <p:oleObj name="Clip" r:id="rId8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1325" y="3108747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9" name="Line 40"/>
          <p:cNvSpPr>
            <a:spLocks noChangeShapeType="1"/>
          </p:cNvSpPr>
          <p:nvPr/>
        </p:nvSpPr>
        <p:spPr bwMode="auto">
          <a:xfrm>
            <a:off x="7878763" y="3296072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Rectangle 41"/>
          <p:cNvSpPr>
            <a:spLocks noChangeArrowheads="1"/>
          </p:cNvSpPr>
          <p:nvPr/>
        </p:nvSpPr>
        <p:spPr bwMode="auto">
          <a:xfrm>
            <a:off x="7824788" y="3043659"/>
            <a:ext cx="171450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Text Box 42"/>
          <p:cNvSpPr txBox="1">
            <a:spLocks noChangeArrowheads="1"/>
          </p:cNvSpPr>
          <p:nvPr/>
        </p:nvSpPr>
        <p:spPr bwMode="auto">
          <a:xfrm>
            <a:off x="7251700" y="2981747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223.1.2.2</a:t>
            </a:r>
            <a:endParaRPr lang="en-US"/>
          </a:p>
        </p:txBody>
      </p:sp>
      <p:sp>
        <p:nvSpPr>
          <p:cNvPr id="40992" name="Rectangle 43"/>
          <p:cNvSpPr>
            <a:spLocks noChangeArrowheads="1"/>
          </p:cNvSpPr>
          <p:nvPr/>
        </p:nvSpPr>
        <p:spPr bwMode="auto">
          <a:xfrm>
            <a:off x="7839075" y="2072109"/>
            <a:ext cx="247650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Text Box 44"/>
          <p:cNvSpPr txBox="1">
            <a:spLocks noChangeArrowheads="1"/>
          </p:cNvSpPr>
          <p:nvPr/>
        </p:nvSpPr>
        <p:spPr bwMode="auto">
          <a:xfrm>
            <a:off x="7061200" y="1975272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223.1.2.1</a:t>
            </a:r>
            <a:endParaRPr lang="en-US"/>
          </a:p>
        </p:txBody>
      </p:sp>
      <p:sp>
        <p:nvSpPr>
          <p:cNvPr id="40994" name="Line 45"/>
          <p:cNvSpPr>
            <a:spLocks noChangeShapeType="1"/>
          </p:cNvSpPr>
          <p:nvPr/>
        </p:nvSpPr>
        <p:spPr bwMode="auto">
          <a:xfrm flipH="1">
            <a:off x="6616700" y="3053184"/>
            <a:ext cx="0" cy="1290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Line 46"/>
          <p:cNvSpPr>
            <a:spLocks noChangeShapeType="1"/>
          </p:cNvSpPr>
          <p:nvPr/>
        </p:nvSpPr>
        <p:spPr bwMode="auto">
          <a:xfrm flipH="1">
            <a:off x="6007100" y="4334297"/>
            <a:ext cx="11858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Line 47"/>
          <p:cNvSpPr>
            <a:spLocks noChangeShapeType="1"/>
          </p:cNvSpPr>
          <p:nvPr/>
        </p:nvSpPr>
        <p:spPr bwMode="auto">
          <a:xfrm flipH="1" flipV="1">
            <a:off x="6003925" y="4326359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Line 48"/>
          <p:cNvSpPr>
            <a:spLocks noChangeShapeType="1"/>
          </p:cNvSpPr>
          <p:nvPr/>
        </p:nvSpPr>
        <p:spPr bwMode="auto">
          <a:xfrm flipH="1" flipV="1">
            <a:off x="7180263" y="4331122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98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777043"/>
              </p:ext>
            </p:extLst>
          </p:nvPr>
        </p:nvGraphicFramePr>
        <p:xfrm>
          <a:off x="6965950" y="4489872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9" name="Clip" r:id="rId9" imgW="1307263" imgH="1084139" progId="MS_ClipArt_Gallery.2">
                  <p:embed/>
                </p:oleObj>
              </mc:Choice>
              <mc:Fallback>
                <p:oleObj name="Clip" r:id="rId9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5950" y="4489872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9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456011"/>
              </p:ext>
            </p:extLst>
          </p:nvPr>
        </p:nvGraphicFramePr>
        <p:xfrm>
          <a:off x="5708650" y="4504159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0" name="Clip" r:id="rId10" imgW="1307263" imgH="1084139" progId="MS_ClipArt_Gallery.2">
                  <p:embed/>
                </p:oleObj>
              </mc:Choice>
              <mc:Fallback>
                <p:oleObj name="Clip" r:id="rId10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8650" y="4504159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0" name="Text Box 51"/>
          <p:cNvSpPr txBox="1">
            <a:spLocks noChangeArrowheads="1"/>
          </p:cNvSpPr>
          <p:nvPr/>
        </p:nvSpPr>
        <p:spPr bwMode="auto">
          <a:xfrm>
            <a:off x="7185025" y="4180309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223.1.3.2</a:t>
            </a:r>
            <a:endParaRPr lang="en-US"/>
          </a:p>
        </p:txBody>
      </p:sp>
      <p:sp>
        <p:nvSpPr>
          <p:cNvPr id="41001" name="Rectangle 52"/>
          <p:cNvSpPr>
            <a:spLocks noChangeArrowheads="1"/>
          </p:cNvSpPr>
          <p:nvPr/>
        </p:nvSpPr>
        <p:spPr bwMode="auto">
          <a:xfrm>
            <a:off x="4848225" y="4053309"/>
            <a:ext cx="847725" cy="180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Text Box 53"/>
          <p:cNvSpPr txBox="1">
            <a:spLocks noChangeArrowheads="1"/>
          </p:cNvSpPr>
          <p:nvPr/>
        </p:nvSpPr>
        <p:spPr bwMode="auto">
          <a:xfrm>
            <a:off x="5008563" y="4218409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223.1.3.1</a:t>
            </a:r>
            <a:endParaRPr lang="en-US"/>
          </a:p>
        </p:txBody>
      </p:sp>
      <p:sp>
        <p:nvSpPr>
          <p:cNvPr id="41003" name="Rectangle 54"/>
          <p:cNvSpPr>
            <a:spLocks noChangeArrowheads="1"/>
          </p:cNvSpPr>
          <p:nvPr/>
        </p:nvSpPr>
        <p:spPr bwMode="auto">
          <a:xfrm>
            <a:off x="6553200" y="3186534"/>
            <a:ext cx="128588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Text Box 55"/>
          <p:cNvSpPr txBox="1">
            <a:spLocks noChangeArrowheads="1"/>
          </p:cNvSpPr>
          <p:nvPr/>
        </p:nvSpPr>
        <p:spPr bwMode="auto">
          <a:xfrm>
            <a:off x="6115050" y="3146847"/>
            <a:ext cx="114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223.1.3.27</a:t>
            </a:r>
            <a:endParaRPr lang="en-US"/>
          </a:p>
        </p:txBody>
      </p:sp>
      <p:sp>
        <p:nvSpPr>
          <p:cNvPr id="41005" name="Text Box 56"/>
          <p:cNvSpPr txBox="1">
            <a:spLocks noChangeArrowheads="1"/>
          </p:cNvSpPr>
          <p:nvPr/>
        </p:nvSpPr>
        <p:spPr bwMode="auto">
          <a:xfrm>
            <a:off x="4082117" y="5438551"/>
            <a:ext cx="47564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dirty="0"/>
              <a:t>network consisting of </a:t>
            </a:r>
            <a:r>
              <a:rPr lang="en-US" b="1" dirty="0">
                <a:solidFill>
                  <a:srgbClr val="800000"/>
                </a:solidFill>
              </a:rPr>
              <a:t>3</a:t>
            </a:r>
            <a:r>
              <a:rPr lang="en-US" dirty="0"/>
              <a:t> subnets</a:t>
            </a:r>
          </a:p>
        </p:txBody>
      </p:sp>
      <p:sp>
        <p:nvSpPr>
          <p:cNvPr id="41006" name="Text Box 57"/>
          <p:cNvSpPr txBox="1">
            <a:spLocks noChangeArrowheads="1"/>
          </p:cNvSpPr>
          <p:nvPr/>
        </p:nvSpPr>
        <p:spPr bwMode="auto">
          <a:xfrm>
            <a:off x="6717337" y="3656434"/>
            <a:ext cx="11512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dirty="0">
                <a:solidFill>
                  <a:srgbClr val="800000"/>
                </a:solidFill>
              </a:rPr>
              <a:t>subnet</a:t>
            </a:r>
          </a:p>
        </p:txBody>
      </p:sp>
      <p:sp>
        <p:nvSpPr>
          <p:cNvPr id="41007" name="Line 58"/>
          <p:cNvSpPr>
            <a:spLocks noChangeShapeType="1"/>
          </p:cNvSpPr>
          <p:nvPr/>
        </p:nvSpPr>
        <p:spPr bwMode="auto">
          <a:xfrm flipH="1">
            <a:off x="6705600" y="3919959"/>
            <a:ext cx="17145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45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3152</TotalTime>
  <Words>4106</Words>
  <Application>Microsoft Office PowerPoint</Application>
  <PresentationFormat>On-screen Show (4:3)</PresentationFormat>
  <Paragraphs>1072</Paragraphs>
  <Slides>57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57</vt:i4>
      </vt:variant>
    </vt:vector>
  </HeadingPairs>
  <TitlesOfParts>
    <vt:vector size="60" baseType="lpstr">
      <vt:lpstr>Revised_Master</vt:lpstr>
      <vt:lpstr>ClipArt</vt:lpstr>
      <vt:lpstr>Clip</vt:lpstr>
      <vt:lpstr>  Network Layer and  Link State Routing   </vt:lpstr>
      <vt:lpstr>Network Layer Outline</vt:lpstr>
      <vt:lpstr>Chapter 4: Network Layer</vt:lpstr>
      <vt:lpstr>IP Datagram Format</vt:lpstr>
      <vt:lpstr>IP Fragmentation &amp; Reassembly</vt:lpstr>
      <vt:lpstr>IP Fragmentation and Reassembly</vt:lpstr>
      <vt:lpstr>Chapter 4: Network Layer</vt:lpstr>
      <vt:lpstr>IP Addressing: Introduction</vt:lpstr>
      <vt:lpstr>Subnets</vt:lpstr>
      <vt:lpstr>Subnets</vt:lpstr>
      <vt:lpstr>Subnets</vt:lpstr>
      <vt:lpstr>IP Addressing: CIDR</vt:lpstr>
      <vt:lpstr>IP Addresses: How to Get One?</vt:lpstr>
      <vt:lpstr>DHCP: Dynamic Host Configuration Protocol</vt:lpstr>
      <vt:lpstr>DHCP Client-Server Scenario</vt:lpstr>
      <vt:lpstr>DHCP Client-Server Scenario</vt:lpstr>
      <vt:lpstr>DHCP: More than IP address</vt:lpstr>
      <vt:lpstr>DHCP: Example</vt:lpstr>
      <vt:lpstr>DHCP: Example</vt:lpstr>
      <vt:lpstr>DHCP: Wireshark Output (home LAN)</vt:lpstr>
      <vt:lpstr>NAT: Network Address Translation</vt:lpstr>
      <vt:lpstr>PowerPoint Presentation</vt:lpstr>
      <vt:lpstr>PowerPoint Presentation</vt:lpstr>
      <vt:lpstr>NAT: Network Address Translation</vt:lpstr>
      <vt:lpstr>NAT Traversal Problem</vt:lpstr>
      <vt:lpstr>NAT Traversal Problem</vt:lpstr>
      <vt:lpstr>NAT Traversal Problem</vt:lpstr>
      <vt:lpstr>Chapter 4: Network Layer</vt:lpstr>
      <vt:lpstr>Link State Algorithm</vt:lpstr>
      <vt:lpstr>Figure 4.18 Reliable LSP Flooding</vt:lpstr>
      <vt:lpstr>PowerPoint Presentation</vt:lpstr>
      <vt:lpstr>PowerPoint Presentation</vt:lpstr>
      <vt:lpstr>A Link-State Routing Algorithm</vt:lpstr>
      <vt:lpstr>Dijsktra’s Algorithm  [K&amp;R]</vt:lpstr>
      <vt:lpstr>Dijkstra’s Shortest Path Algorithm</vt:lpstr>
      <vt:lpstr>Dijkstra’s Algorithm: Example</vt:lpstr>
      <vt:lpstr>Dijkstra’s Algorithm: Example (2) </vt:lpstr>
      <vt:lpstr>Dijkstra’s Algorithm, Discussion</vt:lpstr>
      <vt:lpstr>Chapter 4: Network Layer</vt:lpstr>
      <vt:lpstr>Hierarchical Routing</vt:lpstr>
      <vt:lpstr>Hierarchical Routing</vt:lpstr>
      <vt:lpstr>Interconnected AS’s</vt:lpstr>
      <vt:lpstr>Inter-AS Tasks</vt:lpstr>
      <vt:lpstr>Chapter 4: Network Layer</vt:lpstr>
      <vt:lpstr>Intra-AS Routing</vt:lpstr>
      <vt:lpstr>Chapter 4: Network Layer</vt:lpstr>
      <vt:lpstr>Routing Information Protocol (RIP)</vt:lpstr>
      <vt:lpstr>Routing Information Protocol (RIP)</vt:lpstr>
      <vt:lpstr>Figure 4.17 RIP Packet Format</vt:lpstr>
      <vt:lpstr>OSPF (Open Shortest Path First)</vt:lpstr>
      <vt:lpstr>OSPF “Advanced” Features (not in RIP)</vt:lpstr>
      <vt:lpstr>Hierarchical OSPF</vt:lpstr>
      <vt:lpstr>Hierarchical OSPF</vt:lpstr>
      <vt:lpstr>OSPF LSA Types</vt:lpstr>
      <vt:lpstr>Chapter 4: Network Layer</vt:lpstr>
      <vt:lpstr>Internet Inter-AS routing: BGP</vt:lpstr>
      <vt:lpstr>Network Layer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162</cp:revision>
  <cp:lastPrinted>2010-11-29T19:42:44Z</cp:lastPrinted>
  <dcterms:created xsi:type="dcterms:W3CDTF">2004-01-21T20:05:10Z</dcterms:created>
  <dcterms:modified xsi:type="dcterms:W3CDTF">2014-12-08T22:42:11Z</dcterms:modified>
</cp:coreProperties>
</file>