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43"/>
  </p:notesMasterIdLst>
  <p:handoutMasterIdLst>
    <p:handoutMasterId r:id="rId44"/>
  </p:handoutMasterIdLst>
  <p:sldIdLst>
    <p:sldId id="256" r:id="rId2"/>
    <p:sldId id="381" r:id="rId3"/>
    <p:sldId id="382" r:id="rId4"/>
    <p:sldId id="383" r:id="rId5"/>
    <p:sldId id="384" r:id="rId6"/>
    <p:sldId id="377" r:id="rId7"/>
    <p:sldId id="378" r:id="rId8"/>
    <p:sldId id="380" r:id="rId9"/>
    <p:sldId id="385" r:id="rId10"/>
    <p:sldId id="386" r:id="rId11"/>
    <p:sldId id="387" r:id="rId12"/>
    <p:sldId id="388" r:id="rId13"/>
    <p:sldId id="389" r:id="rId14"/>
    <p:sldId id="390" r:id="rId15"/>
    <p:sldId id="391" r:id="rId16"/>
    <p:sldId id="392" r:id="rId17"/>
    <p:sldId id="393" r:id="rId18"/>
    <p:sldId id="394" r:id="rId19"/>
    <p:sldId id="398" r:id="rId20"/>
    <p:sldId id="396" r:id="rId21"/>
    <p:sldId id="400" r:id="rId22"/>
    <p:sldId id="401" r:id="rId23"/>
    <p:sldId id="402" r:id="rId24"/>
    <p:sldId id="403" r:id="rId25"/>
    <p:sldId id="404" r:id="rId26"/>
    <p:sldId id="397" r:id="rId27"/>
    <p:sldId id="405" r:id="rId28"/>
    <p:sldId id="406" r:id="rId29"/>
    <p:sldId id="407" r:id="rId30"/>
    <p:sldId id="408" r:id="rId31"/>
    <p:sldId id="409" r:id="rId32"/>
    <p:sldId id="410" r:id="rId33"/>
    <p:sldId id="412" r:id="rId34"/>
    <p:sldId id="413" r:id="rId35"/>
    <p:sldId id="414" r:id="rId36"/>
    <p:sldId id="415" r:id="rId37"/>
    <p:sldId id="416" r:id="rId38"/>
    <p:sldId id="418" r:id="rId39"/>
    <p:sldId id="419" r:id="rId40"/>
    <p:sldId id="420" r:id="rId41"/>
    <p:sldId id="417" r:id="rId42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CC"/>
    <a:srgbClr val="008000"/>
    <a:srgbClr val="99FF66"/>
    <a:srgbClr val="000000"/>
    <a:srgbClr val="990033"/>
    <a:srgbClr val="003366"/>
    <a:srgbClr val="CC0000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>
        <p:scale>
          <a:sx n="60" d="100"/>
          <a:sy n="60" d="100"/>
        </p:scale>
        <p:origin x="-1589" y="-187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11/16/2014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62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11/16/2014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0761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D198A9-4041-4F28-ACA8-68CED5F8CF8A}" type="slidenum">
              <a:rPr lang="en-US"/>
              <a:pPr/>
              <a:t>13</a:t>
            </a:fld>
            <a:endParaRPr lang="en-US"/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Kurose and Ross forgot to say anything about wrapping the carry and adding it to low order bit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5963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Transport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99988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oleObject" Target="../embeddings/oleObject11.bin"/><Relationship Id="rId3" Type="http://schemas.openxmlformats.org/officeDocument/2006/relationships/image" Target="../media/image6.wmf"/><Relationship Id="rId21" Type="http://schemas.openxmlformats.org/officeDocument/2006/relationships/image" Target="../media/image8.pn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9.bin"/><Relationship Id="rId20" Type="http://schemas.openxmlformats.org/officeDocument/2006/relationships/oleObject" Target="../embeddings/oleObject13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8.bin"/><Relationship Id="rId10" Type="http://schemas.openxmlformats.org/officeDocument/2006/relationships/oleObject" Target="../embeddings/oleObject4.bin"/><Relationship Id="rId19" Type="http://schemas.openxmlformats.org/officeDocument/2006/relationships/oleObject" Target="../embeddings/oleObject12.bin"/><Relationship Id="rId4" Type="http://schemas.openxmlformats.org/officeDocument/2006/relationships/image" Target="../media/image7.png"/><Relationship Id="rId9" Type="http://schemas.openxmlformats.org/officeDocument/2006/relationships/oleObject" Target="../embeddings/oleObject3.bin"/><Relationship Id="rId14" Type="http://schemas.openxmlformats.org/officeDocument/2006/relationships/oleObject" Target="../embeddings/oleObject7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19.bin"/><Relationship Id="rId18" Type="http://schemas.openxmlformats.org/officeDocument/2006/relationships/oleObject" Target="../embeddings/oleObject24.bin"/><Relationship Id="rId3" Type="http://schemas.openxmlformats.org/officeDocument/2006/relationships/image" Target="../media/image6.wmf"/><Relationship Id="rId21" Type="http://schemas.openxmlformats.org/officeDocument/2006/relationships/image" Target="../media/image8.png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23.bin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22.bin"/><Relationship Id="rId20" Type="http://schemas.openxmlformats.org/officeDocument/2006/relationships/oleObject" Target="../embeddings/oleObject26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21.bin"/><Relationship Id="rId10" Type="http://schemas.openxmlformats.org/officeDocument/2006/relationships/oleObject" Target="../embeddings/oleObject17.bin"/><Relationship Id="rId19" Type="http://schemas.openxmlformats.org/officeDocument/2006/relationships/oleObject" Target="../embeddings/oleObject25.bin"/><Relationship Id="rId4" Type="http://schemas.openxmlformats.org/officeDocument/2006/relationships/image" Target="../media/image7.png"/><Relationship Id="rId9" Type="http://schemas.openxmlformats.org/officeDocument/2006/relationships/oleObject" Target="../embeddings/oleObject16.bin"/><Relationship Id="rId14" Type="http://schemas.openxmlformats.org/officeDocument/2006/relationships/oleObject" Target="../embeddings/oleObject20.bin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2060848"/>
            <a:ext cx="8462993" cy="2520280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  <a: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ransport</a:t>
            </a:r>
            <a:b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Layer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138488" y="5686425"/>
            <a:ext cx="6005512" cy="1271588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 </a:t>
            </a:r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Term </a:t>
            </a: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B14</a:t>
            </a:r>
            <a:endParaRPr lang="en-US" sz="3600" dirty="0"/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/>
          <a:lstStyle/>
          <a:p>
            <a:r>
              <a:rPr lang="en-US" sz="3600" dirty="0"/>
              <a:t>UDP: User Datagram Protocol </a:t>
            </a:r>
            <a:r>
              <a:rPr lang="en-US" sz="3200" dirty="0"/>
              <a:t>[RFC 768]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625" y="1447800"/>
            <a:ext cx="3810000" cy="4648200"/>
          </a:xfrm>
        </p:spPr>
        <p:txBody>
          <a:bodyPr/>
          <a:lstStyle/>
          <a:p>
            <a:r>
              <a:rPr lang="en-US" sz="2000" dirty="0"/>
              <a:t>“no frills,” “bare bones” Internet transport protocol</a:t>
            </a:r>
          </a:p>
          <a:p>
            <a:r>
              <a:rPr lang="en-US" sz="2000" dirty="0"/>
              <a:t>“best effort” service, UDP segments may be:</a:t>
            </a:r>
          </a:p>
          <a:p>
            <a:pPr lvl="1"/>
            <a:r>
              <a:rPr lang="en-US" sz="2000" dirty="0"/>
              <a:t>lost</a:t>
            </a:r>
          </a:p>
          <a:p>
            <a:pPr lvl="1"/>
            <a:r>
              <a:rPr lang="en-US" sz="2000" dirty="0"/>
              <a:t>delivered out of order to app</a:t>
            </a:r>
          </a:p>
          <a:p>
            <a:r>
              <a:rPr lang="en-US" sz="2000" dirty="0">
                <a:solidFill>
                  <a:srgbClr val="800000"/>
                </a:solidFill>
              </a:rPr>
              <a:t>connectionless:</a:t>
            </a:r>
            <a:endParaRPr lang="en-US" sz="2400" dirty="0">
              <a:solidFill>
                <a:srgbClr val="800000"/>
              </a:solidFill>
            </a:endParaRPr>
          </a:p>
          <a:p>
            <a:pPr lvl="1"/>
            <a:r>
              <a:rPr lang="en-US" sz="2000" dirty="0"/>
              <a:t>no handshaking between UDP sender, receiver</a:t>
            </a:r>
          </a:p>
          <a:p>
            <a:pPr lvl="1"/>
            <a:r>
              <a:rPr lang="en-US" sz="2000" dirty="0"/>
              <a:t>each UDP segment handled independently of </a:t>
            </a:r>
            <a:r>
              <a:rPr lang="en-US" sz="2000" dirty="0" smtClean="0"/>
              <a:t>others.</a:t>
            </a:r>
            <a:endParaRPr lang="en-US" sz="2000" dirty="0"/>
          </a:p>
          <a:p>
            <a:endParaRPr lang="en-US" sz="2400" dirty="0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52975" y="1781175"/>
            <a:ext cx="3810000" cy="381952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>
                <a:solidFill>
                  <a:srgbClr val="800000"/>
                </a:solidFill>
              </a:rPr>
              <a:t>Why is there a UDP?</a:t>
            </a:r>
          </a:p>
          <a:p>
            <a:r>
              <a:rPr lang="en-US" sz="2000" dirty="0"/>
              <a:t>no connection establishment (which can add delay)</a:t>
            </a:r>
          </a:p>
          <a:p>
            <a:r>
              <a:rPr lang="en-US" sz="2000" dirty="0"/>
              <a:t>simple: no connection state at sender, receiver</a:t>
            </a:r>
          </a:p>
          <a:p>
            <a:r>
              <a:rPr lang="en-US" sz="2000" dirty="0"/>
              <a:t>small segment header</a:t>
            </a:r>
          </a:p>
          <a:p>
            <a:r>
              <a:rPr lang="en-US" sz="2000" dirty="0"/>
              <a:t>no congestion control: UDP can blast away as fast as </a:t>
            </a:r>
            <a:r>
              <a:rPr lang="en-US" sz="2000" dirty="0" smtClean="0"/>
              <a:t>desired.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4591050" y="1638300"/>
            <a:ext cx="4048125" cy="3838575"/>
          </a:xfrm>
          <a:prstGeom prst="rect">
            <a:avLst/>
          </a:prstGeom>
          <a:noFill/>
          <a:ln w="25400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3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27384"/>
            <a:ext cx="8343900" cy="1143000"/>
          </a:xfrm>
        </p:spPr>
        <p:txBody>
          <a:bodyPr/>
          <a:lstStyle/>
          <a:p>
            <a:r>
              <a:rPr lang="en-US" dirty="0" smtClean="0"/>
              <a:t>UDP</a:t>
            </a:r>
            <a:r>
              <a:rPr lang="en-US" dirty="0"/>
              <a:t> </a:t>
            </a:r>
            <a:r>
              <a:rPr lang="en-US" dirty="0" smtClean="0"/>
              <a:t>Details</a:t>
            </a:r>
            <a:endParaRPr lang="en-US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625" y="1447800"/>
            <a:ext cx="3810000" cy="4648200"/>
          </a:xfrm>
        </p:spPr>
        <p:txBody>
          <a:bodyPr/>
          <a:lstStyle/>
          <a:p>
            <a:r>
              <a:rPr lang="en-US" sz="2000"/>
              <a:t>often used for streaming multimedia apps</a:t>
            </a:r>
          </a:p>
          <a:p>
            <a:pPr lvl="1"/>
            <a:r>
              <a:rPr lang="en-US" sz="2000"/>
              <a:t>loss tolerant</a:t>
            </a:r>
          </a:p>
          <a:p>
            <a:pPr lvl="1"/>
            <a:r>
              <a:rPr lang="en-US" sz="2000"/>
              <a:t>rate sensitive</a:t>
            </a:r>
          </a:p>
          <a:p>
            <a:r>
              <a:rPr lang="en-US" sz="2400"/>
              <a:t>other UDP uses</a:t>
            </a:r>
          </a:p>
          <a:p>
            <a:pPr lvl="1"/>
            <a:r>
              <a:rPr lang="en-US" sz="2000"/>
              <a:t>DNS</a:t>
            </a:r>
          </a:p>
          <a:p>
            <a:pPr lvl="1"/>
            <a:r>
              <a:rPr lang="en-US" sz="2000"/>
              <a:t>SNMP</a:t>
            </a:r>
            <a:endParaRPr lang="en-US" sz="1800"/>
          </a:p>
          <a:p>
            <a:r>
              <a:rPr lang="en-US" sz="2000"/>
              <a:t>reliable transfer over UDP: add reliability at application layer</a:t>
            </a:r>
          </a:p>
          <a:p>
            <a:pPr lvl="1"/>
            <a:r>
              <a:rPr lang="en-US" sz="2000"/>
              <a:t>application-specific error recovery!</a:t>
            </a:r>
          </a:p>
        </p:txBody>
      </p:sp>
      <p:sp>
        <p:nvSpPr>
          <p:cNvPr id="74759" name="Rectangle 7"/>
          <p:cNvSpPr>
            <a:spLocks noChangeArrowheads="1"/>
          </p:cNvSpPr>
          <p:nvPr/>
        </p:nvSpPr>
        <p:spPr bwMode="auto">
          <a:xfrm>
            <a:off x="5343525" y="2000250"/>
            <a:ext cx="3324225" cy="3200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5267325" y="2095500"/>
            <a:ext cx="3324225" cy="3200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5251450" y="2117725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source port #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4762" name="Text Box 10"/>
          <p:cNvSpPr txBox="1">
            <a:spLocks noChangeArrowheads="1"/>
          </p:cNvSpPr>
          <p:nvPr/>
        </p:nvSpPr>
        <p:spPr bwMode="auto">
          <a:xfrm>
            <a:off x="7031038" y="2117725"/>
            <a:ext cx="14525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dest port #</a:t>
            </a:r>
            <a:endParaRPr lang="en-US" sz="1800">
              <a:latin typeface="Times New Roman" pitchFamily="18" charset="0"/>
            </a:endParaRPr>
          </a:p>
        </p:txBody>
      </p:sp>
      <p:sp>
        <p:nvSpPr>
          <p:cNvPr id="74763" name="Line 11"/>
          <p:cNvSpPr>
            <a:spLocks noChangeShapeType="1"/>
          </p:cNvSpPr>
          <p:nvPr/>
        </p:nvSpPr>
        <p:spPr bwMode="auto">
          <a:xfrm flipV="1">
            <a:off x="5257800" y="2495550"/>
            <a:ext cx="33289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4" name="Line 12"/>
          <p:cNvSpPr>
            <a:spLocks noChangeShapeType="1"/>
          </p:cNvSpPr>
          <p:nvPr/>
        </p:nvSpPr>
        <p:spPr bwMode="auto">
          <a:xfrm flipV="1">
            <a:off x="5248275" y="2895600"/>
            <a:ext cx="33242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5" name="Line 13"/>
          <p:cNvSpPr>
            <a:spLocks noChangeShapeType="1"/>
          </p:cNvSpPr>
          <p:nvPr/>
        </p:nvSpPr>
        <p:spPr bwMode="auto">
          <a:xfrm flipV="1">
            <a:off x="6905625" y="2095500"/>
            <a:ext cx="0" cy="3952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6" name="Text Box 14"/>
          <p:cNvSpPr txBox="1">
            <a:spLocks noChangeArrowheads="1"/>
          </p:cNvSpPr>
          <p:nvPr/>
        </p:nvSpPr>
        <p:spPr bwMode="auto">
          <a:xfrm>
            <a:off x="6407150" y="1665288"/>
            <a:ext cx="949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32 bits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4767" name="Line 15"/>
          <p:cNvSpPr>
            <a:spLocks noChangeShapeType="1"/>
          </p:cNvSpPr>
          <p:nvPr/>
        </p:nvSpPr>
        <p:spPr bwMode="auto">
          <a:xfrm>
            <a:off x="7362825" y="1862138"/>
            <a:ext cx="1200150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8" name="Line 16"/>
          <p:cNvSpPr>
            <a:spLocks noChangeShapeType="1"/>
          </p:cNvSpPr>
          <p:nvPr/>
        </p:nvSpPr>
        <p:spPr bwMode="auto">
          <a:xfrm rot="10800000">
            <a:off x="5253038" y="1871663"/>
            <a:ext cx="11287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9" name="Text Box 17"/>
          <p:cNvSpPr txBox="1">
            <a:spLocks noChangeArrowheads="1"/>
          </p:cNvSpPr>
          <p:nvPr/>
        </p:nvSpPr>
        <p:spPr bwMode="auto">
          <a:xfrm>
            <a:off x="6124575" y="3951288"/>
            <a:ext cx="15017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Application</a:t>
            </a:r>
          </a:p>
          <a:p>
            <a:r>
              <a:rPr lang="en-US" sz="2000"/>
              <a:t>data </a:t>
            </a:r>
          </a:p>
          <a:p>
            <a:r>
              <a:rPr lang="en-US" sz="2000"/>
              <a:t>(message)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4771" name="Text Box 19"/>
          <p:cNvSpPr txBox="1">
            <a:spLocks noChangeArrowheads="1"/>
          </p:cNvSpPr>
          <p:nvPr/>
        </p:nvSpPr>
        <p:spPr bwMode="auto">
          <a:xfrm>
            <a:off x="5695950" y="5518150"/>
            <a:ext cx="2655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UDP segment format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4772" name="Line 20"/>
          <p:cNvSpPr>
            <a:spLocks noChangeShapeType="1"/>
          </p:cNvSpPr>
          <p:nvPr/>
        </p:nvSpPr>
        <p:spPr bwMode="auto">
          <a:xfrm flipV="1">
            <a:off x="6905625" y="2505075"/>
            <a:ext cx="0" cy="3952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74" name="Text Box 22"/>
          <p:cNvSpPr txBox="1">
            <a:spLocks noChangeArrowheads="1"/>
          </p:cNvSpPr>
          <p:nvPr/>
        </p:nvSpPr>
        <p:spPr bwMode="auto">
          <a:xfrm>
            <a:off x="5632450" y="2508250"/>
            <a:ext cx="850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length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4775" name="Text Box 23"/>
          <p:cNvSpPr txBox="1">
            <a:spLocks noChangeArrowheads="1"/>
          </p:cNvSpPr>
          <p:nvPr/>
        </p:nvSpPr>
        <p:spPr bwMode="auto">
          <a:xfrm>
            <a:off x="7180263" y="2498725"/>
            <a:ext cx="12080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checksum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4776" name="Text Box 24"/>
          <p:cNvSpPr txBox="1">
            <a:spLocks noChangeArrowheads="1"/>
          </p:cNvSpPr>
          <p:nvPr/>
        </p:nvSpPr>
        <p:spPr bwMode="auto">
          <a:xfrm>
            <a:off x="3497263" y="2212975"/>
            <a:ext cx="1608137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800"/>
              <a:t>Length, in</a:t>
            </a:r>
          </a:p>
          <a:p>
            <a:pPr algn="r"/>
            <a:r>
              <a:rPr lang="en-US" sz="1800"/>
              <a:t>bytes of UDP</a:t>
            </a:r>
          </a:p>
          <a:p>
            <a:pPr algn="r"/>
            <a:r>
              <a:rPr lang="en-US" sz="1800"/>
              <a:t>segment,</a:t>
            </a:r>
          </a:p>
          <a:p>
            <a:pPr algn="r"/>
            <a:r>
              <a:rPr lang="en-US" sz="1800"/>
              <a:t>including</a:t>
            </a:r>
          </a:p>
          <a:p>
            <a:pPr algn="r"/>
            <a:r>
              <a:rPr lang="en-US" sz="1800"/>
              <a:t>header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4777" name="Line 25"/>
          <p:cNvSpPr>
            <a:spLocks noChangeShapeType="1"/>
          </p:cNvSpPr>
          <p:nvPr/>
        </p:nvSpPr>
        <p:spPr bwMode="auto">
          <a:xfrm>
            <a:off x="4981575" y="2543175"/>
            <a:ext cx="714375" cy="142875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48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UDP </a:t>
            </a:r>
            <a:r>
              <a:rPr lang="en-US" dirty="0" smtClean="0"/>
              <a:t>Checksum</a:t>
            </a:r>
            <a:endParaRPr lang="en-US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557463"/>
            <a:ext cx="3657600" cy="349567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>
                <a:solidFill>
                  <a:srgbClr val="800000"/>
                </a:solidFill>
              </a:rPr>
              <a:t>Sender:</a:t>
            </a:r>
          </a:p>
          <a:p>
            <a:r>
              <a:rPr lang="en-US" sz="2000" dirty="0"/>
              <a:t>treat segment contents as sequence of 16-bit integers</a:t>
            </a:r>
          </a:p>
          <a:p>
            <a:r>
              <a:rPr lang="en-US" sz="2000" dirty="0"/>
              <a:t>checksum: addition (1’s complement sum) of segment contents</a:t>
            </a:r>
          </a:p>
          <a:p>
            <a:r>
              <a:rPr lang="en-US" sz="2000" dirty="0"/>
              <a:t>sender puts checksum value into UDP checksum field</a:t>
            </a:r>
          </a:p>
          <a:p>
            <a:pPr>
              <a:buFont typeface="ZapfDingbats" pitchFamily="82" charset="2"/>
              <a:buNone/>
            </a:pPr>
            <a:endParaRPr lang="en-US" sz="2400" dirty="0"/>
          </a:p>
          <a:p>
            <a:endParaRPr lang="en-US" sz="2400" dirty="0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552700"/>
            <a:ext cx="4057650" cy="325755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>
                <a:solidFill>
                  <a:srgbClr val="800000"/>
                </a:solidFill>
              </a:rPr>
              <a:t>Receiver:</a:t>
            </a:r>
          </a:p>
          <a:p>
            <a:r>
              <a:rPr lang="en-US" sz="2000" dirty="0"/>
              <a:t>compute checksum of received segment</a:t>
            </a:r>
          </a:p>
          <a:p>
            <a:r>
              <a:rPr lang="en-US" sz="2000" dirty="0"/>
              <a:t>check if computed checksum equals checksum field value:</a:t>
            </a:r>
          </a:p>
          <a:p>
            <a:pPr lvl="1"/>
            <a:r>
              <a:rPr lang="en-US" sz="2000" dirty="0"/>
              <a:t>NO - error detected</a:t>
            </a:r>
          </a:p>
          <a:p>
            <a:pPr lvl="1"/>
            <a:r>
              <a:rPr lang="en-US" sz="2000" dirty="0"/>
              <a:t>YES - no error detected. </a:t>
            </a:r>
            <a:r>
              <a:rPr lang="en-US" sz="2000" i="1" dirty="0"/>
              <a:t>But maybe errors nonetheless?</a:t>
            </a:r>
            <a:r>
              <a:rPr lang="en-US" sz="2000" dirty="0"/>
              <a:t> More later ….</a:t>
            </a:r>
          </a:p>
          <a:p>
            <a:endParaRPr lang="en-US" sz="2400" dirty="0"/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695325" y="1457325"/>
            <a:ext cx="792480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 u="sng" dirty="0">
                <a:solidFill>
                  <a:srgbClr val="800000"/>
                </a:solidFill>
              </a:rPr>
              <a:t>Goal: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/>
              <a:t>detect “errors” (e.g., flipped bits) in transmitted segment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31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685800"/>
          </a:xfrm>
        </p:spPr>
        <p:txBody>
          <a:bodyPr/>
          <a:lstStyle/>
          <a:p>
            <a:r>
              <a:rPr lang="en-US" altLang="en-US"/>
              <a:t>Internet Checksum Example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7772400" cy="2743200"/>
          </a:xfrm>
        </p:spPr>
        <p:txBody>
          <a:bodyPr/>
          <a:lstStyle/>
          <a:p>
            <a:r>
              <a:rPr lang="en-US" altLang="en-US" sz="2400"/>
              <a:t>Note</a:t>
            </a:r>
          </a:p>
          <a:p>
            <a:pPr lvl="1"/>
            <a:r>
              <a:rPr lang="en-US" altLang="en-US"/>
              <a:t>When adding numbers, a carryout from the most significant bit needs to be added to the result</a:t>
            </a:r>
          </a:p>
          <a:p>
            <a:pPr>
              <a:lnSpc>
                <a:spcPct val="130000"/>
              </a:lnSpc>
            </a:pPr>
            <a:r>
              <a:rPr lang="en-US" altLang="en-US" sz="2400"/>
              <a:t>Example: add two 16-bit integers</a:t>
            </a:r>
          </a:p>
        </p:txBody>
      </p:sp>
      <p:sp>
        <p:nvSpPr>
          <p:cNvPr id="326660" name="Text Box 4"/>
          <p:cNvSpPr txBox="1">
            <a:spLocks noChangeArrowheads="1"/>
          </p:cNvSpPr>
          <p:nvPr/>
        </p:nvSpPr>
        <p:spPr bwMode="auto">
          <a:xfrm>
            <a:off x="1905000" y="3981450"/>
            <a:ext cx="6400800" cy="234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med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2000" b="1">
                <a:solidFill>
                  <a:schemeClr val="bg1"/>
                </a:solidFill>
              </a:rPr>
              <a:t>1</a:t>
            </a:r>
            <a:r>
              <a:rPr lang="en-US" altLang="en-US" sz="2000" b="1"/>
              <a:t>  1  1  1  0  0  1  1  0  0  1  1  0  0  1  1  0</a:t>
            </a:r>
          </a:p>
          <a:p>
            <a:pPr algn="l"/>
            <a:r>
              <a:rPr lang="en-US" altLang="en-US" sz="2000" b="1">
                <a:solidFill>
                  <a:schemeClr val="bg1"/>
                </a:solidFill>
              </a:rPr>
              <a:t>1</a:t>
            </a:r>
            <a:r>
              <a:rPr lang="en-US" altLang="en-US" sz="2000" b="1"/>
              <a:t>  1  1  0  1  0  1  0  1  0  1  0  1  0  1  0  1</a:t>
            </a:r>
          </a:p>
          <a:p>
            <a:pPr algn="l">
              <a:lnSpc>
                <a:spcPct val="120000"/>
              </a:lnSpc>
            </a:pPr>
            <a:endParaRPr lang="en-US" altLang="en-US" sz="2000" b="1"/>
          </a:p>
          <a:p>
            <a:pPr algn="l"/>
            <a:r>
              <a:rPr lang="en-US" altLang="en-US" sz="2000" b="1"/>
              <a:t>1  1  0  1  1  1  0  1  1  1  0  1  1  1  0  1  1</a:t>
            </a:r>
          </a:p>
          <a:p>
            <a:pPr algn="l">
              <a:lnSpc>
                <a:spcPct val="120000"/>
              </a:lnSpc>
            </a:pPr>
            <a:endParaRPr lang="en-US" altLang="en-US" sz="2000" b="1"/>
          </a:p>
          <a:p>
            <a:pPr algn="l"/>
            <a:r>
              <a:rPr lang="en-US" altLang="en-US" sz="2000" b="1">
                <a:solidFill>
                  <a:schemeClr val="bg1"/>
                </a:solidFill>
              </a:rPr>
              <a:t>1</a:t>
            </a:r>
            <a:r>
              <a:rPr lang="en-US" altLang="en-US" sz="2000" b="1"/>
              <a:t>  1  0  1  1  1  0  1  1  1  0  1  1  1  1  0  0</a:t>
            </a:r>
          </a:p>
          <a:p>
            <a:pPr algn="l"/>
            <a:r>
              <a:rPr lang="en-US" altLang="en-US" sz="2000" b="1">
                <a:solidFill>
                  <a:schemeClr val="bg1"/>
                </a:solidFill>
              </a:rPr>
              <a:t>1</a:t>
            </a:r>
            <a:r>
              <a:rPr lang="en-US" altLang="en-US" sz="2000" b="1"/>
              <a:t>  0  1  0  0  0  1  0  0  0  1  0  0  0  0  1  1</a:t>
            </a:r>
            <a:endParaRPr lang="en-US" altLang="en-US" sz="2400" b="1"/>
          </a:p>
        </p:txBody>
      </p:sp>
      <p:sp>
        <p:nvSpPr>
          <p:cNvPr id="326661" name="Line 5"/>
          <p:cNvSpPr>
            <a:spLocks noChangeShapeType="1"/>
          </p:cNvSpPr>
          <p:nvPr/>
        </p:nvSpPr>
        <p:spPr bwMode="auto">
          <a:xfrm flipH="1">
            <a:off x="1828800" y="4808538"/>
            <a:ext cx="6477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6662" name="Oval 6"/>
          <p:cNvSpPr>
            <a:spLocks noChangeArrowheads="1"/>
          </p:cNvSpPr>
          <p:nvPr/>
        </p:nvSpPr>
        <p:spPr bwMode="auto">
          <a:xfrm>
            <a:off x="1905000" y="4984750"/>
            <a:ext cx="304800" cy="304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 type="none" w="sm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6663" name="Text Box 7"/>
          <p:cNvSpPr txBox="1">
            <a:spLocks noChangeArrowheads="1"/>
          </p:cNvSpPr>
          <p:nvPr/>
        </p:nvSpPr>
        <p:spPr bwMode="auto">
          <a:xfrm>
            <a:off x="304800" y="4940300"/>
            <a:ext cx="1546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med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000"/>
              <a:t>wraparound</a:t>
            </a:r>
          </a:p>
        </p:txBody>
      </p:sp>
      <p:sp>
        <p:nvSpPr>
          <p:cNvPr id="326664" name="Text Box 8"/>
          <p:cNvSpPr txBox="1">
            <a:spLocks noChangeArrowheads="1"/>
          </p:cNvSpPr>
          <p:nvPr/>
        </p:nvSpPr>
        <p:spPr bwMode="auto">
          <a:xfrm>
            <a:off x="1214438" y="5548313"/>
            <a:ext cx="6365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med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000"/>
              <a:t>sum</a:t>
            </a:r>
          </a:p>
        </p:txBody>
      </p:sp>
      <p:sp>
        <p:nvSpPr>
          <p:cNvPr id="326665" name="Text Box 9"/>
          <p:cNvSpPr txBox="1">
            <a:spLocks noChangeArrowheads="1"/>
          </p:cNvSpPr>
          <p:nvPr/>
        </p:nvSpPr>
        <p:spPr bwMode="auto">
          <a:xfrm>
            <a:off x="531813" y="5900738"/>
            <a:ext cx="13192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med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000"/>
              <a:t>checksum</a:t>
            </a:r>
          </a:p>
        </p:txBody>
      </p:sp>
      <p:sp>
        <p:nvSpPr>
          <p:cNvPr id="326666" name="Line 10"/>
          <p:cNvSpPr>
            <a:spLocks noChangeShapeType="1"/>
          </p:cNvSpPr>
          <p:nvPr/>
        </p:nvSpPr>
        <p:spPr bwMode="auto">
          <a:xfrm flipH="1">
            <a:off x="1828800" y="5527675"/>
            <a:ext cx="6477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6667" name="Freeform 11"/>
          <p:cNvSpPr>
            <a:spLocks/>
          </p:cNvSpPr>
          <p:nvPr/>
        </p:nvSpPr>
        <p:spPr bwMode="auto">
          <a:xfrm>
            <a:off x="2066925" y="5291138"/>
            <a:ext cx="6013450" cy="92075"/>
          </a:xfrm>
          <a:custGeom>
            <a:avLst/>
            <a:gdLst>
              <a:gd name="T0" fmla="*/ 0 w 3788"/>
              <a:gd name="T1" fmla="*/ 0 h 58"/>
              <a:gd name="T2" fmla="*/ 0 w 3788"/>
              <a:gd name="T3" fmla="*/ 58 h 58"/>
              <a:gd name="T4" fmla="*/ 3788 w 3788"/>
              <a:gd name="T5" fmla="*/ 58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88" h="58">
                <a:moveTo>
                  <a:pt x="0" y="0"/>
                </a:moveTo>
                <a:lnTo>
                  <a:pt x="0" y="58"/>
                </a:lnTo>
                <a:lnTo>
                  <a:pt x="3788" y="58"/>
                </a:ln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sm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Transport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94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Kurose’s Chapter </a:t>
            </a:r>
            <a:r>
              <a:rPr lang="en-US" dirty="0"/>
              <a:t>3 </a:t>
            </a:r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73224" y="1268760"/>
            <a:ext cx="3970784" cy="3429744"/>
          </a:xfrm>
        </p:spPr>
        <p:txBody>
          <a:bodyPr/>
          <a:lstStyle/>
          <a:p>
            <a:r>
              <a:rPr lang="en-US" sz="2400" dirty="0"/>
              <a:t>3.1 Transport-layer services</a:t>
            </a:r>
          </a:p>
          <a:p>
            <a:r>
              <a:rPr lang="en-US" sz="2400" dirty="0"/>
              <a:t>3.2 Multiplexing and </a:t>
            </a:r>
            <a:r>
              <a:rPr lang="en-US" sz="2400" dirty="0" err="1"/>
              <a:t>demultiplexing</a:t>
            </a:r>
            <a:endParaRPr lang="en-US" sz="2400" dirty="0"/>
          </a:p>
          <a:p>
            <a:r>
              <a:rPr lang="en-US" sz="2400" dirty="0"/>
              <a:t>3.3 Connectionless transport: UDP</a:t>
            </a:r>
          </a:p>
          <a:p>
            <a:r>
              <a:rPr lang="en-US" sz="2400" dirty="0">
                <a:solidFill>
                  <a:srgbClr val="800000"/>
                </a:solidFill>
              </a:rPr>
              <a:t>3.4 Principles of reliable data </a:t>
            </a:r>
            <a:r>
              <a:rPr lang="en-US" sz="2400" dirty="0" smtClean="0">
                <a:solidFill>
                  <a:srgbClr val="800000"/>
                </a:solidFill>
              </a:rPr>
              <a:t>transfer</a:t>
            </a: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2478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196752"/>
            <a:ext cx="4054475" cy="4648200"/>
          </a:xfrm>
        </p:spPr>
        <p:txBody>
          <a:bodyPr/>
          <a:lstStyle/>
          <a:p>
            <a:r>
              <a:rPr lang="en-US" sz="2400" dirty="0"/>
              <a:t>3.5 Connection-oriented transport: TCP</a:t>
            </a:r>
          </a:p>
          <a:p>
            <a:pPr lvl="1"/>
            <a:r>
              <a:rPr lang="en-US" sz="2000" dirty="0"/>
              <a:t>segment structure</a:t>
            </a:r>
          </a:p>
          <a:p>
            <a:pPr lvl="1"/>
            <a:r>
              <a:rPr lang="en-US" sz="2000" dirty="0"/>
              <a:t>reliable data transfer</a:t>
            </a:r>
          </a:p>
          <a:p>
            <a:pPr lvl="1"/>
            <a:r>
              <a:rPr lang="en-US" sz="2000" dirty="0"/>
              <a:t>flow control</a:t>
            </a:r>
          </a:p>
          <a:p>
            <a:pPr lvl="1"/>
            <a:r>
              <a:rPr lang="en-US" sz="2000" dirty="0"/>
              <a:t>connection management</a:t>
            </a:r>
          </a:p>
          <a:p>
            <a:r>
              <a:rPr lang="en-US" sz="2400" dirty="0"/>
              <a:t>3.6 Principles of congestion control</a:t>
            </a:r>
          </a:p>
          <a:p>
            <a:r>
              <a:rPr lang="en-US" sz="2400" dirty="0"/>
              <a:t>3.7 TCP congestion control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51720" y="5085184"/>
            <a:ext cx="66247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l">
              <a:buNone/>
            </a:pPr>
            <a:r>
              <a:rPr lang="en-US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will use </a:t>
            </a:r>
            <a:r>
              <a:rPr lang="en-US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Tanenbaum’s</a:t>
            </a:r>
            <a:r>
              <a:rPr lang="en-US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 Link Layer Treatment to study </a:t>
            </a:r>
            <a:r>
              <a:rPr lang="en-US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in </a:t>
            </a:r>
            <a:r>
              <a:rPr lang="en-US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place of K&amp;R’s Transport Layer </a:t>
            </a:r>
            <a:r>
              <a:rPr lang="en-US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Discussion.</a:t>
            </a:r>
            <a:endParaRPr lang="en-US" b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2" name="Curved Connector 11"/>
          <p:cNvCxnSpPr>
            <a:stCxn id="7" idx="1"/>
          </p:cNvCxnSpPr>
          <p:nvPr/>
        </p:nvCxnSpPr>
        <p:spPr bwMode="auto">
          <a:xfrm rot="10800000">
            <a:off x="1907704" y="4509121"/>
            <a:ext cx="144016" cy="1176229"/>
          </a:xfrm>
          <a:prstGeom prst="curvedConnector2">
            <a:avLst/>
          </a:prstGeom>
          <a:noFill/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537704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Principles of Reliable </a:t>
            </a:r>
            <a:r>
              <a:rPr lang="en-US" sz="3600" dirty="0" smtClean="0"/>
              <a:t>Data Transfer</a:t>
            </a:r>
            <a:endParaRPr lang="en-US" dirty="0"/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33500"/>
            <a:ext cx="7658100" cy="838200"/>
          </a:xfrm>
        </p:spPr>
        <p:txBody>
          <a:bodyPr/>
          <a:lstStyle/>
          <a:p>
            <a:r>
              <a:rPr lang="en-US" sz="2000" dirty="0"/>
              <a:t>important in </a:t>
            </a:r>
            <a:r>
              <a:rPr lang="en-US" sz="2000" dirty="0" smtClean="0"/>
              <a:t>application, </a:t>
            </a:r>
            <a:r>
              <a:rPr lang="en-US" sz="2000" dirty="0"/>
              <a:t>transport</a:t>
            </a:r>
            <a:r>
              <a:rPr lang="en-US" sz="2000" dirty="0" smtClean="0"/>
              <a:t>, and data </a:t>
            </a:r>
            <a:r>
              <a:rPr lang="en-US" sz="2000" dirty="0"/>
              <a:t>link layers</a:t>
            </a:r>
          </a:p>
          <a:p>
            <a:r>
              <a:rPr lang="en-US" sz="2000" dirty="0"/>
              <a:t>top-10 list of important networking topics!</a:t>
            </a:r>
          </a:p>
          <a:p>
            <a:endParaRPr lang="en-US" sz="2400" dirty="0"/>
          </a:p>
        </p:txBody>
      </p:sp>
      <p:sp>
        <p:nvSpPr>
          <p:cNvPr id="2826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4825" y="5619750"/>
            <a:ext cx="7781925" cy="466725"/>
          </a:xfrm>
        </p:spPr>
        <p:txBody>
          <a:bodyPr/>
          <a:lstStyle/>
          <a:p>
            <a:r>
              <a:rPr lang="en-US" sz="2000"/>
              <a:t>characteristics of unreliable channel will determine complexity of reliable data transfer protocol (rdt)</a:t>
            </a:r>
            <a:endParaRPr lang="en-US" sz="2400"/>
          </a:p>
        </p:txBody>
      </p:sp>
      <p:pic>
        <p:nvPicPr>
          <p:cNvPr id="282629" name="Picture 5" descr="rdt_serv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2114550"/>
            <a:ext cx="7623175" cy="336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2631" name="Rectangle 7"/>
          <p:cNvSpPr>
            <a:spLocks noChangeArrowheads="1"/>
          </p:cNvSpPr>
          <p:nvPr/>
        </p:nvSpPr>
        <p:spPr bwMode="auto">
          <a:xfrm>
            <a:off x="3962400" y="3276600"/>
            <a:ext cx="4800600" cy="2209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37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Principles of Reliable </a:t>
            </a:r>
            <a:r>
              <a:rPr lang="en-US" sz="3600" dirty="0" smtClean="0"/>
              <a:t>Data Transfer</a:t>
            </a:r>
            <a:endParaRPr lang="en-US" dirty="0"/>
          </a:p>
        </p:txBody>
      </p:sp>
      <p:sp>
        <p:nvSpPr>
          <p:cNvPr id="3317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4825" y="5619750"/>
            <a:ext cx="7781925" cy="466725"/>
          </a:xfrm>
        </p:spPr>
        <p:txBody>
          <a:bodyPr/>
          <a:lstStyle/>
          <a:p>
            <a:r>
              <a:rPr lang="en-US" sz="2000"/>
              <a:t>characteristics of unreliable channel will determine complexity of reliable data transfer protocol (rdt)</a:t>
            </a:r>
            <a:endParaRPr lang="en-US" sz="2400"/>
          </a:p>
        </p:txBody>
      </p:sp>
      <p:pic>
        <p:nvPicPr>
          <p:cNvPr id="331781" name="Picture 5" descr="rdt_serv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2114550"/>
            <a:ext cx="7623175" cy="336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1782" name="Rectangle 6"/>
          <p:cNvSpPr>
            <a:spLocks noChangeArrowheads="1"/>
          </p:cNvSpPr>
          <p:nvPr/>
        </p:nvSpPr>
        <p:spPr bwMode="auto">
          <a:xfrm>
            <a:off x="3962400" y="3352800"/>
            <a:ext cx="4648200" cy="1295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57200" y="1333500"/>
            <a:ext cx="76581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8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1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1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1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1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1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smtClean="0"/>
              <a:t>important in application, transport, and data link layers</a:t>
            </a:r>
          </a:p>
          <a:p>
            <a:r>
              <a:rPr lang="en-US" sz="2000" smtClean="0"/>
              <a:t>top-10 list of important networking topics!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31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Principles of Reliable </a:t>
            </a:r>
            <a:r>
              <a:rPr lang="en-US" sz="3600" dirty="0" smtClean="0"/>
              <a:t>Data Transfer</a:t>
            </a:r>
            <a:endParaRPr lang="en-US" dirty="0"/>
          </a:p>
        </p:txBody>
      </p:sp>
      <p:sp>
        <p:nvSpPr>
          <p:cNvPr id="3328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4825" y="5619750"/>
            <a:ext cx="7781925" cy="466725"/>
          </a:xfrm>
        </p:spPr>
        <p:txBody>
          <a:bodyPr/>
          <a:lstStyle/>
          <a:p>
            <a:r>
              <a:rPr lang="en-US" sz="2000" dirty="0"/>
              <a:t>characteristics of unreliable channel will determine complexity of reliable data transfer protocol (</a:t>
            </a:r>
            <a:r>
              <a:rPr lang="en-US" sz="2000" dirty="0" err="1"/>
              <a:t>rdt</a:t>
            </a:r>
            <a:r>
              <a:rPr lang="en-US" sz="2000" dirty="0" smtClean="0"/>
              <a:t>).</a:t>
            </a:r>
            <a:endParaRPr lang="en-US" sz="2400" dirty="0"/>
          </a:p>
        </p:txBody>
      </p:sp>
      <p:pic>
        <p:nvPicPr>
          <p:cNvPr id="332805" name="Picture 5" descr="rdt_serv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2114550"/>
            <a:ext cx="7623175" cy="336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1333500"/>
            <a:ext cx="76581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8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1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1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1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1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1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smtClean="0"/>
              <a:t>important in application, transport, and data link layers</a:t>
            </a:r>
          </a:p>
          <a:p>
            <a:r>
              <a:rPr lang="en-US" sz="2000" smtClean="0"/>
              <a:t>top-10 list of important networking topics!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9168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Reliable </a:t>
            </a:r>
            <a:r>
              <a:rPr lang="en-US" sz="3200" dirty="0" smtClean="0"/>
              <a:t>Data Transfer</a:t>
            </a:r>
            <a:r>
              <a:rPr lang="en-US" sz="3200" dirty="0"/>
              <a:t>: </a:t>
            </a:r>
            <a:r>
              <a:rPr lang="en-US" sz="3200" dirty="0" smtClean="0"/>
              <a:t>Getting Started</a:t>
            </a:r>
            <a:endParaRPr lang="en-US" dirty="0"/>
          </a:p>
        </p:txBody>
      </p:sp>
      <p:pic>
        <p:nvPicPr>
          <p:cNvPr id="283651" name="Picture 3" descr="rdt_par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100" y="2652713"/>
            <a:ext cx="5969000" cy="2386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3652" name="Text Box 4"/>
          <p:cNvSpPr txBox="1">
            <a:spLocks noChangeArrowheads="1"/>
          </p:cNvSpPr>
          <p:nvPr/>
        </p:nvSpPr>
        <p:spPr bwMode="auto">
          <a:xfrm>
            <a:off x="1020763" y="3113088"/>
            <a:ext cx="83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send</a:t>
            </a:r>
          </a:p>
          <a:p>
            <a:r>
              <a:rPr lang="en-US" sz="2400">
                <a:solidFill>
                  <a:schemeClr val="accent2"/>
                </a:solidFill>
              </a:rPr>
              <a:t>side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83653" name="Text Box 5"/>
          <p:cNvSpPr txBox="1">
            <a:spLocks noChangeArrowheads="1"/>
          </p:cNvSpPr>
          <p:nvPr/>
        </p:nvSpPr>
        <p:spPr bwMode="auto">
          <a:xfrm>
            <a:off x="7167563" y="3122613"/>
            <a:ext cx="12207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receive</a:t>
            </a:r>
          </a:p>
          <a:p>
            <a:r>
              <a:rPr lang="en-US" sz="2400">
                <a:solidFill>
                  <a:schemeClr val="accent2"/>
                </a:solidFill>
              </a:rPr>
              <a:t>side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283654" name="Group 6"/>
          <p:cNvGrpSpPr>
            <a:grpSpLocks/>
          </p:cNvGrpSpPr>
          <p:nvPr/>
        </p:nvGrpSpPr>
        <p:grpSpPr bwMode="auto">
          <a:xfrm>
            <a:off x="227013" y="1460500"/>
            <a:ext cx="3965575" cy="1416050"/>
            <a:chOff x="143" y="920"/>
            <a:chExt cx="2498" cy="892"/>
          </a:xfrm>
        </p:grpSpPr>
        <p:sp>
          <p:nvSpPr>
            <p:cNvPr id="283655" name="Text Box 7"/>
            <p:cNvSpPr txBox="1">
              <a:spLocks noChangeArrowheads="1"/>
            </p:cNvSpPr>
            <p:nvPr/>
          </p:nvSpPr>
          <p:spPr bwMode="auto">
            <a:xfrm>
              <a:off x="143" y="920"/>
              <a:ext cx="2498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800" b="1" dirty="0" err="1">
                  <a:solidFill>
                    <a:srgbClr val="800000"/>
                  </a:solidFill>
                  <a:latin typeface="Courier New" pitchFamily="49" charset="0"/>
                </a:rPr>
                <a:t>rdt_send</a:t>
              </a:r>
              <a:r>
                <a:rPr lang="en-US" sz="1800" b="1" dirty="0">
                  <a:solidFill>
                    <a:srgbClr val="800000"/>
                  </a:solidFill>
                  <a:latin typeface="Courier New" pitchFamily="49" charset="0"/>
                </a:rPr>
                <a:t>():</a:t>
              </a:r>
              <a:r>
                <a:rPr lang="en-US" sz="1800" dirty="0">
                  <a:solidFill>
                    <a:srgbClr val="800000"/>
                  </a:solidFill>
                  <a:latin typeface="Times New Roman" pitchFamily="18" charset="0"/>
                </a:rPr>
                <a:t> </a:t>
              </a:r>
              <a:r>
                <a:rPr lang="en-US" sz="1800" dirty="0"/>
                <a:t>called from above, (e.g., by app.). Passed data to </a:t>
              </a:r>
            </a:p>
            <a:p>
              <a:r>
                <a:rPr lang="en-US" sz="1800" dirty="0"/>
                <a:t>deliver to receiver upper layer</a:t>
              </a:r>
              <a:endParaRPr lang="en-US" sz="2400" dirty="0">
                <a:latin typeface="Times New Roman" pitchFamily="18" charset="0"/>
              </a:endParaRPr>
            </a:p>
          </p:txBody>
        </p:sp>
        <p:grpSp>
          <p:nvGrpSpPr>
            <p:cNvPr id="283656" name="Group 8"/>
            <p:cNvGrpSpPr>
              <a:grpSpLocks/>
            </p:cNvGrpSpPr>
            <p:nvPr/>
          </p:nvGrpSpPr>
          <p:grpSpPr bwMode="auto">
            <a:xfrm>
              <a:off x="240" y="930"/>
              <a:ext cx="2370" cy="882"/>
              <a:chOff x="240" y="942"/>
              <a:chExt cx="2370" cy="882"/>
            </a:xfrm>
          </p:grpSpPr>
          <p:sp>
            <p:nvSpPr>
              <p:cNvPr id="283657" name="Line 9"/>
              <p:cNvSpPr>
                <a:spLocks noChangeShapeType="1"/>
              </p:cNvSpPr>
              <p:nvPr/>
            </p:nvSpPr>
            <p:spPr bwMode="auto">
              <a:xfrm>
                <a:off x="942" y="1500"/>
                <a:ext cx="174" cy="324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3658" name="Rectangle 10"/>
              <p:cNvSpPr>
                <a:spLocks noChangeArrowheads="1"/>
              </p:cNvSpPr>
              <p:nvPr/>
            </p:nvSpPr>
            <p:spPr bwMode="auto">
              <a:xfrm>
                <a:off x="240" y="942"/>
                <a:ext cx="2370" cy="558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83659" name="Group 11"/>
          <p:cNvGrpSpPr>
            <a:grpSpLocks/>
          </p:cNvGrpSpPr>
          <p:nvPr/>
        </p:nvGrpSpPr>
        <p:grpSpPr bwMode="auto">
          <a:xfrm>
            <a:off x="276225" y="4381500"/>
            <a:ext cx="3762375" cy="1862138"/>
            <a:chOff x="174" y="2760"/>
            <a:chExt cx="2370" cy="1173"/>
          </a:xfrm>
        </p:grpSpPr>
        <p:sp>
          <p:nvSpPr>
            <p:cNvPr id="283660" name="Text Box 12"/>
            <p:cNvSpPr txBox="1">
              <a:spLocks noChangeArrowheads="1"/>
            </p:cNvSpPr>
            <p:nvPr/>
          </p:nvSpPr>
          <p:spPr bwMode="auto">
            <a:xfrm>
              <a:off x="233" y="3356"/>
              <a:ext cx="2144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800" b="1" dirty="0" err="1">
                  <a:solidFill>
                    <a:srgbClr val="800000"/>
                  </a:solidFill>
                  <a:latin typeface="Courier New" pitchFamily="49" charset="0"/>
                </a:rPr>
                <a:t>udt_send</a:t>
              </a:r>
              <a:r>
                <a:rPr lang="en-US" sz="1800" b="1" dirty="0">
                  <a:solidFill>
                    <a:srgbClr val="800000"/>
                  </a:solidFill>
                  <a:latin typeface="Courier New" pitchFamily="49" charset="0"/>
                </a:rPr>
                <a:t>():</a:t>
              </a:r>
              <a:r>
                <a:rPr lang="en-US" sz="1800" dirty="0">
                  <a:solidFill>
                    <a:srgbClr val="800000"/>
                  </a:solidFill>
                  <a:latin typeface="Times New Roman" pitchFamily="18" charset="0"/>
                </a:rPr>
                <a:t> </a:t>
              </a:r>
              <a:r>
                <a:rPr lang="en-US" sz="1800" dirty="0"/>
                <a:t>called by </a:t>
              </a:r>
              <a:r>
                <a:rPr lang="en-US" sz="1800" dirty="0" err="1"/>
                <a:t>rdt</a:t>
              </a:r>
              <a:r>
                <a:rPr lang="en-US" sz="1800" dirty="0"/>
                <a:t>,</a:t>
              </a:r>
            </a:p>
            <a:p>
              <a:r>
                <a:rPr lang="en-US" sz="1800" dirty="0"/>
                <a:t>to transfer packet over </a:t>
              </a:r>
            </a:p>
            <a:p>
              <a:r>
                <a:rPr lang="en-US" sz="1800" dirty="0"/>
                <a:t>unreliable channel to receiver</a:t>
              </a:r>
              <a:endParaRPr lang="en-US" sz="2400" dirty="0">
                <a:latin typeface="Times New Roman" pitchFamily="18" charset="0"/>
              </a:endParaRPr>
            </a:p>
          </p:txBody>
        </p:sp>
        <p:grpSp>
          <p:nvGrpSpPr>
            <p:cNvPr id="283661" name="Group 13"/>
            <p:cNvGrpSpPr>
              <a:grpSpLocks/>
            </p:cNvGrpSpPr>
            <p:nvPr/>
          </p:nvGrpSpPr>
          <p:grpSpPr bwMode="auto">
            <a:xfrm>
              <a:off x="174" y="2760"/>
              <a:ext cx="2370" cy="1170"/>
              <a:chOff x="174" y="2760"/>
              <a:chExt cx="2370" cy="1170"/>
            </a:xfrm>
          </p:grpSpPr>
          <p:sp>
            <p:nvSpPr>
              <p:cNvPr id="283662" name="Line 14"/>
              <p:cNvSpPr>
                <a:spLocks noChangeShapeType="1"/>
              </p:cNvSpPr>
              <p:nvPr/>
            </p:nvSpPr>
            <p:spPr bwMode="auto">
              <a:xfrm flipV="1">
                <a:off x="882" y="2760"/>
                <a:ext cx="228" cy="606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3663" name="Rectangle 15"/>
              <p:cNvSpPr>
                <a:spLocks noChangeArrowheads="1"/>
              </p:cNvSpPr>
              <p:nvPr/>
            </p:nvSpPr>
            <p:spPr bwMode="auto">
              <a:xfrm>
                <a:off x="174" y="3372"/>
                <a:ext cx="2370" cy="558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83664" name="Group 16"/>
          <p:cNvGrpSpPr>
            <a:grpSpLocks/>
          </p:cNvGrpSpPr>
          <p:nvPr/>
        </p:nvGrpSpPr>
        <p:grpSpPr bwMode="auto">
          <a:xfrm>
            <a:off x="4922838" y="4362450"/>
            <a:ext cx="3965575" cy="1647825"/>
            <a:chOff x="3101" y="2748"/>
            <a:chExt cx="2498" cy="1038"/>
          </a:xfrm>
        </p:grpSpPr>
        <p:sp>
          <p:nvSpPr>
            <p:cNvPr id="283665" name="Text Box 17"/>
            <p:cNvSpPr txBox="1">
              <a:spLocks noChangeArrowheads="1"/>
            </p:cNvSpPr>
            <p:nvPr/>
          </p:nvSpPr>
          <p:spPr bwMode="auto">
            <a:xfrm>
              <a:off x="3101" y="3368"/>
              <a:ext cx="249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800" b="1" dirty="0" err="1">
                  <a:solidFill>
                    <a:srgbClr val="800000"/>
                  </a:solidFill>
                  <a:latin typeface="Courier New" pitchFamily="49" charset="0"/>
                </a:rPr>
                <a:t>rdt_rcv</a:t>
              </a:r>
              <a:r>
                <a:rPr lang="en-US" sz="1800" b="1" dirty="0">
                  <a:solidFill>
                    <a:srgbClr val="800000"/>
                  </a:solidFill>
                  <a:latin typeface="Courier New" pitchFamily="49" charset="0"/>
                </a:rPr>
                <a:t>():</a:t>
              </a:r>
              <a:r>
                <a:rPr lang="en-US" sz="1800" dirty="0">
                  <a:solidFill>
                    <a:srgbClr val="800000"/>
                  </a:solidFill>
                  <a:latin typeface="Times New Roman" pitchFamily="18" charset="0"/>
                </a:rPr>
                <a:t> </a:t>
              </a:r>
              <a:r>
                <a:rPr lang="en-US" sz="1800" dirty="0"/>
                <a:t>called when packet arrives on </a:t>
              </a:r>
              <a:r>
                <a:rPr lang="en-US" sz="1800" dirty="0" err="1"/>
                <a:t>rcv</a:t>
              </a:r>
              <a:r>
                <a:rPr lang="en-US" sz="1800" dirty="0"/>
                <a:t>-side of channel</a:t>
              </a:r>
              <a:endParaRPr lang="en-US" sz="2400" dirty="0">
                <a:latin typeface="Times New Roman" pitchFamily="18" charset="0"/>
              </a:endParaRPr>
            </a:p>
          </p:txBody>
        </p:sp>
        <p:grpSp>
          <p:nvGrpSpPr>
            <p:cNvPr id="283666" name="Group 18"/>
            <p:cNvGrpSpPr>
              <a:grpSpLocks/>
            </p:cNvGrpSpPr>
            <p:nvPr/>
          </p:nvGrpSpPr>
          <p:grpSpPr bwMode="auto">
            <a:xfrm>
              <a:off x="3162" y="2748"/>
              <a:ext cx="2370" cy="1038"/>
              <a:chOff x="3162" y="2748"/>
              <a:chExt cx="2370" cy="1038"/>
            </a:xfrm>
          </p:grpSpPr>
          <p:sp>
            <p:nvSpPr>
              <p:cNvPr id="283667" name="Line 19"/>
              <p:cNvSpPr>
                <a:spLocks noChangeShapeType="1"/>
              </p:cNvSpPr>
              <p:nvPr/>
            </p:nvSpPr>
            <p:spPr bwMode="auto">
              <a:xfrm flipH="1" flipV="1">
                <a:off x="4596" y="2748"/>
                <a:ext cx="300" cy="63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3668" name="Rectangle 20"/>
              <p:cNvSpPr>
                <a:spLocks noChangeArrowheads="1"/>
              </p:cNvSpPr>
              <p:nvPr/>
            </p:nvSpPr>
            <p:spPr bwMode="auto">
              <a:xfrm>
                <a:off x="3162" y="3390"/>
                <a:ext cx="2370" cy="396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83669" name="Group 21"/>
          <p:cNvGrpSpPr>
            <a:grpSpLocks/>
          </p:cNvGrpSpPr>
          <p:nvPr/>
        </p:nvGrpSpPr>
        <p:grpSpPr bwMode="auto">
          <a:xfrm>
            <a:off x="4981575" y="1470025"/>
            <a:ext cx="3762375" cy="1349375"/>
            <a:chOff x="3138" y="926"/>
            <a:chExt cx="2370" cy="850"/>
          </a:xfrm>
        </p:grpSpPr>
        <p:sp>
          <p:nvSpPr>
            <p:cNvPr id="283670" name="Text Box 22"/>
            <p:cNvSpPr txBox="1">
              <a:spLocks noChangeArrowheads="1"/>
            </p:cNvSpPr>
            <p:nvPr/>
          </p:nvSpPr>
          <p:spPr bwMode="auto">
            <a:xfrm>
              <a:off x="3215" y="926"/>
              <a:ext cx="207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800" b="1" dirty="0" err="1">
                  <a:solidFill>
                    <a:srgbClr val="800000"/>
                  </a:solidFill>
                  <a:latin typeface="Courier New" pitchFamily="49" charset="0"/>
                </a:rPr>
                <a:t>deliver_data</a:t>
              </a:r>
              <a:r>
                <a:rPr lang="en-US" sz="1800" b="1" dirty="0">
                  <a:solidFill>
                    <a:srgbClr val="800000"/>
                  </a:solidFill>
                  <a:latin typeface="Courier New" pitchFamily="49" charset="0"/>
                </a:rPr>
                <a:t>():</a:t>
              </a:r>
              <a:r>
                <a:rPr lang="en-US" sz="1800" dirty="0">
                  <a:solidFill>
                    <a:srgbClr val="800000"/>
                  </a:solidFill>
                  <a:latin typeface="Times New Roman" pitchFamily="18" charset="0"/>
                </a:rPr>
                <a:t> </a:t>
              </a:r>
              <a:r>
                <a:rPr lang="en-US" sz="1800" dirty="0"/>
                <a:t>called by </a:t>
              </a:r>
              <a:r>
                <a:rPr lang="en-US" sz="1800" b="1" dirty="0" err="1">
                  <a:latin typeface="Courier New" pitchFamily="49" charset="0"/>
                </a:rPr>
                <a:t>rdt</a:t>
              </a:r>
              <a:r>
                <a:rPr lang="en-US" sz="1800" dirty="0"/>
                <a:t> to deliver data to upper</a:t>
              </a:r>
              <a:endParaRPr lang="en-US" sz="2400" dirty="0">
                <a:latin typeface="Times New Roman" pitchFamily="18" charset="0"/>
              </a:endParaRPr>
            </a:p>
          </p:txBody>
        </p:sp>
        <p:grpSp>
          <p:nvGrpSpPr>
            <p:cNvPr id="283671" name="Group 23"/>
            <p:cNvGrpSpPr>
              <a:grpSpLocks/>
            </p:cNvGrpSpPr>
            <p:nvPr/>
          </p:nvGrpSpPr>
          <p:grpSpPr bwMode="auto">
            <a:xfrm>
              <a:off x="3138" y="942"/>
              <a:ext cx="2370" cy="834"/>
              <a:chOff x="3138" y="942"/>
              <a:chExt cx="2370" cy="834"/>
            </a:xfrm>
          </p:grpSpPr>
          <p:sp>
            <p:nvSpPr>
              <p:cNvPr id="283672" name="Line 24"/>
              <p:cNvSpPr>
                <a:spLocks noChangeShapeType="1"/>
              </p:cNvSpPr>
              <p:nvPr/>
            </p:nvSpPr>
            <p:spPr bwMode="auto">
              <a:xfrm flipH="1">
                <a:off x="4560" y="1344"/>
                <a:ext cx="150" cy="43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3673" name="Rectangle 25"/>
              <p:cNvSpPr>
                <a:spLocks noChangeArrowheads="1"/>
              </p:cNvSpPr>
              <p:nvPr/>
            </p:nvSpPr>
            <p:spPr bwMode="auto">
              <a:xfrm>
                <a:off x="3138" y="942"/>
                <a:ext cx="2370" cy="396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314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3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3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3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3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3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3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90500"/>
            <a:ext cx="7772400" cy="781050"/>
          </a:xfrm>
        </p:spPr>
        <p:txBody>
          <a:bodyPr/>
          <a:lstStyle/>
          <a:p>
            <a:r>
              <a:rPr lang="en-US" sz="3600" dirty="0" smtClean="0"/>
              <a:t>TCP Segment </a:t>
            </a:r>
            <a:r>
              <a:rPr lang="en-US" sz="3600" dirty="0"/>
              <a:t>S</a:t>
            </a:r>
            <a:r>
              <a:rPr lang="en-US" sz="3600" dirty="0" smtClean="0"/>
              <a:t>tructure</a:t>
            </a:r>
            <a:endParaRPr lang="en-US" dirty="0" smtClean="0"/>
          </a:p>
        </p:txBody>
      </p:sp>
      <p:grpSp>
        <p:nvGrpSpPr>
          <p:cNvPr id="59397" name="Group 3"/>
          <p:cNvGrpSpPr>
            <a:grpSpLocks/>
          </p:cNvGrpSpPr>
          <p:nvPr/>
        </p:nvGrpSpPr>
        <p:grpSpPr bwMode="auto">
          <a:xfrm>
            <a:off x="2747963" y="980728"/>
            <a:ext cx="4089400" cy="5330825"/>
            <a:chOff x="2818" y="659"/>
            <a:chExt cx="2576" cy="3358"/>
          </a:xfrm>
        </p:grpSpPr>
        <p:sp>
          <p:nvSpPr>
            <p:cNvPr id="59413" name="Rectangle 4"/>
            <p:cNvSpPr>
              <a:spLocks noChangeArrowheads="1"/>
            </p:cNvSpPr>
            <p:nvPr/>
          </p:nvSpPr>
          <p:spPr bwMode="auto">
            <a:xfrm>
              <a:off x="2905" y="917"/>
              <a:ext cx="2489" cy="303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4" name="Rectangle 5"/>
            <p:cNvSpPr>
              <a:spLocks noChangeArrowheads="1"/>
            </p:cNvSpPr>
            <p:nvPr/>
          </p:nvSpPr>
          <p:spPr bwMode="auto">
            <a:xfrm>
              <a:off x="2851" y="990"/>
              <a:ext cx="2489" cy="302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9415" name="Text Box 6"/>
            <p:cNvSpPr txBox="1">
              <a:spLocks noChangeArrowheads="1"/>
            </p:cNvSpPr>
            <p:nvPr/>
          </p:nvSpPr>
          <p:spPr bwMode="auto">
            <a:xfrm>
              <a:off x="2886" y="968"/>
              <a:ext cx="116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/>
                <a:t>source port 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9416" name="Text Box 7"/>
            <p:cNvSpPr txBox="1">
              <a:spLocks noChangeArrowheads="1"/>
            </p:cNvSpPr>
            <p:nvPr/>
          </p:nvSpPr>
          <p:spPr bwMode="auto">
            <a:xfrm>
              <a:off x="4198" y="971"/>
              <a:ext cx="10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/>
                <a:t>dest port #</a:t>
              </a:r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59417" name="Line 8"/>
            <p:cNvSpPr>
              <a:spLocks noChangeShapeType="1"/>
            </p:cNvSpPr>
            <p:nvPr/>
          </p:nvSpPr>
          <p:spPr bwMode="auto">
            <a:xfrm>
              <a:off x="2853" y="1226"/>
              <a:ext cx="2486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8" name="Line 9"/>
            <p:cNvSpPr>
              <a:spLocks noChangeShapeType="1"/>
            </p:cNvSpPr>
            <p:nvPr/>
          </p:nvSpPr>
          <p:spPr bwMode="auto">
            <a:xfrm flipV="1">
              <a:off x="2849" y="1465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9" name="Line 10"/>
            <p:cNvSpPr>
              <a:spLocks noChangeShapeType="1"/>
            </p:cNvSpPr>
            <p:nvPr/>
          </p:nvSpPr>
          <p:spPr bwMode="auto">
            <a:xfrm flipV="1">
              <a:off x="4075" y="990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20" name="Text Box 11"/>
            <p:cNvSpPr txBox="1">
              <a:spLocks noChangeArrowheads="1"/>
            </p:cNvSpPr>
            <p:nvPr/>
          </p:nvSpPr>
          <p:spPr bwMode="auto">
            <a:xfrm>
              <a:off x="3758" y="659"/>
              <a:ext cx="59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800"/>
                <a:t>32 bits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9421" name="Line 12"/>
            <p:cNvSpPr>
              <a:spLocks noChangeShapeType="1"/>
            </p:cNvSpPr>
            <p:nvPr/>
          </p:nvSpPr>
          <p:spPr bwMode="auto">
            <a:xfrm>
              <a:off x="4417" y="811"/>
              <a:ext cx="899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22" name="Line 13"/>
            <p:cNvSpPr>
              <a:spLocks noChangeShapeType="1"/>
            </p:cNvSpPr>
            <p:nvPr/>
          </p:nvSpPr>
          <p:spPr bwMode="auto">
            <a:xfrm rot="10800000">
              <a:off x="2837" y="818"/>
              <a:ext cx="8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23" name="Text Box 14"/>
            <p:cNvSpPr txBox="1">
              <a:spLocks noChangeArrowheads="1"/>
            </p:cNvSpPr>
            <p:nvPr/>
          </p:nvSpPr>
          <p:spPr bwMode="auto">
            <a:xfrm>
              <a:off x="3475" y="2845"/>
              <a:ext cx="1341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/>
                <a:t>application</a:t>
              </a:r>
            </a:p>
            <a:p>
              <a:r>
                <a:rPr lang="en-US" sz="2000"/>
                <a:t>data </a:t>
              </a:r>
            </a:p>
            <a:p>
              <a:r>
                <a:rPr lang="en-US" sz="2000"/>
                <a:t>(variable length)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9424" name="Text Box 15"/>
            <p:cNvSpPr txBox="1">
              <a:spLocks noChangeArrowheads="1"/>
            </p:cNvSpPr>
            <p:nvPr/>
          </p:nvSpPr>
          <p:spPr bwMode="auto">
            <a:xfrm>
              <a:off x="3250" y="1213"/>
              <a:ext cx="156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/>
                <a:t>sequence number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9425" name="Line 16"/>
            <p:cNvSpPr>
              <a:spLocks noChangeShapeType="1"/>
            </p:cNvSpPr>
            <p:nvPr/>
          </p:nvSpPr>
          <p:spPr bwMode="auto">
            <a:xfrm flipV="1">
              <a:off x="2855" y="1705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26" name="Text Box 17"/>
            <p:cNvSpPr txBox="1">
              <a:spLocks noChangeArrowheads="1"/>
            </p:cNvSpPr>
            <p:nvPr/>
          </p:nvSpPr>
          <p:spPr bwMode="auto">
            <a:xfrm>
              <a:off x="2998" y="1465"/>
              <a:ext cx="214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/>
                <a:t>acknowledgement number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59427" name="Line 18"/>
            <p:cNvSpPr>
              <a:spLocks noChangeShapeType="1"/>
            </p:cNvSpPr>
            <p:nvPr/>
          </p:nvSpPr>
          <p:spPr bwMode="auto">
            <a:xfrm flipV="1">
              <a:off x="2852" y="1954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28" name="Line 19"/>
            <p:cNvSpPr>
              <a:spLocks noChangeShapeType="1"/>
            </p:cNvSpPr>
            <p:nvPr/>
          </p:nvSpPr>
          <p:spPr bwMode="auto">
            <a:xfrm flipV="1">
              <a:off x="2849" y="2200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29" name="Line 20"/>
            <p:cNvSpPr>
              <a:spLocks noChangeShapeType="1"/>
            </p:cNvSpPr>
            <p:nvPr/>
          </p:nvSpPr>
          <p:spPr bwMode="auto">
            <a:xfrm flipV="1">
              <a:off x="2849" y="2554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0" name="Line 21"/>
            <p:cNvSpPr>
              <a:spLocks noChangeShapeType="1"/>
            </p:cNvSpPr>
            <p:nvPr/>
          </p:nvSpPr>
          <p:spPr bwMode="auto">
            <a:xfrm flipH="1" flipV="1">
              <a:off x="4084" y="1707"/>
              <a:ext cx="3" cy="4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1" name="Text Box 22"/>
            <p:cNvSpPr txBox="1">
              <a:spLocks noChangeArrowheads="1"/>
            </p:cNvSpPr>
            <p:nvPr/>
          </p:nvSpPr>
          <p:spPr bwMode="auto">
            <a:xfrm>
              <a:off x="4126" y="1712"/>
              <a:ext cx="11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800"/>
                <a:t>Receive window</a:t>
              </a:r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59432" name="Text Box 23"/>
            <p:cNvSpPr txBox="1">
              <a:spLocks noChangeArrowheads="1"/>
            </p:cNvSpPr>
            <p:nvPr/>
          </p:nvSpPr>
          <p:spPr bwMode="auto">
            <a:xfrm>
              <a:off x="4119" y="1961"/>
              <a:ext cx="123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800"/>
                <a:t>Urg data pointer</a:t>
              </a:r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59433" name="Text Box 24"/>
            <p:cNvSpPr txBox="1">
              <a:spLocks noChangeArrowheads="1"/>
            </p:cNvSpPr>
            <p:nvPr/>
          </p:nvSpPr>
          <p:spPr bwMode="auto">
            <a:xfrm>
              <a:off x="3084" y="1949"/>
              <a:ext cx="76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800"/>
                <a:t>checksum</a:t>
              </a:r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59434" name="Text Box 25"/>
            <p:cNvSpPr txBox="1">
              <a:spLocks noChangeArrowheads="1"/>
            </p:cNvSpPr>
            <p:nvPr/>
          </p:nvSpPr>
          <p:spPr bwMode="auto">
            <a:xfrm>
              <a:off x="3935" y="1730"/>
              <a:ext cx="19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F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9435" name="Line 26"/>
            <p:cNvSpPr>
              <a:spLocks noChangeShapeType="1"/>
            </p:cNvSpPr>
            <p:nvPr/>
          </p:nvSpPr>
          <p:spPr bwMode="auto">
            <a:xfrm flipV="1">
              <a:off x="3985" y="1701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6" name="Line 27"/>
            <p:cNvSpPr>
              <a:spLocks noChangeShapeType="1"/>
            </p:cNvSpPr>
            <p:nvPr/>
          </p:nvSpPr>
          <p:spPr bwMode="auto">
            <a:xfrm flipV="1">
              <a:off x="3883" y="1704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7" name="Line 28"/>
            <p:cNvSpPr>
              <a:spLocks noChangeShapeType="1"/>
            </p:cNvSpPr>
            <p:nvPr/>
          </p:nvSpPr>
          <p:spPr bwMode="auto">
            <a:xfrm flipV="1">
              <a:off x="3778" y="1704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8" name="Line 29"/>
            <p:cNvSpPr>
              <a:spLocks noChangeShapeType="1"/>
            </p:cNvSpPr>
            <p:nvPr/>
          </p:nvSpPr>
          <p:spPr bwMode="auto">
            <a:xfrm flipV="1">
              <a:off x="3676" y="1707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9" name="Line 30"/>
            <p:cNvSpPr>
              <a:spLocks noChangeShapeType="1"/>
            </p:cNvSpPr>
            <p:nvPr/>
          </p:nvSpPr>
          <p:spPr bwMode="auto">
            <a:xfrm flipV="1">
              <a:off x="3577" y="1704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0" name="Line 31"/>
            <p:cNvSpPr>
              <a:spLocks noChangeShapeType="1"/>
            </p:cNvSpPr>
            <p:nvPr/>
          </p:nvSpPr>
          <p:spPr bwMode="auto">
            <a:xfrm flipV="1">
              <a:off x="3469" y="1710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1" name="Text Box 32"/>
            <p:cNvSpPr txBox="1">
              <a:spLocks noChangeArrowheads="1"/>
            </p:cNvSpPr>
            <p:nvPr/>
          </p:nvSpPr>
          <p:spPr bwMode="auto">
            <a:xfrm>
              <a:off x="3828" y="1727"/>
              <a:ext cx="20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S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9442" name="Text Box 33"/>
            <p:cNvSpPr txBox="1">
              <a:spLocks noChangeArrowheads="1"/>
            </p:cNvSpPr>
            <p:nvPr/>
          </p:nvSpPr>
          <p:spPr bwMode="auto">
            <a:xfrm>
              <a:off x="3727" y="1727"/>
              <a:ext cx="19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R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9443" name="Text Box 34"/>
            <p:cNvSpPr txBox="1">
              <a:spLocks noChangeArrowheads="1"/>
            </p:cNvSpPr>
            <p:nvPr/>
          </p:nvSpPr>
          <p:spPr bwMode="auto">
            <a:xfrm>
              <a:off x="3628" y="1724"/>
              <a:ext cx="18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P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9444" name="Text Box 35"/>
            <p:cNvSpPr txBox="1">
              <a:spLocks noChangeArrowheads="1"/>
            </p:cNvSpPr>
            <p:nvPr/>
          </p:nvSpPr>
          <p:spPr bwMode="auto">
            <a:xfrm>
              <a:off x="3519" y="1724"/>
              <a:ext cx="21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9445" name="Text Box 36"/>
            <p:cNvSpPr txBox="1">
              <a:spLocks noChangeArrowheads="1"/>
            </p:cNvSpPr>
            <p:nvPr/>
          </p:nvSpPr>
          <p:spPr bwMode="auto">
            <a:xfrm>
              <a:off x="3417" y="1724"/>
              <a:ext cx="21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U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9446" name="Text Box 37"/>
            <p:cNvSpPr txBox="1">
              <a:spLocks noChangeArrowheads="1"/>
            </p:cNvSpPr>
            <p:nvPr/>
          </p:nvSpPr>
          <p:spPr bwMode="auto">
            <a:xfrm>
              <a:off x="2818" y="1665"/>
              <a:ext cx="365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400"/>
                <a:t>head</a:t>
              </a:r>
            </a:p>
            <a:p>
              <a:r>
                <a:rPr lang="en-US" sz="1400"/>
                <a:t>len</a:t>
              </a:r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59447" name="Text Box 38"/>
            <p:cNvSpPr txBox="1">
              <a:spLocks noChangeArrowheads="1"/>
            </p:cNvSpPr>
            <p:nvPr/>
          </p:nvSpPr>
          <p:spPr bwMode="auto">
            <a:xfrm>
              <a:off x="3121" y="1665"/>
              <a:ext cx="356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400"/>
                <a:t>not</a:t>
              </a:r>
            </a:p>
            <a:p>
              <a:r>
                <a:rPr lang="en-US" sz="1400"/>
                <a:t>used</a:t>
              </a:r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59448" name="Line 39"/>
            <p:cNvSpPr>
              <a:spLocks noChangeShapeType="1"/>
            </p:cNvSpPr>
            <p:nvPr/>
          </p:nvSpPr>
          <p:spPr bwMode="auto">
            <a:xfrm flipV="1">
              <a:off x="3151" y="1704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9" name="Text Box 40"/>
            <p:cNvSpPr txBox="1">
              <a:spLocks noChangeArrowheads="1"/>
            </p:cNvSpPr>
            <p:nvPr/>
          </p:nvSpPr>
          <p:spPr bwMode="auto">
            <a:xfrm>
              <a:off x="3098" y="2269"/>
              <a:ext cx="196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 dirty="0"/>
                <a:t>Options (variable length)</a:t>
              </a:r>
              <a:endParaRPr lang="en-US" sz="2400" dirty="0">
                <a:latin typeface="Times New Roman" pitchFamily="18" charset="0"/>
              </a:endParaRPr>
            </a:p>
          </p:txBody>
        </p:sp>
      </p:grpSp>
      <p:sp>
        <p:nvSpPr>
          <p:cNvPr id="59398" name="Text Box 41"/>
          <p:cNvSpPr txBox="1">
            <a:spLocks noChangeArrowheads="1"/>
          </p:cNvSpPr>
          <p:nvPr/>
        </p:nvSpPr>
        <p:spPr bwMode="auto">
          <a:xfrm>
            <a:off x="177800" y="1309340"/>
            <a:ext cx="22875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/>
            <a:r>
              <a:rPr lang="en-US" sz="1800"/>
              <a:t>URG: urgent data </a:t>
            </a:r>
          </a:p>
          <a:p>
            <a:pPr algn="r"/>
            <a:r>
              <a:rPr lang="en-US" sz="1800"/>
              <a:t>(generally not used)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59399" name="Text Box 42"/>
          <p:cNvSpPr txBox="1">
            <a:spLocks noChangeArrowheads="1"/>
          </p:cNvSpPr>
          <p:nvPr/>
        </p:nvSpPr>
        <p:spPr bwMode="auto">
          <a:xfrm>
            <a:off x="947738" y="2033240"/>
            <a:ext cx="1470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/>
            <a:r>
              <a:rPr lang="en-US" sz="1800"/>
              <a:t>ACK: ACK #</a:t>
            </a:r>
          </a:p>
          <a:p>
            <a:pPr algn="r"/>
            <a:r>
              <a:rPr lang="en-US" sz="1800"/>
              <a:t>valid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59403" name="Line 46"/>
          <p:cNvSpPr>
            <a:spLocks noChangeShapeType="1"/>
          </p:cNvSpPr>
          <p:nvPr/>
        </p:nvSpPr>
        <p:spPr bwMode="auto">
          <a:xfrm>
            <a:off x="2343150" y="2353915"/>
            <a:ext cx="1647825" cy="3524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stealth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6" name="Text Box 49"/>
          <p:cNvSpPr txBox="1">
            <a:spLocks noChangeArrowheads="1"/>
          </p:cNvSpPr>
          <p:nvPr/>
        </p:nvSpPr>
        <p:spPr bwMode="auto">
          <a:xfrm>
            <a:off x="7439025" y="2890490"/>
            <a:ext cx="13477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800"/>
              <a:t># bytes </a:t>
            </a:r>
          </a:p>
          <a:p>
            <a:pPr algn="l"/>
            <a:r>
              <a:rPr lang="en-US" sz="1800"/>
              <a:t>rcvr willing</a:t>
            </a:r>
          </a:p>
          <a:p>
            <a:pPr algn="l"/>
            <a:r>
              <a:rPr lang="en-US" sz="1800"/>
              <a:t>to accept</a:t>
            </a:r>
          </a:p>
        </p:txBody>
      </p:sp>
      <p:sp>
        <p:nvSpPr>
          <p:cNvPr id="59407" name="Text Box 50"/>
          <p:cNvSpPr txBox="1">
            <a:spLocks noChangeArrowheads="1"/>
          </p:cNvSpPr>
          <p:nvPr/>
        </p:nvSpPr>
        <p:spPr bwMode="auto">
          <a:xfrm>
            <a:off x="7132638" y="1404590"/>
            <a:ext cx="182086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800"/>
              <a:t>counting</a:t>
            </a:r>
          </a:p>
          <a:p>
            <a:pPr algn="l"/>
            <a:r>
              <a:rPr lang="en-US" sz="1800"/>
              <a:t>by bytes </a:t>
            </a:r>
          </a:p>
          <a:p>
            <a:pPr algn="l"/>
            <a:r>
              <a:rPr lang="en-US" sz="1800"/>
              <a:t>of data</a:t>
            </a:r>
          </a:p>
          <a:p>
            <a:pPr algn="l"/>
            <a:r>
              <a:rPr lang="en-US" sz="1800"/>
              <a:t>(not segments!)</a:t>
            </a:r>
          </a:p>
        </p:txBody>
      </p:sp>
      <p:sp>
        <p:nvSpPr>
          <p:cNvPr id="59408" name="Text Box 51"/>
          <p:cNvSpPr txBox="1">
            <a:spLocks noChangeArrowheads="1"/>
          </p:cNvSpPr>
          <p:nvPr/>
        </p:nvSpPr>
        <p:spPr bwMode="auto">
          <a:xfrm>
            <a:off x="253147" y="4489447"/>
            <a:ext cx="160653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800" dirty="0"/>
              <a:t>Internet</a:t>
            </a:r>
          </a:p>
          <a:p>
            <a:pPr algn="l"/>
            <a:r>
              <a:rPr lang="en-US" sz="1800" dirty="0"/>
              <a:t>checksum</a:t>
            </a:r>
          </a:p>
          <a:p>
            <a:pPr algn="l"/>
            <a:r>
              <a:rPr lang="en-US" sz="1800" dirty="0"/>
              <a:t>(as in UDP</a:t>
            </a:r>
            <a:r>
              <a:rPr lang="en-US" sz="1800" dirty="0" smtClean="0"/>
              <a:t>)</a:t>
            </a:r>
          </a:p>
          <a:p>
            <a:pPr algn="l"/>
            <a:r>
              <a:rPr lang="en-US" sz="1800" b="1" dirty="0" smtClean="0">
                <a:solidFill>
                  <a:srgbClr val="800000"/>
                </a:solidFill>
              </a:rPr>
              <a:t>{needed now</a:t>
            </a:r>
          </a:p>
          <a:p>
            <a:pPr algn="l"/>
            <a:r>
              <a:rPr lang="en-US" sz="1800" b="1" dirty="0">
                <a:solidFill>
                  <a:srgbClr val="800000"/>
                </a:solidFill>
              </a:rPr>
              <a:t>f</a:t>
            </a:r>
            <a:r>
              <a:rPr lang="en-US" sz="1800" b="1" dirty="0" smtClean="0">
                <a:solidFill>
                  <a:srgbClr val="800000"/>
                </a:solidFill>
              </a:rPr>
              <a:t>or  error </a:t>
            </a:r>
          </a:p>
          <a:p>
            <a:pPr algn="l"/>
            <a:r>
              <a:rPr lang="en-US" sz="1800" b="1" dirty="0">
                <a:solidFill>
                  <a:srgbClr val="800000"/>
                </a:solidFill>
              </a:rPr>
              <a:t>d</a:t>
            </a:r>
            <a:r>
              <a:rPr lang="en-US" sz="1800" b="1" dirty="0" smtClean="0">
                <a:solidFill>
                  <a:srgbClr val="800000"/>
                </a:solidFill>
              </a:rPr>
              <a:t>etection}   </a:t>
            </a:r>
          </a:p>
          <a:p>
            <a:pPr algn="l"/>
            <a:endParaRPr lang="en-US" sz="1800" dirty="0"/>
          </a:p>
        </p:txBody>
      </p:sp>
      <p:sp>
        <p:nvSpPr>
          <p:cNvPr id="59410" name="Line 53"/>
          <p:cNvSpPr>
            <a:spLocks noChangeShapeType="1"/>
          </p:cNvSpPr>
          <p:nvPr/>
        </p:nvSpPr>
        <p:spPr bwMode="auto">
          <a:xfrm flipH="1" flipV="1">
            <a:off x="6686550" y="2896840"/>
            <a:ext cx="809625" cy="4667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stealth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1" name="Line 54"/>
          <p:cNvSpPr>
            <a:spLocks noChangeShapeType="1"/>
          </p:cNvSpPr>
          <p:nvPr/>
        </p:nvSpPr>
        <p:spPr bwMode="auto">
          <a:xfrm flipH="1">
            <a:off x="6619875" y="1601440"/>
            <a:ext cx="552450" cy="8858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stealth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2" name="Line 55"/>
          <p:cNvSpPr>
            <a:spLocks noChangeShapeType="1"/>
          </p:cNvSpPr>
          <p:nvPr/>
        </p:nvSpPr>
        <p:spPr bwMode="auto">
          <a:xfrm flipH="1">
            <a:off x="6581775" y="1591915"/>
            <a:ext cx="571500" cy="52387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 type="none"/>
            <a:tailEnd type="stealth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 bwMode="auto">
          <a:xfrm flipV="1">
            <a:off x="1788742" y="3348484"/>
            <a:ext cx="1722809" cy="2161022"/>
          </a:xfrm>
          <a:prstGeom prst="straightConnector1">
            <a:avLst/>
          </a:prstGeom>
          <a:noFill/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443703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94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94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94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94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4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4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Kurose’s Chapter 3 Outline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Transport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3400" y="1600200"/>
            <a:ext cx="3810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dirty="0" smtClean="0">
                <a:solidFill>
                  <a:srgbClr val="800000"/>
                </a:solidFill>
              </a:rPr>
              <a:t>3.1 Transport-layer services</a:t>
            </a:r>
          </a:p>
          <a:p>
            <a:r>
              <a:rPr lang="en-US" sz="2400" dirty="0" smtClean="0"/>
              <a:t>3.2 Multiplexing and </a:t>
            </a:r>
            <a:r>
              <a:rPr lang="en-US" sz="2400" dirty="0" err="1" smtClean="0"/>
              <a:t>demultiplexing</a:t>
            </a:r>
            <a:endParaRPr lang="en-US" sz="2400" dirty="0" smtClean="0"/>
          </a:p>
          <a:p>
            <a:r>
              <a:rPr lang="en-US" sz="2400" dirty="0" smtClean="0"/>
              <a:t>3.3 Connectionless transport: UDP</a:t>
            </a:r>
          </a:p>
          <a:p>
            <a:r>
              <a:rPr lang="en-US" sz="2400" dirty="0" smtClean="0"/>
              <a:t>3.4 Principles of reliable data transfer</a:t>
            </a:r>
            <a:endParaRPr lang="en-US" sz="2400" dirty="0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4495800" y="1484784"/>
            <a:ext cx="4054475" cy="4648200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smtClean="0"/>
              <a:t>3.5 Connection-oriented transport: TCP</a:t>
            </a:r>
          </a:p>
          <a:p>
            <a:pPr lvl="1"/>
            <a:r>
              <a:rPr lang="en-US" sz="2000" smtClean="0"/>
              <a:t>segment structure</a:t>
            </a:r>
          </a:p>
          <a:p>
            <a:pPr lvl="1"/>
            <a:r>
              <a:rPr lang="en-US" sz="2000" smtClean="0"/>
              <a:t>reliable data transfer</a:t>
            </a:r>
          </a:p>
          <a:p>
            <a:pPr lvl="1"/>
            <a:r>
              <a:rPr lang="en-US" sz="2000" smtClean="0"/>
              <a:t>flow control</a:t>
            </a:r>
          </a:p>
          <a:p>
            <a:pPr lvl="1"/>
            <a:r>
              <a:rPr lang="en-US" sz="2000" smtClean="0"/>
              <a:t>connection management</a:t>
            </a:r>
          </a:p>
          <a:p>
            <a:r>
              <a:rPr lang="en-US" sz="2400" smtClean="0"/>
              <a:t>3.6 Principles of congestion control</a:t>
            </a:r>
          </a:p>
          <a:p>
            <a:r>
              <a:rPr lang="en-US" sz="2400" smtClean="0"/>
              <a:t>3.7 TCP congestion control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4508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075240" cy="4800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Explanation of</a:t>
            </a:r>
          </a:p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800000"/>
                </a:solidFill>
              </a:rPr>
              <a:t>Reliable  Data Transport</a:t>
            </a:r>
          </a:p>
          <a:p>
            <a:pPr marL="0" indent="0" algn="ctr">
              <a:buNone/>
            </a:pPr>
            <a:r>
              <a:rPr lang="en-US" dirty="0" smtClean="0"/>
              <a:t>will now be explained using the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5400" dirty="0" smtClean="0">
                <a:solidFill>
                  <a:srgbClr val="0033CC"/>
                </a:solidFill>
              </a:rPr>
              <a:t>Data Link Layer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Transport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79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Reliable data transfer: getting started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4350" y="980728"/>
            <a:ext cx="7258050" cy="3352800"/>
          </a:xfrm>
          <a:noFill/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We’ll:</a:t>
            </a:r>
            <a:endParaRPr lang="en-US" sz="2400" dirty="0" smtClean="0"/>
          </a:p>
          <a:p>
            <a:r>
              <a:rPr lang="en-US" sz="2400" dirty="0" smtClean="0"/>
              <a:t>incrementally develop sender, receiver sides of reliable data transfer protocol (</a:t>
            </a:r>
            <a:r>
              <a:rPr lang="en-US" sz="2400" dirty="0" err="1" smtClean="0"/>
              <a:t>rdt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consider only unidirectional data transfer</a:t>
            </a:r>
          </a:p>
          <a:p>
            <a:pPr lvl="1"/>
            <a:r>
              <a:rPr lang="en-US" sz="2000" dirty="0" smtClean="0"/>
              <a:t>but control info will flow on both directions!</a:t>
            </a:r>
          </a:p>
          <a:p>
            <a:r>
              <a:rPr lang="en-US" sz="2400" dirty="0" smtClean="0"/>
              <a:t>use finite state machines (FSM)  to specify sender, receiver</a:t>
            </a:r>
          </a:p>
        </p:txBody>
      </p:sp>
      <p:grpSp>
        <p:nvGrpSpPr>
          <p:cNvPr id="26630" name="Group 4"/>
          <p:cNvGrpSpPr>
            <a:grpSpLocks/>
          </p:cNvGrpSpPr>
          <p:nvPr/>
        </p:nvGrpSpPr>
        <p:grpSpPr bwMode="auto">
          <a:xfrm>
            <a:off x="3063875" y="4539481"/>
            <a:ext cx="917575" cy="942975"/>
            <a:chOff x="670" y="3294"/>
            <a:chExt cx="578" cy="594"/>
          </a:xfrm>
        </p:grpSpPr>
        <p:sp>
          <p:nvSpPr>
            <p:cNvPr id="26647" name="Oval 5"/>
            <p:cNvSpPr>
              <a:spLocks noChangeArrowheads="1"/>
            </p:cNvSpPr>
            <p:nvPr/>
          </p:nvSpPr>
          <p:spPr bwMode="auto">
            <a:xfrm>
              <a:off x="738" y="3294"/>
              <a:ext cx="510" cy="55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8" name="Oval 6"/>
            <p:cNvSpPr>
              <a:spLocks noChangeArrowheads="1"/>
            </p:cNvSpPr>
            <p:nvPr/>
          </p:nvSpPr>
          <p:spPr bwMode="auto">
            <a:xfrm>
              <a:off x="690" y="3336"/>
              <a:ext cx="510" cy="55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Text Box 7"/>
            <p:cNvSpPr txBox="1">
              <a:spLocks noChangeArrowheads="1"/>
            </p:cNvSpPr>
            <p:nvPr/>
          </p:nvSpPr>
          <p:spPr bwMode="auto">
            <a:xfrm>
              <a:off x="670" y="3425"/>
              <a:ext cx="51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/>
                <a:t>state</a:t>
              </a:r>
            </a:p>
            <a:p>
              <a:r>
                <a:rPr lang="en-US" sz="2000"/>
                <a:t>1</a:t>
              </a:r>
            </a:p>
          </p:txBody>
        </p:sp>
      </p:grpSp>
      <p:sp>
        <p:nvSpPr>
          <p:cNvPr id="26631" name="Freeform 8"/>
          <p:cNvSpPr>
            <a:spLocks/>
          </p:cNvSpPr>
          <p:nvPr/>
        </p:nvSpPr>
        <p:spPr bwMode="auto">
          <a:xfrm>
            <a:off x="3981450" y="4558531"/>
            <a:ext cx="3952875" cy="285750"/>
          </a:xfrm>
          <a:custGeom>
            <a:avLst/>
            <a:gdLst>
              <a:gd name="T0" fmla="*/ 0 w 1446"/>
              <a:gd name="T1" fmla="*/ 285750 h 180"/>
              <a:gd name="T2" fmla="*/ 3952875 w 1446"/>
              <a:gd name="T3" fmla="*/ 266700 h 1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446" h="180">
                <a:moveTo>
                  <a:pt x="0" y="180"/>
                </a:moveTo>
                <a:cubicBezTo>
                  <a:pt x="540" y="30"/>
                  <a:pt x="972" y="0"/>
                  <a:pt x="1446" y="168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632" name="Group 9"/>
          <p:cNvGrpSpPr>
            <a:grpSpLocks/>
          </p:cNvGrpSpPr>
          <p:nvPr/>
        </p:nvGrpSpPr>
        <p:grpSpPr bwMode="auto">
          <a:xfrm>
            <a:off x="7816850" y="4644256"/>
            <a:ext cx="917575" cy="942975"/>
            <a:chOff x="670" y="3294"/>
            <a:chExt cx="578" cy="594"/>
          </a:xfrm>
        </p:grpSpPr>
        <p:sp>
          <p:nvSpPr>
            <p:cNvPr id="26644" name="Oval 10"/>
            <p:cNvSpPr>
              <a:spLocks noChangeArrowheads="1"/>
            </p:cNvSpPr>
            <p:nvPr/>
          </p:nvSpPr>
          <p:spPr bwMode="auto">
            <a:xfrm>
              <a:off x="738" y="3294"/>
              <a:ext cx="510" cy="55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5" name="Oval 11"/>
            <p:cNvSpPr>
              <a:spLocks noChangeArrowheads="1"/>
            </p:cNvSpPr>
            <p:nvPr/>
          </p:nvSpPr>
          <p:spPr bwMode="auto">
            <a:xfrm>
              <a:off x="690" y="3336"/>
              <a:ext cx="510" cy="55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6" name="Text Box 12"/>
            <p:cNvSpPr txBox="1">
              <a:spLocks noChangeArrowheads="1"/>
            </p:cNvSpPr>
            <p:nvPr/>
          </p:nvSpPr>
          <p:spPr bwMode="auto">
            <a:xfrm>
              <a:off x="670" y="3425"/>
              <a:ext cx="51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/>
                <a:t>state</a:t>
              </a:r>
            </a:p>
            <a:p>
              <a:r>
                <a:rPr lang="en-US" sz="2000"/>
                <a:t>2</a:t>
              </a:r>
            </a:p>
          </p:txBody>
        </p:sp>
      </p:grpSp>
      <p:sp>
        <p:nvSpPr>
          <p:cNvPr id="26633" name="Text Box 13"/>
          <p:cNvSpPr txBox="1">
            <a:spLocks noChangeArrowheads="1"/>
          </p:cNvSpPr>
          <p:nvPr/>
        </p:nvSpPr>
        <p:spPr bwMode="auto">
          <a:xfrm>
            <a:off x="4110038" y="3933056"/>
            <a:ext cx="3355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800">
                <a:solidFill>
                  <a:srgbClr val="FF0000"/>
                </a:solidFill>
              </a:rPr>
              <a:t>event causing state transition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6634" name="Text Box 14"/>
          <p:cNvSpPr txBox="1">
            <a:spLocks noChangeArrowheads="1"/>
          </p:cNvSpPr>
          <p:nvPr/>
        </p:nvSpPr>
        <p:spPr bwMode="auto">
          <a:xfrm>
            <a:off x="4021138" y="4228331"/>
            <a:ext cx="3657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800">
                <a:solidFill>
                  <a:srgbClr val="FF0000"/>
                </a:solidFill>
              </a:rPr>
              <a:t>actions taken on state transition</a:t>
            </a: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6635" name="Line 15"/>
          <p:cNvSpPr>
            <a:spLocks noChangeShapeType="1"/>
          </p:cNvSpPr>
          <p:nvPr/>
        </p:nvSpPr>
        <p:spPr bwMode="auto">
          <a:xfrm>
            <a:off x="4105275" y="4272781"/>
            <a:ext cx="33813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Rectangle 16"/>
          <p:cNvSpPr>
            <a:spLocks noChangeArrowheads="1"/>
          </p:cNvSpPr>
          <p:nvPr/>
        </p:nvSpPr>
        <p:spPr bwMode="auto">
          <a:xfrm>
            <a:off x="123825" y="4509120"/>
            <a:ext cx="2771775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800" dirty="0">
                <a:solidFill>
                  <a:srgbClr val="FF0000"/>
                </a:solidFill>
              </a:rPr>
              <a:t>state:</a:t>
            </a:r>
            <a:r>
              <a:rPr lang="en-US" sz="1800" dirty="0"/>
              <a:t> when in this “state” next state uniquely determined by next event</a:t>
            </a:r>
          </a:p>
        </p:txBody>
      </p:sp>
      <p:sp>
        <p:nvSpPr>
          <p:cNvPr id="26637" name="Freeform 17"/>
          <p:cNvSpPr>
            <a:spLocks/>
          </p:cNvSpPr>
          <p:nvPr/>
        </p:nvSpPr>
        <p:spPr bwMode="auto">
          <a:xfrm>
            <a:off x="3381375" y="5482456"/>
            <a:ext cx="95250" cy="581025"/>
          </a:xfrm>
          <a:custGeom>
            <a:avLst/>
            <a:gdLst>
              <a:gd name="T0" fmla="*/ 76200 w 60"/>
              <a:gd name="T1" fmla="*/ 581025 h 366"/>
              <a:gd name="T2" fmla="*/ 95250 w 60"/>
              <a:gd name="T3" fmla="*/ 0 h 36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0" h="366">
                <a:moveTo>
                  <a:pt x="48" y="366"/>
                </a:moveTo>
                <a:cubicBezTo>
                  <a:pt x="0" y="204"/>
                  <a:pt x="60" y="55"/>
                  <a:pt x="60" y="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Freeform 18"/>
          <p:cNvSpPr>
            <a:spLocks/>
          </p:cNvSpPr>
          <p:nvPr/>
        </p:nvSpPr>
        <p:spPr bwMode="auto">
          <a:xfrm flipH="1" flipV="1">
            <a:off x="8524875" y="5520556"/>
            <a:ext cx="95250" cy="581025"/>
          </a:xfrm>
          <a:custGeom>
            <a:avLst/>
            <a:gdLst>
              <a:gd name="T0" fmla="*/ 76200 w 60"/>
              <a:gd name="T1" fmla="*/ 581025 h 366"/>
              <a:gd name="T2" fmla="*/ 95250 w 60"/>
              <a:gd name="T3" fmla="*/ 0 h 36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0" h="366">
                <a:moveTo>
                  <a:pt x="48" y="366"/>
                </a:moveTo>
                <a:cubicBezTo>
                  <a:pt x="0" y="204"/>
                  <a:pt x="60" y="55"/>
                  <a:pt x="60" y="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Line 19"/>
          <p:cNvSpPr>
            <a:spLocks noChangeShapeType="1"/>
          </p:cNvSpPr>
          <p:nvPr/>
        </p:nvSpPr>
        <p:spPr bwMode="auto">
          <a:xfrm>
            <a:off x="3905250" y="5225281"/>
            <a:ext cx="1571625" cy="7524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640" name="Group 20"/>
          <p:cNvGrpSpPr>
            <a:grpSpLocks/>
          </p:cNvGrpSpPr>
          <p:nvPr/>
        </p:nvGrpSpPr>
        <p:grpSpPr bwMode="auto">
          <a:xfrm>
            <a:off x="4581525" y="5028431"/>
            <a:ext cx="966788" cy="671513"/>
            <a:chOff x="3516" y="3260"/>
            <a:chExt cx="609" cy="423"/>
          </a:xfrm>
        </p:grpSpPr>
        <p:sp>
          <p:nvSpPr>
            <p:cNvPr id="26641" name="Text Box 21"/>
            <p:cNvSpPr txBox="1">
              <a:spLocks noChangeArrowheads="1"/>
            </p:cNvSpPr>
            <p:nvPr/>
          </p:nvSpPr>
          <p:spPr bwMode="auto">
            <a:xfrm>
              <a:off x="3564" y="3260"/>
              <a:ext cx="48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800">
                  <a:solidFill>
                    <a:srgbClr val="FF0000"/>
                  </a:solidFill>
                </a:rPr>
                <a:t>event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6642" name="Text Box 22"/>
            <p:cNvSpPr txBox="1">
              <a:spLocks noChangeArrowheads="1"/>
            </p:cNvSpPr>
            <p:nvPr/>
          </p:nvSpPr>
          <p:spPr bwMode="auto">
            <a:xfrm>
              <a:off x="3532" y="3452"/>
              <a:ext cx="59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800">
                  <a:solidFill>
                    <a:srgbClr val="FF0000"/>
                  </a:solidFill>
                </a:rPr>
                <a:t>actions</a:t>
              </a:r>
              <a:endParaRPr lang="en-US" sz="24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26643" name="Line 23"/>
            <p:cNvSpPr>
              <a:spLocks noChangeShapeType="1"/>
            </p:cNvSpPr>
            <p:nvPr/>
          </p:nvSpPr>
          <p:spPr bwMode="auto">
            <a:xfrm>
              <a:off x="3516" y="3480"/>
              <a:ext cx="59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32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8534400" cy="1143000"/>
          </a:xfrm>
        </p:spPr>
        <p:txBody>
          <a:bodyPr/>
          <a:lstStyle/>
          <a:p>
            <a:r>
              <a:rPr lang="en-US" sz="3200" u="none" dirty="0" smtClean="0"/>
              <a:t>Rdt1.0: </a:t>
            </a:r>
            <a:r>
              <a:rPr lang="en-US" sz="2400" dirty="0"/>
              <a:t>R</a:t>
            </a:r>
            <a:r>
              <a:rPr lang="en-US" sz="2400" dirty="0" smtClean="0"/>
              <a:t>eliable </a:t>
            </a:r>
            <a:r>
              <a:rPr lang="en-US" sz="2400" dirty="0"/>
              <a:t>T</a:t>
            </a:r>
            <a:r>
              <a:rPr lang="en-US" sz="2400" dirty="0" smtClean="0"/>
              <a:t>ransfer over a Reliable </a:t>
            </a:r>
            <a:r>
              <a:rPr lang="en-US" sz="2400" dirty="0"/>
              <a:t>C</a:t>
            </a:r>
            <a:r>
              <a:rPr lang="en-US" sz="2400" dirty="0" smtClean="0"/>
              <a:t>hannel</a:t>
            </a:r>
            <a:endParaRPr lang="en-US" dirty="0" smtClean="0"/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1800" y="1331913"/>
            <a:ext cx="7896225" cy="3019425"/>
          </a:xfrm>
        </p:spPr>
        <p:txBody>
          <a:bodyPr/>
          <a:lstStyle/>
          <a:p>
            <a:r>
              <a:rPr lang="en-US" sz="2400" smtClean="0"/>
              <a:t>underlying channel perfectly reliable</a:t>
            </a:r>
          </a:p>
          <a:p>
            <a:pPr lvl="1"/>
            <a:r>
              <a:rPr lang="en-US" sz="2000" smtClean="0"/>
              <a:t>no bit errors</a:t>
            </a:r>
          </a:p>
          <a:p>
            <a:pPr lvl="1"/>
            <a:r>
              <a:rPr lang="en-US" sz="2000" smtClean="0"/>
              <a:t>no loss of packets</a:t>
            </a:r>
          </a:p>
          <a:p>
            <a:r>
              <a:rPr lang="en-US" sz="2400" smtClean="0"/>
              <a:t>separate FSMs for sender, receiver:</a:t>
            </a:r>
          </a:p>
          <a:p>
            <a:pPr lvl="1"/>
            <a:r>
              <a:rPr lang="en-US" sz="2000" smtClean="0"/>
              <a:t>sender sends data into underlying channel</a:t>
            </a:r>
          </a:p>
          <a:p>
            <a:pPr lvl="1"/>
            <a:r>
              <a:rPr lang="en-US" sz="2000" smtClean="0"/>
              <a:t>receiver read data from underlying channel</a:t>
            </a:r>
          </a:p>
        </p:txBody>
      </p:sp>
      <p:sp>
        <p:nvSpPr>
          <p:cNvPr id="27654" name="Oval 4"/>
          <p:cNvSpPr>
            <a:spLocks noChangeArrowheads="1"/>
          </p:cNvSpPr>
          <p:nvPr/>
        </p:nvSpPr>
        <p:spPr bwMode="auto">
          <a:xfrm>
            <a:off x="808038" y="4246563"/>
            <a:ext cx="955675" cy="1011237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5" name="Text Box 5"/>
          <p:cNvSpPr txBox="1">
            <a:spLocks noChangeArrowheads="1"/>
          </p:cNvSpPr>
          <p:nvPr/>
        </p:nvSpPr>
        <p:spPr bwMode="auto">
          <a:xfrm>
            <a:off x="744538" y="4332288"/>
            <a:ext cx="1098550" cy="91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>
                <a:latin typeface="Arial" charset="0"/>
              </a:rPr>
              <a:t>Wait for call from above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7656" name="Freeform 6"/>
          <p:cNvSpPr>
            <a:spLocks/>
          </p:cNvSpPr>
          <p:nvPr/>
        </p:nvSpPr>
        <p:spPr bwMode="auto">
          <a:xfrm>
            <a:off x="1617663" y="4230688"/>
            <a:ext cx="611187" cy="1027112"/>
          </a:xfrm>
          <a:custGeom>
            <a:avLst/>
            <a:gdLst>
              <a:gd name="T0" fmla="*/ 0 w 735"/>
              <a:gd name="T1" fmla="*/ 185451 h 1080"/>
              <a:gd name="T2" fmla="*/ 0 w 735"/>
              <a:gd name="T3" fmla="*/ 81313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35" h="1080">
                <a:moveTo>
                  <a:pt x="0" y="195"/>
                </a:moveTo>
                <a:cubicBezTo>
                  <a:pt x="690" y="0"/>
                  <a:pt x="735" y="1080"/>
                  <a:pt x="0" y="855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Text Box 7"/>
          <p:cNvSpPr txBox="1">
            <a:spLocks noChangeArrowheads="1"/>
          </p:cNvSpPr>
          <p:nvPr/>
        </p:nvSpPr>
        <p:spPr bwMode="auto">
          <a:xfrm>
            <a:off x="2070100" y="4754563"/>
            <a:ext cx="2682875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packet = make_pkt(data)</a:t>
            </a:r>
          </a:p>
          <a:p>
            <a:pPr algn="l"/>
            <a:r>
              <a:rPr lang="en-US">
                <a:latin typeface="Arial" charset="0"/>
              </a:rPr>
              <a:t>udt_send(packet)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7658" name="Text Box 8"/>
          <p:cNvSpPr txBox="1">
            <a:spLocks noChangeArrowheads="1"/>
          </p:cNvSpPr>
          <p:nvPr/>
        </p:nvSpPr>
        <p:spPr bwMode="auto">
          <a:xfrm>
            <a:off x="2028825" y="4287838"/>
            <a:ext cx="225583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rdt_send(data)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7659" name="Line 9"/>
          <p:cNvSpPr>
            <a:spLocks noChangeShapeType="1"/>
          </p:cNvSpPr>
          <p:nvPr/>
        </p:nvSpPr>
        <p:spPr bwMode="auto">
          <a:xfrm>
            <a:off x="2128838" y="4630738"/>
            <a:ext cx="129698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0" name="Line 10"/>
          <p:cNvSpPr>
            <a:spLocks noChangeShapeType="1"/>
          </p:cNvSpPr>
          <p:nvPr/>
        </p:nvSpPr>
        <p:spPr bwMode="auto">
          <a:xfrm>
            <a:off x="484188" y="4230688"/>
            <a:ext cx="385762" cy="24288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1" name="Text Box 11"/>
          <p:cNvSpPr txBox="1">
            <a:spLocks noChangeArrowheads="1"/>
          </p:cNvSpPr>
          <p:nvPr/>
        </p:nvSpPr>
        <p:spPr bwMode="auto">
          <a:xfrm>
            <a:off x="6335713" y="4613275"/>
            <a:ext cx="24876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extract (packet,data)</a:t>
            </a:r>
          </a:p>
          <a:p>
            <a:pPr algn="l"/>
            <a:r>
              <a:rPr lang="en-US">
                <a:latin typeface="Arial" charset="0"/>
              </a:rPr>
              <a:t>deliver_data(data)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7662" name="Oval 12"/>
          <p:cNvSpPr>
            <a:spLocks noChangeArrowheads="1"/>
          </p:cNvSpPr>
          <p:nvPr/>
        </p:nvSpPr>
        <p:spPr bwMode="auto">
          <a:xfrm>
            <a:off x="5116513" y="4232275"/>
            <a:ext cx="955675" cy="1011238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3" name="Text Box 13"/>
          <p:cNvSpPr txBox="1">
            <a:spLocks noChangeArrowheads="1"/>
          </p:cNvSpPr>
          <p:nvPr/>
        </p:nvSpPr>
        <p:spPr bwMode="auto">
          <a:xfrm>
            <a:off x="5053013" y="4318000"/>
            <a:ext cx="1098550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>
                <a:latin typeface="Arial" charset="0"/>
              </a:rPr>
              <a:t>Wait for call from below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7664" name="Freeform 14"/>
          <p:cNvSpPr>
            <a:spLocks/>
          </p:cNvSpPr>
          <p:nvPr/>
        </p:nvSpPr>
        <p:spPr bwMode="auto">
          <a:xfrm>
            <a:off x="5926138" y="4216400"/>
            <a:ext cx="611187" cy="1027113"/>
          </a:xfrm>
          <a:custGeom>
            <a:avLst/>
            <a:gdLst>
              <a:gd name="T0" fmla="*/ 0 w 735"/>
              <a:gd name="T1" fmla="*/ 185451 h 1080"/>
              <a:gd name="T2" fmla="*/ 0 w 735"/>
              <a:gd name="T3" fmla="*/ 813131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35" h="1080">
                <a:moveTo>
                  <a:pt x="0" y="195"/>
                </a:moveTo>
                <a:cubicBezTo>
                  <a:pt x="690" y="0"/>
                  <a:pt x="735" y="1080"/>
                  <a:pt x="0" y="855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Text Box 15"/>
          <p:cNvSpPr txBox="1">
            <a:spLocks noChangeArrowheads="1"/>
          </p:cNvSpPr>
          <p:nvPr/>
        </p:nvSpPr>
        <p:spPr bwMode="auto">
          <a:xfrm>
            <a:off x="6337300" y="4273550"/>
            <a:ext cx="225583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endParaRPr lang="en-US">
              <a:latin typeface="Times New Roman" pitchFamily="18" charset="0"/>
            </a:endParaRPr>
          </a:p>
        </p:txBody>
      </p:sp>
      <p:sp>
        <p:nvSpPr>
          <p:cNvPr id="27666" name="Line 16"/>
          <p:cNvSpPr>
            <a:spLocks noChangeShapeType="1"/>
          </p:cNvSpPr>
          <p:nvPr/>
        </p:nvSpPr>
        <p:spPr bwMode="auto">
          <a:xfrm>
            <a:off x="6437313" y="4616450"/>
            <a:ext cx="129698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Line 17"/>
          <p:cNvSpPr>
            <a:spLocks noChangeShapeType="1"/>
          </p:cNvSpPr>
          <p:nvPr/>
        </p:nvSpPr>
        <p:spPr bwMode="auto">
          <a:xfrm>
            <a:off x="4792663" y="4216400"/>
            <a:ext cx="385762" cy="24288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Rectangle 18"/>
          <p:cNvSpPr>
            <a:spLocks noChangeArrowheads="1"/>
          </p:cNvSpPr>
          <p:nvPr/>
        </p:nvSpPr>
        <p:spPr bwMode="auto">
          <a:xfrm>
            <a:off x="6351588" y="4292600"/>
            <a:ext cx="15414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rdt_rcv(packet)</a:t>
            </a:r>
          </a:p>
        </p:txBody>
      </p:sp>
      <p:sp>
        <p:nvSpPr>
          <p:cNvPr id="27669" name="Text Box 19"/>
          <p:cNvSpPr txBox="1">
            <a:spLocks noChangeArrowheads="1"/>
          </p:cNvSpPr>
          <p:nvPr/>
        </p:nvSpPr>
        <p:spPr bwMode="auto">
          <a:xfrm>
            <a:off x="2077791" y="5553075"/>
            <a:ext cx="11673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2400" b="1" dirty="0">
                <a:solidFill>
                  <a:srgbClr val="800000"/>
                </a:solidFill>
              </a:rPr>
              <a:t>sender</a:t>
            </a:r>
          </a:p>
        </p:txBody>
      </p:sp>
      <p:sp>
        <p:nvSpPr>
          <p:cNvPr id="27670" name="Text Box 20"/>
          <p:cNvSpPr txBox="1">
            <a:spLocks noChangeArrowheads="1"/>
          </p:cNvSpPr>
          <p:nvPr/>
        </p:nvSpPr>
        <p:spPr bwMode="auto">
          <a:xfrm>
            <a:off x="6058171" y="5594350"/>
            <a:ext cx="13885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2400" b="1" dirty="0">
                <a:solidFill>
                  <a:srgbClr val="800000"/>
                </a:solidFill>
              </a:rPr>
              <a:t>receiver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55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001000" cy="1043608"/>
          </a:xfrm>
        </p:spPr>
        <p:txBody>
          <a:bodyPr/>
          <a:lstStyle/>
          <a:p>
            <a:r>
              <a:rPr lang="en-US" sz="3200" u="none" dirty="0" smtClean="0"/>
              <a:t>Rdt2.0: </a:t>
            </a:r>
            <a:r>
              <a:rPr lang="en-US" sz="3200" dirty="0"/>
              <a:t>C</a:t>
            </a:r>
            <a:r>
              <a:rPr lang="en-US" sz="3200" dirty="0" smtClean="0"/>
              <a:t>hannel with Bit </a:t>
            </a:r>
            <a:r>
              <a:rPr lang="en-US" sz="3200" dirty="0"/>
              <a:t>E</a:t>
            </a:r>
            <a:r>
              <a:rPr lang="en-US" sz="3200" dirty="0" smtClean="0"/>
              <a:t>rrors</a:t>
            </a:r>
            <a:endParaRPr lang="en-US" dirty="0" smtClean="0"/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42975" y="1333500"/>
            <a:ext cx="7896225" cy="4448175"/>
          </a:xfrm>
        </p:spPr>
        <p:txBody>
          <a:bodyPr/>
          <a:lstStyle/>
          <a:p>
            <a:r>
              <a:rPr lang="en-US" sz="2400" dirty="0" smtClean="0"/>
              <a:t>underlying channel may flip bits in packet</a:t>
            </a:r>
          </a:p>
          <a:p>
            <a:pPr lvl="1"/>
            <a:r>
              <a:rPr lang="en-US" sz="2000" dirty="0" smtClean="0"/>
              <a:t>checksum to detect bit errors</a:t>
            </a:r>
          </a:p>
          <a:p>
            <a:r>
              <a:rPr lang="en-US" sz="2400" i="1" dirty="0" smtClean="0"/>
              <a:t>the</a:t>
            </a:r>
            <a:r>
              <a:rPr lang="en-US" sz="2400" dirty="0" smtClean="0"/>
              <a:t> question: how to recover from errors:</a:t>
            </a:r>
          </a:p>
          <a:p>
            <a:pPr lvl="1"/>
            <a:r>
              <a:rPr lang="en-US" sz="2000" i="1" dirty="0" smtClean="0">
                <a:solidFill>
                  <a:srgbClr val="800000"/>
                </a:solidFill>
              </a:rPr>
              <a:t>acknowledgements (ACKs):</a:t>
            </a:r>
            <a:r>
              <a:rPr lang="en-US" sz="2000" dirty="0" smtClean="0">
                <a:solidFill>
                  <a:srgbClr val="800000"/>
                </a:solidFill>
              </a:rPr>
              <a:t> </a:t>
            </a:r>
            <a:r>
              <a:rPr lang="en-US" sz="2000" dirty="0" smtClean="0"/>
              <a:t>receiver explicitly tells sender that </a:t>
            </a:r>
            <a:r>
              <a:rPr lang="en-US" sz="2000" dirty="0" err="1" smtClean="0"/>
              <a:t>pkt</a:t>
            </a:r>
            <a:r>
              <a:rPr lang="en-US" sz="2000" dirty="0" smtClean="0"/>
              <a:t> received OK.</a:t>
            </a:r>
          </a:p>
          <a:p>
            <a:pPr lvl="1"/>
            <a:r>
              <a:rPr lang="en-US" sz="2000" i="1" dirty="0" smtClean="0">
                <a:solidFill>
                  <a:srgbClr val="800000"/>
                </a:solidFill>
              </a:rPr>
              <a:t>negative acknowledgements (NAKs):</a:t>
            </a:r>
            <a:r>
              <a:rPr lang="en-US" sz="2000" dirty="0" smtClean="0">
                <a:solidFill>
                  <a:srgbClr val="800000"/>
                </a:solidFill>
              </a:rPr>
              <a:t> </a:t>
            </a:r>
            <a:r>
              <a:rPr lang="en-US" sz="2000" dirty="0" smtClean="0"/>
              <a:t>receiver explicitly tells sender that </a:t>
            </a:r>
            <a:r>
              <a:rPr lang="en-US" sz="2000" dirty="0" err="1" smtClean="0"/>
              <a:t>pkt</a:t>
            </a:r>
            <a:r>
              <a:rPr lang="en-US" sz="2000" dirty="0" smtClean="0"/>
              <a:t> had errors.</a:t>
            </a:r>
          </a:p>
          <a:p>
            <a:pPr lvl="1"/>
            <a:r>
              <a:rPr lang="en-US" sz="2000" dirty="0" smtClean="0"/>
              <a:t>sender retransmits </a:t>
            </a:r>
            <a:r>
              <a:rPr lang="en-US" sz="2000" dirty="0" err="1" smtClean="0"/>
              <a:t>pkt</a:t>
            </a:r>
            <a:r>
              <a:rPr lang="en-US" sz="2000" dirty="0" smtClean="0"/>
              <a:t> on receipt of NAK.</a:t>
            </a:r>
          </a:p>
          <a:p>
            <a:r>
              <a:rPr lang="en-US" sz="2400" dirty="0" smtClean="0"/>
              <a:t>new mechanisms in </a:t>
            </a:r>
            <a:r>
              <a:rPr lang="en-US" sz="2400" b="1" dirty="0" smtClean="0">
                <a:latin typeface="Courier New" pitchFamily="49" charset="0"/>
              </a:rPr>
              <a:t>rdt2.0</a:t>
            </a:r>
            <a:r>
              <a:rPr lang="en-US" sz="2400" dirty="0" smtClean="0"/>
              <a:t> (beyond </a:t>
            </a:r>
            <a:r>
              <a:rPr lang="en-US" sz="2400" b="1" dirty="0" smtClean="0">
                <a:latin typeface="Courier New" pitchFamily="49" charset="0"/>
              </a:rPr>
              <a:t>rdt1.0</a:t>
            </a:r>
            <a:r>
              <a:rPr lang="en-US" sz="2400" dirty="0" smtClean="0"/>
              <a:t>):</a:t>
            </a:r>
          </a:p>
          <a:p>
            <a:pPr lvl="1"/>
            <a:r>
              <a:rPr lang="en-US" sz="2000" dirty="0" smtClean="0"/>
              <a:t>error detection</a:t>
            </a:r>
          </a:p>
          <a:p>
            <a:pPr lvl="1"/>
            <a:r>
              <a:rPr lang="en-US" sz="2000" dirty="0" smtClean="0"/>
              <a:t>receiver feedback: control </a:t>
            </a:r>
            <a:r>
              <a:rPr lang="en-US" sz="2000" dirty="0" err="1" smtClean="0"/>
              <a:t>msgs</a:t>
            </a:r>
            <a:r>
              <a:rPr lang="en-US" sz="2000" dirty="0" smtClean="0"/>
              <a:t> (ACK,NAK) </a:t>
            </a:r>
            <a:r>
              <a:rPr lang="en-US" sz="2000" dirty="0" err="1" smtClean="0"/>
              <a:t>rcvr</a:t>
            </a:r>
            <a:r>
              <a:rPr lang="en-US" sz="2000" dirty="0" smtClean="0"/>
              <a:t>-&gt;sender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62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rdt3.0: Channels with Errors </a:t>
            </a:r>
            <a:r>
              <a:rPr lang="en-US" sz="3200" i="1" dirty="0" smtClean="0"/>
              <a:t>and</a:t>
            </a:r>
            <a:r>
              <a:rPr lang="en-US" sz="3200" dirty="0" smtClean="0"/>
              <a:t> Loss</a:t>
            </a:r>
            <a:endParaRPr lang="en-US" dirty="0" smtClean="0"/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New assumption: </a:t>
            </a:r>
            <a:r>
              <a:rPr lang="en-US" sz="2400" dirty="0" smtClean="0"/>
              <a:t>underlying channel can also lose packets (data or ACKs)</a:t>
            </a:r>
          </a:p>
          <a:p>
            <a:pPr lvl="1"/>
            <a:r>
              <a:rPr lang="en-US" sz="2000" dirty="0" smtClean="0"/>
              <a:t>checksum, seq. #, ACKs, retransmissions will be of help, but not enough</a:t>
            </a:r>
          </a:p>
        </p:txBody>
      </p:sp>
      <p:sp>
        <p:nvSpPr>
          <p:cNvPr id="3891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268760"/>
            <a:ext cx="409575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Approach: </a:t>
            </a:r>
            <a:r>
              <a:rPr lang="en-US" sz="2400" dirty="0" smtClean="0"/>
              <a:t>sender waits “reasonable” amount of time for ACK </a:t>
            </a:r>
          </a:p>
          <a:p>
            <a:r>
              <a:rPr lang="en-US" sz="2000" dirty="0" smtClean="0"/>
              <a:t>retransmits if no ACK received in this time</a:t>
            </a:r>
          </a:p>
          <a:p>
            <a:r>
              <a:rPr lang="en-US" sz="2000" dirty="0" smtClean="0"/>
              <a:t>if </a:t>
            </a:r>
            <a:r>
              <a:rPr lang="en-US" sz="2000" dirty="0" err="1" smtClean="0"/>
              <a:t>pkt</a:t>
            </a:r>
            <a:r>
              <a:rPr lang="en-US" sz="2000" dirty="0" smtClean="0"/>
              <a:t> (or ACK) just delayed (not lost):</a:t>
            </a:r>
          </a:p>
          <a:p>
            <a:pPr lvl="1"/>
            <a:r>
              <a:rPr lang="en-US" sz="2000" dirty="0" smtClean="0"/>
              <a:t>retransmission will be  duplicate, but use of seq. #’s already handles this</a:t>
            </a:r>
            <a:endParaRPr lang="en-US" sz="1800" dirty="0" smtClean="0"/>
          </a:p>
          <a:p>
            <a:pPr lvl="1"/>
            <a:r>
              <a:rPr lang="en-US" sz="2000" dirty="0" smtClean="0"/>
              <a:t>receiver must specify </a:t>
            </a:r>
            <a:r>
              <a:rPr lang="en-US" sz="2000" dirty="0" err="1" smtClean="0"/>
              <a:t>seq</a:t>
            </a:r>
            <a:r>
              <a:rPr lang="en-US" sz="2000" dirty="0" smtClean="0"/>
              <a:t> # of </a:t>
            </a:r>
            <a:r>
              <a:rPr lang="en-US" sz="2000" dirty="0" err="1" smtClean="0"/>
              <a:t>pkt</a:t>
            </a:r>
            <a:r>
              <a:rPr lang="en-US" sz="2000" dirty="0" smtClean="0"/>
              <a:t> being </a:t>
            </a:r>
            <a:r>
              <a:rPr lang="en-US" sz="2000" dirty="0" err="1" smtClean="0"/>
              <a:t>ACKed</a:t>
            </a:r>
            <a:endParaRPr lang="en-US" sz="1800" dirty="0" smtClean="0"/>
          </a:p>
          <a:p>
            <a:r>
              <a:rPr lang="en-US" sz="2000" dirty="0" smtClean="0"/>
              <a:t>requires countdown timer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75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2955453" y="44624"/>
            <a:ext cx="3560763" cy="893762"/>
          </a:xfrm>
        </p:spPr>
        <p:txBody>
          <a:bodyPr/>
          <a:lstStyle/>
          <a:p>
            <a:r>
              <a:rPr lang="en-US" sz="3600" dirty="0" smtClean="0"/>
              <a:t>rdt3.0 Sender</a:t>
            </a:r>
            <a:endParaRPr lang="en-US" dirty="0" smtClean="0"/>
          </a:p>
        </p:txBody>
      </p:sp>
      <p:sp>
        <p:nvSpPr>
          <p:cNvPr id="39941" name="Text Box 3"/>
          <p:cNvSpPr txBox="1">
            <a:spLocks noChangeArrowheads="1"/>
          </p:cNvSpPr>
          <p:nvPr/>
        </p:nvSpPr>
        <p:spPr bwMode="auto">
          <a:xfrm>
            <a:off x="3019425" y="1384300"/>
            <a:ext cx="38608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sndpkt = make_pkt(0, data, checksum)</a:t>
            </a:r>
          </a:p>
          <a:p>
            <a:pPr algn="l"/>
            <a:r>
              <a:rPr lang="en-US" sz="1400">
                <a:latin typeface="Arial" charset="0"/>
              </a:rPr>
              <a:t>udt_send(sndpkt)</a:t>
            </a:r>
          </a:p>
          <a:p>
            <a:pPr algn="l"/>
            <a:r>
              <a:rPr lang="en-US" sz="1400">
                <a:latin typeface="Arial" charset="0"/>
              </a:rPr>
              <a:t>start_timer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39942" name="Text Box 4"/>
          <p:cNvSpPr txBox="1">
            <a:spLocks noChangeArrowheads="1"/>
          </p:cNvSpPr>
          <p:nvPr/>
        </p:nvSpPr>
        <p:spPr bwMode="auto">
          <a:xfrm>
            <a:off x="3060700" y="1090613"/>
            <a:ext cx="17240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rdt_send(data)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39943" name="Line 5"/>
          <p:cNvSpPr>
            <a:spLocks noChangeShapeType="1"/>
          </p:cNvSpPr>
          <p:nvPr/>
        </p:nvSpPr>
        <p:spPr bwMode="auto">
          <a:xfrm>
            <a:off x="3162300" y="1428750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4" name="Line 6"/>
          <p:cNvSpPr>
            <a:spLocks noChangeShapeType="1"/>
          </p:cNvSpPr>
          <p:nvPr/>
        </p:nvSpPr>
        <p:spPr bwMode="auto">
          <a:xfrm>
            <a:off x="2749550" y="1544638"/>
            <a:ext cx="157163" cy="576262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9945" name="Group 7"/>
          <p:cNvGrpSpPr>
            <a:grpSpLocks/>
          </p:cNvGrpSpPr>
          <p:nvPr/>
        </p:nvGrpSpPr>
        <p:grpSpPr bwMode="auto">
          <a:xfrm>
            <a:off x="5360988" y="2090738"/>
            <a:ext cx="889000" cy="865187"/>
            <a:chOff x="445" y="1273"/>
            <a:chExt cx="560" cy="545"/>
          </a:xfrm>
        </p:grpSpPr>
        <p:sp>
          <p:nvSpPr>
            <p:cNvPr id="39992" name="Oval 8"/>
            <p:cNvSpPr>
              <a:spLocks noChangeArrowheads="1"/>
            </p:cNvSpPr>
            <p:nvPr/>
          </p:nvSpPr>
          <p:spPr bwMode="auto">
            <a:xfrm>
              <a:off x="445" y="1273"/>
              <a:ext cx="560" cy="545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93" name="Text Box 9"/>
            <p:cNvSpPr txBox="1">
              <a:spLocks noChangeArrowheads="1"/>
            </p:cNvSpPr>
            <p:nvPr/>
          </p:nvSpPr>
          <p:spPr bwMode="auto">
            <a:xfrm>
              <a:off x="499" y="1309"/>
              <a:ext cx="450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400">
                  <a:latin typeface="Arial" charset="0"/>
                </a:rPr>
                <a:t>Wait for ACK0</a:t>
              </a:r>
              <a:endParaRPr lang="en-US" sz="1400">
                <a:latin typeface="Times New Roman" pitchFamily="18" charset="0"/>
              </a:endParaRPr>
            </a:p>
          </p:txBody>
        </p:sp>
      </p:grpSp>
      <p:sp>
        <p:nvSpPr>
          <p:cNvPr id="39946" name="Freeform 10"/>
          <p:cNvSpPr>
            <a:spLocks/>
          </p:cNvSpPr>
          <p:nvPr/>
        </p:nvSpPr>
        <p:spPr bwMode="auto">
          <a:xfrm flipV="1">
            <a:off x="3384550" y="2071688"/>
            <a:ext cx="2090738" cy="163512"/>
          </a:xfrm>
          <a:custGeom>
            <a:avLst/>
            <a:gdLst>
              <a:gd name="T0" fmla="*/ 0 w 2835"/>
              <a:gd name="T1" fmla="*/ 0 h 525"/>
              <a:gd name="T2" fmla="*/ 2090738 w 2835"/>
              <a:gd name="T3" fmla="*/ 0 h 5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7" name="Freeform 11"/>
          <p:cNvSpPr>
            <a:spLocks/>
          </p:cNvSpPr>
          <p:nvPr/>
        </p:nvSpPr>
        <p:spPr bwMode="auto">
          <a:xfrm>
            <a:off x="6069013" y="1674813"/>
            <a:ext cx="871537" cy="666750"/>
          </a:xfrm>
          <a:custGeom>
            <a:avLst/>
            <a:gdLst>
              <a:gd name="T0" fmla="*/ 0 w 549"/>
              <a:gd name="T1" fmla="*/ 485775 h 420"/>
              <a:gd name="T2" fmla="*/ 138112 w 549"/>
              <a:gd name="T3" fmla="*/ 666750 h 42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49" h="420">
                <a:moveTo>
                  <a:pt x="0" y="306"/>
                </a:moveTo>
                <a:cubicBezTo>
                  <a:pt x="78" y="0"/>
                  <a:pt x="549" y="315"/>
                  <a:pt x="87" y="42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6481763" y="1196975"/>
            <a:ext cx="17049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rdt_rcv(rcvpkt) &amp;&amp;  </a:t>
            </a:r>
          </a:p>
          <a:p>
            <a:pPr algn="l"/>
            <a:r>
              <a:rPr lang="en-US" sz="1400">
                <a:latin typeface="Arial" charset="0"/>
              </a:rPr>
              <a:t>( corrupt(rcvpkt) ||</a:t>
            </a:r>
          </a:p>
          <a:p>
            <a:pPr algn="l"/>
            <a:r>
              <a:rPr lang="en-US" sz="1400">
                <a:latin typeface="Arial" charset="0"/>
              </a:rPr>
              <a:t>isACK(rcvpkt,1) )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>
            <a:off x="6691313" y="1898650"/>
            <a:ext cx="13509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9950" name="Group 14"/>
          <p:cNvGrpSpPr>
            <a:grpSpLocks/>
          </p:cNvGrpSpPr>
          <p:nvPr/>
        </p:nvGrpSpPr>
        <p:grpSpPr bwMode="auto">
          <a:xfrm>
            <a:off x="5453063" y="4005263"/>
            <a:ext cx="1189037" cy="850900"/>
            <a:chOff x="4090" y="3230"/>
            <a:chExt cx="749" cy="536"/>
          </a:xfrm>
        </p:grpSpPr>
        <p:sp>
          <p:nvSpPr>
            <p:cNvPr id="39990" name="Oval 15"/>
            <p:cNvSpPr>
              <a:spLocks noChangeArrowheads="1"/>
            </p:cNvSpPr>
            <p:nvPr/>
          </p:nvSpPr>
          <p:spPr bwMode="auto">
            <a:xfrm>
              <a:off x="4159" y="3230"/>
              <a:ext cx="595" cy="53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91" name="Text Box 16"/>
            <p:cNvSpPr txBox="1">
              <a:spLocks noChangeArrowheads="1"/>
            </p:cNvSpPr>
            <p:nvPr/>
          </p:nvSpPr>
          <p:spPr bwMode="auto">
            <a:xfrm>
              <a:off x="4090" y="3270"/>
              <a:ext cx="749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400">
                  <a:latin typeface="Arial" charset="0"/>
                </a:rPr>
                <a:t>Wait for </a:t>
              </a:r>
            </a:p>
            <a:p>
              <a:r>
                <a:rPr lang="en-US" sz="1400">
                  <a:latin typeface="Arial" charset="0"/>
                </a:rPr>
                <a:t>call 1 from above</a:t>
              </a:r>
              <a:endParaRPr lang="en-US" sz="1400">
                <a:latin typeface="Times New Roman" pitchFamily="18" charset="0"/>
              </a:endParaRPr>
            </a:p>
          </p:txBody>
        </p:sp>
      </p:grpSp>
      <p:sp>
        <p:nvSpPr>
          <p:cNvPr id="39951" name="Freeform 17"/>
          <p:cNvSpPr>
            <a:spLocks/>
          </p:cNvSpPr>
          <p:nvPr/>
        </p:nvSpPr>
        <p:spPr bwMode="auto">
          <a:xfrm rot="16200000" flipV="1">
            <a:off x="2140744" y="3402806"/>
            <a:ext cx="1254125" cy="150813"/>
          </a:xfrm>
          <a:custGeom>
            <a:avLst/>
            <a:gdLst>
              <a:gd name="T0" fmla="*/ 0 w 2835"/>
              <a:gd name="T1" fmla="*/ 0 h 525"/>
              <a:gd name="T2" fmla="*/ 1254125 w 2835"/>
              <a:gd name="T3" fmla="*/ 0 h 5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2" name="Freeform 18"/>
          <p:cNvSpPr>
            <a:spLocks/>
          </p:cNvSpPr>
          <p:nvPr/>
        </p:nvSpPr>
        <p:spPr bwMode="auto">
          <a:xfrm>
            <a:off x="3370263" y="4738688"/>
            <a:ext cx="2312987" cy="274637"/>
          </a:xfrm>
          <a:custGeom>
            <a:avLst/>
            <a:gdLst>
              <a:gd name="T0" fmla="*/ 0 w 2835"/>
              <a:gd name="T1" fmla="*/ 0 h 525"/>
              <a:gd name="T2" fmla="*/ 2312987 w 2835"/>
              <a:gd name="T3" fmla="*/ 0 h 5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3" name="Freeform 19"/>
          <p:cNvSpPr>
            <a:spLocks/>
          </p:cNvSpPr>
          <p:nvPr/>
        </p:nvSpPr>
        <p:spPr bwMode="auto">
          <a:xfrm rot="5400000" flipH="1" flipV="1">
            <a:off x="5611019" y="3328194"/>
            <a:ext cx="1184275" cy="166687"/>
          </a:xfrm>
          <a:custGeom>
            <a:avLst/>
            <a:gdLst>
              <a:gd name="T0" fmla="*/ 0 w 2835"/>
              <a:gd name="T1" fmla="*/ 0 h 525"/>
              <a:gd name="T2" fmla="*/ 1184275 w 2835"/>
              <a:gd name="T3" fmla="*/ 0 h 5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4" name="Text Box 20"/>
          <p:cNvSpPr txBox="1">
            <a:spLocks noChangeArrowheads="1"/>
          </p:cNvSpPr>
          <p:nvPr/>
        </p:nvSpPr>
        <p:spPr bwMode="auto">
          <a:xfrm>
            <a:off x="3316288" y="5224463"/>
            <a:ext cx="344487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sndpkt = make_pkt(1, data, checksum)</a:t>
            </a:r>
          </a:p>
          <a:p>
            <a:pPr algn="l"/>
            <a:r>
              <a:rPr lang="en-US" sz="1400">
                <a:latin typeface="Arial" charset="0"/>
              </a:rPr>
              <a:t>udt_send(sndpkt)</a:t>
            </a:r>
          </a:p>
          <a:p>
            <a:pPr algn="l"/>
            <a:r>
              <a:rPr lang="en-US" sz="1400">
                <a:latin typeface="Arial" charset="0"/>
              </a:rPr>
              <a:t>start_timer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39955" name="Text Box 21"/>
          <p:cNvSpPr txBox="1">
            <a:spLocks noChangeArrowheads="1"/>
          </p:cNvSpPr>
          <p:nvPr/>
        </p:nvSpPr>
        <p:spPr bwMode="auto">
          <a:xfrm>
            <a:off x="3316288" y="4941888"/>
            <a:ext cx="17240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rdt_send(data)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39956" name="Line 22"/>
          <p:cNvSpPr>
            <a:spLocks noChangeShapeType="1"/>
          </p:cNvSpPr>
          <p:nvPr/>
        </p:nvSpPr>
        <p:spPr bwMode="auto">
          <a:xfrm>
            <a:off x="3435350" y="5253038"/>
            <a:ext cx="2598738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7" name="Text Box 23"/>
          <p:cNvSpPr txBox="1">
            <a:spLocks noChangeArrowheads="1"/>
          </p:cNvSpPr>
          <p:nvPr/>
        </p:nvSpPr>
        <p:spPr bwMode="auto">
          <a:xfrm>
            <a:off x="6280150" y="3106738"/>
            <a:ext cx="21494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rdt_rcv(rcvpkt)   </a:t>
            </a:r>
          </a:p>
          <a:p>
            <a:pPr algn="l"/>
            <a:r>
              <a:rPr lang="en-US" sz="1400">
                <a:latin typeface="Arial" charset="0"/>
              </a:rPr>
              <a:t>&amp;&amp; notcorrupt(rcvpkt) </a:t>
            </a:r>
          </a:p>
          <a:p>
            <a:pPr algn="l"/>
            <a:r>
              <a:rPr lang="en-US" sz="1400">
                <a:latin typeface="Arial" charset="0"/>
              </a:rPr>
              <a:t>&amp;&amp; isACK(rcvpkt,0)</a:t>
            </a:r>
            <a:r>
              <a:rPr lang="en-US" sz="1000">
                <a:latin typeface="Arial" charset="0"/>
              </a:rPr>
              <a:t> 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9958" name="Line 24"/>
          <p:cNvSpPr>
            <a:spLocks noChangeShapeType="1"/>
          </p:cNvSpPr>
          <p:nvPr/>
        </p:nvSpPr>
        <p:spPr bwMode="auto">
          <a:xfrm>
            <a:off x="6396038" y="3817938"/>
            <a:ext cx="14192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9" name="Text Box 25"/>
          <p:cNvSpPr txBox="1">
            <a:spLocks noChangeArrowheads="1"/>
          </p:cNvSpPr>
          <p:nvPr/>
        </p:nvSpPr>
        <p:spPr bwMode="auto">
          <a:xfrm>
            <a:off x="1290638" y="5062538"/>
            <a:ext cx="16224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rdt_rcv(rcvpkt) &amp;&amp;  </a:t>
            </a:r>
          </a:p>
          <a:p>
            <a:pPr algn="l"/>
            <a:r>
              <a:rPr lang="en-US" sz="1400">
                <a:latin typeface="Arial" charset="0"/>
              </a:rPr>
              <a:t>( corrupt(rcvpkt) ||</a:t>
            </a:r>
          </a:p>
          <a:p>
            <a:pPr algn="l"/>
            <a:r>
              <a:rPr lang="en-US" sz="1400">
                <a:latin typeface="Arial" charset="0"/>
              </a:rPr>
              <a:t>isACK(rcvpkt,0) )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39960" name="Line 26"/>
          <p:cNvSpPr>
            <a:spLocks noChangeShapeType="1"/>
          </p:cNvSpPr>
          <p:nvPr/>
        </p:nvSpPr>
        <p:spPr bwMode="auto">
          <a:xfrm>
            <a:off x="1393825" y="5788025"/>
            <a:ext cx="12541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1" name="Text Box 27"/>
          <p:cNvSpPr txBox="1">
            <a:spLocks noChangeArrowheads="1"/>
          </p:cNvSpPr>
          <p:nvPr/>
        </p:nvSpPr>
        <p:spPr bwMode="auto">
          <a:xfrm>
            <a:off x="908050" y="2865438"/>
            <a:ext cx="191293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rdt_rcv(rcvpkt)   </a:t>
            </a:r>
          </a:p>
          <a:p>
            <a:pPr algn="l"/>
            <a:r>
              <a:rPr lang="en-US" sz="1400">
                <a:latin typeface="Arial" charset="0"/>
              </a:rPr>
              <a:t>&amp;&amp; notcorrupt(rcvpkt) </a:t>
            </a:r>
          </a:p>
          <a:p>
            <a:pPr algn="l"/>
            <a:r>
              <a:rPr lang="en-US" sz="1400">
                <a:latin typeface="Arial" charset="0"/>
              </a:rPr>
              <a:t>&amp;&amp; isACK(rcvpkt,1)</a:t>
            </a:r>
            <a:r>
              <a:rPr lang="en-US" sz="1000">
                <a:latin typeface="Arial" charset="0"/>
              </a:rPr>
              <a:t> 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9962" name="Line 28"/>
          <p:cNvSpPr>
            <a:spLocks noChangeShapeType="1"/>
          </p:cNvSpPr>
          <p:nvPr/>
        </p:nvSpPr>
        <p:spPr bwMode="auto">
          <a:xfrm>
            <a:off x="1035050" y="3605213"/>
            <a:ext cx="15176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3" name="Text Box 29"/>
          <p:cNvSpPr txBox="1">
            <a:spLocks noChangeArrowheads="1"/>
          </p:cNvSpPr>
          <p:nvPr/>
        </p:nvSpPr>
        <p:spPr bwMode="auto">
          <a:xfrm>
            <a:off x="6300788" y="3798888"/>
            <a:ext cx="1514475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stop_timer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39964" name="Text Box 30"/>
          <p:cNvSpPr txBox="1">
            <a:spLocks noChangeArrowheads="1"/>
          </p:cNvSpPr>
          <p:nvPr/>
        </p:nvSpPr>
        <p:spPr bwMode="auto">
          <a:xfrm>
            <a:off x="900113" y="3578225"/>
            <a:ext cx="1514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stop_timer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39965" name="Freeform 31"/>
          <p:cNvSpPr>
            <a:spLocks/>
          </p:cNvSpPr>
          <p:nvPr/>
        </p:nvSpPr>
        <p:spPr bwMode="auto">
          <a:xfrm>
            <a:off x="6238875" y="2338388"/>
            <a:ext cx="461963" cy="682625"/>
          </a:xfrm>
          <a:custGeom>
            <a:avLst/>
            <a:gdLst>
              <a:gd name="T0" fmla="*/ 0 w 291"/>
              <a:gd name="T1" fmla="*/ 190500 h 430"/>
              <a:gd name="T2" fmla="*/ 23813 w 291"/>
              <a:gd name="T3" fmla="*/ 404813 h 43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91" h="430">
                <a:moveTo>
                  <a:pt x="0" y="120"/>
                </a:moveTo>
                <a:cubicBezTo>
                  <a:pt x="291" y="0"/>
                  <a:pt x="259" y="430"/>
                  <a:pt x="15" y="255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6" name="Text Box 32"/>
          <p:cNvSpPr txBox="1">
            <a:spLocks noChangeArrowheads="1"/>
          </p:cNvSpPr>
          <p:nvPr/>
        </p:nvSpPr>
        <p:spPr bwMode="auto">
          <a:xfrm>
            <a:off x="6570663" y="2516188"/>
            <a:ext cx="211613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udt_send(sndpkt)</a:t>
            </a:r>
          </a:p>
          <a:p>
            <a:pPr algn="l"/>
            <a:r>
              <a:rPr lang="en-US" sz="1400">
                <a:latin typeface="Arial" charset="0"/>
              </a:rPr>
              <a:t>start_timer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39967" name="Text Box 33"/>
          <p:cNvSpPr txBox="1">
            <a:spLocks noChangeArrowheads="1"/>
          </p:cNvSpPr>
          <p:nvPr/>
        </p:nvSpPr>
        <p:spPr bwMode="auto">
          <a:xfrm>
            <a:off x="6592888" y="2279650"/>
            <a:ext cx="11144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timeout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39968" name="Line 34"/>
          <p:cNvSpPr>
            <a:spLocks noChangeShapeType="1"/>
          </p:cNvSpPr>
          <p:nvPr/>
        </p:nvSpPr>
        <p:spPr bwMode="auto">
          <a:xfrm>
            <a:off x="6681788" y="2533650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9" name="Freeform 35"/>
          <p:cNvSpPr>
            <a:spLocks/>
          </p:cNvSpPr>
          <p:nvPr/>
        </p:nvSpPr>
        <p:spPr bwMode="auto">
          <a:xfrm>
            <a:off x="2230438" y="4702175"/>
            <a:ext cx="692150" cy="631825"/>
          </a:xfrm>
          <a:custGeom>
            <a:avLst/>
            <a:gdLst>
              <a:gd name="T0" fmla="*/ 692150 w 436"/>
              <a:gd name="T1" fmla="*/ 160338 h 398"/>
              <a:gd name="T2" fmla="*/ 476250 w 436"/>
              <a:gd name="T3" fmla="*/ 0 h 39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36" h="398">
                <a:moveTo>
                  <a:pt x="436" y="101"/>
                </a:moveTo>
                <a:cubicBezTo>
                  <a:pt x="367" y="398"/>
                  <a:pt x="0" y="31"/>
                  <a:pt x="300" y="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0" name="Freeform 36"/>
          <p:cNvSpPr>
            <a:spLocks/>
          </p:cNvSpPr>
          <p:nvPr/>
        </p:nvSpPr>
        <p:spPr bwMode="auto">
          <a:xfrm>
            <a:off x="2030413" y="4413250"/>
            <a:ext cx="571500" cy="420688"/>
          </a:xfrm>
          <a:custGeom>
            <a:avLst/>
            <a:gdLst>
              <a:gd name="T0" fmla="*/ 571500 w 900"/>
              <a:gd name="T1" fmla="*/ 228773 h 662"/>
              <a:gd name="T2" fmla="*/ 523875 w 900"/>
              <a:gd name="T3" fmla="*/ 9532 h 66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00" h="662">
                <a:moveTo>
                  <a:pt x="900" y="360"/>
                </a:moveTo>
                <a:cubicBezTo>
                  <a:pt x="171" y="662"/>
                  <a:pt x="0" y="0"/>
                  <a:pt x="825" y="15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1" name="Text Box 37"/>
          <p:cNvSpPr txBox="1">
            <a:spLocks noChangeArrowheads="1"/>
          </p:cNvSpPr>
          <p:nvPr/>
        </p:nvSpPr>
        <p:spPr bwMode="auto">
          <a:xfrm>
            <a:off x="628650" y="4460875"/>
            <a:ext cx="182403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udt_send(sndpkt)</a:t>
            </a:r>
          </a:p>
          <a:p>
            <a:pPr algn="l"/>
            <a:r>
              <a:rPr lang="en-US" sz="1400">
                <a:latin typeface="Arial" charset="0"/>
              </a:rPr>
              <a:t>start_timer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39972" name="Text Box 38"/>
          <p:cNvSpPr txBox="1">
            <a:spLocks noChangeArrowheads="1"/>
          </p:cNvSpPr>
          <p:nvPr/>
        </p:nvSpPr>
        <p:spPr bwMode="auto">
          <a:xfrm>
            <a:off x="642938" y="4206875"/>
            <a:ext cx="11144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timeout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39973" name="Line 39"/>
          <p:cNvSpPr>
            <a:spLocks noChangeShapeType="1"/>
          </p:cNvSpPr>
          <p:nvPr/>
        </p:nvSpPr>
        <p:spPr bwMode="auto">
          <a:xfrm>
            <a:off x="746125" y="4489450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4" name="Freeform 40"/>
          <p:cNvSpPr>
            <a:spLocks/>
          </p:cNvSpPr>
          <p:nvPr/>
        </p:nvSpPr>
        <p:spPr bwMode="auto">
          <a:xfrm>
            <a:off x="6426200" y="4373563"/>
            <a:ext cx="579438" cy="890587"/>
          </a:xfrm>
          <a:custGeom>
            <a:avLst/>
            <a:gdLst>
              <a:gd name="T0" fmla="*/ 55784 w 322"/>
              <a:gd name="T1" fmla="*/ 221264 h 483"/>
              <a:gd name="T2" fmla="*/ 0 w 322"/>
              <a:gd name="T3" fmla="*/ 337427 h 483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22" h="483">
                <a:moveTo>
                  <a:pt x="31" y="120"/>
                </a:moveTo>
                <a:cubicBezTo>
                  <a:pt x="322" y="0"/>
                  <a:pt x="64" y="483"/>
                  <a:pt x="0" y="183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5" name="Text Box 41"/>
          <p:cNvSpPr txBox="1">
            <a:spLocks noChangeArrowheads="1"/>
          </p:cNvSpPr>
          <p:nvPr/>
        </p:nvSpPr>
        <p:spPr bwMode="auto">
          <a:xfrm>
            <a:off x="1036638" y="1874838"/>
            <a:ext cx="1428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rdt_rcv(rcvpkt)</a:t>
            </a:r>
            <a:endParaRPr lang="en-US" sz="1400">
              <a:latin typeface="Times New Roman" pitchFamily="18" charset="0"/>
            </a:endParaRPr>
          </a:p>
        </p:txBody>
      </p:sp>
      <p:grpSp>
        <p:nvGrpSpPr>
          <p:cNvPr id="39976" name="Group 42"/>
          <p:cNvGrpSpPr>
            <a:grpSpLocks/>
          </p:cNvGrpSpPr>
          <p:nvPr/>
        </p:nvGrpSpPr>
        <p:grpSpPr bwMode="auto">
          <a:xfrm>
            <a:off x="2419350" y="2135188"/>
            <a:ext cx="1189038" cy="850900"/>
            <a:chOff x="4090" y="3230"/>
            <a:chExt cx="749" cy="536"/>
          </a:xfrm>
        </p:grpSpPr>
        <p:sp>
          <p:nvSpPr>
            <p:cNvPr id="39988" name="Oval 43"/>
            <p:cNvSpPr>
              <a:spLocks noChangeArrowheads="1"/>
            </p:cNvSpPr>
            <p:nvPr/>
          </p:nvSpPr>
          <p:spPr bwMode="auto">
            <a:xfrm>
              <a:off x="4159" y="3230"/>
              <a:ext cx="595" cy="53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89" name="Text Box 44"/>
            <p:cNvSpPr txBox="1">
              <a:spLocks noChangeArrowheads="1"/>
            </p:cNvSpPr>
            <p:nvPr/>
          </p:nvSpPr>
          <p:spPr bwMode="auto">
            <a:xfrm>
              <a:off x="4090" y="3270"/>
              <a:ext cx="749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400">
                  <a:latin typeface="Arial" charset="0"/>
                </a:rPr>
                <a:t>Wait for </a:t>
              </a:r>
            </a:p>
            <a:p>
              <a:r>
                <a:rPr lang="en-US" sz="1400">
                  <a:latin typeface="Arial" charset="0"/>
                </a:rPr>
                <a:t>call 0from above</a:t>
              </a:r>
              <a:endParaRPr lang="en-US" sz="1400">
                <a:latin typeface="Times New Roman" pitchFamily="18" charset="0"/>
              </a:endParaRPr>
            </a:p>
          </p:txBody>
        </p:sp>
      </p:grpSp>
      <p:sp>
        <p:nvSpPr>
          <p:cNvPr id="39977" name="Line 45"/>
          <p:cNvSpPr>
            <a:spLocks noChangeShapeType="1"/>
          </p:cNvSpPr>
          <p:nvPr/>
        </p:nvSpPr>
        <p:spPr bwMode="auto">
          <a:xfrm>
            <a:off x="1123950" y="2160588"/>
            <a:ext cx="11017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9978" name="Group 46"/>
          <p:cNvGrpSpPr>
            <a:grpSpLocks/>
          </p:cNvGrpSpPr>
          <p:nvPr/>
        </p:nvGrpSpPr>
        <p:grpSpPr bwMode="auto">
          <a:xfrm>
            <a:off x="2630488" y="3989388"/>
            <a:ext cx="889000" cy="865187"/>
            <a:chOff x="445" y="1273"/>
            <a:chExt cx="560" cy="545"/>
          </a:xfrm>
        </p:grpSpPr>
        <p:sp>
          <p:nvSpPr>
            <p:cNvPr id="39986" name="Oval 47"/>
            <p:cNvSpPr>
              <a:spLocks noChangeArrowheads="1"/>
            </p:cNvSpPr>
            <p:nvPr/>
          </p:nvSpPr>
          <p:spPr bwMode="auto">
            <a:xfrm>
              <a:off x="445" y="1273"/>
              <a:ext cx="560" cy="545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87" name="Text Box 48"/>
            <p:cNvSpPr txBox="1">
              <a:spLocks noChangeArrowheads="1"/>
            </p:cNvSpPr>
            <p:nvPr/>
          </p:nvSpPr>
          <p:spPr bwMode="auto">
            <a:xfrm>
              <a:off x="499" y="1309"/>
              <a:ext cx="450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400">
                  <a:latin typeface="Arial" charset="0"/>
                </a:rPr>
                <a:t>Wait for ACK1</a:t>
              </a:r>
              <a:endParaRPr lang="en-US" sz="1400">
                <a:latin typeface="Times New Roman" pitchFamily="18" charset="0"/>
              </a:endParaRPr>
            </a:p>
          </p:txBody>
        </p:sp>
      </p:grpSp>
      <p:sp>
        <p:nvSpPr>
          <p:cNvPr id="39979" name="Freeform 49"/>
          <p:cNvSpPr>
            <a:spLocks/>
          </p:cNvSpPr>
          <p:nvPr/>
        </p:nvSpPr>
        <p:spPr bwMode="auto">
          <a:xfrm flipH="1" flipV="1">
            <a:off x="2006600" y="1782763"/>
            <a:ext cx="579438" cy="890587"/>
          </a:xfrm>
          <a:custGeom>
            <a:avLst/>
            <a:gdLst>
              <a:gd name="T0" fmla="*/ 55784 w 322"/>
              <a:gd name="T1" fmla="*/ 221264 h 483"/>
              <a:gd name="T2" fmla="*/ 0 w 322"/>
              <a:gd name="T3" fmla="*/ 337427 h 483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22" h="483">
                <a:moveTo>
                  <a:pt x="31" y="120"/>
                </a:moveTo>
                <a:cubicBezTo>
                  <a:pt x="322" y="0"/>
                  <a:pt x="64" y="483"/>
                  <a:pt x="0" y="183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0" name="Text Box 50"/>
          <p:cNvSpPr txBox="1">
            <a:spLocks noChangeArrowheads="1"/>
          </p:cNvSpPr>
          <p:nvPr/>
        </p:nvSpPr>
        <p:spPr bwMode="auto">
          <a:xfrm>
            <a:off x="7224713" y="4852988"/>
            <a:ext cx="323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>
                <a:latin typeface="Symbol" pitchFamily="18" charset="2"/>
              </a:rPr>
              <a:t>L</a:t>
            </a:r>
          </a:p>
        </p:txBody>
      </p:sp>
      <p:sp>
        <p:nvSpPr>
          <p:cNvPr id="39981" name="Text Box 51"/>
          <p:cNvSpPr txBox="1">
            <a:spLocks noChangeArrowheads="1"/>
          </p:cNvSpPr>
          <p:nvPr/>
        </p:nvSpPr>
        <p:spPr bwMode="auto">
          <a:xfrm>
            <a:off x="6757988" y="4603750"/>
            <a:ext cx="1428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rdt_rcv(rcvpkt)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39982" name="Line 52"/>
          <p:cNvSpPr>
            <a:spLocks noChangeShapeType="1"/>
          </p:cNvSpPr>
          <p:nvPr/>
        </p:nvSpPr>
        <p:spPr bwMode="auto">
          <a:xfrm>
            <a:off x="6845300" y="4889500"/>
            <a:ext cx="11017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3" name="Text Box 53"/>
          <p:cNvSpPr txBox="1">
            <a:spLocks noChangeArrowheads="1"/>
          </p:cNvSpPr>
          <p:nvPr/>
        </p:nvSpPr>
        <p:spPr bwMode="auto">
          <a:xfrm>
            <a:off x="7127875" y="1847850"/>
            <a:ext cx="323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>
                <a:latin typeface="Symbol" pitchFamily="18" charset="2"/>
              </a:rPr>
              <a:t>L</a:t>
            </a:r>
          </a:p>
        </p:txBody>
      </p:sp>
      <p:sp>
        <p:nvSpPr>
          <p:cNvPr id="39984" name="Text Box 54"/>
          <p:cNvSpPr txBox="1">
            <a:spLocks noChangeArrowheads="1"/>
          </p:cNvSpPr>
          <p:nvPr/>
        </p:nvSpPr>
        <p:spPr bwMode="auto">
          <a:xfrm>
            <a:off x="1476375" y="2124075"/>
            <a:ext cx="323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>
                <a:latin typeface="Symbol" pitchFamily="18" charset="2"/>
              </a:rPr>
              <a:t>L</a:t>
            </a:r>
          </a:p>
        </p:txBody>
      </p:sp>
      <p:sp>
        <p:nvSpPr>
          <p:cNvPr id="39985" name="Text Box 55"/>
          <p:cNvSpPr txBox="1">
            <a:spLocks noChangeArrowheads="1"/>
          </p:cNvSpPr>
          <p:nvPr/>
        </p:nvSpPr>
        <p:spPr bwMode="auto">
          <a:xfrm>
            <a:off x="1879600" y="5794375"/>
            <a:ext cx="323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>
                <a:latin typeface="Symbol" pitchFamily="18" charset="2"/>
              </a:rPr>
              <a:t>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36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Pipelining and Sliding 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Lecture returns back to this point after Data Link Layer.</a:t>
            </a:r>
            <a:endParaRPr lang="en-US" dirty="0"/>
          </a:p>
          <a:p>
            <a:r>
              <a:rPr lang="en-US" dirty="0" smtClean="0"/>
              <a:t>Diagrams from textbook!!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Transport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42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Pipelined Protocols</a:t>
            </a:r>
            <a:endParaRPr lang="en-US" dirty="0" smtClean="0"/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23875" y="1124744"/>
            <a:ext cx="759142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Pipelining:: </a:t>
            </a:r>
            <a:r>
              <a:rPr lang="en-US" sz="2400" dirty="0" smtClean="0"/>
              <a:t>sender allows multiple, “in-flight”, yet-to-be-acknowledged packets.</a:t>
            </a:r>
          </a:p>
          <a:p>
            <a:pPr lvl="1"/>
            <a:r>
              <a:rPr lang="en-US" sz="2000" dirty="0" smtClean="0"/>
              <a:t>range of sequence numbers must be increased</a:t>
            </a:r>
          </a:p>
          <a:p>
            <a:pPr lvl="1"/>
            <a:r>
              <a:rPr lang="en-US" sz="2000" dirty="0" smtClean="0"/>
              <a:t>buffering at sender and/or receiver</a:t>
            </a:r>
          </a:p>
        </p:txBody>
      </p:sp>
      <p:sp>
        <p:nvSpPr>
          <p:cNvPr id="4506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90550" y="5419725"/>
            <a:ext cx="8286750" cy="1076325"/>
          </a:xfrm>
        </p:spPr>
        <p:txBody>
          <a:bodyPr/>
          <a:lstStyle/>
          <a:p>
            <a:r>
              <a:rPr lang="en-US" sz="2400" dirty="0" smtClean="0"/>
              <a:t>Two generic forms of pipelined protocols: </a:t>
            </a:r>
            <a:r>
              <a:rPr lang="en-US" sz="2400" dirty="0" smtClean="0">
                <a:solidFill>
                  <a:srgbClr val="800000"/>
                </a:solidFill>
              </a:rPr>
              <a:t>Go-Back-N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and Selective </a:t>
            </a:r>
            <a:r>
              <a:rPr lang="en-US" sz="2400" dirty="0">
                <a:solidFill>
                  <a:srgbClr val="800000"/>
                </a:solidFill>
              </a:rPr>
              <a:t>R</a:t>
            </a:r>
            <a:r>
              <a:rPr lang="en-US" sz="2400" dirty="0" smtClean="0">
                <a:solidFill>
                  <a:srgbClr val="800000"/>
                </a:solidFill>
              </a:rPr>
              <a:t>epeat</a:t>
            </a:r>
          </a:p>
        </p:txBody>
      </p:sp>
      <p:pic>
        <p:nvPicPr>
          <p:cNvPr id="45063" name="Picture 5" descr="rdt_pipelined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588" y="2890838"/>
            <a:ext cx="6105525" cy="237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14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Pipelining increases </a:t>
            </a:r>
            <a:r>
              <a:rPr lang="en-US" sz="3600" dirty="0"/>
              <a:t>U</a:t>
            </a:r>
            <a:r>
              <a:rPr lang="en-US" sz="3600" dirty="0" smtClean="0"/>
              <a:t>tilization</a:t>
            </a:r>
          </a:p>
        </p:txBody>
      </p:sp>
      <p:sp>
        <p:nvSpPr>
          <p:cNvPr id="46085" name="Line 3"/>
          <p:cNvSpPr>
            <a:spLocks noChangeShapeType="1"/>
          </p:cNvSpPr>
          <p:nvPr/>
        </p:nvSpPr>
        <p:spPr bwMode="auto">
          <a:xfrm>
            <a:off x="3171825" y="1778000"/>
            <a:ext cx="2082800" cy="9318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6" name="Text Box 4"/>
          <p:cNvSpPr txBox="1">
            <a:spLocks noChangeArrowheads="1"/>
          </p:cNvSpPr>
          <p:nvPr/>
        </p:nvSpPr>
        <p:spPr bwMode="auto">
          <a:xfrm>
            <a:off x="0" y="1571625"/>
            <a:ext cx="3086100" cy="3540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/>
            <a:r>
              <a:rPr lang="en-US">
                <a:latin typeface="Arial" charset="0"/>
              </a:rPr>
              <a:t>first packet bit transmitted, t = 0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6087" name="Line 5"/>
          <p:cNvSpPr>
            <a:spLocks noChangeShapeType="1"/>
          </p:cNvSpPr>
          <p:nvPr/>
        </p:nvSpPr>
        <p:spPr bwMode="auto">
          <a:xfrm>
            <a:off x="3162300" y="1555750"/>
            <a:ext cx="20638" cy="3284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8" name="Line 6"/>
          <p:cNvSpPr>
            <a:spLocks noChangeShapeType="1"/>
          </p:cNvSpPr>
          <p:nvPr/>
        </p:nvSpPr>
        <p:spPr bwMode="auto">
          <a:xfrm>
            <a:off x="5243513" y="1568450"/>
            <a:ext cx="22225" cy="3351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9" name="Text Box 7"/>
          <p:cNvSpPr txBox="1">
            <a:spLocks noChangeArrowheads="1"/>
          </p:cNvSpPr>
          <p:nvPr/>
        </p:nvSpPr>
        <p:spPr bwMode="auto">
          <a:xfrm>
            <a:off x="2701925" y="1228725"/>
            <a:ext cx="1042988" cy="355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/>
            <a:r>
              <a:rPr lang="en-US">
                <a:latin typeface="Arial" charset="0"/>
              </a:rPr>
              <a:t>sender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6090" name="Text Box 8"/>
          <p:cNvSpPr txBox="1">
            <a:spLocks noChangeArrowheads="1"/>
          </p:cNvSpPr>
          <p:nvPr/>
        </p:nvSpPr>
        <p:spPr bwMode="auto">
          <a:xfrm>
            <a:off x="4730750" y="1228725"/>
            <a:ext cx="1108075" cy="355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/>
            <a:r>
              <a:rPr lang="en-US">
                <a:latin typeface="Arial" charset="0"/>
              </a:rPr>
              <a:t>receiver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6091" name="Line 9"/>
          <p:cNvSpPr>
            <a:spLocks noChangeShapeType="1"/>
          </p:cNvSpPr>
          <p:nvPr/>
        </p:nvSpPr>
        <p:spPr bwMode="auto">
          <a:xfrm>
            <a:off x="3182938" y="1773238"/>
            <a:ext cx="2049462" cy="31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2" name="Line 10"/>
          <p:cNvSpPr>
            <a:spLocks noChangeShapeType="1"/>
          </p:cNvSpPr>
          <p:nvPr/>
        </p:nvSpPr>
        <p:spPr bwMode="auto">
          <a:xfrm>
            <a:off x="3189288" y="3905250"/>
            <a:ext cx="2049462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3" name="Freeform 11"/>
          <p:cNvSpPr>
            <a:spLocks/>
          </p:cNvSpPr>
          <p:nvPr/>
        </p:nvSpPr>
        <p:spPr bwMode="auto">
          <a:xfrm>
            <a:off x="3167063" y="1770063"/>
            <a:ext cx="2087562" cy="1169987"/>
          </a:xfrm>
          <a:custGeom>
            <a:avLst/>
            <a:gdLst>
              <a:gd name="T0" fmla="*/ 0 w 2902"/>
              <a:gd name="T1" fmla="*/ 0 h 1185"/>
              <a:gd name="T2" fmla="*/ 2082527 w 2902"/>
              <a:gd name="T3" fmla="*/ 925129 h 1185"/>
              <a:gd name="T4" fmla="*/ 2087562 w 2902"/>
              <a:gd name="T5" fmla="*/ 1169987 h 1185"/>
              <a:gd name="T6" fmla="*/ 0 w 2902"/>
              <a:gd name="T7" fmla="*/ 243871 h 1185"/>
              <a:gd name="T8" fmla="*/ 0 w 2902"/>
              <a:gd name="T9" fmla="*/ 0 h 11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02" h="1185">
                <a:moveTo>
                  <a:pt x="0" y="0"/>
                </a:moveTo>
                <a:lnTo>
                  <a:pt x="2895" y="937"/>
                </a:lnTo>
                <a:lnTo>
                  <a:pt x="2902" y="1185"/>
                </a:lnTo>
                <a:lnTo>
                  <a:pt x="0" y="247"/>
                </a:lnTo>
                <a:lnTo>
                  <a:pt x="0" y="0"/>
                </a:lnTo>
                <a:close/>
              </a:path>
            </a:pathLst>
          </a:custGeom>
          <a:solidFill>
            <a:srgbClr val="00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4" name="Line 12"/>
          <p:cNvSpPr>
            <a:spLocks noChangeShapeType="1"/>
          </p:cNvSpPr>
          <p:nvPr/>
        </p:nvSpPr>
        <p:spPr bwMode="auto">
          <a:xfrm flipH="1">
            <a:off x="3032125" y="1770063"/>
            <a:ext cx="123825" cy="3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5" name="Line 13"/>
          <p:cNvSpPr>
            <a:spLocks noChangeShapeType="1"/>
          </p:cNvSpPr>
          <p:nvPr/>
        </p:nvSpPr>
        <p:spPr bwMode="auto">
          <a:xfrm flipH="1">
            <a:off x="3032125" y="2014538"/>
            <a:ext cx="1238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6" name="Text Box 14"/>
          <p:cNvSpPr txBox="1">
            <a:spLocks noChangeArrowheads="1"/>
          </p:cNvSpPr>
          <p:nvPr/>
        </p:nvSpPr>
        <p:spPr bwMode="auto">
          <a:xfrm>
            <a:off x="2251075" y="2754313"/>
            <a:ext cx="9652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/>
            <a:r>
              <a:rPr lang="en-US">
                <a:latin typeface="Arial" charset="0"/>
              </a:rPr>
              <a:t>RTT 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6097" name="Line 15"/>
          <p:cNvSpPr>
            <a:spLocks noChangeShapeType="1"/>
          </p:cNvSpPr>
          <p:nvPr/>
        </p:nvSpPr>
        <p:spPr bwMode="auto">
          <a:xfrm>
            <a:off x="3065463" y="3065463"/>
            <a:ext cx="9525" cy="8207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8" name="Line 16"/>
          <p:cNvSpPr>
            <a:spLocks noChangeShapeType="1"/>
          </p:cNvSpPr>
          <p:nvPr/>
        </p:nvSpPr>
        <p:spPr bwMode="auto">
          <a:xfrm flipV="1">
            <a:off x="3070225" y="2036763"/>
            <a:ext cx="1588" cy="7762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9" name="Text Box 17"/>
          <p:cNvSpPr txBox="1">
            <a:spLocks noChangeArrowheads="1"/>
          </p:cNvSpPr>
          <p:nvPr/>
        </p:nvSpPr>
        <p:spPr bwMode="auto">
          <a:xfrm>
            <a:off x="346075" y="1852613"/>
            <a:ext cx="274002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/>
            <a:r>
              <a:rPr lang="en-US">
                <a:latin typeface="Arial" charset="0"/>
              </a:rPr>
              <a:t>last bit transmitted, t = L / 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6100" name="Line 18"/>
          <p:cNvSpPr>
            <a:spLocks noChangeShapeType="1"/>
          </p:cNvSpPr>
          <p:nvPr/>
        </p:nvSpPr>
        <p:spPr bwMode="auto">
          <a:xfrm flipH="1">
            <a:off x="5232400" y="2695575"/>
            <a:ext cx="1254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1" name="Text Box 19"/>
          <p:cNvSpPr txBox="1">
            <a:spLocks noChangeArrowheads="1"/>
          </p:cNvSpPr>
          <p:nvPr/>
        </p:nvSpPr>
        <p:spPr bwMode="auto">
          <a:xfrm>
            <a:off x="5308600" y="2517775"/>
            <a:ext cx="26416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first packet bit arrives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6102" name="Line 20"/>
          <p:cNvSpPr>
            <a:spLocks noChangeShapeType="1"/>
          </p:cNvSpPr>
          <p:nvPr/>
        </p:nvSpPr>
        <p:spPr bwMode="auto">
          <a:xfrm>
            <a:off x="5254625" y="2946400"/>
            <a:ext cx="1190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3" name="Text Box 21"/>
          <p:cNvSpPr txBox="1">
            <a:spLocks noChangeArrowheads="1"/>
          </p:cNvSpPr>
          <p:nvPr/>
        </p:nvSpPr>
        <p:spPr bwMode="auto">
          <a:xfrm>
            <a:off x="5313363" y="2770188"/>
            <a:ext cx="35814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last packet bit arrives, send ACK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6104" name="Text Box 22"/>
          <p:cNvSpPr txBox="1">
            <a:spLocks noChangeArrowheads="1"/>
          </p:cNvSpPr>
          <p:nvPr/>
        </p:nvSpPr>
        <p:spPr bwMode="auto">
          <a:xfrm>
            <a:off x="493713" y="3562350"/>
            <a:ext cx="2635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/>
            <a:r>
              <a:rPr lang="en-US">
                <a:latin typeface="Arial" charset="0"/>
              </a:rPr>
              <a:t>ACK arrives, send next </a:t>
            </a:r>
          </a:p>
          <a:p>
            <a:pPr algn="r"/>
            <a:r>
              <a:rPr lang="en-US">
                <a:latin typeface="Arial" charset="0"/>
              </a:rPr>
              <a:t>packet, t = RTT + L / R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46105" name="Group 23"/>
          <p:cNvGrpSpPr>
            <a:grpSpLocks/>
          </p:cNvGrpSpPr>
          <p:nvPr/>
        </p:nvGrpSpPr>
        <p:grpSpPr bwMode="auto">
          <a:xfrm>
            <a:off x="3043238" y="3892550"/>
            <a:ext cx="1466850" cy="608013"/>
            <a:chOff x="12502" y="21425"/>
            <a:chExt cx="3400" cy="1025"/>
          </a:xfrm>
        </p:grpSpPr>
        <p:sp>
          <p:nvSpPr>
            <p:cNvPr id="46134" name="Line 24"/>
            <p:cNvSpPr>
              <a:spLocks noChangeShapeType="1"/>
            </p:cNvSpPr>
            <p:nvPr/>
          </p:nvSpPr>
          <p:spPr bwMode="auto">
            <a:xfrm flipH="1">
              <a:off x="12502" y="21425"/>
              <a:ext cx="288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35" name="Freeform 25"/>
            <p:cNvSpPr>
              <a:spLocks/>
            </p:cNvSpPr>
            <p:nvPr/>
          </p:nvSpPr>
          <p:spPr bwMode="auto">
            <a:xfrm>
              <a:off x="12827" y="21438"/>
              <a:ext cx="3075" cy="987"/>
            </a:xfrm>
            <a:custGeom>
              <a:avLst/>
              <a:gdLst>
                <a:gd name="T0" fmla="*/ 0 w 1845"/>
                <a:gd name="T1" fmla="*/ 0 h 592"/>
                <a:gd name="T2" fmla="*/ 3075 w 1845"/>
                <a:gd name="T3" fmla="*/ 987 h 592"/>
                <a:gd name="T4" fmla="*/ 1825 w 1845"/>
                <a:gd name="T5" fmla="*/ 987 h 592"/>
                <a:gd name="T6" fmla="*/ 0 w 1845"/>
                <a:gd name="T7" fmla="*/ 412 h 592"/>
                <a:gd name="T8" fmla="*/ 0 w 1845"/>
                <a:gd name="T9" fmla="*/ 0 h 5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45" h="592">
                  <a:moveTo>
                    <a:pt x="0" y="0"/>
                  </a:moveTo>
                  <a:lnTo>
                    <a:pt x="1845" y="592"/>
                  </a:lnTo>
                  <a:lnTo>
                    <a:pt x="1095" y="592"/>
                  </a:lnTo>
                  <a:lnTo>
                    <a:pt x="0" y="24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6136" name="Group 26"/>
            <p:cNvGrpSpPr>
              <a:grpSpLocks/>
            </p:cNvGrpSpPr>
            <p:nvPr/>
          </p:nvGrpSpPr>
          <p:grpSpPr bwMode="auto">
            <a:xfrm>
              <a:off x="12815" y="21425"/>
              <a:ext cx="2776" cy="913"/>
              <a:chOff x="12315" y="13225"/>
              <a:chExt cx="2775" cy="913"/>
            </a:xfrm>
          </p:grpSpPr>
          <p:sp>
            <p:nvSpPr>
              <p:cNvPr id="46139" name="Line 27"/>
              <p:cNvSpPr>
                <a:spLocks noChangeShapeType="1"/>
              </p:cNvSpPr>
              <p:nvPr/>
            </p:nvSpPr>
            <p:spPr bwMode="auto">
              <a:xfrm>
                <a:off x="12315" y="13225"/>
                <a:ext cx="1587" cy="5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40" name="Line 28"/>
              <p:cNvSpPr>
                <a:spLocks noChangeShapeType="1"/>
              </p:cNvSpPr>
              <p:nvPr/>
            </p:nvSpPr>
            <p:spPr bwMode="auto">
              <a:xfrm>
                <a:off x="13915" y="13737"/>
                <a:ext cx="1175" cy="40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6137" name="Line 29"/>
            <p:cNvSpPr>
              <a:spLocks noChangeShapeType="1"/>
            </p:cNvSpPr>
            <p:nvPr/>
          </p:nvSpPr>
          <p:spPr bwMode="auto">
            <a:xfrm>
              <a:off x="12815" y="21837"/>
              <a:ext cx="687" cy="2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38" name="Line 30"/>
            <p:cNvSpPr>
              <a:spLocks noChangeShapeType="1"/>
            </p:cNvSpPr>
            <p:nvPr/>
          </p:nvSpPr>
          <p:spPr bwMode="auto">
            <a:xfrm>
              <a:off x="13515" y="22048"/>
              <a:ext cx="1175" cy="4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106" name="Freeform 31"/>
          <p:cNvSpPr>
            <a:spLocks/>
          </p:cNvSpPr>
          <p:nvPr/>
        </p:nvSpPr>
        <p:spPr bwMode="auto">
          <a:xfrm>
            <a:off x="3171825" y="2022475"/>
            <a:ext cx="2087563" cy="1168400"/>
          </a:xfrm>
          <a:custGeom>
            <a:avLst/>
            <a:gdLst>
              <a:gd name="T0" fmla="*/ 0 w 2902"/>
              <a:gd name="T1" fmla="*/ 0 h 1185"/>
              <a:gd name="T2" fmla="*/ 2082528 w 2902"/>
              <a:gd name="T3" fmla="*/ 923874 h 1185"/>
              <a:gd name="T4" fmla="*/ 2087563 w 2902"/>
              <a:gd name="T5" fmla="*/ 1168400 h 1185"/>
              <a:gd name="T6" fmla="*/ 0 w 2902"/>
              <a:gd name="T7" fmla="*/ 243540 h 1185"/>
              <a:gd name="T8" fmla="*/ 0 w 2902"/>
              <a:gd name="T9" fmla="*/ 0 h 11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02" h="1185">
                <a:moveTo>
                  <a:pt x="0" y="0"/>
                </a:moveTo>
                <a:lnTo>
                  <a:pt x="2895" y="937"/>
                </a:lnTo>
                <a:lnTo>
                  <a:pt x="2902" y="1185"/>
                </a:lnTo>
                <a:lnTo>
                  <a:pt x="0" y="247"/>
                </a:lnTo>
                <a:lnTo>
                  <a:pt x="0" y="0"/>
                </a:ln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7" name="Freeform 32"/>
          <p:cNvSpPr>
            <a:spLocks/>
          </p:cNvSpPr>
          <p:nvPr/>
        </p:nvSpPr>
        <p:spPr bwMode="auto">
          <a:xfrm>
            <a:off x="3171825" y="2273300"/>
            <a:ext cx="2087563" cy="1168400"/>
          </a:xfrm>
          <a:custGeom>
            <a:avLst/>
            <a:gdLst>
              <a:gd name="T0" fmla="*/ 0 w 2902"/>
              <a:gd name="T1" fmla="*/ 0 h 1185"/>
              <a:gd name="T2" fmla="*/ 2082528 w 2902"/>
              <a:gd name="T3" fmla="*/ 923874 h 1185"/>
              <a:gd name="T4" fmla="*/ 2087563 w 2902"/>
              <a:gd name="T5" fmla="*/ 1168400 h 1185"/>
              <a:gd name="T6" fmla="*/ 0 w 2902"/>
              <a:gd name="T7" fmla="*/ 243540 h 1185"/>
              <a:gd name="T8" fmla="*/ 0 w 2902"/>
              <a:gd name="T9" fmla="*/ 0 h 11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02" h="1185">
                <a:moveTo>
                  <a:pt x="0" y="0"/>
                </a:moveTo>
                <a:lnTo>
                  <a:pt x="2895" y="937"/>
                </a:lnTo>
                <a:lnTo>
                  <a:pt x="2902" y="1185"/>
                </a:lnTo>
                <a:lnTo>
                  <a:pt x="0" y="247"/>
                </a:lnTo>
                <a:lnTo>
                  <a:pt x="0" y="0"/>
                </a:lnTo>
                <a:close/>
              </a:path>
            </a:pathLst>
          </a:custGeom>
          <a:solidFill>
            <a:srgbClr val="00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08" name="Line 33"/>
          <p:cNvSpPr>
            <a:spLocks noChangeShapeType="1"/>
          </p:cNvSpPr>
          <p:nvPr/>
        </p:nvSpPr>
        <p:spPr bwMode="auto">
          <a:xfrm flipV="1">
            <a:off x="3189288" y="2954338"/>
            <a:ext cx="2065337" cy="9318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9" name="Line 34"/>
          <p:cNvSpPr>
            <a:spLocks noChangeShapeType="1"/>
          </p:cNvSpPr>
          <p:nvPr/>
        </p:nvSpPr>
        <p:spPr bwMode="auto">
          <a:xfrm flipV="1">
            <a:off x="3189288" y="3205163"/>
            <a:ext cx="2065337" cy="9318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6110" name="Group 35"/>
          <p:cNvGrpSpPr>
            <a:grpSpLocks/>
          </p:cNvGrpSpPr>
          <p:nvPr/>
        </p:nvGrpSpPr>
        <p:grpSpPr bwMode="auto">
          <a:xfrm>
            <a:off x="3032125" y="4130675"/>
            <a:ext cx="1466850" cy="606425"/>
            <a:chOff x="12502" y="21425"/>
            <a:chExt cx="3400" cy="1025"/>
          </a:xfrm>
        </p:grpSpPr>
        <p:sp>
          <p:nvSpPr>
            <p:cNvPr id="46127" name="Line 36"/>
            <p:cNvSpPr>
              <a:spLocks noChangeShapeType="1"/>
            </p:cNvSpPr>
            <p:nvPr/>
          </p:nvSpPr>
          <p:spPr bwMode="auto">
            <a:xfrm flipH="1">
              <a:off x="12502" y="21425"/>
              <a:ext cx="288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8" name="Freeform 37"/>
            <p:cNvSpPr>
              <a:spLocks/>
            </p:cNvSpPr>
            <p:nvPr/>
          </p:nvSpPr>
          <p:spPr bwMode="auto">
            <a:xfrm>
              <a:off x="12827" y="21438"/>
              <a:ext cx="3075" cy="987"/>
            </a:xfrm>
            <a:custGeom>
              <a:avLst/>
              <a:gdLst>
                <a:gd name="T0" fmla="*/ 0 w 1845"/>
                <a:gd name="T1" fmla="*/ 0 h 592"/>
                <a:gd name="T2" fmla="*/ 3075 w 1845"/>
                <a:gd name="T3" fmla="*/ 987 h 592"/>
                <a:gd name="T4" fmla="*/ 1825 w 1845"/>
                <a:gd name="T5" fmla="*/ 987 h 592"/>
                <a:gd name="T6" fmla="*/ 0 w 1845"/>
                <a:gd name="T7" fmla="*/ 412 h 592"/>
                <a:gd name="T8" fmla="*/ 0 w 1845"/>
                <a:gd name="T9" fmla="*/ 0 h 5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45" h="592">
                  <a:moveTo>
                    <a:pt x="0" y="0"/>
                  </a:moveTo>
                  <a:lnTo>
                    <a:pt x="1845" y="592"/>
                  </a:lnTo>
                  <a:lnTo>
                    <a:pt x="1095" y="592"/>
                  </a:lnTo>
                  <a:lnTo>
                    <a:pt x="0" y="24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6129" name="Group 38"/>
            <p:cNvGrpSpPr>
              <a:grpSpLocks/>
            </p:cNvGrpSpPr>
            <p:nvPr/>
          </p:nvGrpSpPr>
          <p:grpSpPr bwMode="auto">
            <a:xfrm>
              <a:off x="12815" y="21425"/>
              <a:ext cx="2776" cy="913"/>
              <a:chOff x="12315" y="13225"/>
              <a:chExt cx="2775" cy="913"/>
            </a:xfrm>
          </p:grpSpPr>
          <p:sp>
            <p:nvSpPr>
              <p:cNvPr id="46132" name="Line 39"/>
              <p:cNvSpPr>
                <a:spLocks noChangeShapeType="1"/>
              </p:cNvSpPr>
              <p:nvPr/>
            </p:nvSpPr>
            <p:spPr bwMode="auto">
              <a:xfrm>
                <a:off x="12315" y="13225"/>
                <a:ext cx="1587" cy="5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33" name="Line 40"/>
              <p:cNvSpPr>
                <a:spLocks noChangeShapeType="1"/>
              </p:cNvSpPr>
              <p:nvPr/>
            </p:nvSpPr>
            <p:spPr bwMode="auto">
              <a:xfrm>
                <a:off x="13915" y="13737"/>
                <a:ext cx="1175" cy="40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6130" name="Line 41"/>
            <p:cNvSpPr>
              <a:spLocks noChangeShapeType="1"/>
            </p:cNvSpPr>
            <p:nvPr/>
          </p:nvSpPr>
          <p:spPr bwMode="auto">
            <a:xfrm>
              <a:off x="12815" y="21837"/>
              <a:ext cx="687" cy="2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31" name="Line 42"/>
            <p:cNvSpPr>
              <a:spLocks noChangeShapeType="1"/>
            </p:cNvSpPr>
            <p:nvPr/>
          </p:nvSpPr>
          <p:spPr bwMode="auto">
            <a:xfrm>
              <a:off x="13515" y="22048"/>
              <a:ext cx="1175" cy="4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6111" name="Group 43"/>
          <p:cNvGrpSpPr>
            <a:grpSpLocks/>
          </p:cNvGrpSpPr>
          <p:nvPr/>
        </p:nvGrpSpPr>
        <p:grpSpPr bwMode="auto">
          <a:xfrm>
            <a:off x="3043238" y="4381500"/>
            <a:ext cx="1466850" cy="606425"/>
            <a:chOff x="12502" y="21425"/>
            <a:chExt cx="3400" cy="1025"/>
          </a:xfrm>
        </p:grpSpPr>
        <p:sp>
          <p:nvSpPr>
            <p:cNvPr id="46120" name="Line 44"/>
            <p:cNvSpPr>
              <a:spLocks noChangeShapeType="1"/>
            </p:cNvSpPr>
            <p:nvPr/>
          </p:nvSpPr>
          <p:spPr bwMode="auto">
            <a:xfrm flipH="1">
              <a:off x="12502" y="21425"/>
              <a:ext cx="288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1" name="Freeform 45"/>
            <p:cNvSpPr>
              <a:spLocks/>
            </p:cNvSpPr>
            <p:nvPr/>
          </p:nvSpPr>
          <p:spPr bwMode="auto">
            <a:xfrm>
              <a:off x="12827" y="21438"/>
              <a:ext cx="3075" cy="987"/>
            </a:xfrm>
            <a:custGeom>
              <a:avLst/>
              <a:gdLst>
                <a:gd name="T0" fmla="*/ 0 w 1845"/>
                <a:gd name="T1" fmla="*/ 0 h 592"/>
                <a:gd name="T2" fmla="*/ 3075 w 1845"/>
                <a:gd name="T3" fmla="*/ 987 h 592"/>
                <a:gd name="T4" fmla="*/ 1825 w 1845"/>
                <a:gd name="T5" fmla="*/ 987 h 592"/>
                <a:gd name="T6" fmla="*/ 0 w 1845"/>
                <a:gd name="T7" fmla="*/ 412 h 592"/>
                <a:gd name="T8" fmla="*/ 0 w 1845"/>
                <a:gd name="T9" fmla="*/ 0 h 5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45" h="592">
                  <a:moveTo>
                    <a:pt x="0" y="0"/>
                  </a:moveTo>
                  <a:lnTo>
                    <a:pt x="1845" y="592"/>
                  </a:lnTo>
                  <a:lnTo>
                    <a:pt x="1095" y="592"/>
                  </a:lnTo>
                  <a:lnTo>
                    <a:pt x="0" y="24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6122" name="Group 46"/>
            <p:cNvGrpSpPr>
              <a:grpSpLocks/>
            </p:cNvGrpSpPr>
            <p:nvPr/>
          </p:nvGrpSpPr>
          <p:grpSpPr bwMode="auto">
            <a:xfrm>
              <a:off x="12815" y="21425"/>
              <a:ext cx="2776" cy="913"/>
              <a:chOff x="12315" y="13225"/>
              <a:chExt cx="2775" cy="913"/>
            </a:xfrm>
          </p:grpSpPr>
          <p:sp>
            <p:nvSpPr>
              <p:cNvPr id="46125" name="Line 47"/>
              <p:cNvSpPr>
                <a:spLocks noChangeShapeType="1"/>
              </p:cNvSpPr>
              <p:nvPr/>
            </p:nvSpPr>
            <p:spPr bwMode="auto">
              <a:xfrm>
                <a:off x="12315" y="13225"/>
                <a:ext cx="1587" cy="5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26" name="Line 48"/>
              <p:cNvSpPr>
                <a:spLocks noChangeShapeType="1"/>
              </p:cNvSpPr>
              <p:nvPr/>
            </p:nvSpPr>
            <p:spPr bwMode="auto">
              <a:xfrm>
                <a:off x="13915" y="13737"/>
                <a:ext cx="1175" cy="40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6123" name="Line 49"/>
            <p:cNvSpPr>
              <a:spLocks noChangeShapeType="1"/>
            </p:cNvSpPr>
            <p:nvPr/>
          </p:nvSpPr>
          <p:spPr bwMode="auto">
            <a:xfrm>
              <a:off x="12815" y="21837"/>
              <a:ext cx="687" cy="2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4" name="Line 50"/>
            <p:cNvSpPr>
              <a:spLocks noChangeShapeType="1"/>
            </p:cNvSpPr>
            <p:nvPr/>
          </p:nvSpPr>
          <p:spPr bwMode="auto">
            <a:xfrm>
              <a:off x="13515" y="22048"/>
              <a:ext cx="1175" cy="4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112" name="Line 51"/>
          <p:cNvSpPr>
            <a:spLocks noChangeShapeType="1"/>
          </p:cNvSpPr>
          <p:nvPr/>
        </p:nvSpPr>
        <p:spPr bwMode="auto">
          <a:xfrm flipV="1">
            <a:off x="3194050" y="3457575"/>
            <a:ext cx="2065338" cy="9318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3" name="Text Box 52"/>
          <p:cNvSpPr txBox="1">
            <a:spLocks noChangeArrowheads="1"/>
          </p:cNvSpPr>
          <p:nvPr/>
        </p:nvSpPr>
        <p:spPr bwMode="auto">
          <a:xfrm>
            <a:off x="5310188" y="3024188"/>
            <a:ext cx="3833812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last bit of 2</a:t>
            </a:r>
            <a:r>
              <a:rPr lang="en-US" baseline="30000">
                <a:latin typeface="Arial" charset="0"/>
              </a:rPr>
              <a:t>nd</a:t>
            </a:r>
            <a:r>
              <a:rPr lang="en-US">
                <a:latin typeface="Arial" charset="0"/>
              </a:rPr>
              <a:t> packet arrives, send ACK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6114" name="Line 53"/>
          <p:cNvSpPr>
            <a:spLocks noChangeShapeType="1"/>
          </p:cNvSpPr>
          <p:nvPr/>
        </p:nvSpPr>
        <p:spPr bwMode="auto">
          <a:xfrm flipV="1">
            <a:off x="5254625" y="3182938"/>
            <a:ext cx="1127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5" name="Line 54"/>
          <p:cNvSpPr>
            <a:spLocks noChangeShapeType="1"/>
          </p:cNvSpPr>
          <p:nvPr/>
        </p:nvSpPr>
        <p:spPr bwMode="auto">
          <a:xfrm flipV="1">
            <a:off x="5265738" y="3435350"/>
            <a:ext cx="1127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6" name="Text Box 55"/>
          <p:cNvSpPr txBox="1">
            <a:spLocks noChangeArrowheads="1"/>
          </p:cNvSpPr>
          <p:nvPr/>
        </p:nvSpPr>
        <p:spPr bwMode="auto">
          <a:xfrm>
            <a:off x="5305425" y="3257550"/>
            <a:ext cx="383857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last bit of 3</a:t>
            </a:r>
            <a:r>
              <a:rPr lang="en-US" baseline="30000">
                <a:latin typeface="Arial" charset="0"/>
              </a:rPr>
              <a:t>rd</a:t>
            </a:r>
            <a:r>
              <a:rPr lang="en-US">
                <a:latin typeface="Arial" charset="0"/>
              </a:rPr>
              <a:t> packet arrives, send ACK</a:t>
            </a:r>
            <a:endParaRPr lang="en-US">
              <a:latin typeface="Times New Roman" pitchFamily="18" charset="0"/>
            </a:endParaRPr>
          </a:p>
        </p:txBody>
      </p:sp>
      <p:graphicFrame>
        <p:nvGraphicFramePr>
          <p:cNvPr id="46117" name="Object 56"/>
          <p:cNvGraphicFramePr>
            <a:graphicFrameLocks noChangeAspect="1"/>
          </p:cNvGraphicFramePr>
          <p:nvPr/>
        </p:nvGraphicFramePr>
        <p:xfrm>
          <a:off x="1462088" y="5135563"/>
          <a:ext cx="5994400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Picture" r:id="rId3" imgW="3177616" imgH="498211" progId="Word.Picture.8">
                  <p:embed/>
                </p:oleObj>
              </mc:Choice>
              <mc:Fallback>
                <p:oleObj name="Picture" r:id="rId3" imgW="3177616" imgH="498211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2088" y="5135563"/>
                        <a:ext cx="5994400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118" name="Text Box 57"/>
          <p:cNvSpPr txBox="1">
            <a:spLocks noChangeArrowheads="1"/>
          </p:cNvSpPr>
          <p:nvPr/>
        </p:nvSpPr>
        <p:spPr bwMode="auto">
          <a:xfrm>
            <a:off x="6310313" y="4437063"/>
            <a:ext cx="2505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2000">
                <a:solidFill>
                  <a:srgbClr val="FF0000"/>
                </a:solidFill>
              </a:rPr>
              <a:t>Increase utilization</a:t>
            </a:r>
          </a:p>
          <a:p>
            <a:r>
              <a:rPr lang="en-US" sz="2000">
                <a:solidFill>
                  <a:srgbClr val="FF0000"/>
                </a:solidFill>
              </a:rPr>
              <a:t>by a factor of 3!</a:t>
            </a:r>
          </a:p>
        </p:txBody>
      </p:sp>
      <p:sp>
        <p:nvSpPr>
          <p:cNvPr id="46119" name="Line 58"/>
          <p:cNvSpPr>
            <a:spLocks noChangeShapeType="1"/>
          </p:cNvSpPr>
          <p:nvPr/>
        </p:nvSpPr>
        <p:spPr bwMode="auto">
          <a:xfrm flipH="1">
            <a:off x="6386513" y="4821238"/>
            <a:ext cx="125412" cy="5127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Transport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32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Pipelining Protocols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u="sng" dirty="0" smtClean="0">
                <a:solidFill>
                  <a:srgbClr val="800000"/>
                </a:solidFill>
              </a:rPr>
              <a:t>Go-back-N:  overview</a:t>
            </a:r>
          </a:p>
          <a:p>
            <a:pPr>
              <a:lnSpc>
                <a:spcPct val="90000"/>
              </a:lnSpc>
            </a:pPr>
            <a:r>
              <a:rPr lang="en-US" sz="2400" i="1" dirty="0" smtClean="0">
                <a:solidFill>
                  <a:srgbClr val="FF0000"/>
                </a:solidFill>
              </a:rPr>
              <a:t>sender:</a:t>
            </a:r>
            <a:r>
              <a:rPr lang="en-US" sz="2400" dirty="0" smtClean="0"/>
              <a:t> up to N </a:t>
            </a:r>
            <a:r>
              <a:rPr lang="en-US" sz="2400" dirty="0" err="1" smtClean="0"/>
              <a:t>unACKed</a:t>
            </a:r>
            <a:r>
              <a:rPr lang="en-US" sz="2400" dirty="0" smtClean="0"/>
              <a:t> </a:t>
            </a:r>
            <a:r>
              <a:rPr lang="en-US" sz="2400" dirty="0" err="1" smtClean="0"/>
              <a:t>pkts</a:t>
            </a:r>
            <a:r>
              <a:rPr lang="en-US" sz="2400" dirty="0" smtClean="0"/>
              <a:t> in pipeline</a:t>
            </a:r>
          </a:p>
          <a:p>
            <a:pPr>
              <a:lnSpc>
                <a:spcPct val="90000"/>
              </a:lnSpc>
            </a:pPr>
            <a:r>
              <a:rPr lang="en-US" sz="2400" i="1" dirty="0" smtClean="0">
                <a:solidFill>
                  <a:srgbClr val="FF0000"/>
                </a:solidFill>
              </a:rPr>
              <a:t>receiver:</a:t>
            </a:r>
            <a:r>
              <a:rPr lang="en-US" sz="2400" dirty="0" smtClean="0"/>
              <a:t> only sends cumulative ACKs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doesn’t ACK </a:t>
            </a:r>
            <a:r>
              <a:rPr lang="en-US" sz="2000" dirty="0" err="1" smtClean="0"/>
              <a:t>pkt</a:t>
            </a:r>
            <a:r>
              <a:rPr lang="en-US" sz="2000" dirty="0" smtClean="0"/>
              <a:t> if there’s a gap</a:t>
            </a:r>
          </a:p>
          <a:p>
            <a:pPr>
              <a:lnSpc>
                <a:spcPct val="90000"/>
              </a:lnSpc>
            </a:pPr>
            <a:r>
              <a:rPr lang="en-US" sz="2400" i="1" dirty="0" smtClean="0">
                <a:solidFill>
                  <a:srgbClr val="FF0000"/>
                </a:solidFill>
              </a:rPr>
              <a:t>sender:</a:t>
            </a:r>
            <a:r>
              <a:rPr lang="en-US" sz="2400" dirty="0" smtClean="0"/>
              <a:t> has timer for oldest </a:t>
            </a:r>
            <a:r>
              <a:rPr lang="en-US" sz="2400" dirty="0" err="1" smtClean="0"/>
              <a:t>unACKed</a:t>
            </a:r>
            <a:r>
              <a:rPr lang="en-US" sz="2400" dirty="0" smtClean="0"/>
              <a:t> </a:t>
            </a:r>
            <a:r>
              <a:rPr lang="en-US" sz="2400" dirty="0" err="1" smtClean="0"/>
              <a:t>pkt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if timer expires: retransmit all </a:t>
            </a:r>
            <a:r>
              <a:rPr lang="en-US" sz="2000" dirty="0" err="1" smtClean="0"/>
              <a:t>unACKed</a:t>
            </a:r>
            <a:r>
              <a:rPr lang="en-US" sz="2000" dirty="0" smtClean="0"/>
              <a:t> packets</a:t>
            </a:r>
          </a:p>
        </p:txBody>
      </p:sp>
      <p:sp>
        <p:nvSpPr>
          <p:cNvPr id="4711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268760"/>
            <a:ext cx="4332288" cy="4648200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u="sng" dirty="0" smtClean="0">
                <a:solidFill>
                  <a:srgbClr val="800000"/>
                </a:solidFill>
              </a:rPr>
              <a:t>Selective Repeat:  overview</a:t>
            </a:r>
          </a:p>
          <a:p>
            <a:pPr>
              <a:lnSpc>
                <a:spcPct val="90000"/>
              </a:lnSpc>
            </a:pPr>
            <a:r>
              <a:rPr lang="en-US" sz="2400" i="1" dirty="0" smtClean="0">
                <a:solidFill>
                  <a:srgbClr val="FF0000"/>
                </a:solidFill>
              </a:rPr>
              <a:t>sender:</a:t>
            </a:r>
            <a:r>
              <a:rPr lang="en-US" sz="2400" dirty="0" smtClean="0"/>
              <a:t> up to N </a:t>
            </a:r>
            <a:r>
              <a:rPr lang="en-US" sz="2400" dirty="0" err="1" smtClean="0"/>
              <a:t>unACKed</a:t>
            </a:r>
            <a:r>
              <a:rPr lang="en-US" sz="2400" dirty="0" smtClean="0"/>
              <a:t> packets in pipeline</a:t>
            </a:r>
          </a:p>
          <a:p>
            <a:pPr>
              <a:lnSpc>
                <a:spcPct val="90000"/>
              </a:lnSpc>
            </a:pPr>
            <a:r>
              <a:rPr lang="en-US" sz="2400" i="1" dirty="0" smtClean="0">
                <a:solidFill>
                  <a:srgbClr val="FF0000"/>
                </a:solidFill>
              </a:rPr>
              <a:t>receiver:</a:t>
            </a:r>
            <a:r>
              <a:rPr lang="en-US" sz="2400" dirty="0" smtClean="0"/>
              <a:t> ACKs individual </a:t>
            </a:r>
            <a:r>
              <a:rPr lang="en-US" sz="2400" dirty="0" err="1" smtClean="0"/>
              <a:t>pkts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i="1" dirty="0" smtClean="0">
                <a:solidFill>
                  <a:srgbClr val="FF0000"/>
                </a:solidFill>
              </a:rPr>
              <a:t>sender:</a:t>
            </a:r>
            <a:r>
              <a:rPr lang="en-US" sz="2400" dirty="0" smtClean="0"/>
              <a:t> maintains timer for each </a:t>
            </a:r>
            <a:r>
              <a:rPr lang="en-US" sz="2400" dirty="0" err="1" smtClean="0"/>
              <a:t>unACKed</a:t>
            </a:r>
            <a:r>
              <a:rPr lang="en-US" sz="2400" dirty="0" smtClean="0"/>
              <a:t> </a:t>
            </a:r>
            <a:r>
              <a:rPr lang="en-US" sz="2400" dirty="0" err="1" smtClean="0"/>
              <a:t>pkt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if timer expires: retransmit only </a:t>
            </a:r>
            <a:r>
              <a:rPr lang="en-US" sz="2000" dirty="0" err="1" smtClean="0"/>
              <a:t>unACKed</a:t>
            </a:r>
            <a:r>
              <a:rPr lang="en-US" sz="2000" dirty="0" smtClean="0"/>
              <a:t> packet.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45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-108520" y="-27384"/>
            <a:ext cx="8795320" cy="1143000"/>
          </a:xfrm>
        </p:spPr>
        <p:txBody>
          <a:bodyPr/>
          <a:lstStyle/>
          <a:p>
            <a:r>
              <a:rPr lang="en-US" sz="4000" dirty="0"/>
              <a:t>Transport </a:t>
            </a:r>
            <a:r>
              <a:rPr lang="en-US" sz="4000" dirty="0" smtClean="0"/>
              <a:t>Services </a:t>
            </a:r>
            <a:r>
              <a:rPr lang="en-US" sz="4000" dirty="0"/>
              <a:t>and </a:t>
            </a:r>
            <a:r>
              <a:rPr lang="en-US" sz="4000" dirty="0" smtClean="0"/>
              <a:t>Protocols</a:t>
            </a:r>
            <a:endParaRPr lang="en-US" sz="4000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8150" y="1400175"/>
            <a:ext cx="4086225" cy="5114925"/>
          </a:xfrm>
        </p:spPr>
        <p:txBody>
          <a:bodyPr/>
          <a:lstStyle/>
          <a:p>
            <a:r>
              <a:rPr lang="en-US" sz="2000" dirty="0"/>
              <a:t>provide</a:t>
            </a:r>
            <a:r>
              <a:rPr lang="en-US" sz="2000" i="1" dirty="0">
                <a:solidFill>
                  <a:srgbClr val="FF0000"/>
                </a:solidFill>
              </a:rPr>
              <a:t> </a:t>
            </a:r>
            <a:r>
              <a:rPr lang="en-US" sz="2000" i="1" dirty="0">
                <a:solidFill>
                  <a:srgbClr val="800000"/>
                </a:solidFill>
              </a:rPr>
              <a:t>logical communication</a:t>
            </a:r>
            <a:r>
              <a:rPr lang="en-US" sz="2000" dirty="0">
                <a:solidFill>
                  <a:srgbClr val="800000"/>
                </a:solidFill>
              </a:rPr>
              <a:t> </a:t>
            </a:r>
            <a:r>
              <a:rPr lang="en-US" sz="2000" dirty="0"/>
              <a:t>between app processes running on different hosts</a:t>
            </a:r>
          </a:p>
          <a:p>
            <a:r>
              <a:rPr lang="en-US" sz="2000" dirty="0"/>
              <a:t>transport protocols run in </a:t>
            </a:r>
            <a:r>
              <a:rPr lang="en-US" sz="2000" dirty="0">
                <a:solidFill>
                  <a:srgbClr val="008000"/>
                </a:solidFill>
              </a:rPr>
              <a:t>end systems </a:t>
            </a:r>
          </a:p>
          <a:p>
            <a:pPr lvl="1"/>
            <a:r>
              <a:rPr lang="en-US" sz="2000" dirty="0"/>
              <a:t>send side: breaks app messages into </a:t>
            </a:r>
            <a:r>
              <a:rPr lang="en-US" sz="2000" dirty="0">
                <a:solidFill>
                  <a:srgbClr val="800000"/>
                </a:solidFill>
              </a:rPr>
              <a:t>segments</a:t>
            </a:r>
            <a:r>
              <a:rPr lang="en-US" sz="2000" dirty="0"/>
              <a:t>, passes to  network layer</a:t>
            </a:r>
          </a:p>
          <a:p>
            <a:pPr lvl="1"/>
            <a:r>
              <a:rPr lang="en-US" sz="2000" dirty="0" err="1"/>
              <a:t>rcv</a:t>
            </a:r>
            <a:r>
              <a:rPr lang="en-US" sz="2000" dirty="0"/>
              <a:t> side: reassembles segments into messages, passes to app layer</a:t>
            </a:r>
          </a:p>
          <a:p>
            <a:r>
              <a:rPr lang="en-US" sz="2000" dirty="0"/>
              <a:t>more than one transport protocol available to apps</a:t>
            </a:r>
          </a:p>
          <a:p>
            <a:pPr lvl="1"/>
            <a:r>
              <a:rPr lang="en-US" sz="2000" dirty="0"/>
              <a:t>Internet: TCP and UDP</a:t>
            </a:r>
          </a:p>
        </p:txBody>
      </p:sp>
      <p:sp>
        <p:nvSpPr>
          <p:cNvPr id="35115" name="Freeform 299"/>
          <p:cNvSpPr>
            <a:spLocks/>
          </p:cNvSpPr>
          <p:nvPr/>
        </p:nvSpPr>
        <p:spPr bwMode="auto">
          <a:xfrm>
            <a:off x="6737350" y="3430588"/>
            <a:ext cx="1314450" cy="674687"/>
          </a:xfrm>
          <a:custGeom>
            <a:avLst/>
            <a:gdLst>
              <a:gd name="T0" fmla="*/ 382 w 828"/>
              <a:gd name="T1" fmla="*/ 30 h 425"/>
              <a:gd name="T2" fmla="*/ 370 w 828"/>
              <a:gd name="T3" fmla="*/ 30 h 425"/>
              <a:gd name="T4" fmla="*/ 126 w 828"/>
              <a:gd name="T5" fmla="*/ 32 h 425"/>
              <a:gd name="T6" fmla="*/ 6 w 828"/>
              <a:gd name="T7" fmla="*/ 126 h 425"/>
              <a:gd name="T8" fmla="*/ 92 w 828"/>
              <a:gd name="T9" fmla="*/ 274 h 425"/>
              <a:gd name="T10" fmla="*/ 292 w 828"/>
              <a:gd name="T11" fmla="*/ 384 h 425"/>
              <a:gd name="T12" fmla="*/ 540 w 828"/>
              <a:gd name="T13" fmla="*/ 416 h 425"/>
              <a:gd name="T14" fmla="*/ 698 w 828"/>
              <a:gd name="T15" fmla="*/ 330 h 425"/>
              <a:gd name="T16" fmla="*/ 776 w 828"/>
              <a:gd name="T17" fmla="*/ 170 h 425"/>
              <a:gd name="T18" fmla="*/ 792 w 828"/>
              <a:gd name="T19" fmla="*/ 22 h 425"/>
              <a:gd name="T20" fmla="*/ 560 w 828"/>
              <a:gd name="T21" fmla="*/ 38 h 425"/>
              <a:gd name="T22" fmla="*/ 382 w 828"/>
              <a:gd name="T23" fmla="*/ 30 h 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28" h="425">
                <a:moveTo>
                  <a:pt x="382" y="30"/>
                </a:moveTo>
                <a:cubicBezTo>
                  <a:pt x="350" y="29"/>
                  <a:pt x="413" y="30"/>
                  <a:pt x="370" y="30"/>
                </a:cubicBezTo>
                <a:cubicBezTo>
                  <a:pt x="327" y="30"/>
                  <a:pt x="187" y="16"/>
                  <a:pt x="126" y="32"/>
                </a:cubicBezTo>
                <a:cubicBezTo>
                  <a:pt x="65" y="48"/>
                  <a:pt x="12" y="86"/>
                  <a:pt x="6" y="126"/>
                </a:cubicBezTo>
                <a:cubicBezTo>
                  <a:pt x="0" y="166"/>
                  <a:pt x="44" y="231"/>
                  <a:pt x="92" y="274"/>
                </a:cubicBezTo>
                <a:cubicBezTo>
                  <a:pt x="140" y="317"/>
                  <a:pt x="217" y="360"/>
                  <a:pt x="292" y="384"/>
                </a:cubicBezTo>
                <a:cubicBezTo>
                  <a:pt x="367" y="408"/>
                  <a:pt x="472" y="425"/>
                  <a:pt x="540" y="416"/>
                </a:cubicBezTo>
                <a:cubicBezTo>
                  <a:pt x="608" y="407"/>
                  <a:pt x="659" y="371"/>
                  <a:pt x="698" y="330"/>
                </a:cubicBezTo>
                <a:cubicBezTo>
                  <a:pt x="737" y="289"/>
                  <a:pt x="760" y="221"/>
                  <a:pt x="776" y="170"/>
                </a:cubicBezTo>
                <a:cubicBezTo>
                  <a:pt x="792" y="119"/>
                  <a:pt x="828" y="44"/>
                  <a:pt x="792" y="22"/>
                </a:cubicBezTo>
                <a:cubicBezTo>
                  <a:pt x="756" y="0"/>
                  <a:pt x="630" y="37"/>
                  <a:pt x="560" y="38"/>
                </a:cubicBezTo>
                <a:cubicBezTo>
                  <a:pt x="490" y="39"/>
                  <a:pt x="414" y="31"/>
                  <a:pt x="382" y="30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16" name="Freeform 300"/>
          <p:cNvSpPr>
            <a:spLocks/>
          </p:cNvSpPr>
          <p:nvPr/>
        </p:nvSpPr>
        <p:spPr bwMode="auto">
          <a:xfrm>
            <a:off x="6756400" y="1905000"/>
            <a:ext cx="1730375" cy="1044575"/>
          </a:xfrm>
          <a:custGeom>
            <a:avLst/>
            <a:gdLst>
              <a:gd name="T0" fmla="*/ 424 w 765"/>
              <a:gd name="T1" fmla="*/ 10 h 459"/>
              <a:gd name="T2" fmla="*/ 288 w 765"/>
              <a:gd name="T3" fmla="*/ 70 h 459"/>
              <a:gd name="T4" fmla="*/ 96 w 765"/>
              <a:gd name="T5" fmla="*/ 100 h 459"/>
              <a:gd name="T6" fmla="*/ 14 w 765"/>
              <a:gd name="T7" fmla="*/ 336 h 459"/>
              <a:gd name="T8" fmla="*/ 180 w 765"/>
              <a:gd name="T9" fmla="*/ 444 h 459"/>
              <a:gd name="T10" fmla="*/ 346 w 765"/>
              <a:gd name="T11" fmla="*/ 426 h 459"/>
              <a:gd name="T12" fmla="*/ 584 w 765"/>
              <a:gd name="T13" fmla="*/ 444 h 459"/>
              <a:gd name="T14" fmla="*/ 698 w 765"/>
              <a:gd name="T15" fmla="*/ 434 h 459"/>
              <a:gd name="T16" fmla="*/ 752 w 765"/>
              <a:gd name="T17" fmla="*/ 372 h 459"/>
              <a:gd name="T18" fmla="*/ 750 w 765"/>
              <a:gd name="T19" fmla="*/ 158 h 459"/>
              <a:gd name="T20" fmla="*/ 662 w 765"/>
              <a:gd name="T21" fmla="*/ 34 h 459"/>
              <a:gd name="T22" fmla="*/ 424 w 765"/>
              <a:gd name="T23" fmla="*/ 10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65" h="459">
                <a:moveTo>
                  <a:pt x="424" y="10"/>
                </a:moveTo>
                <a:cubicBezTo>
                  <a:pt x="362" y="16"/>
                  <a:pt x="343" y="55"/>
                  <a:pt x="288" y="70"/>
                </a:cubicBezTo>
                <a:cubicBezTo>
                  <a:pt x="233" y="85"/>
                  <a:pt x="142" y="56"/>
                  <a:pt x="96" y="100"/>
                </a:cubicBezTo>
                <a:cubicBezTo>
                  <a:pt x="50" y="144"/>
                  <a:pt x="0" y="279"/>
                  <a:pt x="14" y="336"/>
                </a:cubicBezTo>
                <a:cubicBezTo>
                  <a:pt x="28" y="393"/>
                  <a:pt x="125" y="429"/>
                  <a:pt x="180" y="444"/>
                </a:cubicBezTo>
                <a:cubicBezTo>
                  <a:pt x="235" y="459"/>
                  <a:pt x="279" y="426"/>
                  <a:pt x="346" y="426"/>
                </a:cubicBezTo>
                <a:cubicBezTo>
                  <a:pt x="413" y="426"/>
                  <a:pt x="525" y="443"/>
                  <a:pt x="584" y="444"/>
                </a:cubicBezTo>
                <a:cubicBezTo>
                  <a:pt x="643" y="445"/>
                  <a:pt x="670" y="446"/>
                  <a:pt x="698" y="434"/>
                </a:cubicBezTo>
                <a:cubicBezTo>
                  <a:pt x="726" y="422"/>
                  <a:pt x="743" y="418"/>
                  <a:pt x="752" y="372"/>
                </a:cubicBezTo>
                <a:cubicBezTo>
                  <a:pt x="761" y="326"/>
                  <a:pt x="765" y="214"/>
                  <a:pt x="750" y="158"/>
                </a:cubicBezTo>
                <a:cubicBezTo>
                  <a:pt x="735" y="102"/>
                  <a:pt x="716" y="58"/>
                  <a:pt x="662" y="34"/>
                </a:cubicBezTo>
                <a:cubicBezTo>
                  <a:pt x="608" y="10"/>
                  <a:pt x="505" y="0"/>
                  <a:pt x="424" y="10"/>
                </a:cubicBezTo>
                <a:close/>
              </a:path>
            </a:pathLst>
          </a:custGeom>
          <a:gradFill rotWithShape="1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17" name="Freeform 301"/>
          <p:cNvSpPr>
            <a:spLocks/>
          </p:cNvSpPr>
          <p:nvPr/>
        </p:nvSpPr>
        <p:spPr bwMode="auto">
          <a:xfrm>
            <a:off x="5016500" y="1612900"/>
            <a:ext cx="1644650" cy="1071563"/>
          </a:xfrm>
          <a:custGeom>
            <a:avLst/>
            <a:gdLst>
              <a:gd name="T0" fmla="*/ 648 w 1036"/>
              <a:gd name="T1" fmla="*/ 11 h 675"/>
              <a:gd name="T2" fmla="*/ 390 w 1036"/>
              <a:gd name="T3" fmla="*/ 53 h 675"/>
              <a:gd name="T4" fmla="*/ 206 w 1036"/>
              <a:gd name="T5" fmla="*/ 129 h 675"/>
              <a:gd name="T6" fmla="*/ 152 w 1036"/>
              <a:gd name="T7" fmla="*/ 229 h 675"/>
              <a:gd name="T8" fmla="*/ 22 w 1036"/>
              <a:gd name="T9" fmla="*/ 297 h 675"/>
              <a:gd name="T10" fmla="*/ 18 w 1036"/>
              <a:gd name="T11" fmla="*/ 459 h 675"/>
              <a:gd name="T12" fmla="*/ 132 w 1036"/>
              <a:gd name="T13" fmla="*/ 489 h 675"/>
              <a:gd name="T14" fmla="*/ 458 w 1036"/>
              <a:gd name="T15" fmla="*/ 489 h 675"/>
              <a:gd name="T16" fmla="*/ 598 w 1036"/>
              <a:gd name="T17" fmla="*/ 555 h 675"/>
              <a:gd name="T18" fmla="*/ 752 w 1036"/>
              <a:gd name="T19" fmla="*/ 657 h 675"/>
              <a:gd name="T20" fmla="*/ 870 w 1036"/>
              <a:gd name="T21" fmla="*/ 661 h 675"/>
              <a:gd name="T22" fmla="*/ 952 w 1036"/>
              <a:gd name="T23" fmla="*/ 603 h 675"/>
              <a:gd name="T24" fmla="*/ 992 w 1036"/>
              <a:gd name="T25" fmla="*/ 445 h 675"/>
              <a:gd name="T26" fmla="*/ 1018 w 1036"/>
              <a:gd name="T27" fmla="*/ 291 h 675"/>
              <a:gd name="T28" fmla="*/ 1022 w 1036"/>
              <a:gd name="T29" fmla="*/ 107 h 675"/>
              <a:gd name="T30" fmla="*/ 934 w 1036"/>
              <a:gd name="T31" fmla="*/ 17 h 675"/>
              <a:gd name="T32" fmla="*/ 776 w 1036"/>
              <a:gd name="T33" fmla="*/ 3 h 675"/>
              <a:gd name="T34" fmla="*/ 648 w 1036"/>
              <a:gd name="T35" fmla="*/ 11 h 6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5118" name="Group 302"/>
          <p:cNvGrpSpPr>
            <a:grpSpLocks/>
          </p:cNvGrpSpPr>
          <p:nvPr/>
        </p:nvGrpSpPr>
        <p:grpSpPr bwMode="auto">
          <a:xfrm>
            <a:off x="5103813" y="2947988"/>
            <a:ext cx="1458912" cy="933450"/>
            <a:chOff x="2889" y="1631"/>
            <a:chExt cx="980" cy="743"/>
          </a:xfrm>
        </p:grpSpPr>
        <p:sp>
          <p:nvSpPr>
            <p:cNvPr id="35119" name="Rectangle 303"/>
            <p:cNvSpPr>
              <a:spLocks noChangeArrowheads="1"/>
            </p:cNvSpPr>
            <p:nvPr/>
          </p:nvSpPr>
          <p:spPr bwMode="auto">
            <a:xfrm>
              <a:off x="3046" y="1841"/>
              <a:ext cx="663" cy="533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20" name="AutoShape 304"/>
            <p:cNvSpPr>
              <a:spLocks noChangeArrowheads="1"/>
            </p:cNvSpPr>
            <p:nvPr/>
          </p:nvSpPr>
          <p:spPr bwMode="auto">
            <a:xfrm>
              <a:off x="2889" y="1631"/>
              <a:ext cx="980" cy="253"/>
            </a:xfrm>
            <a:prstGeom prst="triangle">
              <a:avLst>
                <a:gd name="adj" fmla="val 50000"/>
              </a:avLst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>
                <a:solidFill>
                  <a:srgbClr val="00CC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5121" name="Group 305"/>
          <p:cNvGrpSpPr>
            <a:grpSpLocks/>
          </p:cNvGrpSpPr>
          <p:nvPr/>
        </p:nvGrpSpPr>
        <p:grpSpPr bwMode="auto">
          <a:xfrm>
            <a:off x="5805488" y="1804988"/>
            <a:ext cx="336550" cy="531812"/>
            <a:chOff x="3796" y="1043"/>
            <a:chExt cx="865" cy="1237"/>
          </a:xfrm>
        </p:grpSpPr>
        <p:sp>
          <p:nvSpPr>
            <p:cNvPr id="35122" name="Line 306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123" name="Line 307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124" name="Line 308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125" name="Line 309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126" name="Line 310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127" name="Line 311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128" name="Line 312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129" name="Line 313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130" name="Line 314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131" name="Line 315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132" name="Line 316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133" name="Line 317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134" name="Line 318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135" name="Line 319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136" name="Line 320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5137" name="Group 321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35138" name="Line 322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139" name="Line 323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140" name="Line 324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141" name="Line 325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35142" name="Group 326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35143" name="Line 327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144" name="Line 328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145" name="Line 329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146" name="Line 330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35147" name="Group 331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35148" name="Line 332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149" name="Line 333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150" name="Line 334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151" name="Line 335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35152" name="Oval 336"/>
          <p:cNvSpPr>
            <a:spLocks noChangeArrowheads="1"/>
          </p:cNvSpPr>
          <p:nvPr/>
        </p:nvSpPr>
        <p:spPr bwMode="auto">
          <a:xfrm>
            <a:off x="6862763" y="3625850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53" name="Line 337"/>
          <p:cNvSpPr>
            <a:spLocks noChangeShapeType="1"/>
          </p:cNvSpPr>
          <p:nvPr/>
        </p:nvSpPr>
        <p:spPr bwMode="auto">
          <a:xfrm>
            <a:off x="6862763" y="3617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54" name="Line 338"/>
          <p:cNvSpPr>
            <a:spLocks noChangeShapeType="1"/>
          </p:cNvSpPr>
          <p:nvPr/>
        </p:nvSpPr>
        <p:spPr bwMode="auto">
          <a:xfrm>
            <a:off x="7221538" y="3617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55" name="Rectangle 339"/>
          <p:cNvSpPr>
            <a:spLocks noChangeArrowheads="1"/>
          </p:cNvSpPr>
          <p:nvPr/>
        </p:nvSpPr>
        <p:spPr bwMode="auto">
          <a:xfrm>
            <a:off x="6862763" y="3617913"/>
            <a:ext cx="355600" cy="58737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35156" name="Oval 340"/>
          <p:cNvSpPr>
            <a:spLocks noChangeArrowheads="1"/>
          </p:cNvSpPr>
          <p:nvPr/>
        </p:nvSpPr>
        <p:spPr bwMode="auto">
          <a:xfrm>
            <a:off x="6859588" y="3549650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157" name="Group 341"/>
          <p:cNvGrpSpPr>
            <a:grpSpLocks/>
          </p:cNvGrpSpPr>
          <p:nvPr/>
        </p:nvGrpSpPr>
        <p:grpSpPr bwMode="auto">
          <a:xfrm>
            <a:off x="6945313" y="3573463"/>
            <a:ext cx="179387" cy="65087"/>
            <a:chOff x="2848" y="848"/>
            <a:chExt cx="140" cy="98"/>
          </a:xfrm>
        </p:grpSpPr>
        <p:sp>
          <p:nvSpPr>
            <p:cNvPr id="35158" name="Line 34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59" name="Line 34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60" name="Line 34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161" name="Group 345"/>
          <p:cNvGrpSpPr>
            <a:grpSpLocks/>
          </p:cNvGrpSpPr>
          <p:nvPr/>
        </p:nvGrpSpPr>
        <p:grpSpPr bwMode="auto">
          <a:xfrm flipV="1">
            <a:off x="6945313" y="3573463"/>
            <a:ext cx="179387" cy="65087"/>
            <a:chOff x="2848" y="848"/>
            <a:chExt cx="140" cy="98"/>
          </a:xfrm>
        </p:grpSpPr>
        <p:sp>
          <p:nvSpPr>
            <p:cNvPr id="35162" name="Line 34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63" name="Line 34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64" name="Line 34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165" name="Oval 349"/>
          <p:cNvSpPr>
            <a:spLocks noChangeArrowheads="1"/>
          </p:cNvSpPr>
          <p:nvPr/>
        </p:nvSpPr>
        <p:spPr bwMode="auto">
          <a:xfrm>
            <a:off x="7218363" y="3905250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66" name="Line 350"/>
          <p:cNvSpPr>
            <a:spLocks noChangeShapeType="1"/>
          </p:cNvSpPr>
          <p:nvPr/>
        </p:nvSpPr>
        <p:spPr bwMode="auto">
          <a:xfrm>
            <a:off x="7218363" y="38973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67" name="Line 351"/>
          <p:cNvSpPr>
            <a:spLocks noChangeShapeType="1"/>
          </p:cNvSpPr>
          <p:nvPr/>
        </p:nvSpPr>
        <p:spPr bwMode="auto">
          <a:xfrm>
            <a:off x="7577138" y="38973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68" name="Rectangle 352"/>
          <p:cNvSpPr>
            <a:spLocks noChangeArrowheads="1"/>
          </p:cNvSpPr>
          <p:nvPr/>
        </p:nvSpPr>
        <p:spPr bwMode="auto">
          <a:xfrm>
            <a:off x="7218363" y="3897313"/>
            <a:ext cx="355600" cy="58737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35169" name="Oval 353"/>
          <p:cNvSpPr>
            <a:spLocks noChangeArrowheads="1"/>
          </p:cNvSpPr>
          <p:nvPr/>
        </p:nvSpPr>
        <p:spPr bwMode="auto">
          <a:xfrm>
            <a:off x="7215188" y="3829050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170" name="Group 354"/>
          <p:cNvGrpSpPr>
            <a:grpSpLocks/>
          </p:cNvGrpSpPr>
          <p:nvPr/>
        </p:nvGrpSpPr>
        <p:grpSpPr bwMode="auto">
          <a:xfrm>
            <a:off x="7300913" y="3852863"/>
            <a:ext cx="179387" cy="65087"/>
            <a:chOff x="2848" y="848"/>
            <a:chExt cx="140" cy="98"/>
          </a:xfrm>
        </p:grpSpPr>
        <p:sp>
          <p:nvSpPr>
            <p:cNvPr id="35171" name="Line 35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72" name="Line 35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73" name="Line 35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174" name="Group 358"/>
          <p:cNvGrpSpPr>
            <a:grpSpLocks/>
          </p:cNvGrpSpPr>
          <p:nvPr/>
        </p:nvGrpSpPr>
        <p:grpSpPr bwMode="auto">
          <a:xfrm flipV="1">
            <a:off x="7300913" y="3852863"/>
            <a:ext cx="179387" cy="65087"/>
            <a:chOff x="2848" y="848"/>
            <a:chExt cx="140" cy="98"/>
          </a:xfrm>
        </p:grpSpPr>
        <p:sp>
          <p:nvSpPr>
            <p:cNvPr id="35175" name="Line 35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76" name="Line 36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77" name="Line 36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178" name="Oval 362"/>
          <p:cNvSpPr>
            <a:spLocks noChangeArrowheads="1"/>
          </p:cNvSpPr>
          <p:nvPr/>
        </p:nvSpPr>
        <p:spPr bwMode="auto">
          <a:xfrm>
            <a:off x="7497763" y="3638550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79" name="Line 363"/>
          <p:cNvSpPr>
            <a:spLocks noChangeShapeType="1"/>
          </p:cNvSpPr>
          <p:nvPr/>
        </p:nvSpPr>
        <p:spPr bwMode="auto">
          <a:xfrm>
            <a:off x="7497763" y="36306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80" name="Line 364"/>
          <p:cNvSpPr>
            <a:spLocks noChangeShapeType="1"/>
          </p:cNvSpPr>
          <p:nvPr/>
        </p:nvSpPr>
        <p:spPr bwMode="auto">
          <a:xfrm>
            <a:off x="7856538" y="36306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81" name="Rectangle 365"/>
          <p:cNvSpPr>
            <a:spLocks noChangeArrowheads="1"/>
          </p:cNvSpPr>
          <p:nvPr/>
        </p:nvSpPr>
        <p:spPr bwMode="auto">
          <a:xfrm>
            <a:off x="7497763" y="3630613"/>
            <a:ext cx="355600" cy="58737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35182" name="Oval 366"/>
          <p:cNvSpPr>
            <a:spLocks noChangeArrowheads="1"/>
          </p:cNvSpPr>
          <p:nvPr/>
        </p:nvSpPr>
        <p:spPr bwMode="auto">
          <a:xfrm>
            <a:off x="7494588" y="3562350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183" name="Group 367"/>
          <p:cNvGrpSpPr>
            <a:grpSpLocks/>
          </p:cNvGrpSpPr>
          <p:nvPr/>
        </p:nvGrpSpPr>
        <p:grpSpPr bwMode="auto">
          <a:xfrm>
            <a:off x="7580313" y="3586163"/>
            <a:ext cx="179387" cy="65087"/>
            <a:chOff x="2848" y="848"/>
            <a:chExt cx="140" cy="98"/>
          </a:xfrm>
        </p:grpSpPr>
        <p:sp>
          <p:nvSpPr>
            <p:cNvPr id="35184" name="Line 36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85" name="Line 36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86" name="Line 37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187" name="Group 371"/>
          <p:cNvGrpSpPr>
            <a:grpSpLocks/>
          </p:cNvGrpSpPr>
          <p:nvPr/>
        </p:nvGrpSpPr>
        <p:grpSpPr bwMode="auto">
          <a:xfrm flipV="1">
            <a:off x="7580313" y="3586163"/>
            <a:ext cx="179387" cy="65087"/>
            <a:chOff x="2848" y="848"/>
            <a:chExt cx="140" cy="98"/>
          </a:xfrm>
        </p:grpSpPr>
        <p:sp>
          <p:nvSpPr>
            <p:cNvPr id="35188" name="Line 37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89" name="Line 37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90" name="Line 37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191" name="Oval 375"/>
          <p:cNvSpPr>
            <a:spLocks noChangeArrowheads="1"/>
          </p:cNvSpPr>
          <p:nvPr/>
        </p:nvSpPr>
        <p:spPr bwMode="auto">
          <a:xfrm>
            <a:off x="6962775" y="2476500"/>
            <a:ext cx="347663" cy="8890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92" name="Line 376"/>
          <p:cNvSpPr>
            <a:spLocks noChangeShapeType="1"/>
          </p:cNvSpPr>
          <p:nvPr/>
        </p:nvSpPr>
        <p:spPr bwMode="auto">
          <a:xfrm>
            <a:off x="6962775" y="2468563"/>
            <a:ext cx="0" cy="5556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93" name="Line 377"/>
          <p:cNvSpPr>
            <a:spLocks noChangeShapeType="1"/>
          </p:cNvSpPr>
          <p:nvPr/>
        </p:nvSpPr>
        <p:spPr bwMode="auto">
          <a:xfrm>
            <a:off x="7310438" y="2468563"/>
            <a:ext cx="0" cy="5556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94" name="Rectangle 378"/>
          <p:cNvSpPr>
            <a:spLocks noChangeArrowheads="1"/>
          </p:cNvSpPr>
          <p:nvPr/>
        </p:nvSpPr>
        <p:spPr bwMode="auto">
          <a:xfrm>
            <a:off x="6962775" y="2468563"/>
            <a:ext cx="344488" cy="5397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35195" name="Oval 379"/>
          <p:cNvSpPr>
            <a:spLocks noChangeArrowheads="1"/>
          </p:cNvSpPr>
          <p:nvPr/>
        </p:nvSpPr>
        <p:spPr bwMode="auto">
          <a:xfrm>
            <a:off x="6959600" y="2405063"/>
            <a:ext cx="347663" cy="103187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196" name="Group 380"/>
          <p:cNvGrpSpPr>
            <a:grpSpLocks/>
          </p:cNvGrpSpPr>
          <p:nvPr/>
        </p:nvGrpSpPr>
        <p:grpSpPr bwMode="auto">
          <a:xfrm>
            <a:off x="7043738" y="2427288"/>
            <a:ext cx="171450" cy="61912"/>
            <a:chOff x="2848" y="848"/>
            <a:chExt cx="140" cy="98"/>
          </a:xfrm>
        </p:grpSpPr>
        <p:sp>
          <p:nvSpPr>
            <p:cNvPr id="35197" name="Line 38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98" name="Line 38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99" name="Line 38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200" name="Group 384"/>
          <p:cNvGrpSpPr>
            <a:grpSpLocks/>
          </p:cNvGrpSpPr>
          <p:nvPr/>
        </p:nvGrpSpPr>
        <p:grpSpPr bwMode="auto">
          <a:xfrm flipV="1">
            <a:off x="7043738" y="2427288"/>
            <a:ext cx="171450" cy="60325"/>
            <a:chOff x="2848" y="848"/>
            <a:chExt cx="140" cy="98"/>
          </a:xfrm>
        </p:grpSpPr>
        <p:sp>
          <p:nvSpPr>
            <p:cNvPr id="35201" name="Line 38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02" name="Line 38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03" name="Line 38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204" name="Oval 388"/>
          <p:cNvSpPr>
            <a:spLocks noChangeArrowheads="1"/>
          </p:cNvSpPr>
          <p:nvPr/>
        </p:nvSpPr>
        <p:spPr bwMode="auto">
          <a:xfrm>
            <a:off x="6961188" y="2736850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05" name="Line 389"/>
          <p:cNvSpPr>
            <a:spLocks noChangeShapeType="1"/>
          </p:cNvSpPr>
          <p:nvPr/>
        </p:nvSpPr>
        <p:spPr bwMode="auto">
          <a:xfrm>
            <a:off x="6961188" y="2728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06" name="Line 390"/>
          <p:cNvSpPr>
            <a:spLocks noChangeShapeType="1"/>
          </p:cNvSpPr>
          <p:nvPr/>
        </p:nvSpPr>
        <p:spPr bwMode="auto">
          <a:xfrm>
            <a:off x="7319963" y="2728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07" name="Rectangle 391"/>
          <p:cNvSpPr>
            <a:spLocks noChangeArrowheads="1"/>
          </p:cNvSpPr>
          <p:nvPr/>
        </p:nvSpPr>
        <p:spPr bwMode="auto">
          <a:xfrm>
            <a:off x="6961188" y="2728913"/>
            <a:ext cx="355600" cy="58737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35208" name="Oval 392"/>
          <p:cNvSpPr>
            <a:spLocks noChangeArrowheads="1"/>
          </p:cNvSpPr>
          <p:nvPr/>
        </p:nvSpPr>
        <p:spPr bwMode="auto">
          <a:xfrm>
            <a:off x="6958013" y="2660650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209" name="Group 393"/>
          <p:cNvGrpSpPr>
            <a:grpSpLocks/>
          </p:cNvGrpSpPr>
          <p:nvPr/>
        </p:nvGrpSpPr>
        <p:grpSpPr bwMode="auto">
          <a:xfrm>
            <a:off x="7043738" y="2684463"/>
            <a:ext cx="179387" cy="65087"/>
            <a:chOff x="2848" y="848"/>
            <a:chExt cx="140" cy="98"/>
          </a:xfrm>
        </p:grpSpPr>
        <p:sp>
          <p:nvSpPr>
            <p:cNvPr id="35210" name="Line 39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11" name="Line 39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12" name="Line 39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213" name="Group 397"/>
          <p:cNvGrpSpPr>
            <a:grpSpLocks/>
          </p:cNvGrpSpPr>
          <p:nvPr/>
        </p:nvGrpSpPr>
        <p:grpSpPr bwMode="auto">
          <a:xfrm flipV="1">
            <a:off x="7043738" y="2684463"/>
            <a:ext cx="179387" cy="65087"/>
            <a:chOff x="2848" y="848"/>
            <a:chExt cx="140" cy="98"/>
          </a:xfrm>
        </p:grpSpPr>
        <p:sp>
          <p:nvSpPr>
            <p:cNvPr id="35214" name="Line 39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15" name="Line 39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16" name="Line 40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217" name="Oval 401"/>
          <p:cNvSpPr>
            <a:spLocks noChangeArrowheads="1"/>
          </p:cNvSpPr>
          <p:nvPr/>
        </p:nvSpPr>
        <p:spPr bwMode="auto">
          <a:xfrm>
            <a:off x="7437438" y="2378075"/>
            <a:ext cx="330200" cy="857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18" name="Line 402"/>
          <p:cNvSpPr>
            <a:spLocks noChangeShapeType="1"/>
          </p:cNvSpPr>
          <p:nvPr/>
        </p:nvSpPr>
        <p:spPr bwMode="auto">
          <a:xfrm>
            <a:off x="7437438" y="2371725"/>
            <a:ext cx="0" cy="5238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19" name="Line 403"/>
          <p:cNvSpPr>
            <a:spLocks noChangeShapeType="1"/>
          </p:cNvSpPr>
          <p:nvPr/>
        </p:nvSpPr>
        <p:spPr bwMode="auto">
          <a:xfrm>
            <a:off x="7767638" y="2371725"/>
            <a:ext cx="0" cy="5238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20" name="Rectangle 404"/>
          <p:cNvSpPr>
            <a:spLocks noChangeArrowheads="1"/>
          </p:cNvSpPr>
          <p:nvPr/>
        </p:nvSpPr>
        <p:spPr bwMode="auto">
          <a:xfrm>
            <a:off x="7437438" y="2371725"/>
            <a:ext cx="327025" cy="52388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35221" name="Oval 405"/>
          <p:cNvSpPr>
            <a:spLocks noChangeArrowheads="1"/>
          </p:cNvSpPr>
          <p:nvPr/>
        </p:nvSpPr>
        <p:spPr bwMode="auto">
          <a:xfrm>
            <a:off x="7434263" y="2309813"/>
            <a:ext cx="330200" cy="1000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222" name="Group 406"/>
          <p:cNvGrpSpPr>
            <a:grpSpLocks/>
          </p:cNvGrpSpPr>
          <p:nvPr/>
        </p:nvGrpSpPr>
        <p:grpSpPr bwMode="auto">
          <a:xfrm>
            <a:off x="7513638" y="2332038"/>
            <a:ext cx="163512" cy="57150"/>
            <a:chOff x="2848" y="848"/>
            <a:chExt cx="140" cy="98"/>
          </a:xfrm>
        </p:grpSpPr>
        <p:sp>
          <p:nvSpPr>
            <p:cNvPr id="35223" name="Line 40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24" name="Line 40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25" name="Line 40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226" name="Group 410"/>
          <p:cNvGrpSpPr>
            <a:grpSpLocks/>
          </p:cNvGrpSpPr>
          <p:nvPr/>
        </p:nvGrpSpPr>
        <p:grpSpPr bwMode="auto">
          <a:xfrm flipV="1">
            <a:off x="7513638" y="2330450"/>
            <a:ext cx="163512" cy="58738"/>
            <a:chOff x="2848" y="848"/>
            <a:chExt cx="140" cy="98"/>
          </a:xfrm>
        </p:grpSpPr>
        <p:sp>
          <p:nvSpPr>
            <p:cNvPr id="35227" name="Line 41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28" name="Line 41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29" name="Line 41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230" name="Oval 414"/>
          <p:cNvSpPr>
            <a:spLocks noChangeArrowheads="1"/>
          </p:cNvSpPr>
          <p:nvPr/>
        </p:nvSpPr>
        <p:spPr bwMode="auto">
          <a:xfrm>
            <a:off x="7523163" y="2736850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31" name="Line 415"/>
          <p:cNvSpPr>
            <a:spLocks noChangeShapeType="1"/>
          </p:cNvSpPr>
          <p:nvPr/>
        </p:nvSpPr>
        <p:spPr bwMode="auto">
          <a:xfrm>
            <a:off x="7523163" y="2728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32" name="Line 416"/>
          <p:cNvSpPr>
            <a:spLocks noChangeShapeType="1"/>
          </p:cNvSpPr>
          <p:nvPr/>
        </p:nvSpPr>
        <p:spPr bwMode="auto">
          <a:xfrm>
            <a:off x="7881938" y="2728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33" name="Rectangle 417"/>
          <p:cNvSpPr>
            <a:spLocks noChangeArrowheads="1"/>
          </p:cNvSpPr>
          <p:nvPr/>
        </p:nvSpPr>
        <p:spPr bwMode="auto">
          <a:xfrm>
            <a:off x="7523163" y="2728913"/>
            <a:ext cx="355600" cy="58737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35234" name="Oval 418"/>
          <p:cNvSpPr>
            <a:spLocks noChangeArrowheads="1"/>
          </p:cNvSpPr>
          <p:nvPr/>
        </p:nvSpPr>
        <p:spPr bwMode="auto">
          <a:xfrm>
            <a:off x="7519988" y="2660650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235" name="Group 419"/>
          <p:cNvGrpSpPr>
            <a:grpSpLocks/>
          </p:cNvGrpSpPr>
          <p:nvPr/>
        </p:nvGrpSpPr>
        <p:grpSpPr bwMode="auto">
          <a:xfrm>
            <a:off x="7605713" y="2684463"/>
            <a:ext cx="179387" cy="65087"/>
            <a:chOff x="2848" y="848"/>
            <a:chExt cx="140" cy="98"/>
          </a:xfrm>
        </p:grpSpPr>
        <p:sp>
          <p:nvSpPr>
            <p:cNvPr id="35236" name="Line 42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37" name="Line 42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38" name="Line 42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239" name="Group 423"/>
          <p:cNvGrpSpPr>
            <a:grpSpLocks/>
          </p:cNvGrpSpPr>
          <p:nvPr/>
        </p:nvGrpSpPr>
        <p:grpSpPr bwMode="auto">
          <a:xfrm flipV="1">
            <a:off x="7605713" y="2684463"/>
            <a:ext cx="179387" cy="65087"/>
            <a:chOff x="2848" y="848"/>
            <a:chExt cx="140" cy="98"/>
          </a:xfrm>
        </p:grpSpPr>
        <p:sp>
          <p:nvSpPr>
            <p:cNvPr id="35240" name="Line 42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41" name="Line 42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42" name="Line 42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243" name="Oval 427"/>
          <p:cNvSpPr>
            <a:spLocks noChangeArrowheads="1"/>
          </p:cNvSpPr>
          <p:nvPr/>
        </p:nvSpPr>
        <p:spPr bwMode="auto">
          <a:xfrm>
            <a:off x="6113463" y="2471738"/>
            <a:ext cx="346075" cy="873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44" name="Line 428"/>
          <p:cNvSpPr>
            <a:spLocks noChangeShapeType="1"/>
          </p:cNvSpPr>
          <p:nvPr/>
        </p:nvSpPr>
        <p:spPr bwMode="auto">
          <a:xfrm>
            <a:off x="6113463" y="2463800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45" name="Line 429"/>
          <p:cNvSpPr>
            <a:spLocks noChangeShapeType="1"/>
          </p:cNvSpPr>
          <p:nvPr/>
        </p:nvSpPr>
        <p:spPr bwMode="auto">
          <a:xfrm>
            <a:off x="6459538" y="2463800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46" name="Rectangle 430"/>
          <p:cNvSpPr>
            <a:spLocks noChangeArrowheads="1"/>
          </p:cNvSpPr>
          <p:nvPr/>
        </p:nvSpPr>
        <p:spPr bwMode="auto">
          <a:xfrm>
            <a:off x="6113463" y="2463800"/>
            <a:ext cx="342900" cy="5397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35247" name="Oval 431"/>
          <p:cNvSpPr>
            <a:spLocks noChangeArrowheads="1"/>
          </p:cNvSpPr>
          <p:nvPr/>
        </p:nvSpPr>
        <p:spPr bwMode="auto">
          <a:xfrm>
            <a:off x="6110288" y="2400300"/>
            <a:ext cx="346075" cy="103188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248" name="Group 432"/>
          <p:cNvGrpSpPr>
            <a:grpSpLocks/>
          </p:cNvGrpSpPr>
          <p:nvPr/>
        </p:nvGrpSpPr>
        <p:grpSpPr bwMode="auto">
          <a:xfrm>
            <a:off x="6194425" y="2422525"/>
            <a:ext cx="171450" cy="60325"/>
            <a:chOff x="2848" y="848"/>
            <a:chExt cx="140" cy="98"/>
          </a:xfrm>
        </p:grpSpPr>
        <p:sp>
          <p:nvSpPr>
            <p:cNvPr id="35249" name="Line 43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50" name="Line 43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51" name="Line 43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252" name="Group 436"/>
          <p:cNvGrpSpPr>
            <a:grpSpLocks/>
          </p:cNvGrpSpPr>
          <p:nvPr/>
        </p:nvGrpSpPr>
        <p:grpSpPr bwMode="auto">
          <a:xfrm flipV="1">
            <a:off x="6194425" y="2422525"/>
            <a:ext cx="171450" cy="58738"/>
            <a:chOff x="2848" y="848"/>
            <a:chExt cx="140" cy="98"/>
          </a:xfrm>
        </p:grpSpPr>
        <p:sp>
          <p:nvSpPr>
            <p:cNvPr id="35253" name="Line 43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54" name="Line 43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55" name="Line 43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256" name="Oval 440"/>
          <p:cNvSpPr>
            <a:spLocks noChangeArrowheads="1"/>
          </p:cNvSpPr>
          <p:nvPr/>
        </p:nvSpPr>
        <p:spPr bwMode="auto">
          <a:xfrm>
            <a:off x="5807075" y="3621088"/>
            <a:ext cx="346075" cy="873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57" name="Line 441"/>
          <p:cNvSpPr>
            <a:spLocks noChangeShapeType="1"/>
          </p:cNvSpPr>
          <p:nvPr/>
        </p:nvSpPr>
        <p:spPr bwMode="auto">
          <a:xfrm>
            <a:off x="5807075" y="3613150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58" name="Line 442"/>
          <p:cNvSpPr>
            <a:spLocks noChangeShapeType="1"/>
          </p:cNvSpPr>
          <p:nvPr/>
        </p:nvSpPr>
        <p:spPr bwMode="auto">
          <a:xfrm>
            <a:off x="6153150" y="3613150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59" name="Rectangle 443"/>
          <p:cNvSpPr>
            <a:spLocks noChangeArrowheads="1"/>
          </p:cNvSpPr>
          <p:nvPr/>
        </p:nvSpPr>
        <p:spPr bwMode="auto">
          <a:xfrm>
            <a:off x="5807075" y="3613150"/>
            <a:ext cx="342900" cy="5397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35260" name="Oval 444"/>
          <p:cNvSpPr>
            <a:spLocks noChangeArrowheads="1"/>
          </p:cNvSpPr>
          <p:nvPr/>
        </p:nvSpPr>
        <p:spPr bwMode="auto">
          <a:xfrm>
            <a:off x="5803900" y="3549650"/>
            <a:ext cx="346075" cy="103188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261" name="Group 445"/>
          <p:cNvGrpSpPr>
            <a:grpSpLocks/>
          </p:cNvGrpSpPr>
          <p:nvPr/>
        </p:nvGrpSpPr>
        <p:grpSpPr bwMode="auto">
          <a:xfrm>
            <a:off x="5888038" y="3571875"/>
            <a:ext cx="171450" cy="60325"/>
            <a:chOff x="2848" y="848"/>
            <a:chExt cx="140" cy="98"/>
          </a:xfrm>
        </p:grpSpPr>
        <p:sp>
          <p:nvSpPr>
            <p:cNvPr id="35262" name="Line 44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63" name="Line 44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64" name="Line 44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265" name="Group 449"/>
          <p:cNvGrpSpPr>
            <a:grpSpLocks/>
          </p:cNvGrpSpPr>
          <p:nvPr/>
        </p:nvGrpSpPr>
        <p:grpSpPr bwMode="auto">
          <a:xfrm flipV="1">
            <a:off x="5888038" y="3571875"/>
            <a:ext cx="171450" cy="58738"/>
            <a:chOff x="2848" y="848"/>
            <a:chExt cx="140" cy="98"/>
          </a:xfrm>
        </p:grpSpPr>
        <p:sp>
          <p:nvSpPr>
            <p:cNvPr id="35266" name="Line 45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67" name="Line 45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68" name="Line 45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269" name="Line 453"/>
          <p:cNvSpPr>
            <a:spLocks noChangeShapeType="1"/>
          </p:cNvSpPr>
          <p:nvPr/>
        </p:nvSpPr>
        <p:spPr bwMode="auto">
          <a:xfrm flipV="1">
            <a:off x="7005638" y="3978275"/>
            <a:ext cx="227012" cy="4365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70" name="Line 454"/>
          <p:cNvSpPr>
            <a:spLocks noChangeShapeType="1"/>
          </p:cNvSpPr>
          <p:nvPr/>
        </p:nvSpPr>
        <p:spPr bwMode="auto">
          <a:xfrm>
            <a:off x="7129463" y="3716338"/>
            <a:ext cx="163512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71" name="Line 455"/>
          <p:cNvSpPr>
            <a:spLocks noChangeShapeType="1"/>
          </p:cNvSpPr>
          <p:nvPr/>
        </p:nvSpPr>
        <p:spPr bwMode="auto">
          <a:xfrm>
            <a:off x="7226300" y="3636963"/>
            <a:ext cx="279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72" name="Line 456"/>
          <p:cNvSpPr>
            <a:spLocks noChangeShapeType="1"/>
          </p:cNvSpPr>
          <p:nvPr/>
        </p:nvSpPr>
        <p:spPr bwMode="auto">
          <a:xfrm flipV="1">
            <a:off x="7462838" y="3722688"/>
            <a:ext cx="134937" cy="1047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73" name="Line 457"/>
          <p:cNvSpPr>
            <a:spLocks noChangeShapeType="1"/>
          </p:cNvSpPr>
          <p:nvPr/>
        </p:nvSpPr>
        <p:spPr bwMode="auto">
          <a:xfrm>
            <a:off x="6161088" y="3643313"/>
            <a:ext cx="679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74" name="Line 458"/>
          <p:cNvSpPr>
            <a:spLocks noChangeShapeType="1"/>
          </p:cNvSpPr>
          <p:nvPr/>
        </p:nvSpPr>
        <p:spPr bwMode="auto">
          <a:xfrm>
            <a:off x="6456363" y="2490788"/>
            <a:ext cx="509587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75" name="Line 459"/>
          <p:cNvSpPr>
            <a:spLocks noChangeShapeType="1"/>
          </p:cNvSpPr>
          <p:nvPr/>
        </p:nvSpPr>
        <p:spPr bwMode="auto">
          <a:xfrm>
            <a:off x="6022975" y="2319338"/>
            <a:ext cx="15240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76" name="Freeform 460"/>
          <p:cNvSpPr>
            <a:spLocks/>
          </p:cNvSpPr>
          <p:nvPr/>
        </p:nvSpPr>
        <p:spPr bwMode="auto">
          <a:xfrm>
            <a:off x="5343525" y="4325938"/>
            <a:ext cx="2979738" cy="1455737"/>
          </a:xfrm>
          <a:custGeom>
            <a:avLst/>
            <a:gdLst>
              <a:gd name="T0" fmla="*/ 889 w 1877"/>
              <a:gd name="T1" fmla="*/ 23 h 917"/>
              <a:gd name="T2" fmla="*/ 692 w 1877"/>
              <a:gd name="T3" fmla="*/ 109 h 917"/>
              <a:gd name="T4" fmla="*/ 415 w 1877"/>
              <a:gd name="T5" fmla="*/ 91 h 917"/>
              <a:gd name="T6" fmla="*/ 112 w 1877"/>
              <a:gd name="T7" fmla="*/ 170 h 917"/>
              <a:gd name="T8" fmla="*/ 50 w 1877"/>
              <a:gd name="T9" fmla="*/ 353 h 917"/>
              <a:gd name="T10" fmla="*/ 14 w 1877"/>
              <a:gd name="T11" fmla="*/ 528 h 917"/>
              <a:gd name="T12" fmla="*/ 139 w 1877"/>
              <a:gd name="T13" fmla="*/ 650 h 917"/>
              <a:gd name="T14" fmla="*/ 505 w 1877"/>
              <a:gd name="T15" fmla="*/ 781 h 917"/>
              <a:gd name="T16" fmla="*/ 933 w 1877"/>
              <a:gd name="T17" fmla="*/ 886 h 917"/>
              <a:gd name="T18" fmla="*/ 1370 w 1877"/>
              <a:gd name="T19" fmla="*/ 901 h 917"/>
              <a:gd name="T20" fmla="*/ 1676 w 1877"/>
              <a:gd name="T21" fmla="*/ 793 h 917"/>
              <a:gd name="T22" fmla="*/ 1860 w 1877"/>
              <a:gd name="T23" fmla="*/ 624 h 917"/>
              <a:gd name="T24" fmla="*/ 1776 w 1877"/>
              <a:gd name="T25" fmla="*/ 219 h 917"/>
              <a:gd name="T26" fmla="*/ 1503 w 1877"/>
              <a:gd name="T27" fmla="*/ 100 h 917"/>
              <a:gd name="T28" fmla="*/ 1200 w 1877"/>
              <a:gd name="T29" fmla="*/ 13 h 917"/>
              <a:gd name="T30" fmla="*/ 889 w 1877"/>
              <a:gd name="T31" fmla="*/ 23 h 9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877" h="917">
                <a:moveTo>
                  <a:pt x="889" y="23"/>
                </a:moveTo>
                <a:cubicBezTo>
                  <a:pt x="804" y="39"/>
                  <a:pt x="771" y="98"/>
                  <a:pt x="692" y="109"/>
                </a:cubicBezTo>
                <a:cubicBezTo>
                  <a:pt x="613" y="120"/>
                  <a:pt x="511" y="81"/>
                  <a:pt x="415" y="91"/>
                </a:cubicBezTo>
                <a:cubicBezTo>
                  <a:pt x="319" y="101"/>
                  <a:pt x="174" y="126"/>
                  <a:pt x="112" y="170"/>
                </a:cubicBezTo>
                <a:cubicBezTo>
                  <a:pt x="51" y="214"/>
                  <a:pt x="66" y="294"/>
                  <a:pt x="50" y="353"/>
                </a:cubicBezTo>
                <a:cubicBezTo>
                  <a:pt x="34" y="412"/>
                  <a:pt x="0" y="479"/>
                  <a:pt x="14" y="528"/>
                </a:cubicBezTo>
                <a:cubicBezTo>
                  <a:pt x="29" y="577"/>
                  <a:pt x="57" y="608"/>
                  <a:pt x="139" y="650"/>
                </a:cubicBezTo>
                <a:cubicBezTo>
                  <a:pt x="221" y="692"/>
                  <a:pt x="372" y="742"/>
                  <a:pt x="505" y="781"/>
                </a:cubicBezTo>
                <a:cubicBezTo>
                  <a:pt x="638" y="820"/>
                  <a:pt x="789" y="866"/>
                  <a:pt x="933" y="886"/>
                </a:cubicBezTo>
                <a:cubicBezTo>
                  <a:pt x="1077" y="906"/>
                  <a:pt x="1246" y="917"/>
                  <a:pt x="1370" y="901"/>
                </a:cubicBezTo>
                <a:cubicBezTo>
                  <a:pt x="1494" y="885"/>
                  <a:pt x="1594" y="839"/>
                  <a:pt x="1676" y="793"/>
                </a:cubicBezTo>
                <a:cubicBezTo>
                  <a:pt x="1758" y="747"/>
                  <a:pt x="1843" y="720"/>
                  <a:pt x="1860" y="624"/>
                </a:cubicBezTo>
                <a:cubicBezTo>
                  <a:pt x="1877" y="528"/>
                  <a:pt x="1835" y="306"/>
                  <a:pt x="1776" y="219"/>
                </a:cubicBezTo>
                <a:cubicBezTo>
                  <a:pt x="1717" y="132"/>
                  <a:pt x="1599" y="134"/>
                  <a:pt x="1503" y="100"/>
                </a:cubicBezTo>
                <a:cubicBezTo>
                  <a:pt x="1407" y="66"/>
                  <a:pt x="1302" y="26"/>
                  <a:pt x="1200" y="13"/>
                </a:cubicBezTo>
                <a:cubicBezTo>
                  <a:pt x="1098" y="0"/>
                  <a:pt x="974" y="7"/>
                  <a:pt x="889" y="23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77" name="Line 461"/>
          <p:cNvSpPr>
            <a:spLocks noChangeShapeType="1"/>
          </p:cNvSpPr>
          <p:nvPr/>
        </p:nvSpPr>
        <p:spPr bwMode="auto">
          <a:xfrm rot="-5400000">
            <a:off x="7578725" y="5062538"/>
            <a:ext cx="523875" cy="1397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78" name="Line 462"/>
          <p:cNvSpPr>
            <a:spLocks noChangeShapeType="1"/>
          </p:cNvSpPr>
          <p:nvPr/>
        </p:nvSpPr>
        <p:spPr bwMode="auto">
          <a:xfrm rot="5400000" flipV="1">
            <a:off x="7724775" y="5343525"/>
            <a:ext cx="3175" cy="857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79" name="Line 463"/>
          <p:cNvSpPr>
            <a:spLocks noChangeShapeType="1"/>
          </p:cNvSpPr>
          <p:nvPr/>
        </p:nvSpPr>
        <p:spPr bwMode="auto">
          <a:xfrm rot="-5400000">
            <a:off x="7910513" y="5019675"/>
            <a:ext cx="0" cy="1143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280" name="Group 464"/>
          <p:cNvGrpSpPr>
            <a:grpSpLocks/>
          </p:cNvGrpSpPr>
          <p:nvPr/>
        </p:nvGrpSpPr>
        <p:grpSpPr bwMode="auto">
          <a:xfrm>
            <a:off x="7489825" y="4729163"/>
            <a:ext cx="501650" cy="234950"/>
            <a:chOff x="4701" y="2996"/>
            <a:chExt cx="316" cy="148"/>
          </a:xfrm>
        </p:grpSpPr>
        <p:sp>
          <p:nvSpPr>
            <p:cNvPr id="35281" name="Oval 465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82" name="Line 466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83" name="Line 467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84" name="Rectangle 468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285" name="Oval 469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5286" name="Group 470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35287" name="Line 47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288" name="Line 47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289" name="Line 47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290" name="Group 474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35291" name="Line 47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292" name="Line 47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293" name="Line 47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5294" name="Group 478"/>
          <p:cNvGrpSpPr>
            <a:grpSpLocks/>
          </p:cNvGrpSpPr>
          <p:nvPr/>
        </p:nvGrpSpPr>
        <p:grpSpPr bwMode="auto">
          <a:xfrm>
            <a:off x="6673850" y="4452938"/>
            <a:ext cx="501650" cy="234950"/>
            <a:chOff x="3600" y="219"/>
            <a:chExt cx="360" cy="175"/>
          </a:xfrm>
        </p:grpSpPr>
        <p:sp>
          <p:nvSpPr>
            <p:cNvPr id="35295" name="Oval 47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96" name="Line 48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97" name="Line 48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98" name="Rectangle 482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299" name="Oval 48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5300" name="Group 48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5301" name="Line 48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02" name="Line 48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03" name="Line 48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304" name="Group 48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5305" name="Line 48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06" name="Line 49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07" name="Line 49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5308" name="Group 492"/>
          <p:cNvGrpSpPr>
            <a:grpSpLocks/>
          </p:cNvGrpSpPr>
          <p:nvPr/>
        </p:nvGrpSpPr>
        <p:grpSpPr bwMode="auto">
          <a:xfrm>
            <a:off x="6008688" y="4757738"/>
            <a:ext cx="501650" cy="234950"/>
            <a:chOff x="3600" y="219"/>
            <a:chExt cx="360" cy="175"/>
          </a:xfrm>
        </p:grpSpPr>
        <p:sp>
          <p:nvSpPr>
            <p:cNvPr id="35309" name="Oval 493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10" name="Line 494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11" name="Line 495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12" name="Rectangle 496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313" name="Oval 497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5314" name="Group 498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5315" name="Line 49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16" name="Line 50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17" name="Line 50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318" name="Group 502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5319" name="Line 50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20" name="Line 50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21" name="Line 50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5322" name="Line 506"/>
          <p:cNvSpPr>
            <a:spLocks noChangeShapeType="1"/>
          </p:cNvSpPr>
          <p:nvPr/>
        </p:nvSpPr>
        <p:spPr bwMode="auto">
          <a:xfrm>
            <a:off x="7123113" y="4664075"/>
            <a:ext cx="358775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23" name="Line 507"/>
          <p:cNvSpPr>
            <a:spLocks noChangeShapeType="1"/>
          </p:cNvSpPr>
          <p:nvPr/>
        </p:nvSpPr>
        <p:spPr bwMode="auto">
          <a:xfrm flipV="1">
            <a:off x="6470650" y="4676775"/>
            <a:ext cx="277813" cy="1095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24" name="Line 508"/>
          <p:cNvSpPr>
            <a:spLocks noChangeShapeType="1"/>
          </p:cNvSpPr>
          <p:nvPr/>
        </p:nvSpPr>
        <p:spPr bwMode="auto">
          <a:xfrm flipV="1">
            <a:off x="6513513" y="4879975"/>
            <a:ext cx="9715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25" name="Line 509"/>
          <p:cNvSpPr>
            <a:spLocks noChangeShapeType="1"/>
          </p:cNvSpPr>
          <p:nvPr/>
        </p:nvSpPr>
        <p:spPr bwMode="auto">
          <a:xfrm flipH="1">
            <a:off x="5808663" y="4625975"/>
            <a:ext cx="254000" cy="4699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26" name="Line 510"/>
          <p:cNvSpPr>
            <a:spLocks noChangeShapeType="1"/>
          </p:cNvSpPr>
          <p:nvPr/>
        </p:nvSpPr>
        <p:spPr bwMode="auto">
          <a:xfrm>
            <a:off x="5834063" y="4676775"/>
            <a:ext cx="1968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27" name="Line 511"/>
          <p:cNvSpPr>
            <a:spLocks noChangeShapeType="1"/>
          </p:cNvSpPr>
          <p:nvPr/>
        </p:nvSpPr>
        <p:spPr bwMode="auto">
          <a:xfrm>
            <a:off x="5694363" y="5013325"/>
            <a:ext cx="153987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28" name="Line 512"/>
          <p:cNvSpPr>
            <a:spLocks noChangeShapeType="1"/>
          </p:cNvSpPr>
          <p:nvPr/>
        </p:nvSpPr>
        <p:spPr bwMode="auto">
          <a:xfrm>
            <a:off x="5946775" y="5092700"/>
            <a:ext cx="49053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29" name="Line 513"/>
          <p:cNvSpPr>
            <a:spLocks noChangeShapeType="1"/>
          </p:cNvSpPr>
          <p:nvPr/>
        </p:nvSpPr>
        <p:spPr bwMode="auto">
          <a:xfrm flipH="1">
            <a:off x="6186488" y="5000625"/>
            <a:ext cx="53975" cy="85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0" name="Line 514"/>
          <p:cNvSpPr>
            <a:spLocks noChangeShapeType="1"/>
          </p:cNvSpPr>
          <p:nvPr/>
        </p:nvSpPr>
        <p:spPr bwMode="auto">
          <a:xfrm>
            <a:off x="5999163" y="5089525"/>
            <a:ext cx="1587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1" name="Line 515"/>
          <p:cNvSpPr>
            <a:spLocks noChangeShapeType="1"/>
          </p:cNvSpPr>
          <p:nvPr/>
        </p:nvSpPr>
        <p:spPr bwMode="auto">
          <a:xfrm flipH="1" flipV="1">
            <a:off x="6396038" y="5097463"/>
            <a:ext cx="0" cy="76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2" name="Line 516"/>
          <p:cNvSpPr>
            <a:spLocks noChangeShapeType="1"/>
          </p:cNvSpPr>
          <p:nvPr/>
        </p:nvSpPr>
        <p:spPr bwMode="auto">
          <a:xfrm>
            <a:off x="6477000" y="4956175"/>
            <a:ext cx="503238" cy="2698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3" name="Line 517"/>
          <p:cNvSpPr>
            <a:spLocks noChangeShapeType="1"/>
          </p:cNvSpPr>
          <p:nvPr/>
        </p:nvSpPr>
        <p:spPr bwMode="auto">
          <a:xfrm>
            <a:off x="5926138" y="4891088"/>
            <a:ext cx="8096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5334" name="Group 518"/>
          <p:cNvGrpSpPr>
            <a:grpSpLocks/>
          </p:cNvGrpSpPr>
          <p:nvPr/>
        </p:nvGrpSpPr>
        <p:grpSpPr bwMode="auto">
          <a:xfrm>
            <a:off x="5111750" y="1651000"/>
            <a:ext cx="3021013" cy="3981450"/>
            <a:chOff x="-1203" y="1352"/>
            <a:chExt cx="1903" cy="2508"/>
          </a:xfrm>
        </p:grpSpPr>
        <p:grpSp>
          <p:nvGrpSpPr>
            <p:cNvPr id="35335" name="Group 519"/>
            <p:cNvGrpSpPr>
              <a:grpSpLocks/>
            </p:cNvGrpSpPr>
            <p:nvPr/>
          </p:nvGrpSpPr>
          <p:grpSpPr bwMode="auto">
            <a:xfrm>
              <a:off x="-1203" y="1647"/>
              <a:ext cx="436" cy="114"/>
              <a:chOff x="3072" y="739"/>
              <a:chExt cx="652" cy="146"/>
            </a:xfrm>
          </p:grpSpPr>
          <p:pic>
            <p:nvPicPr>
              <p:cNvPr id="35336" name="Picture 520" descr="lgv_fqmg[1]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5337" name="Line 521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338" name="Line 522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35339" name="Picture 523" descr="imgyjavg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27" y="1466"/>
              <a:ext cx="232" cy="1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5340" name="Group 524"/>
            <p:cNvGrpSpPr>
              <a:grpSpLocks/>
            </p:cNvGrpSpPr>
            <p:nvPr/>
          </p:nvGrpSpPr>
          <p:grpSpPr bwMode="auto">
            <a:xfrm>
              <a:off x="-546" y="1352"/>
              <a:ext cx="256" cy="269"/>
              <a:chOff x="2870" y="1518"/>
              <a:chExt cx="292" cy="320"/>
            </a:xfrm>
          </p:grpSpPr>
          <p:graphicFrame>
            <p:nvGraphicFramePr>
              <p:cNvPr id="35341" name="Object 525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73" name="Clip" r:id="rId5" imgW="819000" imgH="847800" progId="MS_ClipArt_Gallery.2">
                      <p:embed/>
                    </p:oleObj>
                  </mc:Choice>
                  <mc:Fallback>
                    <p:oleObj name="Clip" r:id="rId5" imgW="819000" imgH="84780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5342" name="Object 526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74" name="Clip" r:id="rId7" imgW="1266840" imgH="1200240" progId="MS_ClipArt_Gallery.2">
                      <p:embed/>
                    </p:oleObj>
                  </mc:Choice>
                  <mc:Fallback>
                    <p:oleObj name="Clip" r:id="rId7" imgW="1266840" imgH="120024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35343" name="Group 527"/>
            <p:cNvGrpSpPr>
              <a:grpSpLocks/>
            </p:cNvGrpSpPr>
            <p:nvPr/>
          </p:nvGrpSpPr>
          <p:grpSpPr bwMode="auto">
            <a:xfrm>
              <a:off x="-1002" y="2262"/>
              <a:ext cx="209" cy="224"/>
              <a:chOff x="2870" y="1518"/>
              <a:chExt cx="292" cy="320"/>
            </a:xfrm>
          </p:grpSpPr>
          <p:graphicFrame>
            <p:nvGraphicFramePr>
              <p:cNvPr id="35344" name="Object 528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75" name="Clip" r:id="rId9" imgW="819000" imgH="847800" progId="MS_ClipArt_Gallery.2">
                      <p:embed/>
                    </p:oleObj>
                  </mc:Choice>
                  <mc:Fallback>
                    <p:oleObj name="Clip" r:id="rId9" imgW="819000" imgH="84780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5345" name="Object 529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76" name="Clip" r:id="rId10" imgW="1266840" imgH="1200240" progId="MS_ClipArt_Gallery.2">
                      <p:embed/>
                    </p:oleObj>
                  </mc:Choice>
                  <mc:Fallback>
                    <p:oleObj name="Clip" r:id="rId10" imgW="1266840" imgH="120024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35346" name="Object 530"/>
            <p:cNvGraphicFramePr>
              <a:graphicFrameLocks noChangeAspect="1"/>
            </p:cNvGraphicFramePr>
            <p:nvPr/>
          </p:nvGraphicFramePr>
          <p:xfrm>
            <a:off x="-732" y="2289"/>
            <a:ext cx="207" cy="1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77" name="Clip" r:id="rId11" imgW="1305000" imgH="1085760" progId="MS_ClipArt_Gallery.2">
                    <p:embed/>
                  </p:oleObj>
                </mc:Choice>
                <mc:Fallback>
                  <p:oleObj name="Clip" r:id="rId11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732" y="2289"/>
                          <a:ext cx="207" cy="1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5347" name="Group 531"/>
            <p:cNvGrpSpPr>
              <a:grpSpLocks/>
            </p:cNvGrpSpPr>
            <p:nvPr/>
          </p:nvGrpSpPr>
          <p:grpSpPr bwMode="auto">
            <a:xfrm>
              <a:off x="310" y="3575"/>
              <a:ext cx="125" cy="230"/>
              <a:chOff x="4180" y="783"/>
              <a:chExt cx="150" cy="307"/>
            </a:xfrm>
          </p:grpSpPr>
          <p:sp>
            <p:nvSpPr>
              <p:cNvPr id="35348" name="AutoShape 532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49" name="Rectangle 533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50" name="Rectangle 534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51" name="AutoShape 535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52" name="Line 536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53" name="Line 537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54" name="Rectangle 538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55" name="Rectangle 539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35356" name="Object 540"/>
            <p:cNvGraphicFramePr>
              <a:graphicFrameLocks noChangeAspect="1"/>
            </p:cNvGraphicFramePr>
            <p:nvPr/>
          </p:nvGraphicFramePr>
          <p:xfrm>
            <a:off x="-975" y="338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78" name="Clip" r:id="rId13" imgW="1305000" imgH="1085760" progId="MS_ClipArt_Gallery.2">
                    <p:embed/>
                  </p:oleObj>
                </mc:Choice>
                <mc:Fallback>
                  <p:oleObj name="Clip" r:id="rId13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975" y="3384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357" name="Object 541"/>
            <p:cNvGraphicFramePr>
              <a:graphicFrameLocks noChangeAspect="1"/>
            </p:cNvGraphicFramePr>
            <p:nvPr/>
          </p:nvGraphicFramePr>
          <p:xfrm>
            <a:off x="-871" y="318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79" name="Clip" r:id="rId14" imgW="1305000" imgH="1085760" progId="MS_ClipArt_Gallery.2">
                    <p:embed/>
                  </p:oleObj>
                </mc:Choice>
                <mc:Fallback>
                  <p:oleObj name="Clip" r:id="rId14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871" y="3184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358" name="Object 542"/>
            <p:cNvGraphicFramePr>
              <a:graphicFrameLocks noChangeAspect="1"/>
            </p:cNvGraphicFramePr>
            <p:nvPr/>
          </p:nvGraphicFramePr>
          <p:xfrm>
            <a:off x="-703" y="354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0" name="Clip" r:id="rId15" imgW="1305000" imgH="1085760" progId="MS_ClipArt_Gallery.2">
                    <p:embed/>
                  </p:oleObj>
                </mc:Choice>
                <mc:Fallback>
                  <p:oleObj name="Clip" r:id="rId15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703" y="3544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359" name="Object 543"/>
            <p:cNvGraphicFramePr>
              <a:graphicFrameLocks noChangeAspect="1"/>
            </p:cNvGraphicFramePr>
            <p:nvPr/>
          </p:nvGraphicFramePr>
          <p:xfrm>
            <a:off x="-489" y="3546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1" name="Clip" r:id="rId16" imgW="1305000" imgH="1085760" progId="MS_ClipArt_Gallery.2">
                    <p:embed/>
                  </p:oleObj>
                </mc:Choice>
                <mc:Fallback>
                  <p:oleObj name="Clip" r:id="rId16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489" y="3546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5360" name="Group 544"/>
            <p:cNvGrpSpPr>
              <a:grpSpLocks/>
            </p:cNvGrpSpPr>
            <p:nvPr/>
          </p:nvGrpSpPr>
          <p:grpSpPr bwMode="auto">
            <a:xfrm>
              <a:off x="83" y="3625"/>
              <a:ext cx="172" cy="215"/>
              <a:chOff x="2870" y="1518"/>
              <a:chExt cx="292" cy="320"/>
            </a:xfrm>
          </p:grpSpPr>
          <p:graphicFrame>
            <p:nvGraphicFramePr>
              <p:cNvPr id="35361" name="Object 545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82" name="Clip" r:id="rId17" imgW="819000" imgH="847800" progId="MS_ClipArt_Gallery.2">
                      <p:embed/>
                    </p:oleObj>
                  </mc:Choice>
                  <mc:Fallback>
                    <p:oleObj name="Clip" r:id="rId17" imgW="819000" imgH="84780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5362" name="Object 546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83" name="Clip" r:id="rId18" imgW="1266840" imgH="1200240" progId="MS_ClipArt_Gallery.2">
                      <p:embed/>
                    </p:oleObj>
                  </mc:Choice>
                  <mc:Fallback>
                    <p:oleObj name="Clip" r:id="rId18" imgW="1266840" imgH="120024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35363" name="Group 547"/>
            <p:cNvGrpSpPr>
              <a:grpSpLocks/>
            </p:cNvGrpSpPr>
            <p:nvPr/>
          </p:nvGrpSpPr>
          <p:grpSpPr bwMode="auto">
            <a:xfrm>
              <a:off x="-201" y="3657"/>
              <a:ext cx="220" cy="203"/>
              <a:chOff x="2870" y="1518"/>
              <a:chExt cx="292" cy="320"/>
            </a:xfrm>
          </p:grpSpPr>
          <p:graphicFrame>
            <p:nvGraphicFramePr>
              <p:cNvPr id="35364" name="Object 548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84" name="Clip" r:id="rId19" imgW="819000" imgH="847800" progId="MS_ClipArt_Gallery.2">
                      <p:embed/>
                    </p:oleObj>
                  </mc:Choice>
                  <mc:Fallback>
                    <p:oleObj name="Clip" r:id="rId19" imgW="819000" imgH="84780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5365" name="Object 549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85" name="Clip" r:id="rId20" imgW="1266840" imgH="1200240" progId="MS_ClipArt_Gallery.2">
                      <p:embed/>
                    </p:oleObj>
                  </mc:Choice>
                  <mc:Fallback>
                    <p:oleObj name="Clip" r:id="rId20" imgW="1266840" imgH="120024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35366" name="Group 550"/>
            <p:cNvGrpSpPr>
              <a:grpSpLocks/>
            </p:cNvGrpSpPr>
            <p:nvPr/>
          </p:nvGrpSpPr>
          <p:grpSpPr bwMode="auto">
            <a:xfrm>
              <a:off x="569" y="3419"/>
              <a:ext cx="131" cy="258"/>
              <a:chOff x="4180" y="783"/>
              <a:chExt cx="150" cy="307"/>
            </a:xfrm>
          </p:grpSpPr>
          <p:sp>
            <p:nvSpPr>
              <p:cNvPr id="35367" name="AutoShape 551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68" name="Rectangle 552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69" name="Rectangle 553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70" name="AutoShape 554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71" name="Line 555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72" name="Line 556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73" name="Rectangle 557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74" name="Rectangle 558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5375" name="Line 559"/>
          <p:cNvSpPr>
            <a:spLocks noChangeShapeType="1"/>
          </p:cNvSpPr>
          <p:nvPr/>
        </p:nvSpPr>
        <p:spPr bwMode="auto">
          <a:xfrm flipH="1">
            <a:off x="6015038" y="3413125"/>
            <a:ext cx="3175" cy="1444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76" name="Line 560"/>
          <p:cNvSpPr>
            <a:spLocks noChangeShapeType="1"/>
          </p:cNvSpPr>
          <p:nvPr/>
        </p:nvSpPr>
        <p:spPr bwMode="auto">
          <a:xfrm flipV="1">
            <a:off x="7312025" y="2395538"/>
            <a:ext cx="123825" cy="873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77" name="Line 561"/>
          <p:cNvSpPr>
            <a:spLocks noChangeShapeType="1"/>
          </p:cNvSpPr>
          <p:nvPr/>
        </p:nvSpPr>
        <p:spPr bwMode="auto">
          <a:xfrm>
            <a:off x="7138988" y="2568575"/>
            <a:ext cx="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78" name="Line 562"/>
          <p:cNvSpPr>
            <a:spLocks noChangeShapeType="1"/>
          </p:cNvSpPr>
          <p:nvPr/>
        </p:nvSpPr>
        <p:spPr bwMode="auto">
          <a:xfrm flipV="1">
            <a:off x="7310438" y="2465388"/>
            <a:ext cx="263525" cy="2889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79" name="Line 563"/>
          <p:cNvSpPr>
            <a:spLocks noChangeShapeType="1"/>
          </p:cNvSpPr>
          <p:nvPr/>
        </p:nvSpPr>
        <p:spPr bwMode="auto">
          <a:xfrm>
            <a:off x="7675563" y="2463800"/>
            <a:ext cx="0" cy="196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80" name="Line 564"/>
          <p:cNvSpPr>
            <a:spLocks noChangeShapeType="1"/>
          </p:cNvSpPr>
          <p:nvPr/>
        </p:nvSpPr>
        <p:spPr bwMode="auto">
          <a:xfrm>
            <a:off x="7329488" y="2770188"/>
            <a:ext cx="18891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81" name="Line 565"/>
          <p:cNvSpPr>
            <a:spLocks noChangeShapeType="1"/>
          </p:cNvSpPr>
          <p:nvPr/>
        </p:nvSpPr>
        <p:spPr bwMode="auto">
          <a:xfrm flipV="1">
            <a:off x="5624513" y="3636963"/>
            <a:ext cx="168275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82" name="Line 566"/>
          <p:cNvSpPr>
            <a:spLocks noChangeShapeType="1"/>
          </p:cNvSpPr>
          <p:nvPr/>
        </p:nvSpPr>
        <p:spPr bwMode="auto">
          <a:xfrm flipV="1">
            <a:off x="7743825" y="2163763"/>
            <a:ext cx="238125" cy="1682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83" name="Line 567"/>
          <p:cNvSpPr>
            <a:spLocks noChangeShapeType="1"/>
          </p:cNvSpPr>
          <p:nvPr/>
        </p:nvSpPr>
        <p:spPr bwMode="auto">
          <a:xfrm>
            <a:off x="7883525" y="2760663"/>
            <a:ext cx="177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84" name="Line 568"/>
          <p:cNvSpPr>
            <a:spLocks noChangeShapeType="1"/>
          </p:cNvSpPr>
          <p:nvPr/>
        </p:nvSpPr>
        <p:spPr bwMode="auto">
          <a:xfrm flipH="1">
            <a:off x="7029450" y="2836863"/>
            <a:ext cx="98425" cy="704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85" name="Line 569"/>
          <p:cNvSpPr>
            <a:spLocks noChangeShapeType="1"/>
          </p:cNvSpPr>
          <p:nvPr/>
        </p:nvSpPr>
        <p:spPr bwMode="auto">
          <a:xfrm flipH="1">
            <a:off x="7620000" y="2836863"/>
            <a:ext cx="111125" cy="7270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5386" name="Group 570"/>
          <p:cNvGrpSpPr>
            <a:grpSpLocks/>
          </p:cNvGrpSpPr>
          <p:nvPr/>
        </p:nvGrpSpPr>
        <p:grpSpPr bwMode="auto">
          <a:xfrm>
            <a:off x="6672263" y="4454525"/>
            <a:ext cx="501650" cy="234950"/>
            <a:chOff x="4701" y="2996"/>
            <a:chExt cx="316" cy="148"/>
          </a:xfrm>
        </p:grpSpPr>
        <p:sp>
          <p:nvSpPr>
            <p:cNvPr id="35387" name="Oval 571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88" name="Line 572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89" name="Line 573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90" name="Rectangle 574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391" name="Oval 575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5392" name="Group 576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35393" name="Line 57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94" name="Line 57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95" name="Line 57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396" name="Group 580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35397" name="Line 58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98" name="Line 58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99" name="Line 58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5400" name="Group 584"/>
          <p:cNvGrpSpPr>
            <a:grpSpLocks/>
          </p:cNvGrpSpPr>
          <p:nvPr/>
        </p:nvGrpSpPr>
        <p:grpSpPr bwMode="auto">
          <a:xfrm>
            <a:off x="6007100" y="4756150"/>
            <a:ext cx="501650" cy="234950"/>
            <a:chOff x="4701" y="2996"/>
            <a:chExt cx="316" cy="148"/>
          </a:xfrm>
        </p:grpSpPr>
        <p:sp>
          <p:nvSpPr>
            <p:cNvPr id="35401" name="Oval 585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02" name="Line 586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03" name="Line 587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04" name="Rectangle 588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405" name="Oval 589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5406" name="Group 590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35407" name="Line 59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408" name="Line 59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409" name="Line 59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410" name="Group 594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35411" name="Line 59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412" name="Line 59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413" name="Line 59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5414" name="Group 598"/>
          <p:cNvGrpSpPr>
            <a:grpSpLocks/>
          </p:cNvGrpSpPr>
          <p:nvPr/>
        </p:nvGrpSpPr>
        <p:grpSpPr bwMode="auto">
          <a:xfrm>
            <a:off x="6837363" y="4941888"/>
            <a:ext cx="290512" cy="404812"/>
            <a:chOff x="4290" y="3130"/>
            <a:chExt cx="183" cy="255"/>
          </a:xfrm>
        </p:grpSpPr>
        <p:pic>
          <p:nvPicPr>
            <p:cNvPr id="35415" name="Picture 599" descr="31u_bnrz[1]"/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</p:spPr>
        </p:pic>
        <p:sp>
          <p:nvSpPr>
            <p:cNvPr id="35416" name="Freeform 600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>
                <a:gd name="T0" fmla="*/ 70 w 199"/>
                <a:gd name="T1" fmla="*/ 29 h 232"/>
                <a:gd name="T2" fmla="*/ 55 w 199"/>
                <a:gd name="T3" fmla="*/ 39 h 232"/>
                <a:gd name="T4" fmla="*/ 42 w 199"/>
                <a:gd name="T5" fmla="*/ 50 h 232"/>
                <a:gd name="T6" fmla="*/ 30 w 199"/>
                <a:gd name="T7" fmla="*/ 63 h 232"/>
                <a:gd name="T8" fmla="*/ 20 w 199"/>
                <a:gd name="T9" fmla="*/ 77 h 232"/>
                <a:gd name="T10" fmla="*/ 12 w 199"/>
                <a:gd name="T11" fmla="*/ 91 h 232"/>
                <a:gd name="T12" fmla="*/ 6 w 199"/>
                <a:gd name="T13" fmla="*/ 108 h 232"/>
                <a:gd name="T14" fmla="*/ 2 w 199"/>
                <a:gd name="T15" fmla="*/ 125 h 232"/>
                <a:gd name="T16" fmla="*/ 0 w 199"/>
                <a:gd name="T17" fmla="*/ 142 h 232"/>
                <a:gd name="T18" fmla="*/ 2 w 199"/>
                <a:gd name="T19" fmla="*/ 166 h 232"/>
                <a:gd name="T20" fmla="*/ 12 w 199"/>
                <a:gd name="T21" fmla="*/ 186 h 232"/>
                <a:gd name="T22" fmla="*/ 26 w 199"/>
                <a:gd name="T23" fmla="*/ 203 h 232"/>
                <a:gd name="T24" fmla="*/ 45 w 199"/>
                <a:gd name="T25" fmla="*/ 216 h 232"/>
                <a:gd name="T26" fmla="*/ 66 w 199"/>
                <a:gd name="T27" fmla="*/ 226 h 232"/>
                <a:gd name="T28" fmla="*/ 88 w 199"/>
                <a:gd name="T29" fmla="*/ 230 h 232"/>
                <a:gd name="T30" fmla="*/ 111 w 199"/>
                <a:gd name="T31" fmla="*/ 232 h 232"/>
                <a:gd name="T32" fmla="*/ 134 w 199"/>
                <a:gd name="T33" fmla="*/ 228 h 232"/>
                <a:gd name="T34" fmla="*/ 138 w 199"/>
                <a:gd name="T35" fmla="*/ 228 h 232"/>
                <a:gd name="T36" fmla="*/ 143 w 199"/>
                <a:gd name="T37" fmla="*/ 226 h 232"/>
                <a:gd name="T38" fmla="*/ 147 w 199"/>
                <a:gd name="T39" fmla="*/ 222 h 232"/>
                <a:gd name="T40" fmla="*/ 148 w 199"/>
                <a:gd name="T41" fmla="*/ 218 h 232"/>
                <a:gd name="T42" fmla="*/ 145 w 199"/>
                <a:gd name="T43" fmla="*/ 212 h 232"/>
                <a:gd name="T44" fmla="*/ 141 w 199"/>
                <a:gd name="T45" fmla="*/ 207 h 232"/>
                <a:gd name="T46" fmla="*/ 135 w 199"/>
                <a:gd name="T47" fmla="*/ 203 h 232"/>
                <a:gd name="T48" fmla="*/ 129 w 199"/>
                <a:gd name="T49" fmla="*/ 201 h 232"/>
                <a:gd name="T50" fmla="*/ 117 w 199"/>
                <a:gd name="T51" fmla="*/ 197 h 232"/>
                <a:gd name="T52" fmla="*/ 105 w 199"/>
                <a:gd name="T53" fmla="*/ 195 h 232"/>
                <a:gd name="T54" fmla="*/ 94 w 199"/>
                <a:gd name="T55" fmla="*/ 193 h 232"/>
                <a:gd name="T56" fmla="*/ 83 w 199"/>
                <a:gd name="T57" fmla="*/ 190 h 232"/>
                <a:gd name="T58" fmla="*/ 73 w 199"/>
                <a:gd name="T59" fmla="*/ 187 h 232"/>
                <a:gd name="T60" fmla="*/ 62 w 199"/>
                <a:gd name="T61" fmla="*/ 182 h 232"/>
                <a:gd name="T62" fmla="*/ 53 w 199"/>
                <a:gd name="T63" fmla="*/ 176 h 232"/>
                <a:gd name="T64" fmla="*/ 43 w 199"/>
                <a:gd name="T65" fmla="*/ 167 h 232"/>
                <a:gd name="T66" fmla="*/ 40 w 199"/>
                <a:gd name="T67" fmla="*/ 128 h 232"/>
                <a:gd name="T68" fmla="*/ 49 w 199"/>
                <a:gd name="T69" fmla="*/ 96 h 232"/>
                <a:gd name="T70" fmla="*/ 68 w 199"/>
                <a:gd name="T71" fmla="*/ 71 h 232"/>
                <a:gd name="T72" fmla="*/ 94 w 199"/>
                <a:gd name="T73" fmla="*/ 50 h 232"/>
                <a:gd name="T74" fmla="*/ 122 w 199"/>
                <a:gd name="T75" fmla="*/ 34 h 232"/>
                <a:gd name="T76" fmla="*/ 151 w 199"/>
                <a:gd name="T77" fmla="*/ 21 h 232"/>
                <a:gd name="T78" fmla="*/ 178 w 199"/>
                <a:gd name="T79" fmla="*/ 12 h 232"/>
                <a:gd name="T80" fmla="*/ 199 w 199"/>
                <a:gd name="T81" fmla="*/ 4 h 232"/>
                <a:gd name="T82" fmla="*/ 186 w 199"/>
                <a:gd name="T83" fmla="*/ 1 h 232"/>
                <a:gd name="T84" fmla="*/ 172 w 199"/>
                <a:gd name="T85" fmla="*/ 0 h 232"/>
                <a:gd name="T86" fmla="*/ 156 w 199"/>
                <a:gd name="T87" fmla="*/ 2 h 232"/>
                <a:gd name="T88" fmla="*/ 138 w 199"/>
                <a:gd name="T89" fmla="*/ 4 h 232"/>
                <a:gd name="T90" fmla="*/ 121 w 199"/>
                <a:gd name="T91" fmla="*/ 10 h 232"/>
                <a:gd name="T92" fmla="*/ 103 w 199"/>
                <a:gd name="T93" fmla="*/ 16 h 232"/>
                <a:gd name="T94" fmla="*/ 86 w 199"/>
                <a:gd name="T95" fmla="*/ 23 h 232"/>
                <a:gd name="T96" fmla="*/ 70 w 199"/>
                <a:gd name="T97" fmla="*/ 29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17" name="Freeform 601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>
                <a:gd name="T0" fmla="*/ 108 w 128"/>
                <a:gd name="T1" fmla="*/ 59 h 180"/>
                <a:gd name="T2" fmla="*/ 113 w 128"/>
                <a:gd name="T3" fmla="*/ 77 h 180"/>
                <a:gd name="T4" fmla="*/ 111 w 128"/>
                <a:gd name="T5" fmla="*/ 94 h 180"/>
                <a:gd name="T6" fmla="*/ 103 w 128"/>
                <a:gd name="T7" fmla="*/ 108 h 180"/>
                <a:gd name="T8" fmla="*/ 91 w 128"/>
                <a:gd name="T9" fmla="*/ 121 h 180"/>
                <a:gd name="T10" fmla="*/ 77 w 128"/>
                <a:gd name="T11" fmla="*/ 132 h 180"/>
                <a:gd name="T12" fmla="*/ 61 w 128"/>
                <a:gd name="T13" fmla="*/ 144 h 180"/>
                <a:gd name="T14" fmla="*/ 45 w 128"/>
                <a:gd name="T15" fmla="*/ 154 h 180"/>
                <a:gd name="T16" fmla="*/ 30 w 128"/>
                <a:gd name="T17" fmla="*/ 164 h 180"/>
                <a:gd name="T18" fmla="*/ 28 w 128"/>
                <a:gd name="T19" fmla="*/ 168 h 180"/>
                <a:gd name="T20" fmla="*/ 27 w 128"/>
                <a:gd name="T21" fmla="*/ 170 h 180"/>
                <a:gd name="T22" fmla="*/ 27 w 128"/>
                <a:gd name="T23" fmla="*/ 174 h 180"/>
                <a:gd name="T24" fmla="*/ 28 w 128"/>
                <a:gd name="T25" fmla="*/ 177 h 180"/>
                <a:gd name="T26" fmla="*/ 32 w 128"/>
                <a:gd name="T27" fmla="*/ 179 h 180"/>
                <a:gd name="T28" fmla="*/ 35 w 128"/>
                <a:gd name="T29" fmla="*/ 180 h 180"/>
                <a:gd name="T30" fmla="*/ 37 w 128"/>
                <a:gd name="T31" fmla="*/ 180 h 180"/>
                <a:gd name="T32" fmla="*/ 41 w 128"/>
                <a:gd name="T33" fmla="*/ 179 h 180"/>
                <a:gd name="T34" fmla="*/ 60 w 128"/>
                <a:gd name="T35" fmla="*/ 169 h 180"/>
                <a:gd name="T36" fmla="*/ 77 w 128"/>
                <a:gd name="T37" fmla="*/ 158 h 180"/>
                <a:gd name="T38" fmla="*/ 94 w 128"/>
                <a:gd name="T39" fmla="*/ 145 h 180"/>
                <a:gd name="T40" fmla="*/ 109 w 128"/>
                <a:gd name="T41" fmla="*/ 130 h 180"/>
                <a:gd name="T42" fmla="*/ 120 w 128"/>
                <a:gd name="T43" fmla="*/ 114 h 180"/>
                <a:gd name="T44" fmla="*/ 127 w 128"/>
                <a:gd name="T45" fmla="*/ 95 h 180"/>
                <a:gd name="T46" fmla="*/ 128 w 128"/>
                <a:gd name="T47" fmla="*/ 76 h 180"/>
                <a:gd name="T48" fmla="*/ 123 w 128"/>
                <a:gd name="T49" fmla="*/ 55 h 180"/>
                <a:gd name="T50" fmla="*/ 113 w 128"/>
                <a:gd name="T51" fmla="*/ 39 h 180"/>
                <a:gd name="T52" fmla="*/ 97 w 128"/>
                <a:gd name="T53" fmla="*/ 25 h 180"/>
                <a:gd name="T54" fmla="*/ 79 w 128"/>
                <a:gd name="T55" fmla="*/ 15 h 180"/>
                <a:gd name="T56" fmla="*/ 57 w 128"/>
                <a:gd name="T57" fmla="*/ 7 h 180"/>
                <a:gd name="T58" fmla="*/ 36 w 128"/>
                <a:gd name="T59" fmla="*/ 2 h 180"/>
                <a:gd name="T60" fmla="*/ 19 w 128"/>
                <a:gd name="T61" fmla="*/ 0 h 180"/>
                <a:gd name="T62" fmla="*/ 6 w 128"/>
                <a:gd name="T63" fmla="*/ 0 h 180"/>
                <a:gd name="T64" fmla="*/ 0 w 128"/>
                <a:gd name="T65" fmla="*/ 4 h 180"/>
                <a:gd name="T66" fmla="*/ 14 w 128"/>
                <a:gd name="T67" fmla="*/ 9 h 180"/>
                <a:gd name="T68" fmla="*/ 29 w 128"/>
                <a:gd name="T69" fmla="*/ 14 h 180"/>
                <a:gd name="T70" fmla="*/ 46 w 128"/>
                <a:gd name="T71" fmla="*/ 19 h 180"/>
                <a:gd name="T72" fmla="*/ 61 w 128"/>
                <a:gd name="T73" fmla="*/ 23 h 180"/>
                <a:gd name="T74" fmla="*/ 76 w 128"/>
                <a:gd name="T75" fmla="*/ 29 h 180"/>
                <a:gd name="T76" fmla="*/ 89 w 128"/>
                <a:gd name="T77" fmla="*/ 37 h 180"/>
                <a:gd name="T78" fmla="*/ 100 w 128"/>
                <a:gd name="T79" fmla="*/ 46 h 180"/>
                <a:gd name="T80" fmla="*/ 108 w 128"/>
                <a:gd name="T81" fmla="*/ 59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18" name="Freeform 602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>
                <a:gd name="T0" fmla="*/ 100 w 322"/>
                <a:gd name="T1" fmla="*/ 70 h 378"/>
                <a:gd name="T2" fmla="*/ 53 w 322"/>
                <a:gd name="T3" fmla="*/ 115 h 378"/>
                <a:gd name="T4" fmla="*/ 17 w 322"/>
                <a:gd name="T5" fmla="*/ 166 h 378"/>
                <a:gd name="T6" fmla="*/ 0 w 322"/>
                <a:gd name="T7" fmla="*/ 226 h 378"/>
                <a:gd name="T8" fmla="*/ 3 w 322"/>
                <a:gd name="T9" fmla="*/ 266 h 378"/>
                <a:gd name="T10" fmla="*/ 9 w 322"/>
                <a:gd name="T11" fmla="*/ 282 h 378"/>
                <a:gd name="T12" fmla="*/ 19 w 322"/>
                <a:gd name="T13" fmla="*/ 297 h 378"/>
                <a:gd name="T14" fmla="*/ 32 w 322"/>
                <a:gd name="T15" fmla="*/ 310 h 378"/>
                <a:gd name="T16" fmla="*/ 56 w 322"/>
                <a:gd name="T17" fmla="*/ 324 h 378"/>
                <a:gd name="T18" fmla="*/ 86 w 322"/>
                <a:gd name="T19" fmla="*/ 338 h 378"/>
                <a:gd name="T20" fmla="*/ 119 w 322"/>
                <a:gd name="T21" fmla="*/ 350 h 378"/>
                <a:gd name="T22" fmla="*/ 152 w 322"/>
                <a:gd name="T23" fmla="*/ 359 h 378"/>
                <a:gd name="T24" fmla="*/ 186 w 322"/>
                <a:gd name="T25" fmla="*/ 366 h 378"/>
                <a:gd name="T26" fmla="*/ 220 w 322"/>
                <a:gd name="T27" fmla="*/ 371 h 378"/>
                <a:gd name="T28" fmla="*/ 254 w 322"/>
                <a:gd name="T29" fmla="*/ 374 h 378"/>
                <a:gd name="T30" fmla="*/ 289 w 322"/>
                <a:gd name="T31" fmla="*/ 376 h 378"/>
                <a:gd name="T32" fmla="*/ 311 w 322"/>
                <a:gd name="T33" fmla="*/ 378 h 378"/>
                <a:gd name="T34" fmla="*/ 320 w 322"/>
                <a:gd name="T35" fmla="*/ 371 h 378"/>
                <a:gd name="T36" fmla="*/ 322 w 322"/>
                <a:gd name="T37" fmla="*/ 360 h 378"/>
                <a:gd name="T38" fmla="*/ 315 w 322"/>
                <a:gd name="T39" fmla="*/ 352 h 378"/>
                <a:gd name="T40" fmla="*/ 294 w 322"/>
                <a:gd name="T41" fmla="*/ 347 h 378"/>
                <a:gd name="T42" fmla="*/ 263 w 322"/>
                <a:gd name="T43" fmla="*/ 341 h 378"/>
                <a:gd name="T44" fmla="*/ 232 w 322"/>
                <a:gd name="T45" fmla="*/ 336 h 378"/>
                <a:gd name="T46" fmla="*/ 200 w 322"/>
                <a:gd name="T47" fmla="*/ 332 h 378"/>
                <a:gd name="T48" fmla="*/ 170 w 322"/>
                <a:gd name="T49" fmla="*/ 326 h 378"/>
                <a:gd name="T50" fmla="*/ 139 w 322"/>
                <a:gd name="T51" fmla="*/ 318 h 378"/>
                <a:gd name="T52" fmla="*/ 110 w 322"/>
                <a:gd name="T53" fmla="*/ 309 h 378"/>
                <a:gd name="T54" fmla="*/ 80 w 322"/>
                <a:gd name="T55" fmla="*/ 297 h 378"/>
                <a:gd name="T56" fmla="*/ 55 w 322"/>
                <a:gd name="T57" fmla="*/ 281 h 378"/>
                <a:gd name="T58" fmla="*/ 38 w 322"/>
                <a:gd name="T59" fmla="*/ 259 h 378"/>
                <a:gd name="T60" fmla="*/ 34 w 322"/>
                <a:gd name="T61" fmla="*/ 232 h 378"/>
                <a:gd name="T62" fmla="*/ 38 w 322"/>
                <a:gd name="T63" fmla="*/ 200 h 378"/>
                <a:gd name="T64" fmla="*/ 51 w 322"/>
                <a:gd name="T65" fmla="*/ 170 h 378"/>
                <a:gd name="T66" fmla="*/ 71 w 322"/>
                <a:gd name="T67" fmla="*/ 137 h 378"/>
                <a:gd name="T68" fmla="*/ 94 w 322"/>
                <a:gd name="T69" fmla="*/ 110 h 378"/>
                <a:gd name="T70" fmla="*/ 123 w 322"/>
                <a:gd name="T71" fmla="*/ 82 h 378"/>
                <a:gd name="T72" fmla="*/ 153 w 322"/>
                <a:gd name="T73" fmla="*/ 57 h 378"/>
                <a:gd name="T74" fmla="*/ 195 w 322"/>
                <a:gd name="T75" fmla="*/ 38 h 378"/>
                <a:gd name="T76" fmla="*/ 238 w 322"/>
                <a:gd name="T77" fmla="*/ 20 h 378"/>
                <a:gd name="T78" fmla="*/ 264 w 322"/>
                <a:gd name="T79" fmla="*/ 7 h 378"/>
                <a:gd name="T80" fmla="*/ 256 w 322"/>
                <a:gd name="T81" fmla="*/ 0 h 378"/>
                <a:gd name="T82" fmla="*/ 221 w 322"/>
                <a:gd name="T83" fmla="*/ 4 h 378"/>
                <a:gd name="T84" fmla="*/ 180 w 322"/>
                <a:gd name="T85" fmla="*/ 18 h 378"/>
                <a:gd name="T86" fmla="*/ 141 w 322"/>
                <a:gd name="T87" fmla="*/ 38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19" name="Freeform 603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>
                <a:gd name="T0" fmla="*/ 235 w 283"/>
                <a:gd name="T1" fmla="*/ 77 h 252"/>
                <a:gd name="T2" fmla="*/ 248 w 283"/>
                <a:gd name="T3" fmla="*/ 91 h 252"/>
                <a:gd name="T4" fmla="*/ 256 w 283"/>
                <a:gd name="T5" fmla="*/ 107 h 252"/>
                <a:gd name="T6" fmla="*/ 259 w 283"/>
                <a:gd name="T7" fmla="*/ 124 h 252"/>
                <a:gd name="T8" fmla="*/ 259 w 283"/>
                <a:gd name="T9" fmla="*/ 142 h 252"/>
                <a:gd name="T10" fmla="*/ 257 w 283"/>
                <a:gd name="T11" fmla="*/ 157 h 252"/>
                <a:gd name="T12" fmla="*/ 252 w 283"/>
                <a:gd name="T13" fmla="*/ 170 h 252"/>
                <a:gd name="T14" fmla="*/ 244 w 283"/>
                <a:gd name="T15" fmla="*/ 183 h 252"/>
                <a:gd name="T16" fmla="*/ 236 w 283"/>
                <a:gd name="T17" fmla="*/ 193 h 252"/>
                <a:gd name="T18" fmla="*/ 225 w 283"/>
                <a:gd name="T19" fmla="*/ 204 h 252"/>
                <a:gd name="T20" fmla="*/ 215 w 283"/>
                <a:gd name="T21" fmla="*/ 214 h 252"/>
                <a:gd name="T22" fmla="*/ 204 w 283"/>
                <a:gd name="T23" fmla="*/ 224 h 252"/>
                <a:gd name="T24" fmla="*/ 194 w 283"/>
                <a:gd name="T25" fmla="*/ 234 h 252"/>
                <a:gd name="T26" fmla="*/ 191 w 283"/>
                <a:gd name="T27" fmla="*/ 238 h 252"/>
                <a:gd name="T28" fmla="*/ 191 w 283"/>
                <a:gd name="T29" fmla="*/ 241 h 252"/>
                <a:gd name="T30" fmla="*/ 191 w 283"/>
                <a:gd name="T31" fmla="*/ 245 h 252"/>
                <a:gd name="T32" fmla="*/ 194 w 283"/>
                <a:gd name="T33" fmla="*/ 248 h 252"/>
                <a:gd name="T34" fmla="*/ 197 w 283"/>
                <a:gd name="T35" fmla="*/ 250 h 252"/>
                <a:gd name="T36" fmla="*/ 202 w 283"/>
                <a:gd name="T37" fmla="*/ 252 h 252"/>
                <a:gd name="T38" fmla="*/ 205 w 283"/>
                <a:gd name="T39" fmla="*/ 250 h 252"/>
                <a:gd name="T40" fmla="*/ 209 w 283"/>
                <a:gd name="T41" fmla="*/ 248 h 252"/>
                <a:gd name="T42" fmla="*/ 232 w 283"/>
                <a:gd name="T43" fmla="*/ 233 h 252"/>
                <a:gd name="T44" fmla="*/ 252 w 283"/>
                <a:gd name="T45" fmla="*/ 214 h 252"/>
                <a:gd name="T46" fmla="*/ 268 w 283"/>
                <a:gd name="T47" fmla="*/ 192 h 252"/>
                <a:gd name="T48" fmla="*/ 278 w 283"/>
                <a:gd name="T49" fmla="*/ 167 h 252"/>
                <a:gd name="T50" fmla="*/ 283 w 283"/>
                <a:gd name="T51" fmla="*/ 141 h 252"/>
                <a:gd name="T52" fmla="*/ 280 w 283"/>
                <a:gd name="T53" fmla="*/ 115 h 252"/>
                <a:gd name="T54" fmla="*/ 271 w 283"/>
                <a:gd name="T55" fmla="*/ 91 h 252"/>
                <a:gd name="T56" fmla="*/ 252 w 283"/>
                <a:gd name="T57" fmla="*/ 69 h 252"/>
                <a:gd name="T58" fmla="*/ 238 w 283"/>
                <a:gd name="T59" fmla="*/ 57 h 252"/>
                <a:gd name="T60" fmla="*/ 222 w 283"/>
                <a:gd name="T61" fmla="*/ 48 h 252"/>
                <a:gd name="T62" fmla="*/ 204 w 283"/>
                <a:gd name="T63" fmla="*/ 39 h 252"/>
                <a:gd name="T64" fmla="*/ 184 w 283"/>
                <a:gd name="T65" fmla="*/ 31 h 252"/>
                <a:gd name="T66" fmla="*/ 164 w 283"/>
                <a:gd name="T67" fmla="*/ 23 h 252"/>
                <a:gd name="T68" fmla="*/ 144 w 283"/>
                <a:gd name="T69" fmla="*/ 17 h 252"/>
                <a:gd name="T70" fmla="*/ 123 w 283"/>
                <a:gd name="T71" fmla="*/ 13 h 252"/>
                <a:gd name="T72" fmla="*/ 103 w 283"/>
                <a:gd name="T73" fmla="*/ 8 h 252"/>
                <a:gd name="T74" fmla="*/ 83 w 283"/>
                <a:gd name="T75" fmla="*/ 5 h 252"/>
                <a:gd name="T76" fmla="*/ 66 w 283"/>
                <a:gd name="T77" fmla="*/ 2 h 252"/>
                <a:gd name="T78" fmla="*/ 48 w 283"/>
                <a:gd name="T79" fmla="*/ 0 h 252"/>
                <a:gd name="T80" fmla="*/ 34 w 283"/>
                <a:gd name="T81" fmla="*/ 0 h 252"/>
                <a:gd name="T82" fmla="*/ 21 w 283"/>
                <a:gd name="T83" fmla="*/ 0 h 252"/>
                <a:gd name="T84" fmla="*/ 11 w 283"/>
                <a:gd name="T85" fmla="*/ 0 h 252"/>
                <a:gd name="T86" fmla="*/ 4 w 283"/>
                <a:gd name="T87" fmla="*/ 2 h 252"/>
                <a:gd name="T88" fmla="*/ 0 w 283"/>
                <a:gd name="T89" fmla="*/ 5 h 252"/>
                <a:gd name="T90" fmla="*/ 12 w 283"/>
                <a:gd name="T91" fmla="*/ 7 h 252"/>
                <a:gd name="T92" fmla="*/ 24 w 283"/>
                <a:gd name="T93" fmla="*/ 8 h 252"/>
                <a:gd name="T94" fmla="*/ 38 w 283"/>
                <a:gd name="T95" fmla="*/ 10 h 252"/>
                <a:gd name="T96" fmla="*/ 52 w 283"/>
                <a:gd name="T97" fmla="*/ 13 h 252"/>
                <a:gd name="T98" fmla="*/ 66 w 283"/>
                <a:gd name="T99" fmla="*/ 16 h 252"/>
                <a:gd name="T100" fmla="*/ 82 w 283"/>
                <a:gd name="T101" fmla="*/ 18 h 252"/>
                <a:gd name="T102" fmla="*/ 98 w 283"/>
                <a:gd name="T103" fmla="*/ 22 h 252"/>
                <a:gd name="T104" fmla="*/ 114 w 283"/>
                <a:gd name="T105" fmla="*/ 25 h 252"/>
                <a:gd name="T106" fmla="*/ 129 w 283"/>
                <a:gd name="T107" fmla="*/ 30 h 252"/>
                <a:gd name="T108" fmla="*/ 146 w 283"/>
                <a:gd name="T109" fmla="*/ 34 h 252"/>
                <a:gd name="T110" fmla="*/ 162 w 283"/>
                <a:gd name="T111" fmla="*/ 39 h 252"/>
                <a:gd name="T112" fmla="*/ 177 w 283"/>
                <a:gd name="T113" fmla="*/ 45 h 252"/>
                <a:gd name="T114" fmla="*/ 193 w 283"/>
                <a:gd name="T115" fmla="*/ 52 h 252"/>
                <a:gd name="T116" fmla="*/ 208 w 283"/>
                <a:gd name="T117" fmla="*/ 60 h 252"/>
                <a:gd name="T118" fmla="*/ 222 w 283"/>
                <a:gd name="T119" fmla="*/ 68 h 252"/>
                <a:gd name="T120" fmla="*/ 235 w 283"/>
                <a:gd name="T121" fmla="*/ 7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20" name="Freeform 604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>
                <a:gd name="T0" fmla="*/ 0 w 114"/>
                <a:gd name="T1" fmla="*/ 130 h 238"/>
                <a:gd name="T2" fmla="*/ 0 w 114"/>
                <a:gd name="T3" fmla="*/ 149 h 238"/>
                <a:gd name="T4" fmla="*/ 4 w 114"/>
                <a:gd name="T5" fmla="*/ 168 h 238"/>
                <a:gd name="T6" fmla="*/ 12 w 114"/>
                <a:gd name="T7" fmla="*/ 185 h 238"/>
                <a:gd name="T8" fmla="*/ 24 w 114"/>
                <a:gd name="T9" fmla="*/ 200 h 238"/>
                <a:gd name="T10" fmla="*/ 38 w 114"/>
                <a:gd name="T11" fmla="*/ 213 h 238"/>
                <a:gd name="T12" fmla="*/ 55 w 114"/>
                <a:gd name="T13" fmla="*/ 224 h 238"/>
                <a:gd name="T14" fmla="*/ 73 w 114"/>
                <a:gd name="T15" fmla="*/ 232 h 238"/>
                <a:gd name="T16" fmla="*/ 92 w 114"/>
                <a:gd name="T17" fmla="*/ 237 h 238"/>
                <a:gd name="T18" fmla="*/ 98 w 114"/>
                <a:gd name="T19" fmla="*/ 238 h 238"/>
                <a:gd name="T20" fmla="*/ 104 w 114"/>
                <a:gd name="T21" fmla="*/ 235 h 238"/>
                <a:gd name="T22" fmla="*/ 109 w 114"/>
                <a:gd name="T23" fmla="*/ 232 h 238"/>
                <a:gd name="T24" fmla="*/ 111 w 114"/>
                <a:gd name="T25" fmla="*/ 227 h 238"/>
                <a:gd name="T26" fmla="*/ 111 w 114"/>
                <a:gd name="T27" fmla="*/ 222 h 238"/>
                <a:gd name="T28" fmla="*/ 110 w 114"/>
                <a:gd name="T29" fmla="*/ 216 h 238"/>
                <a:gd name="T30" fmla="*/ 106 w 114"/>
                <a:gd name="T31" fmla="*/ 211 h 238"/>
                <a:gd name="T32" fmla="*/ 100 w 114"/>
                <a:gd name="T33" fmla="*/ 209 h 238"/>
                <a:gd name="T34" fmla="*/ 82 w 114"/>
                <a:gd name="T35" fmla="*/ 202 h 238"/>
                <a:gd name="T36" fmla="*/ 64 w 114"/>
                <a:gd name="T37" fmla="*/ 193 h 238"/>
                <a:gd name="T38" fmla="*/ 50 w 114"/>
                <a:gd name="T39" fmla="*/ 180 h 238"/>
                <a:gd name="T40" fmla="*/ 39 w 114"/>
                <a:gd name="T41" fmla="*/ 167 h 238"/>
                <a:gd name="T42" fmla="*/ 32 w 114"/>
                <a:gd name="T43" fmla="*/ 149 h 238"/>
                <a:gd name="T44" fmla="*/ 29 w 114"/>
                <a:gd name="T45" fmla="*/ 131 h 238"/>
                <a:gd name="T46" fmla="*/ 29 w 114"/>
                <a:gd name="T47" fmla="*/ 111 h 238"/>
                <a:gd name="T48" fmla="*/ 35 w 114"/>
                <a:gd name="T49" fmla="*/ 91 h 238"/>
                <a:gd name="T50" fmla="*/ 42 w 114"/>
                <a:gd name="T51" fmla="*/ 76 h 238"/>
                <a:gd name="T52" fmla="*/ 51 w 114"/>
                <a:gd name="T53" fmla="*/ 62 h 238"/>
                <a:gd name="T54" fmla="*/ 62 w 114"/>
                <a:gd name="T55" fmla="*/ 49 h 238"/>
                <a:gd name="T56" fmla="*/ 73 w 114"/>
                <a:gd name="T57" fmla="*/ 38 h 238"/>
                <a:gd name="T58" fmla="*/ 84 w 114"/>
                <a:gd name="T59" fmla="*/ 28 h 238"/>
                <a:gd name="T60" fmla="*/ 96 w 114"/>
                <a:gd name="T61" fmla="*/ 18 h 238"/>
                <a:gd name="T62" fmla="*/ 106 w 114"/>
                <a:gd name="T63" fmla="*/ 9 h 238"/>
                <a:gd name="T64" fmla="*/ 114 w 114"/>
                <a:gd name="T65" fmla="*/ 1 h 238"/>
                <a:gd name="T66" fmla="*/ 106 w 114"/>
                <a:gd name="T67" fmla="*/ 0 h 238"/>
                <a:gd name="T68" fmla="*/ 93 w 114"/>
                <a:gd name="T69" fmla="*/ 6 h 238"/>
                <a:gd name="T70" fmla="*/ 76 w 114"/>
                <a:gd name="T71" fmla="*/ 18 h 238"/>
                <a:gd name="T72" fmla="*/ 56 w 114"/>
                <a:gd name="T73" fmla="*/ 36 h 238"/>
                <a:gd name="T74" fmla="*/ 37 w 114"/>
                <a:gd name="T75" fmla="*/ 57 h 238"/>
                <a:gd name="T76" fmla="*/ 20 w 114"/>
                <a:gd name="T77" fmla="*/ 80 h 238"/>
                <a:gd name="T78" fmla="*/ 7 w 114"/>
                <a:gd name="T79" fmla="*/ 106 h 238"/>
                <a:gd name="T80" fmla="*/ 0 w 114"/>
                <a:gd name="T81" fmla="*/ 13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21" name="Freeform 605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>
                <a:gd name="T0" fmla="*/ 207 w 246"/>
                <a:gd name="T1" fmla="*/ 124 h 310"/>
                <a:gd name="T2" fmla="*/ 219 w 246"/>
                <a:gd name="T3" fmla="*/ 143 h 310"/>
                <a:gd name="T4" fmla="*/ 225 w 246"/>
                <a:gd name="T5" fmla="*/ 164 h 310"/>
                <a:gd name="T6" fmla="*/ 221 w 246"/>
                <a:gd name="T7" fmla="*/ 187 h 310"/>
                <a:gd name="T8" fmla="*/ 208 w 246"/>
                <a:gd name="T9" fmla="*/ 209 h 310"/>
                <a:gd name="T10" fmla="*/ 188 w 246"/>
                <a:gd name="T11" fmla="*/ 228 h 310"/>
                <a:gd name="T12" fmla="*/ 166 w 246"/>
                <a:gd name="T13" fmla="*/ 246 h 310"/>
                <a:gd name="T14" fmla="*/ 143 w 246"/>
                <a:gd name="T15" fmla="*/ 264 h 310"/>
                <a:gd name="T16" fmla="*/ 129 w 246"/>
                <a:gd name="T17" fmla="*/ 278 h 310"/>
                <a:gd name="T18" fmla="*/ 124 w 246"/>
                <a:gd name="T19" fmla="*/ 287 h 310"/>
                <a:gd name="T20" fmla="*/ 120 w 246"/>
                <a:gd name="T21" fmla="*/ 296 h 310"/>
                <a:gd name="T22" fmla="*/ 121 w 246"/>
                <a:gd name="T23" fmla="*/ 305 h 310"/>
                <a:gd name="T24" fmla="*/ 130 w 246"/>
                <a:gd name="T25" fmla="*/ 310 h 310"/>
                <a:gd name="T26" fmla="*/ 139 w 246"/>
                <a:gd name="T27" fmla="*/ 309 h 310"/>
                <a:gd name="T28" fmla="*/ 154 w 246"/>
                <a:gd name="T29" fmla="*/ 293 h 310"/>
                <a:gd name="T30" fmla="*/ 180 w 246"/>
                <a:gd name="T31" fmla="*/ 269 h 310"/>
                <a:gd name="T32" fmla="*/ 207 w 246"/>
                <a:gd name="T33" fmla="*/ 246 h 310"/>
                <a:gd name="T34" fmla="*/ 231 w 246"/>
                <a:gd name="T35" fmla="*/ 219 h 310"/>
                <a:gd name="T36" fmla="*/ 245 w 246"/>
                <a:gd name="T37" fmla="*/ 187 h 310"/>
                <a:gd name="T38" fmla="*/ 242 w 246"/>
                <a:gd name="T39" fmla="*/ 153 h 310"/>
                <a:gd name="T40" fmla="*/ 227 w 246"/>
                <a:gd name="T41" fmla="*/ 120 h 310"/>
                <a:gd name="T42" fmla="*/ 201 w 246"/>
                <a:gd name="T43" fmla="*/ 94 h 310"/>
                <a:gd name="T44" fmla="*/ 177 w 246"/>
                <a:gd name="T45" fmla="*/ 74 h 310"/>
                <a:gd name="T46" fmla="*/ 152 w 246"/>
                <a:gd name="T47" fmla="*/ 60 h 310"/>
                <a:gd name="T48" fmla="*/ 126 w 246"/>
                <a:gd name="T49" fmla="*/ 43 h 310"/>
                <a:gd name="T50" fmla="*/ 98 w 246"/>
                <a:gd name="T51" fmla="*/ 28 h 310"/>
                <a:gd name="T52" fmla="*/ 72 w 246"/>
                <a:gd name="T53" fmla="*/ 16 h 310"/>
                <a:gd name="T54" fmla="*/ 46 w 246"/>
                <a:gd name="T55" fmla="*/ 7 h 310"/>
                <a:gd name="T56" fmla="*/ 24 w 246"/>
                <a:gd name="T57" fmla="*/ 1 h 310"/>
                <a:gd name="T58" fmla="*/ 7 w 246"/>
                <a:gd name="T59" fmla="*/ 1 h 310"/>
                <a:gd name="T60" fmla="*/ 8 w 246"/>
                <a:gd name="T61" fmla="*/ 6 h 310"/>
                <a:gd name="T62" fmla="*/ 28 w 246"/>
                <a:gd name="T63" fmla="*/ 14 h 310"/>
                <a:gd name="T64" fmla="*/ 51 w 246"/>
                <a:gd name="T65" fmla="*/ 24 h 310"/>
                <a:gd name="T66" fmla="*/ 78 w 246"/>
                <a:gd name="T67" fmla="*/ 37 h 310"/>
                <a:gd name="T68" fmla="*/ 106 w 246"/>
                <a:gd name="T69" fmla="*/ 51 h 310"/>
                <a:gd name="T70" fmla="*/ 134 w 246"/>
                <a:gd name="T71" fmla="*/ 69 h 310"/>
                <a:gd name="T72" fmla="*/ 163 w 246"/>
                <a:gd name="T73" fmla="*/ 87 h 310"/>
                <a:gd name="T74" fmla="*/ 187 w 246"/>
                <a:gd name="T75" fmla="*/ 105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22" name="Freeform 606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>
                <a:gd name="T0" fmla="*/ 31 w 83"/>
                <a:gd name="T1" fmla="*/ 14 h 187"/>
                <a:gd name="T2" fmla="*/ 29 w 83"/>
                <a:gd name="T3" fmla="*/ 8 h 187"/>
                <a:gd name="T4" fmla="*/ 25 w 83"/>
                <a:gd name="T5" fmla="*/ 3 h 187"/>
                <a:gd name="T6" fmla="*/ 19 w 83"/>
                <a:gd name="T7" fmla="*/ 1 h 187"/>
                <a:gd name="T8" fmla="*/ 14 w 83"/>
                <a:gd name="T9" fmla="*/ 0 h 187"/>
                <a:gd name="T10" fmla="*/ 8 w 83"/>
                <a:gd name="T11" fmla="*/ 2 h 187"/>
                <a:gd name="T12" fmla="*/ 3 w 83"/>
                <a:gd name="T13" fmla="*/ 5 h 187"/>
                <a:gd name="T14" fmla="*/ 0 w 83"/>
                <a:gd name="T15" fmla="*/ 11 h 187"/>
                <a:gd name="T16" fmla="*/ 0 w 83"/>
                <a:gd name="T17" fmla="*/ 17 h 187"/>
                <a:gd name="T18" fmla="*/ 5 w 83"/>
                <a:gd name="T19" fmla="*/ 42 h 187"/>
                <a:gd name="T20" fmla="*/ 15 w 83"/>
                <a:gd name="T21" fmla="*/ 71 h 187"/>
                <a:gd name="T22" fmla="*/ 27 w 83"/>
                <a:gd name="T23" fmla="*/ 100 h 187"/>
                <a:gd name="T24" fmla="*/ 41 w 83"/>
                <a:gd name="T25" fmla="*/ 127 h 187"/>
                <a:gd name="T26" fmla="*/ 55 w 83"/>
                <a:gd name="T27" fmla="*/ 151 h 187"/>
                <a:gd name="T28" fmla="*/ 68 w 83"/>
                <a:gd name="T29" fmla="*/ 171 h 187"/>
                <a:gd name="T30" fmla="*/ 77 w 83"/>
                <a:gd name="T31" fmla="*/ 184 h 187"/>
                <a:gd name="T32" fmla="*/ 83 w 83"/>
                <a:gd name="T33" fmla="*/ 187 h 187"/>
                <a:gd name="T34" fmla="*/ 80 w 83"/>
                <a:gd name="T35" fmla="*/ 174 h 187"/>
                <a:gd name="T36" fmla="*/ 75 w 83"/>
                <a:gd name="T37" fmla="*/ 158 h 187"/>
                <a:gd name="T38" fmla="*/ 68 w 83"/>
                <a:gd name="T39" fmla="*/ 138 h 187"/>
                <a:gd name="T40" fmla="*/ 59 w 83"/>
                <a:gd name="T41" fmla="*/ 113 h 187"/>
                <a:gd name="T42" fmla="*/ 51 w 83"/>
                <a:gd name="T43" fmla="*/ 88 h 187"/>
                <a:gd name="T44" fmla="*/ 43 w 83"/>
                <a:gd name="T45" fmla="*/ 63 h 187"/>
                <a:gd name="T46" fmla="*/ 36 w 83"/>
                <a:gd name="T47" fmla="*/ 38 h 187"/>
                <a:gd name="T48" fmla="*/ 31 w 83"/>
                <a:gd name="T49" fmla="*/ 14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23" name="Freeform 607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>
                <a:gd name="T0" fmla="*/ 22 w 44"/>
                <a:gd name="T1" fmla="*/ 10 h 94"/>
                <a:gd name="T2" fmla="*/ 21 w 44"/>
                <a:gd name="T3" fmla="*/ 6 h 94"/>
                <a:gd name="T4" fmla="*/ 18 w 44"/>
                <a:gd name="T5" fmla="*/ 2 h 94"/>
                <a:gd name="T6" fmla="*/ 14 w 44"/>
                <a:gd name="T7" fmla="*/ 0 h 94"/>
                <a:gd name="T8" fmla="*/ 10 w 44"/>
                <a:gd name="T9" fmla="*/ 0 h 94"/>
                <a:gd name="T10" fmla="*/ 6 w 44"/>
                <a:gd name="T11" fmla="*/ 1 h 94"/>
                <a:gd name="T12" fmla="*/ 3 w 44"/>
                <a:gd name="T13" fmla="*/ 3 h 94"/>
                <a:gd name="T14" fmla="*/ 0 w 44"/>
                <a:gd name="T15" fmla="*/ 7 h 94"/>
                <a:gd name="T16" fmla="*/ 0 w 44"/>
                <a:gd name="T17" fmla="*/ 11 h 94"/>
                <a:gd name="T18" fmla="*/ 0 w 44"/>
                <a:gd name="T19" fmla="*/ 24 h 94"/>
                <a:gd name="T20" fmla="*/ 4 w 44"/>
                <a:gd name="T21" fmla="*/ 38 h 94"/>
                <a:gd name="T22" fmla="*/ 8 w 44"/>
                <a:gd name="T23" fmla="*/ 52 h 94"/>
                <a:gd name="T24" fmla="*/ 14 w 44"/>
                <a:gd name="T25" fmla="*/ 65 h 94"/>
                <a:gd name="T26" fmla="*/ 21 w 44"/>
                <a:gd name="T27" fmla="*/ 78 h 94"/>
                <a:gd name="T28" fmla="*/ 28 w 44"/>
                <a:gd name="T29" fmla="*/ 87 h 94"/>
                <a:gd name="T30" fmla="*/ 37 w 44"/>
                <a:gd name="T31" fmla="*/ 93 h 94"/>
                <a:gd name="T32" fmla="*/ 42 w 44"/>
                <a:gd name="T33" fmla="*/ 94 h 94"/>
                <a:gd name="T34" fmla="*/ 44 w 44"/>
                <a:gd name="T35" fmla="*/ 76 h 94"/>
                <a:gd name="T36" fmla="*/ 38 w 44"/>
                <a:gd name="T37" fmla="*/ 54 h 94"/>
                <a:gd name="T38" fmla="*/ 31 w 44"/>
                <a:gd name="T39" fmla="*/ 32 h 94"/>
                <a:gd name="T40" fmla="*/ 22 w 44"/>
                <a:gd name="T41" fmla="*/ 1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24" name="Freeform 608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>
                <a:gd name="T0" fmla="*/ 20 w 38"/>
                <a:gd name="T1" fmla="*/ 7 h 54"/>
                <a:gd name="T2" fmla="*/ 20 w 38"/>
                <a:gd name="T3" fmla="*/ 8 h 54"/>
                <a:gd name="T4" fmla="*/ 20 w 38"/>
                <a:gd name="T5" fmla="*/ 8 h 54"/>
                <a:gd name="T6" fmla="*/ 20 w 38"/>
                <a:gd name="T7" fmla="*/ 8 h 54"/>
                <a:gd name="T8" fmla="*/ 20 w 38"/>
                <a:gd name="T9" fmla="*/ 8 h 54"/>
                <a:gd name="T10" fmla="*/ 19 w 38"/>
                <a:gd name="T11" fmla="*/ 4 h 54"/>
                <a:gd name="T12" fmla="*/ 15 w 38"/>
                <a:gd name="T13" fmla="*/ 1 h 54"/>
                <a:gd name="T14" fmla="*/ 12 w 38"/>
                <a:gd name="T15" fmla="*/ 0 h 54"/>
                <a:gd name="T16" fmla="*/ 7 w 38"/>
                <a:gd name="T17" fmla="*/ 0 h 54"/>
                <a:gd name="T18" fmla="*/ 4 w 38"/>
                <a:gd name="T19" fmla="*/ 1 h 54"/>
                <a:gd name="T20" fmla="*/ 1 w 38"/>
                <a:gd name="T21" fmla="*/ 4 h 54"/>
                <a:gd name="T22" fmla="*/ 0 w 38"/>
                <a:gd name="T23" fmla="*/ 8 h 54"/>
                <a:gd name="T24" fmla="*/ 0 w 38"/>
                <a:gd name="T25" fmla="*/ 11 h 54"/>
                <a:gd name="T26" fmla="*/ 1 w 38"/>
                <a:gd name="T27" fmla="*/ 17 h 54"/>
                <a:gd name="T28" fmla="*/ 4 w 38"/>
                <a:gd name="T29" fmla="*/ 24 h 54"/>
                <a:gd name="T30" fmla="*/ 8 w 38"/>
                <a:gd name="T31" fmla="*/ 32 h 54"/>
                <a:gd name="T32" fmla="*/ 14 w 38"/>
                <a:gd name="T33" fmla="*/ 39 h 54"/>
                <a:gd name="T34" fmla="*/ 20 w 38"/>
                <a:gd name="T35" fmla="*/ 46 h 54"/>
                <a:gd name="T36" fmla="*/ 27 w 38"/>
                <a:gd name="T37" fmla="*/ 50 h 54"/>
                <a:gd name="T38" fmla="*/ 33 w 38"/>
                <a:gd name="T39" fmla="*/ 54 h 54"/>
                <a:gd name="T40" fmla="*/ 38 w 38"/>
                <a:gd name="T41" fmla="*/ 54 h 54"/>
                <a:gd name="T42" fmla="*/ 36 w 38"/>
                <a:gd name="T43" fmla="*/ 42 h 54"/>
                <a:gd name="T44" fmla="*/ 32 w 38"/>
                <a:gd name="T45" fmla="*/ 29 h 54"/>
                <a:gd name="T46" fmla="*/ 25 w 38"/>
                <a:gd name="T47" fmla="*/ 16 h 54"/>
                <a:gd name="T48" fmla="*/ 20 w 38"/>
                <a:gd name="T49" fmla="*/ 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25" name="Freeform 609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>
                <a:gd name="T0" fmla="*/ 41 w 52"/>
                <a:gd name="T1" fmla="*/ 27 h 36"/>
                <a:gd name="T2" fmla="*/ 46 w 52"/>
                <a:gd name="T3" fmla="*/ 24 h 36"/>
                <a:gd name="T4" fmla="*/ 51 w 52"/>
                <a:gd name="T5" fmla="*/ 21 h 36"/>
                <a:gd name="T6" fmla="*/ 52 w 52"/>
                <a:gd name="T7" fmla="*/ 16 h 36"/>
                <a:gd name="T8" fmla="*/ 52 w 52"/>
                <a:gd name="T9" fmla="*/ 12 h 36"/>
                <a:gd name="T10" fmla="*/ 50 w 52"/>
                <a:gd name="T11" fmla="*/ 6 h 36"/>
                <a:gd name="T12" fmla="*/ 46 w 52"/>
                <a:gd name="T13" fmla="*/ 2 h 36"/>
                <a:gd name="T14" fmla="*/ 41 w 52"/>
                <a:gd name="T15" fmla="*/ 0 h 36"/>
                <a:gd name="T16" fmla="*/ 36 w 52"/>
                <a:gd name="T17" fmla="*/ 0 h 36"/>
                <a:gd name="T18" fmla="*/ 33 w 52"/>
                <a:gd name="T19" fmla="*/ 0 h 36"/>
                <a:gd name="T20" fmla="*/ 29 w 52"/>
                <a:gd name="T21" fmla="*/ 1 h 36"/>
                <a:gd name="T22" fmla="*/ 21 w 52"/>
                <a:gd name="T23" fmla="*/ 4 h 36"/>
                <a:gd name="T24" fmla="*/ 13 w 52"/>
                <a:gd name="T25" fmla="*/ 8 h 36"/>
                <a:gd name="T26" fmla="*/ 6 w 52"/>
                <a:gd name="T27" fmla="*/ 15 h 36"/>
                <a:gd name="T28" fmla="*/ 3 w 52"/>
                <a:gd name="T29" fmla="*/ 22 h 36"/>
                <a:gd name="T30" fmla="*/ 0 w 52"/>
                <a:gd name="T31" fmla="*/ 29 h 36"/>
                <a:gd name="T32" fmla="*/ 0 w 52"/>
                <a:gd name="T33" fmla="*/ 31 h 36"/>
                <a:gd name="T34" fmla="*/ 4 w 52"/>
                <a:gd name="T35" fmla="*/ 33 h 36"/>
                <a:gd name="T36" fmla="*/ 9 w 52"/>
                <a:gd name="T37" fmla="*/ 36 h 36"/>
                <a:gd name="T38" fmla="*/ 13 w 52"/>
                <a:gd name="T39" fmla="*/ 36 h 36"/>
                <a:gd name="T40" fmla="*/ 18 w 52"/>
                <a:gd name="T41" fmla="*/ 36 h 36"/>
                <a:gd name="T42" fmla="*/ 24 w 52"/>
                <a:gd name="T43" fmla="*/ 33 h 36"/>
                <a:gd name="T44" fmla="*/ 30 w 52"/>
                <a:gd name="T45" fmla="*/ 32 h 36"/>
                <a:gd name="T46" fmla="*/ 36 w 52"/>
                <a:gd name="T47" fmla="*/ 30 h 36"/>
                <a:gd name="T48" fmla="*/ 41 w 52"/>
                <a:gd name="T49" fmla="*/ 27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26" name="Freeform 610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>
                <a:gd name="T0" fmla="*/ 73 w 198"/>
                <a:gd name="T1" fmla="*/ 36 h 236"/>
                <a:gd name="T2" fmla="*/ 58 w 198"/>
                <a:gd name="T3" fmla="*/ 46 h 236"/>
                <a:gd name="T4" fmla="*/ 46 w 198"/>
                <a:gd name="T5" fmla="*/ 58 h 236"/>
                <a:gd name="T6" fmla="*/ 33 w 198"/>
                <a:gd name="T7" fmla="*/ 72 h 236"/>
                <a:gd name="T8" fmla="*/ 22 w 198"/>
                <a:gd name="T9" fmla="*/ 85 h 236"/>
                <a:gd name="T10" fmla="*/ 14 w 198"/>
                <a:gd name="T11" fmla="*/ 100 h 236"/>
                <a:gd name="T12" fmla="*/ 7 w 198"/>
                <a:gd name="T13" fmla="*/ 115 h 236"/>
                <a:gd name="T14" fmla="*/ 2 w 198"/>
                <a:gd name="T15" fmla="*/ 130 h 236"/>
                <a:gd name="T16" fmla="*/ 0 w 198"/>
                <a:gd name="T17" fmla="*/ 146 h 236"/>
                <a:gd name="T18" fmla="*/ 2 w 198"/>
                <a:gd name="T19" fmla="*/ 170 h 236"/>
                <a:gd name="T20" fmla="*/ 12 w 198"/>
                <a:gd name="T21" fmla="*/ 190 h 236"/>
                <a:gd name="T22" fmla="*/ 26 w 198"/>
                <a:gd name="T23" fmla="*/ 207 h 236"/>
                <a:gd name="T24" fmla="*/ 43 w 198"/>
                <a:gd name="T25" fmla="*/ 220 h 236"/>
                <a:gd name="T26" fmla="*/ 64 w 198"/>
                <a:gd name="T27" fmla="*/ 229 h 236"/>
                <a:gd name="T28" fmla="*/ 88 w 198"/>
                <a:gd name="T29" fmla="*/ 235 h 236"/>
                <a:gd name="T30" fmla="*/ 110 w 198"/>
                <a:gd name="T31" fmla="*/ 236 h 236"/>
                <a:gd name="T32" fmla="*/ 132 w 198"/>
                <a:gd name="T33" fmla="*/ 232 h 236"/>
                <a:gd name="T34" fmla="*/ 137 w 198"/>
                <a:gd name="T35" fmla="*/ 232 h 236"/>
                <a:gd name="T36" fmla="*/ 142 w 198"/>
                <a:gd name="T37" fmla="*/ 230 h 236"/>
                <a:gd name="T38" fmla="*/ 145 w 198"/>
                <a:gd name="T39" fmla="*/ 226 h 236"/>
                <a:gd name="T40" fmla="*/ 146 w 198"/>
                <a:gd name="T41" fmla="*/ 221 h 236"/>
                <a:gd name="T42" fmla="*/ 145 w 198"/>
                <a:gd name="T43" fmla="*/ 219 h 236"/>
                <a:gd name="T44" fmla="*/ 142 w 198"/>
                <a:gd name="T45" fmla="*/ 219 h 236"/>
                <a:gd name="T46" fmla="*/ 137 w 198"/>
                <a:gd name="T47" fmla="*/ 217 h 236"/>
                <a:gd name="T48" fmla="*/ 131 w 198"/>
                <a:gd name="T49" fmla="*/ 217 h 236"/>
                <a:gd name="T50" fmla="*/ 124 w 198"/>
                <a:gd name="T51" fmla="*/ 217 h 236"/>
                <a:gd name="T52" fmla="*/ 118 w 198"/>
                <a:gd name="T53" fmla="*/ 217 h 236"/>
                <a:gd name="T54" fmla="*/ 112 w 198"/>
                <a:gd name="T55" fmla="*/ 217 h 236"/>
                <a:gd name="T56" fmla="*/ 109 w 198"/>
                <a:gd name="T57" fmla="*/ 217 h 236"/>
                <a:gd name="T58" fmla="*/ 97 w 198"/>
                <a:gd name="T59" fmla="*/ 216 h 236"/>
                <a:gd name="T60" fmla="*/ 87 w 198"/>
                <a:gd name="T61" fmla="*/ 215 h 236"/>
                <a:gd name="T62" fmla="*/ 75 w 198"/>
                <a:gd name="T63" fmla="*/ 214 h 236"/>
                <a:gd name="T64" fmla="*/ 63 w 198"/>
                <a:gd name="T65" fmla="*/ 211 h 236"/>
                <a:gd name="T66" fmla="*/ 51 w 198"/>
                <a:gd name="T67" fmla="*/ 207 h 236"/>
                <a:gd name="T68" fmla="*/ 40 w 198"/>
                <a:gd name="T69" fmla="*/ 199 h 236"/>
                <a:gd name="T70" fmla="*/ 29 w 198"/>
                <a:gd name="T71" fmla="*/ 189 h 236"/>
                <a:gd name="T72" fmla="*/ 17 w 198"/>
                <a:gd name="T73" fmla="*/ 174 h 236"/>
                <a:gd name="T74" fmla="*/ 15 w 198"/>
                <a:gd name="T75" fmla="*/ 157 h 236"/>
                <a:gd name="T76" fmla="*/ 16 w 198"/>
                <a:gd name="T77" fmla="*/ 141 h 236"/>
                <a:gd name="T78" fmla="*/ 21 w 198"/>
                <a:gd name="T79" fmla="*/ 124 h 236"/>
                <a:gd name="T80" fmla="*/ 28 w 198"/>
                <a:gd name="T81" fmla="*/ 109 h 236"/>
                <a:gd name="T82" fmla="*/ 39 w 198"/>
                <a:gd name="T83" fmla="*/ 96 h 236"/>
                <a:gd name="T84" fmla="*/ 50 w 198"/>
                <a:gd name="T85" fmla="*/ 82 h 236"/>
                <a:gd name="T86" fmla="*/ 63 w 198"/>
                <a:gd name="T87" fmla="*/ 70 h 236"/>
                <a:gd name="T88" fmla="*/ 78 w 198"/>
                <a:gd name="T89" fmla="*/ 59 h 236"/>
                <a:gd name="T90" fmla="*/ 94 w 198"/>
                <a:gd name="T91" fmla="*/ 49 h 236"/>
                <a:gd name="T92" fmla="*/ 110 w 198"/>
                <a:gd name="T93" fmla="*/ 39 h 236"/>
                <a:gd name="T94" fmla="*/ 126 w 198"/>
                <a:gd name="T95" fmla="*/ 31 h 236"/>
                <a:gd name="T96" fmla="*/ 142 w 198"/>
                <a:gd name="T97" fmla="*/ 24 h 236"/>
                <a:gd name="T98" fmla="*/ 158 w 198"/>
                <a:gd name="T99" fmla="*/ 19 h 236"/>
                <a:gd name="T100" fmla="*/ 172 w 198"/>
                <a:gd name="T101" fmla="*/ 13 h 236"/>
                <a:gd name="T102" fmla="*/ 186 w 198"/>
                <a:gd name="T103" fmla="*/ 10 h 236"/>
                <a:gd name="T104" fmla="*/ 198 w 198"/>
                <a:gd name="T105" fmla="*/ 7 h 236"/>
                <a:gd name="T106" fmla="*/ 190 w 198"/>
                <a:gd name="T107" fmla="*/ 3 h 236"/>
                <a:gd name="T108" fmla="*/ 177 w 198"/>
                <a:gd name="T109" fmla="*/ 0 h 236"/>
                <a:gd name="T110" fmla="*/ 162 w 198"/>
                <a:gd name="T111" fmla="*/ 3 h 236"/>
                <a:gd name="T112" fmla="*/ 144 w 198"/>
                <a:gd name="T113" fmla="*/ 6 h 236"/>
                <a:gd name="T114" fmla="*/ 124 w 198"/>
                <a:gd name="T115" fmla="*/ 12 h 236"/>
                <a:gd name="T116" fmla="*/ 105 w 198"/>
                <a:gd name="T117" fmla="*/ 19 h 236"/>
                <a:gd name="T118" fmla="*/ 88 w 198"/>
                <a:gd name="T119" fmla="*/ 28 h 236"/>
                <a:gd name="T120" fmla="*/ 73 w 198"/>
                <a:gd name="T121" fmla="*/ 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427" name="Freeform 611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>
                <a:gd name="T0" fmla="*/ 108 w 128"/>
                <a:gd name="T1" fmla="*/ 61 h 183"/>
                <a:gd name="T2" fmla="*/ 111 w 128"/>
                <a:gd name="T3" fmla="*/ 80 h 183"/>
                <a:gd name="T4" fmla="*/ 109 w 128"/>
                <a:gd name="T5" fmla="*/ 97 h 183"/>
                <a:gd name="T6" fmla="*/ 101 w 128"/>
                <a:gd name="T7" fmla="*/ 110 h 183"/>
                <a:gd name="T8" fmla="*/ 89 w 128"/>
                <a:gd name="T9" fmla="*/ 123 h 183"/>
                <a:gd name="T10" fmla="*/ 75 w 128"/>
                <a:gd name="T11" fmla="*/ 134 h 183"/>
                <a:gd name="T12" fmla="*/ 60 w 128"/>
                <a:gd name="T13" fmla="*/ 145 h 183"/>
                <a:gd name="T14" fmla="*/ 43 w 128"/>
                <a:gd name="T15" fmla="*/ 156 h 183"/>
                <a:gd name="T16" fmla="*/ 29 w 128"/>
                <a:gd name="T17" fmla="*/ 167 h 183"/>
                <a:gd name="T18" fmla="*/ 27 w 128"/>
                <a:gd name="T19" fmla="*/ 170 h 183"/>
                <a:gd name="T20" fmla="*/ 26 w 128"/>
                <a:gd name="T21" fmla="*/ 172 h 183"/>
                <a:gd name="T22" fmla="*/ 26 w 128"/>
                <a:gd name="T23" fmla="*/ 176 h 183"/>
                <a:gd name="T24" fmla="*/ 28 w 128"/>
                <a:gd name="T25" fmla="*/ 179 h 183"/>
                <a:gd name="T26" fmla="*/ 30 w 128"/>
                <a:gd name="T27" fmla="*/ 182 h 183"/>
                <a:gd name="T28" fmla="*/ 34 w 128"/>
                <a:gd name="T29" fmla="*/ 183 h 183"/>
                <a:gd name="T30" fmla="*/ 37 w 128"/>
                <a:gd name="T31" fmla="*/ 183 h 183"/>
                <a:gd name="T32" fmla="*/ 41 w 128"/>
                <a:gd name="T33" fmla="*/ 182 h 183"/>
                <a:gd name="T34" fmla="*/ 58 w 128"/>
                <a:gd name="T35" fmla="*/ 171 h 183"/>
                <a:gd name="T36" fmla="*/ 76 w 128"/>
                <a:gd name="T37" fmla="*/ 160 h 183"/>
                <a:gd name="T38" fmla="*/ 92 w 128"/>
                <a:gd name="T39" fmla="*/ 147 h 183"/>
                <a:gd name="T40" fmla="*/ 108 w 128"/>
                <a:gd name="T41" fmla="*/ 132 h 183"/>
                <a:gd name="T42" fmla="*/ 118 w 128"/>
                <a:gd name="T43" fmla="*/ 116 h 183"/>
                <a:gd name="T44" fmla="*/ 125 w 128"/>
                <a:gd name="T45" fmla="*/ 98 h 183"/>
                <a:gd name="T46" fmla="*/ 128 w 128"/>
                <a:gd name="T47" fmla="*/ 78 h 183"/>
                <a:gd name="T48" fmla="*/ 123 w 128"/>
                <a:gd name="T49" fmla="*/ 58 h 183"/>
                <a:gd name="T50" fmla="*/ 112 w 128"/>
                <a:gd name="T51" fmla="*/ 41 h 183"/>
                <a:gd name="T52" fmla="*/ 98 w 128"/>
                <a:gd name="T53" fmla="*/ 28 h 183"/>
                <a:gd name="T54" fmla="*/ 80 w 128"/>
                <a:gd name="T55" fmla="*/ 16 h 183"/>
                <a:gd name="T56" fmla="*/ 61 w 128"/>
                <a:gd name="T57" fmla="*/ 8 h 183"/>
                <a:gd name="T58" fmla="*/ 41 w 128"/>
                <a:gd name="T59" fmla="*/ 2 h 183"/>
                <a:gd name="T60" fmla="*/ 23 w 128"/>
                <a:gd name="T61" fmla="*/ 0 h 183"/>
                <a:gd name="T62" fmla="*/ 9 w 128"/>
                <a:gd name="T63" fmla="*/ 1 h 183"/>
                <a:gd name="T64" fmla="*/ 0 w 128"/>
                <a:gd name="T65" fmla="*/ 6 h 183"/>
                <a:gd name="T66" fmla="*/ 16 w 128"/>
                <a:gd name="T67" fmla="*/ 10 h 183"/>
                <a:gd name="T68" fmla="*/ 33 w 128"/>
                <a:gd name="T69" fmla="*/ 14 h 183"/>
                <a:gd name="T70" fmla="*/ 48 w 128"/>
                <a:gd name="T71" fmla="*/ 17 h 183"/>
                <a:gd name="T72" fmla="*/ 63 w 128"/>
                <a:gd name="T73" fmla="*/ 22 h 183"/>
                <a:gd name="T74" fmla="*/ 77 w 128"/>
                <a:gd name="T75" fmla="*/ 28 h 183"/>
                <a:gd name="T76" fmla="*/ 90 w 128"/>
                <a:gd name="T77" fmla="*/ 36 h 183"/>
                <a:gd name="T78" fmla="*/ 101 w 128"/>
                <a:gd name="T79" fmla="*/ 46 h 183"/>
                <a:gd name="T80" fmla="*/ 108 w 128"/>
                <a:gd name="T81" fmla="*/ 6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428" name="Freeform 612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>
                <a:gd name="T0" fmla="*/ 101 w 323"/>
                <a:gd name="T1" fmla="*/ 70 h 379"/>
                <a:gd name="T2" fmla="*/ 54 w 323"/>
                <a:gd name="T3" fmla="*/ 115 h 379"/>
                <a:gd name="T4" fmla="*/ 18 w 323"/>
                <a:gd name="T5" fmla="*/ 167 h 379"/>
                <a:gd name="T6" fmla="*/ 0 w 323"/>
                <a:gd name="T7" fmla="*/ 227 h 379"/>
                <a:gd name="T8" fmla="*/ 4 w 323"/>
                <a:gd name="T9" fmla="*/ 267 h 379"/>
                <a:gd name="T10" fmla="*/ 11 w 323"/>
                <a:gd name="T11" fmla="*/ 283 h 379"/>
                <a:gd name="T12" fmla="*/ 21 w 323"/>
                <a:gd name="T13" fmla="*/ 298 h 379"/>
                <a:gd name="T14" fmla="*/ 34 w 323"/>
                <a:gd name="T15" fmla="*/ 311 h 379"/>
                <a:gd name="T16" fmla="*/ 57 w 323"/>
                <a:gd name="T17" fmla="*/ 325 h 379"/>
                <a:gd name="T18" fmla="*/ 87 w 323"/>
                <a:gd name="T19" fmla="*/ 340 h 379"/>
                <a:gd name="T20" fmla="*/ 120 w 323"/>
                <a:gd name="T21" fmla="*/ 351 h 379"/>
                <a:gd name="T22" fmla="*/ 153 w 323"/>
                <a:gd name="T23" fmla="*/ 360 h 379"/>
                <a:gd name="T24" fmla="*/ 187 w 323"/>
                <a:gd name="T25" fmla="*/ 367 h 379"/>
                <a:gd name="T26" fmla="*/ 221 w 323"/>
                <a:gd name="T27" fmla="*/ 372 h 379"/>
                <a:gd name="T28" fmla="*/ 256 w 323"/>
                <a:gd name="T29" fmla="*/ 375 h 379"/>
                <a:gd name="T30" fmla="*/ 290 w 323"/>
                <a:gd name="T31" fmla="*/ 378 h 379"/>
                <a:gd name="T32" fmla="*/ 312 w 323"/>
                <a:gd name="T33" fmla="*/ 379 h 379"/>
                <a:gd name="T34" fmla="*/ 320 w 323"/>
                <a:gd name="T35" fmla="*/ 372 h 379"/>
                <a:gd name="T36" fmla="*/ 323 w 323"/>
                <a:gd name="T37" fmla="*/ 360 h 379"/>
                <a:gd name="T38" fmla="*/ 316 w 323"/>
                <a:gd name="T39" fmla="*/ 352 h 379"/>
                <a:gd name="T40" fmla="*/ 295 w 323"/>
                <a:gd name="T41" fmla="*/ 351 h 379"/>
                <a:gd name="T42" fmla="*/ 263 w 323"/>
                <a:gd name="T43" fmla="*/ 350 h 379"/>
                <a:gd name="T44" fmla="*/ 231 w 323"/>
                <a:gd name="T45" fmla="*/ 348 h 379"/>
                <a:gd name="T46" fmla="*/ 200 w 323"/>
                <a:gd name="T47" fmla="*/ 343 h 379"/>
                <a:gd name="T48" fmla="*/ 168 w 323"/>
                <a:gd name="T49" fmla="*/ 337 h 379"/>
                <a:gd name="T50" fmla="*/ 136 w 323"/>
                <a:gd name="T51" fmla="*/ 329 h 379"/>
                <a:gd name="T52" fmla="*/ 106 w 323"/>
                <a:gd name="T53" fmla="*/ 320 h 379"/>
                <a:gd name="T54" fmla="*/ 76 w 323"/>
                <a:gd name="T55" fmla="*/ 306 h 379"/>
                <a:gd name="T56" fmla="*/ 51 w 323"/>
                <a:gd name="T57" fmla="*/ 291 h 379"/>
                <a:gd name="T58" fmla="*/ 35 w 323"/>
                <a:gd name="T59" fmla="*/ 269 h 379"/>
                <a:gd name="T60" fmla="*/ 31 w 323"/>
                <a:gd name="T61" fmla="*/ 239 h 379"/>
                <a:gd name="T62" fmla="*/ 38 w 323"/>
                <a:gd name="T63" fmla="*/ 197 h 379"/>
                <a:gd name="T64" fmla="*/ 51 w 323"/>
                <a:gd name="T65" fmla="*/ 165 h 379"/>
                <a:gd name="T66" fmla="*/ 68 w 323"/>
                <a:gd name="T67" fmla="*/ 136 h 379"/>
                <a:gd name="T68" fmla="*/ 89 w 323"/>
                <a:gd name="T69" fmla="*/ 111 h 379"/>
                <a:gd name="T70" fmla="*/ 114 w 323"/>
                <a:gd name="T71" fmla="*/ 88 h 379"/>
                <a:gd name="T72" fmla="*/ 144 w 323"/>
                <a:gd name="T73" fmla="*/ 64 h 379"/>
                <a:gd name="T74" fmla="*/ 181 w 323"/>
                <a:gd name="T75" fmla="*/ 41 h 379"/>
                <a:gd name="T76" fmla="*/ 219 w 323"/>
                <a:gd name="T77" fmla="*/ 22 h 379"/>
                <a:gd name="T78" fmla="*/ 253 w 323"/>
                <a:gd name="T79" fmla="*/ 7 h 379"/>
                <a:gd name="T80" fmla="*/ 255 w 323"/>
                <a:gd name="T81" fmla="*/ 0 h 379"/>
                <a:gd name="T82" fmla="*/ 221 w 323"/>
                <a:gd name="T83" fmla="*/ 5 h 379"/>
                <a:gd name="T84" fmla="*/ 181 w 323"/>
                <a:gd name="T85" fmla="*/ 19 h 379"/>
                <a:gd name="T86" fmla="*/ 142 w 323"/>
                <a:gd name="T87" fmla="*/ 39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429" name="Freeform 613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>
                <a:gd name="T0" fmla="*/ 235 w 282"/>
                <a:gd name="T1" fmla="*/ 78 h 253"/>
                <a:gd name="T2" fmla="*/ 248 w 282"/>
                <a:gd name="T3" fmla="*/ 92 h 253"/>
                <a:gd name="T4" fmla="*/ 255 w 282"/>
                <a:gd name="T5" fmla="*/ 108 h 253"/>
                <a:gd name="T6" fmla="*/ 259 w 282"/>
                <a:gd name="T7" fmla="*/ 125 h 253"/>
                <a:gd name="T8" fmla="*/ 259 w 282"/>
                <a:gd name="T9" fmla="*/ 144 h 253"/>
                <a:gd name="T10" fmla="*/ 257 w 282"/>
                <a:gd name="T11" fmla="*/ 159 h 253"/>
                <a:gd name="T12" fmla="*/ 252 w 282"/>
                <a:gd name="T13" fmla="*/ 171 h 253"/>
                <a:gd name="T14" fmla="*/ 244 w 282"/>
                <a:gd name="T15" fmla="*/ 184 h 253"/>
                <a:gd name="T16" fmla="*/ 236 w 282"/>
                <a:gd name="T17" fmla="*/ 194 h 253"/>
                <a:gd name="T18" fmla="*/ 225 w 282"/>
                <a:gd name="T19" fmla="*/ 206 h 253"/>
                <a:gd name="T20" fmla="*/ 215 w 282"/>
                <a:gd name="T21" fmla="*/ 215 h 253"/>
                <a:gd name="T22" fmla="*/ 204 w 282"/>
                <a:gd name="T23" fmla="*/ 225 h 253"/>
                <a:gd name="T24" fmla="*/ 194 w 282"/>
                <a:gd name="T25" fmla="*/ 236 h 253"/>
                <a:gd name="T26" fmla="*/ 191 w 282"/>
                <a:gd name="T27" fmla="*/ 239 h 253"/>
                <a:gd name="T28" fmla="*/ 190 w 282"/>
                <a:gd name="T29" fmla="*/ 242 h 253"/>
                <a:gd name="T30" fmla="*/ 191 w 282"/>
                <a:gd name="T31" fmla="*/ 246 h 253"/>
                <a:gd name="T32" fmla="*/ 194 w 282"/>
                <a:gd name="T33" fmla="*/ 249 h 253"/>
                <a:gd name="T34" fmla="*/ 197 w 282"/>
                <a:gd name="T35" fmla="*/ 252 h 253"/>
                <a:gd name="T36" fmla="*/ 201 w 282"/>
                <a:gd name="T37" fmla="*/ 253 h 253"/>
                <a:gd name="T38" fmla="*/ 205 w 282"/>
                <a:gd name="T39" fmla="*/ 252 h 253"/>
                <a:gd name="T40" fmla="*/ 209 w 282"/>
                <a:gd name="T41" fmla="*/ 249 h 253"/>
                <a:gd name="T42" fmla="*/ 232 w 282"/>
                <a:gd name="T43" fmla="*/ 234 h 253"/>
                <a:gd name="T44" fmla="*/ 251 w 282"/>
                <a:gd name="T45" fmla="*/ 215 h 253"/>
                <a:gd name="T46" fmla="*/ 267 w 282"/>
                <a:gd name="T47" fmla="*/ 192 h 253"/>
                <a:gd name="T48" fmla="*/ 278 w 282"/>
                <a:gd name="T49" fmla="*/ 168 h 253"/>
                <a:gd name="T50" fmla="*/ 282 w 282"/>
                <a:gd name="T51" fmla="*/ 141 h 253"/>
                <a:gd name="T52" fmla="*/ 279 w 282"/>
                <a:gd name="T53" fmla="*/ 116 h 253"/>
                <a:gd name="T54" fmla="*/ 270 w 282"/>
                <a:gd name="T55" fmla="*/ 92 h 253"/>
                <a:gd name="T56" fmla="*/ 251 w 282"/>
                <a:gd name="T57" fmla="*/ 70 h 253"/>
                <a:gd name="T58" fmla="*/ 237 w 282"/>
                <a:gd name="T59" fmla="*/ 59 h 253"/>
                <a:gd name="T60" fmla="*/ 221 w 282"/>
                <a:gd name="T61" fmla="*/ 48 h 253"/>
                <a:gd name="T62" fmla="*/ 202 w 282"/>
                <a:gd name="T63" fmla="*/ 39 h 253"/>
                <a:gd name="T64" fmla="*/ 183 w 282"/>
                <a:gd name="T65" fmla="*/ 31 h 253"/>
                <a:gd name="T66" fmla="*/ 163 w 282"/>
                <a:gd name="T67" fmla="*/ 24 h 253"/>
                <a:gd name="T68" fmla="*/ 142 w 282"/>
                <a:gd name="T69" fmla="*/ 18 h 253"/>
                <a:gd name="T70" fmla="*/ 122 w 282"/>
                <a:gd name="T71" fmla="*/ 13 h 253"/>
                <a:gd name="T72" fmla="*/ 101 w 282"/>
                <a:gd name="T73" fmla="*/ 8 h 253"/>
                <a:gd name="T74" fmla="*/ 82 w 282"/>
                <a:gd name="T75" fmla="*/ 5 h 253"/>
                <a:gd name="T76" fmla="*/ 63 w 282"/>
                <a:gd name="T77" fmla="*/ 2 h 253"/>
                <a:gd name="T78" fmla="*/ 47 w 282"/>
                <a:gd name="T79" fmla="*/ 0 h 253"/>
                <a:gd name="T80" fmla="*/ 32 w 282"/>
                <a:gd name="T81" fmla="*/ 0 h 253"/>
                <a:gd name="T82" fmla="*/ 19 w 282"/>
                <a:gd name="T83" fmla="*/ 0 h 253"/>
                <a:gd name="T84" fmla="*/ 10 w 282"/>
                <a:gd name="T85" fmla="*/ 1 h 253"/>
                <a:gd name="T86" fmla="*/ 4 w 282"/>
                <a:gd name="T87" fmla="*/ 4 h 253"/>
                <a:gd name="T88" fmla="*/ 0 w 282"/>
                <a:gd name="T89" fmla="*/ 6 h 253"/>
                <a:gd name="T90" fmla="*/ 12 w 282"/>
                <a:gd name="T91" fmla="*/ 8 h 253"/>
                <a:gd name="T92" fmla="*/ 25 w 282"/>
                <a:gd name="T93" fmla="*/ 9 h 253"/>
                <a:gd name="T94" fmla="*/ 38 w 282"/>
                <a:gd name="T95" fmla="*/ 12 h 253"/>
                <a:gd name="T96" fmla="*/ 52 w 282"/>
                <a:gd name="T97" fmla="*/ 14 h 253"/>
                <a:gd name="T98" fmla="*/ 67 w 282"/>
                <a:gd name="T99" fmla="*/ 16 h 253"/>
                <a:gd name="T100" fmla="*/ 82 w 282"/>
                <a:gd name="T101" fmla="*/ 18 h 253"/>
                <a:gd name="T102" fmla="*/ 97 w 282"/>
                <a:gd name="T103" fmla="*/ 22 h 253"/>
                <a:gd name="T104" fmla="*/ 114 w 282"/>
                <a:gd name="T105" fmla="*/ 25 h 253"/>
                <a:gd name="T106" fmla="*/ 129 w 282"/>
                <a:gd name="T107" fmla="*/ 30 h 253"/>
                <a:gd name="T108" fmla="*/ 146 w 282"/>
                <a:gd name="T109" fmla="*/ 35 h 253"/>
                <a:gd name="T110" fmla="*/ 162 w 282"/>
                <a:gd name="T111" fmla="*/ 40 h 253"/>
                <a:gd name="T112" fmla="*/ 177 w 282"/>
                <a:gd name="T113" fmla="*/ 46 h 253"/>
                <a:gd name="T114" fmla="*/ 192 w 282"/>
                <a:gd name="T115" fmla="*/ 53 h 253"/>
                <a:gd name="T116" fmla="*/ 208 w 282"/>
                <a:gd name="T117" fmla="*/ 60 h 253"/>
                <a:gd name="T118" fmla="*/ 222 w 282"/>
                <a:gd name="T119" fmla="*/ 69 h 253"/>
                <a:gd name="T120" fmla="*/ 235 w 282"/>
                <a:gd name="T121" fmla="*/ 78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430" name="Freeform 614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>
                <a:gd name="T0" fmla="*/ 0 w 115"/>
                <a:gd name="T1" fmla="*/ 128 h 236"/>
                <a:gd name="T2" fmla="*/ 0 w 115"/>
                <a:gd name="T3" fmla="*/ 148 h 236"/>
                <a:gd name="T4" fmla="*/ 5 w 115"/>
                <a:gd name="T5" fmla="*/ 166 h 236"/>
                <a:gd name="T6" fmla="*/ 13 w 115"/>
                <a:gd name="T7" fmla="*/ 184 h 236"/>
                <a:gd name="T8" fmla="*/ 24 w 115"/>
                <a:gd name="T9" fmla="*/ 198 h 236"/>
                <a:gd name="T10" fmla="*/ 39 w 115"/>
                <a:gd name="T11" fmla="*/ 211 h 236"/>
                <a:gd name="T12" fmla="*/ 55 w 115"/>
                <a:gd name="T13" fmla="*/ 223 h 236"/>
                <a:gd name="T14" fmla="*/ 74 w 115"/>
                <a:gd name="T15" fmla="*/ 231 h 236"/>
                <a:gd name="T16" fmla="*/ 92 w 115"/>
                <a:gd name="T17" fmla="*/ 235 h 236"/>
                <a:gd name="T18" fmla="*/ 98 w 115"/>
                <a:gd name="T19" fmla="*/ 236 h 236"/>
                <a:gd name="T20" fmla="*/ 104 w 115"/>
                <a:gd name="T21" fmla="*/ 234 h 236"/>
                <a:gd name="T22" fmla="*/ 109 w 115"/>
                <a:gd name="T23" fmla="*/ 231 h 236"/>
                <a:gd name="T24" fmla="*/ 111 w 115"/>
                <a:gd name="T25" fmla="*/ 226 h 236"/>
                <a:gd name="T26" fmla="*/ 111 w 115"/>
                <a:gd name="T27" fmla="*/ 220 h 236"/>
                <a:gd name="T28" fmla="*/ 110 w 115"/>
                <a:gd name="T29" fmla="*/ 215 h 236"/>
                <a:gd name="T30" fmla="*/ 107 w 115"/>
                <a:gd name="T31" fmla="*/ 210 h 236"/>
                <a:gd name="T32" fmla="*/ 101 w 115"/>
                <a:gd name="T33" fmla="*/ 208 h 236"/>
                <a:gd name="T34" fmla="*/ 82 w 115"/>
                <a:gd name="T35" fmla="*/ 201 h 236"/>
                <a:gd name="T36" fmla="*/ 64 w 115"/>
                <a:gd name="T37" fmla="*/ 192 h 236"/>
                <a:gd name="T38" fmla="*/ 50 w 115"/>
                <a:gd name="T39" fmla="*/ 179 h 236"/>
                <a:gd name="T40" fmla="*/ 40 w 115"/>
                <a:gd name="T41" fmla="*/ 165 h 236"/>
                <a:gd name="T42" fmla="*/ 33 w 115"/>
                <a:gd name="T43" fmla="*/ 148 h 236"/>
                <a:gd name="T44" fmla="*/ 29 w 115"/>
                <a:gd name="T45" fmla="*/ 130 h 236"/>
                <a:gd name="T46" fmla="*/ 29 w 115"/>
                <a:gd name="T47" fmla="*/ 110 h 236"/>
                <a:gd name="T48" fmla="*/ 35 w 115"/>
                <a:gd name="T49" fmla="*/ 89 h 236"/>
                <a:gd name="T50" fmla="*/ 43 w 115"/>
                <a:gd name="T51" fmla="*/ 74 h 236"/>
                <a:gd name="T52" fmla="*/ 56 w 115"/>
                <a:gd name="T53" fmla="*/ 60 h 236"/>
                <a:gd name="T54" fmla="*/ 70 w 115"/>
                <a:gd name="T55" fmla="*/ 46 h 236"/>
                <a:gd name="T56" fmla="*/ 85 w 115"/>
                <a:gd name="T57" fmla="*/ 33 h 236"/>
                <a:gd name="T58" fmla="*/ 98 w 115"/>
                <a:gd name="T59" fmla="*/ 23 h 236"/>
                <a:gd name="T60" fmla="*/ 109 w 115"/>
                <a:gd name="T61" fmla="*/ 12 h 236"/>
                <a:gd name="T62" fmla="*/ 115 w 115"/>
                <a:gd name="T63" fmla="*/ 6 h 236"/>
                <a:gd name="T64" fmla="*/ 115 w 115"/>
                <a:gd name="T65" fmla="*/ 0 h 236"/>
                <a:gd name="T66" fmla="*/ 102 w 115"/>
                <a:gd name="T67" fmla="*/ 4 h 236"/>
                <a:gd name="T68" fmla="*/ 85 w 115"/>
                <a:gd name="T69" fmla="*/ 12 h 236"/>
                <a:gd name="T70" fmla="*/ 68 w 115"/>
                <a:gd name="T71" fmla="*/ 26 h 236"/>
                <a:gd name="T72" fmla="*/ 49 w 115"/>
                <a:gd name="T73" fmla="*/ 42 h 236"/>
                <a:gd name="T74" fmla="*/ 32 w 115"/>
                <a:gd name="T75" fmla="*/ 61 h 236"/>
                <a:gd name="T76" fmla="*/ 17 w 115"/>
                <a:gd name="T77" fmla="*/ 82 h 236"/>
                <a:gd name="T78" fmla="*/ 6 w 115"/>
                <a:gd name="T79" fmla="*/ 105 h 236"/>
                <a:gd name="T80" fmla="*/ 0 w 115"/>
                <a:gd name="T81" fmla="*/ 128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431" name="Freeform 615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>
                <a:gd name="T0" fmla="*/ 208 w 245"/>
                <a:gd name="T1" fmla="*/ 124 h 310"/>
                <a:gd name="T2" fmla="*/ 220 w 245"/>
                <a:gd name="T3" fmla="*/ 144 h 310"/>
                <a:gd name="T4" fmla="*/ 226 w 245"/>
                <a:gd name="T5" fmla="*/ 164 h 310"/>
                <a:gd name="T6" fmla="*/ 222 w 245"/>
                <a:gd name="T7" fmla="*/ 187 h 310"/>
                <a:gd name="T8" fmla="*/ 208 w 245"/>
                <a:gd name="T9" fmla="*/ 209 h 310"/>
                <a:gd name="T10" fmla="*/ 188 w 245"/>
                <a:gd name="T11" fmla="*/ 229 h 310"/>
                <a:gd name="T12" fmla="*/ 166 w 245"/>
                <a:gd name="T13" fmla="*/ 246 h 310"/>
                <a:gd name="T14" fmla="*/ 142 w 245"/>
                <a:gd name="T15" fmla="*/ 264 h 310"/>
                <a:gd name="T16" fmla="*/ 128 w 245"/>
                <a:gd name="T17" fmla="*/ 278 h 310"/>
                <a:gd name="T18" fmla="*/ 124 w 245"/>
                <a:gd name="T19" fmla="*/ 287 h 310"/>
                <a:gd name="T20" fmla="*/ 120 w 245"/>
                <a:gd name="T21" fmla="*/ 296 h 310"/>
                <a:gd name="T22" fmla="*/ 122 w 245"/>
                <a:gd name="T23" fmla="*/ 306 h 310"/>
                <a:gd name="T24" fmla="*/ 131 w 245"/>
                <a:gd name="T25" fmla="*/ 310 h 310"/>
                <a:gd name="T26" fmla="*/ 139 w 245"/>
                <a:gd name="T27" fmla="*/ 309 h 310"/>
                <a:gd name="T28" fmla="*/ 154 w 245"/>
                <a:gd name="T29" fmla="*/ 292 h 310"/>
                <a:gd name="T30" fmla="*/ 180 w 245"/>
                <a:gd name="T31" fmla="*/ 269 h 310"/>
                <a:gd name="T32" fmla="*/ 207 w 245"/>
                <a:gd name="T33" fmla="*/ 246 h 310"/>
                <a:gd name="T34" fmla="*/ 230 w 245"/>
                <a:gd name="T35" fmla="*/ 219 h 310"/>
                <a:gd name="T36" fmla="*/ 244 w 245"/>
                <a:gd name="T37" fmla="*/ 186 h 310"/>
                <a:gd name="T38" fmla="*/ 243 w 245"/>
                <a:gd name="T39" fmla="*/ 152 h 310"/>
                <a:gd name="T40" fmla="*/ 228 w 245"/>
                <a:gd name="T41" fmla="*/ 119 h 310"/>
                <a:gd name="T42" fmla="*/ 203 w 245"/>
                <a:gd name="T43" fmla="*/ 93 h 310"/>
                <a:gd name="T44" fmla="*/ 176 w 245"/>
                <a:gd name="T45" fmla="*/ 76 h 310"/>
                <a:gd name="T46" fmla="*/ 151 w 245"/>
                <a:gd name="T47" fmla="*/ 61 h 310"/>
                <a:gd name="T48" fmla="*/ 122 w 245"/>
                <a:gd name="T49" fmla="*/ 46 h 310"/>
                <a:gd name="T50" fmla="*/ 93 w 245"/>
                <a:gd name="T51" fmla="*/ 31 h 310"/>
                <a:gd name="T52" fmla="*/ 66 w 245"/>
                <a:gd name="T53" fmla="*/ 18 h 310"/>
                <a:gd name="T54" fmla="*/ 40 w 245"/>
                <a:gd name="T55" fmla="*/ 8 h 310"/>
                <a:gd name="T56" fmla="*/ 20 w 245"/>
                <a:gd name="T57" fmla="*/ 1 h 310"/>
                <a:gd name="T58" fmla="*/ 5 w 245"/>
                <a:gd name="T59" fmla="*/ 0 h 310"/>
                <a:gd name="T60" fmla="*/ 11 w 245"/>
                <a:gd name="T61" fmla="*/ 8 h 310"/>
                <a:gd name="T62" fmla="*/ 36 w 245"/>
                <a:gd name="T63" fmla="*/ 20 h 310"/>
                <a:gd name="T64" fmla="*/ 60 w 245"/>
                <a:gd name="T65" fmla="*/ 31 h 310"/>
                <a:gd name="T66" fmla="*/ 86 w 245"/>
                <a:gd name="T67" fmla="*/ 44 h 310"/>
                <a:gd name="T68" fmla="*/ 113 w 245"/>
                <a:gd name="T69" fmla="*/ 57 h 310"/>
                <a:gd name="T70" fmla="*/ 139 w 245"/>
                <a:gd name="T71" fmla="*/ 71 h 310"/>
                <a:gd name="T72" fmla="*/ 165 w 245"/>
                <a:gd name="T73" fmla="*/ 88 h 310"/>
                <a:gd name="T74" fmla="*/ 188 w 245"/>
                <a:gd name="T75" fmla="*/ 106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432" name="Freeform 616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>
                <a:gd name="T0" fmla="*/ 0 w 125"/>
                <a:gd name="T1" fmla="*/ 175 h 175"/>
                <a:gd name="T2" fmla="*/ 0 w 125"/>
                <a:gd name="T3" fmla="*/ 144 h 175"/>
                <a:gd name="T4" fmla="*/ 11 w 125"/>
                <a:gd name="T5" fmla="*/ 144 h 175"/>
                <a:gd name="T6" fmla="*/ 11 w 125"/>
                <a:gd name="T7" fmla="*/ 118 h 175"/>
                <a:gd name="T8" fmla="*/ 23 w 125"/>
                <a:gd name="T9" fmla="*/ 114 h 175"/>
                <a:gd name="T10" fmla="*/ 20 w 125"/>
                <a:gd name="T11" fmla="*/ 88 h 175"/>
                <a:gd name="T12" fmla="*/ 30 w 125"/>
                <a:gd name="T13" fmla="*/ 84 h 175"/>
                <a:gd name="T14" fmla="*/ 30 w 125"/>
                <a:gd name="T15" fmla="*/ 58 h 175"/>
                <a:gd name="T16" fmla="*/ 39 w 125"/>
                <a:gd name="T17" fmla="*/ 54 h 175"/>
                <a:gd name="T18" fmla="*/ 39 w 125"/>
                <a:gd name="T19" fmla="*/ 28 h 175"/>
                <a:gd name="T20" fmla="*/ 48 w 125"/>
                <a:gd name="T21" fmla="*/ 28 h 175"/>
                <a:gd name="T22" fmla="*/ 56 w 125"/>
                <a:gd name="T23" fmla="*/ 0 h 175"/>
                <a:gd name="T24" fmla="*/ 80 w 125"/>
                <a:gd name="T25" fmla="*/ 0 h 175"/>
                <a:gd name="T26" fmla="*/ 81 w 125"/>
                <a:gd name="T27" fmla="*/ 25 h 175"/>
                <a:gd name="T28" fmla="*/ 92 w 125"/>
                <a:gd name="T29" fmla="*/ 24 h 175"/>
                <a:gd name="T30" fmla="*/ 93 w 125"/>
                <a:gd name="T31" fmla="*/ 49 h 175"/>
                <a:gd name="T32" fmla="*/ 102 w 125"/>
                <a:gd name="T33" fmla="*/ 54 h 175"/>
                <a:gd name="T34" fmla="*/ 99 w 125"/>
                <a:gd name="T35" fmla="*/ 81 h 175"/>
                <a:gd name="T36" fmla="*/ 114 w 125"/>
                <a:gd name="T37" fmla="*/ 82 h 175"/>
                <a:gd name="T38" fmla="*/ 107 w 125"/>
                <a:gd name="T39" fmla="*/ 81 h 175"/>
                <a:gd name="T40" fmla="*/ 108 w 125"/>
                <a:gd name="T41" fmla="*/ 114 h 175"/>
                <a:gd name="T42" fmla="*/ 117 w 125"/>
                <a:gd name="T43" fmla="*/ 117 h 175"/>
                <a:gd name="T44" fmla="*/ 122 w 125"/>
                <a:gd name="T45" fmla="*/ 142 h 175"/>
                <a:gd name="T46" fmla="*/ 125 w 125"/>
                <a:gd name="T47" fmla="*/ 175 h 175"/>
                <a:gd name="T48" fmla="*/ 0 w 125"/>
                <a:gd name="T49" fmla="*/ 175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433" name="Group 617"/>
          <p:cNvGrpSpPr>
            <a:grpSpLocks/>
          </p:cNvGrpSpPr>
          <p:nvPr/>
        </p:nvGrpSpPr>
        <p:grpSpPr bwMode="auto">
          <a:xfrm>
            <a:off x="5394325" y="3403600"/>
            <a:ext cx="290513" cy="404813"/>
            <a:chOff x="4290" y="3130"/>
            <a:chExt cx="183" cy="255"/>
          </a:xfrm>
        </p:grpSpPr>
        <p:pic>
          <p:nvPicPr>
            <p:cNvPr id="35434" name="Picture 618" descr="31u_bnrz[1]"/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</p:spPr>
        </p:pic>
        <p:sp>
          <p:nvSpPr>
            <p:cNvPr id="35435" name="Freeform 619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>
                <a:gd name="T0" fmla="*/ 70 w 199"/>
                <a:gd name="T1" fmla="*/ 29 h 232"/>
                <a:gd name="T2" fmla="*/ 55 w 199"/>
                <a:gd name="T3" fmla="*/ 39 h 232"/>
                <a:gd name="T4" fmla="*/ 42 w 199"/>
                <a:gd name="T5" fmla="*/ 50 h 232"/>
                <a:gd name="T6" fmla="*/ 30 w 199"/>
                <a:gd name="T7" fmla="*/ 63 h 232"/>
                <a:gd name="T8" fmla="*/ 20 w 199"/>
                <a:gd name="T9" fmla="*/ 77 h 232"/>
                <a:gd name="T10" fmla="*/ 12 w 199"/>
                <a:gd name="T11" fmla="*/ 91 h 232"/>
                <a:gd name="T12" fmla="*/ 6 w 199"/>
                <a:gd name="T13" fmla="*/ 108 h 232"/>
                <a:gd name="T14" fmla="*/ 2 w 199"/>
                <a:gd name="T15" fmla="*/ 125 h 232"/>
                <a:gd name="T16" fmla="*/ 0 w 199"/>
                <a:gd name="T17" fmla="*/ 142 h 232"/>
                <a:gd name="T18" fmla="*/ 2 w 199"/>
                <a:gd name="T19" fmla="*/ 166 h 232"/>
                <a:gd name="T20" fmla="*/ 12 w 199"/>
                <a:gd name="T21" fmla="*/ 186 h 232"/>
                <a:gd name="T22" fmla="*/ 26 w 199"/>
                <a:gd name="T23" fmla="*/ 203 h 232"/>
                <a:gd name="T24" fmla="*/ 45 w 199"/>
                <a:gd name="T25" fmla="*/ 216 h 232"/>
                <a:gd name="T26" fmla="*/ 66 w 199"/>
                <a:gd name="T27" fmla="*/ 226 h 232"/>
                <a:gd name="T28" fmla="*/ 88 w 199"/>
                <a:gd name="T29" fmla="*/ 230 h 232"/>
                <a:gd name="T30" fmla="*/ 111 w 199"/>
                <a:gd name="T31" fmla="*/ 232 h 232"/>
                <a:gd name="T32" fmla="*/ 134 w 199"/>
                <a:gd name="T33" fmla="*/ 228 h 232"/>
                <a:gd name="T34" fmla="*/ 138 w 199"/>
                <a:gd name="T35" fmla="*/ 228 h 232"/>
                <a:gd name="T36" fmla="*/ 143 w 199"/>
                <a:gd name="T37" fmla="*/ 226 h 232"/>
                <a:gd name="T38" fmla="*/ 147 w 199"/>
                <a:gd name="T39" fmla="*/ 222 h 232"/>
                <a:gd name="T40" fmla="*/ 148 w 199"/>
                <a:gd name="T41" fmla="*/ 218 h 232"/>
                <a:gd name="T42" fmla="*/ 145 w 199"/>
                <a:gd name="T43" fmla="*/ 212 h 232"/>
                <a:gd name="T44" fmla="*/ 141 w 199"/>
                <a:gd name="T45" fmla="*/ 207 h 232"/>
                <a:gd name="T46" fmla="*/ 135 w 199"/>
                <a:gd name="T47" fmla="*/ 203 h 232"/>
                <a:gd name="T48" fmla="*/ 129 w 199"/>
                <a:gd name="T49" fmla="*/ 201 h 232"/>
                <a:gd name="T50" fmla="*/ 117 w 199"/>
                <a:gd name="T51" fmla="*/ 197 h 232"/>
                <a:gd name="T52" fmla="*/ 105 w 199"/>
                <a:gd name="T53" fmla="*/ 195 h 232"/>
                <a:gd name="T54" fmla="*/ 94 w 199"/>
                <a:gd name="T55" fmla="*/ 193 h 232"/>
                <a:gd name="T56" fmla="*/ 83 w 199"/>
                <a:gd name="T57" fmla="*/ 190 h 232"/>
                <a:gd name="T58" fmla="*/ 73 w 199"/>
                <a:gd name="T59" fmla="*/ 187 h 232"/>
                <a:gd name="T60" fmla="*/ 62 w 199"/>
                <a:gd name="T61" fmla="*/ 182 h 232"/>
                <a:gd name="T62" fmla="*/ 53 w 199"/>
                <a:gd name="T63" fmla="*/ 176 h 232"/>
                <a:gd name="T64" fmla="*/ 43 w 199"/>
                <a:gd name="T65" fmla="*/ 167 h 232"/>
                <a:gd name="T66" fmla="*/ 40 w 199"/>
                <a:gd name="T67" fmla="*/ 128 h 232"/>
                <a:gd name="T68" fmla="*/ 49 w 199"/>
                <a:gd name="T69" fmla="*/ 96 h 232"/>
                <a:gd name="T70" fmla="*/ 68 w 199"/>
                <a:gd name="T71" fmla="*/ 71 h 232"/>
                <a:gd name="T72" fmla="*/ 94 w 199"/>
                <a:gd name="T73" fmla="*/ 50 h 232"/>
                <a:gd name="T74" fmla="*/ 122 w 199"/>
                <a:gd name="T75" fmla="*/ 34 h 232"/>
                <a:gd name="T76" fmla="*/ 151 w 199"/>
                <a:gd name="T77" fmla="*/ 21 h 232"/>
                <a:gd name="T78" fmla="*/ 178 w 199"/>
                <a:gd name="T79" fmla="*/ 12 h 232"/>
                <a:gd name="T80" fmla="*/ 199 w 199"/>
                <a:gd name="T81" fmla="*/ 4 h 232"/>
                <a:gd name="T82" fmla="*/ 186 w 199"/>
                <a:gd name="T83" fmla="*/ 1 h 232"/>
                <a:gd name="T84" fmla="*/ 172 w 199"/>
                <a:gd name="T85" fmla="*/ 0 h 232"/>
                <a:gd name="T86" fmla="*/ 156 w 199"/>
                <a:gd name="T87" fmla="*/ 2 h 232"/>
                <a:gd name="T88" fmla="*/ 138 w 199"/>
                <a:gd name="T89" fmla="*/ 4 h 232"/>
                <a:gd name="T90" fmla="*/ 121 w 199"/>
                <a:gd name="T91" fmla="*/ 10 h 232"/>
                <a:gd name="T92" fmla="*/ 103 w 199"/>
                <a:gd name="T93" fmla="*/ 16 h 232"/>
                <a:gd name="T94" fmla="*/ 86 w 199"/>
                <a:gd name="T95" fmla="*/ 23 h 232"/>
                <a:gd name="T96" fmla="*/ 70 w 199"/>
                <a:gd name="T97" fmla="*/ 29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36" name="Freeform 620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>
                <a:gd name="T0" fmla="*/ 108 w 128"/>
                <a:gd name="T1" fmla="*/ 59 h 180"/>
                <a:gd name="T2" fmla="*/ 113 w 128"/>
                <a:gd name="T3" fmla="*/ 77 h 180"/>
                <a:gd name="T4" fmla="*/ 111 w 128"/>
                <a:gd name="T5" fmla="*/ 94 h 180"/>
                <a:gd name="T6" fmla="*/ 103 w 128"/>
                <a:gd name="T7" fmla="*/ 108 h 180"/>
                <a:gd name="T8" fmla="*/ 91 w 128"/>
                <a:gd name="T9" fmla="*/ 121 h 180"/>
                <a:gd name="T10" fmla="*/ 77 w 128"/>
                <a:gd name="T11" fmla="*/ 132 h 180"/>
                <a:gd name="T12" fmla="*/ 61 w 128"/>
                <a:gd name="T13" fmla="*/ 144 h 180"/>
                <a:gd name="T14" fmla="*/ 45 w 128"/>
                <a:gd name="T15" fmla="*/ 154 h 180"/>
                <a:gd name="T16" fmla="*/ 30 w 128"/>
                <a:gd name="T17" fmla="*/ 164 h 180"/>
                <a:gd name="T18" fmla="*/ 28 w 128"/>
                <a:gd name="T19" fmla="*/ 168 h 180"/>
                <a:gd name="T20" fmla="*/ 27 w 128"/>
                <a:gd name="T21" fmla="*/ 170 h 180"/>
                <a:gd name="T22" fmla="*/ 27 w 128"/>
                <a:gd name="T23" fmla="*/ 174 h 180"/>
                <a:gd name="T24" fmla="*/ 28 w 128"/>
                <a:gd name="T25" fmla="*/ 177 h 180"/>
                <a:gd name="T26" fmla="*/ 32 w 128"/>
                <a:gd name="T27" fmla="*/ 179 h 180"/>
                <a:gd name="T28" fmla="*/ 35 w 128"/>
                <a:gd name="T29" fmla="*/ 180 h 180"/>
                <a:gd name="T30" fmla="*/ 37 w 128"/>
                <a:gd name="T31" fmla="*/ 180 h 180"/>
                <a:gd name="T32" fmla="*/ 41 w 128"/>
                <a:gd name="T33" fmla="*/ 179 h 180"/>
                <a:gd name="T34" fmla="*/ 60 w 128"/>
                <a:gd name="T35" fmla="*/ 169 h 180"/>
                <a:gd name="T36" fmla="*/ 77 w 128"/>
                <a:gd name="T37" fmla="*/ 158 h 180"/>
                <a:gd name="T38" fmla="*/ 94 w 128"/>
                <a:gd name="T39" fmla="*/ 145 h 180"/>
                <a:gd name="T40" fmla="*/ 109 w 128"/>
                <a:gd name="T41" fmla="*/ 130 h 180"/>
                <a:gd name="T42" fmla="*/ 120 w 128"/>
                <a:gd name="T43" fmla="*/ 114 h 180"/>
                <a:gd name="T44" fmla="*/ 127 w 128"/>
                <a:gd name="T45" fmla="*/ 95 h 180"/>
                <a:gd name="T46" fmla="*/ 128 w 128"/>
                <a:gd name="T47" fmla="*/ 76 h 180"/>
                <a:gd name="T48" fmla="*/ 123 w 128"/>
                <a:gd name="T49" fmla="*/ 55 h 180"/>
                <a:gd name="T50" fmla="*/ 113 w 128"/>
                <a:gd name="T51" fmla="*/ 39 h 180"/>
                <a:gd name="T52" fmla="*/ 97 w 128"/>
                <a:gd name="T53" fmla="*/ 25 h 180"/>
                <a:gd name="T54" fmla="*/ 79 w 128"/>
                <a:gd name="T55" fmla="*/ 15 h 180"/>
                <a:gd name="T56" fmla="*/ 57 w 128"/>
                <a:gd name="T57" fmla="*/ 7 h 180"/>
                <a:gd name="T58" fmla="*/ 36 w 128"/>
                <a:gd name="T59" fmla="*/ 2 h 180"/>
                <a:gd name="T60" fmla="*/ 19 w 128"/>
                <a:gd name="T61" fmla="*/ 0 h 180"/>
                <a:gd name="T62" fmla="*/ 6 w 128"/>
                <a:gd name="T63" fmla="*/ 0 h 180"/>
                <a:gd name="T64" fmla="*/ 0 w 128"/>
                <a:gd name="T65" fmla="*/ 4 h 180"/>
                <a:gd name="T66" fmla="*/ 14 w 128"/>
                <a:gd name="T67" fmla="*/ 9 h 180"/>
                <a:gd name="T68" fmla="*/ 29 w 128"/>
                <a:gd name="T69" fmla="*/ 14 h 180"/>
                <a:gd name="T70" fmla="*/ 46 w 128"/>
                <a:gd name="T71" fmla="*/ 19 h 180"/>
                <a:gd name="T72" fmla="*/ 61 w 128"/>
                <a:gd name="T73" fmla="*/ 23 h 180"/>
                <a:gd name="T74" fmla="*/ 76 w 128"/>
                <a:gd name="T75" fmla="*/ 29 h 180"/>
                <a:gd name="T76" fmla="*/ 89 w 128"/>
                <a:gd name="T77" fmla="*/ 37 h 180"/>
                <a:gd name="T78" fmla="*/ 100 w 128"/>
                <a:gd name="T79" fmla="*/ 46 h 180"/>
                <a:gd name="T80" fmla="*/ 108 w 128"/>
                <a:gd name="T81" fmla="*/ 59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37" name="Freeform 621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>
                <a:gd name="T0" fmla="*/ 100 w 322"/>
                <a:gd name="T1" fmla="*/ 70 h 378"/>
                <a:gd name="T2" fmla="*/ 53 w 322"/>
                <a:gd name="T3" fmla="*/ 115 h 378"/>
                <a:gd name="T4" fmla="*/ 17 w 322"/>
                <a:gd name="T5" fmla="*/ 166 h 378"/>
                <a:gd name="T6" fmla="*/ 0 w 322"/>
                <a:gd name="T7" fmla="*/ 226 h 378"/>
                <a:gd name="T8" fmla="*/ 3 w 322"/>
                <a:gd name="T9" fmla="*/ 266 h 378"/>
                <a:gd name="T10" fmla="*/ 9 w 322"/>
                <a:gd name="T11" fmla="*/ 282 h 378"/>
                <a:gd name="T12" fmla="*/ 19 w 322"/>
                <a:gd name="T13" fmla="*/ 297 h 378"/>
                <a:gd name="T14" fmla="*/ 32 w 322"/>
                <a:gd name="T15" fmla="*/ 310 h 378"/>
                <a:gd name="T16" fmla="*/ 56 w 322"/>
                <a:gd name="T17" fmla="*/ 324 h 378"/>
                <a:gd name="T18" fmla="*/ 86 w 322"/>
                <a:gd name="T19" fmla="*/ 338 h 378"/>
                <a:gd name="T20" fmla="*/ 119 w 322"/>
                <a:gd name="T21" fmla="*/ 350 h 378"/>
                <a:gd name="T22" fmla="*/ 152 w 322"/>
                <a:gd name="T23" fmla="*/ 359 h 378"/>
                <a:gd name="T24" fmla="*/ 186 w 322"/>
                <a:gd name="T25" fmla="*/ 366 h 378"/>
                <a:gd name="T26" fmla="*/ 220 w 322"/>
                <a:gd name="T27" fmla="*/ 371 h 378"/>
                <a:gd name="T28" fmla="*/ 254 w 322"/>
                <a:gd name="T29" fmla="*/ 374 h 378"/>
                <a:gd name="T30" fmla="*/ 289 w 322"/>
                <a:gd name="T31" fmla="*/ 376 h 378"/>
                <a:gd name="T32" fmla="*/ 311 w 322"/>
                <a:gd name="T33" fmla="*/ 378 h 378"/>
                <a:gd name="T34" fmla="*/ 320 w 322"/>
                <a:gd name="T35" fmla="*/ 371 h 378"/>
                <a:gd name="T36" fmla="*/ 322 w 322"/>
                <a:gd name="T37" fmla="*/ 360 h 378"/>
                <a:gd name="T38" fmla="*/ 315 w 322"/>
                <a:gd name="T39" fmla="*/ 352 h 378"/>
                <a:gd name="T40" fmla="*/ 294 w 322"/>
                <a:gd name="T41" fmla="*/ 347 h 378"/>
                <a:gd name="T42" fmla="*/ 263 w 322"/>
                <a:gd name="T43" fmla="*/ 341 h 378"/>
                <a:gd name="T44" fmla="*/ 232 w 322"/>
                <a:gd name="T45" fmla="*/ 336 h 378"/>
                <a:gd name="T46" fmla="*/ 200 w 322"/>
                <a:gd name="T47" fmla="*/ 332 h 378"/>
                <a:gd name="T48" fmla="*/ 170 w 322"/>
                <a:gd name="T49" fmla="*/ 326 h 378"/>
                <a:gd name="T50" fmla="*/ 139 w 322"/>
                <a:gd name="T51" fmla="*/ 318 h 378"/>
                <a:gd name="T52" fmla="*/ 110 w 322"/>
                <a:gd name="T53" fmla="*/ 309 h 378"/>
                <a:gd name="T54" fmla="*/ 80 w 322"/>
                <a:gd name="T55" fmla="*/ 297 h 378"/>
                <a:gd name="T56" fmla="*/ 55 w 322"/>
                <a:gd name="T57" fmla="*/ 281 h 378"/>
                <a:gd name="T58" fmla="*/ 38 w 322"/>
                <a:gd name="T59" fmla="*/ 259 h 378"/>
                <a:gd name="T60" fmla="*/ 34 w 322"/>
                <a:gd name="T61" fmla="*/ 232 h 378"/>
                <a:gd name="T62" fmla="*/ 38 w 322"/>
                <a:gd name="T63" fmla="*/ 200 h 378"/>
                <a:gd name="T64" fmla="*/ 51 w 322"/>
                <a:gd name="T65" fmla="*/ 170 h 378"/>
                <a:gd name="T66" fmla="*/ 71 w 322"/>
                <a:gd name="T67" fmla="*/ 137 h 378"/>
                <a:gd name="T68" fmla="*/ 94 w 322"/>
                <a:gd name="T69" fmla="*/ 110 h 378"/>
                <a:gd name="T70" fmla="*/ 123 w 322"/>
                <a:gd name="T71" fmla="*/ 82 h 378"/>
                <a:gd name="T72" fmla="*/ 153 w 322"/>
                <a:gd name="T73" fmla="*/ 57 h 378"/>
                <a:gd name="T74" fmla="*/ 195 w 322"/>
                <a:gd name="T75" fmla="*/ 38 h 378"/>
                <a:gd name="T76" fmla="*/ 238 w 322"/>
                <a:gd name="T77" fmla="*/ 20 h 378"/>
                <a:gd name="T78" fmla="*/ 264 w 322"/>
                <a:gd name="T79" fmla="*/ 7 h 378"/>
                <a:gd name="T80" fmla="*/ 256 w 322"/>
                <a:gd name="T81" fmla="*/ 0 h 378"/>
                <a:gd name="T82" fmla="*/ 221 w 322"/>
                <a:gd name="T83" fmla="*/ 4 h 378"/>
                <a:gd name="T84" fmla="*/ 180 w 322"/>
                <a:gd name="T85" fmla="*/ 18 h 378"/>
                <a:gd name="T86" fmla="*/ 141 w 322"/>
                <a:gd name="T87" fmla="*/ 38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38" name="Freeform 622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>
                <a:gd name="T0" fmla="*/ 235 w 283"/>
                <a:gd name="T1" fmla="*/ 77 h 252"/>
                <a:gd name="T2" fmla="*/ 248 w 283"/>
                <a:gd name="T3" fmla="*/ 91 h 252"/>
                <a:gd name="T4" fmla="*/ 256 w 283"/>
                <a:gd name="T5" fmla="*/ 107 h 252"/>
                <a:gd name="T6" fmla="*/ 259 w 283"/>
                <a:gd name="T7" fmla="*/ 124 h 252"/>
                <a:gd name="T8" fmla="*/ 259 w 283"/>
                <a:gd name="T9" fmla="*/ 142 h 252"/>
                <a:gd name="T10" fmla="*/ 257 w 283"/>
                <a:gd name="T11" fmla="*/ 157 h 252"/>
                <a:gd name="T12" fmla="*/ 252 w 283"/>
                <a:gd name="T13" fmla="*/ 170 h 252"/>
                <a:gd name="T14" fmla="*/ 244 w 283"/>
                <a:gd name="T15" fmla="*/ 183 h 252"/>
                <a:gd name="T16" fmla="*/ 236 w 283"/>
                <a:gd name="T17" fmla="*/ 193 h 252"/>
                <a:gd name="T18" fmla="*/ 225 w 283"/>
                <a:gd name="T19" fmla="*/ 204 h 252"/>
                <a:gd name="T20" fmla="*/ 215 w 283"/>
                <a:gd name="T21" fmla="*/ 214 h 252"/>
                <a:gd name="T22" fmla="*/ 204 w 283"/>
                <a:gd name="T23" fmla="*/ 224 h 252"/>
                <a:gd name="T24" fmla="*/ 194 w 283"/>
                <a:gd name="T25" fmla="*/ 234 h 252"/>
                <a:gd name="T26" fmla="*/ 191 w 283"/>
                <a:gd name="T27" fmla="*/ 238 h 252"/>
                <a:gd name="T28" fmla="*/ 191 w 283"/>
                <a:gd name="T29" fmla="*/ 241 h 252"/>
                <a:gd name="T30" fmla="*/ 191 w 283"/>
                <a:gd name="T31" fmla="*/ 245 h 252"/>
                <a:gd name="T32" fmla="*/ 194 w 283"/>
                <a:gd name="T33" fmla="*/ 248 h 252"/>
                <a:gd name="T34" fmla="*/ 197 w 283"/>
                <a:gd name="T35" fmla="*/ 250 h 252"/>
                <a:gd name="T36" fmla="*/ 202 w 283"/>
                <a:gd name="T37" fmla="*/ 252 h 252"/>
                <a:gd name="T38" fmla="*/ 205 w 283"/>
                <a:gd name="T39" fmla="*/ 250 h 252"/>
                <a:gd name="T40" fmla="*/ 209 w 283"/>
                <a:gd name="T41" fmla="*/ 248 h 252"/>
                <a:gd name="T42" fmla="*/ 232 w 283"/>
                <a:gd name="T43" fmla="*/ 233 h 252"/>
                <a:gd name="T44" fmla="*/ 252 w 283"/>
                <a:gd name="T45" fmla="*/ 214 h 252"/>
                <a:gd name="T46" fmla="*/ 268 w 283"/>
                <a:gd name="T47" fmla="*/ 192 h 252"/>
                <a:gd name="T48" fmla="*/ 278 w 283"/>
                <a:gd name="T49" fmla="*/ 167 h 252"/>
                <a:gd name="T50" fmla="*/ 283 w 283"/>
                <a:gd name="T51" fmla="*/ 141 h 252"/>
                <a:gd name="T52" fmla="*/ 280 w 283"/>
                <a:gd name="T53" fmla="*/ 115 h 252"/>
                <a:gd name="T54" fmla="*/ 271 w 283"/>
                <a:gd name="T55" fmla="*/ 91 h 252"/>
                <a:gd name="T56" fmla="*/ 252 w 283"/>
                <a:gd name="T57" fmla="*/ 69 h 252"/>
                <a:gd name="T58" fmla="*/ 238 w 283"/>
                <a:gd name="T59" fmla="*/ 57 h 252"/>
                <a:gd name="T60" fmla="*/ 222 w 283"/>
                <a:gd name="T61" fmla="*/ 48 h 252"/>
                <a:gd name="T62" fmla="*/ 204 w 283"/>
                <a:gd name="T63" fmla="*/ 39 h 252"/>
                <a:gd name="T64" fmla="*/ 184 w 283"/>
                <a:gd name="T65" fmla="*/ 31 h 252"/>
                <a:gd name="T66" fmla="*/ 164 w 283"/>
                <a:gd name="T67" fmla="*/ 23 h 252"/>
                <a:gd name="T68" fmla="*/ 144 w 283"/>
                <a:gd name="T69" fmla="*/ 17 h 252"/>
                <a:gd name="T70" fmla="*/ 123 w 283"/>
                <a:gd name="T71" fmla="*/ 13 h 252"/>
                <a:gd name="T72" fmla="*/ 103 w 283"/>
                <a:gd name="T73" fmla="*/ 8 h 252"/>
                <a:gd name="T74" fmla="*/ 83 w 283"/>
                <a:gd name="T75" fmla="*/ 5 h 252"/>
                <a:gd name="T76" fmla="*/ 66 w 283"/>
                <a:gd name="T77" fmla="*/ 2 h 252"/>
                <a:gd name="T78" fmla="*/ 48 w 283"/>
                <a:gd name="T79" fmla="*/ 0 h 252"/>
                <a:gd name="T80" fmla="*/ 34 w 283"/>
                <a:gd name="T81" fmla="*/ 0 h 252"/>
                <a:gd name="T82" fmla="*/ 21 w 283"/>
                <a:gd name="T83" fmla="*/ 0 h 252"/>
                <a:gd name="T84" fmla="*/ 11 w 283"/>
                <a:gd name="T85" fmla="*/ 0 h 252"/>
                <a:gd name="T86" fmla="*/ 4 w 283"/>
                <a:gd name="T87" fmla="*/ 2 h 252"/>
                <a:gd name="T88" fmla="*/ 0 w 283"/>
                <a:gd name="T89" fmla="*/ 5 h 252"/>
                <a:gd name="T90" fmla="*/ 12 w 283"/>
                <a:gd name="T91" fmla="*/ 7 h 252"/>
                <a:gd name="T92" fmla="*/ 24 w 283"/>
                <a:gd name="T93" fmla="*/ 8 h 252"/>
                <a:gd name="T94" fmla="*/ 38 w 283"/>
                <a:gd name="T95" fmla="*/ 10 h 252"/>
                <a:gd name="T96" fmla="*/ 52 w 283"/>
                <a:gd name="T97" fmla="*/ 13 h 252"/>
                <a:gd name="T98" fmla="*/ 66 w 283"/>
                <a:gd name="T99" fmla="*/ 16 h 252"/>
                <a:gd name="T100" fmla="*/ 82 w 283"/>
                <a:gd name="T101" fmla="*/ 18 h 252"/>
                <a:gd name="T102" fmla="*/ 98 w 283"/>
                <a:gd name="T103" fmla="*/ 22 h 252"/>
                <a:gd name="T104" fmla="*/ 114 w 283"/>
                <a:gd name="T105" fmla="*/ 25 h 252"/>
                <a:gd name="T106" fmla="*/ 129 w 283"/>
                <a:gd name="T107" fmla="*/ 30 h 252"/>
                <a:gd name="T108" fmla="*/ 146 w 283"/>
                <a:gd name="T109" fmla="*/ 34 h 252"/>
                <a:gd name="T110" fmla="*/ 162 w 283"/>
                <a:gd name="T111" fmla="*/ 39 h 252"/>
                <a:gd name="T112" fmla="*/ 177 w 283"/>
                <a:gd name="T113" fmla="*/ 45 h 252"/>
                <a:gd name="T114" fmla="*/ 193 w 283"/>
                <a:gd name="T115" fmla="*/ 52 h 252"/>
                <a:gd name="T116" fmla="*/ 208 w 283"/>
                <a:gd name="T117" fmla="*/ 60 h 252"/>
                <a:gd name="T118" fmla="*/ 222 w 283"/>
                <a:gd name="T119" fmla="*/ 68 h 252"/>
                <a:gd name="T120" fmla="*/ 235 w 283"/>
                <a:gd name="T121" fmla="*/ 7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39" name="Freeform 623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>
                <a:gd name="T0" fmla="*/ 0 w 114"/>
                <a:gd name="T1" fmla="*/ 130 h 238"/>
                <a:gd name="T2" fmla="*/ 0 w 114"/>
                <a:gd name="T3" fmla="*/ 149 h 238"/>
                <a:gd name="T4" fmla="*/ 4 w 114"/>
                <a:gd name="T5" fmla="*/ 168 h 238"/>
                <a:gd name="T6" fmla="*/ 12 w 114"/>
                <a:gd name="T7" fmla="*/ 185 h 238"/>
                <a:gd name="T8" fmla="*/ 24 w 114"/>
                <a:gd name="T9" fmla="*/ 200 h 238"/>
                <a:gd name="T10" fmla="*/ 38 w 114"/>
                <a:gd name="T11" fmla="*/ 213 h 238"/>
                <a:gd name="T12" fmla="*/ 55 w 114"/>
                <a:gd name="T13" fmla="*/ 224 h 238"/>
                <a:gd name="T14" fmla="*/ 73 w 114"/>
                <a:gd name="T15" fmla="*/ 232 h 238"/>
                <a:gd name="T16" fmla="*/ 92 w 114"/>
                <a:gd name="T17" fmla="*/ 237 h 238"/>
                <a:gd name="T18" fmla="*/ 98 w 114"/>
                <a:gd name="T19" fmla="*/ 238 h 238"/>
                <a:gd name="T20" fmla="*/ 104 w 114"/>
                <a:gd name="T21" fmla="*/ 235 h 238"/>
                <a:gd name="T22" fmla="*/ 109 w 114"/>
                <a:gd name="T23" fmla="*/ 232 h 238"/>
                <a:gd name="T24" fmla="*/ 111 w 114"/>
                <a:gd name="T25" fmla="*/ 227 h 238"/>
                <a:gd name="T26" fmla="*/ 111 w 114"/>
                <a:gd name="T27" fmla="*/ 222 h 238"/>
                <a:gd name="T28" fmla="*/ 110 w 114"/>
                <a:gd name="T29" fmla="*/ 216 h 238"/>
                <a:gd name="T30" fmla="*/ 106 w 114"/>
                <a:gd name="T31" fmla="*/ 211 h 238"/>
                <a:gd name="T32" fmla="*/ 100 w 114"/>
                <a:gd name="T33" fmla="*/ 209 h 238"/>
                <a:gd name="T34" fmla="*/ 82 w 114"/>
                <a:gd name="T35" fmla="*/ 202 h 238"/>
                <a:gd name="T36" fmla="*/ 64 w 114"/>
                <a:gd name="T37" fmla="*/ 193 h 238"/>
                <a:gd name="T38" fmla="*/ 50 w 114"/>
                <a:gd name="T39" fmla="*/ 180 h 238"/>
                <a:gd name="T40" fmla="*/ 39 w 114"/>
                <a:gd name="T41" fmla="*/ 167 h 238"/>
                <a:gd name="T42" fmla="*/ 32 w 114"/>
                <a:gd name="T43" fmla="*/ 149 h 238"/>
                <a:gd name="T44" fmla="*/ 29 w 114"/>
                <a:gd name="T45" fmla="*/ 131 h 238"/>
                <a:gd name="T46" fmla="*/ 29 w 114"/>
                <a:gd name="T47" fmla="*/ 111 h 238"/>
                <a:gd name="T48" fmla="*/ 35 w 114"/>
                <a:gd name="T49" fmla="*/ 91 h 238"/>
                <a:gd name="T50" fmla="*/ 42 w 114"/>
                <a:gd name="T51" fmla="*/ 76 h 238"/>
                <a:gd name="T52" fmla="*/ 51 w 114"/>
                <a:gd name="T53" fmla="*/ 62 h 238"/>
                <a:gd name="T54" fmla="*/ 62 w 114"/>
                <a:gd name="T55" fmla="*/ 49 h 238"/>
                <a:gd name="T56" fmla="*/ 73 w 114"/>
                <a:gd name="T57" fmla="*/ 38 h 238"/>
                <a:gd name="T58" fmla="*/ 84 w 114"/>
                <a:gd name="T59" fmla="*/ 28 h 238"/>
                <a:gd name="T60" fmla="*/ 96 w 114"/>
                <a:gd name="T61" fmla="*/ 18 h 238"/>
                <a:gd name="T62" fmla="*/ 106 w 114"/>
                <a:gd name="T63" fmla="*/ 9 h 238"/>
                <a:gd name="T64" fmla="*/ 114 w 114"/>
                <a:gd name="T65" fmla="*/ 1 h 238"/>
                <a:gd name="T66" fmla="*/ 106 w 114"/>
                <a:gd name="T67" fmla="*/ 0 h 238"/>
                <a:gd name="T68" fmla="*/ 93 w 114"/>
                <a:gd name="T69" fmla="*/ 6 h 238"/>
                <a:gd name="T70" fmla="*/ 76 w 114"/>
                <a:gd name="T71" fmla="*/ 18 h 238"/>
                <a:gd name="T72" fmla="*/ 56 w 114"/>
                <a:gd name="T73" fmla="*/ 36 h 238"/>
                <a:gd name="T74" fmla="*/ 37 w 114"/>
                <a:gd name="T75" fmla="*/ 57 h 238"/>
                <a:gd name="T76" fmla="*/ 20 w 114"/>
                <a:gd name="T77" fmla="*/ 80 h 238"/>
                <a:gd name="T78" fmla="*/ 7 w 114"/>
                <a:gd name="T79" fmla="*/ 106 h 238"/>
                <a:gd name="T80" fmla="*/ 0 w 114"/>
                <a:gd name="T81" fmla="*/ 13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40" name="Freeform 624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>
                <a:gd name="T0" fmla="*/ 207 w 246"/>
                <a:gd name="T1" fmla="*/ 124 h 310"/>
                <a:gd name="T2" fmla="*/ 219 w 246"/>
                <a:gd name="T3" fmla="*/ 143 h 310"/>
                <a:gd name="T4" fmla="*/ 225 w 246"/>
                <a:gd name="T5" fmla="*/ 164 h 310"/>
                <a:gd name="T6" fmla="*/ 221 w 246"/>
                <a:gd name="T7" fmla="*/ 187 h 310"/>
                <a:gd name="T8" fmla="*/ 208 w 246"/>
                <a:gd name="T9" fmla="*/ 209 h 310"/>
                <a:gd name="T10" fmla="*/ 188 w 246"/>
                <a:gd name="T11" fmla="*/ 228 h 310"/>
                <a:gd name="T12" fmla="*/ 166 w 246"/>
                <a:gd name="T13" fmla="*/ 246 h 310"/>
                <a:gd name="T14" fmla="*/ 143 w 246"/>
                <a:gd name="T15" fmla="*/ 264 h 310"/>
                <a:gd name="T16" fmla="*/ 129 w 246"/>
                <a:gd name="T17" fmla="*/ 278 h 310"/>
                <a:gd name="T18" fmla="*/ 124 w 246"/>
                <a:gd name="T19" fmla="*/ 287 h 310"/>
                <a:gd name="T20" fmla="*/ 120 w 246"/>
                <a:gd name="T21" fmla="*/ 296 h 310"/>
                <a:gd name="T22" fmla="*/ 121 w 246"/>
                <a:gd name="T23" fmla="*/ 305 h 310"/>
                <a:gd name="T24" fmla="*/ 130 w 246"/>
                <a:gd name="T25" fmla="*/ 310 h 310"/>
                <a:gd name="T26" fmla="*/ 139 w 246"/>
                <a:gd name="T27" fmla="*/ 309 h 310"/>
                <a:gd name="T28" fmla="*/ 154 w 246"/>
                <a:gd name="T29" fmla="*/ 293 h 310"/>
                <a:gd name="T30" fmla="*/ 180 w 246"/>
                <a:gd name="T31" fmla="*/ 269 h 310"/>
                <a:gd name="T32" fmla="*/ 207 w 246"/>
                <a:gd name="T33" fmla="*/ 246 h 310"/>
                <a:gd name="T34" fmla="*/ 231 w 246"/>
                <a:gd name="T35" fmla="*/ 219 h 310"/>
                <a:gd name="T36" fmla="*/ 245 w 246"/>
                <a:gd name="T37" fmla="*/ 187 h 310"/>
                <a:gd name="T38" fmla="*/ 242 w 246"/>
                <a:gd name="T39" fmla="*/ 153 h 310"/>
                <a:gd name="T40" fmla="*/ 227 w 246"/>
                <a:gd name="T41" fmla="*/ 120 h 310"/>
                <a:gd name="T42" fmla="*/ 201 w 246"/>
                <a:gd name="T43" fmla="*/ 94 h 310"/>
                <a:gd name="T44" fmla="*/ 177 w 246"/>
                <a:gd name="T45" fmla="*/ 74 h 310"/>
                <a:gd name="T46" fmla="*/ 152 w 246"/>
                <a:gd name="T47" fmla="*/ 60 h 310"/>
                <a:gd name="T48" fmla="*/ 126 w 246"/>
                <a:gd name="T49" fmla="*/ 43 h 310"/>
                <a:gd name="T50" fmla="*/ 98 w 246"/>
                <a:gd name="T51" fmla="*/ 28 h 310"/>
                <a:gd name="T52" fmla="*/ 72 w 246"/>
                <a:gd name="T53" fmla="*/ 16 h 310"/>
                <a:gd name="T54" fmla="*/ 46 w 246"/>
                <a:gd name="T55" fmla="*/ 7 h 310"/>
                <a:gd name="T56" fmla="*/ 24 w 246"/>
                <a:gd name="T57" fmla="*/ 1 h 310"/>
                <a:gd name="T58" fmla="*/ 7 w 246"/>
                <a:gd name="T59" fmla="*/ 1 h 310"/>
                <a:gd name="T60" fmla="*/ 8 w 246"/>
                <a:gd name="T61" fmla="*/ 6 h 310"/>
                <a:gd name="T62" fmla="*/ 28 w 246"/>
                <a:gd name="T63" fmla="*/ 14 h 310"/>
                <a:gd name="T64" fmla="*/ 51 w 246"/>
                <a:gd name="T65" fmla="*/ 24 h 310"/>
                <a:gd name="T66" fmla="*/ 78 w 246"/>
                <a:gd name="T67" fmla="*/ 37 h 310"/>
                <a:gd name="T68" fmla="*/ 106 w 246"/>
                <a:gd name="T69" fmla="*/ 51 h 310"/>
                <a:gd name="T70" fmla="*/ 134 w 246"/>
                <a:gd name="T71" fmla="*/ 69 h 310"/>
                <a:gd name="T72" fmla="*/ 163 w 246"/>
                <a:gd name="T73" fmla="*/ 87 h 310"/>
                <a:gd name="T74" fmla="*/ 187 w 246"/>
                <a:gd name="T75" fmla="*/ 105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41" name="Freeform 625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>
                <a:gd name="T0" fmla="*/ 31 w 83"/>
                <a:gd name="T1" fmla="*/ 14 h 187"/>
                <a:gd name="T2" fmla="*/ 29 w 83"/>
                <a:gd name="T3" fmla="*/ 8 h 187"/>
                <a:gd name="T4" fmla="*/ 25 w 83"/>
                <a:gd name="T5" fmla="*/ 3 h 187"/>
                <a:gd name="T6" fmla="*/ 19 w 83"/>
                <a:gd name="T7" fmla="*/ 1 h 187"/>
                <a:gd name="T8" fmla="*/ 14 w 83"/>
                <a:gd name="T9" fmla="*/ 0 h 187"/>
                <a:gd name="T10" fmla="*/ 8 w 83"/>
                <a:gd name="T11" fmla="*/ 2 h 187"/>
                <a:gd name="T12" fmla="*/ 3 w 83"/>
                <a:gd name="T13" fmla="*/ 5 h 187"/>
                <a:gd name="T14" fmla="*/ 0 w 83"/>
                <a:gd name="T15" fmla="*/ 11 h 187"/>
                <a:gd name="T16" fmla="*/ 0 w 83"/>
                <a:gd name="T17" fmla="*/ 17 h 187"/>
                <a:gd name="T18" fmla="*/ 5 w 83"/>
                <a:gd name="T19" fmla="*/ 42 h 187"/>
                <a:gd name="T20" fmla="*/ 15 w 83"/>
                <a:gd name="T21" fmla="*/ 71 h 187"/>
                <a:gd name="T22" fmla="*/ 27 w 83"/>
                <a:gd name="T23" fmla="*/ 100 h 187"/>
                <a:gd name="T24" fmla="*/ 41 w 83"/>
                <a:gd name="T25" fmla="*/ 127 h 187"/>
                <a:gd name="T26" fmla="*/ 55 w 83"/>
                <a:gd name="T27" fmla="*/ 151 h 187"/>
                <a:gd name="T28" fmla="*/ 68 w 83"/>
                <a:gd name="T29" fmla="*/ 171 h 187"/>
                <a:gd name="T30" fmla="*/ 77 w 83"/>
                <a:gd name="T31" fmla="*/ 184 h 187"/>
                <a:gd name="T32" fmla="*/ 83 w 83"/>
                <a:gd name="T33" fmla="*/ 187 h 187"/>
                <a:gd name="T34" fmla="*/ 80 w 83"/>
                <a:gd name="T35" fmla="*/ 174 h 187"/>
                <a:gd name="T36" fmla="*/ 75 w 83"/>
                <a:gd name="T37" fmla="*/ 158 h 187"/>
                <a:gd name="T38" fmla="*/ 68 w 83"/>
                <a:gd name="T39" fmla="*/ 138 h 187"/>
                <a:gd name="T40" fmla="*/ 59 w 83"/>
                <a:gd name="T41" fmla="*/ 113 h 187"/>
                <a:gd name="T42" fmla="*/ 51 w 83"/>
                <a:gd name="T43" fmla="*/ 88 h 187"/>
                <a:gd name="T44" fmla="*/ 43 w 83"/>
                <a:gd name="T45" fmla="*/ 63 h 187"/>
                <a:gd name="T46" fmla="*/ 36 w 83"/>
                <a:gd name="T47" fmla="*/ 38 h 187"/>
                <a:gd name="T48" fmla="*/ 31 w 83"/>
                <a:gd name="T49" fmla="*/ 14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42" name="Freeform 626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>
                <a:gd name="T0" fmla="*/ 22 w 44"/>
                <a:gd name="T1" fmla="*/ 10 h 94"/>
                <a:gd name="T2" fmla="*/ 21 w 44"/>
                <a:gd name="T3" fmla="*/ 6 h 94"/>
                <a:gd name="T4" fmla="*/ 18 w 44"/>
                <a:gd name="T5" fmla="*/ 2 h 94"/>
                <a:gd name="T6" fmla="*/ 14 w 44"/>
                <a:gd name="T7" fmla="*/ 0 h 94"/>
                <a:gd name="T8" fmla="*/ 10 w 44"/>
                <a:gd name="T9" fmla="*/ 0 h 94"/>
                <a:gd name="T10" fmla="*/ 6 w 44"/>
                <a:gd name="T11" fmla="*/ 1 h 94"/>
                <a:gd name="T12" fmla="*/ 3 w 44"/>
                <a:gd name="T13" fmla="*/ 3 h 94"/>
                <a:gd name="T14" fmla="*/ 0 w 44"/>
                <a:gd name="T15" fmla="*/ 7 h 94"/>
                <a:gd name="T16" fmla="*/ 0 w 44"/>
                <a:gd name="T17" fmla="*/ 11 h 94"/>
                <a:gd name="T18" fmla="*/ 0 w 44"/>
                <a:gd name="T19" fmla="*/ 24 h 94"/>
                <a:gd name="T20" fmla="*/ 4 w 44"/>
                <a:gd name="T21" fmla="*/ 38 h 94"/>
                <a:gd name="T22" fmla="*/ 8 w 44"/>
                <a:gd name="T23" fmla="*/ 52 h 94"/>
                <a:gd name="T24" fmla="*/ 14 w 44"/>
                <a:gd name="T25" fmla="*/ 65 h 94"/>
                <a:gd name="T26" fmla="*/ 21 w 44"/>
                <a:gd name="T27" fmla="*/ 78 h 94"/>
                <a:gd name="T28" fmla="*/ 28 w 44"/>
                <a:gd name="T29" fmla="*/ 87 h 94"/>
                <a:gd name="T30" fmla="*/ 37 w 44"/>
                <a:gd name="T31" fmla="*/ 93 h 94"/>
                <a:gd name="T32" fmla="*/ 42 w 44"/>
                <a:gd name="T33" fmla="*/ 94 h 94"/>
                <a:gd name="T34" fmla="*/ 44 w 44"/>
                <a:gd name="T35" fmla="*/ 76 h 94"/>
                <a:gd name="T36" fmla="*/ 38 w 44"/>
                <a:gd name="T37" fmla="*/ 54 h 94"/>
                <a:gd name="T38" fmla="*/ 31 w 44"/>
                <a:gd name="T39" fmla="*/ 32 h 94"/>
                <a:gd name="T40" fmla="*/ 22 w 44"/>
                <a:gd name="T41" fmla="*/ 1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43" name="Freeform 627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>
                <a:gd name="T0" fmla="*/ 20 w 38"/>
                <a:gd name="T1" fmla="*/ 7 h 54"/>
                <a:gd name="T2" fmla="*/ 20 w 38"/>
                <a:gd name="T3" fmla="*/ 8 h 54"/>
                <a:gd name="T4" fmla="*/ 20 w 38"/>
                <a:gd name="T5" fmla="*/ 8 h 54"/>
                <a:gd name="T6" fmla="*/ 20 w 38"/>
                <a:gd name="T7" fmla="*/ 8 h 54"/>
                <a:gd name="T8" fmla="*/ 20 w 38"/>
                <a:gd name="T9" fmla="*/ 8 h 54"/>
                <a:gd name="T10" fmla="*/ 19 w 38"/>
                <a:gd name="T11" fmla="*/ 4 h 54"/>
                <a:gd name="T12" fmla="*/ 15 w 38"/>
                <a:gd name="T13" fmla="*/ 1 h 54"/>
                <a:gd name="T14" fmla="*/ 12 w 38"/>
                <a:gd name="T15" fmla="*/ 0 h 54"/>
                <a:gd name="T16" fmla="*/ 7 w 38"/>
                <a:gd name="T17" fmla="*/ 0 h 54"/>
                <a:gd name="T18" fmla="*/ 4 w 38"/>
                <a:gd name="T19" fmla="*/ 1 h 54"/>
                <a:gd name="T20" fmla="*/ 1 w 38"/>
                <a:gd name="T21" fmla="*/ 4 h 54"/>
                <a:gd name="T22" fmla="*/ 0 w 38"/>
                <a:gd name="T23" fmla="*/ 8 h 54"/>
                <a:gd name="T24" fmla="*/ 0 w 38"/>
                <a:gd name="T25" fmla="*/ 11 h 54"/>
                <a:gd name="T26" fmla="*/ 1 w 38"/>
                <a:gd name="T27" fmla="*/ 17 h 54"/>
                <a:gd name="T28" fmla="*/ 4 w 38"/>
                <a:gd name="T29" fmla="*/ 24 h 54"/>
                <a:gd name="T30" fmla="*/ 8 w 38"/>
                <a:gd name="T31" fmla="*/ 32 h 54"/>
                <a:gd name="T32" fmla="*/ 14 w 38"/>
                <a:gd name="T33" fmla="*/ 39 h 54"/>
                <a:gd name="T34" fmla="*/ 20 w 38"/>
                <a:gd name="T35" fmla="*/ 46 h 54"/>
                <a:gd name="T36" fmla="*/ 27 w 38"/>
                <a:gd name="T37" fmla="*/ 50 h 54"/>
                <a:gd name="T38" fmla="*/ 33 w 38"/>
                <a:gd name="T39" fmla="*/ 54 h 54"/>
                <a:gd name="T40" fmla="*/ 38 w 38"/>
                <a:gd name="T41" fmla="*/ 54 h 54"/>
                <a:gd name="T42" fmla="*/ 36 w 38"/>
                <a:gd name="T43" fmla="*/ 42 h 54"/>
                <a:gd name="T44" fmla="*/ 32 w 38"/>
                <a:gd name="T45" fmla="*/ 29 h 54"/>
                <a:gd name="T46" fmla="*/ 25 w 38"/>
                <a:gd name="T47" fmla="*/ 16 h 54"/>
                <a:gd name="T48" fmla="*/ 20 w 38"/>
                <a:gd name="T49" fmla="*/ 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44" name="Freeform 628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>
                <a:gd name="T0" fmla="*/ 41 w 52"/>
                <a:gd name="T1" fmla="*/ 27 h 36"/>
                <a:gd name="T2" fmla="*/ 46 w 52"/>
                <a:gd name="T3" fmla="*/ 24 h 36"/>
                <a:gd name="T4" fmla="*/ 51 w 52"/>
                <a:gd name="T5" fmla="*/ 21 h 36"/>
                <a:gd name="T6" fmla="*/ 52 w 52"/>
                <a:gd name="T7" fmla="*/ 16 h 36"/>
                <a:gd name="T8" fmla="*/ 52 w 52"/>
                <a:gd name="T9" fmla="*/ 12 h 36"/>
                <a:gd name="T10" fmla="*/ 50 w 52"/>
                <a:gd name="T11" fmla="*/ 6 h 36"/>
                <a:gd name="T12" fmla="*/ 46 w 52"/>
                <a:gd name="T13" fmla="*/ 2 h 36"/>
                <a:gd name="T14" fmla="*/ 41 w 52"/>
                <a:gd name="T15" fmla="*/ 0 h 36"/>
                <a:gd name="T16" fmla="*/ 36 w 52"/>
                <a:gd name="T17" fmla="*/ 0 h 36"/>
                <a:gd name="T18" fmla="*/ 33 w 52"/>
                <a:gd name="T19" fmla="*/ 0 h 36"/>
                <a:gd name="T20" fmla="*/ 29 w 52"/>
                <a:gd name="T21" fmla="*/ 1 h 36"/>
                <a:gd name="T22" fmla="*/ 21 w 52"/>
                <a:gd name="T23" fmla="*/ 4 h 36"/>
                <a:gd name="T24" fmla="*/ 13 w 52"/>
                <a:gd name="T25" fmla="*/ 8 h 36"/>
                <a:gd name="T26" fmla="*/ 6 w 52"/>
                <a:gd name="T27" fmla="*/ 15 h 36"/>
                <a:gd name="T28" fmla="*/ 3 w 52"/>
                <a:gd name="T29" fmla="*/ 22 h 36"/>
                <a:gd name="T30" fmla="*/ 0 w 52"/>
                <a:gd name="T31" fmla="*/ 29 h 36"/>
                <a:gd name="T32" fmla="*/ 0 w 52"/>
                <a:gd name="T33" fmla="*/ 31 h 36"/>
                <a:gd name="T34" fmla="*/ 4 w 52"/>
                <a:gd name="T35" fmla="*/ 33 h 36"/>
                <a:gd name="T36" fmla="*/ 9 w 52"/>
                <a:gd name="T37" fmla="*/ 36 h 36"/>
                <a:gd name="T38" fmla="*/ 13 w 52"/>
                <a:gd name="T39" fmla="*/ 36 h 36"/>
                <a:gd name="T40" fmla="*/ 18 w 52"/>
                <a:gd name="T41" fmla="*/ 36 h 36"/>
                <a:gd name="T42" fmla="*/ 24 w 52"/>
                <a:gd name="T43" fmla="*/ 33 h 36"/>
                <a:gd name="T44" fmla="*/ 30 w 52"/>
                <a:gd name="T45" fmla="*/ 32 h 36"/>
                <a:gd name="T46" fmla="*/ 36 w 52"/>
                <a:gd name="T47" fmla="*/ 30 h 36"/>
                <a:gd name="T48" fmla="*/ 41 w 52"/>
                <a:gd name="T49" fmla="*/ 27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45" name="Freeform 629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>
                <a:gd name="T0" fmla="*/ 73 w 198"/>
                <a:gd name="T1" fmla="*/ 36 h 236"/>
                <a:gd name="T2" fmla="*/ 58 w 198"/>
                <a:gd name="T3" fmla="*/ 46 h 236"/>
                <a:gd name="T4" fmla="*/ 46 w 198"/>
                <a:gd name="T5" fmla="*/ 58 h 236"/>
                <a:gd name="T6" fmla="*/ 33 w 198"/>
                <a:gd name="T7" fmla="*/ 72 h 236"/>
                <a:gd name="T8" fmla="*/ 22 w 198"/>
                <a:gd name="T9" fmla="*/ 85 h 236"/>
                <a:gd name="T10" fmla="*/ 14 w 198"/>
                <a:gd name="T11" fmla="*/ 100 h 236"/>
                <a:gd name="T12" fmla="*/ 7 w 198"/>
                <a:gd name="T13" fmla="*/ 115 h 236"/>
                <a:gd name="T14" fmla="*/ 2 w 198"/>
                <a:gd name="T15" fmla="*/ 130 h 236"/>
                <a:gd name="T16" fmla="*/ 0 w 198"/>
                <a:gd name="T17" fmla="*/ 146 h 236"/>
                <a:gd name="T18" fmla="*/ 2 w 198"/>
                <a:gd name="T19" fmla="*/ 170 h 236"/>
                <a:gd name="T20" fmla="*/ 12 w 198"/>
                <a:gd name="T21" fmla="*/ 190 h 236"/>
                <a:gd name="T22" fmla="*/ 26 w 198"/>
                <a:gd name="T23" fmla="*/ 207 h 236"/>
                <a:gd name="T24" fmla="*/ 43 w 198"/>
                <a:gd name="T25" fmla="*/ 220 h 236"/>
                <a:gd name="T26" fmla="*/ 64 w 198"/>
                <a:gd name="T27" fmla="*/ 229 h 236"/>
                <a:gd name="T28" fmla="*/ 88 w 198"/>
                <a:gd name="T29" fmla="*/ 235 h 236"/>
                <a:gd name="T30" fmla="*/ 110 w 198"/>
                <a:gd name="T31" fmla="*/ 236 h 236"/>
                <a:gd name="T32" fmla="*/ 132 w 198"/>
                <a:gd name="T33" fmla="*/ 232 h 236"/>
                <a:gd name="T34" fmla="*/ 137 w 198"/>
                <a:gd name="T35" fmla="*/ 232 h 236"/>
                <a:gd name="T36" fmla="*/ 142 w 198"/>
                <a:gd name="T37" fmla="*/ 230 h 236"/>
                <a:gd name="T38" fmla="*/ 145 w 198"/>
                <a:gd name="T39" fmla="*/ 226 h 236"/>
                <a:gd name="T40" fmla="*/ 146 w 198"/>
                <a:gd name="T41" fmla="*/ 221 h 236"/>
                <a:gd name="T42" fmla="*/ 145 w 198"/>
                <a:gd name="T43" fmla="*/ 219 h 236"/>
                <a:gd name="T44" fmla="*/ 142 w 198"/>
                <a:gd name="T45" fmla="*/ 219 h 236"/>
                <a:gd name="T46" fmla="*/ 137 w 198"/>
                <a:gd name="T47" fmla="*/ 217 h 236"/>
                <a:gd name="T48" fmla="*/ 131 w 198"/>
                <a:gd name="T49" fmla="*/ 217 h 236"/>
                <a:gd name="T50" fmla="*/ 124 w 198"/>
                <a:gd name="T51" fmla="*/ 217 h 236"/>
                <a:gd name="T52" fmla="*/ 118 w 198"/>
                <a:gd name="T53" fmla="*/ 217 h 236"/>
                <a:gd name="T54" fmla="*/ 112 w 198"/>
                <a:gd name="T55" fmla="*/ 217 h 236"/>
                <a:gd name="T56" fmla="*/ 109 w 198"/>
                <a:gd name="T57" fmla="*/ 217 h 236"/>
                <a:gd name="T58" fmla="*/ 97 w 198"/>
                <a:gd name="T59" fmla="*/ 216 h 236"/>
                <a:gd name="T60" fmla="*/ 87 w 198"/>
                <a:gd name="T61" fmla="*/ 215 h 236"/>
                <a:gd name="T62" fmla="*/ 75 w 198"/>
                <a:gd name="T63" fmla="*/ 214 h 236"/>
                <a:gd name="T64" fmla="*/ 63 w 198"/>
                <a:gd name="T65" fmla="*/ 211 h 236"/>
                <a:gd name="T66" fmla="*/ 51 w 198"/>
                <a:gd name="T67" fmla="*/ 207 h 236"/>
                <a:gd name="T68" fmla="*/ 40 w 198"/>
                <a:gd name="T69" fmla="*/ 199 h 236"/>
                <a:gd name="T70" fmla="*/ 29 w 198"/>
                <a:gd name="T71" fmla="*/ 189 h 236"/>
                <a:gd name="T72" fmla="*/ 17 w 198"/>
                <a:gd name="T73" fmla="*/ 174 h 236"/>
                <a:gd name="T74" fmla="*/ 15 w 198"/>
                <a:gd name="T75" fmla="*/ 157 h 236"/>
                <a:gd name="T76" fmla="*/ 16 w 198"/>
                <a:gd name="T77" fmla="*/ 141 h 236"/>
                <a:gd name="T78" fmla="*/ 21 w 198"/>
                <a:gd name="T79" fmla="*/ 124 h 236"/>
                <a:gd name="T80" fmla="*/ 28 w 198"/>
                <a:gd name="T81" fmla="*/ 109 h 236"/>
                <a:gd name="T82" fmla="*/ 39 w 198"/>
                <a:gd name="T83" fmla="*/ 96 h 236"/>
                <a:gd name="T84" fmla="*/ 50 w 198"/>
                <a:gd name="T85" fmla="*/ 82 h 236"/>
                <a:gd name="T86" fmla="*/ 63 w 198"/>
                <a:gd name="T87" fmla="*/ 70 h 236"/>
                <a:gd name="T88" fmla="*/ 78 w 198"/>
                <a:gd name="T89" fmla="*/ 59 h 236"/>
                <a:gd name="T90" fmla="*/ 94 w 198"/>
                <a:gd name="T91" fmla="*/ 49 h 236"/>
                <a:gd name="T92" fmla="*/ 110 w 198"/>
                <a:gd name="T93" fmla="*/ 39 h 236"/>
                <a:gd name="T94" fmla="*/ 126 w 198"/>
                <a:gd name="T95" fmla="*/ 31 h 236"/>
                <a:gd name="T96" fmla="*/ 142 w 198"/>
                <a:gd name="T97" fmla="*/ 24 h 236"/>
                <a:gd name="T98" fmla="*/ 158 w 198"/>
                <a:gd name="T99" fmla="*/ 19 h 236"/>
                <a:gd name="T100" fmla="*/ 172 w 198"/>
                <a:gd name="T101" fmla="*/ 13 h 236"/>
                <a:gd name="T102" fmla="*/ 186 w 198"/>
                <a:gd name="T103" fmla="*/ 10 h 236"/>
                <a:gd name="T104" fmla="*/ 198 w 198"/>
                <a:gd name="T105" fmla="*/ 7 h 236"/>
                <a:gd name="T106" fmla="*/ 190 w 198"/>
                <a:gd name="T107" fmla="*/ 3 h 236"/>
                <a:gd name="T108" fmla="*/ 177 w 198"/>
                <a:gd name="T109" fmla="*/ 0 h 236"/>
                <a:gd name="T110" fmla="*/ 162 w 198"/>
                <a:gd name="T111" fmla="*/ 3 h 236"/>
                <a:gd name="T112" fmla="*/ 144 w 198"/>
                <a:gd name="T113" fmla="*/ 6 h 236"/>
                <a:gd name="T114" fmla="*/ 124 w 198"/>
                <a:gd name="T115" fmla="*/ 12 h 236"/>
                <a:gd name="T116" fmla="*/ 105 w 198"/>
                <a:gd name="T117" fmla="*/ 19 h 236"/>
                <a:gd name="T118" fmla="*/ 88 w 198"/>
                <a:gd name="T119" fmla="*/ 28 h 236"/>
                <a:gd name="T120" fmla="*/ 73 w 198"/>
                <a:gd name="T121" fmla="*/ 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446" name="Freeform 630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>
                <a:gd name="T0" fmla="*/ 108 w 128"/>
                <a:gd name="T1" fmla="*/ 61 h 183"/>
                <a:gd name="T2" fmla="*/ 111 w 128"/>
                <a:gd name="T3" fmla="*/ 80 h 183"/>
                <a:gd name="T4" fmla="*/ 109 w 128"/>
                <a:gd name="T5" fmla="*/ 97 h 183"/>
                <a:gd name="T6" fmla="*/ 101 w 128"/>
                <a:gd name="T7" fmla="*/ 110 h 183"/>
                <a:gd name="T8" fmla="*/ 89 w 128"/>
                <a:gd name="T9" fmla="*/ 123 h 183"/>
                <a:gd name="T10" fmla="*/ 75 w 128"/>
                <a:gd name="T11" fmla="*/ 134 h 183"/>
                <a:gd name="T12" fmla="*/ 60 w 128"/>
                <a:gd name="T13" fmla="*/ 145 h 183"/>
                <a:gd name="T14" fmla="*/ 43 w 128"/>
                <a:gd name="T15" fmla="*/ 156 h 183"/>
                <a:gd name="T16" fmla="*/ 29 w 128"/>
                <a:gd name="T17" fmla="*/ 167 h 183"/>
                <a:gd name="T18" fmla="*/ 27 w 128"/>
                <a:gd name="T19" fmla="*/ 170 h 183"/>
                <a:gd name="T20" fmla="*/ 26 w 128"/>
                <a:gd name="T21" fmla="*/ 172 h 183"/>
                <a:gd name="T22" fmla="*/ 26 w 128"/>
                <a:gd name="T23" fmla="*/ 176 h 183"/>
                <a:gd name="T24" fmla="*/ 28 w 128"/>
                <a:gd name="T25" fmla="*/ 179 h 183"/>
                <a:gd name="T26" fmla="*/ 30 w 128"/>
                <a:gd name="T27" fmla="*/ 182 h 183"/>
                <a:gd name="T28" fmla="*/ 34 w 128"/>
                <a:gd name="T29" fmla="*/ 183 h 183"/>
                <a:gd name="T30" fmla="*/ 37 w 128"/>
                <a:gd name="T31" fmla="*/ 183 h 183"/>
                <a:gd name="T32" fmla="*/ 41 w 128"/>
                <a:gd name="T33" fmla="*/ 182 h 183"/>
                <a:gd name="T34" fmla="*/ 58 w 128"/>
                <a:gd name="T35" fmla="*/ 171 h 183"/>
                <a:gd name="T36" fmla="*/ 76 w 128"/>
                <a:gd name="T37" fmla="*/ 160 h 183"/>
                <a:gd name="T38" fmla="*/ 92 w 128"/>
                <a:gd name="T39" fmla="*/ 147 h 183"/>
                <a:gd name="T40" fmla="*/ 108 w 128"/>
                <a:gd name="T41" fmla="*/ 132 h 183"/>
                <a:gd name="T42" fmla="*/ 118 w 128"/>
                <a:gd name="T43" fmla="*/ 116 h 183"/>
                <a:gd name="T44" fmla="*/ 125 w 128"/>
                <a:gd name="T45" fmla="*/ 98 h 183"/>
                <a:gd name="T46" fmla="*/ 128 w 128"/>
                <a:gd name="T47" fmla="*/ 78 h 183"/>
                <a:gd name="T48" fmla="*/ 123 w 128"/>
                <a:gd name="T49" fmla="*/ 58 h 183"/>
                <a:gd name="T50" fmla="*/ 112 w 128"/>
                <a:gd name="T51" fmla="*/ 41 h 183"/>
                <a:gd name="T52" fmla="*/ 98 w 128"/>
                <a:gd name="T53" fmla="*/ 28 h 183"/>
                <a:gd name="T54" fmla="*/ 80 w 128"/>
                <a:gd name="T55" fmla="*/ 16 h 183"/>
                <a:gd name="T56" fmla="*/ 61 w 128"/>
                <a:gd name="T57" fmla="*/ 8 h 183"/>
                <a:gd name="T58" fmla="*/ 41 w 128"/>
                <a:gd name="T59" fmla="*/ 2 h 183"/>
                <a:gd name="T60" fmla="*/ 23 w 128"/>
                <a:gd name="T61" fmla="*/ 0 h 183"/>
                <a:gd name="T62" fmla="*/ 9 w 128"/>
                <a:gd name="T63" fmla="*/ 1 h 183"/>
                <a:gd name="T64" fmla="*/ 0 w 128"/>
                <a:gd name="T65" fmla="*/ 6 h 183"/>
                <a:gd name="T66" fmla="*/ 16 w 128"/>
                <a:gd name="T67" fmla="*/ 10 h 183"/>
                <a:gd name="T68" fmla="*/ 33 w 128"/>
                <a:gd name="T69" fmla="*/ 14 h 183"/>
                <a:gd name="T70" fmla="*/ 48 w 128"/>
                <a:gd name="T71" fmla="*/ 17 h 183"/>
                <a:gd name="T72" fmla="*/ 63 w 128"/>
                <a:gd name="T73" fmla="*/ 22 h 183"/>
                <a:gd name="T74" fmla="*/ 77 w 128"/>
                <a:gd name="T75" fmla="*/ 28 h 183"/>
                <a:gd name="T76" fmla="*/ 90 w 128"/>
                <a:gd name="T77" fmla="*/ 36 h 183"/>
                <a:gd name="T78" fmla="*/ 101 w 128"/>
                <a:gd name="T79" fmla="*/ 46 h 183"/>
                <a:gd name="T80" fmla="*/ 108 w 128"/>
                <a:gd name="T81" fmla="*/ 6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447" name="Freeform 631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>
                <a:gd name="T0" fmla="*/ 101 w 323"/>
                <a:gd name="T1" fmla="*/ 70 h 379"/>
                <a:gd name="T2" fmla="*/ 54 w 323"/>
                <a:gd name="T3" fmla="*/ 115 h 379"/>
                <a:gd name="T4" fmla="*/ 18 w 323"/>
                <a:gd name="T5" fmla="*/ 167 h 379"/>
                <a:gd name="T6" fmla="*/ 0 w 323"/>
                <a:gd name="T7" fmla="*/ 227 h 379"/>
                <a:gd name="T8" fmla="*/ 4 w 323"/>
                <a:gd name="T9" fmla="*/ 267 h 379"/>
                <a:gd name="T10" fmla="*/ 11 w 323"/>
                <a:gd name="T11" fmla="*/ 283 h 379"/>
                <a:gd name="T12" fmla="*/ 21 w 323"/>
                <a:gd name="T13" fmla="*/ 298 h 379"/>
                <a:gd name="T14" fmla="*/ 34 w 323"/>
                <a:gd name="T15" fmla="*/ 311 h 379"/>
                <a:gd name="T16" fmla="*/ 57 w 323"/>
                <a:gd name="T17" fmla="*/ 325 h 379"/>
                <a:gd name="T18" fmla="*/ 87 w 323"/>
                <a:gd name="T19" fmla="*/ 340 h 379"/>
                <a:gd name="T20" fmla="*/ 120 w 323"/>
                <a:gd name="T21" fmla="*/ 351 h 379"/>
                <a:gd name="T22" fmla="*/ 153 w 323"/>
                <a:gd name="T23" fmla="*/ 360 h 379"/>
                <a:gd name="T24" fmla="*/ 187 w 323"/>
                <a:gd name="T25" fmla="*/ 367 h 379"/>
                <a:gd name="T26" fmla="*/ 221 w 323"/>
                <a:gd name="T27" fmla="*/ 372 h 379"/>
                <a:gd name="T28" fmla="*/ 256 w 323"/>
                <a:gd name="T29" fmla="*/ 375 h 379"/>
                <a:gd name="T30" fmla="*/ 290 w 323"/>
                <a:gd name="T31" fmla="*/ 378 h 379"/>
                <a:gd name="T32" fmla="*/ 312 w 323"/>
                <a:gd name="T33" fmla="*/ 379 h 379"/>
                <a:gd name="T34" fmla="*/ 320 w 323"/>
                <a:gd name="T35" fmla="*/ 372 h 379"/>
                <a:gd name="T36" fmla="*/ 323 w 323"/>
                <a:gd name="T37" fmla="*/ 360 h 379"/>
                <a:gd name="T38" fmla="*/ 316 w 323"/>
                <a:gd name="T39" fmla="*/ 352 h 379"/>
                <a:gd name="T40" fmla="*/ 295 w 323"/>
                <a:gd name="T41" fmla="*/ 351 h 379"/>
                <a:gd name="T42" fmla="*/ 263 w 323"/>
                <a:gd name="T43" fmla="*/ 350 h 379"/>
                <a:gd name="T44" fmla="*/ 231 w 323"/>
                <a:gd name="T45" fmla="*/ 348 h 379"/>
                <a:gd name="T46" fmla="*/ 200 w 323"/>
                <a:gd name="T47" fmla="*/ 343 h 379"/>
                <a:gd name="T48" fmla="*/ 168 w 323"/>
                <a:gd name="T49" fmla="*/ 337 h 379"/>
                <a:gd name="T50" fmla="*/ 136 w 323"/>
                <a:gd name="T51" fmla="*/ 329 h 379"/>
                <a:gd name="T52" fmla="*/ 106 w 323"/>
                <a:gd name="T53" fmla="*/ 320 h 379"/>
                <a:gd name="T54" fmla="*/ 76 w 323"/>
                <a:gd name="T55" fmla="*/ 306 h 379"/>
                <a:gd name="T56" fmla="*/ 51 w 323"/>
                <a:gd name="T57" fmla="*/ 291 h 379"/>
                <a:gd name="T58" fmla="*/ 35 w 323"/>
                <a:gd name="T59" fmla="*/ 269 h 379"/>
                <a:gd name="T60" fmla="*/ 31 w 323"/>
                <a:gd name="T61" fmla="*/ 239 h 379"/>
                <a:gd name="T62" fmla="*/ 38 w 323"/>
                <a:gd name="T63" fmla="*/ 197 h 379"/>
                <a:gd name="T64" fmla="*/ 51 w 323"/>
                <a:gd name="T65" fmla="*/ 165 h 379"/>
                <a:gd name="T66" fmla="*/ 68 w 323"/>
                <a:gd name="T67" fmla="*/ 136 h 379"/>
                <a:gd name="T68" fmla="*/ 89 w 323"/>
                <a:gd name="T69" fmla="*/ 111 h 379"/>
                <a:gd name="T70" fmla="*/ 114 w 323"/>
                <a:gd name="T71" fmla="*/ 88 h 379"/>
                <a:gd name="T72" fmla="*/ 144 w 323"/>
                <a:gd name="T73" fmla="*/ 64 h 379"/>
                <a:gd name="T74" fmla="*/ 181 w 323"/>
                <a:gd name="T75" fmla="*/ 41 h 379"/>
                <a:gd name="T76" fmla="*/ 219 w 323"/>
                <a:gd name="T77" fmla="*/ 22 h 379"/>
                <a:gd name="T78" fmla="*/ 253 w 323"/>
                <a:gd name="T79" fmla="*/ 7 h 379"/>
                <a:gd name="T80" fmla="*/ 255 w 323"/>
                <a:gd name="T81" fmla="*/ 0 h 379"/>
                <a:gd name="T82" fmla="*/ 221 w 323"/>
                <a:gd name="T83" fmla="*/ 5 h 379"/>
                <a:gd name="T84" fmla="*/ 181 w 323"/>
                <a:gd name="T85" fmla="*/ 19 h 379"/>
                <a:gd name="T86" fmla="*/ 142 w 323"/>
                <a:gd name="T87" fmla="*/ 39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448" name="Freeform 632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>
                <a:gd name="T0" fmla="*/ 235 w 282"/>
                <a:gd name="T1" fmla="*/ 78 h 253"/>
                <a:gd name="T2" fmla="*/ 248 w 282"/>
                <a:gd name="T3" fmla="*/ 92 h 253"/>
                <a:gd name="T4" fmla="*/ 255 w 282"/>
                <a:gd name="T5" fmla="*/ 108 h 253"/>
                <a:gd name="T6" fmla="*/ 259 w 282"/>
                <a:gd name="T7" fmla="*/ 125 h 253"/>
                <a:gd name="T8" fmla="*/ 259 w 282"/>
                <a:gd name="T9" fmla="*/ 144 h 253"/>
                <a:gd name="T10" fmla="*/ 257 w 282"/>
                <a:gd name="T11" fmla="*/ 159 h 253"/>
                <a:gd name="T12" fmla="*/ 252 w 282"/>
                <a:gd name="T13" fmla="*/ 171 h 253"/>
                <a:gd name="T14" fmla="*/ 244 w 282"/>
                <a:gd name="T15" fmla="*/ 184 h 253"/>
                <a:gd name="T16" fmla="*/ 236 w 282"/>
                <a:gd name="T17" fmla="*/ 194 h 253"/>
                <a:gd name="T18" fmla="*/ 225 w 282"/>
                <a:gd name="T19" fmla="*/ 206 h 253"/>
                <a:gd name="T20" fmla="*/ 215 w 282"/>
                <a:gd name="T21" fmla="*/ 215 h 253"/>
                <a:gd name="T22" fmla="*/ 204 w 282"/>
                <a:gd name="T23" fmla="*/ 225 h 253"/>
                <a:gd name="T24" fmla="*/ 194 w 282"/>
                <a:gd name="T25" fmla="*/ 236 h 253"/>
                <a:gd name="T26" fmla="*/ 191 w 282"/>
                <a:gd name="T27" fmla="*/ 239 h 253"/>
                <a:gd name="T28" fmla="*/ 190 w 282"/>
                <a:gd name="T29" fmla="*/ 242 h 253"/>
                <a:gd name="T30" fmla="*/ 191 w 282"/>
                <a:gd name="T31" fmla="*/ 246 h 253"/>
                <a:gd name="T32" fmla="*/ 194 w 282"/>
                <a:gd name="T33" fmla="*/ 249 h 253"/>
                <a:gd name="T34" fmla="*/ 197 w 282"/>
                <a:gd name="T35" fmla="*/ 252 h 253"/>
                <a:gd name="T36" fmla="*/ 201 w 282"/>
                <a:gd name="T37" fmla="*/ 253 h 253"/>
                <a:gd name="T38" fmla="*/ 205 w 282"/>
                <a:gd name="T39" fmla="*/ 252 h 253"/>
                <a:gd name="T40" fmla="*/ 209 w 282"/>
                <a:gd name="T41" fmla="*/ 249 h 253"/>
                <a:gd name="T42" fmla="*/ 232 w 282"/>
                <a:gd name="T43" fmla="*/ 234 h 253"/>
                <a:gd name="T44" fmla="*/ 251 w 282"/>
                <a:gd name="T45" fmla="*/ 215 h 253"/>
                <a:gd name="T46" fmla="*/ 267 w 282"/>
                <a:gd name="T47" fmla="*/ 192 h 253"/>
                <a:gd name="T48" fmla="*/ 278 w 282"/>
                <a:gd name="T49" fmla="*/ 168 h 253"/>
                <a:gd name="T50" fmla="*/ 282 w 282"/>
                <a:gd name="T51" fmla="*/ 141 h 253"/>
                <a:gd name="T52" fmla="*/ 279 w 282"/>
                <a:gd name="T53" fmla="*/ 116 h 253"/>
                <a:gd name="T54" fmla="*/ 270 w 282"/>
                <a:gd name="T55" fmla="*/ 92 h 253"/>
                <a:gd name="T56" fmla="*/ 251 w 282"/>
                <a:gd name="T57" fmla="*/ 70 h 253"/>
                <a:gd name="T58" fmla="*/ 237 w 282"/>
                <a:gd name="T59" fmla="*/ 59 h 253"/>
                <a:gd name="T60" fmla="*/ 221 w 282"/>
                <a:gd name="T61" fmla="*/ 48 h 253"/>
                <a:gd name="T62" fmla="*/ 202 w 282"/>
                <a:gd name="T63" fmla="*/ 39 h 253"/>
                <a:gd name="T64" fmla="*/ 183 w 282"/>
                <a:gd name="T65" fmla="*/ 31 h 253"/>
                <a:gd name="T66" fmla="*/ 163 w 282"/>
                <a:gd name="T67" fmla="*/ 24 h 253"/>
                <a:gd name="T68" fmla="*/ 142 w 282"/>
                <a:gd name="T69" fmla="*/ 18 h 253"/>
                <a:gd name="T70" fmla="*/ 122 w 282"/>
                <a:gd name="T71" fmla="*/ 13 h 253"/>
                <a:gd name="T72" fmla="*/ 101 w 282"/>
                <a:gd name="T73" fmla="*/ 8 h 253"/>
                <a:gd name="T74" fmla="*/ 82 w 282"/>
                <a:gd name="T75" fmla="*/ 5 h 253"/>
                <a:gd name="T76" fmla="*/ 63 w 282"/>
                <a:gd name="T77" fmla="*/ 2 h 253"/>
                <a:gd name="T78" fmla="*/ 47 w 282"/>
                <a:gd name="T79" fmla="*/ 0 h 253"/>
                <a:gd name="T80" fmla="*/ 32 w 282"/>
                <a:gd name="T81" fmla="*/ 0 h 253"/>
                <a:gd name="T82" fmla="*/ 19 w 282"/>
                <a:gd name="T83" fmla="*/ 0 h 253"/>
                <a:gd name="T84" fmla="*/ 10 w 282"/>
                <a:gd name="T85" fmla="*/ 1 h 253"/>
                <a:gd name="T86" fmla="*/ 4 w 282"/>
                <a:gd name="T87" fmla="*/ 4 h 253"/>
                <a:gd name="T88" fmla="*/ 0 w 282"/>
                <a:gd name="T89" fmla="*/ 6 h 253"/>
                <a:gd name="T90" fmla="*/ 12 w 282"/>
                <a:gd name="T91" fmla="*/ 8 h 253"/>
                <a:gd name="T92" fmla="*/ 25 w 282"/>
                <a:gd name="T93" fmla="*/ 9 h 253"/>
                <a:gd name="T94" fmla="*/ 38 w 282"/>
                <a:gd name="T95" fmla="*/ 12 h 253"/>
                <a:gd name="T96" fmla="*/ 52 w 282"/>
                <a:gd name="T97" fmla="*/ 14 h 253"/>
                <a:gd name="T98" fmla="*/ 67 w 282"/>
                <a:gd name="T99" fmla="*/ 16 h 253"/>
                <a:gd name="T100" fmla="*/ 82 w 282"/>
                <a:gd name="T101" fmla="*/ 18 h 253"/>
                <a:gd name="T102" fmla="*/ 97 w 282"/>
                <a:gd name="T103" fmla="*/ 22 h 253"/>
                <a:gd name="T104" fmla="*/ 114 w 282"/>
                <a:gd name="T105" fmla="*/ 25 h 253"/>
                <a:gd name="T106" fmla="*/ 129 w 282"/>
                <a:gd name="T107" fmla="*/ 30 h 253"/>
                <a:gd name="T108" fmla="*/ 146 w 282"/>
                <a:gd name="T109" fmla="*/ 35 h 253"/>
                <a:gd name="T110" fmla="*/ 162 w 282"/>
                <a:gd name="T111" fmla="*/ 40 h 253"/>
                <a:gd name="T112" fmla="*/ 177 w 282"/>
                <a:gd name="T113" fmla="*/ 46 h 253"/>
                <a:gd name="T114" fmla="*/ 192 w 282"/>
                <a:gd name="T115" fmla="*/ 53 h 253"/>
                <a:gd name="T116" fmla="*/ 208 w 282"/>
                <a:gd name="T117" fmla="*/ 60 h 253"/>
                <a:gd name="T118" fmla="*/ 222 w 282"/>
                <a:gd name="T119" fmla="*/ 69 h 253"/>
                <a:gd name="T120" fmla="*/ 235 w 282"/>
                <a:gd name="T121" fmla="*/ 78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449" name="Freeform 633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>
                <a:gd name="T0" fmla="*/ 0 w 115"/>
                <a:gd name="T1" fmla="*/ 128 h 236"/>
                <a:gd name="T2" fmla="*/ 0 w 115"/>
                <a:gd name="T3" fmla="*/ 148 h 236"/>
                <a:gd name="T4" fmla="*/ 5 w 115"/>
                <a:gd name="T5" fmla="*/ 166 h 236"/>
                <a:gd name="T6" fmla="*/ 13 w 115"/>
                <a:gd name="T7" fmla="*/ 184 h 236"/>
                <a:gd name="T8" fmla="*/ 24 w 115"/>
                <a:gd name="T9" fmla="*/ 198 h 236"/>
                <a:gd name="T10" fmla="*/ 39 w 115"/>
                <a:gd name="T11" fmla="*/ 211 h 236"/>
                <a:gd name="T12" fmla="*/ 55 w 115"/>
                <a:gd name="T13" fmla="*/ 223 h 236"/>
                <a:gd name="T14" fmla="*/ 74 w 115"/>
                <a:gd name="T15" fmla="*/ 231 h 236"/>
                <a:gd name="T16" fmla="*/ 92 w 115"/>
                <a:gd name="T17" fmla="*/ 235 h 236"/>
                <a:gd name="T18" fmla="*/ 98 w 115"/>
                <a:gd name="T19" fmla="*/ 236 h 236"/>
                <a:gd name="T20" fmla="*/ 104 w 115"/>
                <a:gd name="T21" fmla="*/ 234 h 236"/>
                <a:gd name="T22" fmla="*/ 109 w 115"/>
                <a:gd name="T23" fmla="*/ 231 h 236"/>
                <a:gd name="T24" fmla="*/ 111 w 115"/>
                <a:gd name="T25" fmla="*/ 226 h 236"/>
                <a:gd name="T26" fmla="*/ 111 w 115"/>
                <a:gd name="T27" fmla="*/ 220 h 236"/>
                <a:gd name="T28" fmla="*/ 110 w 115"/>
                <a:gd name="T29" fmla="*/ 215 h 236"/>
                <a:gd name="T30" fmla="*/ 107 w 115"/>
                <a:gd name="T31" fmla="*/ 210 h 236"/>
                <a:gd name="T32" fmla="*/ 101 w 115"/>
                <a:gd name="T33" fmla="*/ 208 h 236"/>
                <a:gd name="T34" fmla="*/ 82 w 115"/>
                <a:gd name="T35" fmla="*/ 201 h 236"/>
                <a:gd name="T36" fmla="*/ 64 w 115"/>
                <a:gd name="T37" fmla="*/ 192 h 236"/>
                <a:gd name="T38" fmla="*/ 50 w 115"/>
                <a:gd name="T39" fmla="*/ 179 h 236"/>
                <a:gd name="T40" fmla="*/ 40 w 115"/>
                <a:gd name="T41" fmla="*/ 165 h 236"/>
                <a:gd name="T42" fmla="*/ 33 w 115"/>
                <a:gd name="T43" fmla="*/ 148 h 236"/>
                <a:gd name="T44" fmla="*/ 29 w 115"/>
                <a:gd name="T45" fmla="*/ 130 h 236"/>
                <a:gd name="T46" fmla="*/ 29 w 115"/>
                <a:gd name="T47" fmla="*/ 110 h 236"/>
                <a:gd name="T48" fmla="*/ 35 w 115"/>
                <a:gd name="T49" fmla="*/ 89 h 236"/>
                <a:gd name="T50" fmla="*/ 43 w 115"/>
                <a:gd name="T51" fmla="*/ 74 h 236"/>
                <a:gd name="T52" fmla="*/ 56 w 115"/>
                <a:gd name="T53" fmla="*/ 60 h 236"/>
                <a:gd name="T54" fmla="*/ 70 w 115"/>
                <a:gd name="T55" fmla="*/ 46 h 236"/>
                <a:gd name="T56" fmla="*/ 85 w 115"/>
                <a:gd name="T57" fmla="*/ 33 h 236"/>
                <a:gd name="T58" fmla="*/ 98 w 115"/>
                <a:gd name="T59" fmla="*/ 23 h 236"/>
                <a:gd name="T60" fmla="*/ 109 w 115"/>
                <a:gd name="T61" fmla="*/ 12 h 236"/>
                <a:gd name="T62" fmla="*/ 115 w 115"/>
                <a:gd name="T63" fmla="*/ 6 h 236"/>
                <a:gd name="T64" fmla="*/ 115 w 115"/>
                <a:gd name="T65" fmla="*/ 0 h 236"/>
                <a:gd name="T66" fmla="*/ 102 w 115"/>
                <a:gd name="T67" fmla="*/ 4 h 236"/>
                <a:gd name="T68" fmla="*/ 85 w 115"/>
                <a:gd name="T69" fmla="*/ 12 h 236"/>
                <a:gd name="T70" fmla="*/ 68 w 115"/>
                <a:gd name="T71" fmla="*/ 26 h 236"/>
                <a:gd name="T72" fmla="*/ 49 w 115"/>
                <a:gd name="T73" fmla="*/ 42 h 236"/>
                <a:gd name="T74" fmla="*/ 32 w 115"/>
                <a:gd name="T75" fmla="*/ 61 h 236"/>
                <a:gd name="T76" fmla="*/ 17 w 115"/>
                <a:gd name="T77" fmla="*/ 82 h 236"/>
                <a:gd name="T78" fmla="*/ 6 w 115"/>
                <a:gd name="T79" fmla="*/ 105 h 236"/>
                <a:gd name="T80" fmla="*/ 0 w 115"/>
                <a:gd name="T81" fmla="*/ 128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450" name="Freeform 634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>
                <a:gd name="T0" fmla="*/ 208 w 245"/>
                <a:gd name="T1" fmla="*/ 124 h 310"/>
                <a:gd name="T2" fmla="*/ 220 w 245"/>
                <a:gd name="T3" fmla="*/ 144 h 310"/>
                <a:gd name="T4" fmla="*/ 226 w 245"/>
                <a:gd name="T5" fmla="*/ 164 h 310"/>
                <a:gd name="T6" fmla="*/ 222 w 245"/>
                <a:gd name="T7" fmla="*/ 187 h 310"/>
                <a:gd name="T8" fmla="*/ 208 w 245"/>
                <a:gd name="T9" fmla="*/ 209 h 310"/>
                <a:gd name="T10" fmla="*/ 188 w 245"/>
                <a:gd name="T11" fmla="*/ 229 h 310"/>
                <a:gd name="T12" fmla="*/ 166 w 245"/>
                <a:gd name="T13" fmla="*/ 246 h 310"/>
                <a:gd name="T14" fmla="*/ 142 w 245"/>
                <a:gd name="T15" fmla="*/ 264 h 310"/>
                <a:gd name="T16" fmla="*/ 128 w 245"/>
                <a:gd name="T17" fmla="*/ 278 h 310"/>
                <a:gd name="T18" fmla="*/ 124 w 245"/>
                <a:gd name="T19" fmla="*/ 287 h 310"/>
                <a:gd name="T20" fmla="*/ 120 w 245"/>
                <a:gd name="T21" fmla="*/ 296 h 310"/>
                <a:gd name="T22" fmla="*/ 122 w 245"/>
                <a:gd name="T23" fmla="*/ 306 h 310"/>
                <a:gd name="T24" fmla="*/ 131 w 245"/>
                <a:gd name="T25" fmla="*/ 310 h 310"/>
                <a:gd name="T26" fmla="*/ 139 w 245"/>
                <a:gd name="T27" fmla="*/ 309 h 310"/>
                <a:gd name="T28" fmla="*/ 154 w 245"/>
                <a:gd name="T29" fmla="*/ 292 h 310"/>
                <a:gd name="T30" fmla="*/ 180 w 245"/>
                <a:gd name="T31" fmla="*/ 269 h 310"/>
                <a:gd name="T32" fmla="*/ 207 w 245"/>
                <a:gd name="T33" fmla="*/ 246 h 310"/>
                <a:gd name="T34" fmla="*/ 230 w 245"/>
                <a:gd name="T35" fmla="*/ 219 h 310"/>
                <a:gd name="T36" fmla="*/ 244 w 245"/>
                <a:gd name="T37" fmla="*/ 186 h 310"/>
                <a:gd name="T38" fmla="*/ 243 w 245"/>
                <a:gd name="T39" fmla="*/ 152 h 310"/>
                <a:gd name="T40" fmla="*/ 228 w 245"/>
                <a:gd name="T41" fmla="*/ 119 h 310"/>
                <a:gd name="T42" fmla="*/ 203 w 245"/>
                <a:gd name="T43" fmla="*/ 93 h 310"/>
                <a:gd name="T44" fmla="*/ 176 w 245"/>
                <a:gd name="T45" fmla="*/ 76 h 310"/>
                <a:gd name="T46" fmla="*/ 151 w 245"/>
                <a:gd name="T47" fmla="*/ 61 h 310"/>
                <a:gd name="T48" fmla="*/ 122 w 245"/>
                <a:gd name="T49" fmla="*/ 46 h 310"/>
                <a:gd name="T50" fmla="*/ 93 w 245"/>
                <a:gd name="T51" fmla="*/ 31 h 310"/>
                <a:gd name="T52" fmla="*/ 66 w 245"/>
                <a:gd name="T53" fmla="*/ 18 h 310"/>
                <a:gd name="T54" fmla="*/ 40 w 245"/>
                <a:gd name="T55" fmla="*/ 8 h 310"/>
                <a:gd name="T56" fmla="*/ 20 w 245"/>
                <a:gd name="T57" fmla="*/ 1 h 310"/>
                <a:gd name="T58" fmla="*/ 5 w 245"/>
                <a:gd name="T59" fmla="*/ 0 h 310"/>
                <a:gd name="T60" fmla="*/ 11 w 245"/>
                <a:gd name="T61" fmla="*/ 8 h 310"/>
                <a:gd name="T62" fmla="*/ 36 w 245"/>
                <a:gd name="T63" fmla="*/ 20 h 310"/>
                <a:gd name="T64" fmla="*/ 60 w 245"/>
                <a:gd name="T65" fmla="*/ 31 h 310"/>
                <a:gd name="T66" fmla="*/ 86 w 245"/>
                <a:gd name="T67" fmla="*/ 44 h 310"/>
                <a:gd name="T68" fmla="*/ 113 w 245"/>
                <a:gd name="T69" fmla="*/ 57 h 310"/>
                <a:gd name="T70" fmla="*/ 139 w 245"/>
                <a:gd name="T71" fmla="*/ 71 h 310"/>
                <a:gd name="T72" fmla="*/ 165 w 245"/>
                <a:gd name="T73" fmla="*/ 88 h 310"/>
                <a:gd name="T74" fmla="*/ 188 w 245"/>
                <a:gd name="T75" fmla="*/ 106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451" name="Freeform 635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>
                <a:gd name="T0" fmla="*/ 0 w 125"/>
                <a:gd name="T1" fmla="*/ 175 h 175"/>
                <a:gd name="T2" fmla="*/ 0 w 125"/>
                <a:gd name="T3" fmla="*/ 144 h 175"/>
                <a:gd name="T4" fmla="*/ 11 w 125"/>
                <a:gd name="T5" fmla="*/ 144 h 175"/>
                <a:gd name="T6" fmla="*/ 11 w 125"/>
                <a:gd name="T7" fmla="*/ 118 h 175"/>
                <a:gd name="T8" fmla="*/ 23 w 125"/>
                <a:gd name="T9" fmla="*/ 114 h 175"/>
                <a:gd name="T10" fmla="*/ 20 w 125"/>
                <a:gd name="T11" fmla="*/ 88 h 175"/>
                <a:gd name="T12" fmla="*/ 30 w 125"/>
                <a:gd name="T13" fmla="*/ 84 h 175"/>
                <a:gd name="T14" fmla="*/ 30 w 125"/>
                <a:gd name="T15" fmla="*/ 58 h 175"/>
                <a:gd name="T16" fmla="*/ 39 w 125"/>
                <a:gd name="T17" fmla="*/ 54 h 175"/>
                <a:gd name="T18" fmla="*/ 39 w 125"/>
                <a:gd name="T19" fmla="*/ 28 h 175"/>
                <a:gd name="T20" fmla="*/ 48 w 125"/>
                <a:gd name="T21" fmla="*/ 28 h 175"/>
                <a:gd name="T22" fmla="*/ 56 w 125"/>
                <a:gd name="T23" fmla="*/ 0 h 175"/>
                <a:gd name="T24" fmla="*/ 80 w 125"/>
                <a:gd name="T25" fmla="*/ 0 h 175"/>
                <a:gd name="T26" fmla="*/ 81 w 125"/>
                <a:gd name="T27" fmla="*/ 25 h 175"/>
                <a:gd name="T28" fmla="*/ 92 w 125"/>
                <a:gd name="T29" fmla="*/ 24 h 175"/>
                <a:gd name="T30" fmla="*/ 93 w 125"/>
                <a:gd name="T31" fmla="*/ 49 h 175"/>
                <a:gd name="T32" fmla="*/ 102 w 125"/>
                <a:gd name="T33" fmla="*/ 54 h 175"/>
                <a:gd name="T34" fmla="*/ 99 w 125"/>
                <a:gd name="T35" fmla="*/ 81 h 175"/>
                <a:gd name="T36" fmla="*/ 114 w 125"/>
                <a:gd name="T37" fmla="*/ 82 h 175"/>
                <a:gd name="T38" fmla="*/ 107 w 125"/>
                <a:gd name="T39" fmla="*/ 81 h 175"/>
                <a:gd name="T40" fmla="*/ 108 w 125"/>
                <a:gd name="T41" fmla="*/ 114 h 175"/>
                <a:gd name="T42" fmla="*/ 117 w 125"/>
                <a:gd name="T43" fmla="*/ 117 h 175"/>
                <a:gd name="T44" fmla="*/ 122 w 125"/>
                <a:gd name="T45" fmla="*/ 142 h 175"/>
                <a:gd name="T46" fmla="*/ 125 w 125"/>
                <a:gd name="T47" fmla="*/ 175 h 175"/>
                <a:gd name="T48" fmla="*/ 0 w 125"/>
                <a:gd name="T49" fmla="*/ 175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484" name="Group 668"/>
          <p:cNvGrpSpPr>
            <a:grpSpLocks/>
          </p:cNvGrpSpPr>
          <p:nvPr/>
        </p:nvGrpSpPr>
        <p:grpSpPr bwMode="auto">
          <a:xfrm>
            <a:off x="5400675" y="1181100"/>
            <a:ext cx="1057275" cy="957263"/>
            <a:chOff x="-153" y="1680"/>
            <a:chExt cx="666" cy="603"/>
          </a:xfrm>
        </p:grpSpPr>
        <p:grpSp>
          <p:nvGrpSpPr>
            <p:cNvPr id="35070" name="Group 254"/>
            <p:cNvGrpSpPr>
              <a:grpSpLocks/>
            </p:cNvGrpSpPr>
            <p:nvPr/>
          </p:nvGrpSpPr>
          <p:grpSpPr bwMode="auto">
            <a:xfrm>
              <a:off x="0" y="1680"/>
              <a:ext cx="513" cy="538"/>
              <a:chOff x="4180" y="744"/>
              <a:chExt cx="513" cy="538"/>
            </a:xfrm>
          </p:grpSpPr>
          <p:sp>
            <p:nvSpPr>
              <p:cNvPr id="35043" name="Rectangle 227"/>
              <p:cNvSpPr>
                <a:spLocks noChangeArrowheads="1"/>
              </p:cNvSpPr>
              <p:nvPr/>
            </p:nvSpPr>
            <p:spPr bwMode="auto">
              <a:xfrm>
                <a:off x="4242" y="747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044" name="Rectangle 228"/>
              <p:cNvSpPr>
                <a:spLocks noChangeArrowheads="1"/>
              </p:cNvSpPr>
              <p:nvPr/>
            </p:nvSpPr>
            <p:spPr bwMode="auto">
              <a:xfrm>
                <a:off x="4221" y="762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045" name="Rectangle 229"/>
              <p:cNvSpPr>
                <a:spLocks noChangeArrowheads="1"/>
              </p:cNvSpPr>
              <p:nvPr/>
            </p:nvSpPr>
            <p:spPr bwMode="auto">
              <a:xfrm>
                <a:off x="4224" y="873"/>
                <a:ext cx="426" cy="10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046" name="Text Box 230"/>
              <p:cNvSpPr txBox="1">
                <a:spLocks noChangeArrowheads="1"/>
              </p:cNvSpPr>
              <p:nvPr/>
            </p:nvSpPr>
            <p:spPr bwMode="auto">
              <a:xfrm>
                <a:off x="4180" y="744"/>
                <a:ext cx="513" cy="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1000"/>
                  <a:t>application</a:t>
                </a:r>
              </a:p>
              <a:p>
                <a:r>
                  <a:rPr lang="en-US" sz="1000">
                    <a:solidFill>
                      <a:schemeClr val="bg1"/>
                    </a:solidFill>
                  </a:rPr>
                  <a:t>transport</a:t>
                </a:r>
                <a:endParaRPr lang="en-US" sz="1000"/>
              </a:p>
              <a:p>
                <a:r>
                  <a:rPr lang="en-US" sz="1000"/>
                  <a:t>network</a:t>
                </a:r>
              </a:p>
              <a:p>
                <a:r>
                  <a:rPr lang="en-US" sz="1000"/>
                  <a:t>data link</a:t>
                </a:r>
              </a:p>
              <a:p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5047" name="Line 231"/>
              <p:cNvSpPr>
                <a:spLocks noChangeShapeType="1"/>
              </p:cNvSpPr>
              <p:nvPr/>
            </p:nvSpPr>
            <p:spPr bwMode="auto">
              <a:xfrm>
                <a:off x="4221" y="978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048" name="Line 232"/>
              <p:cNvSpPr>
                <a:spLocks noChangeShapeType="1"/>
              </p:cNvSpPr>
              <p:nvPr/>
            </p:nvSpPr>
            <p:spPr bwMode="auto">
              <a:xfrm>
                <a:off x="4227" y="106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049" name="Line 233"/>
              <p:cNvSpPr>
                <a:spLocks noChangeShapeType="1"/>
              </p:cNvSpPr>
              <p:nvPr/>
            </p:nvSpPr>
            <p:spPr bwMode="auto">
              <a:xfrm>
                <a:off x="4227" y="1152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463" name="Freeform 647"/>
            <p:cNvSpPr>
              <a:spLocks/>
            </p:cNvSpPr>
            <p:nvPr/>
          </p:nvSpPr>
          <p:spPr bwMode="auto">
            <a:xfrm>
              <a:off x="-153" y="1689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0" scaled="1"/>
            </a:gradFill>
            <a:ln w="952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485" name="Group 669"/>
          <p:cNvGrpSpPr>
            <a:grpSpLocks/>
          </p:cNvGrpSpPr>
          <p:nvPr/>
        </p:nvGrpSpPr>
        <p:grpSpPr bwMode="auto">
          <a:xfrm>
            <a:off x="7966075" y="4087813"/>
            <a:ext cx="1057275" cy="957262"/>
            <a:chOff x="-153" y="1680"/>
            <a:chExt cx="666" cy="603"/>
          </a:xfrm>
        </p:grpSpPr>
        <p:grpSp>
          <p:nvGrpSpPr>
            <p:cNvPr id="35486" name="Group 670"/>
            <p:cNvGrpSpPr>
              <a:grpSpLocks/>
            </p:cNvGrpSpPr>
            <p:nvPr/>
          </p:nvGrpSpPr>
          <p:grpSpPr bwMode="auto">
            <a:xfrm>
              <a:off x="0" y="1680"/>
              <a:ext cx="513" cy="538"/>
              <a:chOff x="4180" y="744"/>
              <a:chExt cx="513" cy="538"/>
            </a:xfrm>
          </p:grpSpPr>
          <p:sp>
            <p:nvSpPr>
              <p:cNvPr id="35487" name="Rectangle 671"/>
              <p:cNvSpPr>
                <a:spLocks noChangeArrowheads="1"/>
              </p:cNvSpPr>
              <p:nvPr/>
            </p:nvSpPr>
            <p:spPr bwMode="auto">
              <a:xfrm>
                <a:off x="4242" y="747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488" name="Rectangle 672"/>
              <p:cNvSpPr>
                <a:spLocks noChangeArrowheads="1"/>
              </p:cNvSpPr>
              <p:nvPr/>
            </p:nvSpPr>
            <p:spPr bwMode="auto">
              <a:xfrm>
                <a:off x="4221" y="762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489" name="Rectangle 673"/>
              <p:cNvSpPr>
                <a:spLocks noChangeArrowheads="1"/>
              </p:cNvSpPr>
              <p:nvPr/>
            </p:nvSpPr>
            <p:spPr bwMode="auto">
              <a:xfrm>
                <a:off x="4224" y="873"/>
                <a:ext cx="426" cy="10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490" name="Text Box 674"/>
              <p:cNvSpPr txBox="1">
                <a:spLocks noChangeArrowheads="1"/>
              </p:cNvSpPr>
              <p:nvPr/>
            </p:nvSpPr>
            <p:spPr bwMode="auto">
              <a:xfrm>
                <a:off x="4180" y="744"/>
                <a:ext cx="513" cy="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1000"/>
                  <a:t>application</a:t>
                </a:r>
              </a:p>
              <a:p>
                <a:r>
                  <a:rPr lang="en-US" sz="1000">
                    <a:solidFill>
                      <a:schemeClr val="bg1"/>
                    </a:solidFill>
                  </a:rPr>
                  <a:t>transport</a:t>
                </a:r>
                <a:endParaRPr lang="en-US" sz="1000"/>
              </a:p>
              <a:p>
                <a:r>
                  <a:rPr lang="en-US" sz="1000"/>
                  <a:t>network</a:t>
                </a:r>
              </a:p>
              <a:p>
                <a:r>
                  <a:rPr lang="en-US" sz="1000"/>
                  <a:t>data link</a:t>
                </a:r>
              </a:p>
              <a:p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5491" name="Line 675"/>
              <p:cNvSpPr>
                <a:spLocks noChangeShapeType="1"/>
              </p:cNvSpPr>
              <p:nvPr/>
            </p:nvSpPr>
            <p:spPr bwMode="auto">
              <a:xfrm>
                <a:off x="4221" y="978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492" name="Line 676"/>
              <p:cNvSpPr>
                <a:spLocks noChangeShapeType="1"/>
              </p:cNvSpPr>
              <p:nvPr/>
            </p:nvSpPr>
            <p:spPr bwMode="auto">
              <a:xfrm>
                <a:off x="4227" y="106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493" name="Line 677"/>
              <p:cNvSpPr>
                <a:spLocks noChangeShapeType="1"/>
              </p:cNvSpPr>
              <p:nvPr/>
            </p:nvSpPr>
            <p:spPr bwMode="auto">
              <a:xfrm>
                <a:off x="4227" y="1152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494" name="Freeform 678"/>
            <p:cNvSpPr>
              <a:spLocks/>
            </p:cNvSpPr>
            <p:nvPr/>
          </p:nvSpPr>
          <p:spPr bwMode="auto">
            <a:xfrm>
              <a:off x="-153" y="1689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0" scaled="1"/>
            </a:gradFill>
            <a:ln w="952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114" name="Group 298"/>
          <p:cNvGrpSpPr>
            <a:grpSpLocks/>
          </p:cNvGrpSpPr>
          <p:nvPr/>
        </p:nvGrpSpPr>
        <p:grpSpPr bwMode="auto">
          <a:xfrm rot="2937887">
            <a:off x="5413375" y="2659063"/>
            <a:ext cx="3781425" cy="434975"/>
            <a:chOff x="2937" y="3579"/>
            <a:chExt cx="2382" cy="274"/>
          </a:xfrm>
        </p:grpSpPr>
        <p:sp>
          <p:nvSpPr>
            <p:cNvPr id="35111" name="Rectangle 295"/>
            <p:cNvSpPr>
              <a:spLocks noChangeArrowheads="1"/>
            </p:cNvSpPr>
            <p:nvPr/>
          </p:nvSpPr>
          <p:spPr bwMode="auto">
            <a:xfrm>
              <a:off x="3168" y="3630"/>
              <a:ext cx="1920" cy="17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09" name="Text Box 293"/>
            <p:cNvSpPr txBox="1">
              <a:spLocks noChangeArrowheads="1"/>
            </p:cNvSpPr>
            <p:nvPr/>
          </p:nvSpPr>
          <p:spPr bwMode="auto">
            <a:xfrm>
              <a:off x="3241" y="3607"/>
              <a:ext cx="182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dirty="0">
                  <a:solidFill>
                    <a:schemeClr val="bg1"/>
                  </a:solidFill>
                </a:rPr>
                <a:t>logical end-end transport</a:t>
              </a:r>
              <a:endParaRPr lang="en-US" sz="1800" dirty="0"/>
            </a:p>
          </p:txBody>
        </p:sp>
        <p:sp>
          <p:nvSpPr>
            <p:cNvPr id="35112" name="Freeform 296"/>
            <p:cNvSpPr>
              <a:spLocks/>
            </p:cNvSpPr>
            <p:nvPr/>
          </p:nvSpPr>
          <p:spPr bwMode="auto">
            <a:xfrm>
              <a:off x="2937" y="3579"/>
              <a:ext cx="282" cy="264"/>
            </a:xfrm>
            <a:custGeom>
              <a:avLst/>
              <a:gdLst>
                <a:gd name="T0" fmla="*/ 282 w 282"/>
                <a:gd name="T1" fmla="*/ 0 h 264"/>
                <a:gd name="T2" fmla="*/ 282 w 282"/>
                <a:gd name="T3" fmla="*/ 264 h 264"/>
                <a:gd name="T4" fmla="*/ 0 w 282"/>
                <a:gd name="T5" fmla="*/ 129 h 264"/>
                <a:gd name="T6" fmla="*/ 282 w 282"/>
                <a:gd name="T7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2" h="264">
                  <a:moveTo>
                    <a:pt x="282" y="0"/>
                  </a:moveTo>
                  <a:cubicBezTo>
                    <a:pt x="282" y="132"/>
                    <a:pt x="282" y="264"/>
                    <a:pt x="282" y="264"/>
                  </a:cubicBezTo>
                  <a:cubicBezTo>
                    <a:pt x="159" y="150"/>
                    <a:pt x="0" y="153"/>
                    <a:pt x="0" y="129"/>
                  </a:cubicBezTo>
                  <a:cubicBezTo>
                    <a:pt x="0" y="108"/>
                    <a:pt x="153" y="108"/>
                    <a:pt x="282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13" name="Freeform 297"/>
            <p:cNvSpPr>
              <a:spLocks/>
            </p:cNvSpPr>
            <p:nvPr/>
          </p:nvSpPr>
          <p:spPr bwMode="auto">
            <a:xfrm flipH="1">
              <a:off x="5037" y="3589"/>
              <a:ext cx="282" cy="264"/>
            </a:xfrm>
            <a:custGeom>
              <a:avLst/>
              <a:gdLst>
                <a:gd name="T0" fmla="*/ 282 w 282"/>
                <a:gd name="T1" fmla="*/ 0 h 264"/>
                <a:gd name="T2" fmla="*/ 282 w 282"/>
                <a:gd name="T3" fmla="*/ 264 h 264"/>
                <a:gd name="T4" fmla="*/ 0 w 282"/>
                <a:gd name="T5" fmla="*/ 129 h 264"/>
                <a:gd name="T6" fmla="*/ 282 w 282"/>
                <a:gd name="T7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2" h="264">
                  <a:moveTo>
                    <a:pt x="282" y="0"/>
                  </a:moveTo>
                  <a:cubicBezTo>
                    <a:pt x="282" y="132"/>
                    <a:pt x="282" y="264"/>
                    <a:pt x="282" y="264"/>
                  </a:cubicBezTo>
                  <a:cubicBezTo>
                    <a:pt x="159" y="150"/>
                    <a:pt x="0" y="153"/>
                    <a:pt x="0" y="129"/>
                  </a:cubicBezTo>
                  <a:cubicBezTo>
                    <a:pt x="0" y="108"/>
                    <a:pt x="153" y="108"/>
                    <a:pt x="282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692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5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5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Go-Back-N</a:t>
            </a:r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14450"/>
            <a:ext cx="8324850" cy="1219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Sender</a:t>
            </a:r>
            <a:r>
              <a:rPr lang="en-US" sz="2400" dirty="0" smtClean="0">
                <a:solidFill>
                  <a:srgbClr val="FF0000"/>
                </a:solidFill>
              </a:rPr>
              <a:t>:</a:t>
            </a:r>
            <a:endParaRPr lang="en-US" sz="2400" dirty="0" smtClean="0"/>
          </a:p>
          <a:p>
            <a:r>
              <a:rPr lang="en-US" sz="2000" dirty="0" smtClean="0"/>
              <a:t>k-bit </a:t>
            </a:r>
            <a:r>
              <a:rPr lang="en-US" sz="2000" dirty="0" err="1" smtClean="0"/>
              <a:t>seq</a:t>
            </a:r>
            <a:r>
              <a:rPr lang="en-US" sz="2000" dirty="0" smtClean="0"/>
              <a:t> # in </a:t>
            </a:r>
            <a:r>
              <a:rPr lang="en-US" sz="2000" dirty="0" err="1" smtClean="0"/>
              <a:t>pkt</a:t>
            </a:r>
            <a:r>
              <a:rPr lang="en-US" sz="2000" dirty="0" smtClean="0"/>
              <a:t> header</a:t>
            </a:r>
          </a:p>
          <a:p>
            <a:r>
              <a:rPr lang="en-US" sz="2000" dirty="0" smtClean="0"/>
              <a:t>“window” of up to N, consecutive </a:t>
            </a:r>
            <a:r>
              <a:rPr lang="en-US" sz="2000" dirty="0" err="1" smtClean="0"/>
              <a:t>unACKed</a:t>
            </a:r>
            <a:r>
              <a:rPr lang="en-US" sz="2000" dirty="0" smtClean="0"/>
              <a:t> </a:t>
            </a:r>
            <a:r>
              <a:rPr lang="en-US" sz="2000" dirty="0" err="1" smtClean="0"/>
              <a:t>pkts</a:t>
            </a:r>
            <a:r>
              <a:rPr lang="en-US" sz="2000" dirty="0" smtClean="0"/>
              <a:t> allowed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  <p:pic>
        <p:nvPicPr>
          <p:cNvPr id="48134" name="Picture 4" descr="gbn_seqn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8" y="2752725"/>
            <a:ext cx="8099425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5" name="Rectangle 5"/>
          <p:cNvSpPr>
            <a:spLocks noChangeArrowheads="1"/>
          </p:cNvSpPr>
          <p:nvPr/>
        </p:nvSpPr>
        <p:spPr bwMode="auto">
          <a:xfrm>
            <a:off x="476250" y="4638675"/>
            <a:ext cx="832485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ACK(n): ACKs all </a:t>
            </a:r>
            <a:r>
              <a:rPr lang="en-US" sz="2000" dirty="0" err="1"/>
              <a:t>pkts</a:t>
            </a:r>
            <a:r>
              <a:rPr lang="en-US" sz="2000" dirty="0"/>
              <a:t> up to, including </a:t>
            </a:r>
            <a:r>
              <a:rPr lang="en-US" sz="2000" dirty="0" err="1"/>
              <a:t>seq</a:t>
            </a:r>
            <a:r>
              <a:rPr lang="en-US" sz="2000" dirty="0"/>
              <a:t> # n - “cumulative ACK”</a:t>
            </a:r>
          </a:p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r>
              <a:rPr lang="en-US" sz="2000" dirty="0"/>
              <a:t>may receive duplicate ACKs (see receiver)</a:t>
            </a:r>
            <a:endParaRPr lang="en-US" sz="1800" dirty="0"/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timer for each in-flight </a:t>
            </a:r>
            <a:r>
              <a:rPr lang="en-US" sz="2000" dirty="0" err="1"/>
              <a:t>pkt</a:t>
            </a:r>
            <a:endParaRPr lang="en-US" sz="2000" dirty="0"/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i="1" dirty="0"/>
              <a:t>timeout(n):</a:t>
            </a:r>
            <a:r>
              <a:rPr lang="en-US" sz="2000" dirty="0"/>
              <a:t> retransmit </a:t>
            </a:r>
            <a:r>
              <a:rPr lang="en-US" sz="2000" dirty="0" err="1"/>
              <a:t>pkt</a:t>
            </a:r>
            <a:r>
              <a:rPr lang="en-US" sz="2000" dirty="0"/>
              <a:t> n and all higher </a:t>
            </a:r>
            <a:r>
              <a:rPr lang="en-US" sz="2000" dirty="0" err="1"/>
              <a:t>seq</a:t>
            </a:r>
            <a:r>
              <a:rPr lang="en-US" sz="2000" dirty="0"/>
              <a:t> # </a:t>
            </a:r>
            <a:r>
              <a:rPr lang="en-US" sz="2000" dirty="0" err="1"/>
              <a:t>pkts</a:t>
            </a:r>
            <a:r>
              <a:rPr lang="en-US" sz="2000" dirty="0"/>
              <a:t> in </a:t>
            </a:r>
            <a:r>
              <a:rPr lang="en-US" sz="2000" dirty="0" smtClean="0"/>
              <a:t>window.</a:t>
            </a:r>
            <a:endParaRPr lang="en-US" sz="2000" dirty="0"/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endParaRPr lang="en-US" sz="2400" dirty="0"/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07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>
          <a:xfrm>
            <a:off x="461714" y="116632"/>
            <a:ext cx="7998718" cy="700087"/>
          </a:xfrm>
        </p:spPr>
        <p:txBody>
          <a:bodyPr/>
          <a:lstStyle/>
          <a:p>
            <a:r>
              <a:rPr lang="en-US" dirty="0" smtClean="0"/>
              <a:t>GBN: Sender </a:t>
            </a:r>
            <a:r>
              <a:rPr lang="en-US" dirty="0"/>
              <a:t>E</a:t>
            </a:r>
            <a:r>
              <a:rPr lang="en-US" dirty="0" smtClean="0"/>
              <a:t>xtended FSM</a:t>
            </a:r>
          </a:p>
        </p:txBody>
      </p:sp>
      <p:grpSp>
        <p:nvGrpSpPr>
          <p:cNvPr id="49157" name="Group 3"/>
          <p:cNvGrpSpPr>
            <a:grpSpLocks/>
          </p:cNvGrpSpPr>
          <p:nvPr/>
        </p:nvGrpSpPr>
        <p:grpSpPr bwMode="auto">
          <a:xfrm>
            <a:off x="3535363" y="3601491"/>
            <a:ext cx="800100" cy="657225"/>
            <a:chOff x="1939" y="2515"/>
            <a:chExt cx="504" cy="414"/>
          </a:xfrm>
        </p:grpSpPr>
        <p:sp>
          <p:nvSpPr>
            <p:cNvPr id="49177" name="Oval 4"/>
            <p:cNvSpPr>
              <a:spLocks noChangeArrowheads="1"/>
            </p:cNvSpPr>
            <p:nvPr/>
          </p:nvSpPr>
          <p:spPr bwMode="auto">
            <a:xfrm>
              <a:off x="2004" y="2515"/>
              <a:ext cx="420" cy="414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8" name="Text Box 5"/>
            <p:cNvSpPr txBox="1">
              <a:spLocks noChangeArrowheads="1"/>
            </p:cNvSpPr>
            <p:nvPr/>
          </p:nvSpPr>
          <p:spPr bwMode="auto">
            <a:xfrm>
              <a:off x="1939" y="2611"/>
              <a:ext cx="504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>
                  <a:latin typeface="Arial" charset="0"/>
                </a:rPr>
                <a:t>Wait</a:t>
              </a:r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49158" name="Line 6"/>
          <p:cNvSpPr>
            <a:spLocks noChangeShapeType="1"/>
          </p:cNvSpPr>
          <p:nvPr/>
        </p:nvSpPr>
        <p:spPr bwMode="auto">
          <a:xfrm>
            <a:off x="2028825" y="2688679"/>
            <a:ext cx="1624013" cy="1069975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4751388" y="3668166"/>
            <a:ext cx="2776537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start_timer</a:t>
            </a:r>
          </a:p>
          <a:p>
            <a:pPr algn="l"/>
            <a:r>
              <a:rPr lang="en-US" sz="1400">
                <a:latin typeface="Arial" charset="0"/>
              </a:rPr>
              <a:t>udt_send(sndpkt[base])</a:t>
            </a:r>
          </a:p>
          <a:p>
            <a:pPr algn="l"/>
            <a:r>
              <a:rPr lang="en-US" sz="1400">
                <a:latin typeface="Arial" charset="0"/>
              </a:rPr>
              <a:t>udt_send(sndpkt[base+1])</a:t>
            </a:r>
          </a:p>
          <a:p>
            <a:pPr algn="l"/>
            <a:r>
              <a:rPr lang="en-US" sz="1400">
                <a:latin typeface="Arial" charset="0"/>
              </a:rPr>
              <a:t>…</a:t>
            </a:r>
          </a:p>
          <a:p>
            <a:pPr algn="l"/>
            <a:r>
              <a:rPr lang="en-US" sz="1400">
                <a:latin typeface="Arial" charset="0"/>
              </a:rPr>
              <a:t>udt_send(sndpkt[nextseqnum-1])</a:t>
            </a:r>
          </a:p>
          <a:p>
            <a:endParaRPr lang="en-US" sz="1400">
              <a:latin typeface="Times New Roman" pitchFamily="18" charset="0"/>
            </a:endParaRP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4773613" y="3433216"/>
            <a:ext cx="11001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timeout</a:t>
            </a:r>
            <a:endParaRPr lang="en-US" sz="1400">
              <a:latin typeface="Times New Roman" pitchFamily="18" charset="0"/>
            </a:endParaRPr>
          </a:p>
          <a:p>
            <a:endParaRPr lang="en-US" sz="1400">
              <a:latin typeface="Times New Roman" pitchFamily="18" charset="0"/>
            </a:endParaRPr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>
            <a:off x="4857750" y="3709441"/>
            <a:ext cx="161925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2" name="Freeform 10"/>
          <p:cNvSpPr>
            <a:spLocks/>
          </p:cNvSpPr>
          <p:nvPr/>
        </p:nvSpPr>
        <p:spPr bwMode="auto">
          <a:xfrm>
            <a:off x="4360863" y="3357016"/>
            <a:ext cx="393700" cy="1152525"/>
          </a:xfrm>
          <a:custGeom>
            <a:avLst/>
            <a:gdLst>
              <a:gd name="T0" fmla="*/ 24805 w 619"/>
              <a:gd name="T1" fmla="*/ 721360 h 1815"/>
              <a:gd name="T2" fmla="*/ 0 w 619"/>
              <a:gd name="T3" fmla="*/ 490855 h 181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3194050" y="928141"/>
            <a:ext cx="23336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rdt_send(data)</a:t>
            </a:r>
            <a:r>
              <a:rPr lang="en-US" sz="1000">
                <a:latin typeface="Arial" charset="0"/>
              </a:rPr>
              <a:t> 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>
            <a:off x="3302000" y="1247229"/>
            <a:ext cx="19145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3194050" y="1269454"/>
            <a:ext cx="5521325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 dirty="0">
                <a:latin typeface="Arial" charset="0"/>
              </a:rPr>
              <a:t>if (</a:t>
            </a:r>
            <a:r>
              <a:rPr lang="en-US" sz="1400" dirty="0" err="1">
                <a:latin typeface="Arial" charset="0"/>
              </a:rPr>
              <a:t>nextseqnum</a:t>
            </a:r>
            <a:r>
              <a:rPr lang="en-US" sz="1400" dirty="0">
                <a:latin typeface="Arial" charset="0"/>
              </a:rPr>
              <a:t> &lt; </a:t>
            </a:r>
            <a:r>
              <a:rPr lang="en-US" sz="1400" dirty="0" err="1">
                <a:latin typeface="Arial" charset="0"/>
              </a:rPr>
              <a:t>base+N</a:t>
            </a:r>
            <a:r>
              <a:rPr lang="en-US" sz="1400" dirty="0">
                <a:latin typeface="Arial" charset="0"/>
              </a:rPr>
              <a:t>) {</a:t>
            </a:r>
          </a:p>
          <a:p>
            <a:pPr algn="l"/>
            <a:r>
              <a:rPr lang="en-US" sz="1400" dirty="0">
                <a:latin typeface="Arial" charset="0"/>
              </a:rPr>
              <a:t>    </a:t>
            </a:r>
            <a:r>
              <a:rPr lang="en-US" sz="1400" dirty="0" err="1">
                <a:latin typeface="Arial" charset="0"/>
              </a:rPr>
              <a:t>sndpkt</a:t>
            </a:r>
            <a:r>
              <a:rPr lang="en-US" sz="1400" dirty="0">
                <a:latin typeface="Arial" charset="0"/>
              </a:rPr>
              <a:t>[</a:t>
            </a:r>
            <a:r>
              <a:rPr lang="en-US" sz="1400" dirty="0" err="1">
                <a:latin typeface="Arial" charset="0"/>
              </a:rPr>
              <a:t>nextseqnum</a:t>
            </a:r>
            <a:r>
              <a:rPr lang="en-US" sz="1400" dirty="0">
                <a:latin typeface="Arial" charset="0"/>
              </a:rPr>
              <a:t>] = </a:t>
            </a:r>
            <a:r>
              <a:rPr lang="en-US" sz="1400" dirty="0" err="1">
                <a:latin typeface="Arial" charset="0"/>
              </a:rPr>
              <a:t>make_pkt</a:t>
            </a:r>
            <a:r>
              <a:rPr lang="en-US" sz="1400" dirty="0">
                <a:latin typeface="Arial" charset="0"/>
              </a:rPr>
              <a:t>(</a:t>
            </a:r>
            <a:r>
              <a:rPr lang="en-US" sz="1400" dirty="0" err="1">
                <a:latin typeface="Arial" charset="0"/>
              </a:rPr>
              <a:t>nextseqnum,data,chksum</a:t>
            </a:r>
            <a:r>
              <a:rPr lang="en-US" sz="1400" dirty="0">
                <a:latin typeface="Arial" charset="0"/>
              </a:rPr>
              <a:t>)</a:t>
            </a:r>
          </a:p>
          <a:p>
            <a:pPr algn="l"/>
            <a:r>
              <a:rPr lang="en-US" sz="1400" dirty="0">
                <a:latin typeface="Arial" charset="0"/>
              </a:rPr>
              <a:t>    </a:t>
            </a:r>
            <a:r>
              <a:rPr lang="en-US" sz="1400" dirty="0" err="1">
                <a:latin typeface="Arial" charset="0"/>
              </a:rPr>
              <a:t>udt_send</a:t>
            </a:r>
            <a:r>
              <a:rPr lang="en-US" sz="1400" dirty="0">
                <a:latin typeface="Arial" charset="0"/>
              </a:rPr>
              <a:t>(</a:t>
            </a:r>
            <a:r>
              <a:rPr lang="en-US" sz="1400" dirty="0" err="1">
                <a:latin typeface="Arial" charset="0"/>
              </a:rPr>
              <a:t>sndpkt</a:t>
            </a:r>
            <a:r>
              <a:rPr lang="en-US" sz="1400" dirty="0">
                <a:latin typeface="Arial" charset="0"/>
              </a:rPr>
              <a:t>[</a:t>
            </a:r>
            <a:r>
              <a:rPr lang="en-US" sz="1400" dirty="0" err="1">
                <a:latin typeface="Arial" charset="0"/>
              </a:rPr>
              <a:t>nextseqnum</a:t>
            </a:r>
            <a:r>
              <a:rPr lang="en-US" sz="1400" dirty="0">
                <a:latin typeface="Arial" charset="0"/>
              </a:rPr>
              <a:t>])</a:t>
            </a:r>
          </a:p>
          <a:p>
            <a:pPr algn="l"/>
            <a:r>
              <a:rPr lang="en-US" sz="1400" dirty="0">
                <a:latin typeface="Arial" charset="0"/>
              </a:rPr>
              <a:t>    if (base == </a:t>
            </a:r>
            <a:r>
              <a:rPr lang="en-US" sz="1400" dirty="0" err="1">
                <a:latin typeface="Arial" charset="0"/>
              </a:rPr>
              <a:t>nextseqnum</a:t>
            </a:r>
            <a:r>
              <a:rPr lang="en-US" sz="1400" dirty="0">
                <a:latin typeface="Arial" charset="0"/>
              </a:rPr>
              <a:t>)</a:t>
            </a:r>
          </a:p>
          <a:p>
            <a:pPr algn="l"/>
            <a:r>
              <a:rPr lang="en-US" sz="1400" dirty="0">
                <a:latin typeface="Arial" charset="0"/>
              </a:rPr>
              <a:t>       </a:t>
            </a:r>
            <a:r>
              <a:rPr lang="en-US" sz="1400" dirty="0" err="1">
                <a:latin typeface="Arial" charset="0"/>
              </a:rPr>
              <a:t>start_timer</a:t>
            </a:r>
            <a:endParaRPr lang="en-US" sz="1400" dirty="0">
              <a:latin typeface="Arial" charset="0"/>
            </a:endParaRPr>
          </a:p>
          <a:p>
            <a:pPr algn="l"/>
            <a:r>
              <a:rPr lang="en-US" sz="1400" dirty="0">
                <a:latin typeface="Arial" charset="0"/>
              </a:rPr>
              <a:t>    </a:t>
            </a:r>
            <a:r>
              <a:rPr lang="en-US" sz="1400" dirty="0" err="1">
                <a:latin typeface="Arial" charset="0"/>
              </a:rPr>
              <a:t>nextseqnum</a:t>
            </a:r>
            <a:r>
              <a:rPr lang="en-US" sz="1400" dirty="0">
                <a:latin typeface="Arial" charset="0"/>
              </a:rPr>
              <a:t>++</a:t>
            </a:r>
          </a:p>
          <a:p>
            <a:pPr algn="l"/>
            <a:r>
              <a:rPr lang="en-US" sz="1400" dirty="0">
                <a:latin typeface="Arial" charset="0"/>
              </a:rPr>
              <a:t>    }</a:t>
            </a:r>
          </a:p>
          <a:p>
            <a:pPr algn="l"/>
            <a:r>
              <a:rPr lang="en-US" sz="1400" dirty="0">
                <a:latin typeface="Arial" charset="0"/>
              </a:rPr>
              <a:t>else</a:t>
            </a:r>
          </a:p>
          <a:p>
            <a:pPr algn="l"/>
            <a:r>
              <a:rPr lang="en-US" sz="1400" dirty="0">
                <a:latin typeface="Arial" charset="0"/>
              </a:rPr>
              <a:t>  </a:t>
            </a:r>
            <a:r>
              <a:rPr lang="en-US" sz="1400" dirty="0" err="1">
                <a:latin typeface="Arial" charset="0"/>
              </a:rPr>
              <a:t>refuse_data</a:t>
            </a:r>
            <a:r>
              <a:rPr lang="en-US" sz="1400" dirty="0">
                <a:latin typeface="Arial" charset="0"/>
              </a:rPr>
              <a:t>(data)</a:t>
            </a:r>
            <a:endParaRPr lang="en-US" sz="1400" dirty="0">
              <a:latin typeface="Times New Roman" pitchFamily="18" charset="0"/>
            </a:endParaRPr>
          </a:p>
        </p:txBody>
      </p:sp>
      <p:sp>
        <p:nvSpPr>
          <p:cNvPr id="49166" name="Freeform 14"/>
          <p:cNvSpPr>
            <a:spLocks/>
          </p:cNvSpPr>
          <p:nvPr/>
        </p:nvSpPr>
        <p:spPr bwMode="auto">
          <a:xfrm rot="5142103" flipH="1">
            <a:off x="3787776" y="2791866"/>
            <a:ext cx="393700" cy="1152525"/>
          </a:xfrm>
          <a:custGeom>
            <a:avLst/>
            <a:gdLst>
              <a:gd name="T0" fmla="*/ 24805 w 619"/>
              <a:gd name="T1" fmla="*/ 721360 h 1815"/>
              <a:gd name="T2" fmla="*/ 0 w 619"/>
              <a:gd name="T3" fmla="*/ 490855 h 181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3343275" y="5336629"/>
            <a:ext cx="368617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base = getacknum(rcvpkt)+1</a:t>
            </a:r>
          </a:p>
          <a:p>
            <a:pPr algn="l"/>
            <a:r>
              <a:rPr lang="en-US" sz="1400">
                <a:latin typeface="Arial" charset="0"/>
              </a:rPr>
              <a:t>If (base == nextseqnum)</a:t>
            </a:r>
          </a:p>
          <a:p>
            <a:pPr algn="l"/>
            <a:r>
              <a:rPr lang="en-US" sz="1400">
                <a:latin typeface="Arial" charset="0"/>
              </a:rPr>
              <a:t>    stop_timer</a:t>
            </a:r>
          </a:p>
          <a:p>
            <a:pPr algn="l"/>
            <a:r>
              <a:rPr lang="en-US" sz="1400">
                <a:latin typeface="Arial" charset="0"/>
              </a:rPr>
              <a:t>  else</a:t>
            </a:r>
          </a:p>
          <a:p>
            <a:pPr algn="l"/>
            <a:r>
              <a:rPr lang="en-US" sz="1400">
                <a:latin typeface="Arial" charset="0"/>
              </a:rPr>
              <a:t>    start_timer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49168" name="Text Box 16"/>
          <p:cNvSpPr txBox="1">
            <a:spLocks noChangeArrowheads="1"/>
          </p:cNvSpPr>
          <p:nvPr/>
        </p:nvSpPr>
        <p:spPr bwMode="auto">
          <a:xfrm>
            <a:off x="3355975" y="4836566"/>
            <a:ext cx="2833688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rdt_rcv(rcvpkt) &amp;&amp; </a:t>
            </a:r>
          </a:p>
          <a:p>
            <a:pPr algn="l"/>
            <a:r>
              <a:rPr lang="en-US" sz="1400">
                <a:latin typeface="Arial" charset="0"/>
              </a:rPr>
              <a:t>   notcorrupt(rcvpkt) </a:t>
            </a:r>
          </a:p>
          <a:p>
            <a:endParaRPr lang="en-US" sz="1400">
              <a:latin typeface="Times New Roman" pitchFamily="18" charset="0"/>
            </a:endParaRPr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>
            <a:off x="3448050" y="5360441"/>
            <a:ext cx="16192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0" name="Freeform 18"/>
          <p:cNvSpPr>
            <a:spLocks/>
          </p:cNvSpPr>
          <p:nvPr/>
        </p:nvSpPr>
        <p:spPr bwMode="auto">
          <a:xfrm>
            <a:off x="3505200" y="4304754"/>
            <a:ext cx="1054100" cy="674687"/>
          </a:xfrm>
          <a:custGeom>
            <a:avLst/>
            <a:gdLst>
              <a:gd name="T0" fmla="*/ 382588 w 664"/>
              <a:gd name="T1" fmla="*/ 31750 h 425"/>
              <a:gd name="T2" fmla="*/ 615950 w 664"/>
              <a:gd name="T3" fmla="*/ 0 h 4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64" h="425">
                <a:moveTo>
                  <a:pt x="241" y="20"/>
                </a:moveTo>
                <a:cubicBezTo>
                  <a:pt x="0" y="393"/>
                  <a:pt x="664" y="425"/>
                  <a:pt x="388" y="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1" name="Line 19"/>
          <p:cNvSpPr>
            <a:spLocks noChangeShapeType="1"/>
          </p:cNvSpPr>
          <p:nvPr/>
        </p:nvSpPr>
        <p:spPr bwMode="auto">
          <a:xfrm>
            <a:off x="1614488" y="3115716"/>
            <a:ext cx="80327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2" name="Text Box 20"/>
          <p:cNvSpPr txBox="1">
            <a:spLocks noChangeArrowheads="1"/>
          </p:cNvSpPr>
          <p:nvPr/>
        </p:nvSpPr>
        <p:spPr bwMode="auto">
          <a:xfrm>
            <a:off x="1487488" y="3085554"/>
            <a:ext cx="14859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base=1</a:t>
            </a:r>
          </a:p>
          <a:p>
            <a:pPr algn="l"/>
            <a:r>
              <a:rPr lang="en-US" sz="1400">
                <a:latin typeface="Arial" charset="0"/>
              </a:rPr>
              <a:t>nextseqnum=1</a:t>
            </a:r>
            <a:endParaRPr lang="en-US" sz="1400">
              <a:latin typeface="Times New Roman" pitchFamily="18" charset="0"/>
            </a:endParaRPr>
          </a:p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49173" name="Text Box 21"/>
          <p:cNvSpPr txBox="1">
            <a:spLocks noChangeArrowheads="1"/>
          </p:cNvSpPr>
          <p:nvPr/>
        </p:nvSpPr>
        <p:spPr bwMode="auto">
          <a:xfrm>
            <a:off x="1250950" y="4147591"/>
            <a:ext cx="20478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rdt_rcv(rcvpkt) </a:t>
            </a:r>
          </a:p>
          <a:p>
            <a:pPr algn="l"/>
            <a:r>
              <a:rPr lang="en-US" sz="1400">
                <a:latin typeface="Arial" charset="0"/>
              </a:rPr>
              <a:t>   &amp;&amp; corrupt(rcvpkt)</a:t>
            </a:r>
            <a:r>
              <a:rPr lang="en-US" sz="1000">
                <a:latin typeface="Arial" charset="0"/>
              </a:rPr>
              <a:t> </a:t>
            </a:r>
          </a:p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49174" name="Line 22"/>
          <p:cNvSpPr>
            <a:spLocks noChangeShapeType="1"/>
          </p:cNvSpPr>
          <p:nvPr/>
        </p:nvSpPr>
        <p:spPr bwMode="auto">
          <a:xfrm flipV="1">
            <a:off x="1343025" y="4646066"/>
            <a:ext cx="15208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5" name="Freeform 23"/>
          <p:cNvSpPr>
            <a:spLocks/>
          </p:cNvSpPr>
          <p:nvPr/>
        </p:nvSpPr>
        <p:spPr bwMode="auto">
          <a:xfrm>
            <a:off x="2898775" y="4079329"/>
            <a:ext cx="695325" cy="638175"/>
          </a:xfrm>
          <a:custGeom>
            <a:avLst/>
            <a:gdLst>
              <a:gd name="T0" fmla="*/ 638175 w 1095"/>
              <a:gd name="T1" fmla="*/ 0 h 1005"/>
              <a:gd name="T2" fmla="*/ 695325 w 1095"/>
              <a:gd name="T3" fmla="*/ 104775 h 100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095" h="1005">
                <a:moveTo>
                  <a:pt x="1005" y="0"/>
                </a:moveTo>
                <a:cubicBezTo>
                  <a:pt x="0" y="30"/>
                  <a:pt x="645" y="1005"/>
                  <a:pt x="1095" y="165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6" name="Text Box 24"/>
          <p:cNvSpPr txBox="1">
            <a:spLocks noChangeArrowheads="1"/>
          </p:cNvSpPr>
          <p:nvPr/>
        </p:nvSpPr>
        <p:spPr bwMode="auto">
          <a:xfrm>
            <a:off x="1530350" y="2785516"/>
            <a:ext cx="323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>
                <a:latin typeface="Symbol" pitchFamily="18" charset="2"/>
              </a:rPr>
              <a:t>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>
                <a:latin typeface="Comic Sans MS" pitchFamily="66" charset="0"/>
              </a:rPr>
              <a:pPr>
                <a:defRPr/>
              </a:pPr>
              <a:t>31</a:t>
            </a:fld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86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GBN: Receiver </a:t>
            </a:r>
            <a:r>
              <a:rPr lang="en-US" sz="3200" dirty="0"/>
              <a:t>E</a:t>
            </a:r>
            <a:r>
              <a:rPr lang="en-US" sz="3200" dirty="0" smtClean="0"/>
              <a:t>xtended FSM</a:t>
            </a:r>
            <a:endParaRPr lang="en-US" dirty="0" smtClean="0"/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01688" y="3501008"/>
            <a:ext cx="8148637" cy="285432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/>
              <a:t>ACK-only: always send ACK for correctly-received </a:t>
            </a:r>
            <a:r>
              <a:rPr lang="en-US" sz="2400" dirty="0" err="1" smtClean="0"/>
              <a:t>pkt</a:t>
            </a:r>
            <a:r>
              <a:rPr lang="en-US" sz="2400" dirty="0" smtClean="0"/>
              <a:t> with highest </a:t>
            </a:r>
            <a:r>
              <a:rPr lang="en-US" sz="2400" i="1" dirty="0" smtClean="0">
                <a:solidFill>
                  <a:schemeClr val="accent2"/>
                </a:solidFill>
              </a:rPr>
              <a:t>in-order</a:t>
            </a:r>
            <a:r>
              <a:rPr lang="en-US" sz="2400" dirty="0" smtClean="0"/>
              <a:t> </a:t>
            </a:r>
            <a:r>
              <a:rPr lang="en-US" sz="2400" dirty="0" err="1" smtClean="0"/>
              <a:t>seq</a:t>
            </a:r>
            <a:r>
              <a:rPr lang="en-US" sz="2400" dirty="0" smtClean="0"/>
              <a:t> #</a:t>
            </a:r>
          </a:p>
          <a:p>
            <a:pPr lvl="1"/>
            <a:r>
              <a:rPr lang="en-US" sz="2000" dirty="0" smtClean="0"/>
              <a:t>may generate duplicate ACKs</a:t>
            </a:r>
          </a:p>
          <a:p>
            <a:pPr lvl="1"/>
            <a:r>
              <a:rPr lang="en-US" sz="2000" dirty="0" smtClean="0"/>
              <a:t>need only remember </a:t>
            </a:r>
            <a:r>
              <a:rPr lang="en-US" sz="2000" b="1" dirty="0" err="1" smtClean="0">
                <a:latin typeface="Courier New" pitchFamily="49" charset="0"/>
              </a:rPr>
              <a:t>expectedseqnum</a:t>
            </a:r>
            <a:endParaRPr lang="en-US" sz="2000" b="1" dirty="0" smtClean="0">
              <a:latin typeface="Courier New" pitchFamily="49" charset="0"/>
            </a:endParaRPr>
          </a:p>
          <a:p>
            <a:r>
              <a:rPr lang="en-US" sz="2400" dirty="0" smtClean="0"/>
              <a:t>out-of-order </a:t>
            </a:r>
            <a:r>
              <a:rPr lang="en-US" sz="2400" dirty="0" err="1" smtClean="0"/>
              <a:t>pkt</a:t>
            </a:r>
            <a:r>
              <a:rPr lang="en-US" sz="2400" dirty="0" smtClean="0"/>
              <a:t>: </a:t>
            </a:r>
          </a:p>
          <a:p>
            <a:pPr lvl="1"/>
            <a:r>
              <a:rPr lang="en-US" sz="2000" dirty="0" smtClean="0"/>
              <a:t>discard (don’t buffer) -&gt; </a:t>
            </a:r>
            <a:r>
              <a:rPr lang="en-US" sz="2000" dirty="0" smtClean="0">
                <a:solidFill>
                  <a:srgbClr val="800000"/>
                </a:solidFill>
              </a:rPr>
              <a:t>no receiver buffering!</a:t>
            </a:r>
          </a:p>
          <a:p>
            <a:pPr lvl="1"/>
            <a:r>
              <a:rPr lang="en-US" sz="2000" dirty="0" smtClean="0"/>
              <a:t>Re-ACK </a:t>
            </a:r>
            <a:r>
              <a:rPr lang="en-US" sz="2000" dirty="0" err="1" smtClean="0"/>
              <a:t>pkt</a:t>
            </a:r>
            <a:r>
              <a:rPr lang="en-US" sz="2000" dirty="0" smtClean="0"/>
              <a:t> with highest in-order </a:t>
            </a:r>
            <a:r>
              <a:rPr lang="en-US" sz="2000" dirty="0" err="1" smtClean="0"/>
              <a:t>seq</a:t>
            </a:r>
            <a:r>
              <a:rPr lang="en-US" sz="2000" dirty="0" smtClean="0"/>
              <a:t> #</a:t>
            </a:r>
          </a:p>
        </p:txBody>
      </p:sp>
      <p:sp>
        <p:nvSpPr>
          <p:cNvPr id="50182" name="Oval 4"/>
          <p:cNvSpPr>
            <a:spLocks noChangeArrowheads="1"/>
          </p:cNvSpPr>
          <p:nvPr/>
        </p:nvSpPr>
        <p:spPr bwMode="auto">
          <a:xfrm>
            <a:off x="3159125" y="2041525"/>
            <a:ext cx="666750" cy="65722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3" name="Text Box 5"/>
          <p:cNvSpPr txBox="1">
            <a:spLocks noChangeArrowheads="1"/>
          </p:cNvSpPr>
          <p:nvPr/>
        </p:nvSpPr>
        <p:spPr bwMode="auto">
          <a:xfrm>
            <a:off x="3068638" y="2209800"/>
            <a:ext cx="8001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>
                <a:latin typeface="Arial" charset="0"/>
              </a:rPr>
              <a:t>Wait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0184" name="Line 6"/>
          <p:cNvSpPr>
            <a:spLocks noChangeShapeType="1"/>
          </p:cNvSpPr>
          <p:nvPr/>
        </p:nvSpPr>
        <p:spPr bwMode="auto">
          <a:xfrm>
            <a:off x="844550" y="1881188"/>
            <a:ext cx="2298700" cy="474662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5" name="Text Box 7"/>
          <p:cNvSpPr txBox="1">
            <a:spLocks noChangeArrowheads="1"/>
          </p:cNvSpPr>
          <p:nvPr/>
        </p:nvSpPr>
        <p:spPr bwMode="auto">
          <a:xfrm>
            <a:off x="2557463" y="1468438"/>
            <a:ext cx="1617662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udt_send(sndpkt)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50186" name="Text Box 8"/>
          <p:cNvSpPr txBox="1">
            <a:spLocks noChangeArrowheads="1"/>
          </p:cNvSpPr>
          <p:nvPr/>
        </p:nvSpPr>
        <p:spPr bwMode="auto">
          <a:xfrm>
            <a:off x="2597150" y="1192213"/>
            <a:ext cx="725488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default</a:t>
            </a:r>
            <a:endParaRPr lang="en-US" sz="1400">
              <a:latin typeface="Times New Roman" pitchFamily="18" charset="0"/>
            </a:endParaRPr>
          </a:p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50187" name="Line 9"/>
          <p:cNvSpPr>
            <a:spLocks noChangeShapeType="1"/>
          </p:cNvSpPr>
          <p:nvPr/>
        </p:nvSpPr>
        <p:spPr bwMode="auto">
          <a:xfrm>
            <a:off x="2678113" y="1489075"/>
            <a:ext cx="8159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8" name="Freeform 10"/>
          <p:cNvSpPr>
            <a:spLocks/>
          </p:cNvSpPr>
          <p:nvPr/>
        </p:nvSpPr>
        <p:spPr bwMode="auto">
          <a:xfrm>
            <a:off x="3832225" y="1784350"/>
            <a:ext cx="828675" cy="1152525"/>
          </a:xfrm>
          <a:custGeom>
            <a:avLst/>
            <a:gdLst>
              <a:gd name="T0" fmla="*/ 52211 w 619"/>
              <a:gd name="T1" fmla="*/ 721360 h 1815"/>
              <a:gd name="T2" fmla="*/ 0 w 619"/>
              <a:gd name="T3" fmla="*/ 490855 h 181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9" name="Text Box 11"/>
          <p:cNvSpPr txBox="1">
            <a:spLocks noChangeArrowheads="1"/>
          </p:cNvSpPr>
          <p:nvPr/>
        </p:nvSpPr>
        <p:spPr bwMode="auto">
          <a:xfrm>
            <a:off x="4325938" y="1554163"/>
            <a:ext cx="3570287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rdt_rcv(rcvpkt)</a:t>
            </a:r>
          </a:p>
          <a:p>
            <a:pPr algn="l"/>
            <a:r>
              <a:rPr lang="en-US" sz="1400">
                <a:latin typeface="Arial" charset="0"/>
              </a:rPr>
              <a:t>  &amp;&amp; notcurrupt(rcvpkt)</a:t>
            </a:r>
          </a:p>
          <a:p>
            <a:pPr algn="l"/>
            <a:r>
              <a:rPr lang="en-US" sz="1400">
                <a:latin typeface="Arial" charset="0"/>
              </a:rPr>
              <a:t>  &amp;&amp; hasseqnum(rcvpkt,expectedseqnum) 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50190" name="Line 12"/>
          <p:cNvSpPr>
            <a:spLocks noChangeShapeType="1"/>
          </p:cNvSpPr>
          <p:nvPr/>
        </p:nvSpPr>
        <p:spPr bwMode="auto">
          <a:xfrm>
            <a:off x="4395788" y="2246313"/>
            <a:ext cx="3175000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1" name="Text Box 13"/>
          <p:cNvSpPr txBox="1">
            <a:spLocks noChangeArrowheads="1"/>
          </p:cNvSpPr>
          <p:nvPr/>
        </p:nvSpPr>
        <p:spPr bwMode="auto">
          <a:xfrm>
            <a:off x="4330700" y="2289175"/>
            <a:ext cx="4314825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extract(rcvpkt,data)</a:t>
            </a:r>
          </a:p>
          <a:p>
            <a:pPr algn="l"/>
            <a:r>
              <a:rPr lang="en-US" sz="1400">
                <a:latin typeface="Arial" charset="0"/>
              </a:rPr>
              <a:t>deliver_data(data)</a:t>
            </a:r>
          </a:p>
          <a:p>
            <a:pPr algn="l"/>
            <a:r>
              <a:rPr lang="en-US" sz="1400">
                <a:latin typeface="Arial" charset="0"/>
              </a:rPr>
              <a:t>sndpkt = make_pkt(expectedseqnum,ACK,chksum)</a:t>
            </a:r>
          </a:p>
          <a:p>
            <a:pPr algn="l"/>
            <a:r>
              <a:rPr lang="en-US" sz="1400">
                <a:latin typeface="Arial" charset="0"/>
              </a:rPr>
              <a:t>udt_send(sndpkt)</a:t>
            </a:r>
          </a:p>
          <a:p>
            <a:pPr algn="l"/>
            <a:r>
              <a:rPr lang="en-US" sz="1400">
                <a:latin typeface="Arial" charset="0"/>
              </a:rPr>
              <a:t>expectedseqnum++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50192" name="Freeform 14"/>
          <p:cNvSpPr>
            <a:spLocks/>
          </p:cNvSpPr>
          <p:nvPr/>
        </p:nvSpPr>
        <p:spPr bwMode="auto">
          <a:xfrm rot="5142103" flipH="1">
            <a:off x="3305176" y="1260475"/>
            <a:ext cx="393700" cy="1152525"/>
          </a:xfrm>
          <a:custGeom>
            <a:avLst/>
            <a:gdLst>
              <a:gd name="T0" fmla="*/ 24805 w 619"/>
              <a:gd name="T1" fmla="*/ 721360 h 1815"/>
              <a:gd name="T2" fmla="*/ 0 w 619"/>
              <a:gd name="T3" fmla="*/ 490855 h 181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3" name="Line 15"/>
          <p:cNvSpPr>
            <a:spLocks noChangeShapeType="1"/>
          </p:cNvSpPr>
          <p:nvPr/>
        </p:nvSpPr>
        <p:spPr bwMode="auto">
          <a:xfrm>
            <a:off x="784225" y="2293938"/>
            <a:ext cx="12382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4" name="Text Box 16"/>
          <p:cNvSpPr txBox="1">
            <a:spLocks noChangeArrowheads="1"/>
          </p:cNvSpPr>
          <p:nvPr/>
        </p:nvSpPr>
        <p:spPr bwMode="auto">
          <a:xfrm>
            <a:off x="693738" y="2314575"/>
            <a:ext cx="364172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expectedseqnum=1</a:t>
            </a:r>
          </a:p>
          <a:p>
            <a:pPr algn="l"/>
            <a:r>
              <a:rPr lang="en-US" sz="1400">
                <a:latin typeface="Arial" charset="0"/>
              </a:rPr>
              <a:t>sndpkt =    </a:t>
            </a:r>
          </a:p>
          <a:p>
            <a:pPr algn="l"/>
            <a:r>
              <a:rPr lang="en-US" sz="1400">
                <a:latin typeface="Arial" charset="0"/>
              </a:rPr>
              <a:t>  make_pkt(expectedseqnum,ACK,chksum)</a:t>
            </a:r>
          </a:p>
          <a:p>
            <a:pPr algn="l"/>
            <a:endParaRPr lang="en-US" sz="1400">
              <a:latin typeface="Times New Roman" pitchFamily="18" charset="0"/>
            </a:endParaRPr>
          </a:p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50195" name="Text Box 17"/>
          <p:cNvSpPr txBox="1">
            <a:spLocks noChangeArrowheads="1"/>
          </p:cNvSpPr>
          <p:nvPr/>
        </p:nvSpPr>
        <p:spPr bwMode="auto">
          <a:xfrm>
            <a:off x="730250" y="1990725"/>
            <a:ext cx="323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>
                <a:latin typeface="Symbol" pitchFamily="18" charset="2"/>
              </a:rPr>
              <a:t>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92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Selective Repeat</a:t>
            </a:r>
            <a:endParaRPr lang="en-US" smtClean="0"/>
          </a:p>
        </p:txBody>
      </p:sp>
      <p:sp>
        <p:nvSpPr>
          <p:cNvPr id="522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52450" y="1466850"/>
            <a:ext cx="7562850" cy="4648200"/>
          </a:xfrm>
        </p:spPr>
        <p:txBody>
          <a:bodyPr/>
          <a:lstStyle/>
          <a:p>
            <a:r>
              <a:rPr lang="en-US" sz="2400" dirty="0" smtClean="0"/>
              <a:t>receiver </a:t>
            </a:r>
            <a:r>
              <a:rPr lang="en-US" sz="2400" dirty="0" smtClean="0">
                <a:solidFill>
                  <a:srgbClr val="0033CC"/>
                </a:solidFill>
              </a:rPr>
              <a:t>individually</a:t>
            </a:r>
            <a:r>
              <a:rPr lang="en-US" sz="2400" dirty="0" smtClean="0"/>
              <a:t> acknowledges all correctly received packets.</a:t>
            </a:r>
          </a:p>
          <a:p>
            <a:pPr lvl="1"/>
            <a:r>
              <a:rPr lang="en-US" sz="2000" dirty="0" smtClean="0"/>
              <a:t>buffers packets, as needed, for eventual in-order delivery to upper layer.</a:t>
            </a:r>
          </a:p>
          <a:p>
            <a:r>
              <a:rPr lang="en-US" sz="2400" dirty="0" smtClean="0"/>
              <a:t>sender only resends packets for which ACK not received.</a:t>
            </a:r>
          </a:p>
          <a:p>
            <a:pPr lvl="1"/>
            <a:r>
              <a:rPr lang="en-US" sz="2000" dirty="0" smtClean="0"/>
              <a:t>sender timer for each </a:t>
            </a:r>
            <a:r>
              <a:rPr lang="en-US" sz="2000" dirty="0" err="1" smtClean="0"/>
              <a:t>unACKed</a:t>
            </a:r>
            <a:r>
              <a:rPr lang="en-US" sz="2000" dirty="0" smtClean="0"/>
              <a:t> packet</a:t>
            </a:r>
          </a:p>
          <a:p>
            <a:r>
              <a:rPr lang="en-US" sz="2400" dirty="0" smtClean="0"/>
              <a:t>sender window</a:t>
            </a:r>
          </a:p>
          <a:p>
            <a:pPr lvl="1"/>
            <a:r>
              <a:rPr lang="en-US" sz="2000" dirty="0" smtClean="0"/>
              <a:t>N consecutive sequence #’s</a:t>
            </a:r>
          </a:p>
          <a:p>
            <a:pPr lvl="1"/>
            <a:r>
              <a:rPr lang="en-US" sz="2000" dirty="0" smtClean="0"/>
              <a:t>again limits sequence #s of sent, </a:t>
            </a:r>
            <a:r>
              <a:rPr lang="en-US" sz="2000" dirty="0" err="1" smtClean="0"/>
              <a:t>unACKed</a:t>
            </a:r>
            <a:r>
              <a:rPr lang="en-US" sz="2000" dirty="0" smtClean="0"/>
              <a:t> packets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99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-99392"/>
            <a:ext cx="8486775" cy="1143000"/>
          </a:xfrm>
        </p:spPr>
        <p:txBody>
          <a:bodyPr/>
          <a:lstStyle/>
          <a:p>
            <a:r>
              <a:rPr lang="en-US" sz="3200" dirty="0" smtClean="0"/>
              <a:t>Selective Repeat</a:t>
            </a:r>
            <a:br>
              <a:rPr lang="en-US" sz="3200" dirty="0" smtClean="0"/>
            </a:br>
            <a:r>
              <a:rPr lang="en-US" sz="3200" dirty="0" smtClean="0"/>
              <a:t>Sender, Receiver </a:t>
            </a:r>
            <a:r>
              <a:rPr lang="en-US" sz="3200" dirty="0"/>
              <a:t>W</a:t>
            </a:r>
            <a:r>
              <a:rPr lang="en-US" sz="3200" dirty="0" smtClean="0"/>
              <a:t>indows</a:t>
            </a:r>
            <a:endParaRPr lang="en-US" dirty="0" smtClean="0"/>
          </a:p>
        </p:txBody>
      </p:sp>
      <p:pic>
        <p:nvPicPr>
          <p:cNvPr id="53253" name="Picture 3" descr="sr_seqn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1404937"/>
            <a:ext cx="8235950" cy="491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>
                <a:latin typeface="Comic Sans MS" pitchFamily="66" charset="0"/>
              </a:rPr>
              <a:pPr>
                <a:defRPr/>
              </a:pPr>
              <a:t>34</a:t>
            </a:fld>
            <a:endParaRPr lang="en-US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65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>
          <a:xfrm>
            <a:off x="517401" y="116632"/>
            <a:ext cx="7772400" cy="838200"/>
          </a:xfrm>
        </p:spPr>
        <p:txBody>
          <a:bodyPr/>
          <a:lstStyle/>
          <a:p>
            <a:r>
              <a:rPr lang="en-US" dirty="0" smtClean="0"/>
              <a:t>Selective Repeat</a:t>
            </a:r>
          </a:p>
        </p:txBody>
      </p:sp>
      <p:sp>
        <p:nvSpPr>
          <p:cNvPr id="5427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08720"/>
            <a:ext cx="4038600" cy="48006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data from above :</a:t>
            </a:r>
            <a:endParaRPr lang="en-US" sz="2400" dirty="0" smtClean="0"/>
          </a:p>
          <a:p>
            <a:r>
              <a:rPr lang="en-US" sz="2000" dirty="0" smtClean="0"/>
              <a:t>if next available </a:t>
            </a:r>
            <a:r>
              <a:rPr lang="en-US" sz="2000" dirty="0" err="1" smtClean="0"/>
              <a:t>seq</a:t>
            </a:r>
            <a:r>
              <a:rPr lang="en-US" sz="2000" dirty="0" smtClean="0"/>
              <a:t> # in window, send </a:t>
            </a:r>
            <a:r>
              <a:rPr lang="en-US" sz="2000" dirty="0" err="1" smtClean="0"/>
              <a:t>pkt</a:t>
            </a:r>
            <a:endParaRPr lang="en-US" sz="2000" dirty="0" smtClean="0"/>
          </a:p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timeout(n):</a:t>
            </a:r>
            <a:endParaRPr lang="en-US" sz="2400" dirty="0" smtClean="0"/>
          </a:p>
          <a:p>
            <a:r>
              <a:rPr lang="en-US" sz="2000" dirty="0" smtClean="0"/>
              <a:t>resend </a:t>
            </a:r>
            <a:r>
              <a:rPr lang="en-US" sz="2000" dirty="0" err="1" smtClean="0"/>
              <a:t>pkt</a:t>
            </a:r>
            <a:r>
              <a:rPr lang="en-US" sz="2000" dirty="0" smtClean="0"/>
              <a:t> n, restart timer</a:t>
            </a:r>
          </a:p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ACK(n) </a:t>
            </a:r>
            <a:r>
              <a:rPr lang="en-US" sz="2000" dirty="0" smtClean="0"/>
              <a:t>in </a:t>
            </a:r>
            <a:r>
              <a:rPr lang="en-US" sz="1600" dirty="0" smtClean="0"/>
              <a:t>[</a:t>
            </a:r>
            <a:r>
              <a:rPr lang="en-US" sz="1600" dirty="0" err="1" smtClean="0"/>
              <a:t>sendbase,sendbase+N</a:t>
            </a:r>
            <a:r>
              <a:rPr lang="en-US" sz="1600" dirty="0" smtClean="0"/>
              <a:t>]:</a:t>
            </a:r>
            <a:endParaRPr lang="en-US" sz="2000" dirty="0" smtClean="0"/>
          </a:p>
          <a:p>
            <a:r>
              <a:rPr lang="en-US" sz="2000" dirty="0" smtClean="0"/>
              <a:t>mark </a:t>
            </a:r>
            <a:r>
              <a:rPr lang="en-US" sz="2000" dirty="0" err="1" smtClean="0"/>
              <a:t>pkt</a:t>
            </a:r>
            <a:r>
              <a:rPr lang="en-US" sz="2000" dirty="0" smtClean="0"/>
              <a:t> n as received</a:t>
            </a:r>
          </a:p>
          <a:p>
            <a:r>
              <a:rPr lang="en-US" sz="2000" dirty="0" smtClean="0"/>
              <a:t>if n smallest </a:t>
            </a:r>
            <a:r>
              <a:rPr lang="en-US" sz="2000" dirty="0" err="1" smtClean="0"/>
              <a:t>unACKed</a:t>
            </a:r>
            <a:r>
              <a:rPr lang="en-US" sz="2000" dirty="0" smtClean="0"/>
              <a:t> </a:t>
            </a:r>
            <a:r>
              <a:rPr lang="en-US" sz="2000" dirty="0" err="1" smtClean="0"/>
              <a:t>pkt</a:t>
            </a:r>
            <a:r>
              <a:rPr lang="en-US" sz="2000" dirty="0" smtClean="0"/>
              <a:t>, advance window base to next </a:t>
            </a:r>
            <a:r>
              <a:rPr lang="en-US" sz="2000" dirty="0" err="1" smtClean="0"/>
              <a:t>unACKed</a:t>
            </a:r>
            <a:r>
              <a:rPr lang="en-US" sz="2000" dirty="0" smtClean="0"/>
              <a:t> </a:t>
            </a:r>
            <a:r>
              <a:rPr lang="en-US" sz="2000" dirty="0" err="1" smtClean="0"/>
              <a:t>seq</a:t>
            </a:r>
            <a:r>
              <a:rPr lang="en-US" sz="2000" dirty="0" smtClean="0"/>
              <a:t> # </a:t>
            </a:r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54278" name="Rectangle 4"/>
          <p:cNvSpPr>
            <a:spLocks noChangeArrowheads="1"/>
          </p:cNvSpPr>
          <p:nvPr/>
        </p:nvSpPr>
        <p:spPr bwMode="auto">
          <a:xfrm>
            <a:off x="517401" y="1268760"/>
            <a:ext cx="3982591" cy="46101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4279" name="Group 5"/>
          <p:cNvGrpSpPr>
            <a:grpSpLocks/>
          </p:cNvGrpSpPr>
          <p:nvPr/>
        </p:nvGrpSpPr>
        <p:grpSpPr bwMode="auto">
          <a:xfrm>
            <a:off x="703263" y="1027114"/>
            <a:ext cx="1150937" cy="457200"/>
            <a:chOff x="1103" y="3815"/>
            <a:chExt cx="725" cy="288"/>
          </a:xfrm>
        </p:grpSpPr>
        <p:sp>
          <p:nvSpPr>
            <p:cNvPr id="54285" name="Rectangle 6"/>
            <p:cNvSpPr>
              <a:spLocks noChangeArrowheads="1"/>
            </p:cNvSpPr>
            <p:nvPr/>
          </p:nvSpPr>
          <p:spPr bwMode="auto">
            <a:xfrm>
              <a:off x="1146" y="3878"/>
              <a:ext cx="612" cy="1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6" name="Text Box 7"/>
            <p:cNvSpPr txBox="1">
              <a:spLocks noChangeArrowheads="1"/>
            </p:cNvSpPr>
            <p:nvPr/>
          </p:nvSpPr>
          <p:spPr bwMode="auto">
            <a:xfrm>
              <a:off x="1103" y="3815"/>
              <a:ext cx="72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400" dirty="0">
                  <a:solidFill>
                    <a:schemeClr val="accent2"/>
                  </a:solidFill>
                </a:rPr>
                <a:t>sender</a:t>
              </a:r>
              <a:endParaRPr lang="en-US" sz="2400" dirty="0">
                <a:latin typeface="Times New Roman" pitchFamily="18" charset="0"/>
              </a:endParaRPr>
            </a:p>
          </p:txBody>
        </p:sp>
      </p:grp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5000624" y="1382365"/>
            <a:ext cx="3963863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 dirty="0" err="1">
                <a:solidFill>
                  <a:srgbClr val="FF0000"/>
                </a:solidFill>
              </a:rPr>
              <a:t>pkt</a:t>
            </a:r>
            <a:r>
              <a:rPr lang="en-US" sz="2400" dirty="0">
                <a:solidFill>
                  <a:srgbClr val="FF0000"/>
                </a:solidFill>
              </a:rPr>
              <a:t> n in </a:t>
            </a:r>
            <a:r>
              <a:rPr lang="en-US" dirty="0">
                <a:solidFill>
                  <a:srgbClr val="FF0000"/>
                </a:solidFill>
              </a:rPr>
              <a:t>[</a:t>
            </a:r>
            <a:r>
              <a:rPr lang="en-US" dirty="0" err="1">
                <a:solidFill>
                  <a:srgbClr val="FF0000"/>
                </a:solidFill>
              </a:rPr>
              <a:t>rcvbase</a:t>
            </a:r>
            <a:r>
              <a:rPr lang="en-US" dirty="0">
                <a:solidFill>
                  <a:srgbClr val="FF0000"/>
                </a:solidFill>
              </a:rPr>
              <a:t>, rcvbase+N-1]</a:t>
            </a:r>
            <a:endParaRPr lang="en-US" sz="2400" dirty="0"/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send ACK(n)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out-of-order: buffer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in-order: deliver (also deliver buffered, in-order </a:t>
            </a:r>
            <a:r>
              <a:rPr lang="en-US" sz="2000" dirty="0" err="1"/>
              <a:t>pkts</a:t>
            </a:r>
            <a:r>
              <a:rPr lang="en-US" sz="2000" dirty="0"/>
              <a:t>), advance window to next not-yet-received </a:t>
            </a:r>
            <a:r>
              <a:rPr lang="en-US" sz="2000" dirty="0" err="1"/>
              <a:t>pkt</a:t>
            </a:r>
            <a:endParaRPr lang="en-US" sz="2000" dirty="0"/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 dirty="0" err="1">
                <a:solidFill>
                  <a:srgbClr val="FF0000"/>
                </a:solidFill>
              </a:rPr>
              <a:t>pkt</a:t>
            </a:r>
            <a:r>
              <a:rPr lang="en-US" sz="2400" dirty="0">
                <a:solidFill>
                  <a:srgbClr val="FF0000"/>
                </a:solidFill>
              </a:rPr>
              <a:t> n in </a:t>
            </a:r>
            <a:r>
              <a:rPr lang="en-US" dirty="0">
                <a:solidFill>
                  <a:srgbClr val="FF0000"/>
                </a:solidFill>
              </a:rPr>
              <a:t>[rcvbase-N,rcvbase-1]</a:t>
            </a:r>
            <a:endParaRPr lang="en-US" sz="2400" dirty="0"/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ACK(n)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 dirty="0">
                <a:solidFill>
                  <a:srgbClr val="FF0000"/>
                </a:solidFill>
              </a:rPr>
              <a:t>otherwise: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ignore </a:t>
            </a:r>
            <a:endParaRPr lang="en-US" sz="2400" dirty="0"/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endParaRPr lang="en-US" sz="2400" dirty="0"/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4962525" y="1284410"/>
            <a:ext cx="3838575" cy="4880893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4282" name="Group 10"/>
          <p:cNvGrpSpPr>
            <a:grpSpLocks/>
          </p:cNvGrpSpPr>
          <p:nvPr/>
        </p:nvGrpSpPr>
        <p:grpSpPr bwMode="auto">
          <a:xfrm>
            <a:off x="5186363" y="980728"/>
            <a:ext cx="1366837" cy="457200"/>
            <a:chOff x="3339" y="191"/>
            <a:chExt cx="861" cy="288"/>
          </a:xfrm>
        </p:grpSpPr>
        <p:sp>
          <p:nvSpPr>
            <p:cNvPr id="54283" name="Rectangle 11"/>
            <p:cNvSpPr>
              <a:spLocks noChangeArrowheads="1"/>
            </p:cNvSpPr>
            <p:nvPr/>
          </p:nvSpPr>
          <p:spPr bwMode="auto">
            <a:xfrm>
              <a:off x="3360" y="264"/>
              <a:ext cx="822" cy="1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4" name="Text Box 12"/>
            <p:cNvSpPr txBox="1">
              <a:spLocks noChangeArrowheads="1"/>
            </p:cNvSpPr>
            <p:nvPr/>
          </p:nvSpPr>
          <p:spPr bwMode="auto">
            <a:xfrm>
              <a:off x="3339" y="191"/>
              <a:ext cx="86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400">
                  <a:solidFill>
                    <a:schemeClr val="accent2"/>
                  </a:solidFill>
                </a:rPr>
                <a:t>receiver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78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>
          <a:xfrm>
            <a:off x="472008" y="44624"/>
            <a:ext cx="7772400" cy="838200"/>
          </a:xfrm>
        </p:spPr>
        <p:txBody>
          <a:bodyPr/>
          <a:lstStyle/>
          <a:p>
            <a:r>
              <a:rPr lang="en-US" sz="3200" dirty="0" smtClean="0"/>
              <a:t>Selective Repeat in Action</a:t>
            </a:r>
          </a:p>
        </p:txBody>
      </p:sp>
      <p:pic>
        <p:nvPicPr>
          <p:cNvPr id="55301" name="Picture 3" descr="03-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972" y="984076"/>
            <a:ext cx="6856412" cy="582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>
                <a:latin typeface="Comic Sans MS" pitchFamily="66" charset="0"/>
              </a:rPr>
              <a:pPr>
                <a:defRPr/>
              </a:pPr>
              <a:t>36</a:t>
            </a:fld>
            <a:endParaRPr lang="en-US" dirty="0">
              <a:latin typeface="Comic Sans MS" pitchFamily="66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71872" y="5085184"/>
            <a:ext cx="1015752" cy="648072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ZapfDingbats" pitchFamily="82" charset="2"/>
              <a:buNone/>
            </a:pPr>
            <a:r>
              <a:rPr lang="en-US" sz="1800" dirty="0" smtClean="0">
                <a:solidFill>
                  <a:srgbClr val="0033CC"/>
                </a:solidFill>
              </a:rPr>
              <a:t>sliding</a:t>
            </a:r>
          </a:p>
          <a:p>
            <a:pPr>
              <a:buFont typeface="ZapfDingbats" pitchFamily="82" charset="2"/>
              <a:buNone/>
            </a:pPr>
            <a:r>
              <a:rPr lang="en-US" sz="1800" dirty="0" smtClean="0">
                <a:solidFill>
                  <a:srgbClr val="0033CC"/>
                </a:solidFill>
              </a:rPr>
              <a:t>window </a:t>
            </a:r>
          </a:p>
        </p:txBody>
      </p:sp>
      <p:cxnSp>
        <p:nvCxnSpPr>
          <p:cNvPr id="5" name="Straight Arrow Connector 4"/>
          <p:cNvCxnSpPr>
            <a:stCxn id="6" idx="3"/>
          </p:cNvCxnSpPr>
          <p:nvPr/>
        </p:nvCxnSpPr>
        <p:spPr bwMode="auto">
          <a:xfrm flipV="1">
            <a:off x="1187624" y="4221088"/>
            <a:ext cx="504056" cy="1188132"/>
          </a:xfrm>
          <a:prstGeom prst="straightConnector1">
            <a:avLst/>
          </a:prstGeom>
          <a:noFill/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V="1">
            <a:off x="1187624" y="4725144"/>
            <a:ext cx="648072" cy="684076"/>
          </a:xfrm>
          <a:prstGeom prst="straightConnector1">
            <a:avLst/>
          </a:prstGeom>
          <a:noFill/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537221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116558"/>
            <a:ext cx="4536504" cy="792162"/>
          </a:xfrm>
        </p:spPr>
        <p:txBody>
          <a:bodyPr/>
          <a:lstStyle/>
          <a:p>
            <a:r>
              <a:rPr lang="en-US" sz="3200" dirty="0" smtClean="0"/>
              <a:t>Selective Repeat</a:t>
            </a:r>
            <a:br>
              <a:rPr lang="en-US" sz="3200" dirty="0" smtClean="0"/>
            </a:br>
            <a:r>
              <a:rPr lang="en-US" sz="3200" dirty="0" smtClean="0"/>
              <a:t> Dilemma</a:t>
            </a:r>
            <a:endParaRPr lang="en-US" dirty="0" smtClean="0"/>
          </a:p>
        </p:txBody>
      </p:sp>
      <p:sp>
        <p:nvSpPr>
          <p:cNvPr id="5632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2925" y="1052735"/>
            <a:ext cx="3276600" cy="5300439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/>
              <a:t>Example: </a:t>
            </a:r>
          </a:p>
          <a:p>
            <a:r>
              <a:rPr lang="en-US" sz="2000" dirty="0" err="1" smtClean="0"/>
              <a:t>seq</a:t>
            </a:r>
            <a:r>
              <a:rPr lang="en-US" sz="2000" dirty="0" smtClean="0"/>
              <a:t> #’s: 0, 1, 2, 3</a:t>
            </a:r>
          </a:p>
          <a:p>
            <a:r>
              <a:rPr lang="en-US" sz="2000" dirty="0" smtClean="0"/>
              <a:t>window size=3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000" dirty="0" smtClean="0"/>
              <a:t>receiver sees no difference in two scenarios!</a:t>
            </a:r>
          </a:p>
          <a:p>
            <a:r>
              <a:rPr lang="en-US" sz="2000" dirty="0" smtClean="0"/>
              <a:t>incorrectly passes duplicate data as new in (a)</a:t>
            </a:r>
          </a:p>
          <a:p>
            <a:endParaRPr lang="en-US" sz="2000" dirty="0" smtClean="0"/>
          </a:p>
          <a:p>
            <a:pPr>
              <a:buFont typeface="ZapfDingbats" pitchFamily="82" charset="2"/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Q:</a:t>
            </a:r>
            <a:r>
              <a:rPr lang="en-US" sz="2000" dirty="0" smtClean="0"/>
              <a:t> What is the required relationship between </a:t>
            </a:r>
            <a:r>
              <a:rPr lang="en-US" sz="2000" dirty="0" err="1" smtClean="0"/>
              <a:t>seq</a:t>
            </a:r>
            <a:r>
              <a:rPr lang="en-US" sz="2000" dirty="0" smtClean="0"/>
              <a:t> # size and window size?</a:t>
            </a:r>
          </a:p>
        </p:txBody>
      </p:sp>
      <p:pic>
        <p:nvPicPr>
          <p:cNvPr id="56326" name="Picture 4" descr="sr_dilemm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4363" y="323850"/>
            <a:ext cx="4225925" cy="602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5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Kurose’s Chapter 3 Outline</a:t>
            </a:r>
          </a:p>
        </p:txBody>
      </p:sp>
      <p:sp>
        <p:nvSpPr>
          <p:cNvPr id="75781" name="Rectangle 102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smtClean="0"/>
              <a:t>3.1 Transport-layer services</a:t>
            </a:r>
          </a:p>
          <a:p>
            <a:r>
              <a:rPr lang="en-US" sz="2400" smtClean="0"/>
              <a:t>3.2 Multiplexing and demultiplexing</a:t>
            </a:r>
          </a:p>
          <a:p>
            <a:r>
              <a:rPr lang="en-US" sz="2400" smtClean="0"/>
              <a:t>3.3 Connectionless transport: UDP</a:t>
            </a:r>
          </a:p>
          <a:p>
            <a:r>
              <a:rPr lang="en-US" sz="2400" smtClean="0"/>
              <a:t>3.4 Principles of reliable data transfer</a:t>
            </a:r>
          </a:p>
        </p:txBody>
      </p:sp>
      <p:sp>
        <p:nvSpPr>
          <p:cNvPr id="75782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268760"/>
            <a:ext cx="4054475" cy="4648200"/>
          </a:xfrm>
        </p:spPr>
        <p:txBody>
          <a:bodyPr/>
          <a:lstStyle/>
          <a:p>
            <a:r>
              <a:rPr lang="en-US" sz="2400" dirty="0" smtClean="0"/>
              <a:t>3.5 Connection-oriented transport: TCP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1"/>
            <a:r>
              <a:rPr lang="en-US" sz="2000" dirty="0" smtClean="0"/>
              <a:t>segment structure</a:t>
            </a:r>
          </a:p>
          <a:p>
            <a:pPr lvl="1"/>
            <a:r>
              <a:rPr lang="en-US" sz="2000" dirty="0" smtClean="0"/>
              <a:t>reliable data transfer</a:t>
            </a:r>
          </a:p>
          <a:p>
            <a:pPr lvl="1"/>
            <a:r>
              <a:rPr lang="en-US" sz="2000" dirty="0" smtClean="0">
                <a:solidFill>
                  <a:srgbClr val="800000"/>
                </a:solidFill>
                <a:latin typeface="+mn-lt"/>
              </a:rPr>
              <a:t>flow control</a:t>
            </a:r>
          </a:p>
          <a:p>
            <a:pPr lvl="1"/>
            <a:r>
              <a:rPr lang="en-US" sz="2000" dirty="0" smtClean="0"/>
              <a:t>connection management</a:t>
            </a:r>
          </a:p>
          <a:p>
            <a:r>
              <a:rPr lang="en-US" sz="2400" dirty="0" smtClean="0"/>
              <a:t>3.6 Principles of congestion control</a:t>
            </a:r>
          </a:p>
          <a:p>
            <a:r>
              <a:rPr lang="en-US" sz="2400" dirty="0" smtClean="0"/>
              <a:t>3.7 TCP congestion control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97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TCP Flow Control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40768"/>
            <a:ext cx="3810000" cy="1295400"/>
          </a:xfrm>
        </p:spPr>
        <p:txBody>
          <a:bodyPr/>
          <a:lstStyle/>
          <a:p>
            <a:r>
              <a:rPr lang="en-US" sz="2400" smtClean="0"/>
              <a:t>receive side of TCP connection has a receive buffer:</a:t>
            </a:r>
          </a:p>
        </p:txBody>
      </p:sp>
      <p:sp>
        <p:nvSpPr>
          <p:cNvPr id="7680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3276600"/>
            <a:ext cx="3810000" cy="2895600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speed-matching service:</a:t>
            </a:r>
            <a:r>
              <a:rPr lang="en-US" sz="2400" dirty="0" smtClean="0"/>
              <a:t> matching  send rate to receiving application’s drain rate.</a:t>
            </a:r>
          </a:p>
        </p:txBody>
      </p:sp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457200" y="4953000"/>
            <a:ext cx="38100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400" dirty="0"/>
              <a:t>app process may be slow at reading from </a:t>
            </a:r>
            <a:r>
              <a:rPr lang="en-US" sz="2400" dirty="0" smtClean="0"/>
              <a:t>buffer.</a:t>
            </a:r>
            <a:endParaRPr lang="en-US" sz="2400" dirty="0"/>
          </a:p>
        </p:txBody>
      </p:sp>
      <p:grpSp>
        <p:nvGrpSpPr>
          <p:cNvPr id="76808" name="Group 8"/>
          <p:cNvGrpSpPr>
            <a:grpSpLocks/>
          </p:cNvGrpSpPr>
          <p:nvPr/>
        </p:nvGrpSpPr>
        <p:grpSpPr bwMode="auto">
          <a:xfrm>
            <a:off x="5181600" y="1066800"/>
            <a:ext cx="3057525" cy="1692275"/>
            <a:chOff x="564" y="803"/>
            <a:chExt cx="1926" cy="1066"/>
          </a:xfrm>
        </p:grpSpPr>
        <p:sp>
          <p:nvSpPr>
            <p:cNvPr id="76818" name="Rectangle 9"/>
            <p:cNvSpPr>
              <a:spLocks noChangeArrowheads="1"/>
            </p:cNvSpPr>
            <p:nvPr/>
          </p:nvSpPr>
          <p:spPr bwMode="auto">
            <a:xfrm>
              <a:off x="564" y="948"/>
              <a:ext cx="1926" cy="9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8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9" name="Text Box 10"/>
            <p:cNvSpPr txBox="1">
              <a:spLocks noChangeArrowheads="1"/>
            </p:cNvSpPr>
            <p:nvPr/>
          </p:nvSpPr>
          <p:spPr bwMode="auto">
            <a:xfrm>
              <a:off x="618" y="1043"/>
              <a:ext cx="1809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/>
                <a:t>sender won’t overflow</a:t>
              </a:r>
            </a:p>
            <a:p>
              <a:r>
                <a:rPr lang="en-US" sz="2000"/>
                <a:t>receiver’s buffer by</a:t>
              </a:r>
            </a:p>
            <a:p>
              <a:r>
                <a:rPr lang="en-US" sz="2000"/>
                <a:t>transmitting too much,</a:t>
              </a:r>
            </a:p>
            <a:p>
              <a:r>
                <a:rPr lang="en-US" sz="2000"/>
                <a:t> too fast</a:t>
              </a:r>
              <a:endParaRPr lang="en-US" sz="1000">
                <a:latin typeface="Times New Roman" pitchFamily="18" charset="0"/>
              </a:endParaRPr>
            </a:p>
          </p:txBody>
        </p:sp>
        <p:grpSp>
          <p:nvGrpSpPr>
            <p:cNvPr id="76820" name="Group 11"/>
            <p:cNvGrpSpPr>
              <a:grpSpLocks/>
            </p:cNvGrpSpPr>
            <p:nvPr/>
          </p:nvGrpSpPr>
          <p:grpSpPr bwMode="auto">
            <a:xfrm>
              <a:off x="604" y="803"/>
              <a:ext cx="1193" cy="288"/>
              <a:chOff x="3448" y="305"/>
              <a:chExt cx="1193" cy="288"/>
            </a:xfrm>
          </p:grpSpPr>
          <p:sp>
            <p:nvSpPr>
              <p:cNvPr id="76821" name="Rectangle 12"/>
              <p:cNvSpPr>
                <a:spLocks noChangeArrowheads="1"/>
              </p:cNvSpPr>
              <p:nvPr/>
            </p:nvSpPr>
            <p:spPr bwMode="auto">
              <a:xfrm>
                <a:off x="3486" y="330"/>
                <a:ext cx="1134" cy="2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22" name="Text Box 13"/>
              <p:cNvSpPr txBox="1">
                <a:spLocks noChangeArrowheads="1"/>
              </p:cNvSpPr>
              <p:nvPr/>
            </p:nvSpPr>
            <p:spPr bwMode="auto">
              <a:xfrm>
                <a:off x="3448" y="305"/>
                <a:ext cx="119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2400" dirty="0">
                    <a:solidFill>
                      <a:srgbClr val="800000"/>
                    </a:solidFill>
                  </a:rPr>
                  <a:t>flow control</a:t>
                </a:r>
                <a:endParaRPr lang="en-US" sz="1000" dirty="0">
                  <a:solidFill>
                    <a:srgbClr val="8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6809" name="Group 29"/>
          <p:cNvGrpSpPr>
            <a:grpSpLocks/>
          </p:cNvGrpSpPr>
          <p:nvPr/>
        </p:nvGrpSpPr>
        <p:grpSpPr bwMode="auto">
          <a:xfrm>
            <a:off x="231775" y="3097213"/>
            <a:ext cx="4610100" cy="1330325"/>
            <a:chOff x="192" y="1884"/>
            <a:chExt cx="2904" cy="838"/>
          </a:xfrm>
        </p:grpSpPr>
        <p:sp>
          <p:nvSpPr>
            <p:cNvPr id="76810" name="Rectangle 15"/>
            <p:cNvSpPr>
              <a:spLocks noChangeArrowheads="1"/>
            </p:cNvSpPr>
            <p:nvPr/>
          </p:nvSpPr>
          <p:spPr bwMode="auto">
            <a:xfrm>
              <a:off x="923" y="1884"/>
              <a:ext cx="1433" cy="838"/>
            </a:xfrm>
            <a:prstGeom prst="rect">
              <a:avLst/>
            </a:prstGeom>
            <a:solidFill>
              <a:srgbClr val="99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1" name="Line 16"/>
            <p:cNvSpPr>
              <a:spLocks noChangeShapeType="1"/>
            </p:cNvSpPr>
            <p:nvPr/>
          </p:nvSpPr>
          <p:spPr bwMode="auto">
            <a:xfrm>
              <a:off x="354" y="2292"/>
              <a:ext cx="576" cy="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6812" name="Text Box 17"/>
            <p:cNvSpPr txBox="1">
              <a:spLocks noChangeArrowheads="1"/>
            </p:cNvSpPr>
            <p:nvPr/>
          </p:nvSpPr>
          <p:spPr bwMode="auto">
            <a:xfrm>
              <a:off x="192" y="2120"/>
              <a:ext cx="74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IP</a:t>
              </a:r>
            </a:p>
            <a:p>
              <a:r>
                <a:rPr lang="en-US"/>
                <a:t>datagrams</a:t>
              </a:r>
            </a:p>
          </p:txBody>
        </p:sp>
        <p:sp>
          <p:nvSpPr>
            <p:cNvPr id="76813" name="Rectangle 18"/>
            <p:cNvSpPr>
              <a:spLocks noChangeArrowheads="1"/>
            </p:cNvSpPr>
            <p:nvPr/>
          </p:nvSpPr>
          <p:spPr bwMode="auto">
            <a:xfrm>
              <a:off x="934" y="1892"/>
              <a:ext cx="804" cy="8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4" name="Text Box 19"/>
            <p:cNvSpPr txBox="1">
              <a:spLocks noChangeArrowheads="1"/>
            </p:cNvSpPr>
            <p:nvPr/>
          </p:nvSpPr>
          <p:spPr bwMode="auto">
            <a:xfrm>
              <a:off x="1699" y="2131"/>
              <a:ext cx="67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400"/>
                <a:t>TCP data</a:t>
              </a:r>
            </a:p>
            <a:p>
              <a:r>
                <a:rPr lang="en-US" sz="1400"/>
                <a:t>(in buffer)</a:t>
              </a:r>
            </a:p>
          </p:txBody>
        </p:sp>
        <p:sp>
          <p:nvSpPr>
            <p:cNvPr id="76815" name="Text Box 20"/>
            <p:cNvSpPr txBox="1">
              <a:spLocks noChangeArrowheads="1"/>
            </p:cNvSpPr>
            <p:nvPr/>
          </p:nvSpPr>
          <p:spPr bwMode="auto">
            <a:xfrm>
              <a:off x="900" y="2058"/>
              <a:ext cx="859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400"/>
                <a:t>(currently)</a:t>
              </a:r>
            </a:p>
            <a:p>
              <a:r>
                <a:rPr lang="en-US" sz="1400"/>
                <a:t>unused buffer</a:t>
              </a:r>
            </a:p>
            <a:p>
              <a:r>
                <a:rPr lang="en-US" sz="1400"/>
                <a:t>space</a:t>
              </a:r>
            </a:p>
          </p:txBody>
        </p:sp>
        <p:sp>
          <p:nvSpPr>
            <p:cNvPr id="76816" name="Line 21"/>
            <p:cNvSpPr>
              <a:spLocks noChangeShapeType="1"/>
            </p:cNvSpPr>
            <p:nvPr/>
          </p:nvSpPr>
          <p:spPr bwMode="auto">
            <a:xfrm>
              <a:off x="2359" y="2288"/>
              <a:ext cx="489" cy="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6817" name="Text Box 22"/>
            <p:cNvSpPr txBox="1">
              <a:spLocks noChangeArrowheads="1"/>
            </p:cNvSpPr>
            <p:nvPr/>
          </p:nvSpPr>
          <p:spPr bwMode="auto">
            <a:xfrm>
              <a:off x="2345" y="2102"/>
              <a:ext cx="751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application</a:t>
              </a:r>
            </a:p>
            <a:p>
              <a:r>
                <a:rPr lang="en-US"/>
                <a:t>process</a:t>
              </a: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15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324528" cy="980728"/>
          </a:xfrm>
        </p:spPr>
        <p:txBody>
          <a:bodyPr/>
          <a:lstStyle/>
          <a:p>
            <a:r>
              <a:rPr lang="en-US" sz="4000" dirty="0"/>
              <a:t>Internet </a:t>
            </a:r>
            <a:r>
              <a:rPr lang="en-US" sz="4000" dirty="0" smtClean="0"/>
              <a:t>Transport Layer Protoc</a:t>
            </a:r>
            <a:r>
              <a:rPr lang="en-US" dirty="0" smtClean="0"/>
              <a:t>ols</a:t>
            </a:r>
            <a:endParaRPr lang="en-US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8150" y="1400175"/>
            <a:ext cx="3971925" cy="5114925"/>
          </a:xfrm>
        </p:spPr>
        <p:txBody>
          <a:bodyPr/>
          <a:lstStyle/>
          <a:p>
            <a:r>
              <a:rPr lang="en-US" sz="2400"/>
              <a:t>reliable, in-order delivery (TCP)</a:t>
            </a:r>
          </a:p>
          <a:p>
            <a:pPr lvl="1"/>
            <a:r>
              <a:rPr lang="en-US" sz="2000"/>
              <a:t>congestion control </a:t>
            </a:r>
          </a:p>
          <a:p>
            <a:pPr lvl="1"/>
            <a:r>
              <a:rPr lang="en-US" sz="2000"/>
              <a:t>flow control</a:t>
            </a:r>
          </a:p>
          <a:p>
            <a:pPr lvl="1"/>
            <a:r>
              <a:rPr lang="en-US" sz="2000"/>
              <a:t>connection setup</a:t>
            </a:r>
            <a:endParaRPr lang="en-US"/>
          </a:p>
          <a:p>
            <a:r>
              <a:rPr lang="en-US" sz="2400"/>
              <a:t>unreliable, unordered delivery: UDP</a:t>
            </a:r>
          </a:p>
          <a:p>
            <a:pPr lvl="1"/>
            <a:r>
              <a:rPr lang="en-US" sz="2000"/>
              <a:t>no-frills extension of “best-effort” IP</a:t>
            </a:r>
          </a:p>
          <a:p>
            <a:r>
              <a:rPr lang="en-US" sz="2400"/>
              <a:t>services not available: </a:t>
            </a:r>
          </a:p>
          <a:p>
            <a:pPr lvl="1"/>
            <a:r>
              <a:rPr lang="en-US" sz="2000"/>
              <a:t>delay guarantees</a:t>
            </a:r>
          </a:p>
          <a:p>
            <a:pPr lvl="1"/>
            <a:r>
              <a:rPr lang="en-US" sz="2000"/>
              <a:t>bandwidth guarantees</a:t>
            </a:r>
          </a:p>
        </p:txBody>
      </p:sp>
      <p:sp>
        <p:nvSpPr>
          <p:cNvPr id="69907" name="Freeform 275"/>
          <p:cNvSpPr>
            <a:spLocks/>
          </p:cNvSpPr>
          <p:nvPr/>
        </p:nvSpPr>
        <p:spPr bwMode="auto">
          <a:xfrm>
            <a:off x="6737350" y="3430588"/>
            <a:ext cx="1314450" cy="674687"/>
          </a:xfrm>
          <a:custGeom>
            <a:avLst/>
            <a:gdLst>
              <a:gd name="T0" fmla="*/ 382 w 828"/>
              <a:gd name="T1" fmla="*/ 30 h 425"/>
              <a:gd name="T2" fmla="*/ 370 w 828"/>
              <a:gd name="T3" fmla="*/ 30 h 425"/>
              <a:gd name="T4" fmla="*/ 126 w 828"/>
              <a:gd name="T5" fmla="*/ 32 h 425"/>
              <a:gd name="T6" fmla="*/ 6 w 828"/>
              <a:gd name="T7" fmla="*/ 126 h 425"/>
              <a:gd name="T8" fmla="*/ 92 w 828"/>
              <a:gd name="T9" fmla="*/ 274 h 425"/>
              <a:gd name="T10" fmla="*/ 292 w 828"/>
              <a:gd name="T11" fmla="*/ 384 h 425"/>
              <a:gd name="T12" fmla="*/ 540 w 828"/>
              <a:gd name="T13" fmla="*/ 416 h 425"/>
              <a:gd name="T14" fmla="*/ 698 w 828"/>
              <a:gd name="T15" fmla="*/ 330 h 425"/>
              <a:gd name="T16" fmla="*/ 776 w 828"/>
              <a:gd name="T17" fmla="*/ 170 h 425"/>
              <a:gd name="T18" fmla="*/ 792 w 828"/>
              <a:gd name="T19" fmla="*/ 22 h 425"/>
              <a:gd name="T20" fmla="*/ 560 w 828"/>
              <a:gd name="T21" fmla="*/ 38 h 425"/>
              <a:gd name="T22" fmla="*/ 382 w 828"/>
              <a:gd name="T23" fmla="*/ 30 h 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28" h="425">
                <a:moveTo>
                  <a:pt x="382" y="30"/>
                </a:moveTo>
                <a:cubicBezTo>
                  <a:pt x="350" y="29"/>
                  <a:pt x="413" y="30"/>
                  <a:pt x="370" y="30"/>
                </a:cubicBezTo>
                <a:cubicBezTo>
                  <a:pt x="327" y="30"/>
                  <a:pt x="187" y="16"/>
                  <a:pt x="126" y="32"/>
                </a:cubicBezTo>
                <a:cubicBezTo>
                  <a:pt x="65" y="48"/>
                  <a:pt x="12" y="86"/>
                  <a:pt x="6" y="126"/>
                </a:cubicBezTo>
                <a:cubicBezTo>
                  <a:pt x="0" y="166"/>
                  <a:pt x="44" y="231"/>
                  <a:pt x="92" y="274"/>
                </a:cubicBezTo>
                <a:cubicBezTo>
                  <a:pt x="140" y="317"/>
                  <a:pt x="217" y="360"/>
                  <a:pt x="292" y="384"/>
                </a:cubicBezTo>
                <a:cubicBezTo>
                  <a:pt x="367" y="408"/>
                  <a:pt x="472" y="425"/>
                  <a:pt x="540" y="416"/>
                </a:cubicBezTo>
                <a:cubicBezTo>
                  <a:pt x="608" y="407"/>
                  <a:pt x="659" y="371"/>
                  <a:pt x="698" y="330"/>
                </a:cubicBezTo>
                <a:cubicBezTo>
                  <a:pt x="737" y="289"/>
                  <a:pt x="760" y="221"/>
                  <a:pt x="776" y="170"/>
                </a:cubicBezTo>
                <a:cubicBezTo>
                  <a:pt x="792" y="119"/>
                  <a:pt x="828" y="44"/>
                  <a:pt x="792" y="22"/>
                </a:cubicBezTo>
                <a:cubicBezTo>
                  <a:pt x="756" y="0"/>
                  <a:pt x="630" y="37"/>
                  <a:pt x="560" y="38"/>
                </a:cubicBezTo>
                <a:cubicBezTo>
                  <a:pt x="490" y="39"/>
                  <a:pt x="414" y="31"/>
                  <a:pt x="382" y="30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908" name="Freeform 276"/>
          <p:cNvSpPr>
            <a:spLocks/>
          </p:cNvSpPr>
          <p:nvPr/>
        </p:nvSpPr>
        <p:spPr bwMode="auto">
          <a:xfrm>
            <a:off x="6756400" y="1905000"/>
            <a:ext cx="1730375" cy="1044575"/>
          </a:xfrm>
          <a:custGeom>
            <a:avLst/>
            <a:gdLst>
              <a:gd name="T0" fmla="*/ 424 w 765"/>
              <a:gd name="T1" fmla="*/ 10 h 459"/>
              <a:gd name="T2" fmla="*/ 288 w 765"/>
              <a:gd name="T3" fmla="*/ 70 h 459"/>
              <a:gd name="T4" fmla="*/ 96 w 765"/>
              <a:gd name="T5" fmla="*/ 100 h 459"/>
              <a:gd name="T6" fmla="*/ 14 w 765"/>
              <a:gd name="T7" fmla="*/ 336 h 459"/>
              <a:gd name="T8" fmla="*/ 180 w 765"/>
              <a:gd name="T9" fmla="*/ 444 h 459"/>
              <a:gd name="T10" fmla="*/ 346 w 765"/>
              <a:gd name="T11" fmla="*/ 426 h 459"/>
              <a:gd name="T12" fmla="*/ 584 w 765"/>
              <a:gd name="T13" fmla="*/ 444 h 459"/>
              <a:gd name="T14" fmla="*/ 698 w 765"/>
              <a:gd name="T15" fmla="*/ 434 h 459"/>
              <a:gd name="T16" fmla="*/ 752 w 765"/>
              <a:gd name="T17" fmla="*/ 372 h 459"/>
              <a:gd name="T18" fmla="*/ 750 w 765"/>
              <a:gd name="T19" fmla="*/ 158 h 459"/>
              <a:gd name="T20" fmla="*/ 662 w 765"/>
              <a:gd name="T21" fmla="*/ 34 h 459"/>
              <a:gd name="T22" fmla="*/ 424 w 765"/>
              <a:gd name="T23" fmla="*/ 10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65" h="459">
                <a:moveTo>
                  <a:pt x="424" y="10"/>
                </a:moveTo>
                <a:cubicBezTo>
                  <a:pt x="362" y="16"/>
                  <a:pt x="343" y="55"/>
                  <a:pt x="288" y="70"/>
                </a:cubicBezTo>
                <a:cubicBezTo>
                  <a:pt x="233" y="85"/>
                  <a:pt x="142" y="56"/>
                  <a:pt x="96" y="100"/>
                </a:cubicBezTo>
                <a:cubicBezTo>
                  <a:pt x="50" y="144"/>
                  <a:pt x="0" y="279"/>
                  <a:pt x="14" y="336"/>
                </a:cubicBezTo>
                <a:cubicBezTo>
                  <a:pt x="28" y="393"/>
                  <a:pt x="125" y="429"/>
                  <a:pt x="180" y="444"/>
                </a:cubicBezTo>
                <a:cubicBezTo>
                  <a:pt x="235" y="459"/>
                  <a:pt x="279" y="426"/>
                  <a:pt x="346" y="426"/>
                </a:cubicBezTo>
                <a:cubicBezTo>
                  <a:pt x="413" y="426"/>
                  <a:pt x="525" y="443"/>
                  <a:pt x="584" y="444"/>
                </a:cubicBezTo>
                <a:cubicBezTo>
                  <a:pt x="643" y="445"/>
                  <a:pt x="670" y="446"/>
                  <a:pt x="698" y="434"/>
                </a:cubicBezTo>
                <a:cubicBezTo>
                  <a:pt x="726" y="422"/>
                  <a:pt x="743" y="418"/>
                  <a:pt x="752" y="372"/>
                </a:cubicBezTo>
                <a:cubicBezTo>
                  <a:pt x="761" y="326"/>
                  <a:pt x="765" y="214"/>
                  <a:pt x="750" y="158"/>
                </a:cubicBezTo>
                <a:cubicBezTo>
                  <a:pt x="735" y="102"/>
                  <a:pt x="716" y="58"/>
                  <a:pt x="662" y="34"/>
                </a:cubicBezTo>
                <a:cubicBezTo>
                  <a:pt x="608" y="10"/>
                  <a:pt x="505" y="0"/>
                  <a:pt x="424" y="10"/>
                </a:cubicBezTo>
                <a:close/>
              </a:path>
            </a:pathLst>
          </a:custGeom>
          <a:gradFill rotWithShape="1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909" name="Freeform 277"/>
          <p:cNvSpPr>
            <a:spLocks/>
          </p:cNvSpPr>
          <p:nvPr/>
        </p:nvSpPr>
        <p:spPr bwMode="auto">
          <a:xfrm>
            <a:off x="5016500" y="1612900"/>
            <a:ext cx="1644650" cy="1071563"/>
          </a:xfrm>
          <a:custGeom>
            <a:avLst/>
            <a:gdLst>
              <a:gd name="T0" fmla="*/ 648 w 1036"/>
              <a:gd name="T1" fmla="*/ 11 h 675"/>
              <a:gd name="T2" fmla="*/ 390 w 1036"/>
              <a:gd name="T3" fmla="*/ 53 h 675"/>
              <a:gd name="T4" fmla="*/ 206 w 1036"/>
              <a:gd name="T5" fmla="*/ 129 h 675"/>
              <a:gd name="T6" fmla="*/ 152 w 1036"/>
              <a:gd name="T7" fmla="*/ 229 h 675"/>
              <a:gd name="T8" fmla="*/ 22 w 1036"/>
              <a:gd name="T9" fmla="*/ 297 h 675"/>
              <a:gd name="T10" fmla="*/ 18 w 1036"/>
              <a:gd name="T11" fmla="*/ 459 h 675"/>
              <a:gd name="T12" fmla="*/ 132 w 1036"/>
              <a:gd name="T13" fmla="*/ 489 h 675"/>
              <a:gd name="T14" fmla="*/ 458 w 1036"/>
              <a:gd name="T15" fmla="*/ 489 h 675"/>
              <a:gd name="T16" fmla="*/ 598 w 1036"/>
              <a:gd name="T17" fmla="*/ 555 h 675"/>
              <a:gd name="T18" fmla="*/ 752 w 1036"/>
              <a:gd name="T19" fmla="*/ 657 h 675"/>
              <a:gd name="T20" fmla="*/ 870 w 1036"/>
              <a:gd name="T21" fmla="*/ 661 h 675"/>
              <a:gd name="T22" fmla="*/ 952 w 1036"/>
              <a:gd name="T23" fmla="*/ 603 h 675"/>
              <a:gd name="T24" fmla="*/ 992 w 1036"/>
              <a:gd name="T25" fmla="*/ 445 h 675"/>
              <a:gd name="T26" fmla="*/ 1018 w 1036"/>
              <a:gd name="T27" fmla="*/ 291 h 675"/>
              <a:gd name="T28" fmla="*/ 1022 w 1036"/>
              <a:gd name="T29" fmla="*/ 107 h 675"/>
              <a:gd name="T30" fmla="*/ 934 w 1036"/>
              <a:gd name="T31" fmla="*/ 17 h 675"/>
              <a:gd name="T32" fmla="*/ 776 w 1036"/>
              <a:gd name="T33" fmla="*/ 3 h 675"/>
              <a:gd name="T34" fmla="*/ 648 w 1036"/>
              <a:gd name="T35" fmla="*/ 11 h 6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9910" name="Group 278"/>
          <p:cNvGrpSpPr>
            <a:grpSpLocks/>
          </p:cNvGrpSpPr>
          <p:nvPr/>
        </p:nvGrpSpPr>
        <p:grpSpPr bwMode="auto">
          <a:xfrm>
            <a:off x="5103813" y="2947988"/>
            <a:ext cx="1458912" cy="933450"/>
            <a:chOff x="2889" y="1631"/>
            <a:chExt cx="980" cy="743"/>
          </a:xfrm>
        </p:grpSpPr>
        <p:sp>
          <p:nvSpPr>
            <p:cNvPr id="69911" name="Rectangle 279"/>
            <p:cNvSpPr>
              <a:spLocks noChangeArrowheads="1"/>
            </p:cNvSpPr>
            <p:nvPr/>
          </p:nvSpPr>
          <p:spPr bwMode="auto">
            <a:xfrm>
              <a:off x="3046" y="1841"/>
              <a:ext cx="663" cy="533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12" name="AutoShape 280"/>
            <p:cNvSpPr>
              <a:spLocks noChangeArrowheads="1"/>
            </p:cNvSpPr>
            <p:nvPr/>
          </p:nvSpPr>
          <p:spPr bwMode="auto">
            <a:xfrm>
              <a:off x="2889" y="1631"/>
              <a:ext cx="980" cy="253"/>
            </a:xfrm>
            <a:prstGeom prst="triangle">
              <a:avLst>
                <a:gd name="adj" fmla="val 50000"/>
              </a:avLst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>
                <a:solidFill>
                  <a:srgbClr val="00CC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69913" name="Group 281"/>
          <p:cNvGrpSpPr>
            <a:grpSpLocks/>
          </p:cNvGrpSpPr>
          <p:nvPr/>
        </p:nvGrpSpPr>
        <p:grpSpPr bwMode="auto">
          <a:xfrm>
            <a:off x="5805488" y="1804988"/>
            <a:ext cx="336550" cy="531812"/>
            <a:chOff x="3796" y="1043"/>
            <a:chExt cx="865" cy="1237"/>
          </a:xfrm>
        </p:grpSpPr>
        <p:sp>
          <p:nvSpPr>
            <p:cNvPr id="69914" name="Line 282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915" name="Line 283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916" name="Line 284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917" name="Line 285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918" name="Line 286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919" name="Line 287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920" name="Line 288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921" name="Line 289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922" name="Line 290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923" name="Line 291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924" name="Line 292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925" name="Line 293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926" name="Line 294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927" name="Line 295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928" name="Line 296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9929" name="Group 297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69930" name="Line 298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9931" name="Line 299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9932" name="Line 300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9933" name="Line 301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9934" name="Group 302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69935" name="Line 303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9936" name="Line 304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9937" name="Line 305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9938" name="Line 306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9939" name="Group 307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69940" name="Line 308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9941" name="Line 309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9942" name="Line 310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9943" name="Line 311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69944" name="Oval 312"/>
          <p:cNvSpPr>
            <a:spLocks noChangeArrowheads="1"/>
          </p:cNvSpPr>
          <p:nvPr/>
        </p:nvSpPr>
        <p:spPr bwMode="auto">
          <a:xfrm>
            <a:off x="6862763" y="3625850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945" name="Line 313"/>
          <p:cNvSpPr>
            <a:spLocks noChangeShapeType="1"/>
          </p:cNvSpPr>
          <p:nvPr/>
        </p:nvSpPr>
        <p:spPr bwMode="auto">
          <a:xfrm>
            <a:off x="6862763" y="3617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946" name="Line 314"/>
          <p:cNvSpPr>
            <a:spLocks noChangeShapeType="1"/>
          </p:cNvSpPr>
          <p:nvPr/>
        </p:nvSpPr>
        <p:spPr bwMode="auto">
          <a:xfrm>
            <a:off x="7221538" y="3617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947" name="Rectangle 315"/>
          <p:cNvSpPr>
            <a:spLocks noChangeArrowheads="1"/>
          </p:cNvSpPr>
          <p:nvPr/>
        </p:nvSpPr>
        <p:spPr bwMode="auto">
          <a:xfrm>
            <a:off x="6862763" y="3617913"/>
            <a:ext cx="355600" cy="58737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69948" name="Oval 316"/>
          <p:cNvSpPr>
            <a:spLocks noChangeArrowheads="1"/>
          </p:cNvSpPr>
          <p:nvPr/>
        </p:nvSpPr>
        <p:spPr bwMode="auto">
          <a:xfrm>
            <a:off x="6859588" y="3549650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9949" name="Group 317"/>
          <p:cNvGrpSpPr>
            <a:grpSpLocks/>
          </p:cNvGrpSpPr>
          <p:nvPr/>
        </p:nvGrpSpPr>
        <p:grpSpPr bwMode="auto">
          <a:xfrm>
            <a:off x="6945313" y="3573463"/>
            <a:ext cx="179387" cy="65087"/>
            <a:chOff x="2848" y="848"/>
            <a:chExt cx="140" cy="98"/>
          </a:xfrm>
        </p:grpSpPr>
        <p:sp>
          <p:nvSpPr>
            <p:cNvPr id="69950" name="Line 31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51" name="Line 31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52" name="Line 32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953" name="Group 321"/>
          <p:cNvGrpSpPr>
            <a:grpSpLocks/>
          </p:cNvGrpSpPr>
          <p:nvPr/>
        </p:nvGrpSpPr>
        <p:grpSpPr bwMode="auto">
          <a:xfrm flipV="1">
            <a:off x="6945313" y="3573463"/>
            <a:ext cx="179387" cy="65087"/>
            <a:chOff x="2848" y="848"/>
            <a:chExt cx="140" cy="98"/>
          </a:xfrm>
        </p:grpSpPr>
        <p:sp>
          <p:nvSpPr>
            <p:cNvPr id="69954" name="Line 32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55" name="Line 32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56" name="Line 32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9957" name="Oval 325"/>
          <p:cNvSpPr>
            <a:spLocks noChangeArrowheads="1"/>
          </p:cNvSpPr>
          <p:nvPr/>
        </p:nvSpPr>
        <p:spPr bwMode="auto">
          <a:xfrm>
            <a:off x="7218363" y="3905250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958" name="Line 326"/>
          <p:cNvSpPr>
            <a:spLocks noChangeShapeType="1"/>
          </p:cNvSpPr>
          <p:nvPr/>
        </p:nvSpPr>
        <p:spPr bwMode="auto">
          <a:xfrm>
            <a:off x="7218363" y="38973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959" name="Line 327"/>
          <p:cNvSpPr>
            <a:spLocks noChangeShapeType="1"/>
          </p:cNvSpPr>
          <p:nvPr/>
        </p:nvSpPr>
        <p:spPr bwMode="auto">
          <a:xfrm>
            <a:off x="7577138" y="38973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960" name="Rectangle 328"/>
          <p:cNvSpPr>
            <a:spLocks noChangeArrowheads="1"/>
          </p:cNvSpPr>
          <p:nvPr/>
        </p:nvSpPr>
        <p:spPr bwMode="auto">
          <a:xfrm>
            <a:off x="7218363" y="3897313"/>
            <a:ext cx="355600" cy="58737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69961" name="Oval 329"/>
          <p:cNvSpPr>
            <a:spLocks noChangeArrowheads="1"/>
          </p:cNvSpPr>
          <p:nvPr/>
        </p:nvSpPr>
        <p:spPr bwMode="auto">
          <a:xfrm>
            <a:off x="7215188" y="3829050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9962" name="Group 330"/>
          <p:cNvGrpSpPr>
            <a:grpSpLocks/>
          </p:cNvGrpSpPr>
          <p:nvPr/>
        </p:nvGrpSpPr>
        <p:grpSpPr bwMode="auto">
          <a:xfrm>
            <a:off x="7300913" y="3852863"/>
            <a:ext cx="179387" cy="65087"/>
            <a:chOff x="2848" y="848"/>
            <a:chExt cx="140" cy="98"/>
          </a:xfrm>
        </p:grpSpPr>
        <p:sp>
          <p:nvSpPr>
            <p:cNvPr id="69963" name="Line 33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64" name="Line 33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65" name="Line 33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966" name="Group 334"/>
          <p:cNvGrpSpPr>
            <a:grpSpLocks/>
          </p:cNvGrpSpPr>
          <p:nvPr/>
        </p:nvGrpSpPr>
        <p:grpSpPr bwMode="auto">
          <a:xfrm flipV="1">
            <a:off x="7300913" y="3852863"/>
            <a:ext cx="179387" cy="65087"/>
            <a:chOff x="2848" y="848"/>
            <a:chExt cx="140" cy="98"/>
          </a:xfrm>
        </p:grpSpPr>
        <p:sp>
          <p:nvSpPr>
            <p:cNvPr id="69967" name="Line 33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68" name="Line 33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69" name="Line 33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9970" name="Oval 338"/>
          <p:cNvSpPr>
            <a:spLocks noChangeArrowheads="1"/>
          </p:cNvSpPr>
          <p:nvPr/>
        </p:nvSpPr>
        <p:spPr bwMode="auto">
          <a:xfrm>
            <a:off x="7497763" y="3638550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971" name="Line 339"/>
          <p:cNvSpPr>
            <a:spLocks noChangeShapeType="1"/>
          </p:cNvSpPr>
          <p:nvPr/>
        </p:nvSpPr>
        <p:spPr bwMode="auto">
          <a:xfrm>
            <a:off x="7497763" y="36306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972" name="Line 340"/>
          <p:cNvSpPr>
            <a:spLocks noChangeShapeType="1"/>
          </p:cNvSpPr>
          <p:nvPr/>
        </p:nvSpPr>
        <p:spPr bwMode="auto">
          <a:xfrm>
            <a:off x="7856538" y="36306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973" name="Rectangle 341"/>
          <p:cNvSpPr>
            <a:spLocks noChangeArrowheads="1"/>
          </p:cNvSpPr>
          <p:nvPr/>
        </p:nvSpPr>
        <p:spPr bwMode="auto">
          <a:xfrm>
            <a:off x="7497763" y="3630613"/>
            <a:ext cx="355600" cy="58737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69974" name="Oval 342"/>
          <p:cNvSpPr>
            <a:spLocks noChangeArrowheads="1"/>
          </p:cNvSpPr>
          <p:nvPr/>
        </p:nvSpPr>
        <p:spPr bwMode="auto">
          <a:xfrm>
            <a:off x="7494588" y="3562350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9975" name="Group 343"/>
          <p:cNvGrpSpPr>
            <a:grpSpLocks/>
          </p:cNvGrpSpPr>
          <p:nvPr/>
        </p:nvGrpSpPr>
        <p:grpSpPr bwMode="auto">
          <a:xfrm>
            <a:off x="7580313" y="3586163"/>
            <a:ext cx="179387" cy="65087"/>
            <a:chOff x="2848" y="848"/>
            <a:chExt cx="140" cy="98"/>
          </a:xfrm>
        </p:grpSpPr>
        <p:sp>
          <p:nvSpPr>
            <p:cNvPr id="69976" name="Line 34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77" name="Line 34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78" name="Line 34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979" name="Group 347"/>
          <p:cNvGrpSpPr>
            <a:grpSpLocks/>
          </p:cNvGrpSpPr>
          <p:nvPr/>
        </p:nvGrpSpPr>
        <p:grpSpPr bwMode="auto">
          <a:xfrm flipV="1">
            <a:off x="7580313" y="3586163"/>
            <a:ext cx="179387" cy="65087"/>
            <a:chOff x="2848" y="848"/>
            <a:chExt cx="140" cy="98"/>
          </a:xfrm>
        </p:grpSpPr>
        <p:sp>
          <p:nvSpPr>
            <p:cNvPr id="69980" name="Line 34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81" name="Line 34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82" name="Line 35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9983" name="Oval 351"/>
          <p:cNvSpPr>
            <a:spLocks noChangeArrowheads="1"/>
          </p:cNvSpPr>
          <p:nvPr/>
        </p:nvSpPr>
        <p:spPr bwMode="auto">
          <a:xfrm>
            <a:off x="6962775" y="2476500"/>
            <a:ext cx="347663" cy="8890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984" name="Line 352"/>
          <p:cNvSpPr>
            <a:spLocks noChangeShapeType="1"/>
          </p:cNvSpPr>
          <p:nvPr/>
        </p:nvSpPr>
        <p:spPr bwMode="auto">
          <a:xfrm>
            <a:off x="6962775" y="2468563"/>
            <a:ext cx="0" cy="5556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985" name="Line 353"/>
          <p:cNvSpPr>
            <a:spLocks noChangeShapeType="1"/>
          </p:cNvSpPr>
          <p:nvPr/>
        </p:nvSpPr>
        <p:spPr bwMode="auto">
          <a:xfrm>
            <a:off x="7310438" y="2468563"/>
            <a:ext cx="0" cy="5556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986" name="Rectangle 354"/>
          <p:cNvSpPr>
            <a:spLocks noChangeArrowheads="1"/>
          </p:cNvSpPr>
          <p:nvPr/>
        </p:nvSpPr>
        <p:spPr bwMode="auto">
          <a:xfrm>
            <a:off x="6962775" y="2468563"/>
            <a:ext cx="344488" cy="5397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69987" name="Oval 355"/>
          <p:cNvSpPr>
            <a:spLocks noChangeArrowheads="1"/>
          </p:cNvSpPr>
          <p:nvPr/>
        </p:nvSpPr>
        <p:spPr bwMode="auto">
          <a:xfrm>
            <a:off x="6959600" y="2405063"/>
            <a:ext cx="347663" cy="103187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9988" name="Group 356"/>
          <p:cNvGrpSpPr>
            <a:grpSpLocks/>
          </p:cNvGrpSpPr>
          <p:nvPr/>
        </p:nvGrpSpPr>
        <p:grpSpPr bwMode="auto">
          <a:xfrm>
            <a:off x="7043738" y="2427288"/>
            <a:ext cx="171450" cy="61912"/>
            <a:chOff x="2848" y="848"/>
            <a:chExt cx="140" cy="98"/>
          </a:xfrm>
        </p:grpSpPr>
        <p:sp>
          <p:nvSpPr>
            <p:cNvPr id="69989" name="Line 35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90" name="Line 35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91" name="Line 35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992" name="Group 360"/>
          <p:cNvGrpSpPr>
            <a:grpSpLocks/>
          </p:cNvGrpSpPr>
          <p:nvPr/>
        </p:nvGrpSpPr>
        <p:grpSpPr bwMode="auto">
          <a:xfrm flipV="1">
            <a:off x="7043738" y="2427288"/>
            <a:ext cx="171450" cy="60325"/>
            <a:chOff x="2848" y="848"/>
            <a:chExt cx="140" cy="98"/>
          </a:xfrm>
        </p:grpSpPr>
        <p:sp>
          <p:nvSpPr>
            <p:cNvPr id="69993" name="Line 36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94" name="Line 36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95" name="Line 36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9996" name="Oval 364"/>
          <p:cNvSpPr>
            <a:spLocks noChangeArrowheads="1"/>
          </p:cNvSpPr>
          <p:nvPr/>
        </p:nvSpPr>
        <p:spPr bwMode="auto">
          <a:xfrm>
            <a:off x="6961188" y="2736850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997" name="Line 365"/>
          <p:cNvSpPr>
            <a:spLocks noChangeShapeType="1"/>
          </p:cNvSpPr>
          <p:nvPr/>
        </p:nvSpPr>
        <p:spPr bwMode="auto">
          <a:xfrm>
            <a:off x="6961188" y="2728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998" name="Line 366"/>
          <p:cNvSpPr>
            <a:spLocks noChangeShapeType="1"/>
          </p:cNvSpPr>
          <p:nvPr/>
        </p:nvSpPr>
        <p:spPr bwMode="auto">
          <a:xfrm>
            <a:off x="7319963" y="2728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999" name="Rectangle 367"/>
          <p:cNvSpPr>
            <a:spLocks noChangeArrowheads="1"/>
          </p:cNvSpPr>
          <p:nvPr/>
        </p:nvSpPr>
        <p:spPr bwMode="auto">
          <a:xfrm>
            <a:off x="6961188" y="2728913"/>
            <a:ext cx="355600" cy="58737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70000" name="Oval 368"/>
          <p:cNvSpPr>
            <a:spLocks noChangeArrowheads="1"/>
          </p:cNvSpPr>
          <p:nvPr/>
        </p:nvSpPr>
        <p:spPr bwMode="auto">
          <a:xfrm>
            <a:off x="6958013" y="2660650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0001" name="Group 369"/>
          <p:cNvGrpSpPr>
            <a:grpSpLocks/>
          </p:cNvGrpSpPr>
          <p:nvPr/>
        </p:nvGrpSpPr>
        <p:grpSpPr bwMode="auto">
          <a:xfrm>
            <a:off x="7043738" y="2684463"/>
            <a:ext cx="179387" cy="65087"/>
            <a:chOff x="2848" y="848"/>
            <a:chExt cx="140" cy="98"/>
          </a:xfrm>
        </p:grpSpPr>
        <p:sp>
          <p:nvSpPr>
            <p:cNvPr id="70002" name="Line 37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03" name="Line 37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04" name="Line 37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005" name="Group 373"/>
          <p:cNvGrpSpPr>
            <a:grpSpLocks/>
          </p:cNvGrpSpPr>
          <p:nvPr/>
        </p:nvGrpSpPr>
        <p:grpSpPr bwMode="auto">
          <a:xfrm flipV="1">
            <a:off x="7043738" y="2684463"/>
            <a:ext cx="179387" cy="65087"/>
            <a:chOff x="2848" y="848"/>
            <a:chExt cx="140" cy="98"/>
          </a:xfrm>
        </p:grpSpPr>
        <p:sp>
          <p:nvSpPr>
            <p:cNvPr id="70006" name="Line 37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07" name="Line 37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08" name="Line 37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009" name="Oval 377"/>
          <p:cNvSpPr>
            <a:spLocks noChangeArrowheads="1"/>
          </p:cNvSpPr>
          <p:nvPr/>
        </p:nvSpPr>
        <p:spPr bwMode="auto">
          <a:xfrm>
            <a:off x="7437438" y="2378075"/>
            <a:ext cx="330200" cy="857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010" name="Line 378"/>
          <p:cNvSpPr>
            <a:spLocks noChangeShapeType="1"/>
          </p:cNvSpPr>
          <p:nvPr/>
        </p:nvSpPr>
        <p:spPr bwMode="auto">
          <a:xfrm>
            <a:off x="7437438" y="2371725"/>
            <a:ext cx="0" cy="5238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011" name="Line 379"/>
          <p:cNvSpPr>
            <a:spLocks noChangeShapeType="1"/>
          </p:cNvSpPr>
          <p:nvPr/>
        </p:nvSpPr>
        <p:spPr bwMode="auto">
          <a:xfrm>
            <a:off x="7767638" y="2371725"/>
            <a:ext cx="0" cy="5238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012" name="Rectangle 380"/>
          <p:cNvSpPr>
            <a:spLocks noChangeArrowheads="1"/>
          </p:cNvSpPr>
          <p:nvPr/>
        </p:nvSpPr>
        <p:spPr bwMode="auto">
          <a:xfrm>
            <a:off x="7437438" y="2371725"/>
            <a:ext cx="327025" cy="52388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70013" name="Oval 381"/>
          <p:cNvSpPr>
            <a:spLocks noChangeArrowheads="1"/>
          </p:cNvSpPr>
          <p:nvPr/>
        </p:nvSpPr>
        <p:spPr bwMode="auto">
          <a:xfrm>
            <a:off x="7434263" y="2309813"/>
            <a:ext cx="330200" cy="1000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0014" name="Group 382"/>
          <p:cNvGrpSpPr>
            <a:grpSpLocks/>
          </p:cNvGrpSpPr>
          <p:nvPr/>
        </p:nvGrpSpPr>
        <p:grpSpPr bwMode="auto">
          <a:xfrm>
            <a:off x="7513638" y="2332038"/>
            <a:ext cx="163512" cy="57150"/>
            <a:chOff x="2848" y="848"/>
            <a:chExt cx="140" cy="98"/>
          </a:xfrm>
        </p:grpSpPr>
        <p:sp>
          <p:nvSpPr>
            <p:cNvPr id="70015" name="Line 38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16" name="Line 38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17" name="Line 38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018" name="Group 386"/>
          <p:cNvGrpSpPr>
            <a:grpSpLocks/>
          </p:cNvGrpSpPr>
          <p:nvPr/>
        </p:nvGrpSpPr>
        <p:grpSpPr bwMode="auto">
          <a:xfrm flipV="1">
            <a:off x="7513638" y="2330450"/>
            <a:ext cx="163512" cy="58738"/>
            <a:chOff x="2848" y="848"/>
            <a:chExt cx="140" cy="98"/>
          </a:xfrm>
        </p:grpSpPr>
        <p:sp>
          <p:nvSpPr>
            <p:cNvPr id="70019" name="Line 38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20" name="Line 38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21" name="Line 38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022" name="Oval 390"/>
          <p:cNvSpPr>
            <a:spLocks noChangeArrowheads="1"/>
          </p:cNvSpPr>
          <p:nvPr/>
        </p:nvSpPr>
        <p:spPr bwMode="auto">
          <a:xfrm>
            <a:off x="7523163" y="2736850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023" name="Line 391"/>
          <p:cNvSpPr>
            <a:spLocks noChangeShapeType="1"/>
          </p:cNvSpPr>
          <p:nvPr/>
        </p:nvSpPr>
        <p:spPr bwMode="auto">
          <a:xfrm>
            <a:off x="7523163" y="2728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024" name="Line 392"/>
          <p:cNvSpPr>
            <a:spLocks noChangeShapeType="1"/>
          </p:cNvSpPr>
          <p:nvPr/>
        </p:nvSpPr>
        <p:spPr bwMode="auto">
          <a:xfrm>
            <a:off x="7881938" y="2728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025" name="Rectangle 393"/>
          <p:cNvSpPr>
            <a:spLocks noChangeArrowheads="1"/>
          </p:cNvSpPr>
          <p:nvPr/>
        </p:nvSpPr>
        <p:spPr bwMode="auto">
          <a:xfrm>
            <a:off x="7523163" y="2728913"/>
            <a:ext cx="355600" cy="58737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70026" name="Oval 394"/>
          <p:cNvSpPr>
            <a:spLocks noChangeArrowheads="1"/>
          </p:cNvSpPr>
          <p:nvPr/>
        </p:nvSpPr>
        <p:spPr bwMode="auto">
          <a:xfrm>
            <a:off x="7519988" y="2660650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0027" name="Group 395"/>
          <p:cNvGrpSpPr>
            <a:grpSpLocks/>
          </p:cNvGrpSpPr>
          <p:nvPr/>
        </p:nvGrpSpPr>
        <p:grpSpPr bwMode="auto">
          <a:xfrm>
            <a:off x="7605713" y="2684463"/>
            <a:ext cx="179387" cy="65087"/>
            <a:chOff x="2848" y="848"/>
            <a:chExt cx="140" cy="98"/>
          </a:xfrm>
        </p:grpSpPr>
        <p:sp>
          <p:nvSpPr>
            <p:cNvPr id="70028" name="Line 39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29" name="Line 39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30" name="Line 39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031" name="Group 399"/>
          <p:cNvGrpSpPr>
            <a:grpSpLocks/>
          </p:cNvGrpSpPr>
          <p:nvPr/>
        </p:nvGrpSpPr>
        <p:grpSpPr bwMode="auto">
          <a:xfrm flipV="1">
            <a:off x="7605713" y="2684463"/>
            <a:ext cx="179387" cy="65087"/>
            <a:chOff x="2848" y="848"/>
            <a:chExt cx="140" cy="98"/>
          </a:xfrm>
        </p:grpSpPr>
        <p:sp>
          <p:nvSpPr>
            <p:cNvPr id="70032" name="Line 40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33" name="Line 40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34" name="Line 40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035" name="Oval 403"/>
          <p:cNvSpPr>
            <a:spLocks noChangeArrowheads="1"/>
          </p:cNvSpPr>
          <p:nvPr/>
        </p:nvSpPr>
        <p:spPr bwMode="auto">
          <a:xfrm>
            <a:off x="6113463" y="2471738"/>
            <a:ext cx="346075" cy="873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036" name="Line 404"/>
          <p:cNvSpPr>
            <a:spLocks noChangeShapeType="1"/>
          </p:cNvSpPr>
          <p:nvPr/>
        </p:nvSpPr>
        <p:spPr bwMode="auto">
          <a:xfrm>
            <a:off x="6113463" y="2463800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037" name="Line 405"/>
          <p:cNvSpPr>
            <a:spLocks noChangeShapeType="1"/>
          </p:cNvSpPr>
          <p:nvPr/>
        </p:nvSpPr>
        <p:spPr bwMode="auto">
          <a:xfrm>
            <a:off x="6459538" y="2463800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038" name="Rectangle 406"/>
          <p:cNvSpPr>
            <a:spLocks noChangeArrowheads="1"/>
          </p:cNvSpPr>
          <p:nvPr/>
        </p:nvSpPr>
        <p:spPr bwMode="auto">
          <a:xfrm>
            <a:off x="6113463" y="2463800"/>
            <a:ext cx="342900" cy="5397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70039" name="Oval 407"/>
          <p:cNvSpPr>
            <a:spLocks noChangeArrowheads="1"/>
          </p:cNvSpPr>
          <p:nvPr/>
        </p:nvSpPr>
        <p:spPr bwMode="auto">
          <a:xfrm>
            <a:off x="6110288" y="2400300"/>
            <a:ext cx="346075" cy="103188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0040" name="Group 408"/>
          <p:cNvGrpSpPr>
            <a:grpSpLocks/>
          </p:cNvGrpSpPr>
          <p:nvPr/>
        </p:nvGrpSpPr>
        <p:grpSpPr bwMode="auto">
          <a:xfrm>
            <a:off x="6194425" y="2422525"/>
            <a:ext cx="171450" cy="60325"/>
            <a:chOff x="2848" y="848"/>
            <a:chExt cx="140" cy="98"/>
          </a:xfrm>
        </p:grpSpPr>
        <p:sp>
          <p:nvSpPr>
            <p:cNvPr id="70041" name="Line 40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42" name="Line 41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43" name="Line 41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044" name="Group 412"/>
          <p:cNvGrpSpPr>
            <a:grpSpLocks/>
          </p:cNvGrpSpPr>
          <p:nvPr/>
        </p:nvGrpSpPr>
        <p:grpSpPr bwMode="auto">
          <a:xfrm flipV="1">
            <a:off x="6194425" y="2422525"/>
            <a:ext cx="171450" cy="58738"/>
            <a:chOff x="2848" y="848"/>
            <a:chExt cx="140" cy="98"/>
          </a:xfrm>
        </p:grpSpPr>
        <p:sp>
          <p:nvSpPr>
            <p:cNvPr id="70045" name="Line 41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46" name="Line 41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47" name="Line 41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048" name="Oval 416"/>
          <p:cNvSpPr>
            <a:spLocks noChangeArrowheads="1"/>
          </p:cNvSpPr>
          <p:nvPr/>
        </p:nvSpPr>
        <p:spPr bwMode="auto">
          <a:xfrm>
            <a:off x="5807075" y="3621088"/>
            <a:ext cx="346075" cy="873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049" name="Line 417"/>
          <p:cNvSpPr>
            <a:spLocks noChangeShapeType="1"/>
          </p:cNvSpPr>
          <p:nvPr/>
        </p:nvSpPr>
        <p:spPr bwMode="auto">
          <a:xfrm>
            <a:off x="5807075" y="3613150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050" name="Line 418"/>
          <p:cNvSpPr>
            <a:spLocks noChangeShapeType="1"/>
          </p:cNvSpPr>
          <p:nvPr/>
        </p:nvSpPr>
        <p:spPr bwMode="auto">
          <a:xfrm>
            <a:off x="6153150" y="3613150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051" name="Rectangle 419"/>
          <p:cNvSpPr>
            <a:spLocks noChangeArrowheads="1"/>
          </p:cNvSpPr>
          <p:nvPr/>
        </p:nvSpPr>
        <p:spPr bwMode="auto">
          <a:xfrm>
            <a:off x="5807075" y="3613150"/>
            <a:ext cx="342900" cy="5397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70052" name="Oval 420"/>
          <p:cNvSpPr>
            <a:spLocks noChangeArrowheads="1"/>
          </p:cNvSpPr>
          <p:nvPr/>
        </p:nvSpPr>
        <p:spPr bwMode="auto">
          <a:xfrm>
            <a:off x="5803900" y="3549650"/>
            <a:ext cx="346075" cy="103188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0053" name="Group 421"/>
          <p:cNvGrpSpPr>
            <a:grpSpLocks/>
          </p:cNvGrpSpPr>
          <p:nvPr/>
        </p:nvGrpSpPr>
        <p:grpSpPr bwMode="auto">
          <a:xfrm>
            <a:off x="5888038" y="3571875"/>
            <a:ext cx="171450" cy="60325"/>
            <a:chOff x="2848" y="848"/>
            <a:chExt cx="140" cy="98"/>
          </a:xfrm>
        </p:grpSpPr>
        <p:sp>
          <p:nvSpPr>
            <p:cNvPr id="70054" name="Line 42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55" name="Line 42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56" name="Line 42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057" name="Group 425"/>
          <p:cNvGrpSpPr>
            <a:grpSpLocks/>
          </p:cNvGrpSpPr>
          <p:nvPr/>
        </p:nvGrpSpPr>
        <p:grpSpPr bwMode="auto">
          <a:xfrm flipV="1">
            <a:off x="5888038" y="3571875"/>
            <a:ext cx="171450" cy="58738"/>
            <a:chOff x="2848" y="848"/>
            <a:chExt cx="140" cy="98"/>
          </a:xfrm>
        </p:grpSpPr>
        <p:sp>
          <p:nvSpPr>
            <p:cNvPr id="70058" name="Line 42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59" name="Line 42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60" name="Line 42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061" name="Line 429"/>
          <p:cNvSpPr>
            <a:spLocks noChangeShapeType="1"/>
          </p:cNvSpPr>
          <p:nvPr/>
        </p:nvSpPr>
        <p:spPr bwMode="auto">
          <a:xfrm flipV="1">
            <a:off x="7005638" y="3978275"/>
            <a:ext cx="227012" cy="4365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062" name="Line 430"/>
          <p:cNvSpPr>
            <a:spLocks noChangeShapeType="1"/>
          </p:cNvSpPr>
          <p:nvPr/>
        </p:nvSpPr>
        <p:spPr bwMode="auto">
          <a:xfrm>
            <a:off x="7129463" y="3716338"/>
            <a:ext cx="163512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063" name="Line 431"/>
          <p:cNvSpPr>
            <a:spLocks noChangeShapeType="1"/>
          </p:cNvSpPr>
          <p:nvPr/>
        </p:nvSpPr>
        <p:spPr bwMode="auto">
          <a:xfrm>
            <a:off x="7226300" y="3636963"/>
            <a:ext cx="279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064" name="Line 432"/>
          <p:cNvSpPr>
            <a:spLocks noChangeShapeType="1"/>
          </p:cNvSpPr>
          <p:nvPr/>
        </p:nvSpPr>
        <p:spPr bwMode="auto">
          <a:xfrm flipV="1">
            <a:off x="7462838" y="3722688"/>
            <a:ext cx="134937" cy="1047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065" name="Line 433"/>
          <p:cNvSpPr>
            <a:spLocks noChangeShapeType="1"/>
          </p:cNvSpPr>
          <p:nvPr/>
        </p:nvSpPr>
        <p:spPr bwMode="auto">
          <a:xfrm>
            <a:off x="6161088" y="3643313"/>
            <a:ext cx="679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066" name="Line 434"/>
          <p:cNvSpPr>
            <a:spLocks noChangeShapeType="1"/>
          </p:cNvSpPr>
          <p:nvPr/>
        </p:nvSpPr>
        <p:spPr bwMode="auto">
          <a:xfrm>
            <a:off x="6456363" y="2490788"/>
            <a:ext cx="509587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067" name="Line 435"/>
          <p:cNvSpPr>
            <a:spLocks noChangeShapeType="1"/>
          </p:cNvSpPr>
          <p:nvPr/>
        </p:nvSpPr>
        <p:spPr bwMode="auto">
          <a:xfrm>
            <a:off x="6022975" y="2319338"/>
            <a:ext cx="15240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068" name="Freeform 436"/>
          <p:cNvSpPr>
            <a:spLocks/>
          </p:cNvSpPr>
          <p:nvPr/>
        </p:nvSpPr>
        <p:spPr bwMode="auto">
          <a:xfrm>
            <a:off x="5343525" y="4325938"/>
            <a:ext cx="2979738" cy="1455737"/>
          </a:xfrm>
          <a:custGeom>
            <a:avLst/>
            <a:gdLst>
              <a:gd name="T0" fmla="*/ 889 w 1877"/>
              <a:gd name="T1" fmla="*/ 23 h 917"/>
              <a:gd name="T2" fmla="*/ 692 w 1877"/>
              <a:gd name="T3" fmla="*/ 109 h 917"/>
              <a:gd name="T4" fmla="*/ 415 w 1877"/>
              <a:gd name="T5" fmla="*/ 91 h 917"/>
              <a:gd name="T6" fmla="*/ 112 w 1877"/>
              <a:gd name="T7" fmla="*/ 170 h 917"/>
              <a:gd name="T8" fmla="*/ 50 w 1877"/>
              <a:gd name="T9" fmla="*/ 353 h 917"/>
              <a:gd name="T10" fmla="*/ 14 w 1877"/>
              <a:gd name="T11" fmla="*/ 528 h 917"/>
              <a:gd name="T12" fmla="*/ 139 w 1877"/>
              <a:gd name="T13" fmla="*/ 650 h 917"/>
              <a:gd name="T14" fmla="*/ 505 w 1877"/>
              <a:gd name="T15" fmla="*/ 781 h 917"/>
              <a:gd name="T16" fmla="*/ 933 w 1877"/>
              <a:gd name="T17" fmla="*/ 886 h 917"/>
              <a:gd name="T18" fmla="*/ 1370 w 1877"/>
              <a:gd name="T19" fmla="*/ 901 h 917"/>
              <a:gd name="T20" fmla="*/ 1676 w 1877"/>
              <a:gd name="T21" fmla="*/ 793 h 917"/>
              <a:gd name="T22" fmla="*/ 1860 w 1877"/>
              <a:gd name="T23" fmla="*/ 624 h 917"/>
              <a:gd name="T24" fmla="*/ 1776 w 1877"/>
              <a:gd name="T25" fmla="*/ 219 h 917"/>
              <a:gd name="T26" fmla="*/ 1503 w 1877"/>
              <a:gd name="T27" fmla="*/ 100 h 917"/>
              <a:gd name="T28" fmla="*/ 1200 w 1877"/>
              <a:gd name="T29" fmla="*/ 13 h 917"/>
              <a:gd name="T30" fmla="*/ 889 w 1877"/>
              <a:gd name="T31" fmla="*/ 23 h 9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877" h="917">
                <a:moveTo>
                  <a:pt x="889" y="23"/>
                </a:moveTo>
                <a:cubicBezTo>
                  <a:pt x="804" y="39"/>
                  <a:pt x="771" y="98"/>
                  <a:pt x="692" y="109"/>
                </a:cubicBezTo>
                <a:cubicBezTo>
                  <a:pt x="613" y="120"/>
                  <a:pt x="511" y="81"/>
                  <a:pt x="415" y="91"/>
                </a:cubicBezTo>
                <a:cubicBezTo>
                  <a:pt x="319" y="101"/>
                  <a:pt x="174" y="126"/>
                  <a:pt x="112" y="170"/>
                </a:cubicBezTo>
                <a:cubicBezTo>
                  <a:pt x="51" y="214"/>
                  <a:pt x="66" y="294"/>
                  <a:pt x="50" y="353"/>
                </a:cubicBezTo>
                <a:cubicBezTo>
                  <a:pt x="34" y="412"/>
                  <a:pt x="0" y="479"/>
                  <a:pt x="14" y="528"/>
                </a:cubicBezTo>
                <a:cubicBezTo>
                  <a:pt x="29" y="577"/>
                  <a:pt x="57" y="608"/>
                  <a:pt x="139" y="650"/>
                </a:cubicBezTo>
                <a:cubicBezTo>
                  <a:pt x="221" y="692"/>
                  <a:pt x="372" y="742"/>
                  <a:pt x="505" y="781"/>
                </a:cubicBezTo>
                <a:cubicBezTo>
                  <a:pt x="638" y="820"/>
                  <a:pt x="789" y="866"/>
                  <a:pt x="933" y="886"/>
                </a:cubicBezTo>
                <a:cubicBezTo>
                  <a:pt x="1077" y="906"/>
                  <a:pt x="1246" y="917"/>
                  <a:pt x="1370" y="901"/>
                </a:cubicBezTo>
                <a:cubicBezTo>
                  <a:pt x="1494" y="885"/>
                  <a:pt x="1594" y="839"/>
                  <a:pt x="1676" y="793"/>
                </a:cubicBezTo>
                <a:cubicBezTo>
                  <a:pt x="1758" y="747"/>
                  <a:pt x="1843" y="720"/>
                  <a:pt x="1860" y="624"/>
                </a:cubicBezTo>
                <a:cubicBezTo>
                  <a:pt x="1877" y="528"/>
                  <a:pt x="1835" y="306"/>
                  <a:pt x="1776" y="219"/>
                </a:cubicBezTo>
                <a:cubicBezTo>
                  <a:pt x="1717" y="132"/>
                  <a:pt x="1599" y="134"/>
                  <a:pt x="1503" y="100"/>
                </a:cubicBezTo>
                <a:cubicBezTo>
                  <a:pt x="1407" y="66"/>
                  <a:pt x="1302" y="26"/>
                  <a:pt x="1200" y="13"/>
                </a:cubicBezTo>
                <a:cubicBezTo>
                  <a:pt x="1098" y="0"/>
                  <a:pt x="974" y="7"/>
                  <a:pt x="889" y="23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069" name="Line 437"/>
          <p:cNvSpPr>
            <a:spLocks noChangeShapeType="1"/>
          </p:cNvSpPr>
          <p:nvPr/>
        </p:nvSpPr>
        <p:spPr bwMode="auto">
          <a:xfrm rot="-5400000">
            <a:off x="7578725" y="5062538"/>
            <a:ext cx="523875" cy="1397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070" name="Line 438"/>
          <p:cNvSpPr>
            <a:spLocks noChangeShapeType="1"/>
          </p:cNvSpPr>
          <p:nvPr/>
        </p:nvSpPr>
        <p:spPr bwMode="auto">
          <a:xfrm rot="5400000" flipV="1">
            <a:off x="7724775" y="5343525"/>
            <a:ext cx="3175" cy="857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071" name="Line 439"/>
          <p:cNvSpPr>
            <a:spLocks noChangeShapeType="1"/>
          </p:cNvSpPr>
          <p:nvPr/>
        </p:nvSpPr>
        <p:spPr bwMode="auto">
          <a:xfrm rot="-5400000">
            <a:off x="7910513" y="5019675"/>
            <a:ext cx="0" cy="1143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0072" name="Group 440"/>
          <p:cNvGrpSpPr>
            <a:grpSpLocks/>
          </p:cNvGrpSpPr>
          <p:nvPr/>
        </p:nvGrpSpPr>
        <p:grpSpPr bwMode="auto">
          <a:xfrm>
            <a:off x="7489825" y="4729163"/>
            <a:ext cx="501650" cy="234950"/>
            <a:chOff x="4701" y="2996"/>
            <a:chExt cx="316" cy="148"/>
          </a:xfrm>
        </p:grpSpPr>
        <p:sp>
          <p:nvSpPr>
            <p:cNvPr id="70073" name="Oval 441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74" name="Line 442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75" name="Line 443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76" name="Rectangle 444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0077" name="Oval 445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0078" name="Group 446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70079" name="Line 44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080" name="Line 44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081" name="Line 44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082" name="Group 450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70083" name="Line 45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084" name="Line 45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085" name="Line 45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0086" name="Group 454"/>
          <p:cNvGrpSpPr>
            <a:grpSpLocks/>
          </p:cNvGrpSpPr>
          <p:nvPr/>
        </p:nvGrpSpPr>
        <p:grpSpPr bwMode="auto">
          <a:xfrm>
            <a:off x="6673850" y="4452938"/>
            <a:ext cx="501650" cy="234950"/>
            <a:chOff x="3600" y="219"/>
            <a:chExt cx="360" cy="175"/>
          </a:xfrm>
        </p:grpSpPr>
        <p:sp>
          <p:nvSpPr>
            <p:cNvPr id="70087" name="Oval 45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88" name="Line 45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89" name="Line 45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90" name="Rectangle 45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0091" name="Oval 45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0092" name="Group 46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70093" name="Line 46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094" name="Line 46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095" name="Line 46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096" name="Group 46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70097" name="Line 46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098" name="Line 46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099" name="Line 46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0100" name="Group 468"/>
          <p:cNvGrpSpPr>
            <a:grpSpLocks/>
          </p:cNvGrpSpPr>
          <p:nvPr/>
        </p:nvGrpSpPr>
        <p:grpSpPr bwMode="auto">
          <a:xfrm>
            <a:off x="6008688" y="4757738"/>
            <a:ext cx="501650" cy="234950"/>
            <a:chOff x="3600" y="219"/>
            <a:chExt cx="360" cy="175"/>
          </a:xfrm>
        </p:grpSpPr>
        <p:sp>
          <p:nvSpPr>
            <p:cNvPr id="70101" name="Oval 46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102" name="Line 47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103" name="Line 47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104" name="Rectangle 472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0105" name="Oval 47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0106" name="Group 47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70107" name="Line 47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08" name="Line 47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09" name="Line 47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110" name="Group 47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70111" name="Line 47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12" name="Line 48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13" name="Line 48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0114" name="Line 482"/>
          <p:cNvSpPr>
            <a:spLocks noChangeShapeType="1"/>
          </p:cNvSpPr>
          <p:nvPr/>
        </p:nvSpPr>
        <p:spPr bwMode="auto">
          <a:xfrm>
            <a:off x="7123113" y="4664075"/>
            <a:ext cx="358775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15" name="Line 483"/>
          <p:cNvSpPr>
            <a:spLocks noChangeShapeType="1"/>
          </p:cNvSpPr>
          <p:nvPr/>
        </p:nvSpPr>
        <p:spPr bwMode="auto">
          <a:xfrm flipV="1">
            <a:off x="6470650" y="4676775"/>
            <a:ext cx="277813" cy="1095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16" name="Line 484"/>
          <p:cNvSpPr>
            <a:spLocks noChangeShapeType="1"/>
          </p:cNvSpPr>
          <p:nvPr/>
        </p:nvSpPr>
        <p:spPr bwMode="auto">
          <a:xfrm flipV="1">
            <a:off x="6513513" y="4879975"/>
            <a:ext cx="9715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17" name="Line 485"/>
          <p:cNvSpPr>
            <a:spLocks noChangeShapeType="1"/>
          </p:cNvSpPr>
          <p:nvPr/>
        </p:nvSpPr>
        <p:spPr bwMode="auto">
          <a:xfrm flipH="1">
            <a:off x="5808663" y="4625975"/>
            <a:ext cx="254000" cy="4699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18" name="Line 486"/>
          <p:cNvSpPr>
            <a:spLocks noChangeShapeType="1"/>
          </p:cNvSpPr>
          <p:nvPr/>
        </p:nvSpPr>
        <p:spPr bwMode="auto">
          <a:xfrm>
            <a:off x="5834063" y="4676775"/>
            <a:ext cx="1968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19" name="Line 487"/>
          <p:cNvSpPr>
            <a:spLocks noChangeShapeType="1"/>
          </p:cNvSpPr>
          <p:nvPr/>
        </p:nvSpPr>
        <p:spPr bwMode="auto">
          <a:xfrm>
            <a:off x="5694363" y="5013325"/>
            <a:ext cx="153987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20" name="Line 488"/>
          <p:cNvSpPr>
            <a:spLocks noChangeShapeType="1"/>
          </p:cNvSpPr>
          <p:nvPr/>
        </p:nvSpPr>
        <p:spPr bwMode="auto">
          <a:xfrm>
            <a:off x="5946775" y="5092700"/>
            <a:ext cx="49053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21" name="Line 489"/>
          <p:cNvSpPr>
            <a:spLocks noChangeShapeType="1"/>
          </p:cNvSpPr>
          <p:nvPr/>
        </p:nvSpPr>
        <p:spPr bwMode="auto">
          <a:xfrm flipH="1">
            <a:off x="6186488" y="5000625"/>
            <a:ext cx="53975" cy="85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22" name="Line 490"/>
          <p:cNvSpPr>
            <a:spLocks noChangeShapeType="1"/>
          </p:cNvSpPr>
          <p:nvPr/>
        </p:nvSpPr>
        <p:spPr bwMode="auto">
          <a:xfrm>
            <a:off x="5999163" y="5089525"/>
            <a:ext cx="1587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23" name="Line 491"/>
          <p:cNvSpPr>
            <a:spLocks noChangeShapeType="1"/>
          </p:cNvSpPr>
          <p:nvPr/>
        </p:nvSpPr>
        <p:spPr bwMode="auto">
          <a:xfrm flipH="1" flipV="1">
            <a:off x="6396038" y="5097463"/>
            <a:ext cx="0" cy="76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24" name="Line 492"/>
          <p:cNvSpPr>
            <a:spLocks noChangeShapeType="1"/>
          </p:cNvSpPr>
          <p:nvPr/>
        </p:nvSpPr>
        <p:spPr bwMode="auto">
          <a:xfrm>
            <a:off x="6477000" y="4956175"/>
            <a:ext cx="503238" cy="2698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25" name="Line 493"/>
          <p:cNvSpPr>
            <a:spLocks noChangeShapeType="1"/>
          </p:cNvSpPr>
          <p:nvPr/>
        </p:nvSpPr>
        <p:spPr bwMode="auto">
          <a:xfrm>
            <a:off x="5926138" y="4891088"/>
            <a:ext cx="8096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0126" name="Group 494"/>
          <p:cNvGrpSpPr>
            <a:grpSpLocks/>
          </p:cNvGrpSpPr>
          <p:nvPr/>
        </p:nvGrpSpPr>
        <p:grpSpPr bwMode="auto">
          <a:xfrm>
            <a:off x="5111750" y="1651000"/>
            <a:ext cx="3021013" cy="3981450"/>
            <a:chOff x="-1203" y="1352"/>
            <a:chExt cx="1903" cy="2508"/>
          </a:xfrm>
        </p:grpSpPr>
        <p:grpSp>
          <p:nvGrpSpPr>
            <p:cNvPr id="70127" name="Group 495"/>
            <p:cNvGrpSpPr>
              <a:grpSpLocks/>
            </p:cNvGrpSpPr>
            <p:nvPr/>
          </p:nvGrpSpPr>
          <p:grpSpPr bwMode="auto">
            <a:xfrm>
              <a:off x="-1203" y="1647"/>
              <a:ext cx="436" cy="114"/>
              <a:chOff x="3072" y="739"/>
              <a:chExt cx="652" cy="146"/>
            </a:xfrm>
          </p:grpSpPr>
          <p:pic>
            <p:nvPicPr>
              <p:cNvPr id="70128" name="Picture 496" descr="lgv_fqmg[1]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0129" name="Line 497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130" name="Line 498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70131" name="Picture 499" descr="imgyjavg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27" y="1466"/>
              <a:ext cx="232" cy="1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70132" name="Group 500"/>
            <p:cNvGrpSpPr>
              <a:grpSpLocks/>
            </p:cNvGrpSpPr>
            <p:nvPr/>
          </p:nvGrpSpPr>
          <p:grpSpPr bwMode="auto">
            <a:xfrm>
              <a:off x="-546" y="1352"/>
              <a:ext cx="256" cy="269"/>
              <a:chOff x="2870" y="1518"/>
              <a:chExt cx="292" cy="320"/>
            </a:xfrm>
          </p:grpSpPr>
          <p:graphicFrame>
            <p:nvGraphicFramePr>
              <p:cNvPr id="70133" name="Object 501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97" name="Clip" r:id="rId5" imgW="819000" imgH="847800" progId="MS_ClipArt_Gallery.2">
                      <p:embed/>
                    </p:oleObj>
                  </mc:Choice>
                  <mc:Fallback>
                    <p:oleObj name="Clip" r:id="rId5" imgW="819000" imgH="84780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0134" name="Object 502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98" name="Clip" r:id="rId7" imgW="1266840" imgH="1200240" progId="MS_ClipArt_Gallery.2">
                      <p:embed/>
                    </p:oleObj>
                  </mc:Choice>
                  <mc:Fallback>
                    <p:oleObj name="Clip" r:id="rId7" imgW="1266840" imgH="120024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70135" name="Group 503"/>
            <p:cNvGrpSpPr>
              <a:grpSpLocks/>
            </p:cNvGrpSpPr>
            <p:nvPr/>
          </p:nvGrpSpPr>
          <p:grpSpPr bwMode="auto">
            <a:xfrm>
              <a:off x="-1002" y="2262"/>
              <a:ext cx="209" cy="224"/>
              <a:chOff x="2870" y="1518"/>
              <a:chExt cx="292" cy="320"/>
            </a:xfrm>
          </p:grpSpPr>
          <p:graphicFrame>
            <p:nvGraphicFramePr>
              <p:cNvPr id="70136" name="Object 504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99" name="Clip" r:id="rId9" imgW="819000" imgH="847800" progId="MS_ClipArt_Gallery.2">
                      <p:embed/>
                    </p:oleObj>
                  </mc:Choice>
                  <mc:Fallback>
                    <p:oleObj name="Clip" r:id="rId9" imgW="819000" imgH="84780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0137" name="Object 505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00" name="Clip" r:id="rId10" imgW="1266840" imgH="1200240" progId="MS_ClipArt_Gallery.2">
                      <p:embed/>
                    </p:oleObj>
                  </mc:Choice>
                  <mc:Fallback>
                    <p:oleObj name="Clip" r:id="rId10" imgW="1266840" imgH="120024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70138" name="Object 506"/>
            <p:cNvGraphicFramePr>
              <a:graphicFrameLocks noChangeAspect="1"/>
            </p:cNvGraphicFramePr>
            <p:nvPr/>
          </p:nvGraphicFramePr>
          <p:xfrm>
            <a:off x="-732" y="2289"/>
            <a:ext cx="207" cy="1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1" name="Clip" r:id="rId11" imgW="1305000" imgH="1085760" progId="MS_ClipArt_Gallery.2">
                    <p:embed/>
                  </p:oleObj>
                </mc:Choice>
                <mc:Fallback>
                  <p:oleObj name="Clip" r:id="rId11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732" y="2289"/>
                          <a:ext cx="207" cy="1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70139" name="Group 507"/>
            <p:cNvGrpSpPr>
              <a:grpSpLocks/>
            </p:cNvGrpSpPr>
            <p:nvPr/>
          </p:nvGrpSpPr>
          <p:grpSpPr bwMode="auto">
            <a:xfrm>
              <a:off x="310" y="3575"/>
              <a:ext cx="125" cy="230"/>
              <a:chOff x="4180" y="783"/>
              <a:chExt cx="150" cy="307"/>
            </a:xfrm>
          </p:grpSpPr>
          <p:sp>
            <p:nvSpPr>
              <p:cNvPr id="70140" name="AutoShape 508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41" name="Rectangle 509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42" name="Rectangle 510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43" name="AutoShape 511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44" name="Line 512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45" name="Line 513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46" name="Rectangle 514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47" name="Rectangle 515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70148" name="Object 516"/>
            <p:cNvGraphicFramePr>
              <a:graphicFrameLocks noChangeAspect="1"/>
            </p:cNvGraphicFramePr>
            <p:nvPr/>
          </p:nvGraphicFramePr>
          <p:xfrm>
            <a:off x="-975" y="338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2" name="Clip" r:id="rId13" imgW="1305000" imgH="1085760" progId="MS_ClipArt_Gallery.2">
                    <p:embed/>
                  </p:oleObj>
                </mc:Choice>
                <mc:Fallback>
                  <p:oleObj name="Clip" r:id="rId13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975" y="3384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149" name="Object 517"/>
            <p:cNvGraphicFramePr>
              <a:graphicFrameLocks noChangeAspect="1"/>
            </p:cNvGraphicFramePr>
            <p:nvPr/>
          </p:nvGraphicFramePr>
          <p:xfrm>
            <a:off x="-871" y="318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3" name="Clip" r:id="rId14" imgW="1305000" imgH="1085760" progId="MS_ClipArt_Gallery.2">
                    <p:embed/>
                  </p:oleObj>
                </mc:Choice>
                <mc:Fallback>
                  <p:oleObj name="Clip" r:id="rId14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871" y="3184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150" name="Object 518"/>
            <p:cNvGraphicFramePr>
              <a:graphicFrameLocks noChangeAspect="1"/>
            </p:cNvGraphicFramePr>
            <p:nvPr/>
          </p:nvGraphicFramePr>
          <p:xfrm>
            <a:off x="-703" y="354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4" name="Clip" r:id="rId15" imgW="1305000" imgH="1085760" progId="MS_ClipArt_Gallery.2">
                    <p:embed/>
                  </p:oleObj>
                </mc:Choice>
                <mc:Fallback>
                  <p:oleObj name="Clip" r:id="rId15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703" y="3544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151" name="Object 519"/>
            <p:cNvGraphicFramePr>
              <a:graphicFrameLocks noChangeAspect="1"/>
            </p:cNvGraphicFramePr>
            <p:nvPr/>
          </p:nvGraphicFramePr>
          <p:xfrm>
            <a:off x="-489" y="3546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5" name="Clip" r:id="rId16" imgW="1305000" imgH="1085760" progId="MS_ClipArt_Gallery.2">
                    <p:embed/>
                  </p:oleObj>
                </mc:Choice>
                <mc:Fallback>
                  <p:oleObj name="Clip" r:id="rId16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489" y="3546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70152" name="Group 520"/>
            <p:cNvGrpSpPr>
              <a:grpSpLocks/>
            </p:cNvGrpSpPr>
            <p:nvPr/>
          </p:nvGrpSpPr>
          <p:grpSpPr bwMode="auto">
            <a:xfrm>
              <a:off x="83" y="3625"/>
              <a:ext cx="172" cy="215"/>
              <a:chOff x="2870" y="1518"/>
              <a:chExt cx="292" cy="320"/>
            </a:xfrm>
          </p:grpSpPr>
          <p:graphicFrame>
            <p:nvGraphicFramePr>
              <p:cNvPr id="70153" name="Object 521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06" name="Clip" r:id="rId17" imgW="819000" imgH="847800" progId="MS_ClipArt_Gallery.2">
                      <p:embed/>
                    </p:oleObj>
                  </mc:Choice>
                  <mc:Fallback>
                    <p:oleObj name="Clip" r:id="rId17" imgW="819000" imgH="84780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0154" name="Object 522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07" name="Clip" r:id="rId18" imgW="1266840" imgH="1200240" progId="MS_ClipArt_Gallery.2">
                      <p:embed/>
                    </p:oleObj>
                  </mc:Choice>
                  <mc:Fallback>
                    <p:oleObj name="Clip" r:id="rId18" imgW="1266840" imgH="120024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70155" name="Group 523"/>
            <p:cNvGrpSpPr>
              <a:grpSpLocks/>
            </p:cNvGrpSpPr>
            <p:nvPr/>
          </p:nvGrpSpPr>
          <p:grpSpPr bwMode="auto">
            <a:xfrm>
              <a:off x="-201" y="3657"/>
              <a:ext cx="220" cy="203"/>
              <a:chOff x="2870" y="1518"/>
              <a:chExt cx="292" cy="320"/>
            </a:xfrm>
          </p:grpSpPr>
          <p:graphicFrame>
            <p:nvGraphicFramePr>
              <p:cNvPr id="70156" name="Object 524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08" name="Clip" r:id="rId19" imgW="819000" imgH="847800" progId="MS_ClipArt_Gallery.2">
                      <p:embed/>
                    </p:oleObj>
                  </mc:Choice>
                  <mc:Fallback>
                    <p:oleObj name="Clip" r:id="rId19" imgW="819000" imgH="84780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0157" name="Object 525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09" name="Clip" r:id="rId20" imgW="1266840" imgH="1200240" progId="MS_ClipArt_Gallery.2">
                      <p:embed/>
                    </p:oleObj>
                  </mc:Choice>
                  <mc:Fallback>
                    <p:oleObj name="Clip" r:id="rId20" imgW="1266840" imgH="120024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70158" name="Group 526"/>
            <p:cNvGrpSpPr>
              <a:grpSpLocks/>
            </p:cNvGrpSpPr>
            <p:nvPr/>
          </p:nvGrpSpPr>
          <p:grpSpPr bwMode="auto">
            <a:xfrm>
              <a:off x="569" y="3419"/>
              <a:ext cx="131" cy="258"/>
              <a:chOff x="4180" y="783"/>
              <a:chExt cx="150" cy="307"/>
            </a:xfrm>
          </p:grpSpPr>
          <p:sp>
            <p:nvSpPr>
              <p:cNvPr id="70159" name="AutoShape 527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60" name="Rectangle 528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61" name="Rectangle 529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62" name="AutoShape 530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63" name="Line 531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64" name="Line 532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65" name="Rectangle 533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66" name="Rectangle 534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0167" name="Line 535"/>
          <p:cNvSpPr>
            <a:spLocks noChangeShapeType="1"/>
          </p:cNvSpPr>
          <p:nvPr/>
        </p:nvSpPr>
        <p:spPr bwMode="auto">
          <a:xfrm flipH="1">
            <a:off x="6015038" y="3413125"/>
            <a:ext cx="3175" cy="1444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68" name="Line 536"/>
          <p:cNvSpPr>
            <a:spLocks noChangeShapeType="1"/>
          </p:cNvSpPr>
          <p:nvPr/>
        </p:nvSpPr>
        <p:spPr bwMode="auto">
          <a:xfrm flipV="1">
            <a:off x="7312025" y="2395538"/>
            <a:ext cx="123825" cy="873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69" name="Line 537"/>
          <p:cNvSpPr>
            <a:spLocks noChangeShapeType="1"/>
          </p:cNvSpPr>
          <p:nvPr/>
        </p:nvSpPr>
        <p:spPr bwMode="auto">
          <a:xfrm>
            <a:off x="7138988" y="2568575"/>
            <a:ext cx="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70" name="Line 538"/>
          <p:cNvSpPr>
            <a:spLocks noChangeShapeType="1"/>
          </p:cNvSpPr>
          <p:nvPr/>
        </p:nvSpPr>
        <p:spPr bwMode="auto">
          <a:xfrm flipV="1">
            <a:off x="7310438" y="2465388"/>
            <a:ext cx="263525" cy="2889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71" name="Line 539"/>
          <p:cNvSpPr>
            <a:spLocks noChangeShapeType="1"/>
          </p:cNvSpPr>
          <p:nvPr/>
        </p:nvSpPr>
        <p:spPr bwMode="auto">
          <a:xfrm>
            <a:off x="7675563" y="2463800"/>
            <a:ext cx="0" cy="196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72" name="Line 540"/>
          <p:cNvSpPr>
            <a:spLocks noChangeShapeType="1"/>
          </p:cNvSpPr>
          <p:nvPr/>
        </p:nvSpPr>
        <p:spPr bwMode="auto">
          <a:xfrm>
            <a:off x="7329488" y="2770188"/>
            <a:ext cx="18891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73" name="Line 541"/>
          <p:cNvSpPr>
            <a:spLocks noChangeShapeType="1"/>
          </p:cNvSpPr>
          <p:nvPr/>
        </p:nvSpPr>
        <p:spPr bwMode="auto">
          <a:xfrm flipV="1">
            <a:off x="5624513" y="3636963"/>
            <a:ext cx="168275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74" name="Line 542"/>
          <p:cNvSpPr>
            <a:spLocks noChangeShapeType="1"/>
          </p:cNvSpPr>
          <p:nvPr/>
        </p:nvSpPr>
        <p:spPr bwMode="auto">
          <a:xfrm flipV="1">
            <a:off x="7743825" y="2163763"/>
            <a:ext cx="238125" cy="1682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75" name="Line 543"/>
          <p:cNvSpPr>
            <a:spLocks noChangeShapeType="1"/>
          </p:cNvSpPr>
          <p:nvPr/>
        </p:nvSpPr>
        <p:spPr bwMode="auto">
          <a:xfrm>
            <a:off x="7883525" y="2760663"/>
            <a:ext cx="177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76" name="Line 544"/>
          <p:cNvSpPr>
            <a:spLocks noChangeShapeType="1"/>
          </p:cNvSpPr>
          <p:nvPr/>
        </p:nvSpPr>
        <p:spPr bwMode="auto">
          <a:xfrm flipH="1">
            <a:off x="7029450" y="2836863"/>
            <a:ext cx="98425" cy="704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77" name="Line 545"/>
          <p:cNvSpPr>
            <a:spLocks noChangeShapeType="1"/>
          </p:cNvSpPr>
          <p:nvPr/>
        </p:nvSpPr>
        <p:spPr bwMode="auto">
          <a:xfrm flipH="1">
            <a:off x="7620000" y="2836863"/>
            <a:ext cx="111125" cy="7270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0178" name="Group 546"/>
          <p:cNvGrpSpPr>
            <a:grpSpLocks/>
          </p:cNvGrpSpPr>
          <p:nvPr/>
        </p:nvGrpSpPr>
        <p:grpSpPr bwMode="auto">
          <a:xfrm>
            <a:off x="6672263" y="4454525"/>
            <a:ext cx="501650" cy="234950"/>
            <a:chOff x="4701" y="2996"/>
            <a:chExt cx="316" cy="148"/>
          </a:xfrm>
        </p:grpSpPr>
        <p:sp>
          <p:nvSpPr>
            <p:cNvPr id="70179" name="Oval 547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180" name="Line 548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181" name="Line 549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182" name="Rectangle 550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0183" name="Oval 551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0184" name="Group 552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70185" name="Line 55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86" name="Line 55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87" name="Line 55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188" name="Group 556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70189" name="Line 55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90" name="Line 55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91" name="Line 55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0192" name="Group 560"/>
          <p:cNvGrpSpPr>
            <a:grpSpLocks/>
          </p:cNvGrpSpPr>
          <p:nvPr/>
        </p:nvGrpSpPr>
        <p:grpSpPr bwMode="auto">
          <a:xfrm>
            <a:off x="6007100" y="4756150"/>
            <a:ext cx="501650" cy="234950"/>
            <a:chOff x="4701" y="2996"/>
            <a:chExt cx="316" cy="148"/>
          </a:xfrm>
        </p:grpSpPr>
        <p:sp>
          <p:nvSpPr>
            <p:cNvPr id="70193" name="Oval 561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194" name="Line 562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195" name="Line 563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196" name="Rectangle 564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0197" name="Oval 565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0198" name="Group 566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70199" name="Line 56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200" name="Line 56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201" name="Line 56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202" name="Group 570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70203" name="Line 57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204" name="Line 57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205" name="Line 57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0206" name="Group 574"/>
          <p:cNvGrpSpPr>
            <a:grpSpLocks/>
          </p:cNvGrpSpPr>
          <p:nvPr/>
        </p:nvGrpSpPr>
        <p:grpSpPr bwMode="auto">
          <a:xfrm>
            <a:off x="6837363" y="4941888"/>
            <a:ext cx="290512" cy="404812"/>
            <a:chOff x="4290" y="3130"/>
            <a:chExt cx="183" cy="255"/>
          </a:xfrm>
        </p:grpSpPr>
        <p:pic>
          <p:nvPicPr>
            <p:cNvPr id="70207" name="Picture 575" descr="31u_bnrz[1]"/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</p:spPr>
        </p:pic>
        <p:sp>
          <p:nvSpPr>
            <p:cNvPr id="70208" name="Freeform 576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>
                <a:gd name="T0" fmla="*/ 70 w 199"/>
                <a:gd name="T1" fmla="*/ 29 h 232"/>
                <a:gd name="T2" fmla="*/ 55 w 199"/>
                <a:gd name="T3" fmla="*/ 39 h 232"/>
                <a:gd name="T4" fmla="*/ 42 w 199"/>
                <a:gd name="T5" fmla="*/ 50 h 232"/>
                <a:gd name="T6" fmla="*/ 30 w 199"/>
                <a:gd name="T7" fmla="*/ 63 h 232"/>
                <a:gd name="T8" fmla="*/ 20 w 199"/>
                <a:gd name="T9" fmla="*/ 77 h 232"/>
                <a:gd name="T10" fmla="*/ 12 w 199"/>
                <a:gd name="T11" fmla="*/ 91 h 232"/>
                <a:gd name="T12" fmla="*/ 6 w 199"/>
                <a:gd name="T13" fmla="*/ 108 h 232"/>
                <a:gd name="T14" fmla="*/ 2 w 199"/>
                <a:gd name="T15" fmla="*/ 125 h 232"/>
                <a:gd name="T16" fmla="*/ 0 w 199"/>
                <a:gd name="T17" fmla="*/ 142 h 232"/>
                <a:gd name="T18" fmla="*/ 2 w 199"/>
                <a:gd name="T19" fmla="*/ 166 h 232"/>
                <a:gd name="T20" fmla="*/ 12 w 199"/>
                <a:gd name="T21" fmla="*/ 186 h 232"/>
                <a:gd name="T22" fmla="*/ 26 w 199"/>
                <a:gd name="T23" fmla="*/ 203 h 232"/>
                <a:gd name="T24" fmla="*/ 45 w 199"/>
                <a:gd name="T25" fmla="*/ 216 h 232"/>
                <a:gd name="T26" fmla="*/ 66 w 199"/>
                <a:gd name="T27" fmla="*/ 226 h 232"/>
                <a:gd name="T28" fmla="*/ 88 w 199"/>
                <a:gd name="T29" fmla="*/ 230 h 232"/>
                <a:gd name="T30" fmla="*/ 111 w 199"/>
                <a:gd name="T31" fmla="*/ 232 h 232"/>
                <a:gd name="T32" fmla="*/ 134 w 199"/>
                <a:gd name="T33" fmla="*/ 228 h 232"/>
                <a:gd name="T34" fmla="*/ 138 w 199"/>
                <a:gd name="T35" fmla="*/ 228 h 232"/>
                <a:gd name="T36" fmla="*/ 143 w 199"/>
                <a:gd name="T37" fmla="*/ 226 h 232"/>
                <a:gd name="T38" fmla="*/ 147 w 199"/>
                <a:gd name="T39" fmla="*/ 222 h 232"/>
                <a:gd name="T40" fmla="*/ 148 w 199"/>
                <a:gd name="T41" fmla="*/ 218 h 232"/>
                <a:gd name="T42" fmla="*/ 145 w 199"/>
                <a:gd name="T43" fmla="*/ 212 h 232"/>
                <a:gd name="T44" fmla="*/ 141 w 199"/>
                <a:gd name="T45" fmla="*/ 207 h 232"/>
                <a:gd name="T46" fmla="*/ 135 w 199"/>
                <a:gd name="T47" fmla="*/ 203 h 232"/>
                <a:gd name="T48" fmla="*/ 129 w 199"/>
                <a:gd name="T49" fmla="*/ 201 h 232"/>
                <a:gd name="T50" fmla="*/ 117 w 199"/>
                <a:gd name="T51" fmla="*/ 197 h 232"/>
                <a:gd name="T52" fmla="*/ 105 w 199"/>
                <a:gd name="T53" fmla="*/ 195 h 232"/>
                <a:gd name="T54" fmla="*/ 94 w 199"/>
                <a:gd name="T55" fmla="*/ 193 h 232"/>
                <a:gd name="T56" fmla="*/ 83 w 199"/>
                <a:gd name="T57" fmla="*/ 190 h 232"/>
                <a:gd name="T58" fmla="*/ 73 w 199"/>
                <a:gd name="T59" fmla="*/ 187 h 232"/>
                <a:gd name="T60" fmla="*/ 62 w 199"/>
                <a:gd name="T61" fmla="*/ 182 h 232"/>
                <a:gd name="T62" fmla="*/ 53 w 199"/>
                <a:gd name="T63" fmla="*/ 176 h 232"/>
                <a:gd name="T64" fmla="*/ 43 w 199"/>
                <a:gd name="T65" fmla="*/ 167 h 232"/>
                <a:gd name="T66" fmla="*/ 40 w 199"/>
                <a:gd name="T67" fmla="*/ 128 h 232"/>
                <a:gd name="T68" fmla="*/ 49 w 199"/>
                <a:gd name="T69" fmla="*/ 96 h 232"/>
                <a:gd name="T70" fmla="*/ 68 w 199"/>
                <a:gd name="T71" fmla="*/ 71 h 232"/>
                <a:gd name="T72" fmla="*/ 94 w 199"/>
                <a:gd name="T73" fmla="*/ 50 h 232"/>
                <a:gd name="T74" fmla="*/ 122 w 199"/>
                <a:gd name="T75" fmla="*/ 34 h 232"/>
                <a:gd name="T76" fmla="*/ 151 w 199"/>
                <a:gd name="T77" fmla="*/ 21 h 232"/>
                <a:gd name="T78" fmla="*/ 178 w 199"/>
                <a:gd name="T79" fmla="*/ 12 h 232"/>
                <a:gd name="T80" fmla="*/ 199 w 199"/>
                <a:gd name="T81" fmla="*/ 4 h 232"/>
                <a:gd name="T82" fmla="*/ 186 w 199"/>
                <a:gd name="T83" fmla="*/ 1 h 232"/>
                <a:gd name="T84" fmla="*/ 172 w 199"/>
                <a:gd name="T85" fmla="*/ 0 h 232"/>
                <a:gd name="T86" fmla="*/ 156 w 199"/>
                <a:gd name="T87" fmla="*/ 2 h 232"/>
                <a:gd name="T88" fmla="*/ 138 w 199"/>
                <a:gd name="T89" fmla="*/ 4 h 232"/>
                <a:gd name="T90" fmla="*/ 121 w 199"/>
                <a:gd name="T91" fmla="*/ 10 h 232"/>
                <a:gd name="T92" fmla="*/ 103 w 199"/>
                <a:gd name="T93" fmla="*/ 16 h 232"/>
                <a:gd name="T94" fmla="*/ 86 w 199"/>
                <a:gd name="T95" fmla="*/ 23 h 232"/>
                <a:gd name="T96" fmla="*/ 70 w 199"/>
                <a:gd name="T97" fmla="*/ 29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209" name="Freeform 577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>
                <a:gd name="T0" fmla="*/ 108 w 128"/>
                <a:gd name="T1" fmla="*/ 59 h 180"/>
                <a:gd name="T2" fmla="*/ 113 w 128"/>
                <a:gd name="T3" fmla="*/ 77 h 180"/>
                <a:gd name="T4" fmla="*/ 111 w 128"/>
                <a:gd name="T5" fmla="*/ 94 h 180"/>
                <a:gd name="T6" fmla="*/ 103 w 128"/>
                <a:gd name="T7" fmla="*/ 108 h 180"/>
                <a:gd name="T8" fmla="*/ 91 w 128"/>
                <a:gd name="T9" fmla="*/ 121 h 180"/>
                <a:gd name="T10" fmla="*/ 77 w 128"/>
                <a:gd name="T11" fmla="*/ 132 h 180"/>
                <a:gd name="T12" fmla="*/ 61 w 128"/>
                <a:gd name="T13" fmla="*/ 144 h 180"/>
                <a:gd name="T14" fmla="*/ 45 w 128"/>
                <a:gd name="T15" fmla="*/ 154 h 180"/>
                <a:gd name="T16" fmla="*/ 30 w 128"/>
                <a:gd name="T17" fmla="*/ 164 h 180"/>
                <a:gd name="T18" fmla="*/ 28 w 128"/>
                <a:gd name="T19" fmla="*/ 168 h 180"/>
                <a:gd name="T20" fmla="*/ 27 w 128"/>
                <a:gd name="T21" fmla="*/ 170 h 180"/>
                <a:gd name="T22" fmla="*/ 27 w 128"/>
                <a:gd name="T23" fmla="*/ 174 h 180"/>
                <a:gd name="T24" fmla="*/ 28 w 128"/>
                <a:gd name="T25" fmla="*/ 177 h 180"/>
                <a:gd name="T26" fmla="*/ 32 w 128"/>
                <a:gd name="T27" fmla="*/ 179 h 180"/>
                <a:gd name="T28" fmla="*/ 35 w 128"/>
                <a:gd name="T29" fmla="*/ 180 h 180"/>
                <a:gd name="T30" fmla="*/ 37 w 128"/>
                <a:gd name="T31" fmla="*/ 180 h 180"/>
                <a:gd name="T32" fmla="*/ 41 w 128"/>
                <a:gd name="T33" fmla="*/ 179 h 180"/>
                <a:gd name="T34" fmla="*/ 60 w 128"/>
                <a:gd name="T35" fmla="*/ 169 h 180"/>
                <a:gd name="T36" fmla="*/ 77 w 128"/>
                <a:gd name="T37" fmla="*/ 158 h 180"/>
                <a:gd name="T38" fmla="*/ 94 w 128"/>
                <a:gd name="T39" fmla="*/ 145 h 180"/>
                <a:gd name="T40" fmla="*/ 109 w 128"/>
                <a:gd name="T41" fmla="*/ 130 h 180"/>
                <a:gd name="T42" fmla="*/ 120 w 128"/>
                <a:gd name="T43" fmla="*/ 114 h 180"/>
                <a:gd name="T44" fmla="*/ 127 w 128"/>
                <a:gd name="T45" fmla="*/ 95 h 180"/>
                <a:gd name="T46" fmla="*/ 128 w 128"/>
                <a:gd name="T47" fmla="*/ 76 h 180"/>
                <a:gd name="T48" fmla="*/ 123 w 128"/>
                <a:gd name="T49" fmla="*/ 55 h 180"/>
                <a:gd name="T50" fmla="*/ 113 w 128"/>
                <a:gd name="T51" fmla="*/ 39 h 180"/>
                <a:gd name="T52" fmla="*/ 97 w 128"/>
                <a:gd name="T53" fmla="*/ 25 h 180"/>
                <a:gd name="T54" fmla="*/ 79 w 128"/>
                <a:gd name="T55" fmla="*/ 15 h 180"/>
                <a:gd name="T56" fmla="*/ 57 w 128"/>
                <a:gd name="T57" fmla="*/ 7 h 180"/>
                <a:gd name="T58" fmla="*/ 36 w 128"/>
                <a:gd name="T59" fmla="*/ 2 h 180"/>
                <a:gd name="T60" fmla="*/ 19 w 128"/>
                <a:gd name="T61" fmla="*/ 0 h 180"/>
                <a:gd name="T62" fmla="*/ 6 w 128"/>
                <a:gd name="T63" fmla="*/ 0 h 180"/>
                <a:gd name="T64" fmla="*/ 0 w 128"/>
                <a:gd name="T65" fmla="*/ 4 h 180"/>
                <a:gd name="T66" fmla="*/ 14 w 128"/>
                <a:gd name="T67" fmla="*/ 9 h 180"/>
                <a:gd name="T68" fmla="*/ 29 w 128"/>
                <a:gd name="T69" fmla="*/ 14 h 180"/>
                <a:gd name="T70" fmla="*/ 46 w 128"/>
                <a:gd name="T71" fmla="*/ 19 h 180"/>
                <a:gd name="T72" fmla="*/ 61 w 128"/>
                <a:gd name="T73" fmla="*/ 23 h 180"/>
                <a:gd name="T74" fmla="*/ 76 w 128"/>
                <a:gd name="T75" fmla="*/ 29 h 180"/>
                <a:gd name="T76" fmla="*/ 89 w 128"/>
                <a:gd name="T77" fmla="*/ 37 h 180"/>
                <a:gd name="T78" fmla="*/ 100 w 128"/>
                <a:gd name="T79" fmla="*/ 46 h 180"/>
                <a:gd name="T80" fmla="*/ 108 w 128"/>
                <a:gd name="T81" fmla="*/ 59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210" name="Freeform 578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>
                <a:gd name="T0" fmla="*/ 100 w 322"/>
                <a:gd name="T1" fmla="*/ 70 h 378"/>
                <a:gd name="T2" fmla="*/ 53 w 322"/>
                <a:gd name="T3" fmla="*/ 115 h 378"/>
                <a:gd name="T4" fmla="*/ 17 w 322"/>
                <a:gd name="T5" fmla="*/ 166 h 378"/>
                <a:gd name="T6" fmla="*/ 0 w 322"/>
                <a:gd name="T7" fmla="*/ 226 h 378"/>
                <a:gd name="T8" fmla="*/ 3 w 322"/>
                <a:gd name="T9" fmla="*/ 266 h 378"/>
                <a:gd name="T10" fmla="*/ 9 w 322"/>
                <a:gd name="T11" fmla="*/ 282 h 378"/>
                <a:gd name="T12" fmla="*/ 19 w 322"/>
                <a:gd name="T13" fmla="*/ 297 h 378"/>
                <a:gd name="T14" fmla="*/ 32 w 322"/>
                <a:gd name="T15" fmla="*/ 310 h 378"/>
                <a:gd name="T16" fmla="*/ 56 w 322"/>
                <a:gd name="T17" fmla="*/ 324 h 378"/>
                <a:gd name="T18" fmla="*/ 86 w 322"/>
                <a:gd name="T19" fmla="*/ 338 h 378"/>
                <a:gd name="T20" fmla="*/ 119 w 322"/>
                <a:gd name="T21" fmla="*/ 350 h 378"/>
                <a:gd name="T22" fmla="*/ 152 w 322"/>
                <a:gd name="T23" fmla="*/ 359 h 378"/>
                <a:gd name="T24" fmla="*/ 186 w 322"/>
                <a:gd name="T25" fmla="*/ 366 h 378"/>
                <a:gd name="T26" fmla="*/ 220 w 322"/>
                <a:gd name="T27" fmla="*/ 371 h 378"/>
                <a:gd name="T28" fmla="*/ 254 w 322"/>
                <a:gd name="T29" fmla="*/ 374 h 378"/>
                <a:gd name="T30" fmla="*/ 289 w 322"/>
                <a:gd name="T31" fmla="*/ 376 h 378"/>
                <a:gd name="T32" fmla="*/ 311 w 322"/>
                <a:gd name="T33" fmla="*/ 378 h 378"/>
                <a:gd name="T34" fmla="*/ 320 w 322"/>
                <a:gd name="T35" fmla="*/ 371 h 378"/>
                <a:gd name="T36" fmla="*/ 322 w 322"/>
                <a:gd name="T37" fmla="*/ 360 h 378"/>
                <a:gd name="T38" fmla="*/ 315 w 322"/>
                <a:gd name="T39" fmla="*/ 352 h 378"/>
                <a:gd name="T40" fmla="*/ 294 w 322"/>
                <a:gd name="T41" fmla="*/ 347 h 378"/>
                <a:gd name="T42" fmla="*/ 263 w 322"/>
                <a:gd name="T43" fmla="*/ 341 h 378"/>
                <a:gd name="T44" fmla="*/ 232 w 322"/>
                <a:gd name="T45" fmla="*/ 336 h 378"/>
                <a:gd name="T46" fmla="*/ 200 w 322"/>
                <a:gd name="T47" fmla="*/ 332 h 378"/>
                <a:gd name="T48" fmla="*/ 170 w 322"/>
                <a:gd name="T49" fmla="*/ 326 h 378"/>
                <a:gd name="T50" fmla="*/ 139 w 322"/>
                <a:gd name="T51" fmla="*/ 318 h 378"/>
                <a:gd name="T52" fmla="*/ 110 w 322"/>
                <a:gd name="T53" fmla="*/ 309 h 378"/>
                <a:gd name="T54" fmla="*/ 80 w 322"/>
                <a:gd name="T55" fmla="*/ 297 h 378"/>
                <a:gd name="T56" fmla="*/ 55 w 322"/>
                <a:gd name="T57" fmla="*/ 281 h 378"/>
                <a:gd name="T58" fmla="*/ 38 w 322"/>
                <a:gd name="T59" fmla="*/ 259 h 378"/>
                <a:gd name="T60" fmla="*/ 34 w 322"/>
                <a:gd name="T61" fmla="*/ 232 h 378"/>
                <a:gd name="T62" fmla="*/ 38 w 322"/>
                <a:gd name="T63" fmla="*/ 200 h 378"/>
                <a:gd name="T64" fmla="*/ 51 w 322"/>
                <a:gd name="T65" fmla="*/ 170 h 378"/>
                <a:gd name="T66" fmla="*/ 71 w 322"/>
                <a:gd name="T67" fmla="*/ 137 h 378"/>
                <a:gd name="T68" fmla="*/ 94 w 322"/>
                <a:gd name="T69" fmla="*/ 110 h 378"/>
                <a:gd name="T70" fmla="*/ 123 w 322"/>
                <a:gd name="T71" fmla="*/ 82 h 378"/>
                <a:gd name="T72" fmla="*/ 153 w 322"/>
                <a:gd name="T73" fmla="*/ 57 h 378"/>
                <a:gd name="T74" fmla="*/ 195 w 322"/>
                <a:gd name="T75" fmla="*/ 38 h 378"/>
                <a:gd name="T76" fmla="*/ 238 w 322"/>
                <a:gd name="T77" fmla="*/ 20 h 378"/>
                <a:gd name="T78" fmla="*/ 264 w 322"/>
                <a:gd name="T79" fmla="*/ 7 h 378"/>
                <a:gd name="T80" fmla="*/ 256 w 322"/>
                <a:gd name="T81" fmla="*/ 0 h 378"/>
                <a:gd name="T82" fmla="*/ 221 w 322"/>
                <a:gd name="T83" fmla="*/ 4 h 378"/>
                <a:gd name="T84" fmla="*/ 180 w 322"/>
                <a:gd name="T85" fmla="*/ 18 h 378"/>
                <a:gd name="T86" fmla="*/ 141 w 322"/>
                <a:gd name="T87" fmla="*/ 38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211" name="Freeform 579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>
                <a:gd name="T0" fmla="*/ 235 w 283"/>
                <a:gd name="T1" fmla="*/ 77 h 252"/>
                <a:gd name="T2" fmla="*/ 248 w 283"/>
                <a:gd name="T3" fmla="*/ 91 h 252"/>
                <a:gd name="T4" fmla="*/ 256 w 283"/>
                <a:gd name="T5" fmla="*/ 107 h 252"/>
                <a:gd name="T6" fmla="*/ 259 w 283"/>
                <a:gd name="T7" fmla="*/ 124 h 252"/>
                <a:gd name="T8" fmla="*/ 259 w 283"/>
                <a:gd name="T9" fmla="*/ 142 h 252"/>
                <a:gd name="T10" fmla="*/ 257 w 283"/>
                <a:gd name="T11" fmla="*/ 157 h 252"/>
                <a:gd name="T12" fmla="*/ 252 w 283"/>
                <a:gd name="T13" fmla="*/ 170 h 252"/>
                <a:gd name="T14" fmla="*/ 244 w 283"/>
                <a:gd name="T15" fmla="*/ 183 h 252"/>
                <a:gd name="T16" fmla="*/ 236 w 283"/>
                <a:gd name="T17" fmla="*/ 193 h 252"/>
                <a:gd name="T18" fmla="*/ 225 w 283"/>
                <a:gd name="T19" fmla="*/ 204 h 252"/>
                <a:gd name="T20" fmla="*/ 215 w 283"/>
                <a:gd name="T21" fmla="*/ 214 h 252"/>
                <a:gd name="T22" fmla="*/ 204 w 283"/>
                <a:gd name="T23" fmla="*/ 224 h 252"/>
                <a:gd name="T24" fmla="*/ 194 w 283"/>
                <a:gd name="T25" fmla="*/ 234 h 252"/>
                <a:gd name="T26" fmla="*/ 191 w 283"/>
                <a:gd name="T27" fmla="*/ 238 h 252"/>
                <a:gd name="T28" fmla="*/ 191 w 283"/>
                <a:gd name="T29" fmla="*/ 241 h 252"/>
                <a:gd name="T30" fmla="*/ 191 w 283"/>
                <a:gd name="T31" fmla="*/ 245 h 252"/>
                <a:gd name="T32" fmla="*/ 194 w 283"/>
                <a:gd name="T33" fmla="*/ 248 h 252"/>
                <a:gd name="T34" fmla="*/ 197 w 283"/>
                <a:gd name="T35" fmla="*/ 250 h 252"/>
                <a:gd name="T36" fmla="*/ 202 w 283"/>
                <a:gd name="T37" fmla="*/ 252 h 252"/>
                <a:gd name="T38" fmla="*/ 205 w 283"/>
                <a:gd name="T39" fmla="*/ 250 h 252"/>
                <a:gd name="T40" fmla="*/ 209 w 283"/>
                <a:gd name="T41" fmla="*/ 248 h 252"/>
                <a:gd name="T42" fmla="*/ 232 w 283"/>
                <a:gd name="T43" fmla="*/ 233 h 252"/>
                <a:gd name="T44" fmla="*/ 252 w 283"/>
                <a:gd name="T45" fmla="*/ 214 h 252"/>
                <a:gd name="T46" fmla="*/ 268 w 283"/>
                <a:gd name="T47" fmla="*/ 192 h 252"/>
                <a:gd name="T48" fmla="*/ 278 w 283"/>
                <a:gd name="T49" fmla="*/ 167 h 252"/>
                <a:gd name="T50" fmla="*/ 283 w 283"/>
                <a:gd name="T51" fmla="*/ 141 h 252"/>
                <a:gd name="T52" fmla="*/ 280 w 283"/>
                <a:gd name="T53" fmla="*/ 115 h 252"/>
                <a:gd name="T54" fmla="*/ 271 w 283"/>
                <a:gd name="T55" fmla="*/ 91 h 252"/>
                <a:gd name="T56" fmla="*/ 252 w 283"/>
                <a:gd name="T57" fmla="*/ 69 h 252"/>
                <a:gd name="T58" fmla="*/ 238 w 283"/>
                <a:gd name="T59" fmla="*/ 57 h 252"/>
                <a:gd name="T60" fmla="*/ 222 w 283"/>
                <a:gd name="T61" fmla="*/ 48 h 252"/>
                <a:gd name="T62" fmla="*/ 204 w 283"/>
                <a:gd name="T63" fmla="*/ 39 h 252"/>
                <a:gd name="T64" fmla="*/ 184 w 283"/>
                <a:gd name="T65" fmla="*/ 31 h 252"/>
                <a:gd name="T66" fmla="*/ 164 w 283"/>
                <a:gd name="T67" fmla="*/ 23 h 252"/>
                <a:gd name="T68" fmla="*/ 144 w 283"/>
                <a:gd name="T69" fmla="*/ 17 h 252"/>
                <a:gd name="T70" fmla="*/ 123 w 283"/>
                <a:gd name="T71" fmla="*/ 13 h 252"/>
                <a:gd name="T72" fmla="*/ 103 w 283"/>
                <a:gd name="T73" fmla="*/ 8 h 252"/>
                <a:gd name="T74" fmla="*/ 83 w 283"/>
                <a:gd name="T75" fmla="*/ 5 h 252"/>
                <a:gd name="T76" fmla="*/ 66 w 283"/>
                <a:gd name="T77" fmla="*/ 2 h 252"/>
                <a:gd name="T78" fmla="*/ 48 w 283"/>
                <a:gd name="T79" fmla="*/ 0 h 252"/>
                <a:gd name="T80" fmla="*/ 34 w 283"/>
                <a:gd name="T81" fmla="*/ 0 h 252"/>
                <a:gd name="T82" fmla="*/ 21 w 283"/>
                <a:gd name="T83" fmla="*/ 0 h 252"/>
                <a:gd name="T84" fmla="*/ 11 w 283"/>
                <a:gd name="T85" fmla="*/ 0 h 252"/>
                <a:gd name="T86" fmla="*/ 4 w 283"/>
                <a:gd name="T87" fmla="*/ 2 h 252"/>
                <a:gd name="T88" fmla="*/ 0 w 283"/>
                <a:gd name="T89" fmla="*/ 5 h 252"/>
                <a:gd name="T90" fmla="*/ 12 w 283"/>
                <a:gd name="T91" fmla="*/ 7 h 252"/>
                <a:gd name="T92" fmla="*/ 24 w 283"/>
                <a:gd name="T93" fmla="*/ 8 h 252"/>
                <a:gd name="T94" fmla="*/ 38 w 283"/>
                <a:gd name="T95" fmla="*/ 10 h 252"/>
                <a:gd name="T96" fmla="*/ 52 w 283"/>
                <a:gd name="T97" fmla="*/ 13 h 252"/>
                <a:gd name="T98" fmla="*/ 66 w 283"/>
                <a:gd name="T99" fmla="*/ 16 h 252"/>
                <a:gd name="T100" fmla="*/ 82 w 283"/>
                <a:gd name="T101" fmla="*/ 18 h 252"/>
                <a:gd name="T102" fmla="*/ 98 w 283"/>
                <a:gd name="T103" fmla="*/ 22 h 252"/>
                <a:gd name="T104" fmla="*/ 114 w 283"/>
                <a:gd name="T105" fmla="*/ 25 h 252"/>
                <a:gd name="T106" fmla="*/ 129 w 283"/>
                <a:gd name="T107" fmla="*/ 30 h 252"/>
                <a:gd name="T108" fmla="*/ 146 w 283"/>
                <a:gd name="T109" fmla="*/ 34 h 252"/>
                <a:gd name="T110" fmla="*/ 162 w 283"/>
                <a:gd name="T111" fmla="*/ 39 h 252"/>
                <a:gd name="T112" fmla="*/ 177 w 283"/>
                <a:gd name="T113" fmla="*/ 45 h 252"/>
                <a:gd name="T114" fmla="*/ 193 w 283"/>
                <a:gd name="T115" fmla="*/ 52 h 252"/>
                <a:gd name="T116" fmla="*/ 208 w 283"/>
                <a:gd name="T117" fmla="*/ 60 h 252"/>
                <a:gd name="T118" fmla="*/ 222 w 283"/>
                <a:gd name="T119" fmla="*/ 68 h 252"/>
                <a:gd name="T120" fmla="*/ 235 w 283"/>
                <a:gd name="T121" fmla="*/ 7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212" name="Freeform 580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>
                <a:gd name="T0" fmla="*/ 0 w 114"/>
                <a:gd name="T1" fmla="*/ 130 h 238"/>
                <a:gd name="T2" fmla="*/ 0 w 114"/>
                <a:gd name="T3" fmla="*/ 149 h 238"/>
                <a:gd name="T4" fmla="*/ 4 w 114"/>
                <a:gd name="T5" fmla="*/ 168 h 238"/>
                <a:gd name="T6" fmla="*/ 12 w 114"/>
                <a:gd name="T7" fmla="*/ 185 h 238"/>
                <a:gd name="T8" fmla="*/ 24 w 114"/>
                <a:gd name="T9" fmla="*/ 200 h 238"/>
                <a:gd name="T10" fmla="*/ 38 w 114"/>
                <a:gd name="T11" fmla="*/ 213 h 238"/>
                <a:gd name="T12" fmla="*/ 55 w 114"/>
                <a:gd name="T13" fmla="*/ 224 h 238"/>
                <a:gd name="T14" fmla="*/ 73 w 114"/>
                <a:gd name="T15" fmla="*/ 232 h 238"/>
                <a:gd name="T16" fmla="*/ 92 w 114"/>
                <a:gd name="T17" fmla="*/ 237 h 238"/>
                <a:gd name="T18" fmla="*/ 98 w 114"/>
                <a:gd name="T19" fmla="*/ 238 h 238"/>
                <a:gd name="T20" fmla="*/ 104 w 114"/>
                <a:gd name="T21" fmla="*/ 235 h 238"/>
                <a:gd name="T22" fmla="*/ 109 w 114"/>
                <a:gd name="T23" fmla="*/ 232 h 238"/>
                <a:gd name="T24" fmla="*/ 111 w 114"/>
                <a:gd name="T25" fmla="*/ 227 h 238"/>
                <a:gd name="T26" fmla="*/ 111 w 114"/>
                <a:gd name="T27" fmla="*/ 222 h 238"/>
                <a:gd name="T28" fmla="*/ 110 w 114"/>
                <a:gd name="T29" fmla="*/ 216 h 238"/>
                <a:gd name="T30" fmla="*/ 106 w 114"/>
                <a:gd name="T31" fmla="*/ 211 h 238"/>
                <a:gd name="T32" fmla="*/ 100 w 114"/>
                <a:gd name="T33" fmla="*/ 209 h 238"/>
                <a:gd name="T34" fmla="*/ 82 w 114"/>
                <a:gd name="T35" fmla="*/ 202 h 238"/>
                <a:gd name="T36" fmla="*/ 64 w 114"/>
                <a:gd name="T37" fmla="*/ 193 h 238"/>
                <a:gd name="T38" fmla="*/ 50 w 114"/>
                <a:gd name="T39" fmla="*/ 180 h 238"/>
                <a:gd name="T40" fmla="*/ 39 w 114"/>
                <a:gd name="T41" fmla="*/ 167 h 238"/>
                <a:gd name="T42" fmla="*/ 32 w 114"/>
                <a:gd name="T43" fmla="*/ 149 h 238"/>
                <a:gd name="T44" fmla="*/ 29 w 114"/>
                <a:gd name="T45" fmla="*/ 131 h 238"/>
                <a:gd name="T46" fmla="*/ 29 w 114"/>
                <a:gd name="T47" fmla="*/ 111 h 238"/>
                <a:gd name="T48" fmla="*/ 35 w 114"/>
                <a:gd name="T49" fmla="*/ 91 h 238"/>
                <a:gd name="T50" fmla="*/ 42 w 114"/>
                <a:gd name="T51" fmla="*/ 76 h 238"/>
                <a:gd name="T52" fmla="*/ 51 w 114"/>
                <a:gd name="T53" fmla="*/ 62 h 238"/>
                <a:gd name="T54" fmla="*/ 62 w 114"/>
                <a:gd name="T55" fmla="*/ 49 h 238"/>
                <a:gd name="T56" fmla="*/ 73 w 114"/>
                <a:gd name="T57" fmla="*/ 38 h 238"/>
                <a:gd name="T58" fmla="*/ 84 w 114"/>
                <a:gd name="T59" fmla="*/ 28 h 238"/>
                <a:gd name="T60" fmla="*/ 96 w 114"/>
                <a:gd name="T61" fmla="*/ 18 h 238"/>
                <a:gd name="T62" fmla="*/ 106 w 114"/>
                <a:gd name="T63" fmla="*/ 9 h 238"/>
                <a:gd name="T64" fmla="*/ 114 w 114"/>
                <a:gd name="T65" fmla="*/ 1 h 238"/>
                <a:gd name="T66" fmla="*/ 106 w 114"/>
                <a:gd name="T67" fmla="*/ 0 h 238"/>
                <a:gd name="T68" fmla="*/ 93 w 114"/>
                <a:gd name="T69" fmla="*/ 6 h 238"/>
                <a:gd name="T70" fmla="*/ 76 w 114"/>
                <a:gd name="T71" fmla="*/ 18 h 238"/>
                <a:gd name="T72" fmla="*/ 56 w 114"/>
                <a:gd name="T73" fmla="*/ 36 h 238"/>
                <a:gd name="T74" fmla="*/ 37 w 114"/>
                <a:gd name="T75" fmla="*/ 57 h 238"/>
                <a:gd name="T76" fmla="*/ 20 w 114"/>
                <a:gd name="T77" fmla="*/ 80 h 238"/>
                <a:gd name="T78" fmla="*/ 7 w 114"/>
                <a:gd name="T79" fmla="*/ 106 h 238"/>
                <a:gd name="T80" fmla="*/ 0 w 114"/>
                <a:gd name="T81" fmla="*/ 13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213" name="Freeform 581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>
                <a:gd name="T0" fmla="*/ 207 w 246"/>
                <a:gd name="T1" fmla="*/ 124 h 310"/>
                <a:gd name="T2" fmla="*/ 219 w 246"/>
                <a:gd name="T3" fmla="*/ 143 h 310"/>
                <a:gd name="T4" fmla="*/ 225 w 246"/>
                <a:gd name="T5" fmla="*/ 164 h 310"/>
                <a:gd name="T6" fmla="*/ 221 w 246"/>
                <a:gd name="T7" fmla="*/ 187 h 310"/>
                <a:gd name="T8" fmla="*/ 208 w 246"/>
                <a:gd name="T9" fmla="*/ 209 h 310"/>
                <a:gd name="T10" fmla="*/ 188 w 246"/>
                <a:gd name="T11" fmla="*/ 228 h 310"/>
                <a:gd name="T12" fmla="*/ 166 w 246"/>
                <a:gd name="T13" fmla="*/ 246 h 310"/>
                <a:gd name="T14" fmla="*/ 143 w 246"/>
                <a:gd name="T15" fmla="*/ 264 h 310"/>
                <a:gd name="T16" fmla="*/ 129 w 246"/>
                <a:gd name="T17" fmla="*/ 278 h 310"/>
                <a:gd name="T18" fmla="*/ 124 w 246"/>
                <a:gd name="T19" fmla="*/ 287 h 310"/>
                <a:gd name="T20" fmla="*/ 120 w 246"/>
                <a:gd name="T21" fmla="*/ 296 h 310"/>
                <a:gd name="T22" fmla="*/ 121 w 246"/>
                <a:gd name="T23" fmla="*/ 305 h 310"/>
                <a:gd name="T24" fmla="*/ 130 w 246"/>
                <a:gd name="T25" fmla="*/ 310 h 310"/>
                <a:gd name="T26" fmla="*/ 139 w 246"/>
                <a:gd name="T27" fmla="*/ 309 h 310"/>
                <a:gd name="T28" fmla="*/ 154 w 246"/>
                <a:gd name="T29" fmla="*/ 293 h 310"/>
                <a:gd name="T30" fmla="*/ 180 w 246"/>
                <a:gd name="T31" fmla="*/ 269 h 310"/>
                <a:gd name="T32" fmla="*/ 207 w 246"/>
                <a:gd name="T33" fmla="*/ 246 h 310"/>
                <a:gd name="T34" fmla="*/ 231 w 246"/>
                <a:gd name="T35" fmla="*/ 219 h 310"/>
                <a:gd name="T36" fmla="*/ 245 w 246"/>
                <a:gd name="T37" fmla="*/ 187 h 310"/>
                <a:gd name="T38" fmla="*/ 242 w 246"/>
                <a:gd name="T39" fmla="*/ 153 h 310"/>
                <a:gd name="T40" fmla="*/ 227 w 246"/>
                <a:gd name="T41" fmla="*/ 120 h 310"/>
                <a:gd name="T42" fmla="*/ 201 w 246"/>
                <a:gd name="T43" fmla="*/ 94 h 310"/>
                <a:gd name="T44" fmla="*/ 177 w 246"/>
                <a:gd name="T45" fmla="*/ 74 h 310"/>
                <a:gd name="T46" fmla="*/ 152 w 246"/>
                <a:gd name="T47" fmla="*/ 60 h 310"/>
                <a:gd name="T48" fmla="*/ 126 w 246"/>
                <a:gd name="T49" fmla="*/ 43 h 310"/>
                <a:gd name="T50" fmla="*/ 98 w 246"/>
                <a:gd name="T51" fmla="*/ 28 h 310"/>
                <a:gd name="T52" fmla="*/ 72 w 246"/>
                <a:gd name="T53" fmla="*/ 16 h 310"/>
                <a:gd name="T54" fmla="*/ 46 w 246"/>
                <a:gd name="T55" fmla="*/ 7 h 310"/>
                <a:gd name="T56" fmla="*/ 24 w 246"/>
                <a:gd name="T57" fmla="*/ 1 h 310"/>
                <a:gd name="T58" fmla="*/ 7 w 246"/>
                <a:gd name="T59" fmla="*/ 1 h 310"/>
                <a:gd name="T60" fmla="*/ 8 w 246"/>
                <a:gd name="T61" fmla="*/ 6 h 310"/>
                <a:gd name="T62" fmla="*/ 28 w 246"/>
                <a:gd name="T63" fmla="*/ 14 h 310"/>
                <a:gd name="T64" fmla="*/ 51 w 246"/>
                <a:gd name="T65" fmla="*/ 24 h 310"/>
                <a:gd name="T66" fmla="*/ 78 w 246"/>
                <a:gd name="T67" fmla="*/ 37 h 310"/>
                <a:gd name="T68" fmla="*/ 106 w 246"/>
                <a:gd name="T69" fmla="*/ 51 h 310"/>
                <a:gd name="T70" fmla="*/ 134 w 246"/>
                <a:gd name="T71" fmla="*/ 69 h 310"/>
                <a:gd name="T72" fmla="*/ 163 w 246"/>
                <a:gd name="T73" fmla="*/ 87 h 310"/>
                <a:gd name="T74" fmla="*/ 187 w 246"/>
                <a:gd name="T75" fmla="*/ 105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214" name="Freeform 582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>
                <a:gd name="T0" fmla="*/ 31 w 83"/>
                <a:gd name="T1" fmla="*/ 14 h 187"/>
                <a:gd name="T2" fmla="*/ 29 w 83"/>
                <a:gd name="T3" fmla="*/ 8 h 187"/>
                <a:gd name="T4" fmla="*/ 25 w 83"/>
                <a:gd name="T5" fmla="*/ 3 h 187"/>
                <a:gd name="T6" fmla="*/ 19 w 83"/>
                <a:gd name="T7" fmla="*/ 1 h 187"/>
                <a:gd name="T8" fmla="*/ 14 w 83"/>
                <a:gd name="T9" fmla="*/ 0 h 187"/>
                <a:gd name="T10" fmla="*/ 8 w 83"/>
                <a:gd name="T11" fmla="*/ 2 h 187"/>
                <a:gd name="T12" fmla="*/ 3 w 83"/>
                <a:gd name="T13" fmla="*/ 5 h 187"/>
                <a:gd name="T14" fmla="*/ 0 w 83"/>
                <a:gd name="T15" fmla="*/ 11 h 187"/>
                <a:gd name="T16" fmla="*/ 0 w 83"/>
                <a:gd name="T17" fmla="*/ 17 h 187"/>
                <a:gd name="T18" fmla="*/ 5 w 83"/>
                <a:gd name="T19" fmla="*/ 42 h 187"/>
                <a:gd name="T20" fmla="*/ 15 w 83"/>
                <a:gd name="T21" fmla="*/ 71 h 187"/>
                <a:gd name="T22" fmla="*/ 27 w 83"/>
                <a:gd name="T23" fmla="*/ 100 h 187"/>
                <a:gd name="T24" fmla="*/ 41 w 83"/>
                <a:gd name="T25" fmla="*/ 127 h 187"/>
                <a:gd name="T26" fmla="*/ 55 w 83"/>
                <a:gd name="T27" fmla="*/ 151 h 187"/>
                <a:gd name="T28" fmla="*/ 68 w 83"/>
                <a:gd name="T29" fmla="*/ 171 h 187"/>
                <a:gd name="T30" fmla="*/ 77 w 83"/>
                <a:gd name="T31" fmla="*/ 184 h 187"/>
                <a:gd name="T32" fmla="*/ 83 w 83"/>
                <a:gd name="T33" fmla="*/ 187 h 187"/>
                <a:gd name="T34" fmla="*/ 80 w 83"/>
                <a:gd name="T35" fmla="*/ 174 h 187"/>
                <a:gd name="T36" fmla="*/ 75 w 83"/>
                <a:gd name="T37" fmla="*/ 158 h 187"/>
                <a:gd name="T38" fmla="*/ 68 w 83"/>
                <a:gd name="T39" fmla="*/ 138 h 187"/>
                <a:gd name="T40" fmla="*/ 59 w 83"/>
                <a:gd name="T41" fmla="*/ 113 h 187"/>
                <a:gd name="T42" fmla="*/ 51 w 83"/>
                <a:gd name="T43" fmla="*/ 88 h 187"/>
                <a:gd name="T44" fmla="*/ 43 w 83"/>
                <a:gd name="T45" fmla="*/ 63 h 187"/>
                <a:gd name="T46" fmla="*/ 36 w 83"/>
                <a:gd name="T47" fmla="*/ 38 h 187"/>
                <a:gd name="T48" fmla="*/ 31 w 83"/>
                <a:gd name="T49" fmla="*/ 14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215" name="Freeform 583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>
                <a:gd name="T0" fmla="*/ 22 w 44"/>
                <a:gd name="T1" fmla="*/ 10 h 94"/>
                <a:gd name="T2" fmla="*/ 21 w 44"/>
                <a:gd name="T3" fmla="*/ 6 h 94"/>
                <a:gd name="T4" fmla="*/ 18 w 44"/>
                <a:gd name="T5" fmla="*/ 2 h 94"/>
                <a:gd name="T6" fmla="*/ 14 w 44"/>
                <a:gd name="T7" fmla="*/ 0 h 94"/>
                <a:gd name="T8" fmla="*/ 10 w 44"/>
                <a:gd name="T9" fmla="*/ 0 h 94"/>
                <a:gd name="T10" fmla="*/ 6 w 44"/>
                <a:gd name="T11" fmla="*/ 1 h 94"/>
                <a:gd name="T12" fmla="*/ 3 w 44"/>
                <a:gd name="T13" fmla="*/ 3 h 94"/>
                <a:gd name="T14" fmla="*/ 0 w 44"/>
                <a:gd name="T15" fmla="*/ 7 h 94"/>
                <a:gd name="T16" fmla="*/ 0 w 44"/>
                <a:gd name="T17" fmla="*/ 11 h 94"/>
                <a:gd name="T18" fmla="*/ 0 w 44"/>
                <a:gd name="T19" fmla="*/ 24 h 94"/>
                <a:gd name="T20" fmla="*/ 4 w 44"/>
                <a:gd name="T21" fmla="*/ 38 h 94"/>
                <a:gd name="T22" fmla="*/ 8 w 44"/>
                <a:gd name="T23" fmla="*/ 52 h 94"/>
                <a:gd name="T24" fmla="*/ 14 w 44"/>
                <a:gd name="T25" fmla="*/ 65 h 94"/>
                <a:gd name="T26" fmla="*/ 21 w 44"/>
                <a:gd name="T27" fmla="*/ 78 h 94"/>
                <a:gd name="T28" fmla="*/ 28 w 44"/>
                <a:gd name="T29" fmla="*/ 87 h 94"/>
                <a:gd name="T30" fmla="*/ 37 w 44"/>
                <a:gd name="T31" fmla="*/ 93 h 94"/>
                <a:gd name="T32" fmla="*/ 42 w 44"/>
                <a:gd name="T33" fmla="*/ 94 h 94"/>
                <a:gd name="T34" fmla="*/ 44 w 44"/>
                <a:gd name="T35" fmla="*/ 76 h 94"/>
                <a:gd name="T36" fmla="*/ 38 w 44"/>
                <a:gd name="T37" fmla="*/ 54 h 94"/>
                <a:gd name="T38" fmla="*/ 31 w 44"/>
                <a:gd name="T39" fmla="*/ 32 h 94"/>
                <a:gd name="T40" fmla="*/ 22 w 44"/>
                <a:gd name="T41" fmla="*/ 1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216" name="Freeform 584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>
                <a:gd name="T0" fmla="*/ 20 w 38"/>
                <a:gd name="T1" fmla="*/ 7 h 54"/>
                <a:gd name="T2" fmla="*/ 20 w 38"/>
                <a:gd name="T3" fmla="*/ 8 h 54"/>
                <a:gd name="T4" fmla="*/ 20 w 38"/>
                <a:gd name="T5" fmla="*/ 8 h 54"/>
                <a:gd name="T6" fmla="*/ 20 w 38"/>
                <a:gd name="T7" fmla="*/ 8 h 54"/>
                <a:gd name="T8" fmla="*/ 20 w 38"/>
                <a:gd name="T9" fmla="*/ 8 h 54"/>
                <a:gd name="T10" fmla="*/ 19 w 38"/>
                <a:gd name="T11" fmla="*/ 4 h 54"/>
                <a:gd name="T12" fmla="*/ 15 w 38"/>
                <a:gd name="T13" fmla="*/ 1 h 54"/>
                <a:gd name="T14" fmla="*/ 12 w 38"/>
                <a:gd name="T15" fmla="*/ 0 h 54"/>
                <a:gd name="T16" fmla="*/ 7 w 38"/>
                <a:gd name="T17" fmla="*/ 0 h 54"/>
                <a:gd name="T18" fmla="*/ 4 w 38"/>
                <a:gd name="T19" fmla="*/ 1 h 54"/>
                <a:gd name="T20" fmla="*/ 1 w 38"/>
                <a:gd name="T21" fmla="*/ 4 h 54"/>
                <a:gd name="T22" fmla="*/ 0 w 38"/>
                <a:gd name="T23" fmla="*/ 8 h 54"/>
                <a:gd name="T24" fmla="*/ 0 w 38"/>
                <a:gd name="T25" fmla="*/ 11 h 54"/>
                <a:gd name="T26" fmla="*/ 1 w 38"/>
                <a:gd name="T27" fmla="*/ 17 h 54"/>
                <a:gd name="T28" fmla="*/ 4 w 38"/>
                <a:gd name="T29" fmla="*/ 24 h 54"/>
                <a:gd name="T30" fmla="*/ 8 w 38"/>
                <a:gd name="T31" fmla="*/ 32 h 54"/>
                <a:gd name="T32" fmla="*/ 14 w 38"/>
                <a:gd name="T33" fmla="*/ 39 h 54"/>
                <a:gd name="T34" fmla="*/ 20 w 38"/>
                <a:gd name="T35" fmla="*/ 46 h 54"/>
                <a:gd name="T36" fmla="*/ 27 w 38"/>
                <a:gd name="T37" fmla="*/ 50 h 54"/>
                <a:gd name="T38" fmla="*/ 33 w 38"/>
                <a:gd name="T39" fmla="*/ 54 h 54"/>
                <a:gd name="T40" fmla="*/ 38 w 38"/>
                <a:gd name="T41" fmla="*/ 54 h 54"/>
                <a:gd name="T42" fmla="*/ 36 w 38"/>
                <a:gd name="T43" fmla="*/ 42 h 54"/>
                <a:gd name="T44" fmla="*/ 32 w 38"/>
                <a:gd name="T45" fmla="*/ 29 h 54"/>
                <a:gd name="T46" fmla="*/ 25 w 38"/>
                <a:gd name="T47" fmla="*/ 16 h 54"/>
                <a:gd name="T48" fmla="*/ 20 w 38"/>
                <a:gd name="T49" fmla="*/ 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217" name="Freeform 585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>
                <a:gd name="T0" fmla="*/ 41 w 52"/>
                <a:gd name="T1" fmla="*/ 27 h 36"/>
                <a:gd name="T2" fmla="*/ 46 w 52"/>
                <a:gd name="T3" fmla="*/ 24 h 36"/>
                <a:gd name="T4" fmla="*/ 51 w 52"/>
                <a:gd name="T5" fmla="*/ 21 h 36"/>
                <a:gd name="T6" fmla="*/ 52 w 52"/>
                <a:gd name="T7" fmla="*/ 16 h 36"/>
                <a:gd name="T8" fmla="*/ 52 w 52"/>
                <a:gd name="T9" fmla="*/ 12 h 36"/>
                <a:gd name="T10" fmla="*/ 50 w 52"/>
                <a:gd name="T11" fmla="*/ 6 h 36"/>
                <a:gd name="T12" fmla="*/ 46 w 52"/>
                <a:gd name="T13" fmla="*/ 2 h 36"/>
                <a:gd name="T14" fmla="*/ 41 w 52"/>
                <a:gd name="T15" fmla="*/ 0 h 36"/>
                <a:gd name="T16" fmla="*/ 36 w 52"/>
                <a:gd name="T17" fmla="*/ 0 h 36"/>
                <a:gd name="T18" fmla="*/ 33 w 52"/>
                <a:gd name="T19" fmla="*/ 0 h 36"/>
                <a:gd name="T20" fmla="*/ 29 w 52"/>
                <a:gd name="T21" fmla="*/ 1 h 36"/>
                <a:gd name="T22" fmla="*/ 21 w 52"/>
                <a:gd name="T23" fmla="*/ 4 h 36"/>
                <a:gd name="T24" fmla="*/ 13 w 52"/>
                <a:gd name="T25" fmla="*/ 8 h 36"/>
                <a:gd name="T26" fmla="*/ 6 w 52"/>
                <a:gd name="T27" fmla="*/ 15 h 36"/>
                <a:gd name="T28" fmla="*/ 3 w 52"/>
                <a:gd name="T29" fmla="*/ 22 h 36"/>
                <a:gd name="T30" fmla="*/ 0 w 52"/>
                <a:gd name="T31" fmla="*/ 29 h 36"/>
                <a:gd name="T32" fmla="*/ 0 w 52"/>
                <a:gd name="T33" fmla="*/ 31 h 36"/>
                <a:gd name="T34" fmla="*/ 4 w 52"/>
                <a:gd name="T35" fmla="*/ 33 h 36"/>
                <a:gd name="T36" fmla="*/ 9 w 52"/>
                <a:gd name="T37" fmla="*/ 36 h 36"/>
                <a:gd name="T38" fmla="*/ 13 w 52"/>
                <a:gd name="T39" fmla="*/ 36 h 36"/>
                <a:gd name="T40" fmla="*/ 18 w 52"/>
                <a:gd name="T41" fmla="*/ 36 h 36"/>
                <a:gd name="T42" fmla="*/ 24 w 52"/>
                <a:gd name="T43" fmla="*/ 33 h 36"/>
                <a:gd name="T44" fmla="*/ 30 w 52"/>
                <a:gd name="T45" fmla="*/ 32 h 36"/>
                <a:gd name="T46" fmla="*/ 36 w 52"/>
                <a:gd name="T47" fmla="*/ 30 h 36"/>
                <a:gd name="T48" fmla="*/ 41 w 52"/>
                <a:gd name="T49" fmla="*/ 27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218" name="Freeform 586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>
                <a:gd name="T0" fmla="*/ 73 w 198"/>
                <a:gd name="T1" fmla="*/ 36 h 236"/>
                <a:gd name="T2" fmla="*/ 58 w 198"/>
                <a:gd name="T3" fmla="*/ 46 h 236"/>
                <a:gd name="T4" fmla="*/ 46 w 198"/>
                <a:gd name="T5" fmla="*/ 58 h 236"/>
                <a:gd name="T6" fmla="*/ 33 w 198"/>
                <a:gd name="T7" fmla="*/ 72 h 236"/>
                <a:gd name="T8" fmla="*/ 22 w 198"/>
                <a:gd name="T9" fmla="*/ 85 h 236"/>
                <a:gd name="T10" fmla="*/ 14 w 198"/>
                <a:gd name="T11" fmla="*/ 100 h 236"/>
                <a:gd name="T12" fmla="*/ 7 w 198"/>
                <a:gd name="T13" fmla="*/ 115 h 236"/>
                <a:gd name="T14" fmla="*/ 2 w 198"/>
                <a:gd name="T15" fmla="*/ 130 h 236"/>
                <a:gd name="T16" fmla="*/ 0 w 198"/>
                <a:gd name="T17" fmla="*/ 146 h 236"/>
                <a:gd name="T18" fmla="*/ 2 w 198"/>
                <a:gd name="T19" fmla="*/ 170 h 236"/>
                <a:gd name="T20" fmla="*/ 12 w 198"/>
                <a:gd name="T21" fmla="*/ 190 h 236"/>
                <a:gd name="T22" fmla="*/ 26 w 198"/>
                <a:gd name="T23" fmla="*/ 207 h 236"/>
                <a:gd name="T24" fmla="*/ 43 w 198"/>
                <a:gd name="T25" fmla="*/ 220 h 236"/>
                <a:gd name="T26" fmla="*/ 64 w 198"/>
                <a:gd name="T27" fmla="*/ 229 h 236"/>
                <a:gd name="T28" fmla="*/ 88 w 198"/>
                <a:gd name="T29" fmla="*/ 235 h 236"/>
                <a:gd name="T30" fmla="*/ 110 w 198"/>
                <a:gd name="T31" fmla="*/ 236 h 236"/>
                <a:gd name="T32" fmla="*/ 132 w 198"/>
                <a:gd name="T33" fmla="*/ 232 h 236"/>
                <a:gd name="T34" fmla="*/ 137 w 198"/>
                <a:gd name="T35" fmla="*/ 232 h 236"/>
                <a:gd name="T36" fmla="*/ 142 w 198"/>
                <a:gd name="T37" fmla="*/ 230 h 236"/>
                <a:gd name="T38" fmla="*/ 145 w 198"/>
                <a:gd name="T39" fmla="*/ 226 h 236"/>
                <a:gd name="T40" fmla="*/ 146 w 198"/>
                <a:gd name="T41" fmla="*/ 221 h 236"/>
                <a:gd name="T42" fmla="*/ 145 w 198"/>
                <a:gd name="T43" fmla="*/ 219 h 236"/>
                <a:gd name="T44" fmla="*/ 142 w 198"/>
                <a:gd name="T45" fmla="*/ 219 h 236"/>
                <a:gd name="T46" fmla="*/ 137 w 198"/>
                <a:gd name="T47" fmla="*/ 217 h 236"/>
                <a:gd name="T48" fmla="*/ 131 w 198"/>
                <a:gd name="T49" fmla="*/ 217 h 236"/>
                <a:gd name="T50" fmla="*/ 124 w 198"/>
                <a:gd name="T51" fmla="*/ 217 h 236"/>
                <a:gd name="T52" fmla="*/ 118 w 198"/>
                <a:gd name="T53" fmla="*/ 217 h 236"/>
                <a:gd name="T54" fmla="*/ 112 w 198"/>
                <a:gd name="T55" fmla="*/ 217 h 236"/>
                <a:gd name="T56" fmla="*/ 109 w 198"/>
                <a:gd name="T57" fmla="*/ 217 h 236"/>
                <a:gd name="T58" fmla="*/ 97 w 198"/>
                <a:gd name="T59" fmla="*/ 216 h 236"/>
                <a:gd name="T60" fmla="*/ 87 w 198"/>
                <a:gd name="T61" fmla="*/ 215 h 236"/>
                <a:gd name="T62" fmla="*/ 75 w 198"/>
                <a:gd name="T63" fmla="*/ 214 h 236"/>
                <a:gd name="T64" fmla="*/ 63 w 198"/>
                <a:gd name="T65" fmla="*/ 211 h 236"/>
                <a:gd name="T66" fmla="*/ 51 w 198"/>
                <a:gd name="T67" fmla="*/ 207 h 236"/>
                <a:gd name="T68" fmla="*/ 40 w 198"/>
                <a:gd name="T69" fmla="*/ 199 h 236"/>
                <a:gd name="T70" fmla="*/ 29 w 198"/>
                <a:gd name="T71" fmla="*/ 189 h 236"/>
                <a:gd name="T72" fmla="*/ 17 w 198"/>
                <a:gd name="T73" fmla="*/ 174 h 236"/>
                <a:gd name="T74" fmla="*/ 15 w 198"/>
                <a:gd name="T75" fmla="*/ 157 h 236"/>
                <a:gd name="T76" fmla="*/ 16 w 198"/>
                <a:gd name="T77" fmla="*/ 141 h 236"/>
                <a:gd name="T78" fmla="*/ 21 w 198"/>
                <a:gd name="T79" fmla="*/ 124 h 236"/>
                <a:gd name="T80" fmla="*/ 28 w 198"/>
                <a:gd name="T81" fmla="*/ 109 h 236"/>
                <a:gd name="T82" fmla="*/ 39 w 198"/>
                <a:gd name="T83" fmla="*/ 96 h 236"/>
                <a:gd name="T84" fmla="*/ 50 w 198"/>
                <a:gd name="T85" fmla="*/ 82 h 236"/>
                <a:gd name="T86" fmla="*/ 63 w 198"/>
                <a:gd name="T87" fmla="*/ 70 h 236"/>
                <a:gd name="T88" fmla="*/ 78 w 198"/>
                <a:gd name="T89" fmla="*/ 59 h 236"/>
                <a:gd name="T90" fmla="*/ 94 w 198"/>
                <a:gd name="T91" fmla="*/ 49 h 236"/>
                <a:gd name="T92" fmla="*/ 110 w 198"/>
                <a:gd name="T93" fmla="*/ 39 h 236"/>
                <a:gd name="T94" fmla="*/ 126 w 198"/>
                <a:gd name="T95" fmla="*/ 31 h 236"/>
                <a:gd name="T96" fmla="*/ 142 w 198"/>
                <a:gd name="T97" fmla="*/ 24 h 236"/>
                <a:gd name="T98" fmla="*/ 158 w 198"/>
                <a:gd name="T99" fmla="*/ 19 h 236"/>
                <a:gd name="T100" fmla="*/ 172 w 198"/>
                <a:gd name="T101" fmla="*/ 13 h 236"/>
                <a:gd name="T102" fmla="*/ 186 w 198"/>
                <a:gd name="T103" fmla="*/ 10 h 236"/>
                <a:gd name="T104" fmla="*/ 198 w 198"/>
                <a:gd name="T105" fmla="*/ 7 h 236"/>
                <a:gd name="T106" fmla="*/ 190 w 198"/>
                <a:gd name="T107" fmla="*/ 3 h 236"/>
                <a:gd name="T108" fmla="*/ 177 w 198"/>
                <a:gd name="T109" fmla="*/ 0 h 236"/>
                <a:gd name="T110" fmla="*/ 162 w 198"/>
                <a:gd name="T111" fmla="*/ 3 h 236"/>
                <a:gd name="T112" fmla="*/ 144 w 198"/>
                <a:gd name="T113" fmla="*/ 6 h 236"/>
                <a:gd name="T114" fmla="*/ 124 w 198"/>
                <a:gd name="T115" fmla="*/ 12 h 236"/>
                <a:gd name="T116" fmla="*/ 105 w 198"/>
                <a:gd name="T117" fmla="*/ 19 h 236"/>
                <a:gd name="T118" fmla="*/ 88 w 198"/>
                <a:gd name="T119" fmla="*/ 28 h 236"/>
                <a:gd name="T120" fmla="*/ 73 w 198"/>
                <a:gd name="T121" fmla="*/ 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219" name="Freeform 587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>
                <a:gd name="T0" fmla="*/ 108 w 128"/>
                <a:gd name="T1" fmla="*/ 61 h 183"/>
                <a:gd name="T2" fmla="*/ 111 w 128"/>
                <a:gd name="T3" fmla="*/ 80 h 183"/>
                <a:gd name="T4" fmla="*/ 109 w 128"/>
                <a:gd name="T5" fmla="*/ 97 h 183"/>
                <a:gd name="T6" fmla="*/ 101 w 128"/>
                <a:gd name="T7" fmla="*/ 110 h 183"/>
                <a:gd name="T8" fmla="*/ 89 w 128"/>
                <a:gd name="T9" fmla="*/ 123 h 183"/>
                <a:gd name="T10" fmla="*/ 75 w 128"/>
                <a:gd name="T11" fmla="*/ 134 h 183"/>
                <a:gd name="T12" fmla="*/ 60 w 128"/>
                <a:gd name="T13" fmla="*/ 145 h 183"/>
                <a:gd name="T14" fmla="*/ 43 w 128"/>
                <a:gd name="T15" fmla="*/ 156 h 183"/>
                <a:gd name="T16" fmla="*/ 29 w 128"/>
                <a:gd name="T17" fmla="*/ 167 h 183"/>
                <a:gd name="T18" fmla="*/ 27 w 128"/>
                <a:gd name="T19" fmla="*/ 170 h 183"/>
                <a:gd name="T20" fmla="*/ 26 w 128"/>
                <a:gd name="T21" fmla="*/ 172 h 183"/>
                <a:gd name="T22" fmla="*/ 26 w 128"/>
                <a:gd name="T23" fmla="*/ 176 h 183"/>
                <a:gd name="T24" fmla="*/ 28 w 128"/>
                <a:gd name="T25" fmla="*/ 179 h 183"/>
                <a:gd name="T26" fmla="*/ 30 w 128"/>
                <a:gd name="T27" fmla="*/ 182 h 183"/>
                <a:gd name="T28" fmla="*/ 34 w 128"/>
                <a:gd name="T29" fmla="*/ 183 h 183"/>
                <a:gd name="T30" fmla="*/ 37 w 128"/>
                <a:gd name="T31" fmla="*/ 183 h 183"/>
                <a:gd name="T32" fmla="*/ 41 w 128"/>
                <a:gd name="T33" fmla="*/ 182 h 183"/>
                <a:gd name="T34" fmla="*/ 58 w 128"/>
                <a:gd name="T35" fmla="*/ 171 h 183"/>
                <a:gd name="T36" fmla="*/ 76 w 128"/>
                <a:gd name="T37" fmla="*/ 160 h 183"/>
                <a:gd name="T38" fmla="*/ 92 w 128"/>
                <a:gd name="T39" fmla="*/ 147 h 183"/>
                <a:gd name="T40" fmla="*/ 108 w 128"/>
                <a:gd name="T41" fmla="*/ 132 h 183"/>
                <a:gd name="T42" fmla="*/ 118 w 128"/>
                <a:gd name="T43" fmla="*/ 116 h 183"/>
                <a:gd name="T44" fmla="*/ 125 w 128"/>
                <a:gd name="T45" fmla="*/ 98 h 183"/>
                <a:gd name="T46" fmla="*/ 128 w 128"/>
                <a:gd name="T47" fmla="*/ 78 h 183"/>
                <a:gd name="T48" fmla="*/ 123 w 128"/>
                <a:gd name="T49" fmla="*/ 58 h 183"/>
                <a:gd name="T50" fmla="*/ 112 w 128"/>
                <a:gd name="T51" fmla="*/ 41 h 183"/>
                <a:gd name="T52" fmla="*/ 98 w 128"/>
                <a:gd name="T53" fmla="*/ 28 h 183"/>
                <a:gd name="T54" fmla="*/ 80 w 128"/>
                <a:gd name="T55" fmla="*/ 16 h 183"/>
                <a:gd name="T56" fmla="*/ 61 w 128"/>
                <a:gd name="T57" fmla="*/ 8 h 183"/>
                <a:gd name="T58" fmla="*/ 41 w 128"/>
                <a:gd name="T59" fmla="*/ 2 h 183"/>
                <a:gd name="T60" fmla="*/ 23 w 128"/>
                <a:gd name="T61" fmla="*/ 0 h 183"/>
                <a:gd name="T62" fmla="*/ 9 w 128"/>
                <a:gd name="T63" fmla="*/ 1 h 183"/>
                <a:gd name="T64" fmla="*/ 0 w 128"/>
                <a:gd name="T65" fmla="*/ 6 h 183"/>
                <a:gd name="T66" fmla="*/ 16 w 128"/>
                <a:gd name="T67" fmla="*/ 10 h 183"/>
                <a:gd name="T68" fmla="*/ 33 w 128"/>
                <a:gd name="T69" fmla="*/ 14 h 183"/>
                <a:gd name="T70" fmla="*/ 48 w 128"/>
                <a:gd name="T71" fmla="*/ 17 h 183"/>
                <a:gd name="T72" fmla="*/ 63 w 128"/>
                <a:gd name="T73" fmla="*/ 22 h 183"/>
                <a:gd name="T74" fmla="*/ 77 w 128"/>
                <a:gd name="T75" fmla="*/ 28 h 183"/>
                <a:gd name="T76" fmla="*/ 90 w 128"/>
                <a:gd name="T77" fmla="*/ 36 h 183"/>
                <a:gd name="T78" fmla="*/ 101 w 128"/>
                <a:gd name="T79" fmla="*/ 46 h 183"/>
                <a:gd name="T80" fmla="*/ 108 w 128"/>
                <a:gd name="T81" fmla="*/ 6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220" name="Freeform 588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>
                <a:gd name="T0" fmla="*/ 101 w 323"/>
                <a:gd name="T1" fmla="*/ 70 h 379"/>
                <a:gd name="T2" fmla="*/ 54 w 323"/>
                <a:gd name="T3" fmla="*/ 115 h 379"/>
                <a:gd name="T4" fmla="*/ 18 w 323"/>
                <a:gd name="T5" fmla="*/ 167 h 379"/>
                <a:gd name="T6" fmla="*/ 0 w 323"/>
                <a:gd name="T7" fmla="*/ 227 h 379"/>
                <a:gd name="T8" fmla="*/ 4 w 323"/>
                <a:gd name="T9" fmla="*/ 267 h 379"/>
                <a:gd name="T10" fmla="*/ 11 w 323"/>
                <a:gd name="T11" fmla="*/ 283 h 379"/>
                <a:gd name="T12" fmla="*/ 21 w 323"/>
                <a:gd name="T13" fmla="*/ 298 h 379"/>
                <a:gd name="T14" fmla="*/ 34 w 323"/>
                <a:gd name="T15" fmla="*/ 311 h 379"/>
                <a:gd name="T16" fmla="*/ 57 w 323"/>
                <a:gd name="T17" fmla="*/ 325 h 379"/>
                <a:gd name="T18" fmla="*/ 87 w 323"/>
                <a:gd name="T19" fmla="*/ 340 h 379"/>
                <a:gd name="T20" fmla="*/ 120 w 323"/>
                <a:gd name="T21" fmla="*/ 351 h 379"/>
                <a:gd name="T22" fmla="*/ 153 w 323"/>
                <a:gd name="T23" fmla="*/ 360 h 379"/>
                <a:gd name="T24" fmla="*/ 187 w 323"/>
                <a:gd name="T25" fmla="*/ 367 h 379"/>
                <a:gd name="T26" fmla="*/ 221 w 323"/>
                <a:gd name="T27" fmla="*/ 372 h 379"/>
                <a:gd name="T28" fmla="*/ 256 w 323"/>
                <a:gd name="T29" fmla="*/ 375 h 379"/>
                <a:gd name="T30" fmla="*/ 290 w 323"/>
                <a:gd name="T31" fmla="*/ 378 h 379"/>
                <a:gd name="T32" fmla="*/ 312 w 323"/>
                <a:gd name="T33" fmla="*/ 379 h 379"/>
                <a:gd name="T34" fmla="*/ 320 w 323"/>
                <a:gd name="T35" fmla="*/ 372 h 379"/>
                <a:gd name="T36" fmla="*/ 323 w 323"/>
                <a:gd name="T37" fmla="*/ 360 h 379"/>
                <a:gd name="T38" fmla="*/ 316 w 323"/>
                <a:gd name="T39" fmla="*/ 352 h 379"/>
                <a:gd name="T40" fmla="*/ 295 w 323"/>
                <a:gd name="T41" fmla="*/ 351 h 379"/>
                <a:gd name="T42" fmla="*/ 263 w 323"/>
                <a:gd name="T43" fmla="*/ 350 h 379"/>
                <a:gd name="T44" fmla="*/ 231 w 323"/>
                <a:gd name="T45" fmla="*/ 348 h 379"/>
                <a:gd name="T46" fmla="*/ 200 w 323"/>
                <a:gd name="T47" fmla="*/ 343 h 379"/>
                <a:gd name="T48" fmla="*/ 168 w 323"/>
                <a:gd name="T49" fmla="*/ 337 h 379"/>
                <a:gd name="T50" fmla="*/ 136 w 323"/>
                <a:gd name="T51" fmla="*/ 329 h 379"/>
                <a:gd name="T52" fmla="*/ 106 w 323"/>
                <a:gd name="T53" fmla="*/ 320 h 379"/>
                <a:gd name="T54" fmla="*/ 76 w 323"/>
                <a:gd name="T55" fmla="*/ 306 h 379"/>
                <a:gd name="T56" fmla="*/ 51 w 323"/>
                <a:gd name="T57" fmla="*/ 291 h 379"/>
                <a:gd name="T58" fmla="*/ 35 w 323"/>
                <a:gd name="T59" fmla="*/ 269 h 379"/>
                <a:gd name="T60" fmla="*/ 31 w 323"/>
                <a:gd name="T61" fmla="*/ 239 h 379"/>
                <a:gd name="T62" fmla="*/ 38 w 323"/>
                <a:gd name="T63" fmla="*/ 197 h 379"/>
                <a:gd name="T64" fmla="*/ 51 w 323"/>
                <a:gd name="T65" fmla="*/ 165 h 379"/>
                <a:gd name="T66" fmla="*/ 68 w 323"/>
                <a:gd name="T67" fmla="*/ 136 h 379"/>
                <a:gd name="T68" fmla="*/ 89 w 323"/>
                <a:gd name="T69" fmla="*/ 111 h 379"/>
                <a:gd name="T70" fmla="*/ 114 w 323"/>
                <a:gd name="T71" fmla="*/ 88 h 379"/>
                <a:gd name="T72" fmla="*/ 144 w 323"/>
                <a:gd name="T73" fmla="*/ 64 h 379"/>
                <a:gd name="T74" fmla="*/ 181 w 323"/>
                <a:gd name="T75" fmla="*/ 41 h 379"/>
                <a:gd name="T76" fmla="*/ 219 w 323"/>
                <a:gd name="T77" fmla="*/ 22 h 379"/>
                <a:gd name="T78" fmla="*/ 253 w 323"/>
                <a:gd name="T79" fmla="*/ 7 h 379"/>
                <a:gd name="T80" fmla="*/ 255 w 323"/>
                <a:gd name="T81" fmla="*/ 0 h 379"/>
                <a:gd name="T82" fmla="*/ 221 w 323"/>
                <a:gd name="T83" fmla="*/ 5 h 379"/>
                <a:gd name="T84" fmla="*/ 181 w 323"/>
                <a:gd name="T85" fmla="*/ 19 h 379"/>
                <a:gd name="T86" fmla="*/ 142 w 323"/>
                <a:gd name="T87" fmla="*/ 39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221" name="Freeform 589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>
                <a:gd name="T0" fmla="*/ 235 w 282"/>
                <a:gd name="T1" fmla="*/ 78 h 253"/>
                <a:gd name="T2" fmla="*/ 248 w 282"/>
                <a:gd name="T3" fmla="*/ 92 h 253"/>
                <a:gd name="T4" fmla="*/ 255 w 282"/>
                <a:gd name="T5" fmla="*/ 108 h 253"/>
                <a:gd name="T6" fmla="*/ 259 w 282"/>
                <a:gd name="T7" fmla="*/ 125 h 253"/>
                <a:gd name="T8" fmla="*/ 259 w 282"/>
                <a:gd name="T9" fmla="*/ 144 h 253"/>
                <a:gd name="T10" fmla="*/ 257 w 282"/>
                <a:gd name="T11" fmla="*/ 159 h 253"/>
                <a:gd name="T12" fmla="*/ 252 w 282"/>
                <a:gd name="T13" fmla="*/ 171 h 253"/>
                <a:gd name="T14" fmla="*/ 244 w 282"/>
                <a:gd name="T15" fmla="*/ 184 h 253"/>
                <a:gd name="T16" fmla="*/ 236 w 282"/>
                <a:gd name="T17" fmla="*/ 194 h 253"/>
                <a:gd name="T18" fmla="*/ 225 w 282"/>
                <a:gd name="T19" fmla="*/ 206 h 253"/>
                <a:gd name="T20" fmla="*/ 215 w 282"/>
                <a:gd name="T21" fmla="*/ 215 h 253"/>
                <a:gd name="T22" fmla="*/ 204 w 282"/>
                <a:gd name="T23" fmla="*/ 225 h 253"/>
                <a:gd name="T24" fmla="*/ 194 w 282"/>
                <a:gd name="T25" fmla="*/ 236 h 253"/>
                <a:gd name="T26" fmla="*/ 191 w 282"/>
                <a:gd name="T27" fmla="*/ 239 h 253"/>
                <a:gd name="T28" fmla="*/ 190 w 282"/>
                <a:gd name="T29" fmla="*/ 242 h 253"/>
                <a:gd name="T30" fmla="*/ 191 w 282"/>
                <a:gd name="T31" fmla="*/ 246 h 253"/>
                <a:gd name="T32" fmla="*/ 194 w 282"/>
                <a:gd name="T33" fmla="*/ 249 h 253"/>
                <a:gd name="T34" fmla="*/ 197 w 282"/>
                <a:gd name="T35" fmla="*/ 252 h 253"/>
                <a:gd name="T36" fmla="*/ 201 w 282"/>
                <a:gd name="T37" fmla="*/ 253 h 253"/>
                <a:gd name="T38" fmla="*/ 205 w 282"/>
                <a:gd name="T39" fmla="*/ 252 h 253"/>
                <a:gd name="T40" fmla="*/ 209 w 282"/>
                <a:gd name="T41" fmla="*/ 249 h 253"/>
                <a:gd name="T42" fmla="*/ 232 w 282"/>
                <a:gd name="T43" fmla="*/ 234 h 253"/>
                <a:gd name="T44" fmla="*/ 251 w 282"/>
                <a:gd name="T45" fmla="*/ 215 h 253"/>
                <a:gd name="T46" fmla="*/ 267 w 282"/>
                <a:gd name="T47" fmla="*/ 192 h 253"/>
                <a:gd name="T48" fmla="*/ 278 w 282"/>
                <a:gd name="T49" fmla="*/ 168 h 253"/>
                <a:gd name="T50" fmla="*/ 282 w 282"/>
                <a:gd name="T51" fmla="*/ 141 h 253"/>
                <a:gd name="T52" fmla="*/ 279 w 282"/>
                <a:gd name="T53" fmla="*/ 116 h 253"/>
                <a:gd name="T54" fmla="*/ 270 w 282"/>
                <a:gd name="T55" fmla="*/ 92 h 253"/>
                <a:gd name="T56" fmla="*/ 251 w 282"/>
                <a:gd name="T57" fmla="*/ 70 h 253"/>
                <a:gd name="T58" fmla="*/ 237 w 282"/>
                <a:gd name="T59" fmla="*/ 59 h 253"/>
                <a:gd name="T60" fmla="*/ 221 w 282"/>
                <a:gd name="T61" fmla="*/ 48 h 253"/>
                <a:gd name="T62" fmla="*/ 202 w 282"/>
                <a:gd name="T63" fmla="*/ 39 h 253"/>
                <a:gd name="T64" fmla="*/ 183 w 282"/>
                <a:gd name="T65" fmla="*/ 31 h 253"/>
                <a:gd name="T66" fmla="*/ 163 w 282"/>
                <a:gd name="T67" fmla="*/ 24 h 253"/>
                <a:gd name="T68" fmla="*/ 142 w 282"/>
                <a:gd name="T69" fmla="*/ 18 h 253"/>
                <a:gd name="T70" fmla="*/ 122 w 282"/>
                <a:gd name="T71" fmla="*/ 13 h 253"/>
                <a:gd name="T72" fmla="*/ 101 w 282"/>
                <a:gd name="T73" fmla="*/ 8 h 253"/>
                <a:gd name="T74" fmla="*/ 82 w 282"/>
                <a:gd name="T75" fmla="*/ 5 h 253"/>
                <a:gd name="T76" fmla="*/ 63 w 282"/>
                <a:gd name="T77" fmla="*/ 2 h 253"/>
                <a:gd name="T78" fmla="*/ 47 w 282"/>
                <a:gd name="T79" fmla="*/ 0 h 253"/>
                <a:gd name="T80" fmla="*/ 32 w 282"/>
                <a:gd name="T81" fmla="*/ 0 h 253"/>
                <a:gd name="T82" fmla="*/ 19 w 282"/>
                <a:gd name="T83" fmla="*/ 0 h 253"/>
                <a:gd name="T84" fmla="*/ 10 w 282"/>
                <a:gd name="T85" fmla="*/ 1 h 253"/>
                <a:gd name="T86" fmla="*/ 4 w 282"/>
                <a:gd name="T87" fmla="*/ 4 h 253"/>
                <a:gd name="T88" fmla="*/ 0 w 282"/>
                <a:gd name="T89" fmla="*/ 6 h 253"/>
                <a:gd name="T90" fmla="*/ 12 w 282"/>
                <a:gd name="T91" fmla="*/ 8 h 253"/>
                <a:gd name="T92" fmla="*/ 25 w 282"/>
                <a:gd name="T93" fmla="*/ 9 h 253"/>
                <a:gd name="T94" fmla="*/ 38 w 282"/>
                <a:gd name="T95" fmla="*/ 12 h 253"/>
                <a:gd name="T96" fmla="*/ 52 w 282"/>
                <a:gd name="T97" fmla="*/ 14 h 253"/>
                <a:gd name="T98" fmla="*/ 67 w 282"/>
                <a:gd name="T99" fmla="*/ 16 h 253"/>
                <a:gd name="T100" fmla="*/ 82 w 282"/>
                <a:gd name="T101" fmla="*/ 18 h 253"/>
                <a:gd name="T102" fmla="*/ 97 w 282"/>
                <a:gd name="T103" fmla="*/ 22 h 253"/>
                <a:gd name="T104" fmla="*/ 114 w 282"/>
                <a:gd name="T105" fmla="*/ 25 h 253"/>
                <a:gd name="T106" fmla="*/ 129 w 282"/>
                <a:gd name="T107" fmla="*/ 30 h 253"/>
                <a:gd name="T108" fmla="*/ 146 w 282"/>
                <a:gd name="T109" fmla="*/ 35 h 253"/>
                <a:gd name="T110" fmla="*/ 162 w 282"/>
                <a:gd name="T111" fmla="*/ 40 h 253"/>
                <a:gd name="T112" fmla="*/ 177 w 282"/>
                <a:gd name="T113" fmla="*/ 46 h 253"/>
                <a:gd name="T114" fmla="*/ 192 w 282"/>
                <a:gd name="T115" fmla="*/ 53 h 253"/>
                <a:gd name="T116" fmla="*/ 208 w 282"/>
                <a:gd name="T117" fmla="*/ 60 h 253"/>
                <a:gd name="T118" fmla="*/ 222 w 282"/>
                <a:gd name="T119" fmla="*/ 69 h 253"/>
                <a:gd name="T120" fmla="*/ 235 w 282"/>
                <a:gd name="T121" fmla="*/ 78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222" name="Freeform 590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>
                <a:gd name="T0" fmla="*/ 0 w 115"/>
                <a:gd name="T1" fmla="*/ 128 h 236"/>
                <a:gd name="T2" fmla="*/ 0 w 115"/>
                <a:gd name="T3" fmla="*/ 148 h 236"/>
                <a:gd name="T4" fmla="*/ 5 w 115"/>
                <a:gd name="T5" fmla="*/ 166 h 236"/>
                <a:gd name="T6" fmla="*/ 13 w 115"/>
                <a:gd name="T7" fmla="*/ 184 h 236"/>
                <a:gd name="T8" fmla="*/ 24 w 115"/>
                <a:gd name="T9" fmla="*/ 198 h 236"/>
                <a:gd name="T10" fmla="*/ 39 w 115"/>
                <a:gd name="T11" fmla="*/ 211 h 236"/>
                <a:gd name="T12" fmla="*/ 55 w 115"/>
                <a:gd name="T13" fmla="*/ 223 h 236"/>
                <a:gd name="T14" fmla="*/ 74 w 115"/>
                <a:gd name="T15" fmla="*/ 231 h 236"/>
                <a:gd name="T16" fmla="*/ 92 w 115"/>
                <a:gd name="T17" fmla="*/ 235 h 236"/>
                <a:gd name="T18" fmla="*/ 98 w 115"/>
                <a:gd name="T19" fmla="*/ 236 h 236"/>
                <a:gd name="T20" fmla="*/ 104 w 115"/>
                <a:gd name="T21" fmla="*/ 234 h 236"/>
                <a:gd name="T22" fmla="*/ 109 w 115"/>
                <a:gd name="T23" fmla="*/ 231 h 236"/>
                <a:gd name="T24" fmla="*/ 111 w 115"/>
                <a:gd name="T25" fmla="*/ 226 h 236"/>
                <a:gd name="T26" fmla="*/ 111 w 115"/>
                <a:gd name="T27" fmla="*/ 220 h 236"/>
                <a:gd name="T28" fmla="*/ 110 w 115"/>
                <a:gd name="T29" fmla="*/ 215 h 236"/>
                <a:gd name="T30" fmla="*/ 107 w 115"/>
                <a:gd name="T31" fmla="*/ 210 h 236"/>
                <a:gd name="T32" fmla="*/ 101 w 115"/>
                <a:gd name="T33" fmla="*/ 208 h 236"/>
                <a:gd name="T34" fmla="*/ 82 w 115"/>
                <a:gd name="T35" fmla="*/ 201 h 236"/>
                <a:gd name="T36" fmla="*/ 64 w 115"/>
                <a:gd name="T37" fmla="*/ 192 h 236"/>
                <a:gd name="T38" fmla="*/ 50 w 115"/>
                <a:gd name="T39" fmla="*/ 179 h 236"/>
                <a:gd name="T40" fmla="*/ 40 w 115"/>
                <a:gd name="T41" fmla="*/ 165 h 236"/>
                <a:gd name="T42" fmla="*/ 33 w 115"/>
                <a:gd name="T43" fmla="*/ 148 h 236"/>
                <a:gd name="T44" fmla="*/ 29 w 115"/>
                <a:gd name="T45" fmla="*/ 130 h 236"/>
                <a:gd name="T46" fmla="*/ 29 w 115"/>
                <a:gd name="T47" fmla="*/ 110 h 236"/>
                <a:gd name="T48" fmla="*/ 35 w 115"/>
                <a:gd name="T49" fmla="*/ 89 h 236"/>
                <a:gd name="T50" fmla="*/ 43 w 115"/>
                <a:gd name="T51" fmla="*/ 74 h 236"/>
                <a:gd name="T52" fmla="*/ 56 w 115"/>
                <a:gd name="T53" fmla="*/ 60 h 236"/>
                <a:gd name="T54" fmla="*/ 70 w 115"/>
                <a:gd name="T55" fmla="*/ 46 h 236"/>
                <a:gd name="T56" fmla="*/ 85 w 115"/>
                <a:gd name="T57" fmla="*/ 33 h 236"/>
                <a:gd name="T58" fmla="*/ 98 w 115"/>
                <a:gd name="T59" fmla="*/ 23 h 236"/>
                <a:gd name="T60" fmla="*/ 109 w 115"/>
                <a:gd name="T61" fmla="*/ 12 h 236"/>
                <a:gd name="T62" fmla="*/ 115 w 115"/>
                <a:gd name="T63" fmla="*/ 6 h 236"/>
                <a:gd name="T64" fmla="*/ 115 w 115"/>
                <a:gd name="T65" fmla="*/ 0 h 236"/>
                <a:gd name="T66" fmla="*/ 102 w 115"/>
                <a:gd name="T67" fmla="*/ 4 h 236"/>
                <a:gd name="T68" fmla="*/ 85 w 115"/>
                <a:gd name="T69" fmla="*/ 12 h 236"/>
                <a:gd name="T70" fmla="*/ 68 w 115"/>
                <a:gd name="T71" fmla="*/ 26 h 236"/>
                <a:gd name="T72" fmla="*/ 49 w 115"/>
                <a:gd name="T73" fmla="*/ 42 h 236"/>
                <a:gd name="T74" fmla="*/ 32 w 115"/>
                <a:gd name="T75" fmla="*/ 61 h 236"/>
                <a:gd name="T76" fmla="*/ 17 w 115"/>
                <a:gd name="T77" fmla="*/ 82 h 236"/>
                <a:gd name="T78" fmla="*/ 6 w 115"/>
                <a:gd name="T79" fmla="*/ 105 h 236"/>
                <a:gd name="T80" fmla="*/ 0 w 115"/>
                <a:gd name="T81" fmla="*/ 128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223" name="Freeform 591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>
                <a:gd name="T0" fmla="*/ 208 w 245"/>
                <a:gd name="T1" fmla="*/ 124 h 310"/>
                <a:gd name="T2" fmla="*/ 220 w 245"/>
                <a:gd name="T3" fmla="*/ 144 h 310"/>
                <a:gd name="T4" fmla="*/ 226 w 245"/>
                <a:gd name="T5" fmla="*/ 164 h 310"/>
                <a:gd name="T6" fmla="*/ 222 w 245"/>
                <a:gd name="T7" fmla="*/ 187 h 310"/>
                <a:gd name="T8" fmla="*/ 208 w 245"/>
                <a:gd name="T9" fmla="*/ 209 h 310"/>
                <a:gd name="T10" fmla="*/ 188 w 245"/>
                <a:gd name="T11" fmla="*/ 229 h 310"/>
                <a:gd name="T12" fmla="*/ 166 w 245"/>
                <a:gd name="T13" fmla="*/ 246 h 310"/>
                <a:gd name="T14" fmla="*/ 142 w 245"/>
                <a:gd name="T15" fmla="*/ 264 h 310"/>
                <a:gd name="T16" fmla="*/ 128 w 245"/>
                <a:gd name="T17" fmla="*/ 278 h 310"/>
                <a:gd name="T18" fmla="*/ 124 w 245"/>
                <a:gd name="T19" fmla="*/ 287 h 310"/>
                <a:gd name="T20" fmla="*/ 120 w 245"/>
                <a:gd name="T21" fmla="*/ 296 h 310"/>
                <a:gd name="T22" fmla="*/ 122 w 245"/>
                <a:gd name="T23" fmla="*/ 306 h 310"/>
                <a:gd name="T24" fmla="*/ 131 w 245"/>
                <a:gd name="T25" fmla="*/ 310 h 310"/>
                <a:gd name="T26" fmla="*/ 139 w 245"/>
                <a:gd name="T27" fmla="*/ 309 h 310"/>
                <a:gd name="T28" fmla="*/ 154 w 245"/>
                <a:gd name="T29" fmla="*/ 292 h 310"/>
                <a:gd name="T30" fmla="*/ 180 w 245"/>
                <a:gd name="T31" fmla="*/ 269 h 310"/>
                <a:gd name="T32" fmla="*/ 207 w 245"/>
                <a:gd name="T33" fmla="*/ 246 h 310"/>
                <a:gd name="T34" fmla="*/ 230 w 245"/>
                <a:gd name="T35" fmla="*/ 219 h 310"/>
                <a:gd name="T36" fmla="*/ 244 w 245"/>
                <a:gd name="T37" fmla="*/ 186 h 310"/>
                <a:gd name="T38" fmla="*/ 243 w 245"/>
                <a:gd name="T39" fmla="*/ 152 h 310"/>
                <a:gd name="T40" fmla="*/ 228 w 245"/>
                <a:gd name="T41" fmla="*/ 119 h 310"/>
                <a:gd name="T42" fmla="*/ 203 w 245"/>
                <a:gd name="T43" fmla="*/ 93 h 310"/>
                <a:gd name="T44" fmla="*/ 176 w 245"/>
                <a:gd name="T45" fmla="*/ 76 h 310"/>
                <a:gd name="T46" fmla="*/ 151 w 245"/>
                <a:gd name="T47" fmla="*/ 61 h 310"/>
                <a:gd name="T48" fmla="*/ 122 w 245"/>
                <a:gd name="T49" fmla="*/ 46 h 310"/>
                <a:gd name="T50" fmla="*/ 93 w 245"/>
                <a:gd name="T51" fmla="*/ 31 h 310"/>
                <a:gd name="T52" fmla="*/ 66 w 245"/>
                <a:gd name="T53" fmla="*/ 18 h 310"/>
                <a:gd name="T54" fmla="*/ 40 w 245"/>
                <a:gd name="T55" fmla="*/ 8 h 310"/>
                <a:gd name="T56" fmla="*/ 20 w 245"/>
                <a:gd name="T57" fmla="*/ 1 h 310"/>
                <a:gd name="T58" fmla="*/ 5 w 245"/>
                <a:gd name="T59" fmla="*/ 0 h 310"/>
                <a:gd name="T60" fmla="*/ 11 w 245"/>
                <a:gd name="T61" fmla="*/ 8 h 310"/>
                <a:gd name="T62" fmla="*/ 36 w 245"/>
                <a:gd name="T63" fmla="*/ 20 h 310"/>
                <a:gd name="T64" fmla="*/ 60 w 245"/>
                <a:gd name="T65" fmla="*/ 31 h 310"/>
                <a:gd name="T66" fmla="*/ 86 w 245"/>
                <a:gd name="T67" fmla="*/ 44 h 310"/>
                <a:gd name="T68" fmla="*/ 113 w 245"/>
                <a:gd name="T69" fmla="*/ 57 h 310"/>
                <a:gd name="T70" fmla="*/ 139 w 245"/>
                <a:gd name="T71" fmla="*/ 71 h 310"/>
                <a:gd name="T72" fmla="*/ 165 w 245"/>
                <a:gd name="T73" fmla="*/ 88 h 310"/>
                <a:gd name="T74" fmla="*/ 188 w 245"/>
                <a:gd name="T75" fmla="*/ 106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224" name="Freeform 592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>
                <a:gd name="T0" fmla="*/ 0 w 125"/>
                <a:gd name="T1" fmla="*/ 175 h 175"/>
                <a:gd name="T2" fmla="*/ 0 w 125"/>
                <a:gd name="T3" fmla="*/ 144 h 175"/>
                <a:gd name="T4" fmla="*/ 11 w 125"/>
                <a:gd name="T5" fmla="*/ 144 h 175"/>
                <a:gd name="T6" fmla="*/ 11 w 125"/>
                <a:gd name="T7" fmla="*/ 118 h 175"/>
                <a:gd name="T8" fmla="*/ 23 w 125"/>
                <a:gd name="T9" fmla="*/ 114 h 175"/>
                <a:gd name="T10" fmla="*/ 20 w 125"/>
                <a:gd name="T11" fmla="*/ 88 h 175"/>
                <a:gd name="T12" fmla="*/ 30 w 125"/>
                <a:gd name="T13" fmla="*/ 84 h 175"/>
                <a:gd name="T14" fmla="*/ 30 w 125"/>
                <a:gd name="T15" fmla="*/ 58 h 175"/>
                <a:gd name="T16" fmla="*/ 39 w 125"/>
                <a:gd name="T17" fmla="*/ 54 h 175"/>
                <a:gd name="T18" fmla="*/ 39 w 125"/>
                <a:gd name="T19" fmla="*/ 28 h 175"/>
                <a:gd name="T20" fmla="*/ 48 w 125"/>
                <a:gd name="T21" fmla="*/ 28 h 175"/>
                <a:gd name="T22" fmla="*/ 56 w 125"/>
                <a:gd name="T23" fmla="*/ 0 h 175"/>
                <a:gd name="T24" fmla="*/ 80 w 125"/>
                <a:gd name="T25" fmla="*/ 0 h 175"/>
                <a:gd name="T26" fmla="*/ 81 w 125"/>
                <a:gd name="T27" fmla="*/ 25 h 175"/>
                <a:gd name="T28" fmla="*/ 92 w 125"/>
                <a:gd name="T29" fmla="*/ 24 h 175"/>
                <a:gd name="T30" fmla="*/ 93 w 125"/>
                <a:gd name="T31" fmla="*/ 49 h 175"/>
                <a:gd name="T32" fmla="*/ 102 w 125"/>
                <a:gd name="T33" fmla="*/ 54 h 175"/>
                <a:gd name="T34" fmla="*/ 99 w 125"/>
                <a:gd name="T35" fmla="*/ 81 h 175"/>
                <a:gd name="T36" fmla="*/ 114 w 125"/>
                <a:gd name="T37" fmla="*/ 82 h 175"/>
                <a:gd name="T38" fmla="*/ 107 w 125"/>
                <a:gd name="T39" fmla="*/ 81 h 175"/>
                <a:gd name="T40" fmla="*/ 108 w 125"/>
                <a:gd name="T41" fmla="*/ 114 h 175"/>
                <a:gd name="T42" fmla="*/ 117 w 125"/>
                <a:gd name="T43" fmla="*/ 117 h 175"/>
                <a:gd name="T44" fmla="*/ 122 w 125"/>
                <a:gd name="T45" fmla="*/ 142 h 175"/>
                <a:gd name="T46" fmla="*/ 125 w 125"/>
                <a:gd name="T47" fmla="*/ 175 h 175"/>
                <a:gd name="T48" fmla="*/ 0 w 125"/>
                <a:gd name="T49" fmla="*/ 175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0225" name="Group 593"/>
          <p:cNvGrpSpPr>
            <a:grpSpLocks/>
          </p:cNvGrpSpPr>
          <p:nvPr/>
        </p:nvGrpSpPr>
        <p:grpSpPr bwMode="auto">
          <a:xfrm>
            <a:off x="5394325" y="3403600"/>
            <a:ext cx="290513" cy="404813"/>
            <a:chOff x="4290" y="3130"/>
            <a:chExt cx="183" cy="255"/>
          </a:xfrm>
        </p:grpSpPr>
        <p:pic>
          <p:nvPicPr>
            <p:cNvPr id="70226" name="Picture 594" descr="31u_bnrz[1]"/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</p:spPr>
        </p:pic>
        <p:sp>
          <p:nvSpPr>
            <p:cNvPr id="70227" name="Freeform 595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>
                <a:gd name="T0" fmla="*/ 70 w 199"/>
                <a:gd name="T1" fmla="*/ 29 h 232"/>
                <a:gd name="T2" fmla="*/ 55 w 199"/>
                <a:gd name="T3" fmla="*/ 39 h 232"/>
                <a:gd name="T4" fmla="*/ 42 w 199"/>
                <a:gd name="T5" fmla="*/ 50 h 232"/>
                <a:gd name="T6" fmla="*/ 30 w 199"/>
                <a:gd name="T7" fmla="*/ 63 h 232"/>
                <a:gd name="T8" fmla="*/ 20 w 199"/>
                <a:gd name="T9" fmla="*/ 77 h 232"/>
                <a:gd name="T10" fmla="*/ 12 w 199"/>
                <a:gd name="T11" fmla="*/ 91 h 232"/>
                <a:gd name="T12" fmla="*/ 6 w 199"/>
                <a:gd name="T13" fmla="*/ 108 h 232"/>
                <a:gd name="T14" fmla="*/ 2 w 199"/>
                <a:gd name="T15" fmla="*/ 125 h 232"/>
                <a:gd name="T16" fmla="*/ 0 w 199"/>
                <a:gd name="T17" fmla="*/ 142 h 232"/>
                <a:gd name="T18" fmla="*/ 2 w 199"/>
                <a:gd name="T19" fmla="*/ 166 h 232"/>
                <a:gd name="T20" fmla="*/ 12 w 199"/>
                <a:gd name="T21" fmla="*/ 186 h 232"/>
                <a:gd name="T22" fmla="*/ 26 w 199"/>
                <a:gd name="T23" fmla="*/ 203 h 232"/>
                <a:gd name="T24" fmla="*/ 45 w 199"/>
                <a:gd name="T25" fmla="*/ 216 h 232"/>
                <a:gd name="T26" fmla="*/ 66 w 199"/>
                <a:gd name="T27" fmla="*/ 226 h 232"/>
                <a:gd name="T28" fmla="*/ 88 w 199"/>
                <a:gd name="T29" fmla="*/ 230 h 232"/>
                <a:gd name="T30" fmla="*/ 111 w 199"/>
                <a:gd name="T31" fmla="*/ 232 h 232"/>
                <a:gd name="T32" fmla="*/ 134 w 199"/>
                <a:gd name="T33" fmla="*/ 228 h 232"/>
                <a:gd name="T34" fmla="*/ 138 w 199"/>
                <a:gd name="T35" fmla="*/ 228 h 232"/>
                <a:gd name="T36" fmla="*/ 143 w 199"/>
                <a:gd name="T37" fmla="*/ 226 h 232"/>
                <a:gd name="T38" fmla="*/ 147 w 199"/>
                <a:gd name="T39" fmla="*/ 222 h 232"/>
                <a:gd name="T40" fmla="*/ 148 w 199"/>
                <a:gd name="T41" fmla="*/ 218 h 232"/>
                <a:gd name="T42" fmla="*/ 145 w 199"/>
                <a:gd name="T43" fmla="*/ 212 h 232"/>
                <a:gd name="T44" fmla="*/ 141 w 199"/>
                <a:gd name="T45" fmla="*/ 207 h 232"/>
                <a:gd name="T46" fmla="*/ 135 w 199"/>
                <a:gd name="T47" fmla="*/ 203 h 232"/>
                <a:gd name="T48" fmla="*/ 129 w 199"/>
                <a:gd name="T49" fmla="*/ 201 h 232"/>
                <a:gd name="T50" fmla="*/ 117 w 199"/>
                <a:gd name="T51" fmla="*/ 197 h 232"/>
                <a:gd name="T52" fmla="*/ 105 w 199"/>
                <a:gd name="T53" fmla="*/ 195 h 232"/>
                <a:gd name="T54" fmla="*/ 94 w 199"/>
                <a:gd name="T55" fmla="*/ 193 h 232"/>
                <a:gd name="T56" fmla="*/ 83 w 199"/>
                <a:gd name="T57" fmla="*/ 190 h 232"/>
                <a:gd name="T58" fmla="*/ 73 w 199"/>
                <a:gd name="T59" fmla="*/ 187 h 232"/>
                <a:gd name="T60" fmla="*/ 62 w 199"/>
                <a:gd name="T61" fmla="*/ 182 h 232"/>
                <a:gd name="T62" fmla="*/ 53 w 199"/>
                <a:gd name="T63" fmla="*/ 176 h 232"/>
                <a:gd name="T64" fmla="*/ 43 w 199"/>
                <a:gd name="T65" fmla="*/ 167 h 232"/>
                <a:gd name="T66" fmla="*/ 40 w 199"/>
                <a:gd name="T67" fmla="*/ 128 h 232"/>
                <a:gd name="T68" fmla="*/ 49 w 199"/>
                <a:gd name="T69" fmla="*/ 96 h 232"/>
                <a:gd name="T70" fmla="*/ 68 w 199"/>
                <a:gd name="T71" fmla="*/ 71 h 232"/>
                <a:gd name="T72" fmla="*/ 94 w 199"/>
                <a:gd name="T73" fmla="*/ 50 h 232"/>
                <a:gd name="T74" fmla="*/ 122 w 199"/>
                <a:gd name="T75" fmla="*/ 34 h 232"/>
                <a:gd name="T76" fmla="*/ 151 w 199"/>
                <a:gd name="T77" fmla="*/ 21 h 232"/>
                <a:gd name="T78" fmla="*/ 178 w 199"/>
                <a:gd name="T79" fmla="*/ 12 h 232"/>
                <a:gd name="T80" fmla="*/ 199 w 199"/>
                <a:gd name="T81" fmla="*/ 4 h 232"/>
                <a:gd name="T82" fmla="*/ 186 w 199"/>
                <a:gd name="T83" fmla="*/ 1 h 232"/>
                <a:gd name="T84" fmla="*/ 172 w 199"/>
                <a:gd name="T85" fmla="*/ 0 h 232"/>
                <a:gd name="T86" fmla="*/ 156 w 199"/>
                <a:gd name="T87" fmla="*/ 2 h 232"/>
                <a:gd name="T88" fmla="*/ 138 w 199"/>
                <a:gd name="T89" fmla="*/ 4 h 232"/>
                <a:gd name="T90" fmla="*/ 121 w 199"/>
                <a:gd name="T91" fmla="*/ 10 h 232"/>
                <a:gd name="T92" fmla="*/ 103 w 199"/>
                <a:gd name="T93" fmla="*/ 16 h 232"/>
                <a:gd name="T94" fmla="*/ 86 w 199"/>
                <a:gd name="T95" fmla="*/ 23 h 232"/>
                <a:gd name="T96" fmla="*/ 70 w 199"/>
                <a:gd name="T97" fmla="*/ 29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228" name="Freeform 596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>
                <a:gd name="T0" fmla="*/ 108 w 128"/>
                <a:gd name="T1" fmla="*/ 59 h 180"/>
                <a:gd name="T2" fmla="*/ 113 w 128"/>
                <a:gd name="T3" fmla="*/ 77 h 180"/>
                <a:gd name="T4" fmla="*/ 111 w 128"/>
                <a:gd name="T5" fmla="*/ 94 h 180"/>
                <a:gd name="T6" fmla="*/ 103 w 128"/>
                <a:gd name="T7" fmla="*/ 108 h 180"/>
                <a:gd name="T8" fmla="*/ 91 w 128"/>
                <a:gd name="T9" fmla="*/ 121 h 180"/>
                <a:gd name="T10" fmla="*/ 77 w 128"/>
                <a:gd name="T11" fmla="*/ 132 h 180"/>
                <a:gd name="T12" fmla="*/ 61 w 128"/>
                <a:gd name="T13" fmla="*/ 144 h 180"/>
                <a:gd name="T14" fmla="*/ 45 w 128"/>
                <a:gd name="T15" fmla="*/ 154 h 180"/>
                <a:gd name="T16" fmla="*/ 30 w 128"/>
                <a:gd name="T17" fmla="*/ 164 h 180"/>
                <a:gd name="T18" fmla="*/ 28 w 128"/>
                <a:gd name="T19" fmla="*/ 168 h 180"/>
                <a:gd name="T20" fmla="*/ 27 w 128"/>
                <a:gd name="T21" fmla="*/ 170 h 180"/>
                <a:gd name="T22" fmla="*/ 27 w 128"/>
                <a:gd name="T23" fmla="*/ 174 h 180"/>
                <a:gd name="T24" fmla="*/ 28 w 128"/>
                <a:gd name="T25" fmla="*/ 177 h 180"/>
                <a:gd name="T26" fmla="*/ 32 w 128"/>
                <a:gd name="T27" fmla="*/ 179 h 180"/>
                <a:gd name="T28" fmla="*/ 35 w 128"/>
                <a:gd name="T29" fmla="*/ 180 h 180"/>
                <a:gd name="T30" fmla="*/ 37 w 128"/>
                <a:gd name="T31" fmla="*/ 180 h 180"/>
                <a:gd name="T32" fmla="*/ 41 w 128"/>
                <a:gd name="T33" fmla="*/ 179 h 180"/>
                <a:gd name="T34" fmla="*/ 60 w 128"/>
                <a:gd name="T35" fmla="*/ 169 h 180"/>
                <a:gd name="T36" fmla="*/ 77 w 128"/>
                <a:gd name="T37" fmla="*/ 158 h 180"/>
                <a:gd name="T38" fmla="*/ 94 w 128"/>
                <a:gd name="T39" fmla="*/ 145 h 180"/>
                <a:gd name="T40" fmla="*/ 109 w 128"/>
                <a:gd name="T41" fmla="*/ 130 h 180"/>
                <a:gd name="T42" fmla="*/ 120 w 128"/>
                <a:gd name="T43" fmla="*/ 114 h 180"/>
                <a:gd name="T44" fmla="*/ 127 w 128"/>
                <a:gd name="T45" fmla="*/ 95 h 180"/>
                <a:gd name="T46" fmla="*/ 128 w 128"/>
                <a:gd name="T47" fmla="*/ 76 h 180"/>
                <a:gd name="T48" fmla="*/ 123 w 128"/>
                <a:gd name="T49" fmla="*/ 55 h 180"/>
                <a:gd name="T50" fmla="*/ 113 w 128"/>
                <a:gd name="T51" fmla="*/ 39 h 180"/>
                <a:gd name="T52" fmla="*/ 97 w 128"/>
                <a:gd name="T53" fmla="*/ 25 h 180"/>
                <a:gd name="T54" fmla="*/ 79 w 128"/>
                <a:gd name="T55" fmla="*/ 15 h 180"/>
                <a:gd name="T56" fmla="*/ 57 w 128"/>
                <a:gd name="T57" fmla="*/ 7 h 180"/>
                <a:gd name="T58" fmla="*/ 36 w 128"/>
                <a:gd name="T59" fmla="*/ 2 h 180"/>
                <a:gd name="T60" fmla="*/ 19 w 128"/>
                <a:gd name="T61" fmla="*/ 0 h 180"/>
                <a:gd name="T62" fmla="*/ 6 w 128"/>
                <a:gd name="T63" fmla="*/ 0 h 180"/>
                <a:gd name="T64" fmla="*/ 0 w 128"/>
                <a:gd name="T65" fmla="*/ 4 h 180"/>
                <a:gd name="T66" fmla="*/ 14 w 128"/>
                <a:gd name="T67" fmla="*/ 9 h 180"/>
                <a:gd name="T68" fmla="*/ 29 w 128"/>
                <a:gd name="T69" fmla="*/ 14 h 180"/>
                <a:gd name="T70" fmla="*/ 46 w 128"/>
                <a:gd name="T71" fmla="*/ 19 h 180"/>
                <a:gd name="T72" fmla="*/ 61 w 128"/>
                <a:gd name="T73" fmla="*/ 23 h 180"/>
                <a:gd name="T74" fmla="*/ 76 w 128"/>
                <a:gd name="T75" fmla="*/ 29 h 180"/>
                <a:gd name="T76" fmla="*/ 89 w 128"/>
                <a:gd name="T77" fmla="*/ 37 h 180"/>
                <a:gd name="T78" fmla="*/ 100 w 128"/>
                <a:gd name="T79" fmla="*/ 46 h 180"/>
                <a:gd name="T80" fmla="*/ 108 w 128"/>
                <a:gd name="T81" fmla="*/ 59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229" name="Freeform 597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>
                <a:gd name="T0" fmla="*/ 100 w 322"/>
                <a:gd name="T1" fmla="*/ 70 h 378"/>
                <a:gd name="T2" fmla="*/ 53 w 322"/>
                <a:gd name="T3" fmla="*/ 115 h 378"/>
                <a:gd name="T4" fmla="*/ 17 w 322"/>
                <a:gd name="T5" fmla="*/ 166 h 378"/>
                <a:gd name="T6" fmla="*/ 0 w 322"/>
                <a:gd name="T7" fmla="*/ 226 h 378"/>
                <a:gd name="T8" fmla="*/ 3 w 322"/>
                <a:gd name="T9" fmla="*/ 266 h 378"/>
                <a:gd name="T10" fmla="*/ 9 w 322"/>
                <a:gd name="T11" fmla="*/ 282 h 378"/>
                <a:gd name="T12" fmla="*/ 19 w 322"/>
                <a:gd name="T13" fmla="*/ 297 h 378"/>
                <a:gd name="T14" fmla="*/ 32 w 322"/>
                <a:gd name="T15" fmla="*/ 310 h 378"/>
                <a:gd name="T16" fmla="*/ 56 w 322"/>
                <a:gd name="T17" fmla="*/ 324 h 378"/>
                <a:gd name="T18" fmla="*/ 86 w 322"/>
                <a:gd name="T19" fmla="*/ 338 h 378"/>
                <a:gd name="T20" fmla="*/ 119 w 322"/>
                <a:gd name="T21" fmla="*/ 350 h 378"/>
                <a:gd name="T22" fmla="*/ 152 w 322"/>
                <a:gd name="T23" fmla="*/ 359 h 378"/>
                <a:gd name="T24" fmla="*/ 186 w 322"/>
                <a:gd name="T25" fmla="*/ 366 h 378"/>
                <a:gd name="T26" fmla="*/ 220 w 322"/>
                <a:gd name="T27" fmla="*/ 371 h 378"/>
                <a:gd name="T28" fmla="*/ 254 w 322"/>
                <a:gd name="T29" fmla="*/ 374 h 378"/>
                <a:gd name="T30" fmla="*/ 289 w 322"/>
                <a:gd name="T31" fmla="*/ 376 h 378"/>
                <a:gd name="T32" fmla="*/ 311 w 322"/>
                <a:gd name="T33" fmla="*/ 378 h 378"/>
                <a:gd name="T34" fmla="*/ 320 w 322"/>
                <a:gd name="T35" fmla="*/ 371 h 378"/>
                <a:gd name="T36" fmla="*/ 322 w 322"/>
                <a:gd name="T37" fmla="*/ 360 h 378"/>
                <a:gd name="T38" fmla="*/ 315 w 322"/>
                <a:gd name="T39" fmla="*/ 352 h 378"/>
                <a:gd name="T40" fmla="*/ 294 w 322"/>
                <a:gd name="T41" fmla="*/ 347 h 378"/>
                <a:gd name="T42" fmla="*/ 263 w 322"/>
                <a:gd name="T43" fmla="*/ 341 h 378"/>
                <a:gd name="T44" fmla="*/ 232 w 322"/>
                <a:gd name="T45" fmla="*/ 336 h 378"/>
                <a:gd name="T46" fmla="*/ 200 w 322"/>
                <a:gd name="T47" fmla="*/ 332 h 378"/>
                <a:gd name="T48" fmla="*/ 170 w 322"/>
                <a:gd name="T49" fmla="*/ 326 h 378"/>
                <a:gd name="T50" fmla="*/ 139 w 322"/>
                <a:gd name="T51" fmla="*/ 318 h 378"/>
                <a:gd name="T52" fmla="*/ 110 w 322"/>
                <a:gd name="T53" fmla="*/ 309 h 378"/>
                <a:gd name="T54" fmla="*/ 80 w 322"/>
                <a:gd name="T55" fmla="*/ 297 h 378"/>
                <a:gd name="T56" fmla="*/ 55 w 322"/>
                <a:gd name="T57" fmla="*/ 281 h 378"/>
                <a:gd name="T58" fmla="*/ 38 w 322"/>
                <a:gd name="T59" fmla="*/ 259 h 378"/>
                <a:gd name="T60" fmla="*/ 34 w 322"/>
                <a:gd name="T61" fmla="*/ 232 h 378"/>
                <a:gd name="T62" fmla="*/ 38 w 322"/>
                <a:gd name="T63" fmla="*/ 200 h 378"/>
                <a:gd name="T64" fmla="*/ 51 w 322"/>
                <a:gd name="T65" fmla="*/ 170 h 378"/>
                <a:gd name="T66" fmla="*/ 71 w 322"/>
                <a:gd name="T67" fmla="*/ 137 h 378"/>
                <a:gd name="T68" fmla="*/ 94 w 322"/>
                <a:gd name="T69" fmla="*/ 110 h 378"/>
                <a:gd name="T70" fmla="*/ 123 w 322"/>
                <a:gd name="T71" fmla="*/ 82 h 378"/>
                <a:gd name="T72" fmla="*/ 153 w 322"/>
                <a:gd name="T73" fmla="*/ 57 h 378"/>
                <a:gd name="T74" fmla="*/ 195 w 322"/>
                <a:gd name="T75" fmla="*/ 38 h 378"/>
                <a:gd name="T76" fmla="*/ 238 w 322"/>
                <a:gd name="T77" fmla="*/ 20 h 378"/>
                <a:gd name="T78" fmla="*/ 264 w 322"/>
                <a:gd name="T79" fmla="*/ 7 h 378"/>
                <a:gd name="T80" fmla="*/ 256 w 322"/>
                <a:gd name="T81" fmla="*/ 0 h 378"/>
                <a:gd name="T82" fmla="*/ 221 w 322"/>
                <a:gd name="T83" fmla="*/ 4 h 378"/>
                <a:gd name="T84" fmla="*/ 180 w 322"/>
                <a:gd name="T85" fmla="*/ 18 h 378"/>
                <a:gd name="T86" fmla="*/ 141 w 322"/>
                <a:gd name="T87" fmla="*/ 38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230" name="Freeform 598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>
                <a:gd name="T0" fmla="*/ 235 w 283"/>
                <a:gd name="T1" fmla="*/ 77 h 252"/>
                <a:gd name="T2" fmla="*/ 248 w 283"/>
                <a:gd name="T3" fmla="*/ 91 h 252"/>
                <a:gd name="T4" fmla="*/ 256 w 283"/>
                <a:gd name="T5" fmla="*/ 107 h 252"/>
                <a:gd name="T6" fmla="*/ 259 w 283"/>
                <a:gd name="T7" fmla="*/ 124 h 252"/>
                <a:gd name="T8" fmla="*/ 259 w 283"/>
                <a:gd name="T9" fmla="*/ 142 h 252"/>
                <a:gd name="T10" fmla="*/ 257 w 283"/>
                <a:gd name="T11" fmla="*/ 157 h 252"/>
                <a:gd name="T12" fmla="*/ 252 w 283"/>
                <a:gd name="T13" fmla="*/ 170 h 252"/>
                <a:gd name="T14" fmla="*/ 244 w 283"/>
                <a:gd name="T15" fmla="*/ 183 h 252"/>
                <a:gd name="T16" fmla="*/ 236 w 283"/>
                <a:gd name="T17" fmla="*/ 193 h 252"/>
                <a:gd name="T18" fmla="*/ 225 w 283"/>
                <a:gd name="T19" fmla="*/ 204 h 252"/>
                <a:gd name="T20" fmla="*/ 215 w 283"/>
                <a:gd name="T21" fmla="*/ 214 h 252"/>
                <a:gd name="T22" fmla="*/ 204 w 283"/>
                <a:gd name="T23" fmla="*/ 224 h 252"/>
                <a:gd name="T24" fmla="*/ 194 w 283"/>
                <a:gd name="T25" fmla="*/ 234 h 252"/>
                <a:gd name="T26" fmla="*/ 191 w 283"/>
                <a:gd name="T27" fmla="*/ 238 h 252"/>
                <a:gd name="T28" fmla="*/ 191 w 283"/>
                <a:gd name="T29" fmla="*/ 241 h 252"/>
                <a:gd name="T30" fmla="*/ 191 w 283"/>
                <a:gd name="T31" fmla="*/ 245 h 252"/>
                <a:gd name="T32" fmla="*/ 194 w 283"/>
                <a:gd name="T33" fmla="*/ 248 h 252"/>
                <a:gd name="T34" fmla="*/ 197 w 283"/>
                <a:gd name="T35" fmla="*/ 250 h 252"/>
                <a:gd name="T36" fmla="*/ 202 w 283"/>
                <a:gd name="T37" fmla="*/ 252 h 252"/>
                <a:gd name="T38" fmla="*/ 205 w 283"/>
                <a:gd name="T39" fmla="*/ 250 h 252"/>
                <a:gd name="T40" fmla="*/ 209 w 283"/>
                <a:gd name="T41" fmla="*/ 248 h 252"/>
                <a:gd name="T42" fmla="*/ 232 w 283"/>
                <a:gd name="T43" fmla="*/ 233 h 252"/>
                <a:gd name="T44" fmla="*/ 252 w 283"/>
                <a:gd name="T45" fmla="*/ 214 h 252"/>
                <a:gd name="T46" fmla="*/ 268 w 283"/>
                <a:gd name="T47" fmla="*/ 192 h 252"/>
                <a:gd name="T48" fmla="*/ 278 w 283"/>
                <a:gd name="T49" fmla="*/ 167 h 252"/>
                <a:gd name="T50" fmla="*/ 283 w 283"/>
                <a:gd name="T51" fmla="*/ 141 h 252"/>
                <a:gd name="T52" fmla="*/ 280 w 283"/>
                <a:gd name="T53" fmla="*/ 115 h 252"/>
                <a:gd name="T54" fmla="*/ 271 w 283"/>
                <a:gd name="T55" fmla="*/ 91 h 252"/>
                <a:gd name="T56" fmla="*/ 252 w 283"/>
                <a:gd name="T57" fmla="*/ 69 h 252"/>
                <a:gd name="T58" fmla="*/ 238 w 283"/>
                <a:gd name="T59" fmla="*/ 57 h 252"/>
                <a:gd name="T60" fmla="*/ 222 w 283"/>
                <a:gd name="T61" fmla="*/ 48 h 252"/>
                <a:gd name="T62" fmla="*/ 204 w 283"/>
                <a:gd name="T63" fmla="*/ 39 h 252"/>
                <a:gd name="T64" fmla="*/ 184 w 283"/>
                <a:gd name="T65" fmla="*/ 31 h 252"/>
                <a:gd name="T66" fmla="*/ 164 w 283"/>
                <a:gd name="T67" fmla="*/ 23 h 252"/>
                <a:gd name="T68" fmla="*/ 144 w 283"/>
                <a:gd name="T69" fmla="*/ 17 h 252"/>
                <a:gd name="T70" fmla="*/ 123 w 283"/>
                <a:gd name="T71" fmla="*/ 13 h 252"/>
                <a:gd name="T72" fmla="*/ 103 w 283"/>
                <a:gd name="T73" fmla="*/ 8 h 252"/>
                <a:gd name="T74" fmla="*/ 83 w 283"/>
                <a:gd name="T75" fmla="*/ 5 h 252"/>
                <a:gd name="T76" fmla="*/ 66 w 283"/>
                <a:gd name="T77" fmla="*/ 2 h 252"/>
                <a:gd name="T78" fmla="*/ 48 w 283"/>
                <a:gd name="T79" fmla="*/ 0 h 252"/>
                <a:gd name="T80" fmla="*/ 34 w 283"/>
                <a:gd name="T81" fmla="*/ 0 h 252"/>
                <a:gd name="T82" fmla="*/ 21 w 283"/>
                <a:gd name="T83" fmla="*/ 0 h 252"/>
                <a:gd name="T84" fmla="*/ 11 w 283"/>
                <a:gd name="T85" fmla="*/ 0 h 252"/>
                <a:gd name="T86" fmla="*/ 4 w 283"/>
                <a:gd name="T87" fmla="*/ 2 h 252"/>
                <a:gd name="T88" fmla="*/ 0 w 283"/>
                <a:gd name="T89" fmla="*/ 5 h 252"/>
                <a:gd name="T90" fmla="*/ 12 w 283"/>
                <a:gd name="T91" fmla="*/ 7 h 252"/>
                <a:gd name="T92" fmla="*/ 24 w 283"/>
                <a:gd name="T93" fmla="*/ 8 h 252"/>
                <a:gd name="T94" fmla="*/ 38 w 283"/>
                <a:gd name="T95" fmla="*/ 10 h 252"/>
                <a:gd name="T96" fmla="*/ 52 w 283"/>
                <a:gd name="T97" fmla="*/ 13 h 252"/>
                <a:gd name="T98" fmla="*/ 66 w 283"/>
                <a:gd name="T99" fmla="*/ 16 h 252"/>
                <a:gd name="T100" fmla="*/ 82 w 283"/>
                <a:gd name="T101" fmla="*/ 18 h 252"/>
                <a:gd name="T102" fmla="*/ 98 w 283"/>
                <a:gd name="T103" fmla="*/ 22 h 252"/>
                <a:gd name="T104" fmla="*/ 114 w 283"/>
                <a:gd name="T105" fmla="*/ 25 h 252"/>
                <a:gd name="T106" fmla="*/ 129 w 283"/>
                <a:gd name="T107" fmla="*/ 30 h 252"/>
                <a:gd name="T108" fmla="*/ 146 w 283"/>
                <a:gd name="T109" fmla="*/ 34 h 252"/>
                <a:gd name="T110" fmla="*/ 162 w 283"/>
                <a:gd name="T111" fmla="*/ 39 h 252"/>
                <a:gd name="T112" fmla="*/ 177 w 283"/>
                <a:gd name="T113" fmla="*/ 45 h 252"/>
                <a:gd name="T114" fmla="*/ 193 w 283"/>
                <a:gd name="T115" fmla="*/ 52 h 252"/>
                <a:gd name="T116" fmla="*/ 208 w 283"/>
                <a:gd name="T117" fmla="*/ 60 h 252"/>
                <a:gd name="T118" fmla="*/ 222 w 283"/>
                <a:gd name="T119" fmla="*/ 68 h 252"/>
                <a:gd name="T120" fmla="*/ 235 w 283"/>
                <a:gd name="T121" fmla="*/ 7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231" name="Freeform 599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>
                <a:gd name="T0" fmla="*/ 0 w 114"/>
                <a:gd name="T1" fmla="*/ 130 h 238"/>
                <a:gd name="T2" fmla="*/ 0 w 114"/>
                <a:gd name="T3" fmla="*/ 149 h 238"/>
                <a:gd name="T4" fmla="*/ 4 w 114"/>
                <a:gd name="T5" fmla="*/ 168 h 238"/>
                <a:gd name="T6" fmla="*/ 12 w 114"/>
                <a:gd name="T7" fmla="*/ 185 h 238"/>
                <a:gd name="T8" fmla="*/ 24 w 114"/>
                <a:gd name="T9" fmla="*/ 200 h 238"/>
                <a:gd name="T10" fmla="*/ 38 w 114"/>
                <a:gd name="T11" fmla="*/ 213 h 238"/>
                <a:gd name="T12" fmla="*/ 55 w 114"/>
                <a:gd name="T13" fmla="*/ 224 h 238"/>
                <a:gd name="T14" fmla="*/ 73 w 114"/>
                <a:gd name="T15" fmla="*/ 232 h 238"/>
                <a:gd name="T16" fmla="*/ 92 w 114"/>
                <a:gd name="T17" fmla="*/ 237 h 238"/>
                <a:gd name="T18" fmla="*/ 98 w 114"/>
                <a:gd name="T19" fmla="*/ 238 h 238"/>
                <a:gd name="T20" fmla="*/ 104 w 114"/>
                <a:gd name="T21" fmla="*/ 235 h 238"/>
                <a:gd name="T22" fmla="*/ 109 w 114"/>
                <a:gd name="T23" fmla="*/ 232 h 238"/>
                <a:gd name="T24" fmla="*/ 111 w 114"/>
                <a:gd name="T25" fmla="*/ 227 h 238"/>
                <a:gd name="T26" fmla="*/ 111 w 114"/>
                <a:gd name="T27" fmla="*/ 222 h 238"/>
                <a:gd name="T28" fmla="*/ 110 w 114"/>
                <a:gd name="T29" fmla="*/ 216 h 238"/>
                <a:gd name="T30" fmla="*/ 106 w 114"/>
                <a:gd name="T31" fmla="*/ 211 h 238"/>
                <a:gd name="T32" fmla="*/ 100 w 114"/>
                <a:gd name="T33" fmla="*/ 209 h 238"/>
                <a:gd name="T34" fmla="*/ 82 w 114"/>
                <a:gd name="T35" fmla="*/ 202 h 238"/>
                <a:gd name="T36" fmla="*/ 64 w 114"/>
                <a:gd name="T37" fmla="*/ 193 h 238"/>
                <a:gd name="T38" fmla="*/ 50 w 114"/>
                <a:gd name="T39" fmla="*/ 180 h 238"/>
                <a:gd name="T40" fmla="*/ 39 w 114"/>
                <a:gd name="T41" fmla="*/ 167 h 238"/>
                <a:gd name="T42" fmla="*/ 32 w 114"/>
                <a:gd name="T43" fmla="*/ 149 h 238"/>
                <a:gd name="T44" fmla="*/ 29 w 114"/>
                <a:gd name="T45" fmla="*/ 131 h 238"/>
                <a:gd name="T46" fmla="*/ 29 w 114"/>
                <a:gd name="T47" fmla="*/ 111 h 238"/>
                <a:gd name="T48" fmla="*/ 35 w 114"/>
                <a:gd name="T49" fmla="*/ 91 h 238"/>
                <a:gd name="T50" fmla="*/ 42 w 114"/>
                <a:gd name="T51" fmla="*/ 76 h 238"/>
                <a:gd name="T52" fmla="*/ 51 w 114"/>
                <a:gd name="T53" fmla="*/ 62 h 238"/>
                <a:gd name="T54" fmla="*/ 62 w 114"/>
                <a:gd name="T55" fmla="*/ 49 h 238"/>
                <a:gd name="T56" fmla="*/ 73 w 114"/>
                <a:gd name="T57" fmla="*/ 38 h 238"/>
                <a:gd name="T58" fmla="*/ 84 w 114"/>
                <a:gd name="T59" fmla="*/ 28 h 238"/>
                <a:gd name="T60" fmla="*/ 96 w 114"/>
                <a:gd name="T61" fmla="*/ 18 h 238"/>
                <a:gd name="T62" fmla="*/ 106 w 114"/>
                <a:gd name="T63" fmla="*/ 9 h 238"/>
                <a:gd name="T64" fmla="*/ 114 w 114"/>
                <a:gd name="T65" fmla="*/ 1 h 238"/>
                <a:gd name="T66" fmla="*/ 106 w 114"/>
                <a:gd name="T67" fmla="*/ 0 h 238"/>
                <a:gd name="T68" fmla="*/ 93 w 114"/>
                <a:gd name="T69" fmla="*/ 6 h 238"/>
                <a:gd name="T70" fmla="*/ 76 w 114"/>
                <a:gd name="T71" fmla="*/ 18 h 238"/>
                <a:gd name="T72" fmla="*/ 56 w 114"/>
                <a:gd name="T73" fmla="*/ 36 h 238"/>
                <a:gd name="T74" fmla="*/ 37 w 114"/>
                <a:gd name="T75" fmla="*/ 57 h 238"/>
                <a:gd name="T76" fmla="*/ 20 w 114"/>
                <a:gd name="T77" fmla="*/ 80 h 238"/>
                <a:gd name="T78" fmla="*/ 7 w 114"/>
                <a:gd name="T79" fmla="*/ 106 h 238"/>
                <a:gd name="T80" fmla="*/ 0 w 114"/>
                <a:gd name="T81" fmla="*/ 13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232" name="Freeform 600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>
                <a:gd name="T0" fmla="*/ 207 w 246"/>
                <a:gd name="T1" fmla="*/ 124 h 310"/>
                <a:gd name="T2" fmla="*/ 219 w 246"/>
                <a:gd name="T3" fmla="*/ 143 h 310"/>
                <a:gd name="T4" fmla="*/ 225 w 246"/>
                <a:gd name="T5" fmla="*/ 164 h 310"/>
                <a:gd name="T6" fmla="*/ 221 w 246"/>
                <a:gd name="T7" fmla="*/ 187 h 310"/>
                <a:gd name="T8" fmla="*/ 208 w 246"/>
                <a:gd name="T9" fmla="*/ 209 h 310"/>
                <a:gd name="T10" fmla="*/ 188 w 246"/>
                <a:gd name="T11" fmla="*/ 228 h 310"/>
                <a:gd name="T12" fmla="*/ 166 w 246"/>
                <a:gd name="T13" fmla="*/ 246 h 310"/>
                <a:gd name="T14" fmla="*/ 143 w 246"/>
                <a:gd name="T15" fmla="*/ 264 h 310"/>
                <a:gd name="T16" fmla="*/ 129 w 246"/>
                <a:gd name="T17" fmla="*/ 278 h 310"/>
                <a:gd name="T18" fmla="*/ 124 w 246"/>
                <a:gd name="T19" fmla="*/ 287 h 310"/>
                <a:gd name="T20" fmla="*/ 120 w 246"/>
                <a:gd name="T21" fmla="*/ 296 h 310"/>
                <a:gd name="T22" fmla="*/ 121 w 246"/>
                <a:gd name="T23" fmla="*/ 305 h 310"/>
                <a:gd name="T24" fmla="*/ 130 w 246"/>
                <a:gd name="T25" fmla="*/ 310 h 310"/>
                <a:gd name="T26" fmla="*/ 139 w 246"/>
                <a:gd name="T27" fmla="*/ 309 h 310"/>
                <a:gd name="T28" fmla="*/ 154 w 246"/>
                <a:gd name="T29" fmla="*/ 293 h 310"/>
                <a:gd name="T30" fmla="*/ 180 w 246"/>
                <a:gd name="T31" fmla="*/ 269 h 310"/>
                <a:gd name="T32" fmla="*/ 207 w 246"/>
                <a:gd name="T33" fmla="*/ 246 h 310"/>
                <a:gd name="T34" fmla="*/ 231 w 246"/>
                <a:gd name="T35" fmla="*/ 219 h 310"/>
                <a:gd name="T36" fmla="*/ 245 w 246"/>
                <a:gd name="T37" fmla="*/ 187 h 310"/>
                <a:gd name="T38" fmla="*/ 242 w 246"/>
                <a:gd name="T39" fmla="*/ 153 h 310"/>
                <a:gd name="T40" fmla="*/ 227 w 246"/>
                <a:gd name="T41" fmla="*/ 120 h 310"/>
                <a:gd name="T42" fmla="*/ 201 w 246"/>
                <a:gd name="T43" fmla="*/ 94 h 310"/>
                <a:gd name="T44" fmla="*/ 177 w 246"/>
                <a:gd name="T45" fmla="*/ 74 h 310"/>
                <a:gd name="T46" fmla="*/ 152 w 246"/>
                <a:gd name="T47" fmla="*/ 60 h 310"/>
                <a:gd name="T48" fmla="*/ 126 w 246"/>
                <a:gd name="T49" fmla="*/ 43 h 310"/>
                <a:gd name="T50" fmla="*/ 98 w 246"/>
                <a:gd name="T51" fmla="*/ 28 h 310"/>
                <a:gd name="T52" fmla="*/ 72 w 246"/>
                <a:gd name="T53" fmla="*/ 16 h 310"/>
                <a:gd name="T54" fmla="*/ 46 w 246"/>
                <a:gd name="T55" fmla="*/ 7 h 310"/>
                <a:gd name="T56" fmla="*/ 24 w 246"/>
                <a:gd name="T57" fmla="*/ 1 h 310"/>
                <a:gd name="T58" fmla="*/ 7 w 246"/>
                <a:gd name="T59" fmla="*/ 1 h 310"/>
                <a:gd name="T60" fmla="*/ 8 w 246"/>
                <a:gd name="T61" fmla="*/ 6 h 310"/>
                <a:gd name="T62" fmla="*/ 28 w 246"/>
                <a:gd name="T63" fmla="*/ 14 h 310"/>
                <a:gd name="T64" fmla="*/ 51 w 246"/>
                <a:gd name="T65" fmla="*/ 24 h 310"/>
                <a:gd name="T66" fmla="*/ 78 w 246"/>
                <a:gd name="T67" fmla="*/ 37 h 310"/>
                <a:gd name="T68" fmla="*/ 106 w 246"/>
                <a:gd name="T69" fmla="*/ 51 h 310"/>
                <a:gd name="T70" fmla="*/ 134 w 246"/>
                <a:gd name="T71" fmla="*/ 69 h 310"/>
                <a:gd name="T72" fmla="*/ 163 w 246"/>
                <a:gd name="T73" fmla="*/ 87 h 310"/>
                <a:gd name="T74" fmla="*/ 187 w 246"/>
                <a:gd name="T75" fmla="*/ 105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233" name="Freeform 601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>
                <a:gd name="T0" fmla="*/ 31 w 83"/>
                <a:gd name="T1" fmla="*/ 14 h 187"/>
                <a:gd name="T2" fmla="*/ 29 w 83"/>
                <a:gd name="T3" fmla="*/ 8 h 187"/>
                <a:gd name="T4" fmla="*/ 25 w 83"/>
                <a:gd name="T5" fmla="*/ 3 h 187"/>
                <a:gd name="T6" fmla="*/ 19 w 83"/>
                <a:gd name="T7" fmla="*/ 1 h 187"/>
                <a:gd name="T8" fmla="*/ 14 w 83"/>
                <a:gd name="T9" fmla="*/ 0 h 187"/>
                <a:gd name="T10" fmla="*/ 8 w 83"/>
                <a:gd name="T11" fmla="*/ 2 h 187"/>
                <a:gd name="T12" fmla="*/ 3 w 83"/>
                <a:gd name="T13" fmla="*/ 5 h 187"/>
                <a:gd name="T14" fmla="*/ 0 w 83"/>
                <a:gd name="T15" fmla="*/ 11 h 187"/>
                <a:gd name="T16" fmla="*/ 0 w 83"/>
                <a:gd name="T17" fmla="*/ 17 h 187"/>
                <a:gd name="T18" fmla="*/ 5 w 83"/>
                <a:gd name="T19" fmla="*/ 42 h 187"/>
                <a:gd name="T20" fmla="*/ 15 w 83"/>
                <a:gd name="T21" fmla="*/ 71 h 187"/>
                <a:gd name="T22" fmla="*/ 27 w 83"/>
                <a:gd name="T23" fmla="*/ 100 h 187"/>
                <a:gd name="T24" fmla="*/ 41 w 83"/>
                <a:gd name="T25" fmla="*/ 127 h 187"/>
                <a:gd name="T26" fmla="*/ 55 w 83"/>
                <a:gd name="T27" fmla="*/ 151 h 187"/>
                <a:gd name="T28" fmla="*/ 68 w 83"/>
                <a:gd name="T29" fmla="*/ 171 h 187"/>
                <a:gd name="T30" fmla="*/ 77 w 83"/>
                <a:gd name="T31" fmla="*/ 184 h 187"/>
                <a:gd name="T32" fmla="*/ 83 w 83"/>
                <a:gd name="T33" fmla="*/ 187 h 187"/>
                <a:gd name="T34" fmla="*/ 80 w 83"/>
                <a:gd name="T35" fmla="*/ 174 h 187"/>
                <a:gd name="T36" fmla="*/ 75 w 83"/>
                <a:gd name="T37" fmla="*/ 158 h 187"/>
                <a:gd name="T38" fmla="*/ 68 w 83"/>
                <a:gd name="T39" fmla="*/ 138 h 187"/>
                <a:gd name="T40" fmla="*/ 59 w 83"/>
                <a:gd name="T41" fmla="*/ 113 h 187"/>
                <a:gd name="T42" fmla="*/ 51 w 83"/>
                <a:gd name="T43" fmla="*/ 88 h 187"/>
                <a:gd name="T44" fmla="*/ 43 w 83"/>
                <a:gd name="T45" fmla="*/ 63 h 187"/>
                <a:gd name="T46" fmla="*/ 36 w 83"/>
                <a:gd name="T47" fmla="*/ 38 h 187"/>
                <a:gd name="T48" fmla="*/ 31 w 83"/>
                <a:gd name="T49" fmla="*/ 14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234" name="Freeform 602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>
                <a:gd name="T0" fmla="*/ 22 w 44"/>
                <a:gd name="T1" fmla="*/ 10 h 94"/>
                <a:gd name="T2" fmla="*/ 21 w 44"/>
                <a:gd name="T3" fmla="*/ 6 h 94"/>
                <a:gd name="T4" fmla="*/ 18 w 44"/>
                <a:gd name="T5" fmla="*/ 2 h 94"/>
                <a:gd name="T6" fmla="*/ 14 w 44"/>
                <a:gd name="T7" fmla="*/ 0 h 94"/>
                <a:gd name="T8" fmla="*/ 10 w 44"/>
                <a:gd name="T9" fmla="*/ 0 h 94"/>
                <a:gd name="T10" fmla="*/ 6 w 44"/>
                <a:gd name="T11" fmla="*/ 1 h 94"/>
                <a:gd name="T12" fmla="*/ 3 w 44"/>
                <a:gd name="T13" fmla="*/ 3 h 94"/>
                <a:gd name="T14" fmla="*/ 0 w 44"/>
                <a:gd name="T15" fmla="*/ 7 h 94"/>
                <a:gd name="T16" fmla="*/ 0 w 44"/>
                <a:gd name="T17" fmla="*/ 11 h 94"/>
                <a:gd name="T18" fmla="*/ 0 w 44"/>
                <a:gd name="T19" fmla="*/ 24 h 94"/>
                <a:gd name="T20" fmla="*/ 4 w 44"/>
                <a:gd name="T21" fmla="*/ 38 h 94"/>
                <a:gd name="T22" fmla="*/ 8 w 44"/>
                <a:gd name="T23" fmla="*/ 52 h 94"/>
                <a:gd name="T24" fmla="*/ 14 w 44"/>
                <a:gd name="T25" fmla="*/ 65 h 94"/>
                <a:gd name="T26" fmla="*/ 21 w 44"/>
                <a:gd name="T27" fmla="*/ 78 h 94"/>
                <a:gd name="T28" fmla="*/ 28 w 44"/>
                <a:gd name="T29" fmla="*/ 87 h 94"/>
                <a:gd name="T30" fmla="*/ 37 w 44"/>
                <a:gd name="T31" fmla="*/ 93 h 94"/>
                <a:gd name="T32" fmla="*/ 42 w 44"/>
                <a:gd name="T33" fmla="*/ 94 h 94"/>
                <a:gd name="T34" fmla="*/ 44 w 44"/>
                <a:gd name="T35" fmla="*/ 76 h 94"/>
                <a:gd name="T36" fmla="*/ 38 w 44"/>
                <a:gd name="T37" fmla="*/ 54 h 94"/>
                <a:gd name="T38" fmla="*/ 31 w 44"/>
                <a:gd name="T39" fmla="*/ 32 h 94"/>
                <a:gd name="T40" fmla="*/ 22 w 44"/>
                <a:gd name="T41" fmla="*/ 1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235" name="Freeform 603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>
                <a:gd name="T0" fmla="*/ 20 w 38"/>
                <a:gd name="T1" fmla="*/ 7 h 54"/>
                <a:gd name="T2" fmla="*/ 20 w 38"/>
                <a:gd name="T3" fmla="*/ 8 h 54"/>
                <a:gd name="T4" fmla="*/ 20 w 38"/>
                <a:gd name="T5" fmla="*/ 8 h 54"/>
                <a:gd name="T6" fmla="*/ 20 w 38"/>
                <a:gd name="T7" fmla="*/ 8 h 54"/>
                <a:gd name="T8" fmla="*/ 20 w 38"/>
                <a:gd name="T9" fmla="*/ 8 h 54"/>
                <a:gd name="T10" fmla="*/ 19 w 38"/>
                <a:gd name="T11" fmla="*/ 4 h 54"/>
                <a:gd name="T12" fmla="*/ 15 w 38"/>
                <a:gd name="T13" fmla="*/ 1 h 54"/>
                <a:gd name="T14" fmla="*/ 12 w 38"/>
                <a:gd name="T15" fmla="*/ 0 h 54"/>
                <a:gd name="T16" fmla="*/ 7 w 38"/>
                <a:gd name="T17" fmla="*/ 0 h 54"/>
                <a:gd name="T18" fmla="*/ 4 w 38"/>
                <a:gd name="T19" fmla="*/ 1 h 54"/>
                <a:gd name="T20" fmla="*/ 1 w 38"/>
                <a:gd name="T21" fmla="*/ 4 h 54"/>
                <a:gd name="T22" fmla="*/ 0 w 38"/>
                <a:gd name="T23" fmla="*/ 8 h 54"/>
                <a:gd name="T24" fmla="*/ 0 w 38"/>
                <a:gd name="T25" fmla="*/ 11 h 54"/>
                <a:gd name="T26" fmla="*/ 1 w 38"/>
                <a:gd name="T27" fmla="*/ 17 h 54"/>
                <a:gd name="T28" fmla="*/ 4 w 38"/>
                <a:gd name="T29" fmla="*/ 24 h 54"/>
                <a:gd name="T30" fmla="*/ 8 w 38"/>
                <a:gd name="T31" fmla="*/ 32 h 54"/>
                <a:gd name="T32" fmla="*/ 14 w 38"/>
                <a:gd name="T33" fmla="*/ 39 h 54"/>
                <a:gd name="T34" fmla="*/ 20 w 38"/>
                <a:gd name="T35" fmla="*/ 46 h 54"/>
                <a:gd name="T36" fmla="*/ 27 w 38"/>
                <a:gd name="T37" fmla="*/ 50 h 54"/>
                <a:gd name="T38" fmla="*/ 33 w 38"/>
                <a:gd name="T39" fmla="*/ 54 h 54"/>
                <a:gd name="T40" fmla="*/ 38 w 38"/>
                <a:gd name="T41" fmla="*/ 54 h 54"/>
                <a:gd name="T42" fmla="*/ 36 w 38"/>
                <a:gd name="T43" fmla="*/ 42 h 54"/>
                <a:gd name="T44" fmla="*/ 32 w 38"/>
                <a:gd name="T45" fmla="*/ 29 h 54"/>
                <a:gd name="T46" fmla="*/ 25 w 38"/>
                <a:gd name="T47" fmla="*/ 16 h 54"/>
                <a:gd name="T48" fmla="*/ 20 w 38"/>
                <a:gd name="T49" fmla="*/ 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236" name="Freeform 604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>
                <a:gd name="T0" fmla="*/ 41 w 52"/>
                <a:gd name="T1" fmla="*/ 27 h 36"/>
                <a:gd name="T2" fmla="*/ 46 w 52"/>
                <a:gd name="T3" fmla="*/ 24 h 36"/>
                <a:gd name="T4" fmla="*/ 51 w 52"/>
                <a:gd name="T5" fmla="*/ 21 h 36"/>
                <a:gd name="T6" fmla="*/ 52 w 52"/>
                <a:gd name="T7" fmla="*/ 16 h 36"/>
                <a:gd name="T8" fmla="*/ 52 w 52"/>
                <a:gd name="T9" fmla="*/ 12 h 36"/>
                <a:gd name="T10" fmla="*/ 50 w 52"/>
                <a:gd name="T11" fmla="*/ 6 h 36"/>
                <a:gd name="T12" fmla="*/ 46 w 52"/>
                <a:gd name="T13" fmla="*/ 2 h 36"/>
                <a:gd name="T14" fmla="*/ 41 w 52"/>
                <a:gd name="T15" fmla="*/ 0 h 36"/>
                <a:gd name="T16" fmla="*/ 36 w 52"/>
                <a:gd name="T17" fmla="*/ 0 h 36"/>
                <a:gd name="T18" fmla="*/ 33 w 52"/>
                <a:gd name="T19" fmla="*/ 0 h 36"/>
                <a:gd name="T20" fmla="*/ 29 w 52"/>
                <a:gd name="T21" fmla="*/ 1 h 36"/>
                <a:gd name="T22" fmla="*/ 21 w 52"/>
                <a:gd name="T23" fmla="*/ 4 h 36"/>
                <a:gd name="T24" fmla="*/ 13 w 52"/>
                <a:gd name="T25" fmla="*/ 8 h 36"/>
                <a:gd name="T26" fmla="*/ 6 w 52"/>
                <a:gd name="T27" fmla="*/ 15 h 36"/>
                <a:gd name="T28" fmla="*/ 3 w 52"/>
                <a:gd name="T29" fmla="*/ 22 h 36"/>
                <a:gd name="T30" fmla="*/ 0 w 52"/>
                <a:gd name="T31" fmla="*/ 29 h 36"/>
                <a:gd name="T32" fmla="*/ 0 w 52"/>
                <a:gd name="T33" fmla="*/ 31 h 36"/>
                <a:gd name="T34" fmla="*/ 4 w 52"/>
                <a:gd name="T35" fmla="*/ 33 h 36"/>
                <a:gd name="T36" fmla="*/ 9 w 52"/>
                <a:gd name="T37" fmla="*/ 36 h 36"/>
                <a:gd name="T38" fmla="*/ 13 w 52"/>
                <a:gd name="T39" fmla="*/ 36 h 36"/>
                <a:gd name="T40" fmla="*/ 18 w 52"/>
                <a:gd name="T41" fmla="*/ 36 h 36"/>
                <a:gd name="T42" fmla="*/ 24 w 52"/>
                <a:gd name="T43" fmla="*/ 33 h 36"/>
                <a:gd name="T44" fmla="*/ 30 w 52"/>
                <a:gd name="T45" fmla="*/ 32 h 36"/>
                <a:gd name="T46" fmla="*/ 36 w 52"/>
                <a:gd name="T47" fmla="*/ 30 h 36"/>
                <a:gd name="T48" fmla="*/ 41 w 52"/>
                <a:gd name="T49" fmla="*/ 27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237" name="Freeform 605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>
                <a:gd name="T0" fmla="*/ 73 w 198"/>
                <a:gd name="T1" fmla="*/ 36 h 236"/>
                <a:gd name="T2" fmla="*/ 58 w 198"/>
                <a:gd name="T3" fmla="*/ 46 h 236"/>
                <a:gd name="T4" fmla="*/ 46 w 198"/>
                <a:gd name="T5" fmla="*/ 58 h 236"/>
                <a:gd name="T6" fmla="*/ 33 w 198"/>
                <a:gd name="T7" fmla="*/ 72 h 236"/>
                <a:gd name="T8" fmla="*/ 22 w 198"/>
                <a:gd name="T9" fmla="*/ 85 h 236"/>
                <a:gd name="T10" fmla="*/ 14 w 198"/>
                <a:gd name="T11" fmla="*/ 100 h 236"/>
                <a:gd name="T12" fmla="*/ 7 w 198"/>
                <a:gd name="T13" fmla="*/ 115 h 236"/>
                <a:gd name="T14" fmla="*/ 2 w 198"/>
                <a:gd name="T15" fmla="*/ 130 h 236"/>
                <a:gd name="T16" fmla="*/ 0 w 198"/>
                <a:gd name="T17" fmla="*/ 146 h 236"/>
                <a:gd name="T18" fmla="*/ 2 w 198"/>
                <a:gd name="T19" fmla="*/ 170 h 236"/>
                <a:gd name="T20" fmla="*/ 12 w 198"/>
                <a:gd name="T21" fmla="*/ 190 h 236"/>
                <a:gd name="T22" fmla="*/ 26 w 198"/>
                <a:gd name="T23" fmla="*/ 207 h 236"/>
                <a:gd name="T24" fmla="*/ 43 w 198"/>
                <a:gd name="T25" fmla="*/ 220 h 236"/>
                <a:gd name="T26" fmla="*/ 64 w 198"/>
                <a:gd name="T27" fmla="*/ 229 h 236"/>
                <a:gd name="T28" fmla="*/ 88 w 198"/>
                <a:gd name="T29" fmla="*/ 235 h 236"/>
                <a:gd name="T30" fmla="*/ 110 w 198"/>
                <a:gd name="T31" fmla="*/ 236 h 236"/>
                <a:gd name="T32" fmla="*/ 132 w 198"/>
                <a:gd name="T33" fmla="*/ 232 h 236"/>
                <a:gd name="T34" fmla="*/ 137 w 198"/>
                <a:gd name="T35" fmla="*/ 232 h 236"/>
                <a:gd name="T36" fmla="*/ 142 w 198"/>
                <a:gd name="T37" fmla="*/ 230 h 236"/>
                <a:gd name="T38" fmla="*/ 145 w 198"/>
                <a:gd name="T39" fmla="*/ 226 h 236"/>
                <a:gd name="T40" fmla="*/ 146 w 198"/>
                <a:gd name="T41" fmla="*/ 221 h 236"/>
                <a:gd name="T42" fmla="*/ 145 w 198"/>
                <a:gd name="T43" fmla="*/ 219 h 236"/>
                <a:gd name="T44" fmla="*/ 142 w 198"/>
                <a:gd name="T45" fmla="*/ 219 h 236"/>
                <a:gd name="T46" fmla="*/ 137 w 198"/>
                <a:gd name="T47" fmla="*/ 217 h 236"/>
                <a:gd name="T48" fmla="*/ 131 w 198"/>
                <a:gd name="T49" fmla="*/ 217 h 236"/>
                <a:gd name="T50" fmla="*/ 124 w 198"/>
                <a:gd name="T51" fmla="*/ 217 h 236"/>
                <a:gd name="T52" fmla="*/ 118 w 198"/>
                <a:gd name="T53" fmla="*/ 217 h 236"/>
                <a:gd name="T54" fmla="*/ 112 w 198"/>
                <a:gd name="T55" fmla="*/ 217 h 236"/>
                <a:gd name="T56" fmla="*/ 109 w 198"/>
                <a:gd name="T57" fmla="*/ 217 h 236"/>
                <a:gd name="T58" fmla="*/ 97 w 198"/>
                <a:gd name="T59" fmla="*/ 216 h 236"/>
                <a:gd name="T60" fmla="*/ 87 w 198"/>
                <a:gd name="T61" fmla="*/ 215 h 236"/>
                <a:gd name="T62" fmla="*/ 75 w 198"/>
                <a:gd name="T63" fmla="*/ 214 h 236"/>
                <a:gd name="T64" fmla="*/ 63 w 198"/>
                <a:gd name="T65" fmla="*/ 211 h 236"/>
                <a:gd name="T66" fmla="*/ 51 w 198"/>
                <a:gd name="T67" fmla="*/ 207 h 236"/>
                <a:gd name="T68" fmla="*/ 40 w 198"/>
                <a:gd name="T69" fmla="*/ 199 h 236"/>
                <a:gd name="T70" fmla="*/ 29 w 198"/>
                <a:gd name="T71" fmla="*/ 189 h 236"/>
                <a:gd name="T72" fmla="*/ 17 w 198"/>
                <a:gd name="T73" fmla="*/ 174 h 236"/>
                <a:gd name="T74" fmla="*/ 15 w 198"/>
                <a:gd name="T75" fmla="*/ 157 h 236"/>
                <a:gd name="T76" fmla="*/ 16 w 198"/>
                <a:gd name="T77" fmla="*/ 141 h 236"/>
                <a:gd name="T78" fmla="*/ 21 w 198"/>
                <a:gd name="T79" fmla="*/ 124 h 236"/>
                <a:gd name="T80" fmla="*/ 28 w 198"/>
                <a:gd name="T81" fmla="*/ 109 h 236"/>
                <a:gd name="T82" fmla="*/ 39 w 198"/>
                <a:gd name="T83" fmla="*/ 96 h 236"/>
                <a:gd name="T84" fmla="*/ 50 w 198"/>
                <a:gd name="T85" fmla="*/ 82 h 236"/>
                <a:gd name="T86" fmla="*/ 63 w 198"/>
                <a:gd name="T87" fmla="*/ 70 h 236"/>
                <a:gd name="T88" fmla="*/ 78 w 198"/>
                <a:gd name="T89" fmla="*/ 59 h 236"/>
                <a:gd name="T90" fmla="*/ 94 w 198"/>
                <a:gd name="T91" fmla="*/ 49 h 236"/>
                <a:gd name="T92" fmla="*/ 110 w 198"/>
                <a:gd name="T93" fmla="*/ 39 h 236"/>
                <a:gd name="T94" fmla="*/ 126 w 198"/>
                <a:gd name="T95" fmla="*/ 31 h 236"/>
                <a:gd name="T96" fmla="*/ 142 w 198"/>
                <a:gd name="T97" fmla="*/ 24 h 236"/>
                <a:gd name="T98" fmla="*/ 158 w 198"/>
                <a:gd name="T99" fmla="*/ 19 h 236"/>
                <a:gd name="T100" fmla="*/ 172 w 198"/>
                <a:gd name="T101" fmla="*/ 13 h 236"/>
                <a:gd name="T102" fmla="*/ 186 w 198"/>
                <a:gd name="T103" fmla="*/ 10 h 236"/>
                <a:gd name="T104" fmla="*/ 198 w 198"/>
                <a:gd name="T105" fmla="*/ 7 h 236"/>
                <a:gd name="T106" fmla="*/ 190 w 198"/>
                <a:gd name="T107" fmla="*/ 3 h 236"/>
                <a:gd name="T108" fmla="*/ 177 w 198"/>
                <a:gd name="T109" fmla="*/ 0 h 236"/>
                <a:gd name="T110" fmla="*/ 162 w 198"/>
                <a:gd name="T111" fmla="*/ 3 h 236"/>
                <a:gd name="T112" fmla="*/ 144 w 198"/>
                <a:gd name="T113" fmla="*/ 6 h 236"/>
                <a:gd name="T114" fmla="*/ 124 w 198"/>
                <a:gd name="T115" fmla="*/ 12 h 236"/>
                <a:gd name="T116" fmla="*/ 105 w 198"/>
                <a:gd name="T117" fmla="*/ 19 h 236"/>
                <a:gd name="T118" fmla="*/ 88 w 198"/>
                <a:gd name="T119" fmla="*/ 28 h 236"/>
                <a:gd name="T120" fmla="*/ 73 w 198"/>
                <a:gd name="T121" fmla="*/ 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238" name="Freeform 606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>
                <a:gd name="T0" fmla="*/ 108 w 128"/>
                <a:gd name="T1" fmla="*/ 61 h 183"/>
                <a:gd name="T2" fmla="*/ 111 w 128"/>
                <a:gd name="T3" fmla="*/ 80 h 183"/>
                <a:gd name="T4" fmla="*/ 109 w 128"/>
                <a:gd name="T5" fmla="*/ 97 h 183"/>
                <a:gd name="T6" fmla="*/ 101 w 128"/>
                <a:gd name="T7" fmla="*/ 110 h 183"/>
                <a:gd name="T8" fmla="*/ 89 w 128"/>
                <a:gd name="T9" fmla="*/ 123 h 183"/>
                <a:gd name="T10" fmla="*/ 75 w 128"/>
                <a:gd name="T11" fmla="*/ 134 h 183"/>
                <a:gd name="T12" fmla="*/ 60 w 128"/>
                <a:gd name="T13" fmla="*/ 145 h 183"/>
                <a:gd name="T14" fmla="*/ 43 w 128"/>
                <a:gd name="T15" fmla="*/ 156 h 183"/>
                <a:gd name="T16" fmla="*/ 29 w 128"/>
                <a:gd name="T17" fmla="*/ 167 h 183"/>
                <a:gd name="T18" fmla="*/ 27 w 128"/>
                <a:gd name="T19" fmla="*/ 170 h 183"/>
                <a:gd name="T20" fmla="*/ 26 w 128"/>
                <a:gd name="T21" fmla="*/ 172 h 183"/>
                <a:gd name="T22" fmla="*/ 26 w 128"/>
                <a:gd name="T23" fmla="*/ 176 h 183"/>
                <a:gd name="T24" fmla="*/ 28 w 128"/>
                <a:gd name="T25" fmla="*/ 179 h 183"/>
                <a:gd name="T26" fmla="*/ 30 w 128"/>
                <a:gd name="T27" fmla="*/ 182 h 183"/>
                <a:gd name="T28" fmla="*/ 34 w 128"/>
                <a:gd name="T29" fmla="*/ 183 h 183"/>
                <a:gd name="T30" fmla="*/ 37 w 128"/>
                <a:gd name="T31" fmla="*/ 183 h 183"/>
                <a:gd name="T32" fmla="*/ 41 w 128"/>
                <a:gd name="T33" fmla="*/ 182 h 183"/>
                <a:gd name="T34" fmla="*/ 58 w 128"/>
                <a:gd name="T35" fmla="*/ 171 h 183"/>
                <a:gd name="T36" fmla="*/ 76 w 128"/>
                <a:gd name="T37" fmla="*/ 160 h 183"/>
                <a:gd name="T38" fmla="*/ 92 w 128"/>
                <a:gd name="T39" fmla="*/ 147 h 183"/>
                <a:gd name="T40" fmla="*/ 108 w 128"/>
                <a:gd name="T41" fmla="*/ 132 h 183"/>
                <a:gd name="T42" fmla="*/ 118 w 128"/>
                <a:gd name="T43" fmla="*/ 116 h 183"/>
                <a:gd name="T44" fmla="*/ 125 w 128"/>
                <a:gd name="T45" fmla="*/ 98 h 183"/>
                <a:gd name="T46" fmla="*/ 128 w 128"/>
                <a:gd name="T47" fmla="*/ 78 h 183"/>
                <a:gd name="T48" fmla="*/ 123 w 128"/>
                <a:gd name="T49" fmla="*/ 58 h 183"/>
                <a:gd name="T50" fmla="*/ 112 w 128"/>
                <a:gd name="T51" fmla="*/ 41 h 183"/>
                <a:gd name="T52" fmla="*/ 98 w 128"/>
                <a:gd name="T53" fmla="*/ 28 h 183"/>
                <a:gd name="T54" fmla="*/ 80 w 128"/>
                <a:gd name="T55" fmla="*/ 16 h 183"/>
                <a:gd name="T56" fmla="*/ 61 w 128"/>
                <a:gd name="T57" fmla="*/ 8 h 183"/>
                <a:gd name="T58" fmla="*/ 41 w 128"/>
                <a:gd name="T59" fmla="*/ 2 h 183"/>
                <a:gd name="T60" fmla="*/ 23 w 128"/>
                <a:gd name="T61" fmla="*/ 0 h 183"/>
                <a:gd name="T62" fmla="*/ 9 w 128"/>
                <a:gd name="T63" fmla="*/ 1 h 183"/>
                <a:gd name="T64" fmla="*/ 0 w 128"/>
                <a:gd name="T65" fmla="*/ 6 h 183"/>
                <a:gd name="T66" fmla="*/ 16 w 128"/>
                <a:gd name="T67" fmla="*/ 10 h 183"/>
                <a:gd name="T68" fmla="*/ 33 w 128"/>
                <a:gd name="T69" fmla="*/ 14 h 183"/>
                <a:gd name="T70" fmla="*/ 48 w 128"/>
                <a:gd name="T71" fmla="*/ 17 h 183"/>
                <a:gd name="T72" fmla="*/ 63 w 128"/>
                <a:gd name="T73" fmla="*/ 22 h 183"/>
                <a:gd name="T74" fmla="*/ 77 w 128"/>
                <a:gd name="T75" fmla="*/ 28 h 183"/>
                <a:gd name="T76" fmla="*/ 90 w 128"/>
                <a:gd name="T77" fmla="*/ 36 h 183"/>
                <a:gd name="T78" fmla="*/ 101 w 128"/>
                <a:gd name="T79" fmla="*/ 46 h 183"/>
                <a:gd name="T80" fmla="*/ 108 w 128"/>
                <a:gd name="T81" fmla="*/ 6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239" name="Freeform 607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>
                <a:gd name="T0" fmla="*/ 101 w 323"/>
                <a:gd name="T1" fmla="*/ 70 h 379"/>
                <a:gd name="T2" fmla="*/ 54 w 323"/>
                <a:gd name="T3" fmla="*/ 115 h 379"/>
                <a:gd name="T4" fmla="*/ 18 w 323"/>
                <a:gd name="T5" fmla="*/ 167 h 379"/>
                <a:gd name="T6" fmla="*/ 0 w 323"/>
                <a:gd name="T7" fmla="*/ 227 h 379"/>
                <a:gd name="T8" fmla="*/ 4 w 323"/>
                <a:gd name="T9" fmla="*/ 267 h 379"/>
                <a:gd name="T10" fmla="*/ 11 w 323"/>
                <a:gd name="T11" fmla="*/ 283 h 379"/>
                <a:gd name="T12" fmla="*/ 21 w 323"/>
                <a:gd name="T13" fmla="*/ 298 h 379"/>
                <a:gd name="T14" fmla="*/ 34 w 323"/>
                <a:gd name="T15" fmla="*/ 311 h 379"/>
                <a:gd name="T16" fmla="*/ 57 w 323"/>
                <a:gd name="T17" fmla="*/ 325 h 379"/>
                <a:gd name="T18" fmla="*/ 87 w 323"/>
                <a:gd name="T19" fmla="*/ 340 h 379"/>
                <a:gd name="T20" fmla="*/ 120 w 323"/>
                <a:gd name="T21" fmla="*/ 351 h 379"/>
                <a:gd name="T22" fmla="*/ 153 w 323"/>
                <a:gd name="T23" fmla="*/ 360 h 379"/>
                <a:gd name="T24" fmla="*/ 187 w 323"/>
                <a:gd name="T25" fmla="*/ 367 h 379"/>
                <a:gd name="T26" fmla="*/ 221 w 323"/>
                <a:gd name="T27" fmla="*/ 372 h 379"/>
                <a:gd name="T28" fmla="*/ 256 w 323"/>
                <a:gd name="T29" fmla="*/ 375 h 379"/>
                <a:gd name="T30" fmla="*/ 290 w 323"/>
                <a:gd name="T31" fmla="*/ 378 h 379"/>
                <a:gd name="T32" fmla="*/ 312 w 323"/>
                <a:gd name="T33" fmla="*/ 379 h 379"/>
                <a:gd name="T34" fmla="*/ 320 w 323"/>
                <a:gd name="T35" fmla="*/ 372 h 379"/>
                <a:gd name="T36" fmla="*/ 323 w 323"/>
                <a:gd name="T37" fmla="*/ 360 h 379"/>
                <a:gd name="T38" fmla="*/ 316 w 323"/>
                <a:gd name="T39" fmla="*/ 352 h 379"/>
                <a:gd name="T40" fmla="*/ 295 w 323"/>
                <a:gd name="T41" fmla="*/ 351 h 379"/>
                <a:gd name="T42" fmla="*/ 263 w 323"/>
                <a:gd name="T43" fmla="*/ 350 h 379"/>
                <a:gd name="T44" fmla="*/ 231 w 323"/>
                <a:gd name="T45" fmla="*/ 348 h 379"/>
                <a:gd name="T46" fmla="*/ 200 w 323"/>
                <a:gd name="T47" fmla="*/ 343 h 379"/>
                <a:gd name="T48" fmla="*/ 168 w 323"/>
                <a:gd name="T49" fmla="*/ 337 h 379"/>
                <a:gd name="T50" fmla="*/ 136 w 323"/>
                <a:gd name="T51" fmla="*/ 329 h 379"/>
                <a:gd name="T52" fmla="*/ 106 w 323"/>
                <a:gd name="T53" fmla="*/ 320 h 379"/>
                <a:gd name="T54" fmla="*/ 76 w 323"/>
                <a:gd name="T55" fmla="*/ 306 h 379"/>
                <a:gd name="T56" fmla="*/ 51 w 323"/>
                <a:gd name="T57" fmla="*/ 291 h 379"/>
                <a:gd name="T58" fmla="*/ 35 w 323"/>
                <a:gd name="T59" fmla="*/ 269 h 379"/>
                <a:gd name="T60" fmla="*/ 31 w 323"/>
                <a:gd name="T61" fmla="*/ 239 h 379"/>
                <a:gd name="T62" fmla="*/ 38 w 323"/>
                <a:gd name="T63" fmla="*/ 197 h 379"/>
                <a:gd name="T64" fmla="*/ 51 w 323"/>
                <a:gd name="T65" fmla="*/ 165 h 379"/>
                <a:gd name="T66" fmla="*/ 68 w 323"/>
                <a:gd name="T67" fmla="*/ 136 h 379"/>
                <a:gd name="T68" fmla="*/ 89 w 323"/>
                <a:gd name="T69" fmla="*/ 111 h 379"/>
                <a:gd name="T70" fmla="*/ 114 w 323"/>
                <a:gd name="T71" fmla="*/ 88 h 379"/>
                <a:gd name="T72" fmla="*/ 144 w 323"/>
                <a:gd name="T73" fmla="*/ 64 h 379"/>
                <a:gd name="T74" fmla="*/ 181 w 323"/>
                <a:gd name="T75" fmla="*/ 41 h 379"/>
                <a:gd name="T76" fmla="*/ 219 w 323"/>
                <a:gd name="T77" fmla="*/ 22 h 379"/>
                <a:gd name="T78" fmla="*/ 253 w 323"/>
                <a:gd name="T79" fmla="*/ 7 h 379"/>
                <a:gd name="T80" fmla="*/ 255 w 323"/>
                <a:gd name="T81" fmla="*/ 0 h 379"/>
                <a:gd name="T82" fmla="*/ 221 w 323"/>
                <a:gd name="T83" fmla="*/ 5 h 379"/>
                <a:gd name="T84" fmla="*/ 181 w 323"/>
                <a:gd name="T85" fmla="*/ 19 h 379"/>
                <a:gd name="T86" fmla="*/ 142 w 323"/>
                <a:gd name="T87" fmla="*/ 39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240" name="Freeform 608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>
                <a:gd name="T0" fmla="*/ 235 w 282"/>
                <a:gd name="T1" fmla="*/ 78 h 253"/>
                <a:gd name="T2" fmla="*/ 248 w 282"/>
                <a:gd name="T3" fmla="*/ 92 h 253"/>
                <a:gd name="T4" fmla="*/ 255 w 282"/>
                <a:gd name="T5" fmla="*/ 108 h 253"/>
                <a:gd name="T6" fmla="*/ 259 w 282"/>
                <a:gd name="T7" fmla="*/ 125 h 253"/>
                <a:gd name="T8" fmla="*/ 259 w 282"/>
                <a:gd name="T9" fmla="*/ 144 h 253"/>
                <a:gd name="T10" fmla="*/ 257 w 282"/>
                <a:gd name="T11" fmla="*/ 159 h 253"/>
                <a:gd name="T12" fmla="*/ 252 w 282"/>
                <a:gd name="T13" fmla="*/ 171 h 253"/>
                <a:gd name="T14" fmla="*/ 244 w 282"/>
                <a:gd name="T15" fmla="*/ 184 h 253"/>
                <a:gd name="T16" fmla="*/ 236 w 282"/>
                <a:gd name="T17" fmla="*/ 194 h 253"/>
                <a:gd name="T18" fmla="*/ 225 w 282"/>
                <a:gd name="T19" fmla="*/ 206 h 253"/>
                <a:gd name="T20" fmla="*/ 215 w 282"/>
                <a:gd name="T21" fmla="*/ 215 h 253"/>
                <a:gd name="T22" fmla="*/ 204 w 282"/>
                <a:gd name="T23" fmla="*/ 225 h 253"/>
                <a:gd name="T24" fmla="*/ 194 w 282"/>
                <a:gd name="T25" fmla="*/ 236 h 253"/>
                <a:gd name="T26" fmla="*/ 191 w 282"/>
                <a:gd name="T27" fmla="*/ 239 h 253"/>
                <a:gd name="T28" fmla="*/ 190 w 282"/>
                <a:gd name="T29" fmla="*/ 242 h 253"/>
                <a:gd name="T30" fmla="*/ 191 w 282"/>
                <a:gd name="T31" fmla="*/ 246 h 253"/>
                <a:gd name="T32" fmla="*/ 194 w 282"/>
                <a:gd name="T33" fmla="*/ 249 h 253"/>
                <a:gd name="T34" fmla="*/ 197 w 282"/>
                <a:gd name="T35" fmla="*/ 252 h 253"/>
                <a:gd name="T36" fmla="*/ 201 w 282"/>
                <a:gd name="T37" fmla="*/ 253 h 253"/>
                <a:gd name="T38" fmla="*/ 205 w 282"/>
                <a:gd name="T39" fmla="*/ 252 h 253"/>
                <a:gd name="T40" fmla="*/ 209 w 282"/>
                <a:gd name="T41" fmla="*/ 249 h 253"/>
                <a:gd name="T42" fmla="*/ 232 w 282"/>
                <a:gd name="T43" fmla="*/ 234 h 253"/>
                <a:gd name="T44" fmla="*/ 251 w 282"/>
                <a:gd name="T45" fmla="*/ 215 h 253"/>
                <a:gd name="T46" fmla="*/ 267 w 282"/>
                <a:gd name="T47" fmla="*/ 192 h 253"/>
                <a:gd name="T48" fmla="*/ 278 w 282"/>
                <a:gd name="T49" fmla="*/ 168 h 253"/>
                <a:gd name="T50" fmla="*/ 282 w 282"/>
                <a:gd name="T51" fmla="*/ 141 h 253"/>
                <a:gd name="T52" fmla="*/ 279 w 282"/>
                <a:gd name="T53" fmla="*/ 116 h 253"/>
                <a:gd name="T54" fmla="*/ 270 w 282"/>
                <a:gd name="T55" fmla="*/ 92 h 253"/>
                <a:gd name="T56" fmla="*/ 251 w 282"/>
                <a:gd name="T57" fmla="*/ 70 h 253"/>
                <a:gd name="T58" fmla="*/ 237 w 282"/>
                <a:gd name="T59" fmla="*/ 59 h 253"/>
                <a:gd name="T60" fmla="*/ 221 w 282"/>
                <a:gd name="T61" fmla="*/ 48 h 253"/>
                <a:gd name="T62" fmla="*/ 202 w 282"/>
                <a:gd name="T63" fmla="*/ 39 h 253"/>
                <a:gd name="T64" fmla="*/ 183 w 282"/>
                <a:gd name="T65" fmla="*/ 31 h 253"/>
                <a:gd name="T66" fmla="*/ 163 w 282"/>
                <a:gd name="T67" fmla="*/ 24 h 253"/>
                <a:gd name="T68" fmla="*/ 142 w 282"/>
                <a:gd name="T69" fmla="*/ 18 h 253"/>
                <a:gd name="T70" fmla="*/ 122 w 282"/>
                <a:gd name="T71" fmla="*/ 13 h 253"/>
                <a:gd name="T72" fmla="*/ 101 w 282"/>
                <a:gd name="T73" fmla="*/ 8 h 253"/>
                <a:gd name="T74" fmla="*/ 82 w 282"/>
                <a:gd name="T75" fmla="*/ 5 h 253"/>
                <a:gd name="T76" fmla="*/ 63 w 282"/>
                <a:gd name="T77" fmla="*/ 2 h 253"/>
                <a:gd name="T78" fmla="*/ 47 w 282"/>
                <a:gd name="T79" fmla="*/ 0 h 253"/>
                <a:gd name="T80" fmla="*/ 32 w 282"/>
                <a:gd name="T81" fmla="*/ 0 h 253"/>
                <a:gd name="T82" fmla="*/ 19 w 282"/>
                <a:gd name="T83" fmla="*/ 0 h 253"/>
                <a:gd name="T84" fmla="*/ 10 w 282"/>
                <a:gd name="T85" fmla="*/ 1 h 253"/>
                <a:gd name="T86" fmla="*/ 4 w 282"/>
                <a:gd name="T87" fmla="*/ 4 h 253"/>
                <a:gd name="T88" fmla="*/ 0 w 282"/>
                <a:gd name="T89" fmla="*/ 6 h 253"/>
                <a:gd name="T90" fmla="*/ 12 w 282"/>
                <a:gd name="T91" fmla="*/ 8 h 253"/>
                <a:gd name="T92" fmla="*/ 25 w 282"/>
                <a:gd name="T93" fmla="*/ 9 h 253"/>
                <a:gd name="T94" fmla="*/ 38 w 282"/>
                <a:gd name="T95" fmla="*/ 12 h 253"/>
                <a:gd name="T96" fmla="*/ 52 w 282"/>
                <a:gd name="T97" fmla="*/ 14 h 253"/>
                <a:gd name="T98" fmla="*/ 67 w 282"/>
                <a:gd name="T99" fmla="*/ 16 h 253"/>
                <a:gd name="T100" fmla="*/ 82 w 282"/>
                <a:gd name="T101" fmla="*/ 18 h 253"/>
                <a:gd name="T102" fmla="*/ 97 w 282"/>
                <a:gd name="T103" fmla="*/ 22 h 253"/>
                <a:gd name="T104" fmla="*/ 114 w 282"/>
                <a:gd name="T105" fmla="*/ 25 h 253"/>
                <a:gd name="T106" fmla="*/ 129 w 282"/>
                <a:gd name="T107" fmla="*/ 30 h 253"/>
                <a:gd name="T108" fmla="*/ 146 w 282"/>
                <a:gd name="T109" fmla="*/ 35 h 253"/>
                <a:gd name="T110" fmla="*/ 162 w 282"/>
                <a:gd name="T111" fmla="*/ 40 h 253"/>
                <a:gd name="T112" fmla="*/ 177 w 282"/>
                <a:gd name="T113" fmla="*/ 46 h 253"/>
                <a:gd name="T114" fmla="*/ 192 w 282"/>
                <a:gd name="T115" fmla="*/ 53 h 253"/>
                <a:gd name="T116" fmla="*/ 208 w 282"/>
                <a:gd name="T117" fmla="*/ 60 h 253"/>
                <a:gd name="T118" fmla="*/ 222 w 282"/>
                <a:gd name="T119" fmla="*/ 69 h 253"/>
                <a:gd name="T120" fmla="*/ 235 w 282"/>
                <a:gd name="T121" fmla="*/ 78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241" name="Freeform 609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>
                <a:gd name="T0" fmla="*/ 0 w 115"/>
                <a:gd name="T1" fmla="*/ 128 h 236"/>
                <a:gd name="T2" fmla="*/ 0 w 115"/>
                <a:gd name="T3" fmla="*/ 148 h 236"/>
                <a:gd name="T4" fmla="*/ 5 w 115"/>
                <a:gd name="T5" fmla="*/ 166 h 236"/>
                <a:gd name="T6" fmla="*/ 13 w 115"/>
                <a:gd name="T7" fmla="*/ 184 h 236"/>
                <a:gd name="T8" fmla="*/ 24 w 115"/>
                <a:gd name="T9" fmla="*/ 198 h 236"/>
                <a:gd name="T10" fmla="*/ 39 w 115"/>
                <a:gd name="T11" fmla="*/ 211 h 236"/>
                <a:gd name="T12" fmla="*/ 55 w 115"/>
                <a:gd name="T13" fmla="*/ 223 h 236"/>
                <a:gd name="T14" fmla="*/ 74 w 115"/>
                <a:gd name="T15" fmla="*/ 231 h 236"/>
                <a:gd name="T16" fmla="*/ 92 w 115"/>
                <a:gd name="T17" fmla="*/ 235 h 236"/>
                <a:gd name="T18" fmla="*/ 98 w 115"/>
                <a:gd name="T19" fmla="*/ 236 h 236"/>
                <a:gd name="T20" fmla="*/ 104 w 115"/>
                <a:gd name="T21" fmla="*/ 234 h 236"/>
                <a:gd name="T22" fmla="*/ 109 w 115"/>
                <a:gd name="T23" fmla="*/ 231 h 236"/>
                <a:gd name="T24" fmla="*/ 111 w 115"/>
                <a:gd name="T25" fmla="*/ 226 h 236"/>
                <a:gd name="T26" fmla="*/ 111 w 115"/>
                <a:gd name="T27" fmla="*/ 220 h 236"/>
                <a:gd name="T28" fmla="*/ 110 w 115"/>
                <a:gd name="T29" fmla="*/ 215 h 236"/>
                <a:gd name="T30" fmla="*/ 107 w 115"/>
                <a:gd name="T31" fmla="*/ 210 h 236"/>
                <a:gd name="T32" fmla="*/ 101 w 115"/>
                <a:gd name="T33" fmla="*/ 208 h 236"/>
                <a:gd name="T34" fmla="*/ 82 w 115"/>
                <a:gd name="T35" fmla="*/ 201 h 236"/>
                <a:gd name="T36" fmla="*/ 64 w 115"/>
                <a:gd name="T37" fmla="*/ 192 h 236"/>
                <a:gd name="T38" fmla="*/ 50 w 115"/>
                <a:gd name="T39" fmla="*/ 179 h 236"/>
                <a:gd name="T40" fmla="*/ 40 w 115"/>
                <a:gd name="T41" fmla="*/ 165 h 236"/>
                <a:gd name="T42" fmla="*/ 33 w 115"/>
                <a:gd name="T43" fmla="*/ 148 h 236"/>
                <a:gd name="T44" fmla="*/ 29 w 115"/>
                <a:gd name="T45" fmla="*/ 130 h 236"/>
                <a:gd name="T46" fmla="*/ 29 w 115"/>
                <a:gd name="T47" fmla="*/ 110 h 236"/>
                <a:gd name="T48" fmla="*/ 35 w 115"/>
                <a:gd name="T49" fmla="*/ 89 h 236"/>
                <a:gd name="T50" fmla="*/ 43 w 115"/>
                <a:gd name="T51" fmla="*/ 74 h 236"/>
                <a:gd name="T52" fmla="*/ 56 w 115"/>
                <a:gd name="T53" fmla="*/ 60 h 236"/>
                <a:gd name="T54" fmla="*/ 70 w 115"/>
                <a:gd name="T55" fmla="*/ 46 h 236"/>
                <a:gd name="T56" fmla="*/ 85 w 115"/>
                <a:gd name="T57" fmla="*/ 33 h 236"/>
                <a:gd name="T58" fmla="*/ 98 w 115"/>
                <a:gd name="T59" fmla="*/ 23 h 236"/>
                <a:gd name="T60" fmla="*/ 109 w 115"/>
                <a:gd name="T61" fmla="*/ 12 h 236"/>
                <a:gd name="T62" fmla="*/ 115 w 115"/>
                <a:gd name="T63" fmla="*/ 6 h 236"/>
                <a:gd name="T64" fmla="*/ 115 w 115"/>
                <a:gd name="T65" fmla="*/ 0 h 236"/>
                <a:gd name="T66" fmla="*/ 102 w 115"/>
                <a:gd name="T67" fmla="*/ 4 h 236"/>
                <a:gd name="T68" fmla="*/ 85 w 115"/>
                <a:gd name="T69" fmla="*/ 12 h 236"/>
                <a:gd name="T70" fmla="*/ 68 w 115"/>
                <a:gd name="T71" fmla="*/ 26 h 236"/>
                <a:gd name="T72" fmla="*/ 49 w 115"/>
                <a:gd name="T73" fmla="*/ 42 h 236"/>
                <a:gd name="T74" fmla="*/ 32 w 115"/>
                <a:gd name="T75" fmla="*/ 61 h 236"/>
                <a:gd name="T76" fmla="*/ 17 w 115"/>
                <a:gd name="T77" fmla="*/ 82 h 236"/>
                <a:gd name="T78" fmla="*/ 6 w 115"/>
                <a:gd name="T79" fmla="*/ 105 h 236"/>
                <a:gd name="T80" fmla="*/ 0 w 115"/>
                <a:gd name="T81" fmla="*/ 128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242" name="Freeform 610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>
                <a:gd name="T0" fmla="*/ 208 w 245"/>
                <a:gd name="T1" fmla="*/ 124 h 310"/>
                <a:gd name="T2" fmla="*/ 220 w 245"/>
                <a:gd name="T3" fmla="*/ 144 h 310"/>
                <a:gd name="T4" fmla="*/ 226 w 245"/>
                <a:gd name="T5" fmla="*/ 164 h 310"/>
                <a:gd name="T6" fmla="*/ 222 w 245"/>
                <a:gd name="T7" fmla="*/ 187 h 310"/>
                <a:gd name="T8" fmla="*/ 208 w 245"/>
                <a:gd name="T9" fmla="*/ 209 h 310"/>
                <a:gd name="T10" fmla="*/ 188 w 245"/>
                <a:gd name="T11" fmla="*/ 229 h 310"/>
                <a:gd name="T12" fmla="*/ 166 w 245"/>
                <a:gd name="T13" fmla="*/ 246 h 310"/>
                <a:gd name="T14" fmla="*/ 142 w 245"/>
                <a:gd name="T15" fmla="*/ 264 h 310"/>
                <a:gd name="T16" fmla="*/ 128 w 245"/>
                <a:gd name="T17" fmla="*/ 278 h 310"/>
                <a:gd name="T18" fmla="*/ 124 w 245"/>
                <a:gd name="T19" fmla="*/ 287 h 310"/>
                <a:gd name="T20" fmla="*/ 120 w 245"/>
                <a:gd name="T21" fmla="*/ 296 h 310"/>
                <a:gd name="T22" fmla="*/ 122 w 245"/>
                <a:gd name="T23" fmla="*/ 306 h 310"/>
                <a:gd name="T24" fmla="*/ 131 w 245"/>
                <a:gd name="T25" fmla="*/ 310 h 310"/>
                <a:gd name="T26" fmla="*/ 139 w 245"/>
                <a:gd name="T27" fmla="*/ 309 h 310"/>
                <a:gd name="T28" fmla="*/ 154 w 245"/>
                <a:gd name="T29" fmla="*/ 292 h 310"/>
                <a:gd name="T30" fmla="*/ 180 w 245"/>
                <a:gd name="T31" fmla="*/ 269 h 310"/>
                <a:gd name="T32" fmla="*/ 207 w 245"/>
                <a:gd name="T33" fmla="*/ 246 h 310"/>
                <a:gd name="T34" fmla="*/ 230 w 245"/>
                <a:gd name="T35" fmla="*/ 219 h 310"/>
                <a:gd name="T36" fmla="*/ 244 w 245"/>
                <a:gd name="T37" fmla="*/ 186 h 310"/>
                <a:gd name="T38" fmla="*/ 243 w 245"/>
                <a:gd name="T39" fmla="*/ 152 h 310"/>
                <a:gd name="T40" fmla="*/ 228 w 245"/>
                <a:gd name="T41" fmla="*/ 119 h 310"/>
                <a:gd name="T42" fmla="*/ 203 w 245"/>
                <a:gd name="T43" fmla="*/ 93 h 310"/>
                <a:gd name="T44" fmla="*/ 176 w 245"/>
                <a:gd name="T45" fmla="*/ 76 h 310"/>
                <a:gd name="T46" fmla="*/ 151 w 245"/>
                <a:gd name="T47" fmla="*/ 61 h 310"/>
                <a:gd name="T48" fmla="*/ 122 w 245"/>
                <a:gd name="T49" fmla="*/ 46 h 310"/>
                <a:gd name="T50" fmla="*/ 93 w 245"/>
                <a:gd name="T51" fmla="*/ 31 h 310"/>
                <a:gd name="T52" fmla="*/ 66 w 245"/>
                <a:gd name="T53" fmla="*/ 18 h 310"/>
                <a:gd name="T54" fmla="*/ 40 w 245"/>
                <a:gd name="T55" fmla="*/ 8 h 310"/>
                <a:gd name="T56" fmla="*/ 20 w 245"/>
                <a:gd name="T57" fmla="*/ 1 h 310"/>
                <a:gd name="T58" fmla="*/ 5 w 245"/>
                <a:gd name="T59" fmla="*/ 0 h 310"/>
                <a:gd name="T60" fmla="*/ 11 w 245"/>
                <a:gd name="T61" fmla="*/ 8 h 310"/>
                <a:gd name="T62" fmla="*/ 36 w 245"/>
                <a:gd name="T63" fmla="*/ 20 h 310"/>
                <a:gd name="T64" fmla="*/ 60 w 245"/>
                <a:gd name="T65" fmla="*/ 31 h 310"/>
                <a:gd name="T66" fmla="*/ 86 w 245"/>
                <a:gd name="T67" fmla="*/ 44 h 310"/>
                <a:gd name="T68" fmla="*/ 113 w 245"/>
                <a:gd name="T69" fmla="*/ 57 h 310"/>
                <a:gd name="T70" fmla="*/ 139 w 245"/>
                <a:gd name="T71" fmla="*/ 71 h 310"/>
                <a:gd name="T72" fmla="*/ 165 w 245"/>
                <a:gd name="T73" fmla="*/ 88 h 310"/>
                <a:gd name="T74" fmla="*/ 188 w 245"/>
                <a:gd name="T75" fmla="*/ 106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243" name="Freeform 611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>
                <a:gd name="T0" fmla="*/ 0 w 125"/>
                <a:gd name="T1" fmla="*/ 175 h 175"/>
                <a:gd name="T2" fmla="*/ 0 w 125"/>
                <a:gd name="T3" fmla="*/ 144 h 175"/>
                <a:gd name="T4" fmla="*/ 11 w 125"/>
                <a:gd name="T5" fmla="*/ 144 h 175"/>
                <a:gd name="T6" fmla="*/ 11 w 125"/>
                <a:gd name="T7" fmla="*/ 118 h 175"/>
                <a:gd name="T8" fmla="*/ 23 w 125"/>
                <a:gd name="T9" fmla="*/ 114 h 175"/>
                <a:gd name="T10" fmla="*/ 20 w 125"/>
                <a:gd name="T11" fmla="*/ 88 h 175"/>
                <a:gd name="T12" fmla="*/ 30 w 125"/>
                <a:gd name="T13" fmla="*/ 84 h 175"/>
                <a:gd name="T14" fmla="*/ 30 w 125"/>
                <a:gd name="T15" fmla="*/ 58 h 175"/>
                <a:gd name="T16" fmla="*/ 39 w 125"/>
                <a:gd name="T17" fmla="*/ 54 h 175"/>
                <a:gd name="T18" fmla="*/ 39 w 125"/>
                <a:gd name="T19" fmla="*/ 28 h 175"/>
                <a:gd name="T20" fmla="*/ 48 w 125"/>
                <a:gd name="T21" fmla="*/ 28 h 175"/>
                <a:gd name="T22" fmla="*/ 56 w 125"/>
                <a:gd name="T23" fmla="*/ 0 h 175"/>
                <a:gd name="T24" fmla="*/ 80 w 125"/>
                <a:gd name="T25" fmla="*/ 0 h 175"/>
                <a:gd name="T26" fmla="*/ 81 w 125"/>
                <a:gd name="T27" fmla="*/ 25 h 175"/>
                <a:gd name="T28" fmla="*/ 92 w 125"/>
                <a:gd name="T29" fmla="*/ 24 h 175"/>
                <a:gd name="T30" fmla="*/ 93 w 125"/>
                <a:gd name="T31" fmla="*/ 49 h 175"/>
                <a:gd name="T32" fmla="*/ 102 w 125"/>
                <a:gd name="T33" fmla="*/ 54 h 175"/>
                <a:gd name="T34" fmla="*/ 99 w 125"/>
                <a:gd name="T35" fmla="*/ 81 h 175"/>
                <a:gd name="T36" fmla="*/ 114 w 125"/>
                <a:gd name="T37" fmla="*/ 82 h 175"/>
                <a:gd name="T38" fmla="*/ 107 w 125"/>
                <a:gd name="T39" fmla="*/ 81 h 175"/>
                <a:gd name="T40" fmla="*/ 108 w 125"/>
                <a:gd name="T41" fmla="*/ 114 h 175"/>
                <a:gd name="T42" fmla="*/ 117 w 125"/>
                <a:gd name="T43" fmla="*/ 117 h 175"/>
                <a:gd name="T44" fmla="*/ 122 w 125"/>
                <a:gd name="T45" fmla="*/ 142 h 175"/>
                <a:gd name="T46" fmla="*/ 125 w 125"/>
                <a:gd name="T47" fmla="*/ 175 h 175"/>
                <a:gd name="T48" fmla="*/ 0 w 125"/>
                <a:gd name="T49" fmla="*/ 175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0245" name="Group 613"/>
          <p:cNvGrpSpPr>
            <a:grpSpLocks/>
          </p:cNvGrpSpPr>
          <p:nvPr/>
        </p:nvGrpSpPr>
        <p:grpSpPr bwMode="auto">
          <a:xfrm>
            <a:off x="5214938" y="1423988"/>
            <a:ext cx="814387" cy="854075"/>
            <a:chOff x="4180" y="744"/>
            <a:chExt cx="513" cy="538"/>
          </a:xfrm>
        </p:grpSpPr>
        <p:sp>
          <p:nvSpPr>
            <p:cNvPr id="70246" name="Rectangle 614"/>
            <p:cNvSpPr>
              <a:spLocks noChangeArrowheads="1"/>
            </p:cNvSpPr>
            <p:nvPr/>
          </p:nvSpPr>
          <p:spPr bwMode="auto">
            <a:xfrm>
              <a:off x="4242" y="747"/>
              <a:ext cx="426" cy="4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47" name="Rectangle 615"/>
            <p:cNvSpPr>
              <a:spLocks noChangeArrowheads="1"/>
            </p:cNvSpPr>
            <p:nvPr/>
          </p:nvSpPr>
          <p:spPr bwMode="auto">
            <a:xfrm>
              <a:off x="4221" y="762"/>
              <a:ext cx="435" cy="5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48" name="Rectangle 616"/>
            <p:cNvSpPr>
              <a:spLocks noChangeArrowheads="1"/>
            </p:cNvSpPr>
            <p:nvPr/>
          </p:nvSpPr>
          <p:spPr bwMode="auto">
            <a:xfrm>
              <a:off x="4224" y="873"/>
              <a:ext cx="426" cy="1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49" name="Text Box 617"/>
            <p:cNvSpPr txBox="1">
              <a:spLocks noChangeArrowheads="1"/>
            </p:cNvSpPr>
            <p:nvPr/>
          </p:nvSpPr>
          <p:spPr bwMode="auto">
            <a:xfrm>
              <a:off x="4180" y="744"/>
              <a:ext cx="513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000"/>
                <a:t>application</a:t>
              </a:r>
            </a:p>
            <a:p>
              <a:r>
                <a:rPr lang="en-US" sz="1000">
                  <a:solidFill>
                    <a:schemeClr val="bg1"/>
                  </a:solidFill>
                </a:rPr>
                <a:t>transport</a:t>
              </a:r>
              <a:endParaRPr lang="en-US" sz="1000"/>
            </a:p>
            <a:p>
              <a:r>
                <a:rPr lang="en-US" sz="1000"/>
                <a:t>network</a:t>
              </a:r>
            </a:p>
            <a:p>
              <a:r>
                <a:rPr lang="en-US" sz="1000"/>
                <a:t>data link</a:t>
              </a:r>
            </a:p>
            <a:p>
              <a:r>
                <a:rPr lang="en-US" sz="1000"/>
                <a:t>physical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0250" name="Line 618"/>
            <p:cNvSpPr>
              <a:spLocks noChangeShapeType="1"/>
            </p:cNvSpPr>
            <p:nvPr/>
          </p:nvSpPr>
          <p:spPr bwMode="auto">
            <a:xfrm>
              <a:off x="4221" y="978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51" name="Line 619"/>
            <p:cNvSpPr>
              <a:spLocks noChangeShapeType="1"/>
            </p:cNvSpPr>
            <p:nvPr/>
          </p:nvSpPr>
          <p:spPr bwMode="auto">
            <a:xfrm>
              <a:off x="4227" y="1065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52" name="Line 620"/>
            <p:cNvSpPr>
              <a:spLocks noChangeShapeType="1"/>
            </p:cNvSpPr>
            <p:nvPr/>
          </p:nvSpPr>
          <p:spPr bwMode="auto">
            <a:xfrm>
              <a:off x="4227" y="1152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877" name="Group 245"/>
          <p:cNvGrpSpPr>
            <a:grpSpLocks/>
          </p:cNvGrpSpPr>
          <p:nvPr/>
        </p:nvGrpSpPr>
        <p:grpSpPr bwMode="auto">
          <a:xfrm>
            <a:off x="5961063" y="1987550"/>
            <a:ext cx="814387" cy="701675"/>
            <a:chOff x="2923" y="3345"/>
            <a:chExt cx="513" cy="442"/>
          </a:xfrm>
        </p:grpSpPr>
        <p:sp>
          <p:nvSpPr>
            <p:cNvPr id="69878" name="Rectangle 246"/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879" name="Rectangle 247"/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880" name="Text Box 248"/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1000"/>
            </a:p>
            <a:p>
              <a:r>
                <a:rPr lang="en-US" sz="1000"/>
                <a:t>network</a:t>
              </a:r>
            </a:p>
            <a:p>
              <a:r>
                <a:rPr lang="en-US" sz="1000"/>
                <a:t>data link</a:t>
              </a:r>
            </a:p>
            <a:p>
              <a:r>
                <a:rPr lang="en-US" sz="1000"/>
                <a:t>physical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9881" name="Line 249"/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882" name="Line 250"/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269" name="Group 637"/>
          <p:cNvGrpSpPr>
            <a:grpSpLocks/>
          </p:cNvGrpSpPr>
          <p:nvPr/>
        </p:nvGrpSpPr>
        <p:grpSpPr bwMode="auto">
          <a:xfrm>
            <a:off x="7132638" y="4359275"/>
            <a:ext cx="814387" cy="701675"/>
            <a:chOff x="2923" y="3345"/>
            <a:chExt cx="513" cy="442"/>
          </a:xfrm>
        </p:grpSpPr>
        <p:sp>
          <p:nvSpPr>
            <p:cNvPr id="70270" name="Rectangle 638"/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71" name="Rectangle 639"/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72" name="Text Box 640"/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1000"/>
            </a:p>
            <a:p>
              <a:r>
                <a:rPr lang="en-US" sz="1000"/>
                <a:t>network</a:t>
              </a:r>
            </a:p>
            <a:p>
              <a:r>
                <a:rPr lang="en-US" sz="1000"/>
                <a:t>data link</a:t>
              </a:r>
            </a:p>
            <a:p>
              <a:r>
                <a:rPr lang="en-US" sz="1000"/>
                <a:t>physical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0273" name="Line 641"/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74" name="Line 642"/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275" name="Group 643"/>
          <p:cNvGrpSpPr>
            <a:grpSpLocks/>
          </p:cNvGrpSpPr>
          <p:nvPr/>
        </p:nvGrpSpPr>
        <p:grpSpPr bwMode="auto">
          <a:xfrm>
            <a:off x="6400800" y="4011613"/>
            <a:ext cx="814388" cy="701675"/>
            <a:chOff x="2923" y="3345"/>
            <a:chExt cx="513" cy="442"/>
          </a:xfrm>
        </p:grpSpPr>
        <p:sp>
          <p:nvSpPr>
            <p:cNvPr id="70276" name="Rectangle 644"/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77" name="Rectangle 645"/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78" name="Text Box 646"/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1000"/>
            </a:p>
            <a:p>
              <a:r>
                <a:rPr lang="en-US" sz="1000"/>
                <a:t>network</a:t>
              </a:r>
            </a:p>
            <a:p>
              <a:r>
                <a:rPr lang="en-US" sz="1000"/>
                <a:t>data link</a:t>
              </a:r>
            </a:p>
            <a:p>
              <a:r>
                <a:rPr lang="en-US" sz="1000"/>
                <a:t>physical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0279" name="Line 647"/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80" name="Line 648"/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281" name="Group 649"/>
          <p:cNvGrpSpPr>
            <a:grpSpLocks/>
          </p:cNvGrpSpPr>
          <p:nvPr/>
        </p:nvGrpSpPr>
        <p:grpSpPr bwMode="auto">
          <a:xfrm>
            <a:off x="6942138" y="3538538"/>
            <a:ext cx="814387" cy="701675"/>
            <a:chOff x="2923" y="3345"/>
            <a:chExt cx="513" cy="442"/>
          </a:xfrm>
        </p:grpSpPr>
        <p:sp>
          <p:nvSpPr>
            <p:cNvPr id="70282" name="Rectangle 650"/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83" name="Rectangle 651"/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84" name="Text Box 652"/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1000"/>
            </a:p>
            <a:p>
              <a:r>
                <a:rPr lang="en-US" sz="1000"/>
                <a:t>network</a:t>
              </a:r>
            </a:p>
            <a:p>
              <a:r>
                <a:rPr lang="en-US" sz="1000"/>
                <a:t>data link</a:t>
              </a:r>
            </a:p>
            <a:p>
              <a:r>
                <a:rPr lang="en-US" sz="1000"/>
                <a:t>physical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0285" name="Line 653"/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86" name="Line 654"/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287" name="Group 655"/>
          <p:cNvGrpSpPr>
            <a:grpSpLocks/>
          </p:cNvGrpSpPr>
          <p:nvPr/>
        </p:nvGrpSpPr>
        <p:grpSpPr bwMode="auto">
          <a:xfrm>
            <a:off x="6494463" y="3176588"/>
            <a:ext cx="814387" cy="701675"/>
            <a:chOff x="2923" y="3345"/>
            <a:chExt cx="513" cy="442"/>
          </a:xfrm>
        </p:grpSpPr>
        <p:sp>
          <p:nvSpPr>
            <p:cNvPr id="70288" name="Rectangle 656"/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89" name="Rectangle 657"/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90" name="Text Box 658"/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1000"/>
            </a:p>
            <a:p>
              <a:r>
                <a:rPr lang="en-US" sz="1000"/>
                <a:t>network</a:t>
              </a:r>
            </a:p>
            <a:p>
              <a:r>
                <a:rPr lang="en-US" sz="1000"/>
                <a:t>data link</a:t>
              </a:r>
            </a:p>
            <a:p>
              <a:r>
                <a:rPr lang="en-US" sz="1000"/>
                <a:t>physical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0291" name="Line 659"/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92" name="Line 660"/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293" name="Group 661"/>
          <p:cNvGrpSpPr>
            <a:grpSpLocks/>
          </p:cNvGrpSpPr>
          <p:nvPr/>
        </p:nvGrpSpPr>
        <p:grpSpPr bwMode="auto">
          <a:xfrm>
            <a:off x="6775450" y="2228850"/>
            <a:ext cx="814388" cy="701675"/>
            <a:chOff x="2923" y="3345"/>
            <a:chExt cx="513" cy="442"/>
          </a:xfrm>
        </p:grpSpPr>
        <p:sp>
          <p:nvSpPr>
            <p:cNvPr id="70294" name="Rectangle 662"/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95" name="Rectangle 663"/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96" name="Text Box 664"/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1000"/>
            </a:p>
            <a:p>
              <a:r>
                <a:rPr lang="en-US" sz="1000"/>
                <a:t>network</a:t>
              </a:r>
            </a:p>
            <a:p>
              <a:r>
                <a:rPr lang="en-US" sz="1000"/>
                <a:t>data link</a:t>
              </a:r>
            </a:p>
            <a:p>
              <a:r>
                <a:rPr lang="en-US" sz="1000"/>
                <a:t>physical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0297" name="Line 665"/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98" name="Line 666"/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255" name="Group 623"/>
          <p:cNvGrpSpPr>
            <a:grpSpLocks/>
          </p:cNvGrpSpPr>
          <p:nvPr/>
        </p:nvGrpSpPr>
        <p:grpSpPr bwMode="auto">
          <a:xfrm>
            <a:off x="7972425" y="4392613"/>
            <a:ext cx="814388" cy="854075"/>
            <a:chOff x="4180" y="744"/>
            <a:chExt cx="513" cy="538"/>
          </a:xfrm>
        </p:grpSpPr>
        <p:sp>
          <p:nvSpPr>
            <p:cNvPr id="70256" name="Rectangle 624"/>
            <p:cNvSpPr>
              <a:spLocks noChangeArrowheads="1"/>
            </p:cNvSpPr>
            <p:nvPr/>
          </p:nvSpPr>
          <p:spPr bwMode="auto">
            <a:xfrm>
              <a:off x="4242" y="747"/>
              <a:ext cx="426" cy="4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57" name="Rectangle 625"/>
            <p:cNvSpPr>
              <a:spLocks noChangeArrowheads="1"/>
            </p:cNvSpPr>
            <p:nvPr/>
          </p:nvSpPr>
          <p:spPr bwMode="auto">
            <a:xfrm>
              <a:off x="4221" y="762"/>
              <a:ext cx="435" cy="5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58" name="Rectangle 626"/>
            <p:cNvSpPr>
              <a:spLocks noChangeArrowheads="1"/>
            </p:cNvSpPr>
            <p:nvPr/>
          </p:nvSpPr>
          <p:spPr bwMode="auto">
            <a:xfrm>
              <a:off x="4224" y="873"/>
              <a:ext cx="426" cy="1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59" name="Text Box 627"/>
            <p:cNvSpPr txBox="1">
              <a:spLocks noChangeArrowheads="1"/>
            </p:cNvSpPr>
            <p:nvPr/>
          </p:nvSpPr>
          <p:spPr bwMode="auto">
            <a:xfrm>
              <a:off x="4180" y="744"/>
              <a:ext cx="513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000"/>
                <a:t>application</a:t>
              </a:r>
            </a:p>
            <a:p>
              <a:r>
                <a:rPr lang="en-US" sz="1000">
                  <a:solidFill>
                    <a:schemeClr val="bg1"/>
                  </a:solidFill>
                </a:rPr>
                <a:t>transport</a:t>
              </a:r>
              <a:endParaRPr lang="en-US" sz="1000"/>
            </a:p>
            <a:p>
              <a:r>
                <a:rPr lang="en-US" sz="1000"/>
                <a:t>network</a:t>
              </a:r>
            </a:p>
            <a:p>
              <a:r>
                <a:rPr lang="en-US" sz="1000"/>
                <a:t>data link</a:t>
              </a:r>
            </a:p>
            <a:p>
              <a:r>
                <a:rPr lang="en-US" sz="1000"/>
                <a:t>physical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0260" name="Line 628"/>
            <p:cNvSpPr>
              <a:spLocks noChangeShapeType="1"/>
            </p:cNvSpPr>
            <p:nvPr/>
          </p:nvSpPr>
          <p:spPr bwMode="auto">
            <a:xfrm>
              <a:off x="4221" y="978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61" name="Line 629"/>
            <p:cNvSpPr>
              <a:spLocks noChangeShapeType="1"/>
            </p:cNvSpPr>
            <p:nvPr/>
          </p:nvSpPr>
          <p:spPr bwMode="auto">
            <a:xfrm>
              <a:off x="4227" y="1065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62" name="Line 630"/>
            <p:cNvSpPr>
              <a:spLocks noChangeShapeType="1"/>
            </p:cNvSpPr>
            <p:nvPr/>
          </p:nvSpPr>
          <p:spPr bwMode="auto">
            <a:xfrm>
              <a:off x="4227" y="1152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264" name="Group 632"/>
          <p:cNvGrpSpPr>
            <a:grpSpLocks/>
          </p:cNvGrpSpPr>
          <p:nvPr/>
        </p:nvGrpSpPr>
        <p:grpSpPr bwMode="auto">
          <a:xfrm rot="2937887">
            <a:off x="5241925" y="2987675"/>
            <a:ext cx="3781425" cy="434975"/>
            <a:chOff x="2937" y="3579"/>
            <a:chExt cx="2382" cy="274"/>
          </a:xfrm>
        </p:grpSpPr>
        <p:sp>
          <p:nvSpPr>
            <p:cNvPr id="70265" name="Rectangle 633"/>
            <p:cNvSpPr>
              <a:spLocks noChangeArrowheads="1"/>
            </p:cNvSpPr>
            <p:nvPr/>
          </p:nvSpPr>
          <p:spPr bwMode="auto">
            <a:xfrm>
              <a:off x="3168" y="3630"/>
              <a:ext cx="1920" cy="17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66" name="Text Box 634"/>
            <p:cNvSpPr txBox="1">
              <a:spLocks noChangeArrowheads="1"/>
            </p:cNvSpPr>
            <p:nvPr/>
          </p:nvSpPr>
          <p:spPr bwMode="auto">
            <a:xfrm>
              <a:off x="3241" y="3607"/>
              <a:ext cx="182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dirty="0">
                  <a:solidFill>
                    <a:schemeClr val="bg1"/>
                  </a:solidFill>
                </a:rPr>
                <a:t>logical end-end transport</a:t>
              </a:r>
              <a:endParaRPr lang="en-US" sz="1800" dirty="0"/>
            </a:p>
          </p:txBody>
        </p:sp>
        <p:sp>
          <p:nvSpPr>
            <p:cNvPr id="70267" name="Freeform 635"/>
            <p:cNvSpPr>
              <a:spLocks/>
            </p:cNvSpPr>
            <p:nvPr/>
          </p:nvSpPr>
          <p:spPr bwMode="auto">
            <a:xfrm>
              <a:off x="2937" y="3579"/>
              <a:ext cx="282" cy="264"/>
            </a:xfrm>
            <a:custGeom>
              <a:avLst/>
              <a:gdLst>
                <a:gd name="T0" fmla="*/ 282 w 282"/>
                <a:gd name="T1" fmla="*/ 0 h 264"/>
                <a:gd name="T2" fmla="*/ 282 w 282"/>
                <a:gd name="T3" fmla="*/ 264 h 264"/>
                <a:gd name="T4" fmla="*/ 0 w 282"/>
                <a:gd name="T5" fmla="*/ 129 h 264"/>
                <a:gd name="T6" fmla="*/ 282 w 282"/>
                <a:gd name="T7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2" h="264">
                  <a:moveTo>
                    <a:pt x="282" y="0"/>
                  </a:moveTo>
                  <a:cubicBezTo>
                    <a:pt x="282" y="132"/>
                    <a:pt x="282" y="264"/>
                    <a:pt x="282" y="264"/>
                  </a:cubicBezTo>
                  <a:cubicBezTo>
                    <a:pt x="159" y="150"/>
                    <a:pt x="0" y="153"/>
                    <a:pt x="0" y="129"/>
                  </a:cubicBezTo>
                  <a:cubicBezTo>
                    <a:pt x="0" y="108"/>
                    <a:pt x="153" y="108"/>
                    <a:pt x="282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68" name="Freeform 636"/>
            <p:cNvSpPr>
              <a:spLocks/>
            </p:cNvSpPr>
            <p:nvPr/>
          </p:nvSpPr>
          <p:spPr bwMode="auto">
            <a:xfrm flipH="1">
              <a:off x="5037" y="3589"/>
              <a:ext cx="282" cy="264"/>
            </a:xfrm>
            <a:custGeom>
              <a:avLst/>
              <a:gdLst>
                <a:gd name="T0" fmla="*/ 282 w 282"/>
                <a:gd name="T1" fmla="*/ 0 h 264"/>
                <a:gd name="T2" fmla="*/ 282 w 282"/>
                <a:gd name="T3" fmla="*/ 264 h 264"/>
                <a:gd name="T4" fmla="*/ 0 w 282"/>
                <a:gd name="T5" fmla="*/ 129 h 264"/>
                <a:gd name="T6" fmla="*/ 282 w 282"/>
                <a:gd name="T7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2" h="264">
                  <a:moveTo>
                    <a:pt x="282" y="0"/>
                  </a:moveTo>
                  <a:cubicBezTo>
                    <a:pt x="282" y="132"/>
                    <a:pt x="282" y="264"/>
                    <a:pt x="282" y="264"/>
                  </a:cubicBezTo>
                  <a:cubicBezTo>
                    <a:pt x="159" y="150"/>
                    <a:pt x="0" y="153"/>
                    <a:pt x="0" y="129"/>
                  </a:cubicBezTo>
                  <a:cubicBezTo>
                    <a:pt x="0" y="108"/>
                    <a:pt x="153" y="108"/>
                    <a:pt x="282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29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Flow Control: how it works</a:t>
            </a:r>
          </a:p>
        </p:txBody>
      </p:sp>
      <p:sp>
        <p:nvSpPr>
          <p:cNvPr id="77829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3276600"/>
            <a:ext cx="4343400" cy="29718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/>
              <a:t>(suppose TCP receiver discards out-of-order segments)</a:t>
            </a:r>
          </a:p>
          <a:p>
            <a:r>
              <a:rPr lang="en-US" sz="2400" dirty="0" smtClean="0"/>
              <a:t>unused buffer space:</a:t>
            </a:r>
            <a:endParaRPr lang="en-US" sz="2400" dirty="0" smtClean="0">
              <a:latin typeface="Courier New" pitchFamily="49" charset="0"/>
            </a:endParaRPr>
          </a:p>
          <a:p>
            <a:pPr>
              <a:buFont typeface="ZapfDingbats" pitchFamily="82" charset="2"/>
              <a:buNone/>
            </a:pPr>
            <a:r>
              <a:rPr lang="en-US" sz="2000" dirty="0" smtClean="0">
                <a:solidFill>
                  <a:srgbClr val="0033CC"/>
                </a:solidFill>
                <a:latin typeface="Courier New" pitchFamily="49" charset="0"/>
              </a:rPr>
              <a:t>= </a:t>
            </a:r>
            <a:r>
              <a:rPr lang="en-US" sz="2000" dirty="0" err="1" smtClean="0">
                <a:solidFill>
                  <a:srgbClr val="0033CC"/>
                </a:solidFill>
                <a:latin typeface="Courier New" pitchFamily="49" charset="0"/>
              </a:rPr>
              <a:t>rwnd</a:t>
            </a:r>
            <a:endParaRPr lang="en-US" sz="2000" dirty="0" smtClean="0">
              <a:solidFill>
                <a:srgbClr val="0033CC"/>
              </a:solidFill>
            </a:endParaRPr>
          </a:p>
          <a:p>
            <a:pPr>
              <a:buFont typeface="ZapfDingbats" pitchFamily="82" charset="2"/>
              <a:buNone/>
            </a:pPr>
            <a:r>
              <a:rPr lang="en-US" sz="2000" dirty="0" smtClean="0">
                <a:solidFill>
                  <a:srgbClr val="0033CC"/>
                </a:solidFill>
                <a:latin typeface="Courier New" pitchFamily="49" charset="0"/>
              </a:rPr>
              <a:t>= </a:t>
            </a:r>
            <a:r>
              <a:rPr lang="en-US" sz="2000" dirty="0" err="1" smtClean="0">
                <a:solidFill>
                  <a:srgbClr val="0033CC"/>
                </a:solidFill>
                <a:latin typeface="Courier New" pitchFamily="49" charset="0"/>
              </a:rPr>
              <a:t>RcvBuffer</a:t>
            </a:r>
            <a:r>
              <a:rPr lang="en-US" sz="2000" dirty="0" smtClean="0">
                <a:solidFill>
                  <a:srgbClr val="0033CC"/>
                </a:solidFill>
                <a:latin typeface="Courier New" pitchFamily="49" charset="0"/>
              </a:rPr>
              <a:t>-[</a:t>
            </a:r>
            <a:r>
              <a:rPr lang="en-US" sz="2000" dirty="0" err="1" smtClean="0">
                <a:solidFill>
                  <a:srgbClr val="0033CC"/>
                </a:solidFill>
                <a:latin typeface="Courier New" pitchFamily="49" charset="0"/>
              </a:rPr>
              <a:t>LastByteRcvd</a:t>
            </a:r>
            <a:r>
              <a:rPr lang="en-US" sz="2000" dirty="0" smtClean="0">
                <a:solidFill>
                  <a:srgbClr val="0033CC"/>
                </a:solidFill>
                <a:latin typeface="Courier New" pitchFamily="49" charset="0"/>
              </a:rPr>
              <a:t> - </a:t>
            </a:r>
            <a:r>
              <a:rPr lang="en-US" sz="2000" dirty="0" err="1" smtClean="0">
                <a:solidFill>
                  <a:srgbClr val="0033CC"/>
                </a:solidFill>
                <a:latin typeface="Courier New" pitchFamily="49" charset="0"/>
              </a:rPr>
              <a:t>LastByteRead</a:t>
            </a:r>
            <a:r>
              <a:rPr lang="en-US" sz="2000" dirty="0" smtClean="0">
                <a:solidFill>
                  <a:srgbClr val="0033CC"/>
                </a:solidFill>
                <a:latin typeface="Courier New" pitchFamily="49" charset="0"/>
              </a:rPr>
              <a:t>]</a:t>
            </a:r>
          </a:p>
        </p:txBody>
      </p:sp>
      <p:sp>
        <p:nvSpPr>
          <p:cNvPr id="77830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447800"/>
            <a:ext cx="3886200" cy="4648200"/>
          </a:xfrm>
        </p:spPr>
        <p:txBody>
          <a:bodyPr/>
          <a:lstStyle/>
          <a:p>
            <a:r>
              <a:rPr lang="en-US" sz="2400" dirty="0" smtClean="0"/>
              <a:t>receiver: </a:t>
            </a:r>
            <a:r>
              <a:rPr lang="en-US" sz="2400" dirty="0" smtClean="0">
                <a:solidFill>
                  <a:srgbClr val="008000"/>
                </a:solidFill>
              </a:rPr>
              <a:t>advertises</a:t>
            </a:r>
            <a:r>
              <a:rPr lang="en-US" sz="2400" dirty="0" smtClean="0"/>
              <a:t> unused buffer space by including </a:t>
            </a:r>
            <a:r>
              <a:rPr lang="en-US" sz="2000" dirty="0" err="1" smtClean="0">
                <a:solidFill>
                  <a:srgbClr val="0033CC"/>
                </a:solidFill>
                <a:latin typeface="Courier" pitchFamily="49" charset="0"/>
              </a:rPr>
              <a:t>rwnd</a:t>
            </a:r>
            <a:r>
              <a:rPr lang="en-US" sz="2000" dirty="0" smtClean="0">
                <a:latin typeface="Courier" pitchFamily="49" charset="0"/>
              </a:rPr>
              <a:t> </a:t>
            </a:r>
            <a:r>
              <a:rPr lang="en-US" sz="2400" dirty="0" smtClean="0"/>
              <a:t>value in segment header</a:t>
            </a:r>
          </a:p>
          <a:p>
            <a:r>
              <a:rPr lang="en-US" sz="2400" dirty="0" smtClean="0"/>
              <a:t>sender: limits # of </a:t>
            </a:r>
            <a:r>
              <a:rPr lang="en-US" sz="2400" dirty="0" err="1" smtClean="0"/>
              <a:t>unACKed</a:t>
            </a:r>
            <a:r>
              <a:rPr lang="en-US" sz="2400" dirty="0" smtClean="0"/>
              <a:t> bytes to </a:t>
            </a:r>
            <a:r>
              <a:rPr lang="en-US" sz="2000" dirty="0" err="1" smtClean="0">
                <a:solidFill>
                  <a:srgbClr val="0033CC"/>
                </a:solidFill>
                <a:latin typeface="Courier New" pitchFamily="49" charset="0"/>
              </a:rPr>
              <a:t>rwnd</a:t>
            </a:r>
            <a:endParaRPr lang="en-US" sz="2000" dirty="0" smtClean="0">
              <a:solidFill>
                <a:srgbClr val="0033CC"/>
              </a:solidFill>
              <a:latin typeface="Courier New" pitchFamily="49" charset="0"/>
            </a:endParaRPr>
          </a:p>
          <a:p>
            <a:pPr lvl="1"/>
            <a:r>
              <a:rPr lang="en-US" sz="2000" dirty="0" smtClean="0"/>
              <a:t>guarantees receiver’s buffer doesn’t overflow.</a:t>
            </a:r>
          </a:p>
          <a:p>
            <a:r>
              <a:rPr lang="en-US" sz="2400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400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wnd</a:t>
            </a:r>
            <a:r>
              <a:rPr lang="en-US" sz="2400" dirty="0" smtClean="0">
                <a:latin typeface="Comic Sans MS" pitchFamily="66" charset="0"/>
              </a:rPr>
              <a:t> known as the </a:t>
            </a:r>
            <a:r>
              <a:rPr lang="en-US" sz="2400" dirty="0" smtClean="0">
                <a:solidFill>
                  <a:srgbClr val="008000"/>
                </a:solidFill>
                <a:latin typeface="Comic Sans MS" pitchFamily="66" charset="0"/>
              </a:rPr>
              <a:t>receiver’s advertised window</a:t>
            </a:r>
            <a:r>
              <a:rPr lang="en-US" sz="2400" dirty="0" smtClean="0">
                <a:latin typeface="Comic Sans MS" pitchFamily="66" charset="0"/>
              </a:rPr>
              <a:t>.</a:t>
            </a:r>
            <a:endParaRPr lang="en-US" sz="2400" dirty="0" smtClean="0">
              <a:solidFill>
                <a:srgbClr val="008000"/>
              </a:solidFill>
              <a:latin typeface="Comic Sans MS" pitchFamily="66" charset="0"/>
            </a:endParaRPr>
          </a:p>
        </p:txBody>
      </p:sp>
      <p:grpSp>
        <p:nvGrpSpPr>
          <p:cNvPr id="77831" name="Group 1046"/>
          <p:cNvGrpSpPr>
            <a:grpSpLocks/>
          </p:cNvGrpSpPr>
          <p:nvPr/>
        </p:nvGrpSpPr>
        <p:grpSpPr bwMode="auto">
          <a:xfrm>
            <a:off x="390525" y="1289050"/>
            <a:ext cx="4610100" cy="1873250"/>
            <a:chOff x="3073" y="2935"/>
            <a:chExt cx="2904" cy="1180"/>
          </a:xfrm>
        </p:grpSpPr>
        <p:sp>
          <p:nvSpPr>
            <p:cNvPr id="77832" name="Rectangle 1030"/>
            <p:cNvSpPr>
              <a:spLocks noChangeArrowheads="1"/>
            </p:cNvSpPr>
            <p:nvPr/>
          </p:nvSpPr>
          <p:spPr bwMode="auto">
            <a:xfrm>
              <a:off x="3804" y="2935"/>
              <a:ext cx="1433" cy="838"/>
            </a:xfrm>
            <a:prstGeom prst="rect">
              <a:avLst/>
            </a:prstGeom>
            <a:solidFill>
              <a:srgbClr val="99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33" name="Line 1031"/>
            <p:cNvSpPr>
              <a:spLocks noChangeShapeType="1"/>
            </p:cNvSpPr>
            <p:nvPr/>
          </p:nvSpPr>
          <p:spPr bwMode="auto">
            <a:xfrm>
              <a:off x="3235" y="3343"/>
              <a:ext cx="576" cy="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7834" name="Text Box 1032"/>
            <p:cNvSpPr txBox="1">
              <a:spLocks noChangeArrowheads="1"/>
            </p:cNvSpPr>
            <p:nvPr/>
          </p:nvSpPr>
          <p:spPr bwMode="auto">
            <a:xfrm>
              <a:off x="3073" y="3171"/>
              <a:ext cx="74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IP</a:t>
              </a:r>
            </a:p>
            <a:p>
              <a:r>
                <a:rPr lang="en-US"/>
                <a:t>datagrams</a:t>
              </a:r>
            </a:p>
          </p:txBody>
        </p:sp>
        <p:sp>
          <p:nvSpPr>
            <p:cNvPr id="77835" name="Rectangle 1033"/>
            <p:cNvSpPr>
              <a:spLocks noChangeArrowheads="1"/>
            </p:cNvSpPr>
            <p:nvPr/>
          </p:nvSpPr>
          <p:spPr bwMode="auto">
            <a:xfrm>
              <a:off x="3815" y="2943"/>
              <a:ext cx="804" cy="8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36" name="Text Box 1034"/>
            <p:cNvSpPr txBox="1">
              <a:spLocks noChangeArrowheads="1"/>
            </p:cNvSpPr>
            <p:nvPr/>
          </p:nvSpPr>
          <p:spPr bwMode="auto">
            <a:xfrm>
              <a:off x="4580" y="3182"/>
              <a:ext cx="67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400"/>
                <a:t>TCP data</a:t>
              </a:r>
            </a:p>
            <a:p>
              <a:r>
                <a:rPr lang="en-US" sz="1400"/>
                <a:t>(in buffer)</a:t>
              </a:r>
            </a:p>
          </p:txBody>
        </p:sp>
        <p:sp>
          <p:nvSpPr>
            <p:cNvPr id="77837" name="Text Box 1035"/>
            <p:cNvSpPr txBox="1">
              <a:spLocks noChangeArrowheads="1"/>
            </p:cNvSpPr>
            <p:nvPr/>
          </p:nvSpPr>
          <p:spPr bwMode="auto">
            <a:xfrm>
              <a:off x="3781" y="3109"/>
              <a:ext cx="859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400"/>
                <a:t>(currently)</a:t>
              </a:r>
            </a:p>
            <a:p>
              <a:r>
                <a:rPr lang="en-US" sz="1400"/>
                <a:t>unused buffer</a:t>
              </a:r>
            </a:p>
            <a:p>
              <a:r>
                <a:rPr lang="en-US" sz="1400"/>
                <a:t>space</a:t>
              </a:r>
            </a:p>
          </p:txBody>
        </p:sp>
        <p:sp>
          <p:nvSpPr>
            <p:cNvPr id="77838" name="Line 1037"/>
            <p:cNvSpPr>
              <a:spLocks noChangeShapeType="1"/>
            </p:cNvSpPr>
            <p:nvPr/>
          </p:nvSpPr>
          <p:spPr bwMode="auto">
            <a:xfrm>
              <a:off x="5240" y="3339"/>
              <a:ext cx="489" cy="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7839" name="Text Box 1038"/>
            <p:cNvSpPr txBox="1">
              <a:spLocks noChangeArrowheads="1"/>
            </p:cNvSpPr>
            <p:nvPr/>
          </p:nvSpPr>
          <p:spPr bwMode="auto">
            <a:xfrm>
              <a:off x="5226" y="3153"/>
              <a:ext cx="751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application</a:t>
              </a:r>
            </a:p>
            <a:p>
              <a:r>
                <a:rPr lang="en-US"/>
                <a:t>process</a:t>
              </a:r>
            </a:p>
          </p:txBody>
        </p:sp>
        <p:sp>
          <p:nvSpPr>
            <p:cNvPr id="77840" name="Text Box 1039"/>
            <p:cNvSpPr txBox="1">
              <a:spLocks noChangeArrowheads="1"/>
            </p:cNvSpPr>
            <p:nvPr/>
          </p:nvSpPr>
          <p:spPr bwMode="auto">
            <a:xfrm>
              <a:off x="4016" y="3786"/>
              <a:ext cx="37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400" b="1" dirty="0" err="1">
                  <a:solidFill>
                    <a:srgbClr val="800000"/>
                  </a:solidFill>
                </a:rPr>
                <a:t>rwnd</a:t>
              </a:r>
              <a:endParaRPr lang="en-US" sz="1400" b="1" dirty="0">
                <a:solidFill>
                  <a:srgbClr val="800000"/>
                </a:solidFill>
              </a:endParaRPr>
            </a:p>
          </p:txBody>
        </p:sp>
        <p:sp>
          <p:nvSpPr>
            <p:cNvPr id="77841" name="Line 1040"/>
            <p:cNvSpPr>
              <a:spLocks noChangeShapeType="1"/>
            </p:cNvSpPr>
            <p:nvPr/>
          </p:nvSpPr>
          <p:spPr bwMode="auto">
            <a:xfrm>
              <a:off x="4359" y="3888"/>
              <a:ext cx="23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7842" name="Line 1041"/>
            <p:cNvSpPr>
              <a:spLocks noChangeShapeType="1"/>
            </p:cNvSpPr>
            <p:nvPr/>
          </p:nvSpPr>
          <p:spPr bwMode="auto">
            <a:xfrm flipH="1">
              <a:off x="3819" y="3888"/>
              <a:ext cx="19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7843" name="Text Box 1042"/>
            <p:cNvSpPr txBox="1">
              <a:spLocks noChangeArrowheads="1"/>
            </p:cNvSpPr>
            <p:nvPr/>
          </p:nvSpPr>
          <p:spPr bwMode="auto">
            <a:xfrm>
              <a:off x="4191" y="3921"/>
              <a:ext cx="666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400" b="1" dirty="0" err="1">
                  <a:solidFill>
                    <a:srgbClr val="800000"/>
                  </a:solidFill>
                </a:rPr>
                <a:t>RcvBuffer</a:t>
              </a:r>
              <a:endParaRPr lang="en-US" sz="1400" b="1" dirty="0">
                <a:solidFill>
                  <a:srgbClr val="800000"/>
                </a:solidFill>
              </a:endParaRPr>
            </a:p>
          </p:txBody>
        </p:sp>
        <p:sp>
          <p:nvSpPr>
            <p:cNvPr id="77844" name="Line 1043"/>
            <p:cNvSpPr>
              <a:spLocks noChangeShapeType="1"/>
            </p:cNvSpPr>
            <p:nvPr/>
          </p:nvSpPr>
          <p:spPr bwMode="auto">
            <a:xfrm flipV="1">
              <a:off x="4839" y="4014"/>
              <a:ext cx="381" cy="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7845" name="Line 1045"/>
            <p:cNvSpPr>
              <a:spLocks noChangeShapeType="1"/>
            </p:cNvSpPr>
            <p:nvPr/>
          </p:nvSpPr>
          <p:spPr bwMode="auto">
            <a:xfrm flipH="1" flipV="1">
              <a:off x="3825" y="4014"/>
              <a:ext cx="387" cy="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21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Kurose’s Chapter 3 Outline</a:t>
            </a:r>
            <a:endParaRPr lang="en-US" dirty="0"/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73224" y="1268760"/>
            <a:ext cx="3970784" cy="3429744"/>
          </a:xfrm>
        </p:spPr>
        <p:txBody>
          <a:bodyPr/>
          <a:lstStyle/>
          <a:p>
            <a:r>
              <a:rPr lang="en-US" sz="2400" dirty="0"/>
              <a:t>3.1 Transport-layer services</a:t>
            </a:r>
          </a:p>
          <a:p>
            <a:r>
              <a:rPr lang="en-US" sz="2400" dirty="0"/>
              <a:t>3.2 Multiplexing and </a:t>
            </a:r>
            <a:r>
              <a:rPr lang="en-US" sz="2400" dirty="0" err="1"/>
              <a:t>demultiplexing</a:t>
            </a:r>
            <a:endParaRPr lang="en-US" sz="2400" dirty="0"/>
          </a:p>
          <a:p>
            <a:r>
              <a:rPr lang="en-US" sz="2400" dirty="0"/>
              <a:t>3.3 Connectionless transport: UDP</a:t>
            </a:r>
          </a:p>
          <a:p>
            <a:r>
              <a:rPr lang="en-US" sz="2400" dirty="0"/>
              <a:t>3.4 Principles of reliable data </a:t>
            </a:r>
            <a:r>
              <a:rPr lang="en-US" sz="2400" dirty="0" smtClean="0"/>
              <a:t>transfer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2478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196752"/>
            <a:ext cx="4054475" cy="4648200"/>
          </a:xfrm>
        </p:spPr>
        <p:txBody>
          <a:bodyPr/>
          <a:lstStyle/>
          <a:p>
            <a:r>
              <a:rPr lang="en-US" sz="2400" dirty="0"/>
              <a:t>3.5 Connection-oriented transport: TCP</a:t>
            </a:r>
          </a:p>
          <a:p>
            <a:pPr lvl="1"/>
            <a:r>
              <a:rPr lang="en-US" sz="2000" dirty="0"/>
              <a:t>segment structure</a:t>
            </a:r>
          </a:p>
          <a:p>
            <a:pPr lvl="1"/>
            <a:r>
              <a:rPr lang="en-US" sz="2000" dirty="0"/>
              <a:t>reliable data transfer</a:t>
            </a:r>
          </a:p>
          <a:p>
            <a:pPr lvl="1"/>
            <a:r>
              <a:rPr lang="en-US" sz="2000" dirty="0"/>
              <a:t>flow control</a:t>
            </a:r>
          </a:p>
          <a:p>
            <a:pPr lvl="1"/>
            <a:r>
              <a:rPr lang="en-US" sz="2000" dirty="0"/>
              <a:t>connection management</a:t>
            </a:r>
          </a:p>
          <a:p>
            <a:r>
              <a:rPr lang="en-US" sz="2400" dirty="0">
                <a:solidFill>
                  <a:srgbClr val="800000"/>
                </a:solidFill>
              </a:rPr>
              <a:t>3.6 Principles of congestion control</a:t>
            </a:r>
          </a:p>
          <a:p>
            <a:r>
              <a:rPr lang="en-US" sz="2400" dirty="0">
                <a:solidFill>
                  <a:srgbClr val="800000"/>
                </a:solidFill>
              </a:rPr>
              <a:t>3.7 TCP congestion control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63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Kurose’s Chapter 3 Outline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Transport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3400" y="1600200"/>
            <a:ext cx="3810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dirty="0" smtClean="0"/>
              <a:t>3.1 Transport-layer services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3.2 Multiplexing and </a:t>
            </a:r>
            <a:r>
              <a:rPr lang="en-US" sz="2400" dirty="0" err="1" smtClean="0">
                <a:solidFill>
                  <a:srgbClr val="800000"/>
                </a:solidFill>
              </a:rPr>
              <a:t>demultiplexing</a:t>
            </a:r>
            <a:r>
              <a:rPr lang="en-US" sz="2400" dirty="0" smtClean="0">
                <a:solidFill>
                  <a:srgbClr val="800000"/>
                </a:solidFill>
              </a:rPr>
              <a:t> [Brief Look]</a:t>
            </a:r>
          </a:p>
          <a:p>
            <a:r>
              <a:rPr lang="en-US" sz="2400" dirty="0" smtClean="0"/>
              <a:t>3.3 Connectionless transport: UDP</a:t>
            </a:r>
          </a:p>
          <a:p>
            <a:r>
              <a:rPr lang="en-US" sz="2400" dirty="0" smtClean="0"/>
              <a:t>3.4 Principles of reliable data transfer</a:t>
            </a:r>
            <a:endParaRPr lang="en-US" sz="2400" dirty="0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4495800" y="1484784"/>
            <a:ext cx="4054475" cy="4648200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smtClean="0"/>
              <a:t>3.5 Connection-oriented transport: TCP</a:t>
            </a:r>
          </a:p>
          <a:p>
            <a:pPr lvl="1"/>
            <a:r>
              <a:rPr lang="en-US" sz="2000" smtClean="0"/>
              <a:t>segment structure</a:t>
            </a:r>
          </a:p>
          <a:p>
            <a:pPr lvl="1"/>
            <a:r>
              <a:rPr lang="en-US" sz="2000" smtClean="0"/>
              <a:t>reliable data transfer</a:t>
            </a:r>
          </a:p>
          <a:p>
            <a:pPr lvl="1"/>
            <a:r>
              <a:rPr lang="en-US" sz="2000" smtClean="0"/>
              <a:t>flow control</a:t>
            </a:r>
          </a:p>
          <a:p>
            <a:pPr lvl="1"/>
            <a:r>
              <a:rPr lang="en-US" sz="2000" smtClean="0"/>
              <a:t>connection management</a:t>
            </a:r>
          </a:p>
          <a:p>
            <a:r>
              <a:rPr lang="en-US" sz="2400" smtClean="0"/>
              <a:t>3.6 Principles of congestion control</a:t>
            </a:r>
          </a:p>
          <a:p>
            <a:r>
              <a:rPr lang="en-US" sz="2400" smtClean="0"/>
              <a:t>3.7 TCP congestion control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4577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Connection-Oriented </a:t>
            </a:r>
            <a:r>
              <a:rPr lang="en-US" dirty="0" err="1" smtClean="0"/>
              <a:t>Demux</a:t>
            </a:r>
            <a:endParaRPr lang="en-US" dirty="0"/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0"/>
            <a:ext cx="3962400" cy="4648200"/>
          </a:xfrm>
        </p:spPr>
        <p:txBody>
          <a:bodyPr/>
          <a:lstStyle/>
          <a:p>
            <a:r>
              <a:rPr lang="en-US" sz="2400" dirty="0"/>
              <a:t>TCP socket identified by 4-tuple: </a:t>
            </a:r>
          </a:p>
          <a:p>
            <a:pPr lvl="1"/>
            <a:r>
              <a:rPr lang="en-US" sz="2000" dirty="0">
                <a:solidFill>
                  <a:srgbClr val="800000"/>
                </a:solidFill>
              </a:rPr>
              <a:t>source IP address</a:t>
            </a:r>
          </a:p>
          <a:p>
            <a:pPr lvl="1"/>
            <a:r>
              <a:rPr lang="en-US" sz="2000" dirty="0">
                <a:solidFill>
                  <a:srgbClr val="800000"/>
                </a:solidFill>
              </a:rPr>
              <a:t>source port number</a:t>
            </a:r>
          </a:p>
          <a:p>
            <a:pPr lvl="1"/>
            <a:r>
              <a:rPr lang="en-US" sz="2000" dirty="0" err="1">
                <a:solidFill>
                  <a:srgbClr val="800000"/>
                </a:solidFill>
              </a:rPr>
              <a:t>dest</a:t>
            </a:r>
            <a:r>
              <a:rPr lang="en-US" sz="2000" dirty="0">
                <a:solidFill>
                  <a:srgbClr val="800000"/>
                </a:solidFill>
              </a:rPr>
              <a:t> IP address</a:t>
            </a:r>
          </a:p>
          <a:p>
            <a:pPr lvl="1"/>
            <a:r>
              <a:rPr lang="en-US" sz="2000" dirty="0" err="1">
                <a:solidFill>
                  <a:srgbClr val="800000"/>
                </a:solidFill>
              </a:rPr>
              <a:t>dest</a:t>
            </a:r>
            <a:r>
              <a:rPr lang="en-US" sz="2000" dirty="0">
                <a:solidFill>
                  <a:srgbClr val="800000"/>
                </a:solidFill>
              </a:rPr>
              <a:t> port number</a:t>
            </a:r>
          </a:p>
          <a:p>
            <a:r>
              <a:rPr lang="en-US" sz="2400" dirty="0"/>
              <a:t>receiving host uses all four values to direct segment to appropriate </a:t>
            </a:r>
            <a:r>
              <a:rPr lang="en-US" sz="2400" dirty="0" smtClean="0"/>
              <a:t>socket.</a:t>
            </a:r>
            <a:endParaRPr lang="en-US" sz="2400" dirty="0"/>
          </a:p>
        </p:txBody>
      </p:sp>
      <p:sp>
        <p:nvSpPr>
          <p:cNvPr id="2457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114800" cy="4648200"/>
          </a:xfrm>
        </p:spPr>
        <p:txBody>
          <a:bodyPr/>
          <a:lstStyle/>
          <a:p>
            <a:r>
              <a:rPr lang="en-US" sz="2400" dirty="0"/>
              <a:t>Server host may support many simultaneous TCP sockets:</a:t>
            </a:r>
          </a:p>
          <a:p>
            <a:pPr lvl="1"/>
            <a:r>
              <a:rPr lang="en-US" sz="2000" dirty="0"/>
              <a:t>each socket identified by its own 4-tuple</a:t>
            </a:r>
          </a:p>
          <a:p>
            <a:r>
              <a:rPr lang="en-US" sz="2400" dirty="0"/>
              <a:t>Web servers have different sockets for each connecting </a:t>
            </a:r>
            <a:r>
              <a:rPr lang="en-US" sz="2400" dirty="0" smtClean="0"/>
              <a:t>client.</a:t>
            </a:r>
            <a:endParaRPr lang="en-US" sz="2400" dirty="0"/>
          </a:p>
          <a:p>
            <a:pPr lvl="1"/>
            <a:r>
              <a:rPr lang="en-US" sz="2000" dirty="0"/>
              <a:t>non-persistent HTTP will have different socket for each </a:t>
            </a:r>
            <a:r>
              <a:rPr lang="en-US" sz="2000" dirty="0" smtClean="0"/>
              <a:t>request. </a:t>
            </a:r>
            <a:endParaRPr 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64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Transport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662863" y="4724400"/>
            <a:ext cx="869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Client</a:t>
            </a:r>
          </a:p>
          <a:p>
            <a:r>
              <a:rPr lang="en-US">
                <a:solidFill>
                  <a:schemeClr val="accent2"/>
                </a:solidFill>
              </a:rPr>
              <a:t>IP:B</a:t>
            </a:r>
          </a:p>
        </p:txBody>
      </p:sp>
      <p:grpSp>
        <p:nvGrpSpPr>
          <p:cNvPr id="8" name="Group 87"/>
          <p:cNvGrpSpPr>
            <a:grpSpLocks/>
          </p:cNvGrpSpPr>
          <p:nvPr/>
        </p:nvGrpSpPr>
        <p:grpSpPr bwMode="auto">
          <a:xfrm>
            <a:off x="381000" y="2286000"/>
            <a:ext cx="1011238" cy="3136900"/>
            <a:chOff x="240" y="1440"/>
            <a:chExt cx="637" cy="1976"/>
          </a:xfrm>
        </p:grpSpPr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240" y="1440"/>
              <a:ext cx="637" cy="1500"/>
              <a:chOff x="608" y="2454"/>
              <a:chExt cx="1261" cy="1500"/>
            </a:xfrm>
          </p:grpSpPr>
          <p:sp>
            <p:nvSpPr>
              <p:cNvPr id="15" name="Rectangle 7"/>
              <p:cNvSpPr>
                <a:spLocks noChangeArrowheads="1"/>
              </p:cNvSpPr>
              <p:nvPr/>
            </p:nvSpPr>
            <p:spPr bwMode="auto">
              <a:xfrm>
                <a:off x="608" y="24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/>
                <a:endParaRPr lang="en-US"/>
              </a:p>
            </p:txBody>
          </p:sp>
          <p:sp>
            <p:nvSpPr>
              <p:cNvPr id="16" name="Rectangle 8"/>
              <p:cNvSpPr>
                <a:spLocks noChangeArrowheads="1"/>
              </p:cNvSpPr>
              <p:nvPr/>
            </p:nvSpPr>
            <p:spPr bwMode="auto">
              <a:xfrm>
                <a:off x="608" y="27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/>
                <a:endParaRPr lang="en-US"/>
              </a:p>
            </p:txBody>
          </p:sp>
          <p:sp>
            <p:nvSpPr>
              <p:cNvPr id="17" name="Rectangle 9"/>
              <p:cNvSpPr>
                <a:spLocks noChangeArrowheads="1"/>
              </p:cNvSpPr>
              <p:nvPr/>
            </p:nvSpPr>
            <p:spPr bwMode="auto">
              <a:xfrm>
                <a:off x="608" y="30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/>
                <a:endParaRPr lang="en-US"/>
              </a:p>
            </p:txBody>
          </p:sp>
          <p:sp>
            <p:nvSpPr>
              <p:cNvPr id="18" name="Rectangle 10"/>
              <p:cNvSpPr>
                <a:spLocks noChangeArrowheads="1"/>
              </p:cNvSpPr>
              <p:nvPr/>
            </p:nvSpPr>
            <p:spPr bwMode="auto">
              <a:xfrm>
                <a:off x="608" y="33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/>
                <a:endParaRPr lang="en-US"/>
              </a:p>
            </p:txBody>
          </p:sp>
          <p:sp>
            <p:nvSpPr>
              <p:cNvPr id="19" name="Rectangle 11"/>
              <p:cNvSpPr>
                <a:spLocks noChangeArrowheads="1"/>
              </p:cNvSpPr>
              <p:nvPr/>
            </p:nvSpPr>
            <p:spPr bwMode="auto">
              <a:xfrm>
                <a:off x="608" y="36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/>
                <a:endParaRPr lang="en-US"/>
              </a:p>
            </p:txBody>
          </p:sp>
        </p:grpSp>
        <p:grpSp>
          <p:nvGrpSpPr>
            <p:cNvPr id="10" name="Group 12"/>
            <p:cNvGrpSpPr>
              <a:grpSpLocks/>
            </p:cNvGrpSpPr>
            <p:nvPr/>
          </p:nvGrpSpPr>
          <p:grpSpPr bwMode="auto">
            <a:xfrm>
              <a:off x="409" y="1484"/>
              <a:ext cx="377" cy="315"/>
              <a:chOff x="2614" y="2862"/>
              <a:chExt cx="377" cy="315"/>
            </a:xfrm>
          </p:grpSpPr>
          <p:sp>
            <p:nvSpPr>
              <p:cNvPr id="13" name="Rectangle 13"/>
              <p:cNvSpPr>
                <a:spLocks noChangeArrowheads="1"/>
              </p:cNvSpPr>
              <p:nvPr/>
            </p:nvSpPr>
            <p:spPr bwMode="auto">
              <a:xfrm>
                <a:off x="2614" y="3054"/>
                <a:ext cx="377" cy="12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Oval 14"/>
              <p:cNvSpPr>
                <a:spLocks noChangeArrowheads="1"/>
              </p:cNvSpPr>
              <p:nvPr/>
            </p:nvSpPr>
            <p:spPr bwMode="auto">
              <a:xfrm>
                <a:off x="2614" y="2862"/>
                <a:ext cx="377" cy="192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/>
                  <a:t>P1</a:t>
                </a:r>
              </a:p>
            </p:txBody>
          </p:sp>
        </p:grpSp>
        <p:sp>
          <p:nvSpPr>
            <p:cNvPr id="11" name="Text Box 15"/>
            <p:cNvSpPr txBox="1">
              <a:spLocks noChangeArrowheads="1"/>
            </p:cNvSpPr>
            <p:nvPr/>
          </p:nvSpPr>
          <p:spPr bwMode="auto">
            <a:xfrm>
              <a:off x="293" y="2974"/>
              <a:ext cx="547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accent2"/>
                  </a:solidFill>
                </a:rPr>
                <a:t>client</a:t>
              </a:r>
            </a:p>
            <a:p>
              <a:r>
                <a:rPr lang="en-US" sz="2000">
                  <a:solidFill>
                    <a:schemeClr val="accent2"/>
                  </a:solidFill>
                </a:rPr>
                <a:t> IP: A</a:t>
              </a:r>
            </a:p>
          </p:txBody>
        </p:sp>
        <p:sp>
          <p:nvSpPr>
            <p:cNvPr id="12" name="Line 16"/>
            <p:cNvSpPr>
              <a:spLocks noChangeShapeType="1"/>
            </p:cNvSpPr>
            <p:nvPr/>
          </p:nvSpPr>
          <p:spPr bwMode="auto">
            <a:xfrm>
              <a:off x="528" y="1726"/>
              <a:ext cx="0" cy="110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7575550" y="2325688"/>
            <a:ext cx="598488" cy="500062"/>
            <a:chOff x="2614" y="2862"/>
            <a:chExt cx="377" cy="315"/>
          </a:xfrm>
        </p:grpSpPr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2614" y="3054"/>
              <a:ext cx="377" cy="1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20"/>
            <p:cNvSpPr>
              <a:spLocks noChangeArrowheads="1"/>
            </p:cNvSpPr>
            <p:nvPr/>
          </p:nvSpPr>
          <p:spPr bwMode="auto">
            <a:xfrm>
              <a:off x="2614" y="2862"/>
              <a:ext cx="377" cy="19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/>
                <a:t>P1</a:t>
              </a:r>
            </a:p>
          </p:txBody>
        </p:sp>
      </p:grpSp>
      <p:grpSp>
        <p:nvGrpSpPr>
          <p:cNvPr id="23" name="Group 21"/>
          <p:cNvGrpSpPr>
            <a:grpSpLocks/>
          </p:cNvGrpSpPr>
          <p:nvPr/>
        </p:nvGrpSpPr>
        <p:grpSpPr bwMode="auto">
          <a:xfrm>
            <a:off x="6934200" y="2286000"/>
            <a:ext cx="1503363" cy="2381250"/>
            <a:chOff x="608" y="2454"/>
            <a:chExt cx="1261" cy="1500"/>
          </a:xfrm>
        </p:grpSpPr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608" y="2454"/>
              <a:ext cx="1261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608" y="2754"/>
              <a:ext cx="1261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608" y="3054"/>
              <a:ext cx="1261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608" y="3354"/>
              <a:ext cx="1261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608" y="3654"/>
              <a:ext cx="1261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" name="Group 27"/>
          <p:cNvGrpSpPr>
            <a:grpSpLocks/>
          </p:cNvGrpSpPr>
          <p:nvPr/>
        </p:nvGrpSpPr>
        <p:grpSpPr bwMode="auto">
          <a:xfrm>
            <a:off x="7035800" y="2349500"/>
            <a:ext cx="598488" cy="500063"/>
            <a:chOff x="2614" y="2862"/>
            <a:chExt cx="377" cy="315"/>
          </a:xfrm>
        </p:grpSpPr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2614" y="3054"/>
              <a:ext cx="377" cy="1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auto">
            <a:xfrm>
              <a:off x="2614" y="2862"/>
              <a:ext cx="377" cy="19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/>
                <a:t>P2</a:t>
              </a:r>
            </a:p>
          </p:txBody>
        </p:sp>
      </p:grpSp>
      <p:sp>
        <p:nvSpPr>
          <p:cNvPr id="32" name="Line 31"/>
          <p:cNvSpPr>
            <a:spLocks noChangeShapeType="1"/>
          </p:cNvSpPr>
          <p:nvPr/>
        </p:nvSpPr>
        <p:spPr bwMode="auto">
          <a:xfrm>
            <a:off x="8077200" y="2743200"/>
            <a:ext cx="0" cy="1752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3733800" y="2286000"/>
            <a:ext cx="198120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en-US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3733800" y="2743200"/>
            <a:ext cx="198120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en-US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3733800" y="3238500"/>
            <a:ext cx="198120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en-US"/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3733800" y="3714750"/>
            <a:ext cx="198120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en-US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3733800" y="4191000"/>
            <a:ext cx="198120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en-US"/>
          </a:p>
        </p:txBody>
      </p:sp>
      <p:grpSp>
        <p:nvGrpSpPr>
          <p:cNvPr id="38" name="Group 37"/>
          <p:cNvGrpSpPr>
            <a:grpSpLocks/>
          </p:cNvGrpSpPr>
          <p:nvPr/>
        </p:nvGrpSpPr>
        <p:grpSpPr bwMode="auto">
          <a:xfrm>
            <a:off x="3810000" y="2362200"/>
            <a:ext cx="571500" cy="500063"/>
            <a:chOff x="2614" y="2862"/>
            <a:chExt cx="377" cy="315"/>
          </a:xfrm>
        </p:grpSpPr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2614" y="3054"/>
              <a:ext cx="377" cy="1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39"/>
            <p:cNvSpPr>
              <a:spLocks noChangeArrowheads="1"/>
            </p:cNvSpPr>
            <p:nvPr/>
          </p:nvSpPr>
          <p:spPr bwMode="auto">
            <a:xfrm>
              <a:off x="2614" y="2862"/>
              <a:ext cx="377" cy="19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/>
                <a:t>P4</a:t>
              </a:r>
            </a:p>
          </p:txBody>
        </p:sp>
      </p:grpSp>
      <p:sp>
        <p:nvSpPr>
          <p:cNvPr id="41" name="Text Box 40"/>
          <p:cNvSpPr txBox="1">
            <a:spLocks noChangeArrowheads="1"/>
          </p:cNvSpPr>
          <p:nvPr/>
        </p:nvSpPr>
        <p:spPr bwMode="auto">
          <a:xfrm>
            <a:off x="3919538" y="4797425"/>
            <a:ext cx="9556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server</a:t>
            </a:r>
          </a:p>
          <a:p>
            <a:r>
              <a:rPr lang="en-US" sz="2000">
                <a:solidFill>
                  <a:schemeClr val="accent2"/>
                </a:solidFill>
              </a:rPr>
              <a:t>IP: C</a:t>
            </a:r>
          </a:p>
        </p:txBody>
      </p:sp>
      <p:sp>
        <p:nvSpPr>
          <p:cNvPr id="42" name="Line 42"/>
          <p:cNvSpPr>
            <a:spLocks noChangeShapeType="1"/>
          </p:cNvSpPr>
          <p:nvPr/>
        </p:nvSpPr>
        <p:spPr bwMode="auto">
          <a:xfrm flipV="1">
            <a:off x="4343400" y="2819400"/>
            <a:ext cx="0" cy="1676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44"/>
          <p:cNvSpPr>
            <a:spLocks noChangeShapeType="1"/>
          </p:cNvSpPr>
          <p:nvPr/>
        </p:nvSpPr>
        <p:spPr bwMode="auto">
          <a:xfrm>
            <a:off x="838200" y="4495800"/>
            <a:ext cx="3505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Line 49"/>
          <p:cNvSpPr>
            <a:spLocks noChangeShapeType="1"/>
          </p:cNvSpPr>
          <p:nvPr/>
        </p:nvSpPr>
        <p:spPr bwMode="auto">
          <a:xfrm flipV="1">
            <a:off x="4572000" y="2819400"/>
            <a:ext cx="0" cy="1676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50"/>
          <p:cNvSpPr>
            <a:spLocks noChangeShapeType="1"/>
          </p:cNvSpPr>
          <p:nvPr/>
        </p:nvSpPr>
        <p:spPr bwMode="auto">
          <a:xfrm>
            <a:off x="4572000" y="4495800"/>
            <a:ext cx="3505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51"/>
          <p:cNvSpPr>
            <a:spLocks noChangeShapeType="1"/>
          </p:cNvSpPr>
          <p:nvPr/>
        </p:nvSpPr>
        <p:spPr bwMode="auto">
          <a:xfrm>
            <a:off x="4343400" y="2971800"/>
            <a:ext cx="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53"/>
          <p:cNvSpPr>
            <a:spLocks noChangeShapeType="1"/>
          </p:cNvSpPr>
          <p:nvPr/>
        </p:nvSpPr>
        <p:spPr bwMode="auto">
          <a:xfrm>
            <a:off x="1219200" y="4495800"/>
            <a:ext cx="3124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55"/>
          <p:cNvSpPr>
            <a:spLocks noChangeArrowheads="1"/>
          </p:cNvSpPr>
          <p:nvPr/>
        </p:nvSpPr>
        <p:spPr bwMode="auto">
          <a:xfrm>
            <a:off x="1600200" y="44196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dirty="0"/>
              <a:t>SP: 9157</a:t>
            </a:r>
          </a:p>
        </p:txBody>
      </p:sp>
      <p:sp>
        <p:nvSpPr>
          <p:cNvPr id="49" name="Rectangle 56"/>
          <p:cNvSpPr>
            <a:spLocks noChangeArrowheads="1"/>
          </p:cNvSpPr>
          <p:nvPr/>
        </p:nvSpPr>
        <p:spPr bwMode="auto">
          <a:xfrm>
            <a:off x="1600200" y="47244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dirty="0"/>
              <a:t>DP: 80</a:t>
            </a:r>
          </a:p>
        </p:txBody>
      </p:sp>
      <p:sp>
        <p:nvSpPr>
          <p:cNvPr id="50" name="Rectangle 57"/>
          <p:cNvSpPr>
            <a:spLocks noChangeArrowheads="1"/>
          </p:cNvSpPr>
          <p:nvPr/>
        </p:nvSpPr>
        <p:spPr bwMode="auto">
          <a:xfrm>
            <a:off x="1600200" y="50292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" name="Group 89"/>
          <p:cNvGrpSpPr>
            <a:grpSpLocks/>
          </p:cNvGrpSpPr>
          <p:nvPr/>
        </p:nvGrpSpPr>
        <p:grpSpPr bwMode="auto">
          <a:xfrm>
            <a:off x="6248400" y="4419600"/>
            <a:ext cx="990600" cy="914400"/>
            <a:chOff x="3936" y="2784"/>
            <a:chExt cx="624" cy="576"/>
          </a:xfrm>
        </p:grpSpPr>
        <p:sp>
          <p:nvSpPr>
            <p:cNvPr id="52" name="Rectangle 63"/>
            <p:cNvSpPr>
              <a:spLocks noChangeArrowheads="1"/>
            </p:cNvSpPr>
            <p:nvPr/>
          </p:nvSpPr>
          <p:spPr bwMode="auto">
            <a:xfrm>
              <a:off x="3936" y="2784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dirty="0"/>
                <a:t>SP: 9157</a:t>
              </a:r>
            </a:p>
          </p:txBody>
        </p:sp>
        <p:sp>
          <p:nvSpPr>
            <p:cNvPr id="53" name="Rectangle 64"/>
            <p:cNvSpPr>
              <a:spLocks noChangeArrowheads="1"/>
            </p:cNvSpPr>
            <p:nvPr/>
          </p:nvSpPr>
          <p:spPr bwMode="auto">
            <a:xfrm>
              <a:off x="3936" y="2976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dirty="0"/>
                <a:t>DP: 80</a:t>
              </a:r>
            </a:p>
          </p:txBody>
        </p:sp>
        <p:sp>
          <p:nvSpPr>
            <p:cNvPr id="54" name="Rectangle 65"/>
            <p:cNvSpPr>
              <a:spLocks noChangeArrowheads="1"/>
            </p:cNvSpPr>
            <p:nvPr/>
          </p:nvSpPr>
          <p:spPr bwMode="auto">
            <a:xfrm>
              <a:off x="3936" y="3168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5" name="Group 66"/>
          <p:cNvGrpSpPr>
            <a:grpSpLocks/>
          </p:cNvGrpSpPr>
          <p:nvPr/>
        </p:nvGrpSpPr>
        <p:grpSpPr bwMode="auto">
          <a:xfrm>
            <a:off x="4419600" y="2362200"/>
            <a:ext cx="571500" cy="500063"/>
            <a:chOff x="2614" y="2862"/>
            <a:chExt cx="377" cy="315"/>
          </a:xfrm>
        </p:grpSpPr>
        <p:sp>
          <p:nvSpPr>
            <p:cNvPr id="56" name="Rectangle 67"/>
            <p:cNvSpPr>
              <a:spLocks noChangeArrowheads="1"/>
            </p:cNvSpPr>
            <p:nvPr/>
          </p:nvSpPr>
          <p:spPr bwMode="auto">
            <a:xfrm>
              <a:off x="2614" y="3054"/>
              <a:ext cx="377" cy="1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Oval 68"/>
            <p:cNvSpPr>
              <a:spLocks noChangeArrowheads="1"/>
            </p:cNvSpPr>
            <p:nvPr/>
          </p:nvSpPr>
          <p:spPr bwMode="auto">
            <a:xfrm>
              <a:off x="2614" y="2862"/>
              <a:ext cx="377" cy="19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/>
                <a:t>P5</a:t>
              </a:r>
            </a:p>
          </p:txBody>
        </p:sp>
      </p:grpSp>
      <p:grpSp>
        <p:nvGrpSpPr>
          <p:cNvPr id="58" name="Group 69"/>
          <p:cNvGrpSpPr>
            <a:grpSpLocks/>
          </p:cNvGrpSpPr>
          <p:nvPr/>
        </p:nvGrpSpPr>
        <p:grpSpPr bwMode="auto">
          <a:xfrm>
            <a:off x="5022850" y="2351088"/>
            <a:ext cx="571500" cy="500062"/>
            <a:chOff x="2614" y="2862"/>
            <a:chExt cx="377" cy="315"/>
          </a:xfrm>
        </p:grpSpPr>
        <p:sp>
          <p:nvSpPr>
            <p:cNvPr id="59" name="Rectangle 70"/>
            <p:cNvSpPr>
              <a:spLocks noChangeArrowheads="1"/>
            </p:cNvSpPr>
            <p:nvPr/>
          </p:nvSpPr>
          <p:spPr bwMode="auto">
            <a:xfrm>
              <a:off x="2614" y="3054"/>
              <a:ext cx="377" cy="1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Oval 71"/>
            <p:cNvSpPr>
              <a:spLocks noChangeArrowheads="1"/>
            </p:cNvSpPr>
            <p:nvPr/>
          </p:nvSpPr>
          <p:spPr bwMode="auto">
            <a:xfrm>
              <a:off x="2614" y="2862"/>
              <a:ext cx="377" cy="19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/>
                <a:t>P6</a:t>
              </a:r>
            </a:p>
          </p:txBody>
        </p:sp>
      </p:grpSp>
      <p:grpSp>
        <p:nvGrpSpPr>
          <p:cNvPr id="61" name="Group 72"/>
          <p:cNvGrpSpPr>
            <a:grpSpLocks/>
          </p:cNvGrpSpPr>
          <p:nvPr/>
        </p:nvGrpSpPr>
        <p:grpSpPr bwMode="auto">
          <a:xfrm>
            <a:off x="7740650" y="2363788"/>
            <a:ext cx="598488" cy="500062"/>
            <a:chOff x="2614" y="2862"/>
            <a:chExt cx="377" cy="315"/>
          </a:xfrm>
        </p:grpSpPr>
        <p:sp>
          <p:nvSpPr>
            <p:cNvPr id="62" name="Rectangle 73"/>
            <p:cNvSpPr>
              <a:spLocks noChangeArrowheads="1"/>
            </p:cNvSpPr>
            <p:nvPr/>
          </p:nvSpPr>
          <p:spPr bwMode="auto">
            <a:xfrm>
              <a:off x="2614" y="3054"/>
              <a:ext cx="377" cy="1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Oval 74"/>
            <p:cNvSpPr>
              <a:spLocks noChangeArrowheads="1"/>
            </p:cNvSpPr>
            <p:nvPr/>
          </p:nvSpPr>
          <p:spPr bwMode="auto">
            <a:xfrm>
              <a:off x="2614" y="2862"/>
              <a:ext cx="377" cy="19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/>
                <a:t>P3</a:t>
              </a:r>
            </a:p>
          </p:txBody>
        </p:sp>
      </p:grpSp>
      <p:sp>
        <p:nvSpPr>
          <p:cNvPr id="64" name="Line 75"/>
          <p:cNvSpPr>
            <a:spLocks noChangeShapeType="1"/>
          </p:cNvSpPr>
          <p:nvPr/>
        </p:nvSpPr>
        <p:spPr bwMode="auto">
          <a:xfrm>
            <a:off x="7391400" y="2819400"/>
            <a:ext cx="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Line 76"/>
          <p:cNvSpPr>
            <a:spLocks noChangeShapeType="1"/>
          </p:cNvSpPr>
          <p:nvPr/>
        </p:nvSpPr>
        <p:spPr bwMode="auto">
          <a:xfrm>
            <a:off x="5334000" y="4343400"/>
            <a:ext cx="2057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Line 78"/>
          <p:cNvSpPr>
            <a:spLocks noChangeShapeType="1"/>
          </p:cNvSpPr>
          <p:nvPr/>
        </p:nvSpPr>
        <p:spPr bwMode="auto">
          <a:xfrm flipV="1">
            <a:off x="5334000" y="2819400"/>
            <a:ext cx="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Rectangle 79"/>
          <p:cNvSpPr>
            <a:spLocks noChangeArrowheads="1"/>
          </p:cNvSpPr>
          <p:nvPr/>
        </p:nvSpPr>
        <p:spPr bwMode="auto">
          <a:xfrm>
            <a:off x="1600200" y="53340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Rectangle 80"/>
          <p:cNvSpPr>
            <a:spLocks noChangeArrowheads="1"/>
          </p:cNvSpPr>
          <p:nvPr/>
        </p:nvSpPr>
        <p:spPr bwMode="auto">
          <a:xfrm>
            <a:off x="6248400" y="53340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dirty="0"/>
              <a:t>D-IP:C</a:t>
            </a:r>
          </a:p>
        </p:txBody>
      </p:sp>
      <p:sp>
        <p:nvSpPr>
          <p:cNvPr id="69" name="Text Box 81"/>
          <p:cNvSpPr txBox="1">
            <a:spLocks noChangeArrowheads="1"/>
          </p:cNvSpPr>
          <p:nvPr/>
        </p:nvSpPr>
        <p:spPr bwMode="auto">
          <a:xfrm>
            <a:off x="1736725" y="4941888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0" name="Text Box 82"/>
          <p:cNvSpPr txBox="1">
            <a:spLocks noChangeArrowheads="1"/>
          </p:cNvSpPr>
          <p:nvPr/>
        </p:nvSpPr>
        <p:spPr bwMode="auto">
          <a:xfrm>
            <a:off x="1627778" y="5029200"/>
            <a:ext cx="9941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/>
              <a:t>S-IP: A</a:t>
            </a:r>
          </a:p>
        </p:txBody>
      </p:sp>
      <p:sp>
        <p:nvSpPr>
          <p:cNvPr id="71" name="Text Box 84"/>
          <p:cNvSpPr txBox="1">
            <a:spLocks noChangeArrowheads="1"/>
          </p:cNvSpPr>
          <p:nvPr/>
        </p:nvSpPr>
        <p:spPr bwMode="auto">
          <a:xfrm>
            <a:off x="1632188" y="5334000"/>
            <a:ext cx="9028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/>
              <a:t>D-IP:C</a:t>
            </a:r>
          </a:p>
        </p:txBody>
      </p:sp>
      <p:sp>
        <p:nvSpPr>
          <p:cNvPr id="72" name="Text Box 86"/>
          <p:cNvSpPr txBox="1">
            <a:spLocks noChangeArrowheads="1"/>
          </p:cNvSpPr>
          <p:nvPr/>
        </p:nvSpPr>
        <p:spPr bwMode="auto">
          <a:xfrm>
            <a:off x="6287993" y="5029200"/>
            <a:ext cx="9717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/>
              <a:t>S-IP: B</a:t>
            </a:r>
          </a:p>
        </p:txBody>
      </p:sp>
      <p:grpSp>
        <p:nvGrpSpPr>
          <p:cNvPr id="73" name="Group 90"/>
          <p:cNvGrpSpPr>
            <a:grpSpLocks/>
          </p:cNvGrpSpPr>
          <p:nvPr/>
        </p:nvGrpSpPr>
        <p:grpSpPr bwMode="auto">
          <a:xfrm>
            <a:off x="5791200" y="2895600"/>
            <a:ext cx="990600" cy="914400"/>
            <a:chOff x="3936" y="2784"/>
            <a:chExt cx="624" cy="576"/>
          </a:xfrm>
        </p:grpSpPr>
        <p:sp>
          <p:nvSpPr>
            <p:cNvPr id="74" name="Rectangle 91"/>
            <p:cNvSpPr>
              <a:spLocks noChangeArrowheads="1"/>
            </p:cNvSpPr>
            <p:nvPr/>
          </p:nvSpPr>
          <p:spPr bwMode="auto">
            <a:xfrm>
              <a:off x="3936" y="2784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dirty="0"/>
                <a:t>SP: 5775</a:t>
              </a:r>
            </a:p>
          </p:txBody>
        </p:sp>
        <p:sp>
          <p:nvSpPr>
            <p:cNvPr id="75" name="Rectangle 92"/>
            <p:cNvSpPr>
              <a:spLocks noChangeArrowheads="1"/>
            </p:cNvSpPr>
            <p:nvPr/>
          </p:nvSpPr>
          <p:spPr bwMode="auto">
            <a:xfrm>
              <a:off x="3936" y="2976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dirty="0"/>
                <a:t>DP: 80</a:t>
              </a:r>
            </a:p>
          </p:txBody>
        </p:sp>
        <p:sp>
          <p:nvSpPr>
            <p:cNvPr id="76" name="Rectangle 93"/>
            <p:cNvSpPr>
              <a:spLocks noChangeArrowheads="1"/>
            </p:cNvSpPr>
            <p:nvPr/>
          </p:nvSpPr>
          <p:spPr bwMode="auto">
            <a:xfrm>
              <a:off x="3936" y="3168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7" name="Rectangle 94"/>
          <p:cNvSpPr>
            <a:spLocks noChangeArrowheads="1"/>
          </p:cNvSpPr>
          <p:nvPr/>
        </p:nvSpPr>
        <p:spPr bwMode="auto">
          <a:xfrm>
            <a:off x="5791200" y="3810000"/>
            <a:ext cx="9525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dirty="0"/>
              <a:t>D-IP:C</a:t>
            </a:r>
          </a:p>
        </p:txBody>
      </p:sp>
      <p:sp>
        <p:nvSpPr>
          <p:cNvPr id="78" name="Rectangle 95"/>
          <p:cNvSpPr>
            <a:spLocks noChangeArrowheads="1"/>
          </p:cNvSpPr>
          <p:nvPr/>
        </p:nvSpPr>
        <p:spPr bwMode="auto">
          <a:xfrm>
            <a:off x="5819680" y="3505200"/>
            <a:ext cx="9717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/>
              <a:t>S-IP: B</a:t>
            </a:r>
          </a:p>
        </p:txBody>
      </p:sp>
      <p:sp>
        <p:nvSpPr>
          <p:cNvPr id="79" name="Line 97"/>
          <p:cNvSpPr>
            <a:spLocks noChangeShapeType="1"/>
          </p:cNvSpPr>
          <p:nvPr/>
        </p:nvSpPr>
        <p:spPr bwMode="auto">
          <a:xfrm flipH="1">
            <a:off x="6172200" y="4114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785225" cy="792162"/>
          </a:xfrm>
        </p:spPr>
        <p:txBody>
          <a:bodyPr/>
          <a:lstStyle/>
          <a:p>
            <a:r>
              <a:rPr lang="en-US" dirty="0" smtClean="0"/>
              <a:t>Connection-Oriented </a:t>
            </a:r>
            <a:r>
              <a:rPr lang="en-US" dirty="0" err="1" smtClean="0"/>
              <a:t>Demux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31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Transport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Connection-Oriented </a:t>
            </a:r>
            <a:r>
              <a:rPr lang="en-US" dirty="0" err="1" smtClean="0"/>
              <a:t>Demux</a:t>
            </a:r>
            <a:endParaRPr lang="en-US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662863" y="4724400"/>
            <a:ext cx="869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Client</a:t>
            </a:r>
          </a:p>
          <a:p>
            <a:r>
              <a:rPr lang="en-US">
                <a:solidFill>
                  <a:schemeClr val="accent2"/>
                </a:solidFill>
              </a:rPr>
              <a:t>IP:B</a:t>
            </a:r>
          </a:p>
        </p:txBody>
      </p:sp>
      <p:grpSp>
        <p:nvGrpSpPr>
          <p:cNvPr id="8" name="Group 87"/>
          <p:cNvGrpSpPr>
            <a:grpSpLocks/>
          </p:cNvGrpSpPr>
          <p:nvPr/>
        </p:nvGrpSpPr>
        <p:grpSpPr bwMode="auto">
          <a:xfrm>
            <a:off x="381000" y="2286000"/>
            <a:ext cx="1011238" cy="3136900"/>
            <a:chOff x="240" y="1440"/>
            <a:chExt cx="637" cy="1976"/>
          </a:xfrm>
        </p:grpSpPr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240" y="1440"/>
              <a:ext cx="637" cy="1500"/>
              <a:chOff x="608" y="2454"/>
              <a:chExt cx="1261" cy="1500"/>
            </a:xfrm>
          </p:grpSpPr>
          <p:sp>
            <p:nvSpPr>
              <p:cNvPr id="15" name="Rectangle 7"/>
              <p:cNvSpPr>
                <a:spLocks noChangeArrowheads="1"/>
              </p:cNvSpPr>
              <p:nvPr/>
            </p:nvSpPr>
            <p:spPr bwMode="auto">
              <a:xfrm>
                <a:off x="608" y="24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/>
                <a:endParaRPr lang="en-US"/>
              </a:p>
            </p:txBody>
          </p:sp>
          <p:sp>
            <p:nvSpPr>
              <p:cNvPr id="16" name="Rectangle 8"/>
              <p:cNvSpPr>
                <a:spLocks noChangeArrowheads="1"/>
              </p:cNvSpPr>
              <p:nvPr/>
            </p:nvSpPr>
            <p:spPr bwMode="auto">
              <a:xfrm>
                <a:off x="608" y="27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/>
                <a:endParaRPr lang="en-US"/>
              </a:p>
            </p:txBody>
          </p:sp>
          <p:sp>
            <p:nvSpPr>
              <p:cNvPr id="17" name="Rectangle 9"/>
              <p:cNvSpPr>
                <a:spLocks noChangeArrowheads="1"/>
              </p:cNvSpPr>
              <p:nvPr/>
            </p:nvSpPr>
            <p:spPr bwMode="auto">
              <a:xfrm>
                <a:off x="608" y="30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/>
                <a:endParaRPr lang="en-US"/>
              </a:p>
            </p:txBody>
          </p:sp>
          <p:sp>
            <p:nvSpPr>
              <p:cNvPr id="18" name="Rectangle 10"/>
              <p:cNvSpPr>
                <a:spLocks noChangeArrowheads="1"/>
              </p:cNvSpPr>
              <p:nvPr/>
            </p:nvSpPr>
            <p:spPr bwMode="auto">
              <a:xfrm>
                <a:off x="608" y="33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/>
                <a:endParaRPr lang="en-US"/>
              </a:p>
            </p:txBody>
          </p:sp>
          <p:sp>
            <p:nvSpPr>
              <p:cNvPr id="19" name="Rectangle 11"/>
              <p:cNvSpPr>
                <a:spLocks noChangeArrowheads="1"/>
              </p:cNvSpPr>
              <p:nvPr/>
            </p:nvSpPr>
            <p:spPr bwMode="auto">
              <a:xfrm>
                <a:off x="608" y="36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/>
                <a:endParaRPr lang="en-US"/>
              </a:p>
            </p:txBody>
          </p:sp>
        </p:grpSp>
        <p:grpSp>
          <p:nvGrpSpPr>
            <p:cNvPr id="10" name="Group 12"/>
            <p:cNvGrpSpPr>
              <a:grpSpLocks/>
            </p:cNvGrpSpPr>
            <p:nvPr/>
          </p:nvGrpSpPr>
          <p:grpSpPr bwMode="auto">
            <a:xfrm>
              <a:off x="409" y="1484"/>
              <a:ext cx="377" cy="315"/>
              <a:chOff x="2614" y="2862"/>
              <a:chExt cx="377" cy="315"/>
            </a:xfrm>
          </p:grpSpPr>
          <p:sp>
            <p:nvSpPr>
              <p:cNvPr id="13" name="Rectangle 13"/>
              <p:cNvSpPr>
                <a:spLocks noChangeArrowheads="1"/>
              </p:cNvSpPr>
              <p:nvPr/>
            </p:nvSpPr>
            <p:spPr bwMode="auto">
              <a:xfrm>
                <a:off x="2614" y="3054"/>
                <a:ext cx="377" cy="12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Oval 14"/>
              <p:cNvSpPr>
                <a:spLocks noChangeArrowheads="1"/>
              </p:cNvSpPr>
              <p:nvPr/>
            </p:nvSpPr>
            <p:spPr bwMode="auto">
              <a:xfrm>
                <a:off x="2614" y="2862"/>
                <a:ext cx="377" cy="192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/>
                  <a:t>P1</a:t>
                </a:r>
              </a:p>
            </p:txBody>
          </p:sp>
        </p:grpSp>
        <p:sp>
          <p:nvSpPr>
            <p:cNvPr id="11" name="Text Box 15"/>
            <p:cNvSpPr txBox="1">
              <a:spLocks noChangeArrowheads="1"/>
            </p:cNvSpPr>
            <p:nvPr/>
          </p:nvSpPr>
          <p:spPr bwMode="auto">
            <a:xfrm>
              <a:off x="293" y="2974"/>
              <a:ext cx="547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accent2"/>
                  </a:solidFill>
                </a:rPr>
                <a:t>client</a:t>
              </a:r>
            </a:p>
            <a:p>
              <a:r>
                <a:rPr lang="en-US" sz="2000">
                  <a:solidFill>
                    <a:schemeClr val="accent2"/>
                  </a:solidFill>
                </a:rPr>
                <a:t> IP: A</a:t>
              </a:r>
            </a:p>
          </p:txBody>
        </p:sp>
        <p:sp>
          <p:nvSpPr>
            <p:cNvPr id="12" name="Line 16"/>
            <p:cNvSpPr>
              <a:spLocks noChangeShapeType="1"/>
            </p:cNvSpPr>
            <p:nvPr/>
          </p:nvSpPr>
          <p:spPr bwMode="auto">
            <a:xfrm>
              <a:off x="528" y="1726"/>
              <a:ext cx="0" cy="110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7575550" y="2325688"/>
            <a:ext cx="598488" cy="500062"/>
            <a:chOff x="2614" y="2862"/>
            <a:chExt cx="377" cy="315"/>
          </a:xfrm>
        </p:grpSpPr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2614" y="3054"/>
              <a:ext cx="377" cy="1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20"/>
            <p:cNvSpPr>
              <a:spLocks noChangeArrowheads="1"/>
            </p:cNvSpPr>
            <p:nvPr/>
          </p:nvSpPr>
          <p:spPr bwMode="auto">
            <a:xfrm>
              <a:off x="2614" y="2862"/>
              <a:ext cx="377" cy="19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/>
                <a:t>P1</a:t>
              </a:r>
            </a:p>
          </p:txBody>
        </p:sp>
      </p:grpSp>
      <p:grpSp>
        <p:nvGrpSpPr>
          <p:cNvPr id="23" name="Group 21"/>
          <p:cNvGrpSpPr>
            <a:grpSpLocks/>
          </p:cNvGrpSpPr>
          <p:nvPr/>
        </p:nvGrpSpPr>
        <p:grpSpPr bwMode="auto">
          <a:xfrm>
            <a:off x="6934200" y="2286000"/>
            <a:ext cx="1503363" cy="2381250"/>
            <a:chOff x="608" y="2454"/>
            <a:chExt cx="1261" cy="1500"/>
          </a:xfrm>
        </p:grpSpPr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608" y="2454"/>
              <a:ext cx="1261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608" y="2754"/>
              <a:ext cx="1261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608" y="3054"/>
              <a:ext cx="1261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608" y="3354"/>
              <a:ext cx="1261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608" y="3654"/>
              <a:ext cx="1261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" name="Group 27"/>
          <p:cNvGrpSpPr>
            <a:grpSpLocks/>
          </p:cNvGrpSpPr>
          <p:nvPr/>
        </p:nvGrpSpPr>
        <p:grpSpPr bwMode="auto">
          <a:xfrm>
            <a:off x="7035800" y="2349500"/>
            <a:ext cx="598488" cy="500063"/>
            <a:chOff x="2614" y="2862"/>
            <a:chExt cx="377" cy="315"/>
          </a:xfrm>
        </p:grpSpPr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2614" y="3054"/>
              <a:ext cx="377" cy="1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auto">
            <a:xfrm>
              <a:off x="2614" y="2862"/>
              <a:ext cx="377" cy="19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/>
                <a:t>P2</a:t>
              </a:r>
            </a:p>
          </p:txBody>
        </p:sp>
      </p:grpSp>
      <p:sp>
        <p:nvSpPr>
          <p:cNvPr id="32" name="Line 31"/>
          <p:cNvSpPr>
            <a:spLocks noChangeShapeType="1"/>
          </p:cNvSpPr>
          <p:nvPr/>
        </p:nvSpPr>
        <p:spPr bwMode="auto">
          <a:xfrm>
            <a:off x="8077200" y="2743200"/>
            <a:ext cx="0" cy="1752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3733800" y="2286000"/>
            <a:ext cx="198120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en-US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3733800" y="2743200"/>
            <a:ext cx="198120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en-US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3733800" y="3238500"/>
            <a:ext cx="198120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en-US"/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3733800" y="3714750"/>
            <a:ext cx="198120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en-US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3733800" y="4191000"/>
            <a:ext cx="198120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en-US"/>
          </a:p>
        </p:txBody>
      </p:sp>
      <p:sp>
        <p:nvSpPr>
          <p:cNvPr id="38" name="Rectangle 38"/>
          <p:cNvSpPr>
            <a:spLocks noChangeArrowheads="1"/>
          </p:cNvSpPr>
          <p:nvPr/>
        </p:nvSpPr>
        <p:spPr bwMode="auto">
          <a:xfrm>
            <a:off x="3810000" y="2667008"/>
            <a:ext cx="571500" cy="1952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Text Box 40"/>
          <p:cNvSpPr txBox="1">
            <a:spLocks noChangeArrowheads="1"/>
          </p:cNvSpPr>
          <p:nvPr/>
        </p:nvSpPr>
        <p:spPr bwMode="auto">
          <a:xfrm>
            <a:off x="3919538" y="4797425"/>
            <a:ext cx="9556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server</a:t>
            </a:r>
          </a:p>
          <a:p>
            <a:r>
              <a:rPr lang="en-US" sz="2000">
                <a:solidFill>
                  <a:schemeClr val="accent2"/>
                </a:solidFill>
              </a:rPr>
              <a:t>IP: C</a:t>
            </a:r>
          </a:p>
        </p:txBody>
      </p:sp>
      <p:sp>
        <p:nvSpPr>
          <p:cNvPr id="40" name="Line 42"/>
          <p:cNvSpPr>
            <a:spLocks noChangeShapeType="1"/>
          </p:cNvSpPr>
          <p:nvPr/>
        </p:nvSpPr>
        <p:spPr bwMode="auto">
          <a:xfrm flipV="1">
            <a:off x="4343400" y="2819400"/>
            <a:ext cx="0" cy="1676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44"/>
          <p:cNvSpPr>
            <a:spLocks noChangeShapeType="1"/>
          </p:cNvSpPr>
          <p:nvPr/>
        </p:nvSpPr>
        <p:spPr bwMode="auto">
          <a:xfrm>
            <a:off x="838200" y="4495800"/>
            <a:ext cx="3505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49"/>
          <p:cNvSpPr>
            <a:spLocks noChangeShapeType="1"/>
          </p:cNvSpPr>
          <p:nvPr/>
        </p:nvSpPr>
        <p:spPr bwMode="auto">
          <a:xfrm flipV="1">
            <a:off x="4572000" y="2819400"/>
            <a:ext cx="0" cy="1676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50"/>
          <p:cNvSpPr>
            <a:spLocks noChangeShapeType="1"/>
          </p:cNvSpPr>
          <p:nvPr/>
        </p:nvSpPr>
        <p:spPr bwMode="auto">
          <a:xfrm>
            <a:off x="4572000" y="4495800"/>
            <a:ext cx="3505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Line 51"/>
          <p:cNvSpPr>
            <a:spLocks noChangeShapeType="1"/>
          </p:cNvSpPr>
          <p:nvPr/>
        </p:nvSpPr>
        <p:spPr bwMode="auto">
          <a:xfrm>
            <a:off x="4343400" y="2971800"/>
            <a:ext cx="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53"/>
          <p:cNvSpPr>
            <a:spLocks noChangeShapeType="1"/>
          </p:cNvSpPr>
          <p:nvPr/>
        </p:nvSpPr>
        <p:spPr bwMode="auto">
          <a:xfrm>
            <a:off x="1219200" y="4495800"/>
            <a:ext cx="3124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55"/>
          <p:cNvSpPr>
            <a:spLocks noChangeArrowheads="1"/>
          </p:cNvSpPr>
          <p:nvPr/>
        </p:nvSpPr>
        <p:spPr bwMode="auto">
          <a:xfrm>
            <a:off x="1600200" y="44196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dirty="0"/>
              <a:t>SP: 9157</a:t>
            </a:r>
          </a:p>
        </p:txBody>
      </p:sp>
      <p:sp>
        <p:nvSpPr>
          <p:cNvPr id="47" name="Rectangle 56"/>
          <p:cNvSpPr>
            <a:spLocks noChangeArrowheads="1"/>
          </p:cNvSpPr>
          <p:nvPr/>
        </p:nvSpPr>
        <p:spPr bwMode="auto">
          <a:xfrm>
            <a:off x="1600200" y="47244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dirty="0"/>
              <a:t>DP: 80</a:t>
            </a:r>
          </a:p>
        </p:txBody>
      </p:sp>
      <p:sp>
        <p:nvSpPr>
          <p:cNvPr id="48" name="Rectangle 57"/>
          <p:cNvSpPr>
            <a:spLocks noChangeArrowheads="1"/>
          </p:cNvSpPr>
          <p:nvPr/>
        </p:nvSpPr>
        <p:spPr bwMode="auto">
          <a:xfrm>
            <a:off x="1600200" y="50292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9" name="Group 89"/>
          <p:cNvGrpSpPr>
            <a:grpSpLocks/>
          </p:cNvGrpSpPr>
          <p:nvPr/>
        </p:nvGrpSpPr>
        <p:grpSpPr bwMode="auto">
          <a:xfrm>
            <a:off x="6248400" y="4419600"/>
            <a:ext cx="990600" cy="914400"/>
            <a:chOff x="3936" y="2784"/>
            <a:chExt cx="624" cy="576"/>
          </a:xfrm>
        </p:grpSpPr>
        <p:sp>
          <p:nvSpPr>
            <p:cNvPr id="50" name="Rectangle 63"/>
            <p:cNvSpPr>
              <a:spLocks noChangeArrowheads="1"/>
            </p:cNvSpPr>
            <p:nvPr/>
          </p:nvSpPr>
          <p:spPr bwMode="auto">
            <a:xfrm>
              <a:off x="3936" y="2784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dirty="0"/>
                <a:t>SP: 9157</a:t>
              </a:r>
            </a:p>
          </p:txBody>
        </p:sp>
        <p:sp>
          <p:nvSpPr>
            <p:cNvPr id="51" name="Rectangle 64"/>
            <p:cNvSpPr>
              <a:spLocks noChangeArrowheads="1"/>
            </p:cNvSpPr>
            <p:nvPr/>
          </p:nvSpPr>
          <p:spPr bwMode="auto">
            <a:xfrm>
              <a:off x="3936" y="2976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dirty="0"/>
                <a:t>DP: 80</a:t>
              </a:r>
            </a:p>
          </p:txBody>
        </p:sp>
        <p:sp>
          <p:nvSpPr>
            <p:cNvPr id="52" name="Rectangle 65"/>
            <p:cNvSpPr>
              <a:spLocks noChangeArrowheads="1"/>
            </p:cNvSpPr>
            <p:nvPr/>
          </p:nvSpPr>
          <p:spPr bwMode="auto">
            <a:xfrm>
              <a:off x="3936" y="3168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3" name="Rectangle 70"/>
          <p:cNvSpPr>
            <a:spLocks noChangeArrowheads="1"/>
          </p:cNvSpPr>
          <p:nvPr/>
        </p:nvSpPr>
        <p:spPr bwMode="auto">
          <a:xfrm>
            <a:off x="5022850" y="2655880"/>
            <a:ext cx="571500" cy="1952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4" name="Group 72"/>
          <p:cNvGrpSpPr>
            <a:grpSpLocks/>
          </p:cNvGrpSpPr>
          <p:nvPr/>
        </p:nvGrpSpPr>
        <p:grpSpPr bwMode="auto">
          <a:xfrm>
            <a:off x="7740650" y="2363788"/>
            <a:ext cx="598488" cy="500062"/>
            <a:chOff x="2614" y="2862"/>
            <a:chExt cx="377" cy="315"/>
          </a:xfrm>
        </p:grpSpPr>
        <p:sp>
          <p:nvSpPr>
            <p:cNvPr id="55" name="Rectangle 73"/>
            <p:cNvSpPr>
              <a:spLocks noChangeArrowheads="1"/>
            </p:cNvSpPr>
            <p:nvPr/>
          </p:nvSpPr>
          <p:spPr bwMode="auto">
            <a:xfrm>
              <a:off x="2614" y="3054"/>
              <a:ext cx="377" cy="1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Oval 74"/>
            <p:cNvSpPr>
              <a:spLocks noChangeArrowheads="1"/>
            </p:cNvSpPr>
            <p:nvPr/>
          </p:nvSpPr>
          <p:spPr bwMode="auto">
            <a:xfrm>
              <a:off x="2614" y="2862"/>
              <a:ext cx="377" cy="19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/>
                <a:t>P3</a:t>
              </a:r>
            </a:p>
          </p:txBody>
        </p:sp>
      </p:grpSp>
      <p:sp>
        <p:nvSpPr>
          <p:cNvPr id="57" name="Line 75"/>
          <p:cNvSpPr>
            <a:spLocks noChangeShapeType="1"/>
          </p:cNvSpPr>
          <p:nvPr/>
        </p:nvSpPr>
        <p:spPr bwMode="auto">
          <a:xfrm>
            <a:off x="7391400" y="2819400"/>
            <a:ext cx="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Line 76"/>
          <p:cNvSpPr>
            <a:spLocks noChangeShapeType="1"/>
          </p:cNvSpPr>
          <p:nvPr/>
        </p:nvSpPr>
        <p:spPr bwMode="auto">
          <a:xfrm>
            <a:off x="5334000" y="4343400"/>
            <a:ext cx="2057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Line 78"/>
          <p:cNvSpPr>
            <a:spLocks noChangeShapeType="1"/>
          </p:cNvSpPr>
          <p:nvPr/>
        </p:nvSpPr>
        <p:spPr bwMode="auto">
          <a:xfrm flipV="1">
            <a:off x="5334000" y="2819400"/>
            <a:ext cx="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79"/>
          <p:cNvSpPr>
            <a:spLocks noChangeArrowheads="1"/>
          </p:cNvSpPr>
          <p:nvPr/>
        </p:nvSpPr>
        <p:spPr bwMode="auto">
          <a:xfrm>
            <a:off x="1600200" y="53340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Rectangle 80"/>
          <p:cNvSpPr>
            <a:spLocks noChangeArrowheads="1"/>
          </p:cNvSpPr>
          <p:nvPr/>
        </p:nvSpPr>
        <p:spPr bwMode="auto">
          <a:xfrm>
            <a:off x="6248400" y="53340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dirty="0"/>
              <a:t>D-IP:C</a:t>
            </a:r>
          </a:p>
        </p:txBody>
      </p:sp>
      <p:sp>
        <p:nvSpPr>
          <p:cNvPr id="62" name="Text Box 81"/>
          <p:cNvSpPr txBox="1">
            <a:spLocks noChangeArrowheads="1"/>
          </p:cNvSpPr>
          <p:nvPr/>
        </p:nvSpPr>
        <p:spPr bwMode="auto">
          <a:xfrm>
            <a:off x="1736725" y="4941888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3" name="Text Box 82"/>
          <p:cNvSpPr txBox="1">
            <a:spLocks noChangeArrowheads="1"/>
          </p:cNvSpPr>
          <p:nvPr/>
        </p:nvSpPr>
        <p:spPr bwMode="auto">
          <a:xfrm>
            <a:off x="1627778" y="5029200"/>
            <a:ext cx="9941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/>
              <a:t>S-IP: A</a:t>
            </a:r>
          </a:p>
        </p:txBody>
      </p:sp>
      <p:sp>
        <p:nvSpPr>
          <p:cNvPr id="64" name="Text Box 84"/>
          <p:cNvSpPr txBox="1">
            <a:spLocks noChangeArrowheads="1"/>
          </p:cNvSpPr>
          <p:nvPr/>
        </p:nvSpPr>
        <p:spPr bwMode="auto">
          <a:xfrm>
            <a:off x="1632188" y="5334000"/>
            <a:ext cx="9028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/>
              <a:t>D-IP:C</a:t>
            </a:r>
          </a:p>
        </p:txBody>
      </p:sp>
      <p:sp>
        <p:nvSpPr>
          <p:cNvPr id="65" name="Text Box 86"/>
          <p:cNvSpPr txBox="1">
            <a:spLocks noChangeArrowheads="1"/>
          </p:cNvSpPr>
          <p:nvPr/>
        </p:nvSpPr>
        <p:spPr bwMode="auto">
          <a:xfrm>
            <a:off x="6287993" y="5029200"/>
            <a:ext cx="9717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/>
              <a:t>S-IP: B</a:t>
            </a:r>
          </a:p>
        </p:txBody>
      </p:sp>
      <p:grpSp>
        <p:nvGrpSpPr>
          <p:cNvPr id="66" name="Group 90"/>
          <p:cNvGrpSpPr>
            <a:grpSpLocks/>
          </p:cNvGrpSpPr>
          <p:nvPr/>
        </p:nvGrpSpPr>
        <p:grpSpPr bwMode="auto">
          <a:xfrm>
            <a:off x="5791200" y="2895600"/>
            <a:ext cx="990600" cy="914400"/>
            <a:chOff x="3936" y="2784"/>
            <a:chExt cx="624" cy="576"/>
          </a:xfrm>
        </p:grpSpPr>
        <p:sp>
          <p:nvSpPr>
            <p:cNvPr id="67" name="Rectangle 91"/>
            <p:cNvSpPr>
              <a:spLocks noChangeArrowheads="1"/>
            </p:cNvSpPr>
            <p:nvPr/>
          </p:nvSpPr>
          <p:spPr bwMode="auto">
            <a:xfrm>
              <a:off x="3936" y="2784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dirty="0"/>
                <a:t>SP: 5775</a:t>
              </a:r>
            </a:p>
          </p:txBody>
        </p:sp>
        <p:sp>
          <p:nvSpPr>
            <p:cNvPr id="68" name="Rectangle 92"/>
            <p:cNvSpPr>
              <a:spLocks noChangeArrowheads="1"/>
            </p:cNvSpPr>
            <p:nvPr/>
          </p:nvSpPr>
          <p:spPr bwMode="auto">
            <a:xfrm>
              <a:off x="3936" y="2976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dirty="0"/>
                <a:t>DP: 80</a:t>
              </a:r>
            </a:p>
          </p:txBody>
        </p:sp>
        <p:sp>
          <p:nvSpPr>
            <p:cNvPr id="69" name="Rectangle 93"/>
            <p:cNvSpPr>
              <a:spLocks noChangeArrowheads="1"/>
            </p:cNvSpPr>
            <p:nvPr/>
          </p:nvSpPr>
          <p:spPr bwMode="auto">
            <a:xfrm>
              <a:off x="3936" y="3168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" name="Rectangle 94"/>
          <p:cNvSpPr>
            <a:spLocks noChangeArrowheads="1"/>
          </p:cNvSpPr>
          <p:nvPr/>
        </p:nvSpPr>
        <p:spPr bwMode="auto">
          <a:xfrm>
            <a:off x="5791200" y="3810000"/>
            <a:ext cx="9525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dirty="0"/>
              <a:t>D-IP:C</a:t>
            </a:r>
          </a:p>
        </p:txBody>
      </p:sp>
      <p:sp>
        <p:nvSpPr>
          <p:cNvPr id="71" name="Rectangle 95"/>
          <p:cNvSpPr>
            <a:spLocks noChangeArrowheads="1"/>
          </p:cNvSpPr>
          <p:nvPr/>
        </p:nvSpPr>
        <p:spPr bwMode="auto">
          <a:xfrm>
            <a:off x="5819680" y="3505200"/>
            <a:ext cx="9717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/>
              <a:t>S-IP: B</a:t>
            </a:r>
          </a:p>
        </p:txBody>
      </p:sp>
      <p:sp>
        <p:nvSpPr>
          <p:cNvPr id="72" name="Line 97"/>
          <p:cNvSpPr>
            <a:spLocks noChangeShapeType="1"/>
          </p:cNvSpPr>
          <p:nvPr/>
        </p:nvSpPr>
        <p:spPr bwMode="auto">
          <a:xfrm flipH="1">
            <a:off x="6172200" y="4114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3" name="Oval 53"/>
          <p:cNvSpPr>
            <a:spLocks noChangeArrowheads="1"/>
          </p:cNvSpPr>
          <p:nvPr/>
        </p:nvSpPr>
        <p:spPr bwMode="auto">
          <a:xfrm>
            <a:off x="3733800" y="2362200"/>
            <a:ext cx="1905000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P4</a:t>
            </a:r>
          </a:p>
        </p:txBody>
      </p:sp>
      <p:sp>
        <p:nvSpPr>
          <p:cNvPr id="74" name="Rectangle 73"/>
          <p:cNvSpPr/>
          <p:nvPr/>
        </p:nvSpPr>
        <p:spPr>
          <a:xfrm>
            <a:off x="1736724" y="1268760"/>
            <a:ext cx="52990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Threaded Web Server</a:t>
            </a:r>
          </a:p>
        </p:txBody>
      </p:sp>
    </p:spTree>
    <p:extLst>
      <p:ext uri="{BB962C8B-B14F-4D97-AF65-F5344CB8AC3E}">
        <p14:creationId xmlns:p14="http://schemas.microsoft.com/office/powerpoint/2010/main" val="96609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Kurose’s Chapter 3 Outline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Transport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3400" y="1600200"/>
            <a:ext cx="3810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dirty="0" smtClean="0"/>
              <a:t>3.1 Transport-layer services</a:t>
            </a:r>
          </a:p>
          <a:p>
            <a:r>
              <a:rPr lang="en-US" sz="2400" dirty="0" smtClean="0"/>
              <a:t>3.2 Multiplexing and </a:t>
            </a:r>
            <a:r>
              <a:rPr lang="en-US" sz="2400" dirty="0" err="1" smtClean="0"/>
              <a:t>demultiplexing</a:t>
            </a:r>
            <a:endParaRPr lang="en-US" sz="2400" dirty="0" smtClean="0"/>
          </a:p>
          <a:p>
            <a:r>
              <a:rPr lang="en-US" sz="2400" dirty="0" smtClean="0">
                <a:solidFill>
                  <a:srgbClr val="800000"/>
                </a:solidFill>
              </a:rPr>
              <a:t>3.3 Connectionless transport: UDP</a:t>
            </a:r>
          </a:p>
          <a:p>
            <a:r>
              <a:rPr lang="en-US" sz="2400" dirty="0" smtClean="0"/>
              <a:t>3.4 Principles of reliable data transfer</a:t>
            </a:r>
            <a:endParaRPr lang="en-US" sz="2400" dirty="0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4495800" y="1484784"/>
            <a:ext cx="4054475" cy="4648200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smtClean="0"/>
              <a:t>3.5 Connection-oriented transport: TCP</a:t>
            </a:r>
          </a:p>
          <a:p>
            <a:pPr lvl="1"/>
            <a:r>
              <a:rPr lang="en-US" sz="2000" smtClean="0"/>
              <a:t>segment structure</a:t>
            </a:r>
          </a:p>
          <a:p>
            <a:pPr lvl="1"/>
            <a:r>
              <a:rPr lang="en-US" sz="2000" smtClean="0"/>
              <a:t>reliable data transfer</a:t>
            </a:r>
          </a:p>
          <a:p>
            <a:pPr lvl="1"/>
            <a:r>
              <a:rPr lang="en-US" sz="2000" smtClean="0"/>
              <a:t>flow control</a:t>
            </a:r>
          </a:p>
          <a:p>
            <a:pPr lvl="1"/>
            <a:r>
              <a:rPr lang="en-US" sz="2000" smtClean="0"/>
              <a:t>connection management</a:t>
            </a:r>
          </a:p>
          <a:p>
            <a:r>
              <a:rPr lang="en-US" sz="2400" smtClean="0"/>
              <a:t>3.6 Principles of congestion control</a:t>
            </a:r>
          </a:p>
          <a:p>
            <a:r>
              <a:rPr lang="en-US" sz="2400" smtClean="0"/>
              <a:t>3.7 TCP congestion control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1228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3223</TotalTime>
  <Words>2681</Words>
  <Application>Microsoft Office PowerPoint</Application>
  <PresentationFormat>On-screen Show (4:3)</PresentationFormat>
  <Paragraphs>676</Paragraphs>
  <Slides>41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Revised_Master</vt:lpstr>
      <vt:lpstr>Clip</vt:lpstr>
      <vt:lpstr>Picture</vt:lpstr>
      <vt:lpstr>  Transport Layer   </vt:lpstr>
      <vt:lpstr>Kurose’s Chapter 3 Outline</vt:lpstr>
      <vt:lpstr>Transport Services and Protocols</vt:lpstr>
      <vt:lpstr>Internet Transport Layer Protocols</vt:lpstr>
      <vt:lpstr>Kurose’s Chapter 3 Outline</vt:lpstr>
      <vt:lpstr>Connection-Oriented Demux</vt:lpstr>
      <vt:lpstr>Connection-Oriented Demux</vt:lpstr>
      <vt:lpstr>Connection-Oriented Demux</vt:lpstr>
      <vt:lpstr>Kurose’s Chapter 3 Outline</vt:lpstr>
      <vt:lpstr>UDP: User Datagram Protocol [RFC 768]</vt:lpstr>
      <vt:lpstr>UDP Details</vt:lpstr>
      <vt:lpstr>UDP Checksum</vt:lpstr>
      <vt:lpstr>Internet Checksum Example</vt:lpstr>
      <vt:lpstr>Kurose’s Chapter 3 Outline</vt:lpstr>
      <vt:lpstr>Principles of Reliable Data Transfer</vt:lpstr>
      <vt:lpstr>Principles of Reliable Data Transfer</vt:lpstr>
      <vt:lpstr>Principles of Reliable Data Transfer</vt:lpstr>
      <vt:lpstr>Reliable Data Transfer: Getting Started</vt:lpstr>
      <vt:lpstr>TCP Segment Structure</vt:lpstr>
      <vt:lpstr>WARNING</vt:lpstr>
      <vt:lpstr>Reliable data transfer: getting started</vt:lpstr>
      <vt:lpstr>Rdt1.0: Reliable Transfer over a Reliable Channel</vt:lpstr>
      <vt:lpstr>Rdt2.0: Channel with Bit Errors</vt:lpstr>
      <vt:lpstr>rdt3.0: Channels with Errors and Loss</vt:lpstr>
      <vt:lpstr>rdt3.0 Sender</vt:lpstr>
      <vt:lpstr>Pipelining and Sliding Windows</vt:lpstr>
      <vt:lpstr>Pipelined Protocols</vt:lpstr>
      <vt:lpstr>Pipelining increases Utilization</vt:lpstr>
      <vt:lpstr>Pipelining Protocols</vt:lpstr>
      <vt:lpstr>Go-Back-N</vt:lpstr>
      <vt:lpstr>GBN: Sender Extended FSM</vt:lpstr>
      <vt:lpstr>GBN: Receiver Extended FSM</vt:lpstr>
      <vt:lpstr>Selective Repeat</vt:lpstr>
      <vt:lpstr>Selective Repeat Sender, Receiver Windows</vt:lpstr>
      <vt:lpstr>Selective Repeat</vt:lpstr>
      <vt:lpstr>Selective Repeat in Action</vt:lpstr>
      <vt:lpstr>Selective Repeat  Dilemma</vt:lpstr>
      <vt:lpstr>Kurose’s Chapter 3 Outline</vt:lpstr>
      <vt:lpstr>TCP Flow Control</vt:lpstr>
      <vt:lpstr>TCP Flow Control: how it works</vt:lpstr>
      <vt:lpstr>Kurose’s Chapter 3 Outline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146</cp:revision>
  <dcterms:created xsi:type="dcterms:W3CDTF">2004-01-21T20:05:10Z</dcterms:created>
  <dcterms:modified xsi:type="dcterms:W3CDTF">2014-11-17T00:12:56Z</dcterms:modified>
</cp:coreProperties>
</file>