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7"/>
  </p:notesMasterIdLst>
  <p:handoutMasterIdLst>
    <p:handoutMasterId r:id="rId78"/>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452" r:id="rId15"/>
    <p:sldId id="450" r:id="rId16"/>
    <p:sldId id="453" r:id="rId17"/>
    <p:sldId id="395" r:id="rId18"/>
    <p:sldId id="379" r:id="rId19"/>
    <p:sldId id="447" r:id="rId20"/>
    <p:sldId id="380" r:id="rId21"/>
    <p:sldId id="437" r:id="rId22"/>
    <p:sldId id="448" r:id="rId23"/>
    <p:sldId id="392" r:id="rId24"/>
    <p:sldId id="381" r:id="rId25"/>
    <p:sldId id="451" r:id="rId26"/>
    <p:sldId id="382" r:id="rId27"/>
    <p:sldId id="383" r:id="rId28"/>
    <p:sldId id="397" r:id="rId29"/>
    <p:sldId id="393" r:id="rId30"/>
    <p:sldId id="394" r:id="rId31"/>
    <p:sldId id="384" r:id="rId32"/>
    <p:sldId id="385" r:id="rId33"/>
    <p:sldId id="386" r:id="rId34"/>
    <p:sldId id="440" r:id="rId35"/>
    <p:sldId id="391" r:id="rId36"/>
    <p:sldId id="454" r:id="rId37"/>
    <p:sldId id="439" r:id="rId38"/>
    <p:sldId id="419" r:id="rId39"/>
    <p:sldId id="426" r:id="rId40"/>
    <p:sldId id="420" r:id="rId41"/>
    <p:sldId id="425" r:id="rId42"/>
    <p:sldId id="421" r:id="rId43"/>
    <p:sldId id="387" r:id="rId44"/>
    <p:sldId id="388" r:id="rId45"/>
    <p:sldId id="389" r:id="rId46"/>
    <p:sldId id="390" r:id="rId47"/>
    <p:sldId id="398" r:id="rId48"/>
    <p:sldId id="399" r:id="rId49"/>
    <p:sldId id="400" r:id="rId50"/>
    <p:sldId id="401" r:id="rId51"/>
    <p:sldId id="416" r:id="rId52"/>
    <p:sldId id="402" r:id="rId53"/>
    <p:sldId id="404" r:id="rId54"/>
    <p:sldId id="414" r:id="rId55"/>
    <p:sldId id="405" r:id="rId56"/>
    <p:sldId id="406" r:id="rId57"/>
    <p:sldId id="407" r:id="rId58"/>
    <p:sldId id="408" r:id="rId59"/>
    <p:sldId id="423" r:id="rId60"/>
    <p:sldId id="427" r:id="rId61"/>
    <p:sldId id="428" r:id="rId62"/>
    <p:sldId id="429" r:id="rId63"/>
    <p:sldId id="436" r:id="rId64"/>
    <p:sldId id="435" r:id="rId65"/>
    <p:sldId id="446" r:id="rId66"/>
    <p:sldId id="409" r:id="rId67"/>
    <p:sldId id="411" r:id="rId68"/>
    <p:sldId id="418" r:id="rId69"/>
    <p:sldId id="417" r:id="rId70"/>
    <p:sldId id="412" r:id="rId71"/>
    <p:sldId id="449" r:id="rId72"/>
    <p:sldId id="415" r:id="rId73"/>
    <p:sldId id="432" r:id="rId74"/>
    <p:sldId id="434" r:id="rId75"/>
    <p:sldId id="433" r:id="rId76"/>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800000"/>
    <a:srgbClr val="0033CC"/>
    <a:srgbClr val="CC6600"/>
    <a:srgbClr val="FF9900"/>
    <a:srgbClr val="6600FF"/>
    <a:srgbClr val="000000"/>
    <a:srgbClr val="0066CC"/>
    <a:srgbClr val="3366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36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slide" Target="slides/slide44.xml"/><Relationship Id="rId1" Type="http://schemas.openxmlformats.org/officeDocument/2006/relationships/slide" Target="slides/slide43.xml"/><Relationship Id="rId4"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12/11/2014</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12/11/2014</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30</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34</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37</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38</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40</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42</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51</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54</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60</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61</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62</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63</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68</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69</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461">
              <a:defRPr sz="2300">
                <a:solidFill>
                  <a:schemeClr val="tx1"/>
                </a:solidFill>
                <a:latin typeface="Comic Sans MS" pitchFamily="66" charset="0"/>
                <a:ea typeface="MS PGothic" pitchFamily="34" charset="-128"/>
              </a:defRPr>
            </a:lvl1pPr>
            <a:lvl2pPr marL="713901" indent="-274577" defTabSz="927461">
              <a:defRPr sz="2300">
                <a:solidFill>
                  <a:schemeClr val="tx1"/>
                </a:solidFill>
                <a:latin typeface="Comic Sans MS" pitchFamily="66" charset="0"/>
                <a:ea typeface="MS PGothic" pitchFamily="34" charset="-128"/>
              </a:defRPr>
            </a:lvl2pPr>
            <a:lvl3pPr marL="1098309" indent="-219662" defTabSz="927461">
              <a:defRPr sz="2300">
                <a:solidFill>
                  <a:schemeClr val="tx1"/>
                </a:solidFill>
                <a:latin typeface="Comic Sans MS" pitchFamily="66" charset="0"/>
                <a:ea typeface="MS PGothic" pitchFamily="34" charset="-128"/>
              </a:defRPr>
            </a:lvl3pPr>
            <a:lvl4pPr marL="1537632" indent="-219662" defTabSz="927461">
              <a:defRPr sz="2300">
                <a:solidFill>
                  <a:schemeClr val="tx1"/>
                </a:solidFill>
                <a:latin typeface="Comic Sans MS" pitchFamily="66" charset="0"/>
                <a:ea typeface="MS PGothic" pitchFamily="34" charset="-128"/>
              </a:defRPr>
            </a:lvl4pPr>
            <a:lvl5pPr marL="1976956" indent="-219662" defTabSz="927461">
              <a:defRPr sz="2300">
                <a:solidFill>
                  <a:schemeClr val="tx1"/>
                </a:solidFill>
                <a:latin typeface="Comic Sans MS" pitchFamily="66" charset="0"/>
                <a:ea typeface="MS PGothic" pitchFamily="34" charset="-128"/>
              </a:defRPr>
            </a:lvl5pPr>
            <a:lvl6pPr marL="2416279"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6pPr>
            <a:lvl7pPr marL="2855603"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7pPr>
            <a:lvl8pPr marL="3294926"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8pPr>
            <a:lvl9pPr marL="3734250"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9pPr>
          </a:lstStyle>
          <a:p>
            <a:fld id="{12E1A61C-2255-47FA-A7F0-DA381F2B7AA9}" type="slidenum">
              <a:rPr lang="en-US" sz="1200">
                <a:latin typeface="Times New Roman" pitchFamily="18" charset="0"/>
              </a:rPr>
              <a:pPr/>
              <a:t>15</a:t>
            </a:fld>
            <a:endParaRPr 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17</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21</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23</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25</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28</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29</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1445" y="0"/>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345358"/>
            <a:ext cx="8001000" cy="2235770"/>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
            <a:ext cx="8713788" cy="11525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Computer Networks   Wireless Networks </a:t>
            </a:r>
            <a:endParaRPr lang="en-US" dirty="0">
              <a:solidFill>
                <a:srgbClr val="800000"/>
              </a:solidFill>
            </a:endParaRPr>
          </a:p>
        </p:txBody>
      </p:sp>
      <p:sp>
        <p:nvSpPr>
          <p:cNvPr id="7" name="Rectangle 6"/>
          <p:cNvSpPr>
            <a:spLocks noGrp="1" noChangeArrowheads="1"/>
          </p:cNvSpPr>
          <p:nvPr>
            <p:ph type="sldNum" sz="quarter" idx="12"/>
          </p:nvPr>
        </p:nvSpPr>
        <p:spPr>
          <a:ln/>
        </p:spPr>
        <p:txBody>
          <a:bodyPr/>
          <a:lstStyle>
            <a:lvl1pPr>
              <a:defRPr>
                <a:latin typeface="Comic Sans MS" pitchFamily="66" charset="0"/>
              </a:defRPr>
            </a:lvl1pPr>
          </a:lstStyle>
          <a:p>
            <a:pPr>
              <a:defRPr/>
            </a:pPr>
            <a:fld id="{C255F365-3AE2-44B4-BE7B-31F40B0786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Computer </a:t>
            </a:r>
            <a:r>
              <a:rPr lang="en-US" dirty="0" smtClean="0"/>
              <a:t>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Computer </a:t>
            </a:r>
            <a:r>
              <a:rPr lang="en-US" dirty="0" smtClean="0"/>
              <a:t>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507288"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Computer </a:t>
            </a:r>
            <a:r>
              <a:rPr lang="en-US" dirty="0" smtClean="0"/>
              <a:t>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Computer </a:t>
            </a:r>
            <a:r>
              <a:rPr lang="en-US" dirty="0" smtClean="0"/>
              <a:t>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Computer </a:t>
            </a:r>
            <a:r>
              <a:rPr lang="en-US" dirty="0" smtClean="0"/>
              <a:t>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anose="030F0702030302020204"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Microsoft_Word_97_-_2003_Document1.doc"/></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1.bin"/><Relationship Id="rId18" Type="http://schemas.openxmlformats.org/officeDocument/2006/relationships/oleObject" Target="../embeddings/oleObject66.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8.bin"/><Relationship Id="rId1" Type="http://schemas.openxmlformats.org/officeDocument/2006/relationships/vmlDrawing" Target="../drawings/vmlDrawing4.vml"/><Relationship Id="rId6" Type="http://schemas.openxmlformats.org/officeDocument/2006/relationships/oleObject" Target="../embeddings/oleObject56.bin"/><Relationship Id="rId11" Type="http://schemas.openxmlformats.org/officeDocument/2006/relationships/oleObject" Target="../embeddings/oleObject59.bin"/><Relationship Id="rId5" Type="http://schemas.openxmlformats.org/officeDocument/2006/relationships/image" Target="../media/image4.wmf"/><Relationship Id="rId15" Type="http://schemas.openxmlformats.org/officeDocument/2006/relationships/oleObject" Target="../embeddings/oleObject63.bin"/><Relationship Id="rId10" Type="http://schemas.openxmlformats.org/officeDocument/2006/relationships/oleObject" Target="../embeddings/oleObject58.bin"/><Relationship Id="rId19" Type="http://schemas.openxmlformats.org/officeDocument/2006/relationships/oleObject" Target="../embeddings/oleObject67.bin"/><Relationship Id="rId4" Type="http://schemas.openxmlformats.org/officeDocument/2006/relationships/oleObject" Target="../embeddings/oleObject55.bin"/><Relationship Id="rId9" Type="http://schemas.openxmlformats.org/officeDocument/2006/relationships/oleObject" Target="../embeddings/oleObject57.bin"/><Relationship Id="rId14" Type="http://schemas.openxmlformats.org/officeDocument/2006/relationships/oleObject" Target="../embeddings/oleObject62.bin"/></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69.bin"/><Relationship Id="rId10" Type="http://schemas.openxmlformats.org/officeDocument/2006/relationships/oleObject" Target="../embeddings/oleObject72.bin"/><Relationship Id="rId4" Type="http://schemas.openxmlformats.org/officeDocument/2006/relationships/image" Target="../media/image7.png"/><Relationship Id="rId9" Type="http://schemas.openxmlformats.org/officeDocument/2006/relationships/oleObject" Target="../embeddings/oleObject7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3.bin"/><Relationship Id="rId10" Type="http://schemas.openxmlformats.org/officeDocument/2006/relationships/oleObject" Target="../embeddings/oleObject76.bin"/><Relationship Id="rId4" Type="http://schemas.openxmlformats.org/officeDocument/2006/relationships/image" Target="../media/image7.png"/><Relationship Id="rId9" Type="http://schemas.openxmlformats.org/officeDocument/2006/relationships/oleObject" Target="../embeddings/oleObject75.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9.xml"/><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7.bin"/><Relationship Id="rId10" Type="http://schemas.openxmlformats.org/officeDocument/2006/relationships/oleObject" Target="../embeddings/oleObject80.bin"/><Relationship Id="rId4" Type="http://schemas.openxmlformats.org/officeDocument/2006/relationships/image" Target="../media/image7.png"/><Relationship Id="rId9" Type="http://schemas.openxmlformats.org/officeDocument/2006/relationships/oleObject" Target="../embeddings/oleObject79.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5.wmf"/><Relationship Id="rId12"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2.bin"/><Relationship Id="rId11" Type="http://schemas.openxmlformats.org/officeDocument/2006/relationships/oleObject" Target="../embeddings/oleObject85.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81.bin"/><Relationship Id="rId9" Type="http://schemas.openxmlformats.org/officeDocument/2006/relationships/oleObject" Target="../embeddings/oleObject84.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635896" y="6021288"/>
            <a:ext cx="5150946" cy="50405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Computer </a:t>
            </a:r>
            <a:r>
              <a:rPr lang="en-US" sz="2400" dirty="0" smtClean="0">
                <a:solidFill>
                  <a:srgbClr val="800000"/>
                </a:solidFill>
                <a:effectLst>
                  <a:outerShdw blurRad="38100" dist="38100" dir="2700000" algn="tl">
                    <a:srgbClr val="000000"/>
                  </a:outerShdw>
                </a:effectLst>
              </a:rPr>
              <a:t>Networks</a:t>
            </a:r>
          </a:p>
          <a:p>
            <a:pPr marL="0" indent="0" algn="ctr">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a:t>
            </a:r>
            <a:r>
              <a:rPr lang="en-US" sz="1800" dirty="0" smtClean="0">
                <a:solidFill>
                  <a:srgbClr val="006600"/>
                </a:solidFill>
              </a:rPr>
              <a:t>ratified in 2005</a:t>
            </a:r>
            <a:r>
              <a:rPr lang="en-US" sz="1800" dirty="0" smtClean="0"/>
              <a:t>)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up to 600 Mbps</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 </a:t>
            </a:r>
            <a:r>
              <a:rPr lang="en-US" dirty="0" smtClean="0">
                <a:solidFill>
                  <a:srgbClr val="0033CC"/>
                </a:solidFill>
              </a:rPr>
              <a:t>new</a:t>
            </a:r>
            <a:endParaRPr lang="en-US" dirty="0" smtClean="0"/>
          </a:p>
        </p:txBody>
      </p:sp>
      <p:sp>
        <p:nvSpPr>
          <p:cNvPr id="7173" name="Rectangle 3"/>
          <p:cNvSpPr>
            <a:spLocks noGrp="1" noChangeArrowheads="1"/>
          </p:cNvSpPr>
          <p:nvPr>
            <p:ph type="body" idx="1"/>
          </p:nvPr>
        </p:nvSpPr>
        <p:spPr>
          <a:xfrm>
            <a:off x="357158" y="1556792"/>
            <a:ext cx="8572560" cy="3455590"/>
          </a:xfrm>
        </p:spPr>
        <p:txBody>
          <a:bodyPr/>
          <a:lstStyle/>
          <a:p>
            <a:pPr eaLnBrk="1" hangingPunct="1">
              <a:lnSpc>
                <a:spcPct val="80000"/>
              </a:lnSpc>
              <a:buFontTx/>
              <a:buNone/>
            </a:pPr>
            <a:r>
              <a:rPr lang="en-US" sz="1800" dirty="0" smtClean="0"/>
              <a:t>Newest defined standards: </a:t>
            </a:r>
          </a:p>
          <a:p>
            <a:pPr eaLnBrk="1" hangingPunct="1">
              <a:lnSpc>
                <a:spcPct val="80000"/>
              </a:lnSpc>
              <a:buFontTx/>
              <a:buNone/>
            </a:pPr>
            <a:endParaRPr lang="en-US" sz="1800" dirty="0" smtClean="0"/>
          </a:p>
          <a:p>
            <a:pPr eaLnBrk="1" hangingPunct="1">
              <a:lnSpc>
                <a:spcPct val="80000"/>
              </a:lnSpc>
            </a:pPr>
            <a:r>
              <a:rPr lang="en-US" sz="1800" dirty="0" smtClean="0">
                <a:solidFill>
                  <a:srgbClr val="800000"/>
                </a:solidFill>
              </a:rPr>
              <a:t>802.11ac</a:t>
            </a:r>
            <a:r>
              <a:rPr lang="en-US" sz="1800" dirty="0" smtClean="0"/>
              <a:t> – </a:t>
            </a:r>
            <a:r>
              <a:rPr lang="en-US" sz="1800" dirty="0">
                <a:solidFill>
                  <a:srgbClr val="800000"/>
                </a:solidFill>
              </a:rPr>
              <a:t>[</a:t>
            </a:r>
            <a:r>
              <a:rPr lang="en-US" sz="1800" dirty="0" smtClean="0">
                <a:solidFill>
                  <a:srgbClr val="800000"/>
                </a:solidFill>
              </a:rPr>
              <a:t>VHT] </a:t>
            </a:r>
            <a:r>
              <a:rPr lang="en-US" sz="1800" dirty="0" smtClean="0"/>
              <a:t>Wireless </a:t>
            </a:r>
            <a:r>
              <a:rPr lang="en-US" sz="1800" dirty="0"/>
              <a:t>network bearer operating below 6GHz to provide data rates of at least 1Gbps per second for multi-station operation and 500 Mbps on a single </a:t>
            </a:r>
            <a:r>
              <a:rPr lang="en-US" sz="1800" dirty="0" smtClean="0"/>
              <a:t>link.</a:t>
            </a:r>
          </a:p>
          <a:p>
            <a:pPr marL="0" indent="0" eaLnBrk="1" hangingPunct="1">
              <a:lnSpc>
                <a:spcPct val="80000"/>
              </a:lnSpc>
              <a:buNone/>
            </a:pPr>
            <a:endParaRPr lang="en-US" sz="1800" dirty="0" smtClean="0"/>
          </a:p>
          <a:p>
            <a:pPr eaLnBrk="1" hangingPunct="1">
              <a:lnSpc>
                <a:spcPct val="80000"/>
              </a:lnSpc>
            </a:pPr>
            <a:r>
              <a:rPr lang="en-US" sz="1800" dirty="0" smtClean="0">
                <a:solidFill>
                  <a:srgbClr val="800000"/>
                </a:solidFill>
              </a:rPr>
              <a:t>802.11ad</a:t>
            </a:r>
            <a:r>
              <a:rPr lang="en-US" sz="1800" dirty="0" smtClean="0"/>
              <a:t> </a:t>
            </a:r>
            <a:r>
              <a:rPr lang="en-US" sz="1800" dirty="0"/>
              <a:t>- Wireless network bearer providing very high throughput at frequencies up to </a:t>
            </a:r>
            <a:r>
              <a:rPr lang="en-US" sz="1800" dirty="0" smtClean="0"/>
              <a:t>60GHz.</a:t>
            </a:r>
          </a:p>
          <a:p>
            <a:pPr eaLnBrk="1" hangingPunct="1">
              <a:lnSpc>
                <a:spcPct val="80000"/>
              </a:lnSpc>
            </a:pPr>
            <a:endParaRPr lang="en-US" sz="1800" dirty="0" smtClean="0"/>
          </a:p>
          <a:p>
            <a:pPr eaLnBrk="1" hangingPunct="1">
              <a:lnSpc>
                <a:spcPct val="80000"/>
              </a:lnSpc>
            </a:pPr>
            <a:r>
              <a:rPr lang="en-US" sz="1800" dirty="0" smtClean="0">
                <a:solidFill>
                  <a:srgbClr val="800000"/>
                </a:solidFill>
              </a:rPr>
              <a:t>802.11af</a:t>
            </a:r>
            <a:r>
              <a:rPr lang="en-US" sz="1800" dirty="0" smtClean="0"/>
              <a:t> </a:t>
            </a:r>
            <a:r>
              <a:rPr lang="en-US" sz="1800" dirty="0"/>
              <a:t>- Wi-Fi in TV spectrum white spaces (often called White-Fi)</a:t>
            </a:r>
            <a:endParaRPr lang="en-US" sz="1800" dirty="0" smtClean="0"/>
          </a:p>
        </p:txBody>
      </p:sp>
      <p:sp>
        <p:nvSpPr>
          <p:cNvPr id="7" name="Rectangle 4"/>
          <p:cNvSpPr>
            <a:spLocks noChangeArrowheads="1"/>
          </p:cNvSpPr>
          <p:nvPr/>
        </p:nvSpPr>
        <p:spPr bwMode="auto">
          <a:xfrm>
            <a:off x="6300192" y="5929348"/>
            <a:ext cx="2629526" cy="285734"/>
          </a:xfrm>
          <a:prstGeom prst="rect">
            <a:avLst/>
          </a:prstGeom>
          <a:noFill/>
          <a:ln w="25400">
            <a:solidFill>
              <a:srgbClr val="000099"/>
            </a:solidFill>
            <a:miter lim="800000"/>
            <a:headEnd/>
            <a:tailEnd/>
          </a:ln>
        </p:spPr>
        <p:txBody>
          <a:bodyPr wrap="none" anchor="ctr"/>
          <a:lstStyle/>
          <a:p>
            <a:pPr algn="ctr" eaLnBrk="0" hangingPunct="0"/>
            <a:r>
              <a:rPr lang="en-US" sz="1600" b="1" dirty="0">
                <a:solidFill>
                  <a:srgbClr val="000099"/>
                </a:solidFill>
                <a:cs typeface="Arial" charset="0"/>
              </a:rPr>
              <a:t>r</a:t>
            </a:r>
            <a:r>
              <a:rPr lang="en-US" sz="1600" b="1" dirty="0" smtClean="0">
                <a:solidFill>
                  <a:srgbClr val="000099"/>
                </a:solidFill>
                <a:cs typeface="Arial" charset="0"/>
              </a:rPr>
              <a:t>adio-electronics</a:t>
            </a:r>
            <a:r>
              <a:rPr lang="en-US" sz="1600" b="1" u="none" dirty="0" smtClean="0">
                <a:solidFill>
                  <a:srgbClr val="000099"/>
                </a:solidFill>
                <a:latin typeface="Comic Sans MS" pitchFamily="66" charset="0"/>
                <a:cs typeface="Arial" charset="0"/>
              </a:rPr>
              <a:t>.com</a:t>
            </a:r>
            <a:endParaRPr lang="en-US" sz="1600" b="1" u="none" dirty="0">
              <a:solidFill>
                <a:srgbClr val="000099"/>
              </a:solidFill>
              <a:latin typeface="Comic Sans MS" pitchFamily="66" charset="0"/>
              <a:cs typeface="Arial"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057484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111"/>
          <p:cNvSpPr>
            <a:spLocks noChangeArrowheads="1"/>
          </p:cNvSpPr>
          <p:nvPr/>
        </p:nvSpPr>
        <p:spPr bwMode="auto">
          <a:xfrm>
            <a:off x="1560586" y="1628800"/>
            <a:ext cx="6567488" cy="346710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ln>
            <a:noFill/>
          </a:ln>
          <a:effectLst/>
        </p:spPr>
        <p:txBody>
          <a:bodyPr wrap="none" anchor="ctr"/>
          <a:lstStyle/>
          <a:p>
            <a:pPr>
              <a:defRPr/>
            </a:pPr>
            <a:endParaRPr lang="en-US">
              <a:ea typeface="+mn-ea"/>
            </a:endParaRPr>
          </a:p>
        </p:txBody>
      </p:sp>
      <p:sp>
        <p:nvSpPr>
          <p:cNvPr id="8198" name="Line 112"/>
          <p:cNvSpPr>
            <a:spLocks noChangeShapeType="1"/>
          </p:cNvSpPr>
          <p:nvPr/>
        </p:nvSpPr>
        <p:spPr bwMode="auto">
          <a:xfrm>
            <a:off x="1560586" y="5095900"/>
            <a:ext cx="662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9" name="Text Box 113"/>
          <p:cNvSpPr txBox="1">
            <a:spLocks noChangeArrowheads="1"/>
          </p:cNvSpPr>
          <p:nvPr/>
        </p:nvSpPr>
        <p:spPr bwMode="auto">
          <a:xfrm>
            <a:off x="1938411" y="5086375"/>
            <a:ext cx="83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Indoor</a:t>
            </a:r>
          </a:p>
          <a:p>
            <a:pPr algn="ctr" eaLnBrk="1" hangingPunct="1">
              <a:defRPr/>
            </a:pPr>
            <a:r>
              <a:rPr lang="en-US" sz="1400" smtClean="0">
                <a:latin typeface="Arial" charset="0"/>
              </a:rPr>
              <a:t>10-30m</a:t>
            </a:r>
          </a:p>
        </p:txBody>
      </p:sp>
      <p:sp>
        <p:nvSpPr>
          <p:cNvPr id="8200" name="Text Box 114"/>
          <p:cNvSpPr txBox="1">
            <a:spLocks noChangeArrowheads="1"/>
          </p:cNvSpPr>
          <p:nvPr/>
        </p:nvSpPr>
        <p:spPr bwMode="auto">
          <a:xfrm>
            <a:off x="3451299" y="5089550"/>
            <a:ext cx="1009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Outdoor</a:t>
            </a:r>
          </a:p>
          <a:p>
            <a:pPr algn="ctr" eaLnBrk="1" hangingPunct="1">
              <a:defRPr/>
            </a:pPr>
            <a:r>
              <a:rPr lang="en-US" sz="1400" smtClean="0">
                <a:latin typeface="Arial" charset="0"/>
              </a:rPr>
              <a:t>50-200m</a:t>
            </a:r>
          </a:p>
        </p:txBody>
      </p:sp>
      <p:sp>
        <p:nvSpPr>
          <p:cNvPr id="8201" name="Text Box 115"/>
          <p:cNvSpPr txBox="1">
            <a:spLocks noChangeArrowheads="1"/>
          </p:cNvSpPr>
          <p:nvPr/>
        </p:nvSpPr>
        <p:spPr bwMode="auto">
          <a:xfrm>
            <a:off x="4929261" y="5094313"/>
            <a:ext cx="1238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Mid-range</a:t>
            </a:r>
          </a:p>
          <a:p>
            <a:pPr algn="ctr" eaLnBrk="1" hangingPunct="1"/>
            <a:r>
              <a:rPr lang="en-US" sz="1800">
                <a:latin typeface="Arial" pitchFamily="34" charset="0"/>
              </a:rPr>
              <a:t>outdoor</a:t>
            </a:r>
          </a:p>
          <a:p>
            <a:pPr algn="ctr" eaLnBrk="1" hangingPunct="1"/>
            <a:r>
              <a:rPr lang="en-US" sz="1400">
                <a:latin typeface="Arial" pitchFamily="34" charset="0"/>
              </a:rPr>
              <a:t>200m – 4 Km</a:t>
            </a:r>
          </a:p>
        </p:txBody>
      </p:sp>
      <p:sp>
        <p:nvSpPr>
          <p:cNvPr id="8202" name="Text Box 116"/>
          <p:cNvSpPr txBox="1">
            <a:spLocks noChangeArrowheads="1"/>
          </p:cNvSpPr>
          <p:nvPr/>
        </p:nvSpPr>
        <p:spPr bwMode="auto">
          <a:xfrm>
            <a:off x="6434211" y="5094313"/>
            <a:ext cx="13525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Long-range</a:t>
            </a:r>
          </a:p>
          <a:p>
            <a:pPr algn="ctr" eaLnBrk="1" hangingPunct="1"/>
            <a:r>
              <a:rPr lang="en-US" sz="1800">
                <a:latin typeface="Arial" pitchFamily="34" charset="0"/>
              </a:rPr>
              <a:t>outdoor</a:t>
            </a:r>
          </a:p>
          <a:p>
            <a:pPr algn="ctr" eaLnBrk="1" hangingPunct="1"/>
            <a:r>
              <a:rPr lang="en-US" sz="1400">
                <a:latin typeface="Arial" pitchFamily="34" charset="0"/>
              </a:rPr>
              <a:t>5Km – 20 Km</a:t>
            </a:r>
          </a:p>
        </p:txBody>
      </p:sp>
      <p:sp>
        <p:nvSpPr>
          <p:cNvPr id="8203" name="Text Box 117"/>
          <p:cNvSpPr txBox="1">
            <a:spLocks noChangeArrowheads="1"/>
          </p:cNvSpPr>
          <p:nvPr/>
        </p:nvSpPr>
        <p:spPr bwMode="auto">
          <a:xfrm>
            <a:off x="912886" y="44736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.056</a:t>
            </a:r>
            <a:endParaRPr lang="en-US" sz="1400" smtClean="0">
              <a:latin typeface="Arial" charset="0"/>
            </a:endParaRPr>
          </a:p>
        </p:txBody>
      </p:sp>
      <p:sp>
        <p:nvSpPr>
          <p:cNvPr id="8204" name="Text Box 118"/>
          <p:cNvSpPr txBox="1">
            <a:spLocks noChangeArrowheads="1"/>
          </p:cNvSpPr>
          <p:nvPr/>
        </p:nvSpPr>
        <p:spPr bwMode="auto">
          <a:xfrm>
            <a:off x="916061" y="40418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.384</a:t>
            </a:r>
            <a:endParaRPr lang="en-US" sz="1400" smtClean="0">
              <a:latin typeface="Arial" charset="0"/>
            </a:endParaRPr>
          </a:p>
        </p:txBody>
      </p:sp>
      <p:sp>
        <p:nvSpPr>
          <p:cNvPr id="8205" name="Text Box 119"/>
          <p:cNvSpPr txBox="1">
            <a:spLocks noChangeArrowheads="1"/>
          </p:cNvSpPr>
          <p:nvPr/>
        </p:nvSpPr>
        <p:spPr bwMode="auto">
          <a:xfrm>
            <a:off x="1157361" y="3351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1</a:t>
            </a:r>
            <a:endParaRPr lang="en-US" sz="1400" smtClean="0">
              <a:latin typeface="Arial" charset="0"/>
            </a:endParaRPr>
          </a:p>
        </p:txBody>
      </p:sp>
      <p:sp>
        <p:nvSpPr>
          <p:cNvPr id="8206" name="Text Box 120"/>
          <p:cNvSpPr txBox="1">
            <a:spLocks noChangeArrowheads="1"/>
          </p:cNvSpPr>
          <p:nvPr/>
        </p:nvSpPr>
        <p:spPr bwMode="auto">
          <a:xfrm>
            <a:off x="1155774" y="2919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4</a:t>
            </a:r>
            <a:endParaRPr lang="en-US" sz="1400" smtClean="0">
              <a:latin typeface="Arial" charset="0"/>
            </a:endParaRPr>
          </a:p>
        </p:txBody>
      </p:sp>
      <p:sp>
        <p:nvSpPr>
          <p:cNvPr id="8207" name="Text Box 121"/>
          <p:cNvSpPr txBox="1">
            <a:spLocks noChangeArrowheads="1"/>
          </p:cNvSpPr>
          <p:nvPr/>
        </p:nvSpPr>
        <p:spPr bwMode="auto">
          <a:xfrm>
            <a:off x="858911" y="25241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5-11</a:t>
            </a:r>
            <a:endParaRPr lang="en-US" sz="1400" smtClean="0">
              <a:latin typeface="Arial" charset="0"/>
            </a:endParaRPr>
          </a:p>
        </p:txBody>
      </p:sp>
      <p:sp>
        <p:nvSpPr>
          <p:cNvPr id="8208" name="Text Box 122"/>
          <p:cNvSpPr txBox="1">
            <a:spLocks noChangeArrowheads="1"/>
          </p:cNvSpPr>
          <p:nvPr/>
        </p:nvSpPr>
        <p:spPr bwMode="auto">
          <a:xfrm>
            <a:off x="1047824" y="21082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54</a:t>
            </a:r>
            <a:endParaRPr lang="en-US" sz="1400" smtClean="0">
              <a:latin typeface="Arial" charset="0"/>
            </a:endParaRPr>
          </a:p>
        </p:txBody>
      </p:sp>
      <p:sp>
        <p:nvSpPr>
          <p:cNvPr id="8209" name="Rectangle 123"/>
          <p:cNvSpPr>
            <a:spLocks noChangeArrowheads="1"/>
          </p:cNvSpPr>
          <p:nvPr/>
        </p:nvSpPr>
        <p:spPr bwMode="auto">
          <a:xfrm>
            <a:off x="2895674" y="4525988"/>
            <a:ext cx="4676775" cy="284162"/>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0" name="Text Box 124"/>
          <p:cNvSpPr txBox="1">
            <a:spLocks noChangeArrowheads="1"/>
          </p:cNvSpPr>
          <p:nvPr/>
        </p:nvSpPr>
        <p:spPr bwMode="auto">
          <a:xfrm>
            <a:off x="4181549" y="4518050"/>
            <a:ext cx="21066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2G: IS-95, CDMA, GSM</a:t>
            </a:r>
          </a:p>
        </p:txBody>
      </p:sp>
      <p:sp>
        <p:nvSpPr>
          <p:cNvPr id="8211" name="Rectangle 126"/>
          <p:cNvSpPr>
            <a:spLocks noChangeArrowheads="1"/>
          </p:cNvSpPr>
          <p:nvPr/>
        </p:nvSpPr>
        <p:spPr bwMode="auto">
          <a:xfrm>
            <a:off x="2884561" y="4108475"/>
            <a:ext cx="4676775" cy="284163"/>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2" name="Text Box 127"/>
          <p:cNvSpPr txBox="1">
            <a:spLocks noChangeArrowheads="1"/>
          </p:cNvSpPr>
          <p:nvPr/>
        </p:nvSpPr>
        <p:spPr bwMode="auto">
          <a:xfrm>
            <a:off x="3914849" y="4086250"/>
            <a:ext cx="2982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2.5G: UMTS/WCDMA, CDMA2000</a:t>
            </a:r>
          </a:p>
        </p:txBody>
      </p:sp>
      <p:sp>
        <p:nvSpPr>
          <p:cNvPr id="8213" name="Rectangle 129"/>
          <p:cNvSpPr>
            <a:spLocks noChangeArrowheads="1"/>
          </p:cNvSpPr>
          <p:nvPr/>
        </p:nvSpPr>
        <p:spPr bwMode="auto">
          <a:xfrm>
            <a:off x="1573286" y="3376638"/>
            <a:ext cx="928688"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4" name="Text Box 130"/>
          <p:cNvSpPr txBox="1">
            <a:spLocks noChangeArrowheads="1"/>
          </p:cNvSpPr>
          <p:nvPr/>
        </p:nvSpPr>
        <p:spPr bwMode="auto">
          <a:xfrm>
            <a:off x="1655836" y="3384575"/>
            <a:ext cx="725488" cy="304800"/>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802.15</a:t>
            </a:r>
          </a:p>
        </p:txBody>
      </p:sp>
      <p:sp>
        <p:nvSpPr>
          <p:cNvPr id="8215" name="Rectangle 131"/>
          <p:cNvSpPr>
            <a:spLocks noChangeArrowheads="1"/>
          </p:cNvSpPr>
          <p:nvPr/>
        </p:nvSpPr>
        <p:spPr bwMode="auto">
          <a:xfrm>
            <a:off x="1587574" y="2538438"/>
            <a:ext cx="1724025"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6" name="Text Box 132"/>
          <p:cNvSpPr txBox="1">
            <a:spLocks noChangeArrowheads="1"/>
          </p:cNvSpPr>
          <p:nvPr/>
        </p:nvSpPr>
        <p:spPr bwMode="auto">
          <a:xfrm>
            <a:off x="1957461" y="2563838"/>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802.11b</a:t>
            </a:r>
          </a:p>
        </p:txBody>
      </p:sp>
      <p:sp>
        <p:nvSpPr>
          <p:cNvPr id="8217" name="Rectangle 133"/>
          <p:cNvSpPr>
            <a:spLocks noChangeArrowheads="1"/>
          </p:cNvSpPr>
          <p:nvPr/>
        </p:nvSpPr>
        <p:spPr bwMode="auto">
          <a:xfrm>
            <a:off x="1590749" y="2105050"/>
            <a:ext cx="1724025" cy="31591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8" name="Text Box 134"/>
          <p:cNvSpPr txBox="1">
            <a:spLocks noChangeArrowheads="1"/>
          </p:cNvSpPr>
          <p:nvPr/>
        </p:nvSpPr>
        <p:spPr bwMode="auto">
          <a:xfrm>
            <a:off x="1960636" y="2130450"/>
            <a:ext cx="981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a:t>
            </a:r>
          </a:p>
        </p:txBody>
      </p:sp>
      <p:sp>
        <p:nvSpPr>
          <p:cNvPr id="8219" name="Line 135"/>
          <p:cNvSpPr>
            <a:spLocks noChangeShapeType="1"/>
          </p:cNvSpPr>
          <p:nvPr/>
        </p:nvSpPr>
        <p:spPr bwMode="auto">
          <a:xfrm flipV="1">
            <a:off x="1562174" y="2068538"/>
            <a:ext cx="0" cy="3027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0" name="Rectangle 136"/>
          <p:cNvSpPr>
            <a:spLocks noChangeArrowheads="1"/>
          </p:cNvSpPr>
          <p:nvPr/>
        </p:nvSpPr>
        <p:spPr bwMode="auto">
          <a:xfrm>
            <a:off x="2951236" y="2417788"/>
            <a:ext cx="5078413" cy="5969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1" name="Rectangle 137"/>
          <p:cNvSpPr>
            <a:spLocks noChangeArrowheads="1"/>
          </p:cNvSpPr>
          <p:nvPr/>
        </p:nvSpPr>
        <p:spPr bwMode="auto">
          <a:xfrm>
            <a:off x="2887736" y="2970238"/>
            <a:ext cx="4676775"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2" name="Text Box 138"/>
          <p:cNvSpPr txBox="1">
            <a:spLocks noChangeArrowheads="1"/>
          </p:cNvSpPr>
          <p:nvPr/>
        </p:nvSpPr>
        <p:spPr bwMode="auto">
          <a:xfrm>
            <a:off x="3198886" y="2978175"/>
            <a:ext cx="4291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3G: UMTS/WCDMA-HSPDA, CDMA2000-1xEVDO</a:t>
            </a:r>
          </a:p>
        </p:txBody>
      </p:sp>
      <p:sp>
        <p:nvSpPr>
          <p:cNvPr id="8223" name="Text Box 140"/>
          <p:cNvSpPr txBox="1">
            <a:spLocks noChangeArrowheads="1"/>
          </p:cNvSpPr>
          <p:nvPr/>
        </p:nvSpPr>
        <p:spPr bwMode="auto">
          <a:xfrm>
            <a:off x="5246761" y="2595588"/>
            <a:ext cx="169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4G: LTWE WIMAX</a:t>
            </a:r>
          </a:p>
        </p:txBody>
      </p:sp>
      <p:sp>
        <p:nvSpPr>
          <p:cNvPr id="8224" name="Rectangle 141"/>
          <p:cNvSpPr>
            <a:spLocks noChangeArrowheads="1"/>
          </p:cNvSpPr>
          <p:nvPr/>
        </p:nvSpPr>
        <p:spPr bwMode="auto">
          <a:xfrm>
            <a:off x="3367161" y="2209825"/>
            <a:ext cx="4062413" cy="28416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5" name="Text Box 142"/>
          <p:cNvSpPr txBox="1">
            <a:spLocks noChangeArrowheads="1"/>
          </p:cNvSpPr>
          <p:nvPr/>
        </p:nvSpPr>
        <p:spPr bwMode="auto">
          <a:xfrm>
            <a:off x="4397449" y="2187600"/>
            <a:ext cx="217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 point-to-point</a:t>
            </a:r>
          </a:p>
        </p:txBody>
      </p:sp>
      <p:sp>
        <p:nvSpPr>
          <p:cNvPr id="8226" name="Line 143"/>
          <p:cNvSpPr>
            <a:spLocks noChangeShapeType="1"/>
          </p:cNvSpPr>
          <p:nvPr/>
        </p:nvSpPr>
        <p:spPr bwMode="auto">
          <a:xfrm flipH="1">
            <a:off x="8134424" y="2373338"/>
            <a:ext cx="254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7" name="Text Box 144"/>
          <p:cNvSpPr txBox="1">
            <a:spLocks noChangeArrowheads="1"/>
          </p:cNvSpPr>
          <p:nvPr/>
        </p:nvSpPr>
        <p:spPr bwMode="auto">
          <a:xfrm>
            <a:off x="947811" y="16954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200</a:t>
            </a:r>
            <a:endParaRPr lang="en-US" sz="1400" smtClean="0">
              <a:latin typeface="Arial" charset="0"/>
            </a:endParaRPr>
          </a:p>
        </p:txBody>
      </p:sp>
      <p:sp>
        <p:nvSpPr>
          <p:cNvPr id="8228" name="Rectangle 145"/>
          <p:cNvSpPr>
            <a:spLocks noChangeArrowheads="1"/>
          </p:cNvSpPr>
          <p:nvPr/>
        </p:nvSpPr>
        <p:spPr bwMode="auto">
          <a:xfrm>
            <a:off x="1578049" y="1709763"/>
            <a:ext cx="1522412"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9" name="Text Box 146"/>
          <p:cNvSpPr txBox="1">
            <a:spLocks noChangeArrowheads="1"/>
          </p:cNvSpPr>
          <p:nvPr/>
        </p:nvSpPr>
        <p:spPr bwMode="auto">
          <a:xfrm>
            <a:off x="1947936" y="1709763"/>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802.11n</a:t>
            </a:r>
          </a:p>
        </p:txBody>
      </p:sp>
      <p:sp>
        <p:nvSpPr>
          <p:cNvPr id="8230" name="Text Box 147"/>
          <p:cNvSpPr txBox="1">
            <a:spLocks noChangeArrowheads="1"/>
          </p:cNvSpPr>
          <p:nvPr/>
        </p:nvSpPr>
        <p:spPr bwMode="auto">
          <a:xfrm rot="-5400000">
            <a:off x="-213445" y="3090094"/>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mtClean="0">
                <a:latin typeface="Arial" charset="0"/>
              </a:rPr>
              <a:t>Data rate (Mbps)</a:t>
            </a:r>
          </a:p>
        </p:txBody>
      </p:sp>
      <p:sp>
        <p:nvSpPr>
          <p:cNvPr id="41" name="Rectangle 2"/>
          <p:cNvSpPr>
            <a:spLocks noGrp="1" noChangeArrowheads="1"/>
          </p:cNvSpPr>
          <p:nvPr>
            <p:ph type="title"/>
          </p:nvPr>
        </p:nvSpPr>
        <p:spPr>
          <a:xfrm>
            <a:off x="212512" y="117456"/>
            <a:ext cx="8785225" cy="792162"/>
          </a:xfrm>
        </p:spPr>
        <p:txBody>
          <a:bodyPr/>
          <a:lstStyle/>
          <a:p>
            <a:r>
              <a:rPr lang="en-US" dirty="0" smtClean="0"/>
              <a:t>W</a:t>
            </a:r>
            <a:r>
              <a:rPr lang="en-US" u="none" dirty="0" smtClean="0"/>
              <a:t>ireless </a:t>
            </a:r>
            <a:r>
              <a:rPr lang="en-US" dirty="0" smtClean="0"/>
              <a:t>L</a:t>
            </a:r>
            <a:r>
              <a:rPr lang="en-US" u="none" dirty="0" smtClean="0"/>
              <a:t>ink </a:t>
            </a:r>
            <a:r>
              <a:rPr lang="en-US" dirty="0" smtClean="0"/>
              <a:t>Standard</a:t>
            </a:r>
            <a:r>
              <a:rPr lang="en-US" u="none" dirty="0" smtClean="0"/>
              <a:t>s</a:t>
            </a:r>
            <a:endParaRPr lang="en-US" u="none" dirty="0"/>
          </a:p>
        </p:txBody>
      </p:sp>
      <p:sp>
        <p:nvSpPr>
          <p:cNvPr id="42" name="Slide Number Placeholder 3"/>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15</a:t>
            </a:fld>
            <a:endParaRPr lang="en-US" dirty="0"/>
          </a:p>
        </p:txBody>
      </p:sp>
      <p:sp>
        <p:nvSpPr>
          <p:cNvPr id="4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grpSp>
        <p:nvGrpSpPr>
          <p:cNvPr id="45" name="Group 152"/>
          <p:cNvGrpSpPr>
            <a:grpSpLocks/>
          </p:cNvGrpSpPr>
          <p:nvPr/>
        </p:nvGrpSpPr>
        <p:grpSpPr bwMode="auto">
          <a:xfrm>
            <a:off x="8170168" y="411144"/>
            <a:ext cx="722312" cy="303212"/>
            <a:chOff x="4750" y="264"/>
            <a:chExt cx="455" cy="191"/>
          </a:xfrm>
        </p:grpSpPr>
        <p:sp>
          <p:nvSpPr>
            <p:cNvPr id="46"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47"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48"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49"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50"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51"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52"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53"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54"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55"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56"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57"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58"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59"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60"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2" name="Footer Placeholder 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19474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IEEE802.11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8963" y="1844824"/>
            <a:ext cx="6913811" cy="3816424"/>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91811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a:solidFill>
                  <a:srgbClr val="800000"/>
                </a:solidFill>
              </a:rPr>
              <a:t>D</a:t>
            </a:r>
            <a:r>
              <a:rPr lang="en-US" sz="2400" dirty="0" smtClean="0">
                <a:solidFill>
                  <a:srgbClr val="800000"/>
                </a:solidFill>
              </a:rPr>
              <a:t>ecreased </a:t>
            </a:r>
            <a:r>
              <a:rPr lang="en-US" sz="2400" dirty="0">
                <a:solidFill>
                  <a:srgbClr val="800000"/>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a:solidFill>
                  <a:srgbClr val="800000"/>
                </a:solidFill>
              </a:rPr>
              <a:t>I</a:t>
            </a:r>
            <a:r>
              <a:rPr lang="en-US" sz="2400" dirty="0" smtClean="0">
                <a:solidFill>
                  <a:srgbClr val="800000"/>
                </a:solidFill>
              </a:rPr>
              <a:t>nterference </a:t>
            </a:r>
            <a:r>
              <a:rPr lang="en-US" sz="2400" dirty="0">
                <a:solidFill>
                  <a:srgbClr val="800000"/>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a:solidFill>
                  <a:srgbClr val="800000"/>
                </a:solidFill>
              </a:rPr>
              <a:t>M</a:t>
            </a:r>
            <a:r>
              <a:rPr lang="en-US" sz="2400" dirty="0" smtClean="0">
                <a:solidFill>
                  <a:srgbClr val="800000"/>
                </a:solidFill>
              </a:rPr>
              <a:t>ultipath propagation: </a:t>
            </a:r>
            <a:r>
              <a:rPr lang="en-US" sz="2400" dirty="0" smtClean="0"/>
              <a:t>radio signal reflects off objects ground, arriving at destination at slightly different times.  </a:t>
            </a:r>
            <a:r>
              <a:rPr lang="en-US" sz="2400" dirty="0" smtClean="0">
                <a:solidFill>
                  <a:srgbClr val="0033CC"/>
                </a:solidFill>
              </a:rPr>
              <a:t>{known as multipath fading}</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12"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endParaRPr lang="en-US" i="1" dirty="0">
              <a:solidFill>
                <a:srgbClr val="000066"/>
              </a:solidFill>
            </a:endParaRPr>
          </a:p>
          <a:p>
            <a:pPr eaLnBrk="1" hangingPunct="1">
              <a:lnSpc>
                <a:spcPct val="90000"/>
              </a:lnSpc>
            </a:pPr>
            <a:endParaRPr lang="en-US" b="1" i="1" dirty="0" smtClean="0">
              <a:solidFill>
                <a:srgbClr val="000066"/>
              </a:solidFill>
            </a:endParaRPr>
          </a:p>
          <a:p>
            <a:pPr lvl="1" eaLnBrk="1" hangingPunct="1">
              <a:lnSpc>
                <a:spcPct val="90000"/>
              </a:lnSpc>
            </a:pPr>
            <a:r>
              <a:rPr lang="en-US" b="1" i="1" dirty="0" smtClean="0"/>
              <a:t> </a:t>
            </a:r>
            <a:r>
              <a:rPr lang="en-US" dirty="0" smtClean="0"/>
              <a:t>Other nodes can be fixed or mobile.</a:t>
            </a:r>
          </a:p>
          <a:p>
            <a:pPr marL="457200" lvl="1" indent="0" eaLnBrk="1" hangingPunct="1">
              <a:lnSpc>
                <a:spcPct val="90000"/>
              </a:lnSpc>
              <a:buNone/>
            </a:pPr>
            <a:endParaRPr lang="en-US" dirty="0" smtClean="0"/>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r>
              <a:rPr lang="en-US" dirty="0"/>
              <a:t> </a:t>
            </a:r>
            <a:r>
              <a:rPr lang="en-US" dirty="0" smtClean="0"/>
              <a:t>and usually involve multi-hop routing.</a:t>
            </a:r>
          </a:p>
          <a:p>
            <a:pPr marL="457200" lvl="1" indent="0" eaLnBrk="1" hangingPunct="1">
              <a:lnSpc>
                <a:spcPct val="90000"/>
              </a:lnSpc>
              <a:buNone/>
            </a:pPr>
            <a:endParaRPr lang="en-US" dirty="0" smtClean="0"/>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a:p>
            <a:pPr lvl="1" eaLnBrk="1" hangingPunct="1">
              <a:lnSpc>
                <a:spcPct val="90000"/>
              </a:lnSpc>
            </a:pPr>
            <a:r>
              <a:rPr lang="en-US" dirty="0">
                <a:solidFill>
                  <a:srgbClr val="6600FF"/>
                </a:solidFill>
              </a:rPr>
              <a:t>VANETs</a:t>
            </a:r>
            <a:r>
              <a:rPr lang="en-US" dirty="0"/>
              <a:t> </a:t>
            </a:r>
            <a:r>
              <a:rPr lang="en-US" dirty="0">
                <a:solidFill>
                  <a:srgbClr val="6600FF"/>
                </a:solidFill>
              </a:rPr>
              <a:t>(</a:t>
            </a:r>
            <a:r>
              <a:rPr lang="en-US" dirty="0" smtClean="0">
                <a:solidFill>
                  <a:srgbClr val="6600FF"/>
                </a:solidFill>
              </a:rPr>
              <a:t>Vehicular </a:t>
            </a:r>
            <a:r>
              <a:rPr lang="en-US" dirty="0">
                <a:solidFill>
                  <a:srgbClr val="6600FF"/>
                </a:solidFill>
              </a:rPr>
              <a:t>Ad-Hoc </a:t>
            </a:r>
            <a:r>
              <a:rPr lang="en-US" dirty="0" smtClean="0">
                <a:solidFill>
                  <a:srgbClr val="6600FF"/>
                </a:solidFill>
              </a:rPr>
              <a:t>Networks)</a:t>
            </a:r>
            <a:endParaRPr lang="en-US" dirty="0"/>
          </a:p>
          <a:p>
            <a:pPr lvl="2" eaLnBrk="1" hangingPunct="1">
              <a:lnSpc>
                <a:spcPct val="90000"/>
              </a:lnSpc>
            </a:pPr>
            <a:r>
              <a:rPr lang="en-US" dirty="0" smtClean="0"/>
              <a:t>a </a:t>
            </a:r>
            <a:r>
              <a:rPr lang="en-US" dirty="0"/>
              <a:t>technology that uses moving cars as nodes in a network to create a mobile network. </a:t>
            </a:r>
            <a:endParaRPr lang="en-US"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0760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a:t>RFID (Radio Frequency </a:t>
            </a:r>
            <a:r>
              <a:rPr lang="en-US" dirty="0" err="1"/>
              <a:t>IDentification</a:t>
            </a:r>
            <a:r>
              <a:rPr lang="en-US" dirty="0" smtClean="0"/>
              <a:t>)</a:t>
            </a:r>
          </a:p>
          <a:p>
            <a:r>
              <a:rPr lang="en-US" dirty="0" smtClean="0"/>
              <a:t>IEEE 802.11a/b/g/n/</a:t>
            </a:r>
            <a:r>
              <a:rPr lang="en-US" dirty="0" smtClean="0">
                <a:solidFill>
                  <a:srgbClr val="0033CC"/>
                </a:solidFill>
              </a:rPr>
              <a:t>ac</a:t>
            </a:r>
            <a:endParaRPr lang="en-US" dirty="0" smtClean="0"/>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Mesh Network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773" y="1295400"/>
            <a:ext cx="6042454" cy="4800600"/>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3" name="Footer Placeholder 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804972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dirty="0">
                <a:solidFill>
                  <a:srgbClr val="6600FF"/>
                </a:solidFill>
              </a:rPr>
              <a:t>M</a:t>
            </a:r>
            <a:r>
              <a:rPr lang="en-US" sz="2000" b="1" dirty="0" smtClean="0">
                <a:solidFill>
                  <a:srgbClr val="6600FF"/>
                </a:solidFill>
              </a:rPr>
              <a:t>esh </a:t>
            </a:r>
            <a:r>
              <a:rPr lang="en-US" sz="2000" b="1" dirty="0">
                <a:solidFill>
                  <a:srgbClr val="6600FF"/>
                </a:solidFill>
              </a:rPr>
              <a:t>N</a:t>
            </a:r>
            <a:r>
              <a:rPr lang="en-US" sz="2000" b="1" dirty="0" smtClean="0">
                <a:solidFill>
                  <a:srgbClr val="6600FF"/>
                </a:solidFill>
              </a:rPr>
              <a:t>et</a:t>
            </a:r>
            <a:endParaRPr lang="en-US" sz="2000" b="1" dirty="0">
              <a:solidFill>
                <a:srgbClr val="6600FF"/>
              </a:solidFill>
            </a:endParaRP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smtClean="0"/>
              <a:t>wireless nodes.</a:t>
            </a:r>
            <a:endParaRPr lang="en-US" sz="1800" b="1" dirty="0"/>
          </a:p>
          <a:p>
            <a:pPr algn="l"/>
            <a:r>
              <a:rPr lang="en-US" sz="1800" b="1" dirty="0"/>
              <a:t>MANET, VANET</a:t>
            </a:r>
            <a:endParaRPr lang="en-US" sz="1800" b="1" i="1" dirty="0"/>
          </a:p>
        </p:txBody>
      </p:sp>
      <p:sp>
        <p:nvSpPr>
          <p:cNvPr id="19" name="Rectangle 6"/>
          <p:cNvSpPr>
            <a:spLocks noChangeArrowheads="1"/>
          </p:cNvSpPr>
          <p:nvPr/>
        </p:nvSpPr>
        <p:spPr bwMode="auto">
          <a:xfrm>
            <a:off x="7964363"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8381012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980728"/>
            <a:ext cx="8534400" cy="5328592"/>
          </a:xfrm>
        </p:spPr>
        <p:txBody>
          <a:bodyPr/>
          <a:lstStyle/>
          <a:p>
            <a:pPr eaLnBrk="1" hangingPunct="1">
              <a:lnSpc>
                <a:spcPct val="80000"/>
              </a:lnSpc>
            </a:pPr>
            <a:r>
              <a:rPr lang="en-US" sz="2000" dirty="0" smtClean="0"/>
              <a:t>Physical layer conforms to OSI (seven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a:t>
            </a:r>
            <a:r>
              <a:rPr lang="en-US" sz="1800" dirty="0" smtClean="0">
                <a:solidFill>
                  <a:srgbClr val="6600FF"/>
                </a:solidFill>
              </a:rPr>
              <a:t>infrared, FHSS, DSSS </a:t>
            </a:r>
            <a:r>
              <a:rPr lang="en-US" sz="1800" dirty="0" smtClean="0"/>
              <a:t>{FHSS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lvl="1" eaLnBrk="1" hangingPunct="1">
              <a:lnSpc>
                <a:spcPct val="80000"/>
              </a:lnSpc>
            </a:pPr>
            <a:r>
              <a:rPr lang="en-US" sz="1800" dirty="0" smtClean="0"/>
              <a:t>2012: </a:t>
            </a:r>
            <a:r>
              <a:rPr lang="en-US" sz="1800" dirty="0" smtClean="0">
                <a:solidFill>
                  <a:srgbClr val="FF9900"/>
                </a:solidFill>
              </a:rPr>
              <a:t>802.11ac </a:t>
            </a:r>
            <a:r>
              <a:rPr lang="en-US" sz="1800" dirty="0" smtClean="0"/>
              <a:t>OFDM, MIMO and channel bonding</a:t>
            </a:r>
          </a:p>
          <a:p>
            <a:pPr eaLnBrk="1" hangingPunct="1">
              <a:lnSpc>
                <a:spcPct val="80000"/>
              </a:lnSpc>
            </a:pPr>
            <a:r>
              <a:rPr lang="en-US" sz="2000" b="1" dirty="0" smtClean="0">
                <a:solidFill>
                  <a:srgbClr val="6600FF"/>
                </a:solidFill>
              </a:rPr>
              <a:t>802.11 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FHSS (</a:t>
            </a:r>
            <a:r>
              <a:rPr lang="en-US" sz="2000" b="1" dirty="0" err="1" smtClean="0">
                <a:solidFill>
                  <a:srgbClr val="6600FF"/>
                </a:solidFill>
              </a:rPr>
              <a:t>Frequence</a:t>
            </a:r>
            <a:r>
              <a:rPr lang="en-US" sz="2000" b="1" dirty="0" smtClean="0">
                <a:solidFill>
                  <a:srgbClr val="6600FF"/>
                </a:solidFill>
              </a:rPr>
              <a:t> Hopping Spread Spectrum)</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DSSS (Direct Sequence Spread Spectrum)</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3" name="Slide Number Placeholder 2"/>
          <p:cNvSpPr>
            <a:spLocks noGrp="1"/>
          </p:cNvSpPr>
          <p:nvPr>
            <p:ph type="sldNum" sz="quarter" idx="12"/>
          </p:nvPr>
        </p:nvSpPr>
        <p:spPr/>
        <p:txBody>
          <a:bodyPr/>
          <a:lstStyle/>
          <a:p>
            <a:pPr>
              <a:defRPr/>
            </a:pPr>
            <a:fld id="{C255F365-3AE2-44B4-BE7B-31F40B0786A7}" type="slidenum">
              <a:rPr lang="en-US" smtClean="0"/>
              <a:pPr>
                <a:defRPr/>
              </a:pPr>
              <a:t>27</a:t>
            </a:fld>
            <a:endParaRPr lang="en-US"/>
          </a:p>
        </p:txBody>
      </p:sp>
      <p:sp>
        <p:nvSpPr>
          <p:cNvPr id="4" name="Footer Placeholder 3"/>
          <p:cNvSpPr>
            <a:spLocks noGrp="1"/>
          </p:cNvSpPr>
          <p:nvPr>
            <p:ph type="ftr" sz="quarter" idx="11"/>
          </p:nvPr>
        </p:nvSpPr>
        <p:spPr/>
        <p:txBody>
          <a:bodyPr/>
          <a:lstStyle/>
          <a:p>
            <a:pPr>
              <a:defRPr/>
            </a:pPr>
            <a:r>
              <a:rPr lang="en-US" smtClean="0"/>
              <a:t>Computer Networks   Wireless Networks </a:t>
            </a:r>
            <a:endParaRPr lang="en-US"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a:t>
            </a:r>
            <a:r>
              <a:rPr lang="en-US" sz="2400" dirty="0" smtClean="0"/>
              <a:t>cellular</a:t>
            </a:r>
            <a:r>
              <a:rPr lang="en-US" sz="2400" dirty="0"/>
              <a:t> </a:t>
            </a:r>
            <a:r>
              <a:rPr lang="en-US" sz="2400" dirty="0" smtClean="0"/>
              <a:t>and satellite) standards.</a:t>
            </a:r>
            <a:endParaRPr lang="en-US" sz="2400" dirty="0"/>
          </a:p>
          <a:p>
            <a:pPr>
              <a:lnSpc>
                <a:spcPct val="80000"/>
              </a:lnSpc>
            </a:pPr>
            <a:r>
              <a:rPr lang="en-US" sz="2400" dirty="0" smtClean="0"/>
              <a:t>A unique </a:t>
            </a:r>
            <a:r>
              <a:rPr lang="en-US" sz="2400" dirty="0"/>
              <a:t>“code” </a:t>
            </a:r>
            <a:r>
              <a:rPr lang="en-US" sz="2400" dirty="0" smtClean="0"/>
              <a:t>is assigned </a:t>
            </a:r>
            <a:r>
              <a:rPr lang="en-US" sz="2400" dirty="0"/>
              <a:t>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a:t>
            </a:r>
            <a:r>
              <a:rPr lang="en-US" sz="2400" dirty="0" smtClean="0"/>
              <a:t>unique code</a:t>
            </a:r>
            <a:r>
              <a:rPr lang="en-US" sz="2400" dirty="0"/>
              <a:t>)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
        <p:nvSpPr>
          <p:cNvPr id="322" name="Rectangle 6"/>
          <p:cNvSpPr>
            <a:spLocks noChangeArrowheads="1"/>
          </p:cNvSpPr>
          <p:nvPr/>
        </p:nvSpPr>
        <p:spPr bwMode="auto">
          <a:xfrm>
            <a:off x="8108379" y="580526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04611" name="Slide Number Placeholder 404610"/>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404612" name="Footer Placeholder 40461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8"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OFDM (Orthogonal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sub-channels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p>
          <a:p>
            <a:pPr marL="457200" lvl="1" indent="0" eaLnBrk="1" hangingPunct="1">
              <a:lnSpc>
                <a:spcPct val="90000"/>
              </a:lnSpc>
              <a:buNone/>
            </a:pPr>
            <a:r>
              <a:rPr lang="en-US" sz="2400" dirty="0" smtClean="0">
                <a:solidFill>
                  <a:srgbClr val="0033CC"/>
                </a:solidFill>
              </a:rPr>
              <a:t>** net achievable throughput in the mid-20 Mbps!!</a:t>
            </a:r>
            <a:endParaRPr lang="en-US" dirty="0" smtClean="0">
              <a:solidFill>
                <a:srgbClr val="0033CC"/>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908720"/>
            <a:ext cx="8534400" cy="4495800"/>
          </a:xfrm>
        </p:spPr>
        <p:txBody>
          <a:bodyPr/>
          <a:lstStyle/>
          <a:p>
            <a:pPr eaLnBrk="1" hangingPunct="1"/>
            <a:r>
              <a:rPr lang="en-US" sz="2800" b="1" dirty="0" smtClean="0">
                <a:solidFill>
                  <a:srgbClr val="336699"/>
                </a:solidFill>
              </a:rPr>
              <a:t>802.11b</a:t>
            </a:r>
            <a:r>
              <a:rPr lang="en-US" sz="2800" dirty="0" smtClean="0">
                <a:solidFill>
                  <a:srgbClr val="336699"/>
                </a:solidFill>
              </a:rPr>
              <a:t> </a:t>
            </a:r>
            <a:r>
              <a:rPr lang="en-US" sz="2800" b="1" dirty="0" smtClean="0">
                <a:solidFill>
                  <a:srgbClr val="336699"/>
                </a:solidFill>
              </a:rPr>
              <a:t>HR-DSSS (High Rate Direct Sequence Spread Spectrum)</a:t>
            </a:r>
          </a:p>
          <a:p>
            <a:pPr lvl="1" eaLnBrk="1" hangingPunct="1"/>
            <a:r>
              <a:rPr lang="en-US" sz="2400" b="1" dirty="0" smtClean="0"/>
              <a:t>11a and 11b</a:t>
            </a:r>
            <a:r>
              <a:rPr lang="en-US" sz="2400" dirty="0" smtClean="0"/>
              <a:t> shows a </a:t>
            </a:r>
            <a:r>
              <a:rPr lang="en-US" sz="2400" dirty="0" smtClean="0">
                <a:solidFill>
                  <a:srgbClr val="6600FF"/>
                </a:solidFill>
              </a:rPr>
              <a:t>split </a:t>
            </a:r>
            <a:r>
              <a:rPr lang="en-US" sz="2400" dirty="0" smtClean="0"/>
              <a:t>in the standards committee.</a:t>
            </a:r>
          </a:p>
          <a:p>
            <a:pPr lvl="1" eaLnBrk="1" hangingPunct="1"/>
            <a:r>
              <a:rPr lang="en-US" sz="2400" b="1" dirty="0" smtClean="0"/>
              <a:t>11b </a:t>
            </a:r>
            <a:r>
              <a:rPr lang="en-US" sz="2400" dirty="0" smtClean="0"/>
              <a:t>approved and hit the market before </a:t>
            </a:r>
            <a:r>
              <a:rPr lang="en-US" sz="2400" b="1" dirty="0" smtClean="0"/>
              <a:t>11a.</a:t>
            </a:r>
          </a:p>
          <a:p>
            <a:pPr lvl="1" eaLnBrk="1" hangingPunct="1"/>
            <a:r>
              <a:rPr lang="en-US" sz="2400" dirty="0" smtClean="0"/>
              <a:t>Up to </a:t>
            </a:r>
            <a:r>
              <a:rPr lang="en-US" sz="2400" b="1" dirty="0" smtClean="0">
                <a:solidFill>
                  <a:srgbClr val="A50021"/>
                </a:solidFill>
                <a:latin typeface="Comic Sans MS" pitchFamily="66" charset="0"/>
              </a:rPr>
              <a:t>11 Mbps</a:t>
            </a:r>
            <a:r>
              <a:rPr lang="en-US" sz="2400" dirty="0" smtClean="0">
                <a:solidFill>
                  <a:srgbClr val="A50021"/>
                </a:solidFill>
              </a:rPr>
              <a:t> </a:t>
            </a:r>
            <a:r>
              <a:rPr lang="en-US" sz="2400" dirty="0" smtClean="0"/>
              <a:t>in 2.4 GHz band using  11 million chips/sec.</a:t>
            </a:r>
          </a:p>
          <a:p>
            <a:pPr lvl="1" eaLnBrk="1" hangingPunct="1"/>
            <a:r>
              <a:rPr lang="en-US" sz="2400" dirty="0" smtClean="0"/>
              <a:t>Note in this bandwidth, this protocol has to deal with interference from microwave ovens, cordless phones and garage door openers.</a:t>
            </a:r>
          </a:p>
          <a:p>
            <a:pPr lvl="1" eaLnBrk="1" hangingPunct="1"/>
            <a:r>
              <a:rPr lang="en-US" sz="2400" dirty="0" smtClean="0"/>
              <a:t>Range is 7 times greater than </a:t>
            </a:r>
            <a:r>
              <a:rPr lang="en-US" sz="2400" b="1" dirty="0" smtClean="0"/>
              <a:t>11a.</a:t>
            </a:r>
          </a:p>
          <a:p>
            <a:pPr lvl="1" eaLnBrk="1" hangingPunct="1"/>
            <a:r>
              <a:rPr lang="en-US" sz="2400" b="1" dirty="0" smtClean="0">
                <a:solidFill>
                  <a:srgbClr val="A50021"/>
                </a:solidFill>
              </a:rPr>
              <a:t>11b and 11a are incompatible!!</a:t>
            </a:r>
          </a:p>
          <a:p>
            <a:pPr marL="457200" lvl="1" indent="0" eaLnBrk="1" hangingPunct="1">
              <a:buNone/>
            </a:pPr>
            <a:r>
              <a:rPr lang="en-US" sz="2400" dirty="0">
                <a:solidFill>
                  <a:srgbClr val="0033CC"/>
                </a:solidFill>
              </a:rPr>
              <a:t>** net achievable throughput </a:t>
            </a:r>
            <a:r>
              <a:rPr lang="en-US" sz="2400" dirty="0" smtClean="0">
                <a:solidFill>
                  <a:srgbClr val="0033CC"/>
                </a:solidFill>
              </a:rPr>
              <a:t>in 6 Mbps range!!</a:t>
            </a:r>
            <a:endParaRPr lang="en-US" sz="2400" dirty="0">
              <a:solidFill>
                <a:srgbClr val="0033CC"/>
              </a:solidFill>
            </a:endParaRPr>
          </a:p>
          <a:p>
            <a:pPr lvl="1" eaLnBrk="1" hangingPunct="1"/>
            <a:endParaRPr lang="en-US"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dirty="0" smtClean="0">
                <a:solidFill>
                  <a:srgbClr val="339966"/>
                </a:solidFill>
              </a:rPr>
              <a:t>OFDM (Orthogonal Frequency Division Multiplexing)</a:t>
            </a:r>
          </a:p>
          <a:p>
            <a:pPr lvl="1" eaLnBrk="1" hangingPunct="1"/>
            <a:r>
              <a:rPr lang="en-US" sz="2400" dirty="0" smtClean="0"/>
              <a:t>Tries</a:t>
            </a:r>
            <a:r>
              <a:rPr lang="en-US" sz="2400" b="1" dirty="0" smtClean="0"/>
              <a: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68" name="Document" r:id="rId4" imgW="6086856" imgH="2773680" progId="Word.Document.8">
                  <p:embed/>
                </p:oleObj>
              </mc:Choice>
              <mc:Fallback>
                <p:oleObj name="Document" r:id="rId4" imgW="6086856" imgH="27736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a:t>
            </a:r>
            <a:r>
              <a:rPr lang="en-US" dirty="0" smtClean="0"/>
              <a:t>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179512" y="980728"/>
            <a:ext cx="8784976" cy="5256584"/>
          </a:xfrm>
        </p:spPr>
        <p:txBody>
          <a:bodyPr/>
          <a:lstStyle/>
          <a:p>
            <a:r>
              <a:rPr lang="en-US" dirty="0" smtClean="0">
                <a:solidFill>
                  <a:srgbClr val="CC6600"/>
                </a:solidFill>
              </a:rPr>
              <a:t>802.11ac OFDM </a:t>
            </a:r>
            <a:r>
              <a:rPr lang="en-US" dirty="0" smtClean="0"/>
              <a:t>version up to 6.93 </a:t>
            </a:r>
            <a:r>
              <a:rPr lang="en-US" dirty="0" err="1" smtClean="0"/>
              <a:t>Gbps</a:t>
            </a:r>
            <a:endParaRPr lang="en-US" dirty="0" smtClean="0">
              <a:solidFill>
                <a:schemeClr val="accent2"/>
              </a:solidFill>
            </a:endParaRPr>
          </a:p>
          <a:p>
            <a:r>
              <a:rPr lang="en-US" dirty="0" smtClean="0">
                <a:solidFill>
                  <a:srgbClr val="0033CC"/>
                </a:solidFill>
              </a:rPr>
              <a:t>Physical Layer Changes:</a:t>
            </a:r>
          </a:p>
          <a:p>
            <a:pPr lvl="1"/>
            <a:r>
              <a:rPr lang="en-US" dirty="0" smtClean="0"/>
              <a:t>5 GHz band</a:t>
            </a:r>
          </a:p>
          <a:p>
            <a:pPr lvl="1"/>
            <a:r>
              <a:rPr lang="en-US" dirty="0" smtClean="0"/>
              <a:t>Multiple-Input-Multiple-Output (MIMO) with up to </a:t>
            </a:r>
            <a:r>
              <a:rPr lang="en-US" dirty="0" smtClean="0">
                <a:solidFill>
                  <a:srgbClr val="800000"/>
                </a:solidFill>
              </a:rPr>
              <a:t>eight </a:t>
            </a:r>
            <a:r>
              <a:rPr lang="en-US" dirty="0" err="1" smtClean="0">
                <a:solidFill>
                  <a:srgbClr val="800000"/>
                </a:solidFill>
              </a:rPr>
              <a:t>spacial</a:t>
            </a:r>
            <a:r>
              <a:rPr lang="en-US" dirty="0" smtClean="0">
                <a:solidFill>
                  <a:srgbClr val="800000"/>
                </a:solidFill>
              </a:rPr>
              <a:t> streams</a:t>
            </a:r>
            <a:endParaRPr lang="en-US" dirty="0" smtClean="0"/>
          </a:p>
          <a:p>
            <a:pPr lvl="1"/>
            <a:r>
              <a:rPr lang="en-US" dirty="0" smtClean="0"/>
              <a:t>MU MIMO {Multi User MIMO} </a:t>
            </a:r>
            <a:r>
              <a:rPr lang="en-US" dirty="0" smtClean="0">
                <a:solidFill>
                  <a:srgbClr val="006600"/>
                </a:solidFill>
              </a:rPr>
              <a:t>behaves like a switch</a:t>
            </a:r>
            <a:endParaRPr lang="en-US" dirty="0" smtClean="0"/>
          </a:p>
          <a:p>
            <a:pPr lvl="1"/>
            <a:r>
              <a:rPr lang="en-US" dirty="0" smtClean="0"/>
              <a:t>Increased channel bandwidth </a:t>
            </a:r>
          </a:p>
          <a:p>
            <a:pPr lvl="2"/>
            <a:r>
              <a:rPr lang="en-US" dirty="0" smtClean="0">
                <a:solidFill>
                  <a:srgbClr val="800000"/>
                </a:solidFill>
              </a:rPr>
              <a:t>Up to 80 MHz with option of 160 MHz or two 80 MHz blocks</a:t>
            </a:r>
          </a:p>
          <a:p>
            <a:pPr lvl="1"/>
            <a:r>
              <a:rPr lang="en-US" dirty="0" smtClean="0"/>
              <a:t>256 QAM optiona</a:t>
            </a:r>
            <a:r>
              <a:rPr lang="en-US" dirty="0"/>
              <a:t>l</a:t>
            </a:r>
            <a:endParaRPr lang="en-US" dirty="0" smtClean="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08519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37</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835696"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508104" y="2001416"/>
            <a:ext cx="936104" cy="491480"/>
          </a:xfrm>
          <a:prstGeom prst="straightConnector1">
            <a:avLst/>
          </a:prstGeom>
          <a:noFill/>
          <a:ln w="25400" cap="flat" cmpd="sng" algn="ctr">
            <a:solidFill>
              <a:srgbClr val="800000"/>
            </a:solidFill>
            <a:prstDash val="solid"/>
            <a:round/>
            <a:headEnd type="none" w="med" len="med"/>
            <a:tailEnd type="arrow"/>
          </a:ln>
          <a:effectLst/>
        </p:spPr>
      </p:cxn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8" name="Footer Placeholder 7"/>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34"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35"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36"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37"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38"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39"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40"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41"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42"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43"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44"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45"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5046"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5047"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19" name="Footer Placeholder 1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612358" y="371703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39</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err="1" smtClean="0"/>
              <a:t>WiFi</a:t>
            </a:r>
            <a:endParaRPr lang="en-US" dirty="0" smtClean="0"/>
          </a:p>
          <a:p>
            <a:r>
              <a:rPr lang="en-US" dirty="0" smtClean="0"/>
              <a:t>WSN’s</a:t>
            </a:r>
          </a:p>
          <a:p>
            <a:r>
              <a:rPr lang="en-US" dirty="0" smtClean="0"/>
              <a:t>Near Field Communications</a:t>
            </a:r>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834"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835"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501008"/>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a:t>
            </a:r>
            <a:r>
              <a:rPr lang="en-US" sz="1800" b="1" dirty="0">
                <a:solidFill>
                  <a:srgbClr val="6600FF"/>
                </a:solidFill>
                <a:latin typeface="+mn-lt"/>
              </a:rPr>
              <a:t>Request</a:t>
            </a:r>
            <a:r>
              <a:rPr lang="en-US" sz="1800" dirty="0">
                <a:latin typeface="+mn-lt"/>
              </a:rPr>
              <a:t> frame broadcast from </a:t>
            </a:r>
            <a:r>
              <a:rPr lang="en-US" sz="1800" dirty="0" smtClean="0">
                <a:latin typeface="+mn-lt"/>
              </a:rPr>
              <a:t>H1.</a:t>
            </a:r>
            <a:endParaRPr lang="en-US" sz="1800" dirty="0">
              <a:latin typeface="+mn-lt"/>
            </a:endParaRPr>
          </a:p>
          <a:p>
            <a:pPr marL="342900" indent="-342900" algn="l" eaLnBrk="1" hangingPunct="1">
              <a:buFontTx/>
              <a:buAutoNum type="arabicParenBoth"/>
            </a:pPr>
            <a:r>
              <a:rPr lang="en-US" sz="1800" dirty="0" smtClean="0">
                <a:latin typeface="+mn-lt"/>
              </a:rPr>
              <a:t>Probe</a:t>
            </a:r>
            <a:r>
              <a:rPr lang="en-US" sz="1800" b="1" dirty="0" smtClean="0">
                <a:solidFill>
                  <a:srgbClr val="6600FF"/>
                </a:solidFill>
                <a:latin typeface="+mn-lt"/>
              </a:rPr>
              <a:t> Response </a:t>
            </a:r>
            <a:r>
              <a:rPr lang="en-US" sz="1800" dirty="0">
                <a:latin typeface="+mn-lt"/>
              </a:rPr>
              <a:t>frame sent from </a:t>
            </a:r>
            <a:r>
              <a:rPr lang="en-US" sz="1800" dirty="0" smtClean="0">
                <a:latin typeface="+mn-lt"/>
              </a:rPr>
              <a:t>APs.</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Request</a:t>
            </a:r>
            <a:r>
              <a:rPr lang="en-US" sz="1800" dirty="0">
                <a:latin typeface="+mn-lt"/>
              </a:rPr>
              <a:t> frame sent: H1 to selected </a:t>
            </a:r>
            <a:r>
              <a:rPr lang="en-US" sz="1800" dirty="0" smtClean="0">
                <a:latin typeface="+mn-lt"/>
              </a:rPr>
              <a:t>AP. </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Response</a:t>
            </a:r>
            <a:r>
              <a:rPr lang="en-US" sz="1800" dirty="0">
                <a:latin typeface="+mn-lt"/>
              </a:rPr>
              <a:t> frame sent: </a:t>
            </a:r>
            <a:r>
              <a:rPr lang="en-US" sz="1800" dirty="0" smtClean="0">
                <a:latin typeface="+mn-lt"/>
              </a:rPr>
              <a:t>AP to H1.</a:t>
            </a:r>
            <a:endParaRPr lang="en-US" sz="1800" dirty="0">
              <a:latin typeface="+mn-lt"/>
            </a:endParaRP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836"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837"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501008"/>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t>
            </a:r>
            <a:r>
              <a:rPr lang="en-US" sz="2000" dirty="0" smtClean="0">
                <a:latin typeface="+mn-lt"/>
              </a:rPr>
              <a:t>APs.</a:t>
            </a:r>
            <a:endParaRPr lang="en-US" sz="2000" dirty="0">
              <a:latin typeface="+mn-lt"/>
            </a:endParaRPr>
          </a:p>
          <a:p>
            <a:pPr marL="342900" indent="-342900" algn="l" eaLnBrk="1" hangingPunct="1">
              <a:buFontTx/>
              <a:buAutoNum type="arabicParenBoth"/>
            </a:pPr>
            <a:r>
              <a:rPr lang="en-US" sz="2000" dirty="0">
                <a:latin typeface="+mn-lt"/>
              </a:rPr>
              <a:t>association </a:t>
            </a:r>
            <a:r>
              <a:rPr lang="en-US" sz="2000" b="1" dirty="0">
                <a:solidFill>
                  <a:srgbClr val="6600FF"/>
                </a:solidFill>
                <a:latin typeface="+mn-lt"/>
              </a:rPr>
              <a:t>Request</a:t>
            </a:r>
            <a:r>
              <a:rPr lang="en-US" sz="2000" dirty="0">
                <a:latin typeface="+mn-lt"/>
              </a:rPr>
              <a:t> frame sent: H1 to selected </a:t>
            </a:r>
            <a:r>
              <a:rPr lang="en-US" sz="2000" dirty="0" smtClean="0">
                <a:latin typeface="+mn-lt"/>
              </a:rPr>
              <a:t>AP. </a:t>
            </a:r>
            <a:endParaRPr lang="en-US" sz="2000" dirty="0">
              <a:latin typeface="+mn-lt"/>
            </a:endParaRPr>
          </a:p>
          <a:p>
            <a:pPr marL="342900" indent="-342900" algn="l" eaLnBrk="1" hangingPunct="1">
              <a:buFontTx/>
              <a:buAutoNum type="arabicParenBoth"/>
            </a:pPr>
            <a:r>
              <a:rPr lang="en-US" sz="2000" dirty="0">
                <a:latin typeface="+mn-lt"/>
              </a:rPr>
              <a:t>association</a:t>
            </a:r>
            <a:r>
              <a:rPr lang="en-US" sz="2000" dirty="0">
                <a:solidFill>
                  <a:srgbClr val="6600FF"/>
                </a:solidFill>
                <a:latin typeface="+mn-lt"/>
              </a:rPr>
              <a:t> </a:t>
            </a:r>
            <a:r>
              <a:rPr lang="en-US" sz="2000" b="1" dirty="0">
                <a:solidFill>
                  <a:srgbClr val="6600FF"/>
                </a:solidFill>
                <a:latin typeface="+mn-lt"/>
              </a:rPr>
              <a:t>Response</a:t>
            </a:r>
            <a:r>
              <a:rPr lang="en-US" sz="2000" dirty="0">
                <a:solidFill>
                  <a:srgbClr val="6600FF"/>
                </a:solidFill>
                <a:latin typeface="+mn-lt"/>
              </a:rPr>
              <a:t> </a:t>
            </a:r>
            <a:r>
              <a:rPr lang="en-US" sz="2000" dirty="0">
                <a:latin typeface="+mn-lt"/>
              </a:rPr>
              <a:t>frame </a:t>
            </a:r>
            <a:r>
              <a:rPr lang="en-US" sz="2000" dirty="0" smtClean="0">
                <a:latin typeface="+mn-lt"/>
              </a:rPr>
              <a:t>sent</a:t>
            </a:r>
            <a:r>
              <a:rPr lang="en-US" sz="2000" dirty="0">
                <a:latin typeface="+mn-lt"/>
              </a:rPr>
              <a:t>:</a:t>
            </a:r>
            <a:r>
              <a:rPr lang="en-US" sz="2000" dirty="0" smtClean="0">
                <a:latin typeface="+mn-lt"/>
              </a:rPr>
              <a:t> AP to H1.</a:t>
            </a:r>
            <a:endParaRPr lang="en-US" sz="2000" dirty="0">
              <a:latin typeface="+mn-lt"/>
            </a:endParaRPr>
          </a:p>
        </p:txBody>
      </p:sp>
      <p:sp>
        <p:nvSpPr>
          <p:cNvPr id="146"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19" name="Footer Placeholder 1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rgbClr val="C00000"/>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a:t>
            </a:r>
            <a:r>
              <a:rPr lang="en-US" sz="2800" b="1" dirty="0" smtClean="0">
                <a:solidFill>
                  <a:srgbClr val="C00000"/>
                </a:solidFill>
              </a:rPr>
              <a:t>DCF</a:t>
            </a:r>
            <a:r>
              <a:rPr lang="en-US" sz="2800" b="1" dirty="0" smtClean="0"/>
              <a:t>, but </a:t>
            </a:r>
            <a:r>
              <a:rPr lang="en-US" sz="2800" b="1" dirty="0" smtClean="0">
                <a:solidFill>
                  <a:srgbClr val="0033CC"/>
                </a:solidFill>
              </a:rPr>
              <a:t>PCF</a:t>
            </a:r>
            <a:r>
              <a:rPr lang="en-US" sz="2800" b="1" dirty="0" smtClean="0"/>
              <a:t> is optional.</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dirty="0" smtClean="0">
                <a:solidFill>
                  <a:srgbClr val="A50021"/>
                </a:solidFill>
                <a:latin typeface="Comic Sans MS" pitchFamily="66" charset="0"/>
              </a:rPr>
              <a:t>CSMA</a:t>
            </a:r>
            <a:r>
              <a:rPr lang="en-US" sz="2800" dirty="0" smtClean="0"/>
              <a:t> with </a:t>
            </a:r>
            <a:r>
              <a:rPr lang="en-US" sz="2800" dirty="0" smtClean="0">
                <a:solidFill>
                  <a:srgbClr val="A50021"/>
                </a:solidFill>
                <a:latin typeface="Comic Sans MS" pitchFamily="66" charset="0"/>
              </a:rPr>
              <a:t>C</a:t>
            </a:r>
            <a:r>
              <a:rPr lang="en-US" sz="2800" dirty="0" smtClean="0"/>
              <a:t>ollision </a:t>
            </a:r>
            <a:r>
              <a:rPr lang="en-US" sz="2800"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u="none" dirty="0" smtClean="0">
                <a:solidFill>
                  <a:srgbClr val="6600FF"/>
                </a:solidFill>
                <a:latin typeface="+mn-lt"/>
              </a:rPr>
              <a:t>RTS</a:t>
            </a:r>
            <a:r>
              <a:rPr lang="en-US" sz="2800" u="none" dirty="0" smtClean="0">
                <a:latin typeface="+mn-lt"/>
              </a:rPr>
              <a:t>) and the intended receiver sends a Clear-to-Send (</a:t>
            </a:r>
            <a:r>
              <a:rPr lang="en-US" sz="2800" b="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u="none" dirty="0" smtClean="0">
                <a:solidFill>
                  <a:srgbClr val="6600FF"/>
                </a:solidFill>
                <a:latin typeface="+mn-lt"/>
              </a:rPr>
              <a:t>CTS</a:t>
            </a:r>
            <a:r>
              <a:rPr lang="en-US" sz="2800" b="1" i="1" u="none" dirty="0" smtClean="0">
                <a:latin typeface="+mn-lt"/>
              </a:rPr>
              <a:t>,</a:t>
            </a:r>
            <a:r>
              <a:rPr lang="en-US" sz="2800" b="1" i="1" u="none" dirty="0" smtClean="0">
                <a:solidFill>
                  <a:srgbClr val="6600FF"/>
                </a:solidFill>
                <a:latin typeface="+mn-lt"/>
              </a:rPr>
              <a:t>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78"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79"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80"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81"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12" name="Footer Placeholder 1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dirty="0" smtClean="0">
                <a:solidFill>
                  <a:srgbClr val="666699"/>
                </a:solidFill>
                <a:cs typeface="Arial" charset="0"/>
              </a:rPr>
              <a:t>duration field</a:t>
            </a:r>
            <a:r>
              <a:rPr lang="en-US" dirty="0" smtClean="0">
                <a:cs typeface="Arial" charset="0"/>
              </a:rPr>
              <a:t> in data frame or in RTS and CTS frames.</a:t>
            </a:r>
          </a:p>
          <a:p>
            <a:pPr eaLnBrk="1" hangingPunct="1"/>
            <a:r>
              <a:rPr lang="en-US" dirty="0" smtClean="0">
                <a:cs typeface="Arial" charset="0"/>
              </a:rPr>
              <a:t>Stations then adjust their NAV accordingly!</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dirty="0" smtClean="0">
                <a:solidFill>
                  <a:srgbClr val="0033CC"/>
                </a:solidFill>
              </a:rPr>
              <a:t>A wireless station does not sense the channel while transmitting</a:t>
            </a:r>
            <a:r>
              <a:rPr lang="en-US" sz="2400" i="1" dirty="0" smtClean="0">
                <a:solidFill>
                  <a:srgbClr val="0033CC"/>
                </a:solidFill>
              </a:rPr>
              <a:t>.</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5189544"/>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 (ACK needed due to hidden terminal problem</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31"/>
                <a:ext cx="396" cy="231"/>
              </a:xfrm>
              <a:prstGeom prst="rect">
                <a:avLst/>
              </a:prstGeom>
              <a:noFill/>
              <a:ln w="9525">
                <a:noFill/>
                <a:miter lim="800000"/>
                <a:headEnd/>
                <a:tailEnd/>
              </a:ln>
              <a:effectLst/>
            </p:spPr>
            <p:txBody>
              <a:bodyPr wrap="none">
                <a:spAutoFit/>
              </a:bodyPr>
              <a:lstStyle/>
              <a:p>
                <a:r>
                  <a:rPr lang="en-US" dirty="0">
                    <a:solidFill>
                      <a:schemeClr val="bg1"/>
                    </a:solidFill>
                  </a:rPr>
                  <a:t>ACK</a:t>
                </a:r>
              </a:p>
            </p:txBody>
          </p:sp>
        </p:grpSp>
      </p:gr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9" name="Footer Placeholder 8"/>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(BS) to</a:t>
            </a:r>
            <a:r>
              <a:rPr lang="en-US" sz="2800" dirty="0" smtClean="0">
                <a:solidFill>
                  <a:srgbClr val="0033CC"/>
                </a:solidFill>
              </a:rPr>
              <a:t> poll </a:t>
            </a:r>
            <a:r>
              <a:rPr lang="en-US" sz="2800" dirty="0" smtClean="0"/>
              <a:t>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60</a:t>
            </a:fld>
            <a:endParaRPr lang="en-US" dirty="0"/>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50"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51"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52"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53"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2" name="Slide Number Placeholder 21"/>
          <p:cNvSpPr>
            <a:spLocks noGrp="1"/>
          </p:cNvSpPr>
          <p:nvPr>
            <p:ph type="sldNum" sz="quarter" idx="11"/>
          </p:nvPr>
        </p:nvSpPr>
        <p:spPr/>
        <p:txBody>
          <a:bodyPr/>
          <a:lstStyle/>
          <a:p>
            <a:pPr>
              <a:defRPr/>
            </a:pPr>
            <a:fld id="{AA5A483E-2C16-4A7C-A450-A95C47757885}" type="slidenum">
              <a:rPr lang="en-US" smtClean="0"/>
              <a:pPr>
                <a:defRPr/>
              </a:pPr>
              <a:t>61</a:t>
            </a:fld>
            <a:endParaRPr lang="en-US"/>
          </a:p>
        </p:txBody>
      </p:sp>
      <p:sp>
        <p:nvSpPr>
          <p:cNvPr id="23" name="Footer Placeholder 22"/>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 name="Slide Number Placeholder 3"/>
          <p:cNvSpPr>
            <a:spLocks noGrp="1"/>
          </p:cNvSpPr>
          <p:nvPr>
            <p:ph type="sldNum" sz="quarter" idx="11"/>
          </p:nvPr>
        </p:nvSpPr>
        <p:spPr/>
        <p:txBody>
          <a:bodyPr/>
          <a:lstStyle/>
          <a:p>
            <a:pPr>
              <a:defRPr/>
            </a:pPr>
            <a:fld id="{AA5A483E-2C16-4A7C-A450-A95C47757885}" type="slidenum">
              <a:rPr lang="en-US" smtClean="0"/>
              <a:pPr>
                <a:defRPr/>
              </a:pPr>
              <a:t>62</a:t>
            </a:fld>
            <a:endParaRPr lang="en-US"/>
          </a:p>
        </p:txBody>
      </p:sp>
      <p:sp>
        <p:nvSpPr>
          <p:cNvPr id="5" name="Footer Placeholder 4"/>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24"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25"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26"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27"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328"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329"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63</a:t>
            </a:fld>
            <a:endParaRPr lang="en-US" dirty="0"/>
          </a:p>
        </p:txBody>
      </p:sp>
      <p:sp>
        <p:nvSpPr>
          <p:cNvPr id="16" name="Footer Placeholder 1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a:t>
            </a:r>
            <a:r>
              <a:rPr lang="en-US" sz="2800" dirty="0" smtClean="0">
                <a:solidFill>
                  <a:srgbClr val="800000"/>
                </a:solidFill>
              </a:rPr>
              <a:t>beacon frame </a:t>
            </a:r>
            <a:r>
              <a:rPr lang="en-US" sz="2800" dirty="0" smtClean="0"/>
              <a:t>(</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solidFill>
                  <a:srgbClr val="800000"/>
                </a:solidFill>
              </a:rPr>
              <a:t>Beacon frames </a:t>
            </a:r>
            <a:r>
              <a:rPr lang="en-US" sz="2800" dirty="0" smtClean="0"/>
              <a:t>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64</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65</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66</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67</a:t>
            </a:fld>
            <a:endParaRPr lang="en-US"/>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783168"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maximum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rgbClr val="800000"/>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lstStyle/>
          <a:p>
            <a:pPr>
              <a:defRPr/>
            </a:pPr>
            <a:fld id="{B708865F-D8BA-461E-B4C5-2BCB82877216}" type="slidenum">
              <a:rPr lang="en-US" smtClean="0"/>
              <a:pPr>
                <a:defRPr/>
              </a:pPr>
              <a:t>69</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802.11a/b/g/n/ac::</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1988840"/>
            <a:ext cx="4514627" cy="720080"/>
          </a:xfrm>
          <a:prstGeom prst="ellipse">
            <a:avLst/>
          </a:prstGeom>
          <a:noFill/>
          <a:ln w="25400" algn="ctr">
            <a:solidFill>
              <a:srgbClr val="990033"/>
            </a:solidFill>
            <a:round/>
            <a:headEnd/>
            <a:tailEn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70</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70</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70</a:t>
            </a:fld>
            <a:endParaRPr lang="en-US"/>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 – Original Rate Adaptation</a:t>
            </a:r>
            <a:endParaRPr lang="en-US" dirty="0"/>
          </a:p>
        </p:txBody>
      </p:sp>
      <p:sp>
        <p:nvSpPr>
          <p:cNvPr id="3" name="Content Placeholder 2"/>
          <p:cNvSpPr>
            <a:spLocks noGrp="1"/>
          </p:cNvSpPr>
          <p:nvPr>
            <p:ph idx="1"/>
          </p:nvPr>
        </p:nvSpPr>
        <p:spPr>
          <a:xfrm>
            <a:off x="457200" y="1295400"/>
            <a:ext cx="8229600" cy="3645768"/>
          </a:xfrm>
        </p:spPr>
        <p:txBody>
          <a:bodyPr/>
          <a:lstStyle/>
          <a:p>
            <a:pPr marL="0" indent="0">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71</a:t>
            </a:fld>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105254"/>
            <a:ext cx="75311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5311998"/>
            <a:ext cx="72326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6" name="Rectangle 5"/>
          <p:cNvSpPr/>
          <p:nvPr/>
        </p:nvSpPr>
        <p:spPr bwMode="auto">
          <a:xfrm>
            <a:off x="4895701" y="2107704"/>
            <a:ext cx="3852763"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Adapts upward after  10 successes</a:t>
            </a:r>
          </a:p>
        </p:txBody>
      </p:sp>
      <p:cxnSp>
        <p:nvCxnSpPr>
          <p:cNvPr id="9" name="Straight Arrow Connector 8"/>
          <p:cNvCxnSpPr/>
          <p:nvPr/>
        </p:nvCxnSpPr>
        <p:spPr bwMode="auto">
          <a:xfrm>
            <a:off x="6420328" y="2539008"/>
            <a:ext cx="1104422" cy="601960"/>
          </a:xfrm>
          <a:prstGeom prst="straightConnector1">
            <a:avLst/>
          </a:prstGeom>
          <a:noFill/>
          <a:ln w="25400" cap="flat" cmpd="sng" algn="ctr">
            <a:solidFill>
              <a:srgbClr val="800000"/>
            </a:solidFill>
            <a:prstDash val="solid"/>
            <a:round/>
            <a:headEnd type="none" w="med" len="med"/>
            <a:tailEnd type="arrow"/>
          </a:ln>
          <a:effectLst/>
        </p:spPr>
      </p:cxnSp>
      <p:sp>
        <p:nvSpPr>
          <p:cNvPr id="7" name="Footer Placeholder 6"/>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482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72</a:t>
            </a:fld>
            <a:endParaRPr lang="en-US" dirty="0"/>
          </a:p>
        </p:txBody>
      </p:sp>
      <p:sp>
        <p:nvSpPr>
          <p:cNvPr id="4" name="Footer Placeholder 3"/>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rgbClr val="800000"/>
                </a:solidFill>
              </a:rPr>
              <a:t>Infrastructure, ad hoc, MANET, Base Station, Access Point, single and multi-hop</a:t>
            </a:r>
          </a:p>
          <a:p>
            <a:r>
              <a:rPr lang="en-US" dirty="0" smtClean="0">
                <a:solidFill>
                  <a:srgbClr val="800000"/>
                </a:solidFill>
              </a:rPr>
              <a:t>IEEE 802.11a/b/g/n/ac</a:t>
            </a:r>
          </a:p>
          <a:p>
            <a:pPr lvl="1"/>
            <a:r>
              <a:rPr lang="en-US" dirty="0" smtClean="0"/>
              <a:t>Differences in data rate and transmission technologies</a:t>
            </a:r>
          </a:p>
          <a:p>
            <a:pPr lvl="1"/>
            <a:r>
              <a:rPr lang="en-US" dirty="0" smtClean="0">
                <a:solidFill>
                  <a:srgbClr val="800000"/>
                </a:solidFill>
              </a:rPr>
              <a:t>FHSS, DSSS, CDMA, OFDM, HR-DSSS, MIMO</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73</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rgbClr val="800000"/>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rgbClr val="800000"/>
                </a:solidFill>
              </a:rPr>
              <a:t>Hidden terminal problem, exposed station problem</a:t>
            </a:r>
          </a:p>
          <a:p>
            <a:pPr lvl="1"/>
            <a:r>
              <a:rPr lang="en-US" dirty="0" smtClean="0"/>
              <a:t>DCF</a:t>
            </a:r>
          </a:p>
          <a:p>
            <a:pPr lvl="2"/>
            <a:r>
              <a:rPr lang="en-US" dirty="0" smtClean="0">
                <a:solidFill>
                  <a:srgbClr val="800000"/>
                </a:solidFill>
              </a:rPr>
              <a:t>CSMA/CA</a:t>
            </a:r>
          </a:p>
          <a:p>
            <a:pPr lvl="2"/>
            <a:r>
              <a:rPr lang="en-US" dirty="0" smtClean="0">
                <a:solidFill>
                  <a:srgbClr val="800000"/>
                </a:solidFill>
              </a:rPr>
              <a:t>MACAW</a:t>
            </a:r>
          </a:p>
          <a:p>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74</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802.11 MAC Sub-Layer (cont.)</a:t>
            </a:r>
          </a:p>
          <a:p>
            <a:pPr lvl="1"/>
            <a:r>
              <a:rPr lang="en-US" dirty="0" smtClean="0">
                <a:solidFill>
                  <a:srgbClr val="800000"/>
                </a:solidFill>
              </a:rPr>
              <a:t>RTS/CTS</a:t>
            </a:r>
          </a:p>
          <a:p>
            <a:pPr lvl="1"/>
            <a:r>
              <a:rPr lang="en-US" dirty="0" smtClean="0"/>
              <a:t>PCF</a:t>
            </a:r>
          </a:p>
          <a:p>
            <a:pPr lvl="2"/>
            <a:r>
              <a:rPr lang="en-US" dirty="0" smtClean="0">
                <a:solidFill>
                  <a:srgbClr val="800000"/>
                </a:solidFill>
              </a:rPr>
              <a:t>Beacons, DIFS, SIFS, sleeping nodes</a:t>
            </a:r>
          </a:p>
          <a:p>
            <a:pPr lvl="1"/>
            <a:r>
              <a:rPr lang="en-US" dirty="0" smtClean="0"/>
              <a:t>Frame Details</a:t>
            </a:r>
          </a:p>
          <a:p>
            <a:pPr lvl="2"/>
            <a:r>
              <a:rPr lang="en-US" dirty="0" smtClean="0">
                <a:solidFill>
                  <a:srgbClr val="800000"/>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solidFill>
                  <a:srgbClr val="800000"/>
                </a:solidFill>
              </a:rPr>
              <a:t>Dynamic Rate Adaptation</a:t>
            </a:r>
          </a:p>
          <a:p>
            <a:pPr lvl="1"/>
            <a:r>
              <a:rPr lang="en-US" dirty="0" smtClean="0"/>
              <a:t>Frame Fragmentation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75</a:t>
            </a:fld>
            <a:endParaRPr lang="en-US" dirty="0"/>
          </a:p>
        </p:txBody>
      </p:sp>
      <p:sp>
        <p:nvSpPr>
          <p:cNvPr id="6" name="Footer Placeholder 5"/>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78"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79"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80"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81"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82"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83"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84"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85"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86"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87"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88"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89"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90"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91"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92"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93"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94"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95"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96"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97"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098"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099"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00"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01"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02"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03"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4104"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4105"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Slide Number Placeholder 20"/>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22" name="Footer Placeholder 21"/>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72"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73"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74"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75"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76"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77"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78"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79"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80"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81"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82"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83"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84"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85"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86"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87"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88"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89"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90"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91"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92"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93"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94"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95"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896"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897"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0" name="Slide Number Placeholder 19"/>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21" name="Footer Placeholder 20"/>
          <p:cNvSpPr>
            <a:spLocks noGrp="1"/>
          </p:cNvSpPr>
          <p:nvPr>
            <p:ph type="ftr" sz="quarter" idx="10"/>
          </p:nvPr>
        </p:nvSpPr>
        <p:spPr/>
        <p:txBody>
          <a:bodyPr/>
          <a:lstStyle/>
          <a:p>
            <a:pPr>
              <a:defRPr/>
            </a:pPr>
            <a:r>
              <a:rPr lang="en-US" smtClean="0"/>
              <a:t>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4175</TotalTime>
  <Words>4698</Words>
  <Application>Microsoft Office PowerPoint</Application>
  <PresentationFormat>On-screen Show (4:3)</PresentationFormat>
  <Paragraphs>1075</Paragraphs>
  <Slides>75</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Revised_Master</vt:lpstr>
      <vt:lpstr>Clip</vt:lpstr>
      <vt:lpstr>Document</vt:lpstr>
      <vt:lpstr>  Wireless Networks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IEEE 802.11 new</vt:lpstr>
      <vt:lpstr>Wireless Link Standards</vt:lpstr>
      <vt:lpstr>Evolution of IEEE802.11</vt:lpstr>
      <vt:lpstr>Wireless Link Characteristics </vt:lpstr>
      <vt:lpstr>Classification of Wireless Networks</vt:lpstr>
      <vt:lpstr>Classification of Wireless Networks</vt:lpstr>
      <vt:lpstr>Wireless LANs</vt:lpstr>
      <vt:lpstr>Infrastructure Wireless LAN</vt:lpstr>
      <vt:lpstr>Wireless Mesh Network</vt:lpstr>
      <vt:lpstr>Wireless Network Taxonomy</vt:lpstr>
      <vt:lpstr>The 802.11 Protocol Stack</vt:lpstr>
      <vt:lpstr>Media Access Control</vt:lpstr>
      <vt:lpstr>IEEE 802.11 Physical Layer </vt:lpstr>
      <vt:lpstr>IEEE 802.11 Physical Layer </vt:lpstr>
      <vt:lpstr>Code Division Multiple Access (CDMA)</vt:lpstr>
      <vt:lpstr>CDMA Encode/Decode</vt:lpstr>
      <vt:lpstr>CDMA: Two-Sender Interference</vt:lpstr>
      <vt:lpstr>IEEE 802.11 Physical Layer </vt:lpstr>
      <vt:lpstr>IEEE 802.11 Physical Layer </vt:lpstr>
      <vt:lpstr>IEEE 802.11 Physical Layer </vt:lpstr>
      <vt:lpstr>Data Rate vs Distance (m)</vt:lpstr>
      <vt:lpstr>IEEE 802.11 Physical Layer</vt:lpstr>
      <vt:lpstr>IEEE 802.11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ARF – Original Rate Adaptation</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218</cp:revision>
  <dcterms:created xsi:type="dcterms:W3CDTF">2004-01-21T20:05:10Z</dcterms:created>
  <dcterms:modified xsi:type="dcterms:W3CDTF">2014-12-12T01:07:27Z</dcterms:modified>
</cp:coreProperties>
</file>