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0" r:id="rId3"/>
    <p:sldId id="369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407" r:id="rId19"/>
    <p:sldId id="385" r:id="rId20"/>
    <p:sldId id="386" r:id="rId21"/>
    <p:sldId id="387" r:id="rId22"/>
    <p:sldId id="389" r:id="rId23"/>
    <p:sldId id="390" r:id="rId24"/>
    <p:sldId id="391" r:id="rId25"/>
    <p:sldId id="392" r:id="rId26"/>
    <p:sldId id="408" r:id="rId27"/>
    <p:sldId id="405" r:id="rId28"/>
    <p:sldId id="393" r:id="rId29"/>
    <p:sldId id="394" r:id="rId30"/>
    <p:sldId id="404" r:id="rId31"/>
    <p:sldId id="402" r:id="rId32"/>
    <p:sldId id="397" r:id="rId33"/>
    <p:sldId id="401" r:id="rId34"/>
    <p:sldId id="399" r:id="rId35"/>
    <p:sldId id="406" r:id="rId36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33CC"/>
    <a:srgbClr val="CCFFCC"/>
    <a:srgbClr val="FFFFCC"/>
    <a:srgbClr val="990033"/>
    <a:srgbClr val="003366"/>
    <a:srgbClr val="CC0000"/>
    <a:srgbClr val="008000"/>
    <a:srgbClr val="FFFF00"/>
    <a:srgbClr val="FF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996" y="-19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1/27/2010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1/27/2010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54A80-78B8-4647-9C8B-D12BC81790D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92880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Layer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(Part 2)</a:t>
            </a: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Encoding Techniques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929330"/>
            <a:ext cx="6005513" cy="571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charset="0"/>
              </a:rPr>
              <a:t>NRZ ( </a:t>
            </a:r>
            <a:r>
              <a:rPr lang="en-US" sz="3600" u="sng" dirty="0" smtClean="0">
                <a:cs typeface="Arial" charset="0"/>
              </a:rPr>
              <a:t>N</a:t>
            </a:r>
            <a:r>
              <a:rPr lang="en-US" sz="3600" dirty="0" smtClean="0">
                <a:cs typeface="Arial" charset="0"/>
              </a:rPr>
              <a:t>on-</a:t>
            </a:r>
            <a:r>
              <a:rPr lang="en-US" sz="3600" u="sng" dirty="0" smtClean="0">
                <a:cs typeface="Arial" charset="0"/>
              </a:rPr>
              <a:t>R</a:t>
            </a:r>
            <a:r>
              <a:rPr lang="en-US" sz="3600" dirty="0" smtClean="0">
                <a:cs typeface="Arial" charset="0"/>
              </a:rPr>
              <a:t>eturn-to-</a:t>
            </a:r>
            <a:r>
              <a:rPr lang="en-US" sz="3600" u="sng" dirty="0" smtClean="0">
                <a:cs typeface="Arial" charset="0"/>
              </a:rPr>
              <a:t>Z</a:t>
            </a:r>
            <a:r>
              <a:rPr lang="en-US" sz="3600" dirty="0" smtClean="0">
                <a:cs typeface="Arial" charset="0"/>
              </a:rPr>
              <a:t>ero) Codes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20" y="1052513"/>
            <a:ext cx="84772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NRZ-I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(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on-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eturn-to-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Z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ero-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nvert on ones)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	The voltage is constant during the bit interval.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                 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 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NRZI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differential encoding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scheme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(i.e., the signal is decoded by comparing the polarity of adjacent signal elements.)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7224" y="2571743"/>
            <a:ext cx="7158062" cy="2000265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sz="1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 existence of a </a:t>
            </a:r>
            <a:r>
              <a:rPr lang="en-US" sz="18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signal transition</a:t>
            </a:r>
            <a:r>
              <a:rPr lang="en-US" sz="18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at the beginning of the bit time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1800" b="1" i="0" dirty="0">
                <a:latin typeface="Times New Roman" pitchFamily="18" charset="0"/>
                <a:cs typeface="Arial" charset="0"/>
              </a:rPr>
              <a:t>                    (either a low-to-high or a high-to-low transition) </a:t>
            </a:r>
            <a:endParaRPr lang="en-US" sz="18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endParaRPr lang="en-US" sz="1800" b="1" i="0" dirty="0">
              <a:latin typeface="Times New Roman" pitchFamily="18" charset="0"/>
              <a:cs typeface="Arial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1800" b="1" i="0" dirty="0">
                <a:latin typeface="Times New Roman" pitchFamily="18" charset="0"/>
                <a:cs typeface="Arial" charset="0"/>
              </a:rPr>
              <a:t>        0 </a:t>
            </a:r>
            <a:r>
              <a:rPr lang="en-US" sz="1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 </a:t>
            </a:r>
            <a:r>
              <a:rPr lang="en-US" sz="18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no </a:t>
            </a:r>
            <a:r>
              <a:rPr lang="en-US" sz="18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signal transition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at the beginning of the bit time</a:t>
            </a:r>
            <a:endParaRPr lang="en-US" sz="18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Bi–Phase Codes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58" y="1268413"/>
            <a:ext cx="83296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Bi-phase codes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require at least one transition per bit time and may have as many as two transitions.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lvl="0" indent="-225425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US" sz="28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maximum modulation rate is twice that of NRZ 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greater transmission bandwidth is required.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Advantages: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Synchronization – with a predictable transition per bit time the receiver can “synch” on the transition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[self-clocking]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d.c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 component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Error detection – the absence of an expected transition can be used to detect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Manchester Encoding</a:t>
            </a:r>
            <a:r>
              <a:rPr lang="en-US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219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There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always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mid-bit transition {which is used as a clocking mechanism}.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the mid-bit transition represents the digital data.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Consequently, there may be a second transition at the beginning of the bit interval.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 in 802.3 baseband coaxial cable and  CSMA/CD twisted pair.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1538" y="2786058"/>
            <a:ext cx="5029200" cy="18288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  <a:r>
              <a:rPr lang="en-US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low-to-high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transition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endParaRPr lang="en-US" i="0" dirty="0">
              <a:latin typeface="Times New Roman" pitchFamily="18" charset="0"/>
              <a:cs typeface="Arial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b="1" i="0" dirty="0">
                <a:latin typeface="Times New Roman" pitchFamily="18" charset="0"/>
                <a:cs typeface="Arial" charset="0"/>
              </a:rPr>
              <a:t>      0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high-to-low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transition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3200" y="2581276"/>
            <a:ext cx="1905000" cy="19907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smtClean="0">
                <a:latin typeface="Times New Roman" pitchFamily="18" charset="0"/>
              </a:rPr>
              <a:t>Some</a:t>
            </a:r>
          </a:p>
          <a:p>
            <a:r>
              <a:rPr lang="en-US" b="1" dirty="0" smtClean="0">
                <a:latin typeface="Times New Roman" pitchFamily="18" charset="0"/>
              </a:rPr>
              <a:t>t</a:t>
            </a:r>
            <a:r>
              <a:rPr lang="en-US" b="1" i="0" dirty="0" smtClean="0">
                <a:latin typeface="Times New Roman" pitchFamily="18" charset="0"/>
              </a:rPr>
              <a:t>extbooks</a:t>
            </a:r>
            <a:endParaRPr lang="en-US" b="1" i="0" dirty="0">
              <a:latin typeface="Times New Roman" pitchFamily="18" charset="0"/>
            </a:endParaRPr>
          </a:p>
          <a:p>
            <a:r>
              <a:rPr lang="en-US" b="1" i="0" dirty="0">
                <a:latin typeface="Times New Roman" pitchFamily="18" charset="0"/>
              </a:rPr>
              <a:t>disagree</a:t>
            </a:r>
          </a:p>
          <a:p>
            <a:r>
              <a:rPr lang="en-US" b="1" i="0" dirty="0">
                <a:latin typeface="Times New Roman" pitchFamily="18" charset="0"/>
              </a:rPr>
              <a:t>on this</a:t>
            </a:r>
          </a:p>
          <a:p>
            <a:r>
              <a:rPr lang="en-US" b="1" i="0" dirty="0">
                <a:latin typeface="Times New Roman" pitchFamily="18" charset="0"/>
              </a:rPr>
              <a:t>definition!!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Arial" charset="0"/>
              </a:rPr>
              <a:t>Differential Manchester Encoding</a:t>
            </a:r>
            <a:r>
              <a:rPr lang="en-US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214422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mid-bit transition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clocking.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Differential Manchester is both differential and bi-phase.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Note –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coding convention for Differential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Manchester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the opposite convention from NRZI.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 in 802.5 (token ring) with twisted pair.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Modulation rate for Manchester and Differential Manchester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twice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data rate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inefficient encoding for long-distance applications.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3938" y="1714488"/>
            <a:ext cx="7391400" cy="1309686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spcBef>
                <a:spcPct val="20000"/>
              </a:spcBef>
            </a:pPr>
            <a:r>
              <a:rPr lang="en-US" sz="1600" b="1" i="0" dirty="0">
                <a:latin typeface="Arial" charset="0"/>
                <a:cs typeface="Arial" charset="0"/>
              </a:rPr>
              <a:t>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sz="20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sz="20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absence of transition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at the beginning of the bit interval </a:t>
            </a:r>
            <a:endParaRPr lang="en-US" sz="20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b="1" i="0" dirty="0">
                <a:latin typeface="Times New Roman" pitchFamily="18" charset="0"/>
                <a:cs typeface="Arial" charset="0"/>
              </a:rPr>
              <a:t> 0 </a:t>
            </a:r>
            <a:r>
              <a:rPr lang="en-US" sz="20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sz="20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presence of transition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at the beginning of the bit interval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Bi-Polar Encoding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Has the same issues as NRZI for a long string of 0’s.</a:t>
            </a:r>
          </a:p>
          <a:p>
            <a:pPr eaLnBrk="1" hangingPunct="1"/>
            <a:r>
              <a:rPr lang="en-US" dirty="0" smtClean="0"/>
              <a:t>A systemic problem with polar is the polarity can be backwards.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57290" y="1571612"/>
            <a:ext cx="5943600" cy="16764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</a:p>
          <a:p>
            <a:pPr marL="457200" indent="-457200">
              <a:spcBef>
                <a:spcPct val="20000"/>
              </a:spcBef>
            </a:pPr>
            <a:r>
              <a:rPr lang="en-US" sz="1600" b="1" i="0" dirty="0">
                <a:latin typeface="Arial" charset="0"/>
                <a:cs typeface="Arial" charset="0"/>
              </a:rPr>
              <a:t>        </a:t>
            </a:r>
            <a:r>
              <a:rPr lang="en-US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alternating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+1/2 , -1/2 voltage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b="1" i="0" dirty="0">
                <a:latin typeface="Times New Roman" pitchFamily="18" charset="0"/>
                <a:cs typeface="Arial" charset="0"/>
              </a:rPr>
              <a:t>          0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0 voltage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Encoding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676400" y="1038250"/>
            <a:ext cx="11113" cy="60340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38125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24200" y="962050"/>
            <a:ext cx="11113" cy="60340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1275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586288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2130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56313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791325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526338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826135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658938" y="1701825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649413" y="1479575"/>
            <a:ext cx="7175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140075" y="1482750"/>
            <a:ext cx="700088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594225" y="1474813"/>
            <a:ext cx="2182813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887538" y="919188"/>
            <a:ext cx="307975" cy="39370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400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73438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103688" y="928670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371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91175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70088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454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315075" y="919188"/>
            <a:ext cx="358775" cy="39370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517650" y="3235350"/>
            <a:ext cx="7026275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47825" y="3013100"/>
            <a:ext cx="147637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042025" y="29940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042025" y="2995638"/>
            <a:ext cx="218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44488" y="1270025"/>
            <a:ext cx="904875" cy="57785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Unipolar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NRZ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77813" y="2767038"/>
            <a:ext cx="1333500" cy="8223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NRZ-Inverted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(Differential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Encoding)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92113" y="3917975"/>
            <a:ext cx="960437" cy="57785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Bipolar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403225" y="5454675"/>
            <a:ext cx="1133475" cy="8223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Differential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Manchester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643063" y="4271988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647825" y="4046563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116263" y="4275163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572000" y="4046563"/>
            <a:ext cx="733425" cy="233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5308600" y="42735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6057900" y="4049738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339725" y="2039963"/>
            <a:ext cx="1066800" cy="33337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Polar NRZ</a:t>
            </a: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1697038" y="2333650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4632325" y="2106638"/>
            <a:ext cx="2195513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831013" y="2324125"/>
            <a:ext cx="1455737" cy="24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1658938" y="6061100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1638300" y="5819800"/>
            <a:ext cx="363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1987550" y="5832500"/>
            <a:ext cx="0" cy="21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2387600" y="5835675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3490913" y="5837263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4202113" y="5843613"/>
            <a:ext cx="733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6804025" y="5835675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60"/>
          <p:cNvSpPr>
            <a:spLocks noChangeArrowheads="1"/>
          </p:cNvSpPr>
          <p:nvPr/>
        </p:nvSpPr>
        <p:spPr bwMode="auto">
          <a:xfrm>
            <a:off x="7529513" y="5837263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61"/>
          <p:cNvSpPr>
            <a:spLocks noChangeArrowheads="1"/>
          </p:cNvSpPr>
          <p:nvPr/>
        </p:nvSpPr>
        <p:spPr bwMode="auto">
          <a:xfrm>
            <a:off x="1990725" y="6064275"/>
            <a:ext cx="395288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2"/>
          <p:cNvSpPr>
            <a:spLocks noChangeArrowheads="1"/>
          </p:cNvSpPr>
          <p:nvPr/>
        </p:nvSpPr>
        <p:spPr bwMode="auto">
          <a:xfrm>
            <a:off x="3849688" y="6061100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63"/>
          <p:cNvSpPr>
            <a:spLocks noChangeArrowheads="1"/>
          </p:cNvSpPr>
          <p:nvPr/>
        </p:nvSpPr>
        <p:spPr bwMode="auto">
          <a:xfrm>
            <a:off x="6421438" y="6070625"/>
            <a:ext cx="379412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4"/>
          <p:cNvSpPr>
            <a:spLocks noChangeArrowheads="1"/>
          </p:cNvSpPr>
          <p:nvPr/>
        </p:nvSpPr>
        <p:spPr bwMode="auto">
          <a:xfrm>
            <a:off x="7158038" y="6070625"/>
            <a:ext cx="365125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5"/>
          <p:cNvSpPr>
            <a:spLocks noChangeArrowheads="1"/>
          </p:cNvSpPr>
          <p:nvPr/>
        </p:nvSpPr>
        <p:spPr bwMode="auto">
          <a:xfrm>
            <a:off x="7891463" y="6062688"/>
            <a:ext cx="392112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3124200" y="3248050"/>
            <a:ext cx="1455738" cy="24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5307013" y="32575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>
            <a:off x="4935538" y="607062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2744788" y="607062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2405063" y="2333650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3886200" y="2333650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1658938" y="2097113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76"/>
          <p:cNvSpPr>
            <a:spLocks noChangeArrowheads="1"/>
          </p:cNvSpPr>
          <p:nvPr/>
        </p:nvSpPr>
        <p:spPr bwMode="auto">
          <a:xfrm>
            <a:off x="3151188" y="2106638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78"/>
          <p:cNvSpPr>
            <a:spLocks noChangeArrowheads="1"/>
          </p:cNvSpPr>
          <p:nvPr/>
        </p:nvSpPr>
        <p:spPr bwMode="auto">
          <a:xfrm>
            <a:off x="5684838" y="5837263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80"/>
          <p:cNvSpPr>
            <a:spLocks noChangeArrowheads="1"/>
          </p:cNvSpPr>
          <p:nvPr/>
        </p:nvSpPr>
        <p:spPr bwMode="auto">
          <a:xfrm>
            <a:off x="4570413" y="30289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214282" y="4772050"/>
            <a:ext cx="1374806" cy="582211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b="1" i="0" dirty="0">
                <a:solidFill>
                  <a:srgbClr val="CC0000"/>
                </a:solidFill>
                <a:latin typeface="Times New Roman" pitchFamily="18" charset="0"/>
              </a:rPr>
              <a:t>Manchester</a:t>
            </a:r>
          </a:p>
          <a:p>
            <a:pPr algn="l" eaLnBrk="0" hangingPunct="0"/>
            <a:r>
              <a:rPr lang="en-US" sz="1600" b="1" i="0" dirty="0">
                <a:solidFill>
                  <a:srgbClr val="CC0000"/>
                </a:solidFill>
                <a:latin typeface="Times New Roman" pitchFamily="18" charset="0"/>
              </a:rPr>
              <a:t>Encoding</a:t>
            </a:r>
          </a:p>
        </p:txBody>
      </p:sp>
      <p:sp>
        <p:nvSpPr>
          <p:cNvPr id="74" name="Line 85"/>
          <p:cNvSpPr>
            <a:spLocks noChangeShapeType="1"/>
          </p:cNvSpPr>
          <p:nvPr/>
        </p:nvSpPr>
        <p:spPr bwMode="auto">
          <a:xfrm flipV="1">
            <a:off x="1676400" y="5076850"/>
            <a:ext cx="69770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75" name="Rectangle 86"/>
          <p:cNvSpPr>
            <a:spLocks noChangeArrowheads="1"/>
          </p:cNvSpPr>
          <p:nvPr/>
        </p:nvSpPr>
        <p:spPr bwMode="auto">
          <a:xfrm>
            <a:off x="1676400" y="5076850"/>
            <a:ext cx="3762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76" name="Rectangle 87"/>
          <p:cNvSpPr>
            <a:spLocks noChangeArrowheads="1"/>
          </p:cNvSpPr>
          <p:nvPr/>
        </p:nvSpPr>
        <p:spPr bwMode="auto">
          <a:xfrm>
            <a:off x="2057400" y="4848250"/>
            <a:ext cx="668338" cy="2270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77" name="AutoShape 88"/>
          <p:cNvCxnSpPr>
            <a:cxnSpLocks noChangeShapeType="1"/>
          </p:cNvCxnSpPr>
          <p:nvPr/>
        </p:nvCxnSpPr>
        <p:spPr bwMode="auto">
          <a:xfrm>
            <a:off x="1687513" y="63103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AutoShape 90"/>
          <p:cNvCxnSpPr>
            <a:cxnSpLocks noChangeShapeType="1"/>
          </p:cNvCxnSpPr>
          <p:nvPr/>
        </p:nvCxnSpPr>
        <p:spPr bwMode="auto">
          <a:xfrm>
            <a:off x="1687513" y="6310338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Line 91"/>
          <p:cNvSpPr>
            <a:spLocks noChangeShapeType="1"/>
          </p:cNvSpPr>
          <p:nvPr/>
        </p:nvSpPr>
        <p:spPr bwMode="auto">
          <a:xfrm>
            <a:off x="1676400" y="484825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0" name="Rectangle 92"/>
          <p:cNvSpPr>
            <a:spLocks noChangeArrowheads="1"/>
          </p:cNvSpPr>
          <p:nvPr/>
        </p:nvSpPr>
        <p:spPr bwMode="auto">
          <a:xfrm>
            <a:off x="2743200" y="5076850"/>
            <a:ext cx="676275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" name="Rectangle 94"/>
          <p:cNvSpPr>
            <a:spLocks noChangeArrowheads="1"/>
          </p:cNvSpPr>
          <p:nvPr/>
        </p:nvSpPr>
        <p:spPr bwMode="auto">
          <a:xfrm>
            <a:off x="3429000" y="4848250"/>
            <a:ext cx="8382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4267200" y="5076850"/>
            <a:ext cx="6858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4953000" y="48482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4" name="Rectangle 97"/>
          <p:cNvSpPr>
            <a:spLocks noChangeArrowheads="1"/>
          </p:cNvSpPr>
          <p:nvPr/>
        </p:nvSpPr>
        <p:spPr bwMode="auto">
          <a:xfrm>
            <a:off x="5334000" y="50768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5" name="Rectangle 98"/>
          <p:cNvSpPr>
            <a:spLocks noChangeArrowheads="1"/>
          </p:cNvSpPr>
          <p:nvPr/>
        </p:nvSpPr>
        <p:spPr bwMode="auto">
          <a:xfrm>
            <a:off x="5715000" y="48482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6" name="Rectangle 99"/>
          <p:cNvSpPr>
            <a:spLocks noChangeArrowheads="1"/>
          </p:cNvSpPr>
          <p:nvPr/>
        </p:nvSpPr>
        <p:spPr bwMode="auto">
          <a:xfrm>
            <a:off x="6096000" y="50768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7" name="Rectangle 101"/>
          <p:cNvSpPr>
            <a:spLocks noChangeArrowheads="1"/>
          </p:cNvSpPr>
          <p:nvPr/>
        </p:nvSpPr>
        <p:spPr bwMode="auto">
          <a:xfrm>
            <a:off x="6477000" y="4848250"/>
            <a:ext cx="6858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" name="Rectangle 102"/>
          <p:cNvSpPr>
            <a:spLocks noChangeArrowheads="1"/>
          </p:cNvSpPr>
          <p:nvPr/>
        </p:nvSpPr>
        <p:spPr bwMode="auto">
          <a:xfrm>
            <a:off x="7162800" y="50768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9" name="Rectangle 103"/>
          <p:cNvSpPr>
            <a:spLocks noChangeArrowheads="1"/>
          </p:cNvSpPr>
          <p:nvPr/>
        </p:nvSpPr>
        <p:spPr bwMode="auto">
          <a:xfrm>
            <a:off x="7543800" y="48482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90" name="Rectangle 104"/>
          <p:cNvSpPr>
            <a:spLocks noChangeArrowheads="1"/>
          </p:cNvSpPr>
          <p:nvPr/>
        </p:nvSpPr>
        <p:spPr bwMode="auto">
          <a:xfrm>
            <a:off x="7924800" y="50768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91" name="Text Box 240"/>
          <p:cNvSpPr txBox="1">
            <a:spLocks noChangeArrowheads="1"/>
          </p:cNvSpPr>
          <p:nvPr/>
        </p:nvSpPr>
        <p:spPr bwMode="auto">
          <a:xfrm>
            <a:off x="7072344" y="350043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042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Data, Digital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[Example – PCM (Pulse Code Modulation)]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500174"/>
            <a:ext cx="8786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most common technique for using digital signals to encode analog data is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transfer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analog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voice signals off a local loop to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end office within the phone system, one uses a 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codec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Because voice data limited to frequencies below 4000 HZ, a codec makes 8000 samples/sec. (i.e., 125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microsec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/sample).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Multiplexing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2575" y="4318014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538288" y="4843476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550988" y="3778264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691313" y="4186251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5011738" y="4186251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4662488" y="3843351"/>
            <a:ext cx="32385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662488" y="4348176"/>
            <a:ext cx="338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4648200" y="4443426"/>
            <a:ext cx="33813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5711825" y="4329126"/>
            <a:ext cx="9540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 flipV="1">
            <a:off x="7392988" y="3903676"/>
            <a:ext cx="36671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7378700" y="4376751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7378700" y="4500576"/>
            <a:ext cx="381000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81013" y="3313126"/>
            <a:ext cx="434975" cy="3635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i="0">
                <a:latin typeface="Times New Roman" pitchFamily="18" charset="0"/>
              </a:rPr>
              <a:t>(a)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3836988" y="3327414"/>
            <a:ext cx="447675" cy="3635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i="0">
                <a:latin typeface="Times New Roman" pitchFamily="18" charset="0"/>
              </a:rPr>
              <a:t>(b)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5800725" y="3692539"/>
            <a:ext cx="74453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Trunk</a:t>
            </a:r>
          </a:p>
          <a:p>
            <a:pPr algn="l" eaLnBrk="0" hangingPunct="0"/>
            <a:r>
              <a:rPr lang="en-US" sz="1600" b="1" i="0">
                <a:latin typeface="Times New Roman" pitchFamily="18" charset="0"/>
              </a:rPr>
              <a:t>group</a:t>
            </a: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5710238" y="4406914"/>
            <a:ext cx="9540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1142976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3286116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715272" y="365760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286248" y="351473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7786710" y="4157674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86116" y="408623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142976" y="408623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286248" y="4157674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15272" y="472917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42976" y="465774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300542" y="472917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300410" y="465774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Text Box 240"/>
          <p:cNvSpPr txBox="1">
            <a:spLocks noChangeArrowheads="1"/>
          </p:cNvSpPr>
          <p:nvPr/>
        </p:nvSpPr>
        <p:spPr bwMode="auto">
          <a:xfrm>
            <a:off x="7000906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42876" y="1428736"/>
            <a:ext cx="8786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Multiplexing {general definition} ::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Sharing a resource over time.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-142900"/>
            <a:ext cx="8462962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Frequency Division Multiplexing (FDM) </a:t>
            </a:r>
            <a:r>
              <a:rPr lang="en-US" sz="3200" dirty="0" err="1" smtClean="0"/>
              <a:t>vs</a:t>
            </a:r>
            <a:r>
              <a:rPr lang="en-US" sz="3200" dirty="0" smtClean="0"/>
              <a:t> Time Division Multiplexing (TDM)</a:t>
            </a:r>
            <a:endParaRPr lang="fr-FR" sz="32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471597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400284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628884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857484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086084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4"/>
            <a:ext cx="7239000" cy="2349500"/>
            <a:chOff x="288" y="2543"/>
            <a:chExt cx="4560" cy="1480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4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frequency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35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735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time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05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914884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914884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914884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914884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628884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914884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514584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914884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142984"/>
            <a:ext cx="2709863" cy="952500"/>
            <a:chOff x="3477" y="216"/>
            <a:chExt cx="1707" cy="600"/>
          </a:xfrm>
        </p:grpSpPr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8001031" y="5786454"/>
            <a:ext cx="1000125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47938" y="5181600"/>
            <a:ext cx="3687762" cy="717550"/>
            <a:chOff x="3104" y="1575"/>
            <a:chExt cx="2323" cy="45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334" y="1672"/>
              <a:ext cx="271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A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764" y="1575"/>
              <a:ext cx="316" cy="324"/>
            </a:xfrm>
            <a:prstGeom prst="triangle">
              <a:avLst>
                <a:gd name="adj" fmla="val 49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337" y="1682"/>
              <a:ext cx="23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C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312" y="1892"/>
              <a:ext cx="28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34" y="1656"/>
              <a:ext cx="1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104" y="1897"/>
              <a:ext cx="20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217" y="1798"/>
              <a:ext cx="21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pitchFamily="18" charset="0"/>
                </a:rPr>
                <a:t>f</a:t>
              </a:r>
              <a:endParaRPr lang="en-US" sz="1800" i="0">
                <a:latin typeface="Times New Roman" pitchFamily="18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288" y="1599"/>
              <a:ext cx="304" cy="295"/>
            </a:xfrm>
            <a:custGeom>
              <a:avLst/>
              <a:gdLst>
                <a:gd name="T0" fmla="*/ 4 w 304"/>
                <a:gd name="T1" fmla="*/ 295 h 295"/>
                <a:gd name="T2" fmla="*/ 14 w 304"/>
                <a:gd name="T3" fmla="*/ 114 h 295"/>
                <a:gd name="T4" fmla="*/ 90 w 304"/>
                <a:gd name="T5" fmla="*/ 19 h 295"/>
                <a:gd name="T6" fmla="*/ 214 w 304"/>
                <a:gd name="T7" fmla="*/ 19 h 295"/>
                <a:gd name="T8" fmla="*/ 290 w 304"/>
                <a:gd name="T9" fmla="*/ 133 h 295"/>
                <a:gd name="T10" fmla="*/ 300 w 304"/>
                <a:gd name="T11" fmla="*/ 295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295"/>
                <a:gd name="T20" fmla="*/ 304 w 304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295">
                  <a:moveTo>
                    <a:pt x="4" y="295"/>
                  </a:moveTo>
                  <a:cubicBezTo>
                    <a:pt x="2" y="227"/>
                    <a:pt x="0" y="160"/>
                    <a:pt x="14" y="114"/>
                  </a:cubicBezTo>
                  <a:cubicBezTo>
                    <a:pt x="28" y="68"/>
                    <a:pt x="57" y="35"/>
                    <a:pt x="90" y="19"/>
                  </a:cubicBezTo>
                  <a:cubicBezTo>
                    <a:pt x="123" y="3"/>
                    <a:pt x="181" y="0"/>
                    <a:pt x="214" y="19"/>
                  </a:cubicBezTo>
                  <a:cubicBezTo>
                    <a:pt x="247" y="38"/>
                    <a:pt x="276" y="87"/>
                    <a:pt x="290" y="133"/>
                  </a:cubicBezTo>
                  <a:cubicBezTo>
                    <a:pt x="304" y="179"/>
                    <a:pt x="297" y="266"/>
                    <a:pt x="300" y="29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700338" y="1676400"/>
            <a:ext cx="3689350" cy="2816225"/>
            <a:chOff x="193" y="402"/>
            <a:chExt cx="2324" cy="1774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229" y="1607"/>
              <a:ext cx="2267" cy="428"/>
              <a:chOff x="1584" y="1477"/>
              <a:chExt cx="2267" cy="428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827" y="1560"/>
                <a:ext cx="231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i="0">
                    <a:latin typeface="Times New Roman" pitchFamily="18" charset="0"/>
                  </a:rPr>
                  <a:t> C</a:t>
                </a:r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1802" y="1770"/>
                <a:ext cx="28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>
                <a:off x="1584" y="1775"/>
                <a:ext cx="20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3697" y="1676"/>
                <a:ext cx="15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800"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1778" y="1477"/>
                <a:ext cx="304" cy="295"/>
              </a:xfrm>
              <a:custGeom>
                <a:avLst/>
                <a:gdLst>
                  <a:gd name="T0" fmla="*/ 4 w 304"/>
                  <a:gd name="T1" fmla="*/ 295 h 295"/>
                  <a:gd name="T2" fmla="*/ 14 w 304"/>
                  <a:gd name="T3" fmla="*/ 114 h 295"/>
                  <a:gd name="T4" fmla="*/ 90 w 304"/>
                  <a:gd name="T5" fmla="*/ 19 h 295"/>
                  <a:gd name="T6" fmla="*/ 214 w 304"/>
                  <a:gd name="T7" fmla="*/ 19 h 295"/>
                  <a:gd name="T8" fmla="*/ 290 w 304"/>
                  <a:gd name="T9" fmla="*/ 133 h 295"/>
                  <a:gd name="T10" fmla="*/ 300 w 304"/>
                  <a:gd name="T11" fmla="*/ 295 h 2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295"/>
                  <a:gd name="T20" fmla="*/ 304 w 304"/>
                  <a:gd name="T21" fmla="*/ 295 h 2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295">
                    <a:moveTo>
                      <a:pt x="4" y="295"/>
                    </a:moveTo>
                    <a:cubicBezTo>
                      <a:pt x="2" y="227"/>
                      <a:pt x="0" y="160"/>
                      <a:pt x="14" y="114"/>
                    </a:cubicBezTo>
                    <a:cubicBezTo>
                      <a:pt x="28" y="68"/>
                      <a:pt x="57" y="35"/>
                      <a:pt x="90" y="19"/>
                    </a:cubicBezTo>
                    <a:cubicBezTo>
                      <a:pt x="123" y="3"/>
                      <a:pt x="181" y="0"/>
                      <a:pt x="214" y="19"/>
                    </a:cubicBezTo>
                    <a:cubicBezTo>
                      <a:pt x="247" y="38"/>
                      <a:pt x="276" y="87"/>
                      <a:pt x="290" y="133"/>
                    </a:cubicBezTo>
                    <a:cubicBezTo>
                      <a:pt x="304" y="179"/>
                      <a:pt x="297" y="266"/>
                      <a:pt x="300" y="295"/>
                    </a:cubicBezTo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17" y="959"/>
              <a:ext cx="2293" cy="452"/>
              <a:chOff x="1566" y="1016"/>
              <a:chExt cx="2265" cy="452"/>
            </a:xfrm>
          </p:grpSpPr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>
                <a:off x="1786" y="1016"/>
                <a:ext cx="316" cy="324"/>
              </a:xfrm>
              <a:prstGeom prst="triangle">
                <a:avLst>
                  <a:gd name="adj" fmla="val 49995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856" y="1117"/>
                <a:ext cx="19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i="0" dirty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1566" y="1338"/>
                <a:ext cx="20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3679" y="1239"/>
                <a:ext cx="1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800">
                    <a:latin typeface="Times New Roman" pitchFamily="18" charset="0"/>
                  </a:rPr>
                  <a:t>f</a:t>
                </a:r>
                <a:endParaRPr lang="en-US" sz="1800" i="0"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425" y="402"/>
              <a:ext cx="273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A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3" y="625"/>
              <a:ext cx="2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321" y="526"/>
              <a:ext cx="1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08" y="63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694" y="1305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71" y="1945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68" y="63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68" y="125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268" y="1929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643042" y="1142984"/>
            <a:ext cx="5278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1800" b="1" i="0" dirty="0"/>
              <a:t>(a)	  Individual signals occupy </a:t>
            </a:r>
            <a:r>
              <a:rPr lang="en-US" sz="1800" b="1" dirty="0">
                <a:solidFill>
                  <a:srgbClr val="CC0000"/>
                </a:solidFill>
              </a:rPr>
              <a:t>H</a:t>
            </a:r>
            <a:r>
              <a:rPr lang="en-US" sz="1800" b="1" i="0" dirty="0"/>
              <a:t> Hz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214414" y="4543436"/>
            <a:ext cx="5572164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1800" b="1" i="0" dirty="0">
                <a:latin typeface="+mn-lt"/>
              </a:rPr>
              <a:t>(b)	  Combined signal fits into channel bandwidth</a:t>
            </a:r>
          </a:p>
        </p:txBody>
      </p:sp>
      <p:sp>
        <p:nvSpPr>
          <p:cNvPr id="38" name="Text Box 240"/>
          <p:cNvSpPr txBox="1">
            <a:spLocks noChangeArrowheads="1"/>
          </p:cNvSpPr>
          <p:nvPr/>
        </p:nvSpPr>
        <p:spPr bwMode="auto">
          <a:xfrm>
            <a:off x="7072344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2964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Analog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modem</a:t>
            </a:r>
            <a:r>
              <a:rPr lang="en-US" b="1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wired LAN</a:t>
            </a:r>
            <a:r>
              <a:rPr lang="en-US" b="1" dirty="0" smtClean="0"/>
              <a:t>]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Analog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codec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Frequency Division Multiplexing (FDM)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Wave Division Multiplexing (WDM) </a:t>
            </a:r>
            <a:r>
              <a:rPr lang="en-US" sz="3200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fiber</a:t>
            </a:r>
            <a:r>
              <a:rPr lang="en-US" sz="3200" b="1" dirty="0" smtClean="0"/>
              <a:t>]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Time Division Multiplexing (TDM)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Pulse Code Modulation (PCM) </a:t>
            </a:r>
            <a:r>
              <a:rPr lang="en-US" sz="3200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T1</a:t>
            </a:r>
            <a:r>
              <a:rPr lang="en-US" sz="3200" b="1" dirty="0" smtClean="0"/>
              <a:t>]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Delta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Frequency Division Multiplexing</a:t>
            </a:r>
          </a:p>
        </p:txBody>
      </p:sp>
      <p:pic>
        <p:nvPicPr>
          <p:cNvPr id="7" name="Picture 4" descr="2-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219200"/>
            <a:ext cx="60071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485776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2-31.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(a)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original bandwidths.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bandwidths raised in frequency.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multiplexed channel.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Wavelength Division Multiplexing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Wavelength division multiplexing.</a:t>
            </a:r>
          </a:p>
        </p:txBody>
      </p:sp>
      <p:pic>
        <p:nvPicPr>
          <p:cNvPr id="8" name="Picture 4" descr="2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5993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7554" y="5257800"/>
            <a:ext cx="23574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0" dirty="0">
                <a:latin typeface="+mn-lt"/>
              </a:rPr>
              <a:t>Figure 2-32.</a:t>
            </a:r>
            <a:r>
              <a:rPr lang="en-US" b="1" i="0" dirty="0">
                <a:solidFill>
                  <a:schemeClr val="accent2"/>
                </a:solidFill>
                <a:latin typeface="+mn-lt"/>
              </a:rPr>
              <a:t> </a:t>
            </a:r>
            <a:endParaRPr lang="en-US" b="1" i="0" dirty="0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Time Division Multiplexing</a:t>
            </a:r>
          </a:p>
        </p:txBody>
      </p:sp>
      <p:pic>
        <p:nvPicPr>
          <p:cNvPr id="7" name="Picture 2" descr="T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71612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2" descr="S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769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dirty="0" smtClean="0"/>
              <a:t>Concentrator [Statistical </a:t>
            </a:r>
            <a:r>
              <a:rPr lang="en-US" sz="3600" b="1" i="0" dirty="0"/>
              <a:t>Multiplexing]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T1 System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00850" y="2974975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82675" y="2974975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733425" y="2632075"/>
            <a:ext cx="32385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33425" y="3136900"/>
            <a:ext cx="338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06438" y="3232150"/>
            <a:ext cx="350837" cy="560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782763" y="3163888"/>
            <a:ext cx="4979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7502525" y="2692400"/>
            <a:ext cx="36671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7488238" y="31654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7488238" y="3289300"/>
            <a:ext cx="406400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639888" y="3694113"/>
            <a:ext cx="528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643688" y="353536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3143250" y="33639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24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6288088" y="35258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5767388" y="35290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356100" y="35258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925888" y="354012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543300" y="35385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125788" y="35417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324600" y="33639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4019550" y="33639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1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375150" y="3371850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5270500" y="3376613"/>
            <a:ext cx="434975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. . .</a:t>
            </a:r>
          </a:p>
          <a:p>
            <a:pPr algn="l" hangingPunct="0"/>
            <a:endParaRPr lang="en-US" sz="1600" b="1" i="0">
              <a:latin typeface="Times New Roman" pitchFamily="18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587750" y="33766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</a:t>
            </a: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2630488" y="35290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2135188" y="353218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705100" y="33639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23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2174875" y="33512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22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343400" y="3732213"/>
            <a:ext cx="7016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frame</a:t>
            </a: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>
            <a:off x="3538538" y="3897313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5087938" y="3897313"/>
            <a:ext cx="1211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808663" y="3367088"/>
            <a:ext cx="3841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24</a:t>
            </a: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4681538" y="35163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371452" y="235743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71452" y="294322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71452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858148" y="250030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7858148" y="300037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858148" y="371475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7000906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T1 - TDM Link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100276"/>
            <a:ext cx="7772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T1 carrier (1.544 Mbps).</a:t>
            </a:r>
          </a:p>
        </p:txBody>
      </p:sp>
      <p:pic>
        <p:nvPicPr>
          <p:cNvPr id="8" name="Picture 3" descr="2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90639"/>
            <a:ext cx="7620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white">
          <a:xfrm>
            <a:off x="685800" y="4748226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2-33.T1 Carrier (1.544Mbps)</a:t>
            </a:r>
            <a:endParaRPr kumimoji="0" lang="en-US" sz="3600" b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Code Modulation (PCM)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T1 example for voice-grade input lines: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implies both codex conversion of analog to digital signals (PCM) and TDM.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Code Modulation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749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Pulse Code Modulation (PCM)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428736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Analog signal is sampled.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Converted to discrete-time continuous-amplitude signal (Pulse Amplitude Modulation)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Pulses are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quantized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assigned a digital value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7-bit sample allows 128 quantizing levels.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Pulse Code Modulation (PCM)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1357298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 uses non-linear encoding, i.e., amplitude spacing of levels is non-linear.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is a greater number of quantizing steps for low amplitude.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This reduces overall signal distortion.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This introduces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quantizing error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(or noise).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 pulses are then encoded into a digital bit stream.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8000 samples/sec x 7 bits/sample = 56 Kbps for a single voice channel.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Analog and Digital Transmissions</a:t>
            </a:r>
          </a:p>
        </p:txBody>
      </p:sp>
      <p:pic>
        <p:nvPicPr>
          <p:cNvPr id="7" name="Picture 1028" descr="2-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25165"/>
            <a:ext cx="7113616" cy="39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029"/>
          <p:cNvSpPr>
            <a:spLocks noChangeArrowheads="1"/>
          </p:cNvSpPr>
          <p:nvPr/>
        </p:nvSpPr>
        <p:spPr bwMode="auto">
          <a:xfrm>
            <a:off x="900113" y="2428868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30"/>
          <p:cNvSpPr>
            <a:spLocks noChangeArrowheads="1"/>
          </p:cNvSpPr>
          <p:nvPr/>
        </p:nvSpPr>
        <p:spPr bwMode="auto">
          <a:xfrm>
            <a:off x="2555875" y="2924175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31"/>
          <p:cNvSpPr>
            <a:spLocks noChangeArrowheads="1"/>
          </p:cNvSpPr>
          <p:nvPr/>
        </p:nvSpPr>
        <p:spPr bwMode="auto">
          <a:xfrm>
            <a:off x="5786446" y="3643314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533400" y="5072074"/>
            <a:ext cx="80772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2-23.The use of both analog and digital transmissions for a computer-to-computer call.  Conversion is done by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modems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codecs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38207"/>
            <a:ext cx="6694277" cy="52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 Nonlinear Quantization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535" y="1071546"/>
            <a:ext cx="783992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Delta Modulation (DM)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50017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basic idea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delta modulation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to approximate the derivative of analog signal rather than its amplitude.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analog data is approximated by a staircase function that moves up or down by one quantization level at each sampling time.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output of DM is a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single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bit.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PCM preferred because of better SNR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19104"/>
            <a:ext cx="6929486" cy="54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00168"/>
            <a:ext cx="864399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Analog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modem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Three forms of modulation (</a:t>
            </a:r>
            <a:r>
              <a:rPr lang="en-US" b="1" dirty="0" smtClean="0">
                <a:solidFill>
                  <a:schemeClr val="accent2"/>
                </a:solidFill>
              </a:rPr>
              <a:t>amplitude, frequency and phase</a:t>
            </a:r>
            <a:r>
              <a:rPr lang="en-US" b="1" dirty="0" smtClean="0"/>
              <a:t>) used in combination to increase the data rate.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Constellation diagrams (</a:t>
            </a:r>
            <a:r>
              <a:rPr lang="en-US" dirty="0" smtClean="0">
                <a:solidFill>
                  <a:schemeClr val="accent2"/>
                </a:solidFill>
              </a:rPr>
              <a:t>QPSK and QAM</a:t>
            </a:r>
            <a:r>
              <a:rPr lang="en-US" dirty="0" smtClean="0"/>
              <a:t>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wired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LANs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Tradeoffs between self clocking and required frequency.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Biphase</a:t>
            </a:r>
            <a:r>
              <a:rPr lang="en-US" dirty="0" smtClean="0"/>
              <a:t>, differential, </a:t>
            </a:r>
            <a:r>
              <a:rPr lang="en-US" dirty="0" smtClean="0">
                <a:solidFill>
                  <a:schemeClr val="accent2"/>
                </a:solidFill>
              </a:rPr>
              <a:t>NRZL, NRZI, Manchester, differential Manchester</a:t>
            </a:r>
            <a:r>
              <a:rPr lang="en-US" dirty="0" smtClean="0"/>
              <a:t>, bipolar.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892971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Analog </a:t>
            </a:r>
            <a:r>
              <a:rPr lang="en-US" dirty="0" smtClean="0"/>
              <a:t>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codec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Multiplexing Detour:</a:t>
            </a:r>
            <a:endParaRPr lang="en-US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Frequency Division Multiplexing (FDM)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Wave Division Multiplexing (WDM) </a:t>
            </a:r>
            <a:r>
              <a:rPr lang="en-US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fiber</a:t>
            </a:r>
            <a:r>
              <a:rPr lang="en-US" b="1" dirty="0" smtClean="0"/>
              <a:t>]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Time Division Multiplexing (TDM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Statistical TDM (Concentrator)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Codex functionality: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Pulse Code Modulation (PCM)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T1</a:t>
            </a:r>
            <a:r>
              <a:rPr lang="en-US" sz="3200" dirty="0" smtClean="0">
                <a:solidFill>
                  <a:schemeClr val="accent1"/>
                </a:solidFill>
              </a:rPr>
              <a:t> line {classic voice-grade TDM}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PCM Stages (</a:t>
            </a:r>
            <a:r>
              <a:rPr lang="en-US" sz="3200" dirty="0" smtClean="0">
                <a:solidFill>
                  <a:schemeClr val="accent2"/>
                </a:solidFill>
              </a:rPr>
              <a:t>PAM, </a:t>
            </a:r>
            <a:r>
              <a:rPr lang="en-US" sz="3200" dirty="0" err="1" smtClean="0">
                <a:solidFill>
                  <a:schemeClr val="accent2"/>
                </a:solidFill>
              </a:rPr>
              <a:t>quantizier</a:t>
            </a:r>
            <a:r>
              <a:rPr lang="en-US" sz="3200" dirty="0" smtClean="0">
                <a:solidFill>
                  <a:schemeClr val="accent2"/>
                </a:solidFill>
              </a:rPr>
              <a:t>, encoder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Delta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3871906"/>
          </a:xfrm>
        </p:spPr>
        <p:txBody>
          <a:bodyPr/>
          <a:lstStyle/>
          <a:p>
            <a:pPr eaLnBrk="1" hangingPunct="1"/>
            <a:r>
              <a:rPr lang="en-US" dirty="0" smtClean="0"/>
              <a:t>Basis for analog signaling constant-frequency is a continuous, signal known as 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A50021"/>
                </a:solidFill>
                <a:latin typeface="Comic Sans MS" pitchFamily="66" charset="0"/>
              </a:rPr>
              <a:t>carrier frequency</a:t>
            </a:r>
            <a:r>
              <a:rPr lang="en-US" i="1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Digital data is encoded by modulating one of the three characteristics of the carrier: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amplitude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frequency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phase</a:t>
            </a:r>
            <a:r>
              <a:rPr lang="en-US" dirty="0" smtClean="0"/>
              <a:t> or some combination of these.</a:t>
            </a:r>
            <a:endParaRPr lang="en-US" u="sng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28604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Data, Analog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[Example – modem]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0493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binary signal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4800" y="3567130"/>
            <a:ext cx="2362200" cy="762000"/>
          </a:xfrm>
          <a:prstGeom prst="rect">
            <a:avLst/>
          </a:prstGeom>
        </p:spPr>
        <p:txBody>
          <a:bodyPr/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modulation</a:t>
            </a:r>
          </a:p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64" y="1071580"/>
            <a:ext cx="59197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34793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0" dirty="0">
                <a:solidFill>
                  <a:schemeClr val="accent2"/>
                </a:solidFill>
              </a:rPr>
              <a:t>Amplitude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0" dirty="0">
                <a:solidFill>
                  <a:schemeClr val="accent2"/>
                </a:solidFill>
              </a:rPr>
              <a:t>modulation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600" y="493873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i="0" dirty="0">
                <a:solidFill>
                  <a:schemeClr val="accent2"/>
                </a:solidFill>
              </a:rPr>
              <a:t>Phase modulation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000" b="1" i="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2976" y="5643578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i="0" dirty="0">
                <a:latin typeface="+mn-lt"/>
              </a:rPr>
              <a:t>Figure 2-24.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000" b="1" i="0" dirty="0">
              <a:latin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42984"/>
            <a:ext cx="9001156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All advanced modems use a </a:t>
            </a:r>
            <a:r>
              <a:rPr lang="en-US" sz="2800" b="1" i="1" dirty="0" smtClean="0">
                <a:solidFill>
                  <a:srgbClr val="009900"/>
                </a:solidFill>
              </a:rPr>
              <a:t>combination of modulation techniques</a:t>
            </a:r>
            <a:r>
              <a:rPr lang="en-US" sz="2800" i="1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to transmit multiple bits per baud.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Multiple amplitude and multiple phase shifts are combined to transmit several bits per symbol.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QPSK (</a:t>
            </a:r>
            <a:r>
              <a:rPr lang="en-US" sz="2800" b="1" dirty="0" err="1" smtClean="0">
                <a:solidFill>
                  <a:srgbClr val="A50021"/>
                </a:solidFill>
              </a:rPr>
              <a:t>Quadrature</a:t>
            </a:r>
            <a:r>
              <a:rPr lang="en-US" sz="2800" b="1" dirty="0" smtClean="0">
                <a:solidFill>
                  <a:srgbClr val="A50021"/>
                </a:solidFill>
              </a:rPr>
              <a:t> Phase Shift Keying) </a:t>
            </a:r>
            <a:r>
              <a:rPr lang="en-US" sz="2800" dirty="0" smtClean="0"/>
              <a:t>uses multiple phase shifts per symbol.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Modems</a:t>
            </a:r>
            <a:r>
              <a:rPr lang="en-US" sz="2800" dirty="0" smtClean="0"/>
              <a:t> actually use </a:t>
            </a:r>
            <a:r>
              <a:rPr lang="en-US" sz="2800" b="1" dirty="0" err="1" smtClean="0">
                <a:solidFill>
                  <a:srgbClr val="A50021"/>
                </a:solidFill>
              </a:rPr>
              <a:t>Quadrature</a:t>
            </a:r>
            <a:r>
              <a:rPr lang="en-US" sz="2800" b="1" dirty="0" smtClean="0">
                <a:solidFill>
                  <a:srgbClr val="A50021"/>
                </a:solidFill>
              </a:rPr>
              <a:t> Amplitude Modulation (QAM).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concepts are explained using </a:t>
            </a:r>
            <a:r>
              <a:rPr lang="en-US" sz="2800" dirty="0" smtClean="0">
                <a:solidFill>
                  <a:srgbClr val="0033CC"/>
                </a:solidFill>
              </a:rPr>
              <a:t>constellation points</a:t>
            </a:r>
            <a:r>
              <a:rPr lang="en-US" sz="2800" dirty="0" smtClean="0"/>
              <a:t> where a point determines a specific amplitude and phase.</a:t>
            </a:r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762000" y="4286256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(a)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QPSK.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(b)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QAM-16.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(c)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QAM-64.</a:t>
            </a: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2-25.</a:t>
            </a:r>
          </a:p>
        </p:txBody>
      </p:sp>
      <p:pic>
        <p:nvPicPr>
          <p:cNvPr id="8" name="Picture 1028" descr="2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57298"/>
            <a:ext cx="80406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6338917" y="4714884"/>
            <a:ext cx="2519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i="0" dirty="0">
                <a:solidFill>
                  <a:srgbClr val="A50021"/>
                </a:solidFill>
              </a:rPr>
              <a:t>V = 64</a:t>
            </a:r>
          </a:p>
          <a:p>
            <a:r>
              <a:rPr lang="en-US" i="0" dirty="0">
                <a:solidFill>
                  <a:srgbClr val="A50021"/>
                </a:solidFill>
              </a:rPr>
              <a:t>v = log</a:t>
            </a:r>
            <a:r>
              <a:rPr lang="en-US" i="0" baseline="-25000" dirty="0">
                <a:solidFill>
                  <a:srgbClr val="A50021"/>
                </a:solidFill>
              </a:rPr>
              <a:t>2</a:t>
            </a:r>
            <a:r>
              <a:rPr lang="en-US" i="0" dirty="0">
                <a:solidFill>
                  <a:srgbClr val="A50021"/>
                </a:solidFill>
              </a:rPr>
              <a:t> V = 6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Constellation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9369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Data, Digital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[the technique is used in a number of LANs]</a:t>
            </a:r>
            <a:endParaRPr lang="en-US" sz="2800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4028"/>
            <a:ext cx="8229600" cy="41338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signal – is a sequence of discrete, discontinuous voltage pulses.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Bit duration :: the time it takes for the transmitter to emit the bit.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Bit </a:t>
            </a:r>
            <a:r>
              <a:rPr lang="en-US" dirty="0" smtClean="0"/>
              <a:t>timing (sender/receiver clock drift)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Recovery from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Noise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charset="0"/>
              </a:rPr>
              <a:t>NRZ ( </a:t>
            </a:r>
            <a:r>
              <a:rPr lang="en-US" sz="3600" u="sng" dirty="0" smtClean="0">
                <a:cs typeface="Arial" charset="0"/>
              </a:rPr>
              <a:t>N</a:t>
            </a:r>
            <a:r>
              <a:rPr lang="en-US" sz="3600" dirty="0" smtClean="0">
                <a:cs typeface="Arial" charset="0"/>
              </a:rPr>
              <a:t>on-</a:t>
            </a:r>
            <a:r>
              <a:rPr lang="en-US" sz="3600" u="sng" dirty="0" smtClean="0">
                <a:cs typeface="Arial" charset="0"/>
              </a:rPr>
              <a:t>R</a:t>
            </a:r>
            <a:r>
              <a:rPr lang="en-US" sz="3600" dirty="0" smtClean="0">
                <a:cs typeface="Arial" charset="0"/>
              </a:rPr>
              <a:t>eturn-to-</a:t>
            </a:r>
            <a:r>
              <a:rPr lang="en-US" sz="3600" u="sng" dirty="0" smtClean="0">
                <a:cs typeface="Arial" charset="0"/>
              </a:rPr>
              <a:t>Z</a:t>
            </a:r>
            <a:r>
              <a:rPr lang="en-US" sz="3600" dirty="0" smtClean="0">
                <a:cs typeface="Arial" charset="0"/>
              </a:rPr>
              <a:t>ero) Codes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00168"/>
            <a:ext cx="857256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Uses two different voltage levels (one positive and one negative) as the signal elements for the two binary digits.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NRZ-L</a:t>
            </a:r>
            <a:r>
              <a:rPr lang="en-US" sz="2400" b="1" dirty="0" smtClean="0">
                <a:cs typeface="Arial" charset="0"/>
              </a:rPr>
              <a:t> (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en-US" sz="2400" b="1" dirty="0" smtClean="0">
                <a:cs typeface="Arial" charset="0"/>
              </a:rPr>
              <a:t>on-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R</a:t>
            </a:r>
            <a:r>
              <a:rPr lang="en-US" sz="2400" b="1" dirty="0" smtClean="0">
                <a:cs typeface="Arial" charset="0"/>
              </a:rPr>
              <a:t>eturn-to-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Z</a:t>
            </a:r>
            <a:r>
              <a:rPr lang="en-US" sz="2400" b="1" dirty="0" smtClean="0">
                <a:cs typeface="Arial" charset="0"/>
              </a:rPr>
              <a:t>ero-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L</a:t>
            </a:r>
            <a:r>
              <a:rPr lang="en-US" sz="2400" b="1" dirty="0" smtClean="0">
                <a:cs typeface="Arial" charset="0"/>
              </a:rPr>
              <a:t>evel)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Arial" charset="0"/>
              </a:rPr>
              <a:t>	</a:t>
            </a:r>
            <a:r>
              <a:rPr lang="en-US" sz="2400" dirty="0" smtClean="0">
                <a:cs typeface="Arial" charset="0"/>
              </a:rPr>
              <a:t>The voltage is constant during the bit interval.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Arial" charset="0"/>
              </a:rPr>
              <a:t>                  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cs typeface="Arial" charset="0"/>
              </a:rPr>
              <a:t> 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i="1" dirty="0" smtClean="0"/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NRZ-L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is us</a:t>
            </a:r>
            <a:r>
              <a:rPr lang="en-US" sz="2800" i="1" dirty="0" smtClean="0"/>
              <a:t>ed for short distances </a:t>
            </a:r>
            <a:r>
              <a:rPr lang="en-US" sz="2800" i="1" dirty="0" smtClean="0"/>
              <a:t>between a </a:t>
            </a:r>
            <a:r>
              <a:rPr lang="en-US" sz="2800" i="1" dirty="0" smtClean="0"/>
              <a:t>terminal and modem or terminal and computer.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05000" y="3643314"/>
            <a:ext cx="5105400" cy="1357322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spcBef>
                <a:spcPct val="20000"/>
              </a:spcBef>
            </a:pPr>
            <a:r>
              <a:rPr lang="en-US" sz="2800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 </a:t>
            </a:r>
            <a:r>
              <a:rPr lang="en-US" sz="2800" b="1" i="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i="0" dirty="0">
                <a:latin typeface="Times New Roman" pitchFamily="18" charset="0"/>
                <a:cs typeface="Arial" charset="0"/>
              </a:rPr>
              <a:t>negative voltage</a:t>
            </a:r>
            <a:endParaRPr lang="en-US" sz="28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 i="0" dirty="0">
                <a:latin typeface="Times New Roman" pitchFamily="18" charset="0"/>
                <a:cs typeface="Arial" charset="0"/>
              </a:rPr>
              <a:t>0  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800" b="1" i="0" dirty="0">
                <a:latin typeface="Times New Roman" pitchFamily="18" charset="0"/>
                <a:cs typeface="Arial" charset="0"/>
              </a:rPr>
              <a:t>  positive 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2845</TotalTime>
  <Words>1579</Words>
  <Application>Microsoft PowerPoint</Application>
  <PresentationFormat>On-screen Show (4:3)</PresentationFormat>
  <Paragraphs>362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Revised_Master</vt:lpstr>
      <vt:lpstr> Physical Layer (Part 2) Data Encoding Techniques  </vt:lpstr>
      <vt:lpstr>Data Encoding Techniques</vt:lpstr>
      <vt:lpstr>Analog and Digital Transmissions</vt:lpstr>
      <vt:lpstr>Digital Data, Analog Signals [Example – modem]</vt:lpstr>
      <vt:lpstr>Signal Modulation</vt:lpstr>
      <vt:lpstr>Modems</vt:lpstr>
      <vt:lpstr>Constellation Diagrams</vt:lpstr>
      <vt:lpstr>Digital Data, Digital Signals [the technique is used in a number of LANs]</vt:lpstr>
      <vt:lpstr>NRZ ( Non-Return-to-Zero) Codes</vt:lpstr>
      <vt:lpstr>NRZ ( Non-Return-to-Zero) Codes</vt:lpstr>
      <vt:lpstr>Bi–Phase Codes</vt:lpstr>
      <vt:lpstr>Manchester Encoding </vt:lpstr>
      <vt:lpstr>Differential Manchester Encoding </vt:lpstr>
      <vt:lpstr>Bi-Polar Encoding</vt:lpstr>
      <vt:lpstr>Digital Encoding Techniques</vt:lpstr>
      <vt:lpstr>Analog Data, Digital Signals [Example – PCM (Pulse Code Modulation)]</vt:lpstr>
      <vt:lpstr>Multiplexing</vt:lpstr>
      <vt:lpstr> Frequency Division Multiplexing (FDM) vs Time Division Multiplexing (TDM)</vt:lpstr>
      <vt:lpstr>Frequency Division Multiplexing</vt:lpstr>
      <vt:lpstr>Frequency Division Multiplexing</vt:lpstr>
      <vt:lpstr>Wavelength Division Multiplexing</vt:lpstr>
      <vt:lpstr>Time Division Multiplexing</vt:lpstr>
      <vt:lpstr>Concentrator [Statistical Multiplexing]</vt:lpstr>
      <vt:lpstr>T1 System</vt:lpstr>
      <vt:lpstr>T1 - TDM Link</vt:lpstr>
      <vt:lpstr>Pulse Code Modulation (PCM)</vt:lpstr>
      <vt:lpstr>Pulse Code Modulation Stages</vt:lpstr>
      <vt:lpstr>Pulse Code Modulation (PCM)</vt:lpstr>
      <vt:lpstr>Pulse Code Modulation (PCM)</vt:lpstr>
      <vt:lpstr>PCM Stages</vt:lpstr>
      <vt:lpstr>PCM Nonlinear Quantization</vt:lpstr>
      <vt:lpstr>Delta Modulation (DM)</vt:lpstr>
      <vt:lpstr>Delta Modulation</vt:lpstr>
      <vt:lpstr>Data Encoding Summary</vt:lpstr>
      <vt:lpstr>Data Encoding Summary</vt:lpstr>
    </vt:vector>
  </TitlesOfParts>
  <Company>WPI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rek</cp:lastModifiedBy>
  <cp:revision>125</cp:revision>
  <dcterms:created xsi:type="dcterms:W3CDTF">2004-01-21T20:05:10Z</dcterms:created>
  <dcterms:modified xsi:type="dcterms:W3CDTF">2010-01-27T16:17:51Z</dcterms:modified>
</cp:coreProperties>
</file>