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9"/>
  </p:notesMasterIdLst>
  <p:handoutMasterIdLst>
    <p:handoutMasterId r:id="rId40"/>
  </p:handoutMasterIdLst>
  <p:sldIdLst>
    <p:sldId id="256" r:id="rId2"/>
    <p:sldId id="381" r:id="rId3"/>
    <p:sldId id="400" r:id="rId4"/>
    <p:sldId id="373" r:id="rId5"/>
    <p:sldId id="368" r:id="rId6"/>
    <p:sldId id="376" r:id="rId7"/>
    <p:sldId id="377" r:id="rId8"/>
    <p:sldId id="412" r:id="rId9"/>
    <p:sldId id="414" r:id="rId10"/>
    <p:sldId id="415" r:id="rId11"/>
    <p:sldId id="416" r:id="rId12"/>
    <p:sldId id="439" r:id="rId13"/>
    <p:sldId id="418" r:id="rId14"/>
    <p:sldId id="413" r:id="rId15"/>
    <p:sldId id="378" r:id="rId16"/>
    <p:sldId id="379" r:id="rId17"/>
    <p:sldId id="380" r:id="rId18"/>
    <p:sldId id="392" r:id="rId19"/>
    <p:sldId id="399" r:id="rId20"/>
    <p:sldId id="393" r:id="rId21"/>
    <p:sldId id="404" r:id="rId22"/>
    <p:sldId id="395" r:id="rId23"/>
    <p:sldId id="396" r:id="rId24"/>
    <p:sldId id="397" r:id="rId25"/>
    <p:sldId id="436" r:id="rId26"/>
    <p:sldId id="403" r:id="rId27"/>
    <p:sldId id="428" r:id="rId28"/>
    <p:sldId id="429" r:id="rId29"/>
    <p:sldId id="430" r:id="rId30"/>
    <p:sldId id="431" r:id="rId31"/>
    <p:sldId id="432" r:id="rId32"/>
    <p:sldId id="424" r:id="rId33"/>
    <p:sldId id="425" r:id="rId34"/>
    <p:sldId id="435" r:id="rId35"/>
    <p:sldId id="407" r:id="rId36"/>
    <p:sldId id="437" r:id="rId37"/>
    <p:sldId id="438" r:id="rId3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8000"/>
    <a:srgbClr val="0033CC"/>
    <a:srgbClr val="9900CC"/>
    <a:srgbClr val="003366"/>
    <a:srgbClr val="FFCC66"/>
    <a:srgbClr val="990033"/>
    <a:srgbClr val="FF6600"/>
    <a:srgbClr val="CC0000"/>
    <a:srgbClr val="FFFF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1/18/2010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1/18/2010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png"/><Relationship Id="rId3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857364"/>
            <a:ext cx="8462993" cy="342902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Two Key </a:t>
            </a:r>
            <a:r>
              <a:rPr lang="en-US" sz="3600" dirty="0" smtClean="0"/>
              <a:t>Network Layer </a:t>
            </a:r>
            <a:r>
              <a:rPr lang="en-US" sz="3600" dirty="0"/>
              <a:t>Functions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8162925" y="5932471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4-</a:t>
            </a:r>
            <a:fld id="{AA477C64-BDEC-4D55-924E-6BD48858488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9413" y="1157271"/>
            <a:ext cx="41925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forwarding: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move packets from router’s input to appropriate router output.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routing: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determine route taken by packets from source to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dest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706938" y="1357298"/>
            <a:ext cx="41925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 u="sng" dirty="0">
                <a:solidFill>
                  <a:srgbClr val="0033CC"/>
                </a:solidFill>
              </a:rPr>
              <a:t>analogy:</a:t>
            </a:r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 b="1" dirty="0">
                <a:solidFill>
                  <a:schemeClr val="accent2"/>
                </a:solidFill>
              </a:rPr>
              <a:t>routing:</a:t>
            </a:r>
            <a:r>
              <a:rPr lang="en-US" sz="2800" b="1" dirty="0"/>
              <a:t> </a:t>
            </a:r>
            <a:r>
              <a:rPr lang="en-US" sz="2800" dirty="0"/>
              <a:t>process of planning trip from source to </a:t>
            </a:r>
            <a:r>
              <a:rPr lang="en-US" sz="2800" dirty="0" smtClean="0"/>
              <a:t>destination</a:t>
            </a:r>
            <a:endParaRPr lang="en-US" sz="2800" dirty="0"/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 b="1" dirty="0">
                <a:solidFill>
                  <a:schemeClr val="accent2"/>
                </a:solidFill>
              </a:rPr>
              <a:t>forwarding:</a:t>
            </a:r>
            <a:r>
              <a:rPr lang="en-US" sz="2800" b="1" dirty="0"/>
              <a:t> </a:t>
            </a:r>
            <a:r>
              <a:rPr lang="en-US" sz="2800" dirty="0"/>
              <a:t>process of getting through single interchange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 Box 16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9542" y="223212"/>
            <a:ext cx="8637300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Interplay between </a:t>
            </a:r>
            <a:r>
              <a:rPr lang="en-US" sz="3200" dirty="0" smtClean="0">
                <a:solidFill>
                  <a:schemeClr val="bg1"/>
                </a:solidFill>
              </a:rPr>
              <a:t>Routing </a:t>
            </a:r>
            <a:r>
              <a:rPr lang="en-US" sz="3200" dirty="0">
                <a:solidFill>
                  <a:schemeClr val="bg1"/>
                </a:solidFill>
              </a:rPr>
              <a:t>and </a:t>
            </a:r>
            <a:r>
              <a:rPr lang="en-US" sz="3200" dirty="0" smtClean="0">
                <a:solidFill>
                  <a:schemeClr val="bg1"/>
                </a:solidFill>
              </a:rPr>
              <a:t>Forwarding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7" name="Group 166"/>
          <p:cNvGrpSpPr>
            <a:grpSpLocks/>
          </p:cNvGrpSpPr>
          <p:nvPr/>
        </p:nvGrpSpPr>
        <p:grpSpPr bwMode="auto">
          <a:xfrm>
            <a:off x="1142976" y="1208088"/>
            <a:ext cx="6484960" cy="4935556"/>
            <a:chOff x="398" y="129"/>
            <a:chExt cx="3484" cy="3304"/>
          </a:xfrm>
        </p:grpSpPr>
        <p:sp>
          <p:nvSpPr>
            <p:cNvPr id="8" name="Freeform 2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2122" y="2256"/>
              <a:ext cx="316" cy="301"/>
              <a:chOff x="3600" y="97"/>
              <a:chExt cx="360" cy="359"/>
            </a:xfrm>
          </p:grpSpPr>
          <p:sp>
            <p:nvSpPr>
              <p:cNvPr id="158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2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3" name="Group 13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6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0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" name="Group 17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6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7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2344" y="2658"/>
              <a:ext cx="316" cy="301"/>
              <a:chOff x="3600" y="97"/>
              <a:chExt cx="360" cy="359"/>
            </a:xfrm>
          </p:grpSpPr>
          <p:sp>
            <p:nvSpPr>
              <p:cNvPr id="145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9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0" name="Group 27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55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1" name="Group 31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5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35"/>
            <p:cNvGrpSpPr>
              <a:grpSpLocks/>
            </p:cNvGrpSpPr>
            <p:nvPr/>
          </p:nvGrpSpPr>
          <p:grpSpPr bwMode="auto">
            <a:xfrm>
              <a:off x="2769" y="2064"/>
              <a:ext cx="316" cy="301"/>
              <a:chOff x="3600" y="97"/>
              <a:chExt cx="360" cy="359"/>
            </a:xfrm>
          </p:grpSpPr>
          <p:sp>
            <p:nvSpPr>
              <p:cNvPr id="132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6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7" name="Group 41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42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8" name="Group 45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3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2720" y="2483"/>
              <a:ext cx="315" cy="301"/>
              <a:chOff x="3600" y="97"/>
              <a:chExt cx="360" cy="359"/>
            </a:xfrm>
          </p:grpSpPr>
          <p:sp>
            <p:nvSpPr>
              <p:cNvPr id="119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4" name="Group 55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29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" name="Group 59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2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63"/>
            <p:cNvGrpSpPr>
              <a:grpSpLocks/>
            </p:cNvGrpSpPr>
            <p:nvPr/>
          </p:nvGrpSpPr>
          <p:grpSpPr bwMode="auto">
            <a:xfrm>
              <a:off x="3120" y="2670"/>
              <a:ext cx="316" cy="301"/>
              <a:chOff x="3600" y="97"/>
              <a:chExt cx="360" cy="359"/>
            </a:xfrm>
          </p:grpSpPr>
          <p:sp>
            <p:nvSpPr>
              <p:cNvPr id="106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0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" name="Group 69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2" name="Group 73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77"/>
            <p:cNvGrpSpPr>
              <a:grpSpLocks/>
            </p:cNvGrpSpPr>
            <p:nvPr/>
          </p:nvGrpSpPr>
          <p:grpSpPr bwMode="auto">
            <a:xfrm>
              <a:off x="3400" y="2257"/>
              <a:ext cx="316" cy="301"/>
              <a:chOff x="3600" y="97"/>
              <a:chExt cx="360" cy="359"/>
            </a:xfrm>
          </p:grpSpPr>
          <p:sp>
            <p:nvSpPr>
              <p:cNvPr id="93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7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" name="Group 83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03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9" name="Group 87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00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" name="Freeform 91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92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93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94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95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96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97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98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99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100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29" name="Text Box 101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30" name="Text Box 102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3</a:t>
              </a:r>
            </a:p>
          </p:txBody>
        </p:sp>
        <p:sp>
          <p:nvSpPr>
            <p:cNvPr id="31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0111</a:t>
              </a:r>
            </a:p>
          </p:txBody>
        </p:sp>
        <p:sp>
          <p:nvSpPr>
            <p:cNvPr id="33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value in arriving</a:t>
              </a:r>
            </a:p>
            <a:p>
              <a:pPr eaLnBrk="1" hangingPunct="1"/>
              <a:r>
                <a:rPr lang="en-US" sz="1600">
                  <a:latin typeface="Arial" charset="0"/>
                </a:rPr>
                <a:t>packet’s header</a:t>
              </a:r>
            </a:p>
          </p:txBody>
        </p:sp>
        <p:sp>
          <p:nvSpPr>
            <p:cNvPr id="34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routing algorithm</a:t>
              </a:r>
            </a:p>
          </p:txBody>
        </p:sp>
        <p:sp>
          <p:nvSpPr>
            <p:cNvPr id="36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local forwarding table</a:t>
              </a:r>
            </a:p>
          </p:txBody>
        </p:sp>
        <p:sp>
          <p:nvSpPr>
            <p:cNvPr id="38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header value</a:t>
              </a:r>
            </a:p>
          </p:txBody>
        </p:sp>
        <p:sp>
          <p:nvSpPr>
            <p:cNvPr id="39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output link</a:t>
              </a:r>
            </a:p>
          </p:txBody>
        </p:sp>
        <p:sp>
          <p:nvSpPr>
            <p:cNvPr id="40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1001</a:t>
              </a:r>
            </a:p>
          </p:txBody>
        </p:sp>
        <p:sp>
          <p:nvSpPr>
            <p:cNvPr id="42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43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24" y="26"/>
                </a:cxn>
                <a:cxn ang="0">
                  <a:pos x="554" y="167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86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79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72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65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58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3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04975" y="1781175"/>
            <a:ext cx="6534150" cy="40767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38300" y="1847850"/>
            <a:ext cx="6534150" cy="40767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098" name="Clip" r:id="rId3" imgW="0" imgH="0" progId="">
              <p:embed/>
            </p:oleObj>
          </a:graphicData>
        </a:graphic>
      </p:graphicFrame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713166" y="3479800"/>
            <a:ext cx="1364396" cy="1214438"/>
            <a:chOff x="3967" y="2883"/>
            <a:chExt cx="665" cy="765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967" y="3074"/>
              <a:ext cx="6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/>
                <a:t>forwarding</a:t>
              </a:r>
            </a:p>
            <a:p>
              <a:pPr algn="ctr"/>
              <a:r>
                <a:rPr lang="en-US" sz="1800" dirty="0"/>
                <a:t>table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581025" y="1133475"/>
            <a:ext cx="75342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Host, router network layer functions: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V="1">
            <a:off x="1628775" y="5410200"/>
            <a:ext cx="6505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1657350" y="488632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1836738" y="2667000"/>
            <a:ext cx="1887537" cy="900113"/>
            <a:chOff x="1175" y="1848"/>
            <a:chExt cx="1189" cy="567"/>
          </a:xfrm>
        </p:grpSpPr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224" y="1848"/>
              <a:ext cx="1140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82" y="1890"/>
              <a:ext cx="1140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1175" y="1895"/>
              <a:ext cx="115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Routing protocols</a:t>
              </a:r>
            </a:p>
            <a:p>
              <a:pPr>
                <a:buFontTx/>
                <a:buChar char="•"/>
              </a:pPr>
              <a:r>
                <a:rPr lang="en-US" sz="1600" dirty="0"/>
                <a:t>path selection</a:t>
              </a:r>
            </a:p>
            <a:p>
              <a:pPr>
                <a:buFontTx/>
                <a:buChar char="•"/>
              </a:pPr>
              <a:r>
                <a:rPr lang="en-US" sz="1600" dirty="0"/>
                <a:t>RIP, OSPF, BGP</a:t>
              </a:r>
              <a:endParaRPr lang="en-US" dirty="0"/>
            </a:p>
          </p:txBody>
        </p:sp>
      </p:grpSp>
      <p:sp>
        <p:nvSpPr>
          <p:cNvPr id="26" name="Freeform 23"/>
          <p:cNvSpPr>
            <a:spLocks/>
          </p:cNvSpPr>
          <p:nvPr/>
        </p:nvSpPr>
        <p:spPr bwMode="auto">
          <a:xfrm>
            <a:off x="3143250" y="3657600"/>
            <a:ext cx="628650" cy="390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0" y="186"/>
              </a:cxn>
              <a:cxn ang="0">
                <a:pos x="396" y="210"/>
              </a:cxn>
            </a:cxnLst>
            <a:rect l="0" t="0" r="r" b="b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5092700" y="2576513"/>
            <a:ext cx="3000375" cy="1181100"/>
            <a:chOff x="102" y="1272"/>
            <a:chExt cx="1890" cy="744"/>
          </a:xfrm>
        </p:grpSpPr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44" y="1272"/>
              <a:ext cx="1848" cy="69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02" y="1314"/>
              <a:ext cx="1848" cy="7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116" y="1319"/>
              <a:ext cx="182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IP protocol</a:t>
              </a:r>
            </a:p>
            <a:p>
              <a:pPr>
                <a:buFontTx/>
                <a:buChar char="•"/>
              </a:pPr>
              <a:r>
                <a:rPr lang="en-US" sz="1600" dirty="0"/>
                <a:t>addressing conventions</a:t>
              </a:r>
            </a:p>
            <a:p>
              <a:pPr>
                <a:buFontTx/>
                <a:buChar char="•"/>
              </a:pPr>
              <a:r>
                <a:rPr lang="en-US" sz="1600" dirty="0"/>
                <a:t>datagram format</a:t>
              </a:r>
            </a:p>
            <a:p>
              <a:pPr>
                <a:buFontTx/>
                <a:buChar char="•"/>
              </a:pPr>
              <a:r>
                <a:rPr lang="en-US" sz="1600" dirty="0"/>
                <a:t>packet handling conventions</a:t>
              </a:r>
              <a:endParaRPr lang="en-US" dirty="0"/>
            </a:p>
          </p:txBody>
        </p:sp>
      </p:grp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5149850" y="3889375"/>
            <a:ext cx="2000250" cy="890588"/>
            <a:chOff x="72" y="1146"/>
            <a:chExt cx="1260" cy="561"/>
          </a:xfrm>
        </p:grpSpPr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14" y="1146"/>
              <a:ext cx="1218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72" y="1188"/>
              <a:ext cx="1218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80" y="1187"/>
              <a:ext cx="119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ICMP protocol</a:t>
              </a:r>
            </a:p>
            <a:p>
              <a:pPr>
                <a:buFontTx/>
                <a:buChar char="•"/>
              </a:pPr>
              <a:r>
                <a:rPr lang="en-US" sz="1600" dirty="0"/>
                <a:t>error reporting</a:t>
              </a:r>
            </a:p>
            <a:p>
              <a:pPr>
                <a:buFontTx/>
                <a:buChar char="•"/>
              </a:pPr>
              <a:r>
                <a:rPr lang="en-US" sz="1600" dirty="0"/>
                <a:t>router “signaling”</a:t>
              </a:r>
              <a:endParaRPr lang="en-US" dirty="0"/>
            </a:p>
          </p:txBody>
        </p:sp>
      </p:grp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1657350" y="246697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2643174" y="1928802"/>
            <a:ext cx="404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Transport </a:t>
            </a:r>
            <a:r>
              <a:rPr lang="en-US" dirty="0" smtClean="0">
                <a:solidFill>
                  <a:schemeClr val="bg2"/>
                </a:solidFill>
              </a:rPr>
              <a:t>Layer</a:t>
            </a:r>
            <a:r>
              <a:rPr lang="en-US" dirty="0">
                <a:solidFill>
                  <a:schemeClr val="bg2"/>
                </a:solidFill>
              </a:rPr>
              <a:t>: TCP, UDP</a:t>
            </a:r>
            <a:endParaRPr lang="en-US" dirty="0"/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3643306" y="4965700"/>
            <a:ext cx="24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Data Link Layer</a:t>
            </a:r>
            <a:endParaRPr lang="en-US" dirty="0"/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786182" y="5489575"/>
            <a:ext cx="2214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Physical Layer</a:t>
            </a:r>
            <a:endParaRPr lang="en-US" dirty="0"/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285884" y="3265488"/>
            <a:ext cx="14285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dirty="0">
                <a:solidFill>
                  <a:schemeClr val="accent2"/>
                </a:solidFill>
              </a:rPr>
              <a:t>Network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L</a:t>
            </a:r>
            <a:r>
              <a:rPr lang="en-US" sz="2400" b="1" dirty="0" smtClean="0">
                <a:solidFill>
                  <a:schemeClr val="accent2"/>
                </a:solidFill>
              </a:rPr>
              <a:t>ayer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 flipV="1">
            <a:off x="1071538" y="2486025"/>
            <a:ext cx="0" cy="7429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1071538" y="4152900"/>
            <a:ext cx="0" cy="7429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Internet Network </a:t>
            </a:r>
            <a:r>
              <a:rPr lang="en-US" sz="4000" dirty="0" smtClean="0"/>
              <a:t>Layer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857364"/>
            <a:ext cx="8462993" cy="335758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Quick Routing Overview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Routing algorithm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::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/>
              <a:t>that part of the Network Layer responsible for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deciding  on which output line to transmit an incoming packet.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dirty="0" smtClean="0"/>
              <a:t> Remember: For virtual circuit subnets the routing decision is made ONLY at set up.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8000"/>
                </a:solidFill>
              </a:rPr>
              <a:t>Algorithm  properties</a:t>
            </a:r>
            <a:r>
              <a:rPr lang="en-US" dirty="0" smtClean="0">
                <a:solidFill>
                  <a:srgbClr val="008000"/>
                </a:solidFill>
              </a:rPr>
              <a:t>:: </a:t>
            </a:r>
            <a:r>
              <a:rPr lang="en-US" dirty="0" smtClean="0"/>
              <a:t>correctness, simplicity, robustness, stability, fairness, optimality, and scalability.</a:t>
            </a:r>
            <a:endParaRPr lang="en-US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Classification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2051"/>
          <p:cNvSpPr txBox="1">
            <a:spLocks noChangeArrowheads="1"/>
          </p:cNvSpPr>
          <p:nvPr/>
        </p:nvSpPr>
        <p:spPr bwMode="auto">
          <a:xfrm>
            <a:off x="381000" y="1500174"/>
            <a:ext cx="4114800" cy="4170362"/>
          </a:xfrm>
          <a:prstGeom prst="rect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Adaptive Routing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based on current measurements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of traffic and/or topology.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 centralized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 isolated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 distributed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052"/>
          <p:cNvSpPr txBox="1">
            <a:spLocks noChangeArrowheads="1"/>
          </p:cNvSpPr>
          <p:nvPr/>
        </p:nvSpPr>
        <p:spPr>
          <a:xfrm>
            <a:off x="4648200" y="1500174"/>
            <a:ext cx="3810000" cy="4176712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Non-Adaptive Routing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routing computed in advance and off-line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flooding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static routing using shortest path algorithms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Internetwork Routing </a:t>
            </a:r>
            <a:r>
              <a:rPr lang="en-US" sz="3200" dirty="0" smtClean="0">
                <a:solidFill>
                  <a:srgbClr val="FFCC66"/>
                </a:solidFill>
              </a:rPr>
              <a:t>[</a:t>
            </a:r>
            <a:r>
              <a:rPr lang="en-US" sz="3200" dirty="0" err="1" smtClean="0">
                <a:solidFill>
                  <a:srgbClr val="FFCC66"/>
                </a:solidFill>
              </a:rPr>
              <a:t>Halsall</a:t>
            </a:r>
            <a:r>
              <a:rPr lang="en-US" sz="3200" dirty="0" smtClean="0">
                <a:solidFill>
                  <a:srgbClr val="FFCC66"/>
                </a:solidFill>
              </a:rPr>
              <a:t>]</a:t>
            </a:r>
            <a:endParaRPr lang="en-US" dirty="0">
              <a:solidFill>
                <a:srgbClr val="FFCC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132107" y="1142984"/>
            <a:ext cx="25146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Adaptive Routing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04844" y="2168509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Centralized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11607" y="2222484"/>
            <a:ext cx="2514600" cy="555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38244" y="3235309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Intradomain routing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43444" y="3235309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Interdomain routing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5244" y="4683109"/>
            <a:ext cx="3048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Distance Vector routing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81492" y="4786322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Link State routing</a:t>
            </a:r>
          </a:p>
        </p:txBody>
      </p:sp>
      <p:cxnSp>
        <p:nvCxnSpPr>
          <p:cNvPr id="13" name="AutoShape 12"/>
          <p:cNvCxnSpPr>
            <a:cxnSpLocks noChangeShapeType="1"/>
            <a:stCxn id="6" idx="2"/>
            <a:endCxn id="7" idx="0"/>
          </p:cNvCxnSpPr>
          <p:nvPr/>
        </p:nvCxnSpPr>
        <p:spPr bwMode="auto">
          <a:xfrm flipH="1">
            <a:off x="2162144" y="1647809"/>
            <a:ext cx="2227263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4"/>
          <p:cNvCxnSpPr>
            <a:cxnSpLocks noChangeShapeType="1"/>
            <a:stCxn id="8" idx="2"/>
            <a:endCxn id="10" idx="0"/>
          </p:cNvCxnSpPr>
          <p:nvPr/>
        </p:nvCxnSpPr>
        <p:spPr bwMode="auto">
          <a:xfrm>
            <a:off x="5468907" y="2778109"/>
            <a:ext cx="884237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8" idx="2"/>
            <a:endCxn id="9" idx="0"/>
          </p:cNvCxnSpPr>
          <p:nvPr/>
        </p:nvCxnSpPr>
        <p:spPr bwMode="auto">
          <a:xfrm flipH="1">
            <a:off x="2847944" y="2778109"/>
            <a:ext cx="2620963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7"/>
          <p:cNvCxnSpPr>
            <a:cxnSpLocks noChangeShapeType="1"/>
            <a:stCxn id="9" idx="2"/>
            <a:endCxn id="11" idx="0"/>
          </p:cNvCxnSpPr>
          <p:nvPr/>
        </p:nvCxnSpPr>
        <p:spPr bwMode="auto">
          <a:xfrm flipH="1">
            <a:off x="1819244" y="3844909"/>
            <a:ext cx="102870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8"/>
          <p:cNvCxnSpPr>
            <a:cxnSpLocks noChangeShapeType="1"/>
            <a:stCxn id="9" idx="2"/>
            <a:endCxn id="12" idx="0"/>
          </p:cNvCxnSpPr>
          <p:nvPr/>
        </p:nvCxnSpPr>
        <p:spPr bwMode="auto">
          <a:xfrm rot="16200000" flipH="1">
            <a:off x="3748862" y="2943991"/>
            <a:ext cx="941413" cy="274324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42910" y="3252790"/>
            <a:ext cx="68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[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IGP</a:t>
            </a:r>
            <a:r>
              <a:rPr lang="en-US" dirty="0">
                <a:solidFill>
                  <a:schemeClr val="accent2"/>
                </a:solidFill>
              </a:rPr>
              <a:t>]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7886728" y="3324228"/>
            <a:ext cx="68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EGP</a:t>
            </a:r>
            <a:r>
              <a:rPr lang="en-US" dirty="0">
                <a:solidFill>
                  <a:schemeClr val="accent2"/>
                </a:solidFill>
              </a:rPr>
              <a:t>]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400644" y="3768709"/>
            <a:ext cx="1828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BGP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IDRP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186254" y="5292709"/>
            <a:ext cx="27432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OSPF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IS-IS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PNNI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590644" y="5292709"/>
            <a:ext cx="9144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RIP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666844" y="2701909"/>
            <a:ext cx="914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6600"/>
                </a:solidFill>
              </a:rPr>
              <a:t>[RCC]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247632" y="3844909"/>
            <a:ext cx="17526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Interior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Gateway Protocols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7215206" y="3890970"/>
            <a:ext cx="1752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Exterior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Gateway Protocols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6588094" y="2260584"/>
            <a:ext cx="2514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Isolated</a:t>
            </a:r>
          </a:p>
        </p:txBody>
      </p:sp>
      <p:cxnSp>
        <p:nvCxnSpPr>
          <p:cNvPr id="27" name="AutoShape 28"/>
          <p:cNvCxnSpPr>
            <a:cxnSpLocks noChangeShapeType="1"/>
            <a:stCxn id="6" idx="2"/>
          </p:cNvCxnSpPr>
          <p:nvPr/>
        </p:nvCxnSpPr>
        <p:spPr bwMode="auto">
          <a:xfrm>
            <a:off x="4389407" y="1647809"/>
            <a:ext cx="1049337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29"/>
          <p:cNvCxnSpPr>
            <a:cxnSpLocks noChangeShapeType="1"/>
            <a:stCxn id="6" idx="2"/>
            <a:endCxn id="26" idx="0"/>
          </p:cNvCxnSpPr>
          <p:nvPr/>
        </p:nvCxnSpPr>
        <p:spPr bwMode="auto">
          <a:xfrm>
            <a:off x="4389407" y="1647809"/>
            <a:ext cx="3455987" cy="612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781394" y="4659297"/>
            <a:ext cx="3486150" cy="1428750"/>
          </a:xfrm>
          <a:prstGeom prst="ellipse">
            <a:avLst/>
          </a:prstGeom>
          <a:noFill/>
          <a:ln w="254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0" y="4383072"/>
            <a:ext cx="3643306" cy="1490662"/>
          </a:xfrm>
          <a:prstGeom prst="ellipse">
            <a:avLst/>
          </a:prstGeom>
          <a:noFill/>
          <a:ln w="25400" algn="ctr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Design Issues: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How much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overhead </a:t>
            </a:r>
            <a:r>
              <a:rPr lang="en-US" dirty="0" smtClean="0">
                <a:cs typeface="Times New Roman" pitchFamily="18" charset="0"/>
              </a:rPr>
              <a:t>is incurred due to gathering the routing  information and sending </a:t>
            </a:r>
            <a:r>
              <a:rPr lang="en-US" b="1" i="1" dirty="0" smtClean="0">
                <a:solidFill>
                  <a:srgbClr val="008000"/>
                </a:solidFill>
                <a:cs typeface="Times New Roman" pitchFamily="18" charset="0"/>
              </a:rPr>
              <a:t>routing packets</a:t>
            </a:r>
            <a:r>
              <a:rPr lang="en-US" b="1" i="1" dirty="0" smtClean="0">
                <a:cs typeface="Times New Roman" pitchFamily="18" charset="0"/>
              </a:rPr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What is the time frame (</a:t>
            </a:r>
            <a:r>
              <a:rPr lang="en-US" dirty="0" err="1" smtClean="0">
                <a:cs typeface="Times New Roman" pitchFamily="18" charset="0"/>
              </a:rPr>
              <a:t>i.e</a:t>
            </a:r>
            <a:r>
              <a:rPr lang="en-US" dirty="0" smtClean="0">
                <a:cs typeface="Times New Roman" pitchFamily="18" charset="0"/>
              </a:rPr>
              <a:t>, the frequency) for sending </a:t>
            </a:r>
            <a:r>
              <a:rPr lang="en-US" b="1" i="1" dirty="0" smtClean="0">
                <a:solidFill>
                  <a:srgbClr val="008000"/>
                </a:solidFill>
                <a:cs typeface="Times New Roman" pitchFamily="18" charset="0"/>
              </a:rPr>
              <a:t>routing packets</a:t>
            </a:r>
            <a:r>
              <a:rPr lang="en-US" b="1" i="1" dirty="0" smtClean="0">
                <a:solidFill>
                  <a:srgbClr val="00CC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in support of adaptive routing?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What is the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complexity </a:t>
            </a:r>
            <a:r>
              <a:rPr lang="en-US" dirty="0" smtClean="0">
                <a:cs typeface="Times New Roman" pitchFamily="18" charset="0"/>
              </a:rPr>
              <a:t>of the routing strategy?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34" y="1071546"/>
            <a:ext cx="795816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Basic functions: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Measurement of pertinent network data.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Forwarding of information to where the routing computation will be done.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Compute the routing tables.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Convert the routing table information into 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routing decision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and then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dispatch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the data packet.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Routing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Context</a:t>
            </a:r>
          </a:p>
          <a:p>
            <a:r>
              <a:rPr lang="en-US" dirty="0" smtClean="0"/>
              <a:t>Network Layer Routing (</a:t>
            </a:r>
            <a:r>
              <a:rPr lang="en-US" dirty="0" smtClean="0">
                <a:solidFill>
                  <a:srgbClr val="0033CC"/>
                </a:solidFill>
              </a:rPr>
              <a:t>**</a:t>
            </a:r>
            <a:r>
              <a:rPr lang="en-US" dirty="0" smtClean="0"/>
              <a:t>K&amp;R slides)</a:t>
            </a:r>
          </a:p>
          <a:p>
            <a:r>
              <a:rPr lang="en-US" dirty="0" smtClean="0"/>
              <a:t>Quick Routing Overview</a:t>
            </a:r>
          </a:p>
          <a:p>
            <a:r>
              <a:rPr lang="en-US" dirty="0" smtClean="0"/>
              <a:t>Distance Vector Routing (my version)</a:t>
            </a:r>
          </a:p>
          <a:p>
            <a:pPr lvl="1"/>
            <a:r>
              <a:rPr lang="en-US" dirty="0" smtClean="0"/>
              <a:t>Adapted from Tanenbaum &amp; Perlman Texts</a:t>
            </a:r>
          </a:p>
          <a:p>
            <a:r>
              <a:rPr lang="en-US" dirty="0" smtClean="0"/>
              <a:t>Distance Vector Routing (K&amp;R version)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555875" y="2636838"/>
            <a:ext cx="1563688" cy="11303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RCC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84213" y="141287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7380288" y="537368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380288" y="15573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300788" y="479742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364163" y="393382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39750" y="5013325"/>
            <a:ext cx="792163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6011863" y="22050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356100" y="3068638"/>
            <a:ext cx="792163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1763713" y="3573463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2700338" y="15573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539750" y="2852738"/>
            <a:ext cx="792163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203575" y="4581525"/>
            <a:ext cx="792163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{Tanenbaum &amp; Perlman version}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346" y="1142984"/>
            <a:ext cx="892965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Historically known as the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old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ARPANET routing algorithm {or known as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Bellman-Ford (BF) algorithm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}.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BF Basic idea: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maintains a Distance Vector table containing the 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between itself and </a:t>
            </a:r>
            <a:r>
              <a:rPr kumimoji="0" lang="en-US" sz="3200" b="1" i="0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en-US" sz="3200" b="1" i="0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possible destination nodes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Distances,based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on a chosen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metric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are computed using information from the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neighbors’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vectors.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Metric: usually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hops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or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delay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0080" y="1122381"/>
            <a:ext cx="8458200" cy="3048000"/>
          </a:xfrm>
          <a:prstGeom prst="rect">
            <a:avLst/>
          </a:prstGeom>
          <a:noFill/>
          <a:ln w="25400" cap="flat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Information kept by DV router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has an ID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associated with each link connected to a router, there is a link cost (static or dynamic).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0080" y="4322781"/>
            <a:ext cx="8458200" cy="1820863"/>
          </a:xfrm>
          <a:prstGeom prst="rect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Distance Vector Table Initialization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Distance to itself  =  0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Distance to ALL other routers  =  infinity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Distance Vector Algorithm </a:t>
            </a:r>
            <a:r>
              <a:rPr lang="en-US" sz="3200" dirty="0" smtClean="0">
                <a:solidFill>
                  <a:srgbClr val="FFCC66"/>
                </a:solidFill>
              </a:rPr>
              <a:t>[Perlman]</a:t>
            </a:r>
            <a:endParaRPr lang="en-US" sz="3200" dirty="0">
              <a:solidFill>
                <a:srgbClr val="FFCC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1285860"/>
            <a:ext cx="8458200" cy="4724400"/>
          </a:xfrm>
          <a:prstGeom prst="rect">
            <a:avLst/>
          </a:prstGeom>
          <a:noFill/>
          <a:ln w="25400" cap="flat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router transmits its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of its neighbors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a routing packet.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receives and saves the most recently received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from each of its neighbors.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router recalculates its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when: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lphaLcPeriod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 receives a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</a:rPr>
              <a:t>distance vector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from a neighbor containing different information than before.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lphaLcPeriod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 discovers that a link to a neighbor has gone down (i.e.,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a topology change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Blip>
                <a:blip r:embed="rId2"/>
              </a:buBlip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DV calculation is based on minimizing the cost to each destination.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58082" y="5857892"/>
            <a:ext cx="1643074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7" name="Picture 4" descr="5-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6187"/>
            <a:ext cx="55626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21495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5-9.(a) A subnet. (b) Input from A, I, H, K, and the new routing table for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57161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{Kurose &amp; Ross version}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Bellman-Ford Equation (dynamic programming)</a:t>
            </a:r>
          </a:p>
          <a:p>
            <a:pPr>
              <a:buFont typeface="ZapfDingbats" pitchFamily="82" charset="2"/>
              <a:buNone/>
            </a:pPr>
            <a:endParaRPr lang="en-US" sz="2800" dirty="0" smtClean="0"/>
          </a:p>
          <a:p>
            <a:pPr>
              <a:buFont typeface="ZapfDingbats" pitchFamily="82" charset="2"/>
              <a:buNone/>
            </a:pPr>
            <a:r>
              <a:rPr lang="en-US" sz="2800" dirty="0" smtClean="0"/>
              <a:t>Define</a:t>
            </a:r>
          </a:p>
          <a:p>
            <a:pPr>
              <a:buFont typeface="ZapfDingbats" pitchFamily="82" charset="2"/>
              <a:buNone/>
            </a:pPr>
            <a:r>
              <a:rPr lang="en-US" sz="2800" dirty="0" err="1" smtClean="0"/>
              <a:t>d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(y) := cost of least-cost path from x to y</a:t>
            </a:r>
          </a:p>
          <a:p>
            <a:pPr>
              <a:buFont typeface="ZapfDingbats" pitchFamily="82" charset="2"/>
              <a:buNone/>
            </a:pPr>
            <a:endParaRPr lang="en-US" sz="2800" dirty="0" smtClean="0"/>
          </a:p>
          <a:p>
            <a:pPr>
              <a:buFont typeface="ZapfDingbats" pitchFamily="82" charset="2"/>
              <a:buNone/>
            </a:pPr>
            <a:r>
              <a:rPr lang="en-US" sz="2800" dirty="0" smtClean="0"/>
              <a:t>Then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</a:t>
            </a:r>
            <a:r>
              <a:rPr lang="en-US" dirty="0" err="1" smtClean="0">
                <a:solidFill>
                  <a:schemeClr val="accent2"/>
                </a:solidFill>
              </a:rPr>
              <a:t>d</a:t>
            </a:r>
            <a:r>
              <a:rPr lang="en-US" baseline="-25000" dirty="0" err="1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(y) = min {c(</a:t>
            </a:r>
            <a:r>
              <a:rPr lang="en-US" dirty="0" err="1" smtClean="0">
                <a:solidFill>
                  <a:schemeClr val="accent2"/>
                </a:solidFill>
              </a:rPr>
              <a:t>x,v</a:t>
            </a:r>
            <a:r>
              <a:rPr lang="en-US" dirty="0" smtClean="0">
                <a:solidFill>
                  <a:schemeClr val="accent2"/>
                </a:solidFill>
              </a:rPr>
              <a:t>) + </a:t>
            </a:r>
            <a:r>
              <a:rPr lang="en-US" dirty="0" err="1" smtClean="0">
                <a:solidFill>
                  <a:schemeClr val="accent2"/>
                </a:solidFill>
              </a:rPr>
              <a:t>d</a:t>
            </a:r>
            <a:r>
              <a:rPr lang="en-US" baseline="-25000" dirty="0" err="1" smtClean="0">
                <a:solidFill>
                  <a:schemeClr val="accent2"/>
                </a:solidFill>
              </a:rPr>
              <a:t>v</a:t>
            </a:r>
            <a:r>
              <a:rPr lang="en-US" baseline="-25000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(y)}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where min is taken over all neighbors v of x.</a:t>
            </a:r>
          </a:p>
          <a:p>
            <a:pPr>
              <a:buFont typeface="ZapfDingbats" pitchFamily="8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00364" y="4538971"/>
            <a:ext cx="3337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v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27192" y="4168251"/>
            <a:ext cx="6602328" cy="76094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7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72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0" name="Group 51"/>
            <p:cNvGrpSpPr>
              <a:grpSpLocks/>
            </p:cNvGrpSpPr>
            <p:nvPr/>
          </p:nvGrpSpPr>
          <p:grpSpPr bwMode="auto">
            <a:xfrm>
              <a:off x="3751" y="2099"/>
              <a:ext cx="228" cy="288"/>
              <a:chOff x="2943" y="2399"/>
              <a:chExt cx="230" cy="288"/>
            </a:xfrm>
          </p:grpSpPr>
          <p:sp>
            <p:nvSpPr>
              <p:cNvPr id="7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68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2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6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3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64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54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6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6" name="Text Box 73"/>
          <p:cNvSpPr txBox="1">
            <a:spLocks noChangeArrowheads="1"/>
          </p:cNvSpPr>
          <p:nvPr/>
        </p:nvSpPr>
        <p:spPr bwMode="auto">
          <a:xfrm>
            <a:off x="3654425" y="1776413"/>
            <a:ext cx="530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Clearly, d</a:t>
            </a:r>
            <a:r>
              <a:rPr lang="en-US" sz="2400" baseline="-25000"/>
              <a:t>v</a:t>
            </a:r>
            <a:r>
              <a:rPr lang="en-US" sz="2400"/>
              <a:t>(z) = 5, d</a:t>
            </a:r>
            <a:r>
              <a:rPr lang="en-US" sz="2400" baseline="-25000"/>
              <a:t>x</a:t>
            </a:r>
            <a:r>
              <a:rPr lang="en-US" sz="2400"/>
              <a:t>(z) = 3, d</a:t>
            </a:r>
            <a:r>
              <a:rPr lang="en-US" sz="2400" baseline="-25000"/>
              <a:t>w</a:t>
            </a:r>
            <a:r>
              <a:rPr lang="en-US" sz="2400"/>
              <a:t>(z) = 3</a:t>
            </a:r>
          </a:p>
        </p:txBody>
      </p:sp>
      <p:sp>
        <p:nvSpPr>
          <p:cNvPr id="77" name="Text Box 74"/>
          <p:cNvSpPr txBox="1">
            <a:spLocks noChangeArrowheads="1"/>
          </p:cNvSpPr>
          <p:nvPr/>
        </p:nvSpPr>
        <p:spPr bwMode="auto">
          <a:xfrm>
            <a:off x="4275138" y="2935288"/>
            <a:ext cx="4057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/>
              <a:t>u</a:t>
            </a:r>
            <a:r>
              <a:rPr lang="en-US" sz="2400" dirty="0"/>
              <a:t>(z) = min { c(</a:t>
            </a:r>
            <a:r>
              <a:rPr lang="en-US" sz="2400" dirty="0" err="1"/>
              <a:t>u,v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v</a:t>
            </a:r>
            <a:r>
              <a:rPr lang="en-US" sz="2400" dirty="0"/>
              <a:t>(z),</a:t>
            </a:r>
          </a:p>
          <a:p>
            <a:r>
              <a:rPr lang="en-US" sz="2400" dirty="0"/>
              <a:t>                    c(</a:t>
            </a:r>
            <a:r>
              <a:rPr lang="en-US" sz="2400" dirty="0" err="1"/>
              <a:t>u,x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x</a:t>
            </a:r>
            <a:r>
              <a:rPr lang="en-US" sz="2400" dirty="0"/>
              <a:t>(z),</a:t>
            </a:r>
          </a:p>
          <a:p>
            <a:r>
              <a:rPr lang="en-US" sz="2400" dirty="0"/>
              <a:t>                    c(</a:t>
            </a:r>
            <a:r>
              <a:rPr lang="en-US" sz="2400" dirty="0" err="1"/>
              <a:t>u,w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w</a:t>
            </a:r>
            <a:r>
              <a:rPr lang="en-US" sz="2400" dirty="0"/>
              <a:t>(z) }</a:t>
            </a:r>
          </a:p>
          <a:p>
            <a:r>
              <a:rPr lang="en-US" sz="2400" dirty="0"/>
              <a:t>         = min {2 + 5,</a:t>
            </a:r>
          </a:p>
          <a:p>
            <a:r>
              <a:rPr lang="en-US" sz="2400" dirty="0"/>
              <a:t>                    1 + 3,</a:t>
            </a:r>
          </a:p>
          <a:p>
            <a:r>
              <a:rPr lang="en-US" sz="2400" dirty="0"/>
              <a:t>                    5 + 3}  = 4</a:t>
            </a:r>
          </a:p>
        </p:txBody>
      </p:sp>
      <p:sp>
        <p:nvSpPr>
          <p:cNvPr id="78" name="Text Box 75"/>
          <p:cNvSpPr txBox="1">
            <a:spLocks noChangeArrowheads="1"/>
          </p:cNvSpPr>
          <p:nvPr/>
        </p:nvSpPr>
        <p:spPr bwMode="auto">
          <a:xfrm>
            <a:off x="285720" y="4788298"/>
            <a:ext cx="62840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The node </a:t>
            </a:r>
            <a:r>
              <a:rPr lang="en-US" sz="2400" dirty="0">
                <a:solidFill>
                  <a:schemeClr val="accent2"/>
                </a:solidFill>
              </a:rPr>
              <a:t>that achieves minimum is next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hop </a:t>
            </a:r>
            <a:r>
              <a:rPr lang="en-US" sz="2400" dirty="0">
                <a:solidFill>
                  <a:schemeClr val="accent2"/>
                </a:solidFill>
              </a:rPr>
              <a:t>in shortest path </a:t>
            </a:r>
            <a:r>
              <a:rPr lang="en-US" sz="2400" dirty="0">
                <a:solidFill>
                  <a:schemeClr val="accent2"/>
                </a:solidFill>
                <a:latin typeface="MS Mincho" pitchFamily="49" charset="-128"/>
                <a:ea typeface="MS Mincho" pitchFamily="49" charset="-128"/>
              </a:rPr>
              <a:t>➜ </a:t>
            </a:r>
            <a:r>
              <a:rPr lang="en-US" sz="2400" dirty="0">
                <a:solidFill>
                  <a:schemeClr val="accent2"/>
                </a:solidFill>
              </a:rPr>
              <a:t>forwarding </a:t>
            </a:r>
            <a:r>
              <a:rPr lang="en-US" sz="2400" dirty="0" smtClean="0">
                <a:solidFill>
                  <a:schemeClr val="accent2"/>
                </a:solidFill>
              </a:rPr>
              <a:t>table.</a:t>
            </a:r>
          </a:p>
          <a:p>
            <a:pPr algn="l"/>
            <a:r>
              <a:rPr lang="en-US" dirty="0" smtClean="0"/>
              <a:t>Namely, packets from u destined for z are</a:t>
            </a:r>
          </a:p>
          <a:p>
            <a:pPr algn="l"/>
            <a:r>
              <a:rPr lang="en-US" dirty="0" smtClean="0"/>
              <a:t>forwarded out l</a:t>
            </a:r>
            <a:r>
              <a:rPr lang="en-US" sz="2400" dirty="0" smtClean="0"/>
              <a:t>ink between u and x.</a:t>
            </a:r>
            <a:endParaRPr lang="en-US" sz="2400" dirty="0"/>
          </a:p>
        </p:txBody>
      </p:sp>
      <p:sp>
        <p:nvSpPr>
          <p:cNvPr id="79" name="Text Box 76"/>
          <p:cNvSpPr txBox="1">
            <a:spLocks noChangeArrowheads="1"/>
          </p:cNvSpPr>
          <p:nvPr/>
        </p:nvSpPr>
        <p:spPr bwMode="auto">
          <a:xfrm>
            <a:off x="3862388" y="2473325"/>
            <a:ext cx="275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B-F equation says:</a:t>
            </a:r>
          </a:p>
        </p:txBody>
      </p:sp>
      <p:sp>
        <p:nvSpPr>
          <p:cNvPr id="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</a:t>
            </a:r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 bwMode="auto">
          <a:xfrm>
            <a:off x="214282" y="2357430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000364" y="2428868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4" name="Straight Arrow Connector 83"/>
          <p:cNvCxnSpPr>
            <a:stCxn id="44" idx="0"/>
            <a:endCxn id="71" idx="1"/>
          </p:cNvCxnSpPr>
          <p:nvPr/>
        </p:nvCxnSpPr>
        <p:spPr bwMode="auto">
          <a:xfrm>
            <a:off x="724176" y="2856177"/>
            <a:ext cx="487087" cy="474398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 (3)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343044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(y)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= estimate of least cost from x to y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knows cost to each neighbor v:  		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x,v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maintains  distance vector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[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(y): y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 ]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also maintains its neighbors’ distance vectors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each neighbor v, x maintains </a:t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= [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(y): y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є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N ]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785926"/>
            <a:ext cx="8462993" cy="335758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Context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071546"/>
            <a:ext cx="77724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lang="en-US" b="1" kern="0" noProof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DV </a:t>
            </a:r>
            <a:r>
              <a:rPr kumimoji="0" lang="en-US" sz="2400" b="1" i="0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Basic idea: 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From time-to-time, each node sends its own distance vector estimate to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neighbors.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Asynchronous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a node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receives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new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DV estimate from any neighbor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it saves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v’s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vector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 updates its own DV using B-F equation: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00034" y="3967467"/>
            <a:ext cx="7931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(y) </a:t>
            </a:r>
            <a:r>
              <a:rPr lang="en-US" sz="2400" b="1" dirty="0">
                <a:solidFill>
                  <a:schemeClr val="accent2"/>
                </a:solidFill>
                <a:ea typeface="Times New Roman" pitchFamily="18" charset="0"/>
                <a:cs typeface="Times" pitchFamily="18" charset="0"/>
              </a:rPr>
              <a:t>←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min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{c(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x,v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) + 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(y)}    for each node y </a:t>
            </a:r>
            <a:r>
              <a:rPr lang="en-US" sz="2400" b="1" dirty="0">
                <a:solidFill>
                  <a:schemeClr val="accent2"/>
                </a:solidFill>
                <a:ea typeface="MS Mincho" pitchFamily="49" charset="-128"/>
              </a:rPr>
              <a:t>∊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5763" y="4786333"/>
            <a:ext cx="7772400" cy="114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b="1" dirty="0" smtClean="0"/>
              <a:t>Under </a:t>
            </a:r>
            <a:r>
              <a:rPr lang="en-US" sz="2400" b="1" dirty="0"/>
              <a:t>minor, natural conditions, the estimate </a:t>
            </a:r>
            <a:r>
              <a:rPr lang="en-US" sz="2400" b="1" dirty="0" err="1">
                <a:cs typeface="Times New Roman" pitchFamily="18" charset="0"/>
              </a:rPr>
              <a:t>D</a:t>
            </a:r>
            <a:r>
              <a:rPr lang="en-US" sz="2400" b="1" baseline="-30000" dirty="0" err="1">
                <a:cs typeface="Times New Roman" pitchFamily="18" charset="0"/>
              </a:rPr>
              <a:t>x</a:t>
            </a:r>
            <a:r>
              <a:rPr lang="en-US" sz="2400" b="1" dirty="0">
                <a:cs typeface="Times New Roman" pitchFamily="18" charset="0"/>
              </a:rPr>
              <a:t>(y) </a:t>
            </a:r>
            <a:r>
              <a:rPr lang="en-US" sz="2400" b="1" dirty="0" smtClean="0">
                <a:cs typeface="Times New Roman" pitchFamily="18" charset="0"/>
              </a:rPr>
              <a:t>converges </a:t>
            </a:r>
            <a:r>
              <a:rPr lang="en-US" sz="2400" b="1" dirty="0">
                <a:cs typeface="Times New Roman" pitchFamily="18" charset="0"/>
              </a:rPr>
              <a:t>to the actual least cost</a:t>
            </a:r>
            <a:r>
              <a:rPr lang="en-US" sz="2400" b="1" dirty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400" b="1" dirty="0" err="1"/>
              <a:t>d</a:t>
            </a:r>
            <a:r>
              <a:rPr lang="en-US" sz="2400" b="1" baseline="-25000" dirty="0" err="1"/>
              <a:t>x</a:t>
            </a:r>
            <a:r>
              <a:rPr lang="en-US" sz="2400" b="1" dirty="0"/>
              <a:t>(y</a:t>
            </a:r>
            <a:r>
              <a:rPr lang="en-US" sz="2400" b="1" dirty="0" smtClean="0"/>
              <a:t>). </a:t>
            </a:r>
            <a:endParaRPr lang="en-US" sz="2400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</a:t>
            </a:r>
            <a:r>
              <a:rPr lang="en-US" dirty="0" smtClean="0"/>
              <a:t>Vector Algorithm </a:t>
            </a:r>
            <a:r>
              <a:rPr lang="en-US" dirty="0"/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1975" y="1362075"/>
            <a:ext cx="37814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Iterative, asynchronous: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local iteration caused by: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local link cost change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DV update message from neighbor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Distributed: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node notifies neighbors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only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when its DV changes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neighbors then notify their neighbors if necessary.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148263" y="1785937"/>
            <a:ext cx="3781425" cy="4186238"/>
            <a:chOff x="3303" y="969"/>
            <a:chExt cx="2382" cy="2637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303" y="969"/>
              <a:ext cx="2382" cy="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 dirty="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 dirty="0">
                  <a:solidFill>
                    <a:schemeClr val="accent2"/>
                  </a:solidFill>
                  <a:latin typeface="+mn-lt"/>
                </a:rPr>
                <a:t>wait</a:t>
              </a:r>
              <a:r>
                <a:rPr lang="en-US" sz="2000" dirty="0">
                  <a:latin typeface="+mn-lt"/>
                </a:rPr>
                <a:t> for (change in local link cost or </a:t>
              </a:r>
              <a:r>
                <a:rPr lang="en-US" sz="2000" dirty="0" err="1">
                  <a:latin typeface="+mn-lt"/>
                </a:rPr>
                <a:t>msg</a:t>
              </a:r>
              <a:r>
                <a:rPr lang="en-US" sz="2000" dirty="0">
                  <a:latin typeface="+mn-lt"/>
                </a:rPr>
                <a:t> from neighbor)</a:t>
              </a:r>
            </a:p>
            <a:p>
              <a:pPr>
                <a:spcBef>
                  <a:spcPct val="50000"/>
                </a:spcBef>
              </a:pPr>
              <a:endParaRPr lang="en-US" sz="2000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 dirty="0" err="1">
                  <a:solidFill>
                    <a:schemeClr val="accent2"/>
                  </a:solidFill>
                  <a:latin typeface="+mn-lt"/>
                </a:rPr>
                <a:t>recompute</a:t>
              </a:r>
              <a:r>
                <a:rPr lang="en-US" sz="2000" dirty="0">
                  <a:latin typeface="+mn-lt"/>
                </a:rPr>
                <a:t> estimates</a:t>
              </a:r>
            </a:p>
            <a:p>
              <a:pPr>
                <a:spcBef>
                  <a:spcPct val="50000"/>
                </a:spcBef>
              </a:pPr>
              <a:endParaRPr lang="en-US" sz="2000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if DV to any </a:t>
              </a:r>
              <a:r>
                <a:rPr lang="en-US" sz="2000" dirty="0" smtClean="0">
                  <a:latin typeface="+mn-lt"/>
                </a:rPr>
                <a:t>destination </a:t>
              </a:r>
              <a:r>
                <a:rPr lang="en-US" sz="2000" dirty="0">
                  <a:latin typeface="+mn-lt"/>
                </a:rPr>
                <a:t>has changed, </a:t>
              </a:r>
              <a:r>
                <a:rPr lang="en-US" sz="2400" i="1" dirty="0">
                  <a:solidFill>
                    <a:schemeClr val="accent2"/>
                  </a:solidFill>
                  <a:latin typeface="+mn-lt"/>
                </a:rPr>
                <a:t>notify</a:t>
              </a:r>
              <a:r>
                <a:rPr lang="en-US" sz="2000" dirty="0">
                  <a:latin typeface="+mn-lt"/>
                </a:rPr>
                <a:t> neighbors </a:t>
              </a:r>
              <a:endParaRPr lang="en-US" sz="2400" dirty="0"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/>
              <a:ahLst/>
              <a:cxnLst>
                <a:cxn ang="0">
                  <a:pos x="960" y="2010"/>
                </a:cxn>
                <a:cxn ang="0">
                  <a:pos x="961" y="2256"/>
                </a:cxn>
                <a:cxn ang="0">
                  <a:pos x="0" y="2256"/>
                </a:cxn>
                <a:cxn ang="0">
                  <a:pos x="0" y="0"/>
                </a:cxn>
                <a:cxn ang="0">
                  <a:pos x="978" y="0"/>
                </a:cxn>
                <a:cxn ang="0">
                  <a:pos x="978" y="155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00562" y="1328726"/>
            <a:ext cx="25717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Each node: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</a:t>
            </a:r>
            <a:r>
              <a:rPr lang="en-US" dirty="0" smtClean="0"/>
              <a:t>Vector </a:t>
            </a:r>
            <a:r>
              <a:rPr lang="en-US" dirty="0"/>
              <a:t>Algorithm 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472067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72068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72069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   y   z</a:t>
              </a:r>
            </a:p>
          </p:txBody>
        </p:sp>
        <p:sp>
          <p:nvSpPr>
            <p:cNvPr id="472070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</a:t>
              </a:r>
            </a:p>
          </p:txBody>
        </p:sp>
        <p:sp>
          <p:nvSpPr>
            <p:cNvPr id="472071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</a:p>
          </p:txBody>
        </p:sp>
        <p:sp>
          <p:nvSpPr>
            <p:cNvPr id="472072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z</a:t>
              </a:r>
            </a:p>
          </p:txBody>
        </p:sp>
        <p:sp>
          <p:nvSpPr>
            <p:cNvPr id="472073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0  2   7</a:t>
              </a:r>
            </a:p>
          </p:txBody>
        </p:sp>
        <p:sp>
          <p:nvSpPr>
            <p:cNvPr id="472074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5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6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7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8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9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80" name="Text Box 16"/>
            <p:cNvSpPr txBox="1">
              <a:spLocks noChangeArrowheads="1"/>
            </p:cNvSpPr>
            <p:nvPr/>
          </p:nvSpPr>
          <p:spPr bwMode="auto">
            <a:xfrm rot="16200000">
              <a:off x="133" y="827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from</a:t>
              </a:r>
            </a:p>
          </p:txBody>
        </p:sp>
        <p:sp>
          <p:nvSpPr>
            <p:cNvPr id="472081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cost to</a:t>
              </a:r>
            </a:p>
          </p:txBody>
        </p:sp>
      </p:grpSp>
      <p:sp>
        <p:nvSpPr>
          <p:cNvPr id="472082" name="Text Box 18"/>
          <p:cNvSpPr txBox="1">
            <a:spLocks noChangeArrowheads="1"/>
          </p:cNvSpPr>
          <p:nvPr/>
        </p:nvSpPr>
        <p:spPr bwMode="auto">
          <a:xfrm rot="16200000">
            <a:off x="3627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083" name="Text Box 19"/>
          <p:cNvSpPr txBox="1">
            <a:spLocks noChangeArrowheads="1"/>
          </p:cNvSpPr>
          <p:nvPr/>
        </p:nvSpPr>
        <p:spPr bwMode="auto">
          <a:xfrm rot="16200000">
            <a:off x="362744" y="55808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093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094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095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096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097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098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099" name="Text Box 35"/>
          <p:cNvSpPr txBox="1">
            <a:spLocks noChangeArrowheads="1"/>
          </p:cNvSpPr>
          <p:nvPr/>
        </p:nvSpPr>
        <p:spPr bwMode="auto">
          <a:xfrm>
            <a:off x="3297238" y="1676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472100" name="Text Box 36"/>
          <p:cNvSpPr txBox="1">
            <a:spLocks noChangeArrowheads="1"/>
          </p:cNvSpPr>
          <p:nvPr/>
        </p:nvSpPr>
        <p:spPr bwMode="auto">
          <a:xfrm rot="16200000">
            <a:off x="2420144" y="19994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101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02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03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04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105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106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107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108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09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0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1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2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3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50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51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52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153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154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155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156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57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58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59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</a:t>
            </a:r>
          </a:p>
        </p:txBody>
      </p:sp>
      <p:sp>
        <p:nvSpPr>
          <p:cNvPr id="472160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472161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472162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63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  <a:p>
            <a:r>
              <a:rPr lang="en-US" sz="1800"/>
              <a:t>2   0   1</a:t>
            </a:r>
          </a:p>
        </p:txBody>
      </p:sp>
      <p:sp>
        <p:nvSpPr>
          <p:cNvPr id="472164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∞ ∞  ∞</a:t>
            </a:r>
          </a:p>
        </p:txBody>
      </p:sp>
      <p:sp>
        <p:nvSpPr>
          <p:cNvPr id="472165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472166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472177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78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79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0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1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2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7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8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472190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472192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3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4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5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6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197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8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189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9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/>
                <a:ahLst/>
                <a:cxnLst>
                  <a:cxn ang="0">
                    <a:pos x="540" y="3"/>
                  </a:cxn>
                  <a:cxn ang="0">
                    <a:pos x="0" y="0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5" name="Group 136"/>
              <p:cNvGrpSpPr>
                <a:grpSpLocks/>
              </p:cNvGrpSpPr>
              <p:nvPr/>
            </p:nvGrpSpPr>
            <p:grpSpPr bwMode="auto">
              <a:xfrm>
                <a:off x="31" y="1598"/>
                <a:ext cx="202" cy="233"/>
                <a:chOff x="2952" y="2429"/>
                <a:chExt cx="203" cy="233"/>
              </a:xfrm>
            </p:grpSpPr>
            <p:sp>
              <p:nvSpPr>
                <p:cNvPr id="47220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0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/>
                    <a:t>x</a:t>
                  </a:r>
                  <a:endParaRPr lang="en-US" sz="18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33"/>
                <a:chOff x="1740" y="2276"/>
                <a:chExt cx="316" cy="233"/>
              </a:xfrm>
            </p:grpSpPr>
            <p:sp>
              <p:nvSpPr>
                <p:cNvPr id="472204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5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6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7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472208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grpSp>
              <p:nvGrpSpPr>
                <p:cNvPr id="7" name="Group 145"/>
                <p:cNvGrpSpPr>
                  <a:grpSpLocks/>
                </p:cNvGrpSpPr>
                <p:nvPr/>
              </p:nvGrpSpPr>
              <p:grpSpPr bwMode="auto">
                <a:xfrm>
                  <a:off x="1790" y="2276"/>
                  <a:ext cx="194" cy="233"/>
                  <a:chOff x="2948" y="2399"/>
                  <a:chExt cx="195" cy="233"/>
                </a:xfrm>
              </p:grpSpPr>
              <p:sp>
                <p:nvSpPr>
                  <p:cNvPr id="472210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472211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195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800"/>
                      <a:t>z</a:t>
                    </a:r>
                  </a:p>
                </p:txBody>
              </p:sp>
            </p:grpSp>
          </p:grpSp>
          <p:sp>
            <p:nvSpPr>
              <p:cNvPr id="472212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1</a:t>
                </a: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213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2</a:t>
                </a: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214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7</a:t>
                </a:r>
                <a:endParaRPr lang="en-US" sz="1800">
                  <a:latin typeface="Times New Roman" pitchFamily="18" charset="0"/>
                </a:endParaRPr>
              </a:p>
            </p:txBody>
          </p:sp>
          <p:grpSp>
            <p:nvGrpSpPr>
              <p:cNvPr id="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33"/>
                <a:chOff x="1740" y="2306"/>
                <a:chExt cx="316" cy="233"/>
              </a:xfrm>
            </p:grpSpPr>
            <p:sp>
              <p:nvSpPr>
                <p:cNvPr id="472216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7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8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9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472220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grpSp>
              <p:nvGrpSpPr>
                <p:cNvPr id="9" name="Group 157"/>
                <p:cNvGrpSpPr>
                  <a:grpSpLocks/>
                </p:cNvGrpSpPr>
                <p:nvPr/>
              </p:nvGrpSpPr>
              <p:grpSpPr bwMode="auto">
                <a:xfrm>
                  <a:off x="1801" y="2306"/>
                  <a:ext cx="192" cy="233"/>
                  <a:chOff x="2957" y="2429"/>
                  <a:chExt cx="194" cy="233"/>
                </a:xfrm>
              </p:grpSpPr>
              <p:sp>
                <p:nvSpPr>
                  <p:cNvPr id="472222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472223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194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800"/>
                      <a:t>y</a:t>
                    </a:r>
                    <a:endParaRPr lang="en-US" sz="18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472224" name="Text Box 160"/>
          <p:cNvSpPr txBox="1">
            <a:spLocks noChangeArrowheads="1"/>
          </p:cNvSpPr>
          <p:nvPr/>
        </p:nvSpPr>
        <p:spPr bwMode="auto">
          <a:xfrm>
            <a:off x="0" y="642918"/>
            <a:ext cx="157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 dirty="0">
                <a:solidFill>
                  <a:schemeClr val="bg1"/>
                </a:solidFill>
              </a:rPr>
              <a:t>node x table</a:t>
            </a:r>
          </a:p>
        </p:txBody>
      </p:sp>
      <p:sp>
        <p:nvSpPr>
          <p:cNvPr id="472225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y table</a:t>
            </a:r>
          </a:p>
        </p:txBody>
      </p:sp>
      <p:sp>
        <p:nvSpPr>
          <p:cNvPr id="472226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z table</a:t>
            </a:r>
          </a:p>
        </p:txBody>
      </p:sp>
      <p:sp>
        <p:nvSpPr>
          <p:cNvPr id="472227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28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29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30" name="Oval 166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32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 = min{c(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(y), 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(y)} </a:t>
            </a:r>
            <a:br>
              <a:rPr lang="fr-FR" sz="1800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472233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234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i="1" dirty="0" err="1">
                <a:solidFill>
                  <a:schemeClr val="bg1"/>
                </a:solidFill>
              </a:rPr>
              <a:t>D</a:t>
            </a:r>
            <a:r>
              <a:rPr lang="fr-FR" sz="1800" i="1" baseline="-25000" dirty="0" err="1">
                <a:solidFill>
                  <a:schemeClr val="bg1"/>
                </a:solidFill>
              </a:rPr>
              <a:t>x</a:t>
            </a:r>
            <a:r>
              <a:rPr lang="fr-FR" sz="1800" i="1" dirty="0">
                <a:solidFill>
                  <a:schemeClr val="bg1"/>
                </a:solidFill>
              </a:rPr>
              <a:t>(z) = </a:t>
            </a:r>
            <a:r>
              <a:rPr lang="fr-FR" sz="1800" dirty="0">
                <a:solidFill>
                  <a:schemeClr val="bg1"/>
                </a:solidFill>
              </a:rPr>
              <a:t>min{</a:t>
            </a:r>
            <a:r>
              <a:rPr lang="fr-FR" sz="1800" i="1" dirty="0">
                <a:solidFill>
                  <a:schemeClr val="bg1"/>
                </a:solidFill>
              </a:rPr>
              <a:t>c(</a:t>
            </a:r>
            <a:r>
              <a:rPr lang="fr-FR" sz="1800" i="1" dirty="0" err="1">
                <a:solidFill>
                  <a:schemeClr val="bg1"/>
                </a:solidFill>
              </a:rPr>
              <a:t>x,y</a:t>
            </a:r>
            <a:r>
              <a:rPr lang="fr-FR" sz="1800" i="1" dirty="0">
                <a:solidFill>
                  <a:schemeClr val="bg1"/>
                </a:solidFill>
              </a:rPr>
              <a:t>) + </a:t>
            </a:r>
            <a:br>
              <a:rPr lang="fr-FR" sz="1800" i="1" dirty="0">
                <a:solidFill>
                  <a:schemeClr val="bg1"/>
                </a:solidFill>
              </a:rPr>
            </a:br>
            <a:r>
              <a:rPr lang="fr-FR" sz="1800" i="1" dirty="0">
                <a:solidFill>
                  <a:schemeClr val="bg1"/>
                </a:solidFill>
              </a:rPr>
              <a:t>      D</a:t>
            </a:r>
            <a:r>
              <a:rPr lang="fr-FR" sz="1800" i="1" baseline="-25000" dirty="0">
                <a:solidFill>
                  <a:schemeClr val="bg1"/>
                </a:solidFill>
              </a:rPr>
              <a:t>y</a:t>
            </a:r>
            <a:r>
              <a:rPr lang="fr-FR" sz="1800" i="1" dirty="0">
                <a:solidFill>
                  <a:schemeClr val="bg1"/>
                </a:solidFill>
              </a:rPr>
              <a:t>(z), c(</a:t>
            </a:r>
            <a:r>
              <a:rPr lang="fr-FR" sz="1800" i="1" dirty="0" err="1">
                <a:solidFill>
                  <a:schemeClr val="bg1"/>
                </a:solidFill>
              </a:rPr>
              <a:t>x,z</a:t>
            </a:r>
            <a:r>
              <a:rPr lang="fr-FR" sz="1800" i="1" dirty="0">
                <a:solidFill>
                  <a:schemeClr val="bg1"/>
                </a:solidFill>
              </a:rPr>
              <a:t>) + D</a:t>
            </a:r>
            <a:r>
              <a:rPr lang="fr-FR" sz="1800" i="1" baseline="-25000" dirty="0">
                <a:solidFill>
                  <a:schemeClr val="bg1"/>
                </a:solidFill>
              </a:rPr>
              <a:t>z</a:t>
            </a:r>
            <a:r>
              <a:rPr lang="fr-FR" sz="1800" i="1" dirty="0">
                <a:solidFill>
                  <a:schemeClr val="bg1"/>
                </a:solidFill>
              </a:rPr>
              <a:t>(z)</a:t>
            </a:r>
            <a:r>
              <a:rPr lang="fr-FR" sz="1800" dirty="0">
                <a:solidFill>
                  <a:schemeClr val="bg1"/>
                </a:solidFill>
              </a:rPr>
              <a:t>} </a:t>
            </a:r>
          </a:p>
          <a:p>
            <a:pPr algn="just"/>
            <a:r>
              <a:rPr lang="fr-FR" sz="1800" dirty="0">
                <a:solidFill>
                  <a:schemeClr val="bg1"/>
                </a:solidFill>
              </a:rPr>
              <a:t>= min{2+1 , 7+0} = 3</a:t>
            </a:r>
          </a:p>
        </p:txBody>
      </p:sp>
      <p:sp>
        <p:nvSpPr>
          <p:cNvPr id="472235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236" name="Text Box 172"/>
          <p:cNvSpPr txBox="1">
            <a:spLocks noChangeArrowheads="1"/>
          </p:cNvSpPr>
          <p:nvPr/>
        </p:nvSpPr>
        <p:spPr bwMode="auto">
          <a:xfrm>
            <a:off x="3922713" y="16795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472237" name="Text Box 17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2 </a:t>
            </a:r>
          </a:p>
        </p:txBody>
      </p:sp>
      <p:sp>
        <p:nvSpPr>
          <p:cNvPr id="1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232" grpId="0"/>
      <p:bldP spid="472233" grpId="0" animBg="1"/>
      <p:bldP spid="472234" grpId="0"/>
      <p:bldP spid="472235" grpId="0" animBg="1"/>
      <p:bldP spid="472236" grpId="0"/>
      <p:bldP spid="4722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1813" y="990600"/>
            <a:ext cx="1754188" cy="1741488"/>
            <a:chOff x="239" y="192"/>
            <a:chExt cx="1105" cy="1097"/>
          </a:xfrm>
        </p:grpSpPr>
        <p:sp>
          <p:nvSpPr>
            <p:cNvPr id="626691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26692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26693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   y   z</a:t>
              </a:r>
            </a:p>
          </p:txBody>
        </p:sp>
        <p:sp>
          <p:nvSpPr>
            <p:cNvPr id="626694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</a:t>
              </a:r>
            </a:p>
          </p:txBody>
        </p:sp>
        <p:sp>
          <p:nvSpPr>
            <p:cNvPr id="626695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</a:p>
          </p:txBody>
        </p:sp>
        <p:sp>
          <p:nvSpPr>
            <p:cNvPr id="626696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z</a:t>
              </a:r>
            </a:p>
          </p:txBody>
        </p:sp>
        <p:sp>
          <p:nvSpPr>
            <p:cNvPr id="626697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6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0  2   7</a:t>
              </a:r>
            </a:p>
          </p:txBody>
        </p:sp>
        <p:sp>
          <p:nvSpPr>
            <p:cNvPr id="626698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699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0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1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2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3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4" name="Text Box 16"/>
            <p:cNvSpPr txBox="1">
              <a:spLocks noChangeArrowheads="1"/>
            </p:cNvSpPr>
            <p:nvPr/>
          </p:nvSpPr>
          <p:spPr bwMode="auto">
            <a:xfrm rot="16200000">
              <a:off x="131" y="826"/>
              <a:ext cx="4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from</a:t>
              </a:r>
            </a:p>
          </p:txBody>
        </p:sp>
        <p:sp>
          <p:nvSpPr>
            <p:cNvPr id="626705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cost to</a:t>
              </a:r>
            </a:p>
          </p:txBody>
        </p:sp>
      </p:grpSp>
      <p:sp>
        <p:nvSpPr>
          <p:cNvPr id="626706" name="Text Box 18"/>
          <p:cNvSpPr txBox="1">
            <a:spLocks noChangeArrowheads="1"/>
          </p:cNvSpPr>
          <p:nvPr/>
        </p:nvSpPr>
        <p:spPr bwMode="auto">
          <a:xfrm rot="16200000">
            <a:off x="359928" y="38269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07" name="Text Box 19"/>
          <p:cNvSpPr txBox="1">
            <a:spLocks noChangeArrowheads="1"/>
          </p:cNvSpPr>
          <p:nvPr/>
        </p:nvSpPr>
        <p:spPr bwMode="auto">
          <a:xfrm rot="16200000">
            <a:off x="359928" y="55795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08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09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0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11" name="Text Box 23"/>
          <p:cNvSpPr txBox="1">
            <a:spLocks noChangeArrowheads="1"/>
          </p:cNvSpPr>
          <p:nvPr/>
        </p:nvSpPr>
        <p:spPr bwMode="auto">
          <a:xfrm>
            <a:off x="5181600" y="1752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12" name="Text Box 24"/>
          <p:cNvSpPr txBox="1">
            <a:spLocks noChangeArrowheads="1"/>
          </p:cNvSpPr>
          <p:nvPr/>
        </p:nvSpPr>
        <p:spPr bwMode="auto">
          <a:xfrm>
            <a:off x="5181600" y="2057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13" name="Text Box 25"/>
          <p:cNvSpPr txBox="1">
            <a:spLocks noChangeArrowheads="1"/>
          </p:cNvSpPr>
          <p:nvPr/>
        </p:nvSpPr>
        <p:spPr bwMode="auto">
          <a:xfrm>
            <a:off x="5181600" y="2362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14" name="Text Box 26"/>
          <p:cNvSpPr txBox="1">
            <a:spLocks noChangeArrowheads="1"/>
          </p:cNvSpPr>
          <p:nvPr/>
        </p:nvSpPr>
        <p:spPr bwMode="auto">
          <a:xfrm>
            <a:off x="5486400" y="1752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15" name="Text Box 27"/>
          <p:cNvSpPr txBox="1">
            <a:spLocks noChangeArrowheads="1"/>
          </p:cNvSpPr>
          <p:nvPr/>
        </p:nvSpPr>
        <p:spPr bwMode="auto">
          <a:xfrm rot="16200000">
            <a:off x="4627128" y="2074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16" name="Text Box 28"/>
          <p:cNvSpPr txBox="1">
            <a:spLocks noChangeArrowheads="1"/>
          </p:cNvSpPr>
          <p:nvPr/>
        </p:nvSpPr>
        <p:spPr bwMode="auto">
          <a:xfrm>
            <a:off x="5486400" y="1066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17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8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9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20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21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22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23" name="Text Box 35"/>
          <p:cNvSpPr txBox="1">
            <a:spLocks noChangeArrowheads="1"/>
          </p:cNvSpPr>
          <p:nvPr/>
        </p:nvSpPr>
        <p:spPr bwMode="auto">
          <a:xfrm>
            <a:off x="3276600" y="16764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24" name="Text Box 36"/>
          <p:cNvSpPr txBox="1">
            <a:spLocks noChangeArrowheads="1"/>
          </p:cNvSpPr>
          <p:nvPr/>
        </p:nvSpPr>
        <p:spPr bwMode="auto">
          <a:xfrm rot="16200000">
            <a:off x="2417328" y="19981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25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26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27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28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29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30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31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32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3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4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5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6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7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38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39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0" name="Text Box 52"/>
          <p:cNvSpPr txBox="1">
            <a:spLocks noChangeArrowheads="1"/>
          </p:cNvSpPr>
          <p:nvPr/>
        </p:nvSpPr>
        <p:spPr bwMode="auto">
          <a:xfrm>
            <a:off x="3276600" y="30480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41" name="Text Box 53"/>
          <p:cNvSpPr txBox="1">
            <a:spLocks noChangeArrowheads="1"/>
          </p:cNvSpPr>
          <p:nvPr/>
        </p:nvSpPr>
        <p:spPr bwMode="auto">
          <a:xfrm>
            <a:off x="2971800" y="34290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42" name="Text Box 54"/>
          <p:cNvSpPr txBox="1">
            <a:spLocks noChangeArrowheads="1"/>
          </p:cNvSpPr>
          <p:nvPr/>
        </p:nvSpPr>
        <p:spPr bwMode="auto">
          <a:xfrm>
            <a:off x="2971800" y="37338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43" name="Text Box 55"/>
          <p:cNvSpPr txBox="1">
            <a:spLocks noChangeArrowheads="1"/>
          </p:cNvSpPr>
          <p:nvPr/>
        </p:nvSpPr>
        <p:spPr bwMode="auto">
          <a:xfrm>
            <a:off x="2971800" y="40386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44" name="Text Box 56"/>
          <p:cNvSpPr txBox="1">
            <a:spLocks noChangeArrowheads="1"/>
          </p:cNvSpPr>
          <p:nvPr/>
        </p:nvSpPr>
        <p:spPr bwMode="auto">
          <a:xfrm>
            <a:off x="3276600" y="34290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0  2   7</a:t>
            </a:r>
          </a:p>
        </p:txBody>
      </p:sp>
      <p:sp>
        <p:nvSpPr>
          <p:cNvPr id="626745" name="Text Box 57"/>
          <p:cNvSpPr txBox="1">
            <a:spLocks noChangeArrowheads="1"/>
          </p:cNvSpPr>
          <p:nvPr/>
        </p:nvSpPr>
        <p:spPr bwMode="auto">
          <a:xfrm rot="16200000">
            <a:off x="2417328" y="37507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46" name="Text Box 58"/>
          <p:cNvSpPr txBox="1">
            <a:spLocks noChangeArrowheads="1"/>
          </p:cNvSpPr>
          <p:nvPr/>
        </p:nvSpPr>
        <p:spPr bwMode="auto">
          <a:xfrm>
            <a:off x="3276600" y="27432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47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8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9" name="Text Box 61"/>
          <p:cNvSpPr txBox="1">
            <a:spLocks noChangeArrowheads="1"/>
          </p:cNvSpPr>
          <p:nvPr/>
        </p:nvSpPr>
        <p:spPr bwMode="auto">
          <a:xfrm>
            <a:off x="5486400" y="31242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50" name="Text Box 62"/>
          <p:cNvSpPr txBox="1">
            <a:spLocks noChangeArrowheads="1"/>
          </p:cNvSpPr>
          <p:nvPr/>
        </p:nvSpPr>
        <p:spPr bwMode="auto">
          <a:xfrm>
            <a:off x="5181600" y="35052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51" name="Text Box 63"/>
          <p:cNvSpPr txBox="1">
            <a:spLocks noChangeArrowheads="1"/>
          </p:cNvSpPr>
          <p:nvPr/>
        </p:nvSpPr>
        <p:spPr bwMode="auto">
          <a:xfrm>
            <a:off x="5181600" y="38100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52" name="Text Box 64"/>
          <p:cNvSpPr txBox="1">
            <a:spLocks noChangeArrowheads="1"/>
          </p:cNvSpPr>
          <p:nvPr/>
        </p:nvSpPr>
        <p:spPr bwMode="auto">
          <a:xfrm>
            <a:off x="5181600" y="41148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53" name="Text Box 65"/>
          <p:cNvSpPr txBox="1">
            <a:spLocks noChangeArrowheads="1"/>
          </p:cNvSpPr>
          <p:nvPr/>
        </p:nvSpPr>
        <p:spPr bwMode="auto">
          <a:xfrm>
            <a:off x="5486400" y="35052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54" name="Text Box 66"/>
          <p:cNvSpPr txBox="1">
            <a:spLocks noChangeArrowheads="1"/>
          </p:cNvSpPr>
          <p:nvPr/>
        </p:nvSpPr>
        <p:spPr bwMode="auto">
          <a:xfrm rot="16200000">
            <a:off x="4627128" y="38269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55" name="Text Box 67"/>
          <p:cNvSpPr txBox="1">
            <a:spLocks noChangeArrowheads="1"/>
          </p:cNvSpPr>
          <p:nvPr/>
        </p:nvSpPr>
        <p:spPr bwMode="auto">
          <a:xfrm>
            <a:off x="5486400" y="28194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56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57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58" name="Text Box 70"/>
          <p:cNvSpPr txBox="1">
            <a:spLocks noChangeArrowheads="1"/>
          </p:cNvSpPr>
          <p:nvPr/>
        </p:nvSpPr>
        <p:spPr bwMode="auto">
          <a:xfrm>
            <a:off x="5410200" y="4800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59" name="Text Box 71"/>
          <p:cNvSpPr txBox="1">
            <a:spLocks noChangeArrowheads="1"/>
          </p:cNvSpPr>
          <p:nvPr/>
        </p:nvSpPr>
        <p:spPr bwMode="auto">
          <a:xfrm>
            <a:off x="5105400" y="5181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60" name="Text Box 72"/>
          <p:cNvSpPr txBox="1">
            <a:spLocks noChangeArrowheads="1"/>
          </p:cNvSpPr>
          <p:nvPr/>
        </p:nvSpPr>
        <p:spPr bwMode="auto">
          <a:xfrm>
            <a:off x="5105400" y="5486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61" name="Text Box 73"/>
          <p:cNvSpPr txBox="1">
            <a:spLocks noChangeArrowheads="1"/>
          </p:cNvSpPr>
          <p:nvPr/>
        </p:nvSpPr>
        <p:spPr bwMode="auto">
          <a:xfrm>
            <a:off x="5105400" y="5791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62" name="Text Box 74"/>
          <p:cNvSpPr txBox="1">
            <a:spLocks noChangeArrowheads="1"/>
          </p:cNvSpPr>
          <p:nvPr/>
        </p:nvSpPr>
        <p:spPr bwMode="auto">
          <a:xfrm>
            <a:off x="5410200" y="5181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63" name="Text Box 75"/>
          <p:cNvSpPr txBox="1">
            <a:spLocks noChangeArrowheads="1"/>
          </p:cNvSpPr>
          <p:nvPr/>
        </p:nvSpPr>
        <p:spPr bwMode="auto">
          <a:xfrm rot="16200000">
            <a:off x="4550928" y="5503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64" name="Text Box 76"/>
          <p:cNvSpPr txBox="1">
            <a:spLocks noChangeArrowheads="1"/>
          </p:cNvSpPr>
          <p:nvPr/>
        </p:nvSpPr>
        <p:spPr bwMode="auto">
          <a:xfrm>
            <a:off x="5410200" y="4495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65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66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67" name="Text Box 79"/>
          <p:cNvSpPr txBox="1">
            <a:spLocks noChangeArrowheads="1"/>
          </p:cNvSpPr>
          <p:nvPr/>
        </p:nvSpPr>
        <p:spPr bwMode="auto">
          <a:xfrm>
            <a:off x="3276600" y="4800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68" name="Text Box 80"/>
          <p:cNvSpPr txBox="1">
            <a:spLocks noChangeArrowheads="1"/>
          </p:cNvSpPr>
          <p:nvPr/>
        </p:nvSpPr>
        <p:spPr bwMode="auto">
          <a:xfrm>
            <a:off x="2971800" y="5181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69" name="Text Box 81"/>
          <p:cNvSpPr txBox="1">
            <a:spLocks noChangeArrowheads="1"/>
          </p:cNvSpPr>
          <p:nvPr/>
        </p:nvSpPr>
        <p:spPr bwMode="auto">
          <a:xfrm>
            <a:off x="2971800" y="5486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70" name="Text Box 82"/>
          <p:cNvSpPr txBox="1">
            <a:spLocks noChangeArrowheads="1"/>
          </p:cNvSpPr>
          <p:nvPr/>
        </p:nvSpPr>
        <p:spPr bwMode="auto">
          <a:xfrm>
            <a:off x="2971800" y="5791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71" name="Text Box 83"/>
          <p:cNvSpPr txBox="1">
            <a:spLocks noChangeArrowheads="1"/>
          </p:cNvSpPr>
          <p:nvPr/>
        </p:nvSpPr>
        <p:spPr bwMode="auto">
          <a:xfrm>
            <a:off x="3276600" y="5181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0  2   7</a:t>
            </a:r>
          </a:p>
        </p:txBody>
      </p:sp>
      <p:sp>
        <p:nvSpPr>
          <p:cNvPr id="626772" name="Text Box 84"/>
          <p:cNvSpPr txBox="1">
            <a:spLocks noChangeArrowheads="1"/>
          </p:cNvSpPr>
          <p:nvPr/>
        </p:nvSpPr>
        <p:spPr bwMode="auto">
          <a:xfrm rot="16200000">
            <a:off x="2417328" y="5503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73" name="Text Box 85"/>
          <p:cNvSpPr txBox="1">
            <a:spLocks noChangeArrowheads="1"/>
          </p:cNvSpPr>
          <p:nvPr/>
        </p:nvSpPr>
        <p:spPr bwMode="auto">
          <a:xfrm>
            <a:off x="3276600" y="4495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74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75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76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77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78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79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80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81" name="Text Box 93"/>
          <p:cNvSpPr txBox="1">
            <a:spLocks noChangeArrowheads="1"/>
          </p:cNvSpPr>
          <p:nvPr/>
        </p:nvSpPr>
        <p:spPr bwMode="auto">
          <a:xfrm>
            <a:off x="1447800" y="5638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</p:txBody>
      </p:sp>
      <p:sp>
        <p:nvSpPr>
          <p:cNvPr id="626782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83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5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</a:t>
            </a:r>
          </a:p>
        </p:txBody>
      </p:sp>
      <p:sp>
        <p:nvSpPr>
          <p:cNvPr id="626784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626785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5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626786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87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845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  <a:p>
            <a:r>
              <a:rPr lang="en-US" sz="1800" dirty="0"/>
              <a:t>2   0   1</a:t>
            </a:r>
          </a:p>
        </p:txBody>
      </p:sp>
      <p:sp>
        <p:nvSpPr>
          <p:cNvPr id="626788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∞ ∞  ∞</a:t>
            </a:r>
          </a:p>
        </p:txBody>
      </p:sp>
      <p:sp>
        <p:nvSpPr>
          <p:cNvPr id="626789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626790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626791" name="Text Box 103"/>
          <p:cNvSpPr txBox="1">
            <a:spLocks noChangeArrowheads="1"/>
          </p:cNvSpPr>
          <p:nvPr/>
        </p:nvSpPr>
        <p:spPr bwMode="auto">
          <a:xfrm>
            <a:off x="3276600" y="38100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2" name="Text Box 104"/>
          <p:cNvSpPr txBox="1">
            <a:spLocks noChangeArrowheads="1"/>
          </p:cNvSpPr>
          <p:nvPr/>
        </p:nvSpPr>
        <p:spPr bwMode="auto">
          <a:xfrm>
            <a:off x="3276600" y="4114800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626793" name="Text Box 105"/>
          <p:cNvSpPr txBox="1">
            <a:spLocks noChangeArrowheads="1"/>
          </p:cNvSpPr>
          <p:nvPr/>
        </p:nvSpPr>
        <p:spPr bwMode="auto">
          <a:xfrm>
            <a:off x="3276600" y="55626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4" name="Text Box 106"/>
          <p:cNvSpPr txBox="1">
            <a:spLocks noChangeArrowheads="1"/>
          </p:cNvSpPr>
          <p:nvPr/>
        </p:nvSpPr>
        <p:spPr bwMode="auto">
          <a:xfrm>
            <a:off x="3276600" y="5867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5" name="Text Box 107"/>
          <p:cNvSpPr txBox="1">
            <a:spLocks noChangeArrowheads="1"/>
          </p:cNvSpPr>
          <p:nvPr/>
        </p:nvSpPr>
        <p:spPr bwMode="auto">
          <a:xfrm>
            <a:off x="5486400" y="2133600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626796" name="Text Box 108"/>
          <p:cNvSpPr txBox="1">
            <a:spLocks noChangeArrowheads="1"/>
          </p:cNvSpPr>
          <p:nvPr/>
        </p:nvSpPr>
        <p:spPr bwMode="auto">
          <a:xfrm>
            <a:off x="5486400" y="2438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7" name="Text Box 109"/>
          <p:cNvSpPr txBox="1">
            <a:spLocks noChangeArrowheads="1"/>
          </p:cNvSpPr>
          <p:nvPr/>
        </p:nvSpPr>
        <p:spPr bwMode="auto">
          <a:xfrm>
            <a:off x="5486400" y="38862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8" name="Text Box 110"/>
          <p:cNvSpPr txBox="1">
            <a:spLocks noChangeArrowheads="1"/>
          </p:cNvSpPr>
          <p:nvPr/>
        </p:nvSpPr>
        <p:spPr bwMode="auto">
          <a:xfrm>
            <a:off x="5410200" y="5867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9" name="Text Box 111"/>
          <p:cNvSpPr txBox="1">
            <a:spLocks noChangeArrowheads="1"/>
          </p:cNvSpPr>
          <p:nvPr/>
        </p:nvSpPr>
        <p:spPr bwMode="auto">
          <a:xfrm>
            <a:off x="5410200" y="5486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800" name="Text Box 112"/>
          <p:cNvSpPr txBox="1">
            <a:spLocks noChangeArrowheads="1"/>
          </p:cNvSpPr>
          <p:nvPr/>
        </p:nvSpPr>
        <p:spPr bwMode="auto">
          <a:xfrm>
            <a:off x="5486400" y="41148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801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2" name="Line 114"/>
          <p:cNvSpPr>
            <a:spLocks noChangeShapeType="1"/>
          </p:cNvSpPr>
          <p:nvPr/>
        </p:nvSpPr>
        <p:spPr bwMode="auto">
          <a:xfrm>
            <a:off x="2133600" y="2057400"/>
            <a:ext cx="866764" cy="322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3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4" name="Line 116"/>
          <p:cNvSpPr>
            <a:spLocks noChangeShapeType="1"/>
          </p:cNvSpPr>
          <p:nvPr/>
        </p:nvSpPr>
        <p:spPr bwMode="auto">
          <a:xfrm>
            <a:off x="2133600" y="4114800"/>
            <a:ext cx="866764" cy="14573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5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6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7" name="Line 119"/>
          <p:cNvSpPr>
            <a:spLocks noChangeShapeType="1"/>
          </p:cNvSpPr>
          <p:nvPr/>
        </p:nvSpPr>
        <p:spPr bwMode="auto">
          <a:xfrm>
            <a:off x="4267200" y="1981200"/>
            <a:ext cx="947742" cy="166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8" name="Line 120"/>
          <p:cNvSpPr>
            <a:spLocks noChangeShapeType="1"/>
          </p:cNvSpPr>
          <p:nvPr/>
        </p:nvSpPr>
        <p:spPr bwMode="auto">
          <a:xfrm>
            <a:off x="4357686" y="2428868"/>
            <a:ext cx="857256" cy="2857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9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0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1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2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time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22375"/>
            <a:chOff x="2352" y="0"/>
            <a:chExt cx="1376" cy="770"/>
          </a:xfrm>
        </p:grpSpPr>
        <p:sp>
          <p:nvSpPr>
            <p:cNvPr id="626814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96"/>
              <a:chOff x="-17" y="1286"/>
              <a:chExt cx="1161" cy="696"/>
            </a:xfrm>
          </p:grpSpPr>
          <p:sp>
            <p:nvSpPr>
              <p:cNvPr id="626816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7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8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9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0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21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2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189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3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/>
                <a:ahLst/>
                <a:cxnLst>
                  <a:cxn ang="0">
                    <a:pos x="540" y="3"/>
                  </a:cxn>
                  <a:cxn ang="0">
                    <a:pos x="0" y="0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grpSp>
            <p:nvGrpSpPr>
              <p:cNvPr id="5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62682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26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52"/>
                <a:chOff x="1740" y="2276"/>
                <a:chExt cx="316" cy="252"/>
              </a:xfrm>
            </p:grpSpPr>
            <p:sp>
              <p:nvSpPr>
                <p:cNvPr id="626828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29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30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3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626832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grpSp>
              <p:nvGrpSpPr>
                <p:cNvPr id="7" name="Group 145"/>
                <p:cNvGrpSpPr>
                  <a:grpSpLocks/>
                </p:cNvGrpSpPr>
                <p:nvPr/>
              </p:nvGrpSpPr>
              <p:grpSpPr bwMode="auto">
                <a:xfrm>
                  <a:off x="1791" y="2276"/>
                  <a:ext cx="203" cy="252"/>
                  <a:chOff x="2948" y="2399"/>
                  <a:chExt cx="204" cy="252"/>
                </a:xfrm>
              </p:grpSpPr>
              <p:sp>
                <p:nvSpPr>
                  <p:cNvPr id="626834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626835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0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z</a:t>
                    </a:r>
                  </a:p>
                </p:txBody>
              </p:sp>
            </p:grpSp>
          </p:grpSp>
          <p:sp>
            <p:nvSpPr>
              <p:cNvPr id="626836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37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38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7</a:t>
                </a:r>
                <a:endParaRPr lang="en-US" sz="2000">
                  <a:latin typeface="Times New Roman" pitchFamily="18" charset="0"/>
                </a:endParaRPr>
              </a:p>
            </p:txBody>
          </p:sp>
          <p:grpSp>
            <p:nvGrpSpPr>
              <p:cNvPr id="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626840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1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2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626844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grpSp>
              <p:nvGrpSpPr>
                <p:cNvPr id="9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626846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626847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0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626848" name="Text Box 160"/>
          <p:cNvSpPr txBox="1">
            <a:spLocks noChangeArrowheads="1"/>
          </p:cNvSpPr>
          <p:nvPr/>
        </p:nvSpPr>
        <p:spPr bwMode="auto">
          <a:xfrm>
            <a:off x="0" y="642918"/>
            <a:ext cx="1593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 dirty="0">
                <a:solidFill>
                  <a:schemeClr val="bg1"/>
                </a:solidFill>
              </a:rPr>
              <a:t>node x table</a:t>
            </a:r>
          </a:p>
        </p:txBody>
      </p:sp>
      <p:sp>
        <p:nvSpPr>
          <p:cNvPr id="626849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85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y table</a:t>
            </a:r>
          </a:p>
        </p:txBody>
      </p:sp>
      <p:sp>
        <p:nvSpPr>
          <p:cNvPr id="626850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808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z table</a:t>
            </a:r>
          </a:p>
        </p:txBody>
      </p:sp>
      <p:sp>
        <p:nvSpPr>
          <p:cNvPr id="626851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2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3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4" name="Oval 166"/>
          <p:cNvSpPr>
            <a:spLocks noChangeArrowheads="1"/>
          </p:cNvSpPr>
          <p:nvPr/>
        </p:nvSpPr>
        <p:spPr bwMode="auto">
          <a:xfrm>
            <a:off x="32766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5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6" name="Rectangle 168"/>
          <p:cNvSpPr>
            <a:spLocks noChangeArrowheads="1"/>
          </p:cNvSpPr>
          <p:nvPr/>
        </p:nvSpPr>
        <p:spPr bwMode="auto">
          <a:xfrm>
            <a:off x="1428728" y="139463"/>
            <a:ext cx="451918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 = min{c(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(y), 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(y)} </a:t>
            </a:r>
            <a:br>
              <a:rPr lang="fr-FR" sz="1800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626857" name="Line 169"/>
          <p:cNvSpPr>
            <a:spLocks noChangeShapeType="1"/>
          </p:cNvSpPr>
          <p:nvPr/>
        </p:nvSpPr>
        <p:spPr bwMode="auto">
          <a:xfrm flipH="1">
            <a:off x="3760788" y="857232"/>
            <a:ext cx="311146" cy="9191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58" name="Rectangle 170"/>
          <p:cNvSpPr>
            <a:spLocks noChangeArrowheads="1"/>
          </p:cNvSpPr>
          <p:nvPr/>
        </p:nvSpPr>
        <p:spPr bwMode="auto">
          <a:xfrm>
            <a:off x="6000761" y="71414"/>
            <a:ext cx="31432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fr-FR" sz="1800" dirty="0" err="1">
                <a:solidFill>
                  <a:schemeClr val="bg1"/>
                </a:solidFill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</a:rPr>
              <a:t>x</a:t>
            </a:r>
            <a:r>
              <a:rPr lang="fr-FR" sz="1800" dirty="0">
                <a:solidFill>
                  <a:schemeClr val="bg1"/>
                </a:solidFill>
              </a:rPr>
              <a:t>(z</a:t>
            </a:r>
            <a:r>
              <a:rPr lang="fr-FR" sz="1800" dirty="0" smtClean="0">
                <a:solidFill>
                  <a:schemeClr val="bg1"/>
                </a:solidFill>
              </a:rPr>
              <a:t>) = </a:t>
            </a:r>
            <a:r>
              <a:rPr lang="fr-FR" sz="1800" dirty="0">
                <a:solidFill>
                  <a:schemeClr val="bg1"/>
                </a:solidFill>
              </a:rPr>
              <a:t>min{c(</a:t>
            </a:r>
            <a:r>
              <a:rPr lang="fr-FR" sz="1800" dirty="0" err="1">
                <a:solidFill>
                  <a:schemeClr val="bg1"/>
                </a:solidFill>
              </a:rPr>
              <a:t>x,y</a:t>
            </a:r>
            <a:r>
              <a:rPr lang="fr-FR" sz="1800" dirty="0" smtClean="0">
                <a:solidFill>
                  <a:schemeClr val="bg1"/>
                </a:solidFill>
              </a:rPr>
              <a:t>)  + </a:t>
            </a:r>
            <a:r>
              <a:rPr lang="fr-FR" sz="1800" dirty="0">
                <a:solidFill>
                  <a:schemeClr val="bg1"/>
                </a:solidFill>
              </a:rPr>
              <a:t/>
            </a:r>
            <a:br>
              <a:rPr lang="fr-FR" sz="1800" dirty="0">
                <a:solidFill>
                  <a:schemeClr val="bg1"/>
                </a:solidFill>
              </a:rPr>
            </a:br>
            <a:r>
              <a:rPr lang="fr-FR" sz="1800" dirty="0">
                <a:solidFill>
                  <a:schemeClr val="bg1"/>
                </a:solidFill>
              </a:rPr>
              <a:t>      D</a:t>
            </a:r>
            <a:r>
              <a:rPr lang="fr-FR" sz="1800" baseline="-25000" dirty="0">
                <a:solidFill>
                  <a:schemeClr val="bg1"/>
                </a:solidFill>
              </a:rPr>
              <a:t>y</a:t>
            </a:r>
            <a:r>
              <a:rPr lang="fr-FR" sz="1800" dirty="0">
                <a:solidFill>
                  <a:schemeClr val="bg1"/>
                </a:solidFill>
              </a:rPr>
              <a:t>(z), c(</a:t>
            </a:r>
            <a:r>
              <a:rPr lang="fr-FR" sz="1800" dirty="0" err="1">
                <a:solidFill>
                  <a:schemeClr val="bg1"/>
                </a:solidFill>
              </a:rPr>
              <a:t>x,z</a:t>
            </a:r>
            <a:r>
              <a:rPr lang="fr-FR" sz="1800" dirty="0">
                <a:solidFill>
                  <a:schemeClr val="bg1"/>
                </a:solidFill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</a:rPr>
              <a:t>z</a:t>
            </a:r>
            <a:r>
              <a:rPr lang="fr-FR" sz="1800" dirty="0">
                <a:solidFill>
                  <a:schemeClr val="bg1"/>
                </a:solidFill>
              </a:rPr>
              <a:t>(z)} </a:t>
            </a:r>
          </a:p>
          <a:p>
            <a:pPr algn="just"/>
            <a:r>
              <a:rPr lang="fr-FR" sz="1800" dirty="0">
                <a:solidFill>
                  <a:schemeClr val="bg1"/>
                </a:solidFill>
              </a:rPr>
              <a:t>= min{2+1 , 7+0} = </a:t>
            </a:r>
            <a:r>
              <a:rPr lang="fr-FR" sz="1800" dirty="0" smtClean="0">
                <a:solidFill>
                  <a:schemeClr val="bg1"/>
                </a:solidFill>
              </a:rPr>
              <a:t>3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626859" name="Line 171"/>
          <p:cNvSpPr>
            <a:spLocks noChangeShapeType="1"/>
          </p:cNvSpPr>
          <p:nvPr/>
        </p:nvSpPr>
        <p:spPr bwMode="auto">
          <a:xfrm flipH="1">
            <a:off x="4143372" y="428604"/>
            <a:ext cx="1892310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1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48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Link cost changes:</a:t>
            </a:r>
            <a:endParaRPr lang="en-US" sz="2000" dirty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node detects local link cost </a:t>
            </a:r>
            <a:r>
              <a:rPr lang="en-US" sz="2000" dirty="0" smtClean="0"/>
              <a:t>change. 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updates routing info, recalculates </a:t>
            </a:r>
            <a:br>
              <a:rPr lang="en-US" sz="2000" dirty="0"/>
            </a:br>
            <a:r>
              <a:rPr lang="en-US" sz="2000" dirty="0"/>
              <a:t>distance </a:t>
            </a:r>
            <a:r>
              <a:rPr lang="en-US" sz="2000" dirty="0" smtClean="0"/>
              <a:t>vector.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if DV changes, </a:t>
            </a:r>
            <a:r>
              <a:rPr lang="en-US" sz="2000" dirty="0" smtClean="0"/>
              <a:t>it notifies </a:t>
            </a:r>
            <a:r>
              <a:rPr lang="en-US" sz="2000" dirty="0"/>
              <a:t>neighbors </a:t>
            </a:r>
            <a:r>
              <a:rPr lang="en-US" sz="2000" dirty="0" smtClean="0"/>
              <a:t>.</a:t>
            </a:r>
            <a:endParaRPr lang="en-US" sz="2400" dirty="0"/>
          </a:p>
        </p:txBody>
      </p:sp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1500166" y="3286124"/>
            <a:ext cx="68580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0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 detects the link-cost change, updates its </a:t>
            </a:r>
            <a:r>
              <a:rPr lang="en-US" sz="2000" dirty="0" smtClean="0"/>
              <a:t>DV, and </a:t>
            </a:r>
            <a:r>
              <a:rPr lang="en-US" sz="2000" dirty="0"/>
              <a:t>informs its neighbors.</a:t>
            </a:r>
          </a:p>
          <a:p>
            <a:pPr algn="l">
              <a:tabLst>
                <a:tab pos="228600" algn="l"/>
                <a:tab pos="457200" algn="l"/>
              </a:tabLst>
            </a:pPr>
            <a:endParaRPr lang="en-US" sz="20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1102" y="3805251"/>
            <a:ext cx="1174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“good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news 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travels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fast”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1500166" y="4115707"/>
            <a:ext cx="76438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 receives the update from </a:t>
            </a:r>
            <a:r>
              <a:rPr lang="en-US" sz="2000" i="1" dirty="0"/>
              <a:t>y</a:t>
            </a:r>
            <a:r>
              <a:rPr lang="en-US" sz="2000" dirty="0"/>
              <a:t> and updates its table.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It computes a new least cost to </a:t>
            </a:r>
            <a:r>
              <a:rPr lang="en-US" sz="2000" i="1" dirty="0"/>
              <a:t>x</a:t>
            </a:r>
            <a:r>
              <a:rPr lang="en-US" sz="2000" dirty="0"/>
              <a:t>  and sends its neighbors its DV.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dirty="0"/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1498502" y="5258715"/>
            <a:ext cx="77169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2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 receives </a:t>
            </a:r>
            <a:r>
              <a:rPr lang="en-US" sz="2000" i="1" dirty="0" err="1"/>
              <a:t>z</a:t>
            </a:r>
            <a:r>
              <a:rPr lang="en-US" sz="2000" dirty="0" err="1"/>
              <a:t>’s</a:t>
            </a:r>
            <a:r>
              <a:rPr lang="en-US" sz="2000" dirty="0"/>
              <a:t> update and updates its distance table.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i="1" dirty="0" err="1"/>
              <a:t>y</a:t>
            </a:r>
            <a:r>
              <a:rPr lang="en-US" sz="2000" dirty="0" err="1"/>
              <a:t>’s</a:t>
            </a:r>
            <a:r>
              <a:rPr lang="en-US" sz="2000" dirty="0"/>
              <a:t> least costs do not change and hence </a:t>
            </a:r>
            <a:r>
              <a:rPr lang="en-US" sz="2000" i="1" dirty="0"/>
              <a:t>y</a:t>
            </a:r>
            <a:r>
              <a:rPr lang="en-US" sz="2000" dirty="0"/>
              <a:t>  does </a:t>
            </a:r>
            <a:r>
              <a:rPr lang="en-US" sz="2000" i="1" dirty="0"/>
              <a:t>not</a:t>
            </a:r>
            <a:r>
              <a:rPr lang="en-US" sz="2000" dirty="0"/>
              <a:t> send any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message to </a:t>
            </a:r>
            <a:r>
              <a:rPr lang="en-US" sz="2000" i="1" dirty="0"/>
              <a:t>z</a:t>
            </a:r>
            <a:r>
              <a:rPr lang="en-US" sz="2000" dirty="0"/>
              <a:t>. </a:t>
            </a:r>
          </a:p>
          <a:p>
            <a:pPr algn="l">
              <a:tabLst>
                <a:tab pos="228600" algn="l"/>
                <a:tab pos="457200" algn="l"/>
              </a:tabLst>
            </a:pPr>
            <a:endParaRPr lang="en-US" dirty="0"/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45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37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1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3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29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35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Distance Vector: </a:t>
            </a:r>
            <a:r>
              <a:rPr lang="en-US" sz="3600" dirty="0" smtClean="0"/>
              <a:t>Link Cost Changes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8596" y="1142984"/>
            <a:ext cx="471490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Link cost changes:</a:t>
            </a:r>
            <a:endParaRPr lang="en-US" sz="2000" dirty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good news travels fast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bad news travels slow - “count to infinity” problem!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44 iterations before algorithm stabilizes: see </a:t>
            </a:r>
            <a:r>
              <a:rPr lang="en-US" sz="2000" dirty="0" smtClean="0"/>
              <a:t>text!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Poisoned reverse: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If Z routes through Y to get to X 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dirty="0"/>
              <a:t>Z tells Y its (Z’s) distance to X is infinite (so Y won’t route to X via Z)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will this completely solve count to infinity problem?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389563" y="1600200"/>
            <a:ext cx="2184400" cy="1314450"/>
            <a:chOff x="3805" y="938"/>
            <a:chExt cx="1376" cy="828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3950" y="1388"/>
              <a:ext cx="210" cy="250"/>
              <a:chOff x="2951" y="2429"/>
              <a:chExt cx="213" cy="250"/>
            </a:xfrm>
          </p:grpSpPr>
          <p:sp>
            <p:nvSpPr>
              <p:cNvPr id="42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16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4746" y="1400"/>
              <a:ext cx="316" cy="250"/>
              <a:chOff x="1740" y="2306"/>
              <a:chExt cx="316" cy="250"/>
            </a:xfrm>
          </p:grpSpPr>
          <p:sp>
            <p:nvSpPr>
              <p:cNvPr id="34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9" name="Group 23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0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4649" y="119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4110" y="11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4351" y="152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3" name="Group 29"/>
            <p:cNvGrpSpPr>
              <a:grpSpLocks/>
            </p:cNvGrpSpPr>
            <p:nvPr/>
          </p:nvGrpSpPr>
          <p:grpSpPr bwMode="auto">
            <a:xfrm>
              <a:off x="4326" y="1076"/>
              <a:ext cx="316" cy="250"/>
              <a:chOff x="1740" y="2306"/>
              <a:chExt cx="316" cy="250"/>
            </a:xfrm>
          </p:grpSpPr>
          <p:sp>
            <p:nvSpPr>
              <p:cNvPr id="26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35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32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4" name="Text Box 38"/>
            <p:cNvSpPr txBox="1">
              <a:spLocks noChangeArrowheads="1"/>
            </p:cNvSpPr>
            <p:nvPr/>
          </p:nvSpPr>
          <p:spPr bwMode="auto">
            <a:xfrm>
              <a:off x="3964" y="93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Rectangle 2"/>
          <p:cNvSpPr txBox="1">
            <a:spLocks noChangeArrowheads="1"/>
          </p:cNvSpPr>
          <p:nvPr/>
        </p:nvSpPr>
        <p:spPr bwMode="white">
          <a:xfrm>
            <a:off x="142844" y="71414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Distance Vector: Link Cost Changes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2844" y="1128730"/>
            <a:ext cx="8696356" cy="508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Network Layer is responsible for</a:t>
            </a:r>
            <a:r>
              <a:rPr lang="en-US" sz="2800" b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routing 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and </a:t>
            </a:r>
            <a:r>
              <a:rPr lang="en-US" sz="2800" b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forwarding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routing process is used to build forwarding lookup tables.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Forwarding uses the lookup table to move an incoming packet to the correct outgoing link queue.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Routing algorithms use link cost metrics such as hops or delay.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Distance Vector (DV) is an </a:t>
            </a:r>
            <a:r>
              <a:rPr lang="en-US" sz="2800" b="1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intradomain</a:t>
            </a:r>
            <a:r>
              <a:rPr lang="en-US" sz="28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adaptive routing algorithm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that does not scale well.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2844" y="1128730"/>
            <a:ext cx="869635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DV (originally the old ARPA algorithm) employs the Bellman-Ford shortest path algorithm and currently is used in the RIP, RIP-2, BGP, ISO IDRP and Novell IPX protocols.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DV routers: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keep distances to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intranet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routers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 vector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which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periodically updated and transmitted to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of its neighbors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</a:t>
            </a:r>
            <a:r>
              <a:rPr lang="en-US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eacts to changes in its neighbors’ distance vectors and to topology changes (i.e., nodes and/or links coming up or going down).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 distance vector routing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“bad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news travels slowly and good news travels quickly”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Metropolitan Area Network (MAN)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187724" y="3030558"/>
            <a:ext cx="3794125" cy="1093788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1838349" y="3798908"/>
            <a:ext cx="1957388" cy="2630488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291037" y="4129108"/>
            <a:ext cx="1709737" cy="2079625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251599" y="3798908"/>
            <a:ext cx="1343025" cy="2081213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03812" y="1604983"/>
            <a:ext cx="1833562" cy="1422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895874" y="3906858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494487" y="368778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145112" y="2809896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675087" y="291943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 flipV="1">
            <a:off x="3233762" y="2401908"/>
            <a:ext cx="473075" cy="511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757762" y="31258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526112" y="34560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70387" y="34560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963887" y="4240233"/>
            <a:ext cx="3238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 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197249" y="4983183"/>
            <a:ext cx="3746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 s 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655912" y="4970483"/>
            <a:ext cx="3746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 s </a:t>
            </a: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2944837" y="4557733"/>
            <a:ext cx="1174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189312" y="4557733"/>
            <a:ext cx="239712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4895874" y="4500570"/>
            <a:ext cx="390506" cy="33919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246712" y="5240358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757762" y="5240358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>
            <a:off x="4918099" y="4814908"/>
            <a:ext cx="117475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162574" y="4814908"/>
            <a:ext cx="239713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616724" y="412593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6937399" y="500858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448449" y="500858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621487" y="4570433"/>
            <a:ext cx="1174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6865962" y="4570433"/>
            <a:ext cx="239712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flipH="1">
            <a:off x="4414862" y="3362346"/>
            <a:ext cx="36353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5027637" y="3252808"/>
            <a:ext cx="60801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4478362" y="3675083"/>
            <a:ext cx="104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3678262" y="3605233"/>
            <a:ext cx="5175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4414862" y="3802083"/>
            <a:ext cx="455612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5886474" y="3583008"/>
            <a:ext cx="608013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4048149" y="3143271"/>
            <a:ext cx="239713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4170387" y="3143271"/>
            <a:ext cx="608012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5027637" y="3122633"/>
            <a:ext cx="282575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flipH="1">
            <a:off x="5764237" y="3143271"/>
            <a:ext cx="117475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H="1">
            <a:off x="3189312" y="3911621"/>
            <a:ext cx="2413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5145112" y="4240233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6738962" y="4021158"/>
            <a:ext cx="0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5268937" y="2151083"/>
            <a:ext cx="2968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 flipV="1">
            <a:off x="5373712" y="247810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 flipH="1" flipV="1">
            <a:off x="5638824" y="1933596"/>
            <a:ext cx="31115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 flipV="1">
            <a:off x="5562624" y="1933596"/>
            <a:ext cx="438150" cy="346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5795987" y="2822596"/>
            <a:ext cx="458459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R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5932512" y="2151083"/>
            <a:ext cx="3222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 flipV="1">
            <a:off x="5972199" y="2482871"/>
            <a:ext cx="28575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5576912" y="2352696"/>
            <a:ext cx="3635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 flipV="1">
            <a:off x="5513412" y="1933596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 flipV="1">
            <a:off x="6126187" y="1933596"/>
            <a:ext cx="0" cy="261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 flipV="1">
            <a:off x="5270524" y="3798908"/>
            <a:ext cx="363538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8" name="Picture 5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0999" y="1582758"/>
            <a:ext cx="42386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3774" y="1595458"/>
            <a:ext cx="42386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Line 56"/>
          <p:cNvSpPr>
            <a:spLocks noChangeShapeType="1"/>
          </p:cNvSpPr>
          <p:nvPr/>
        </p:nvSpPr>
        <p:spPr bwMode="auto">
          <a:xfrm flipH="1">
            <a:off x="2454299" y="5338783"/>
            <a:ext cx="239713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 flipH="1">
            <a:off x="2700362" y="5338783"/>
            <a:ext cx="115887" cy="542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>
            <a:off x="3306787" y="533878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3" name="Picture 5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3299" y="4229121"/>
            <a:ext cx="4238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Line 60"/>
          <p:cNvSpPr>
            <a:spLocks noChangeShapeType="1"/>
          </p:cNvSpPr>
          <p:nvPr/>
        </p:nvSpPr>
        <p:spPr bwMode="auto">
          <a:xfrm>
            <a:off x="2454299" y="4456133"/>
            <a:ext cx="485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108224" y="5497533"/>
            <a:ext cx="381000" cy="304800"/>
            <a:chOff x="3840" y="1279"/>
            <a:chExt cx="266" cy="310"/>
          </a:xfrm>
        </p:grpSpPr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5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6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97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98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99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0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1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3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5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09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4" name="Group 118"/>
          <p:cNvGrpSpPr>
            <a:grpSpLocks/>
          </p:cNvGrpSpPr>
          <p:nvPr/>
        </p:nvGrpSpPr>
        <p:grpSpPr bwMode="auto">
          <a:xfrm>
            <a:off x="2489224" y="5878533"/>
            <a:ext cx="381000" cy="304800"/>
            <a:chOff x="3840" y="1279"/>
            <a:chExt cx="266" cy="310"/>
          </a:xfrm>
        </p:grpSpPr>
        <p:sp>
          <p:nvSpPr>
            <p:cNvPr id="123" name="Freeform 119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2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3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24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5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26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27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28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29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30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31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2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3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34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35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37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38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39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0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1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42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143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46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47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48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49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0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52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53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5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5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56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57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58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59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60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61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62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63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64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65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66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67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68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69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70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71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72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3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74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" name="Group 175"/>
          <p:cNvGrpSpPr>
            <a:grpSpLocks/>
          </p:cNvGrpSpPr>
          <p:nvPr/>
        </p:nvGrpSpPr>
        <p:grpSpPr bwMode="auto">
          <a:xfrm>
            <a:off x="3098824" y="5649933"/>
            <a:ext cx="381000" cy="304800"/>
            <a:chOff x="3840" y="1279"/>
            <a:chExt cx="266" cy="310"/>
          </a:xfrm>
        </p:grpSpPr>
        <p:sp>
          <p:nvSpPr>
            <p:cNvPr id="180" name="Freeform 176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77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78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79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80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81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2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83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84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85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86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87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88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89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90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91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92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93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94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95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96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97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198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199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200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201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202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203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204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205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206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207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208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209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210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21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212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213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214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215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216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217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18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19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220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221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222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223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224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225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226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227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228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229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230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231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" name="Rectangle 232"/>
          <p:cNvSpPr>
            <a:spLocks noChangeArrowheads="1"/>
          </p:cNvSpPr>
          <p:nvPr/>
        </p:nvSpPr>
        <p:spPr bwMode="auto">
          <a:xfrm>
            <a:off x="3344887" y="360523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37" name="AutoShape 233"/>
          <p:cNvSpPr>
            <a:spLocks/>
          </p:cNvSpPr>
          <p:nvPr/>
        </p:nvSpPr>
        <p:spPr bwMode="auto">
          <a:xfrm>
            <a:off x="1043012" y="2511446"/>
            <a:ext cx="1130300" cy="349250"/>
          </a:xfrm>
          <a:prstGeom prst="borderCallout2">
            <a:avLst>
              <a:gd name="adj1" fmla="val 32727"/>
              <a:gd name="adj2" fmla="val 106741"/>
              <a:gd name="adj3" fmla="val 32727"/>
              <a:gd name="adj4" fmla="val 151968"/>
              <a:gd name="adj5" fmla="val 276366"/>
              <a:gd name="adj6" fmla="val 188764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Backbone</a:t>
            </a:r>
          </a:p>
        </p:txBody>
      </p:sp>
      <p:sp>
        <p:nvSpPr>
          <p:cNvPr id="238" name="AutoShape 234"/>
          <p:cNvSpPr>
            <a:spLocks/>
          </p:cNvSpPr>
          <p:nvPr/>
        </p:nvSpPr>
        <p:spPr bwMode="auto">
          <a:xfrm>
            <a:off x="642910" y="1571612"/>
            <a:ext cx="1751015" cy="830997"/>
          </a:xfrm>
          <a:prstGeom prst="borderCallout2">
            <a:avLst>
              <a:gd name="adj1" fmla="val 10556"/>
              <a:gd name="adj2" fmla="val 105468"/>
              <a:gd name="adj3" fmla="val 10556"/>
              <a:gd name="adj4" fmla="val 137356"/>
              <a:gd name="adj5" fmla="val 114020"/>
              <a:gd name="adj6" fmla="val 156576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To </a:t>
            </a:r>
            <a:r>
              <a:rPr lang="en-US" sz="1600" dirty="0" smtClean="0">
                <a:solidFill>
                  <a:schemeClr val="bg1"/>
                </a:solidFill>
              </a:rPr>
              <a:t>the Internet </a:t>
            </a:r>
            <a:r>
              <a:rPr lang="en-US" sz="1600" dirty="0">
                <a:solidFill>
                  <a:schemeClr val="bg1"/>
                </a:solidFill>
              </a:rPr>
              <a:t>or wide area network</a:t>
            </a:r>
          </a:p>
        </p:txBody>
      </p:sp>
      <p:sp>
        <p:nvSpPr>
          <p:cNvPr id="239" name="AutoShape 235"/>
          <p:cNvSpPr>
            <a:spLocks/>
          </p:cNvSpPr>
          <p:nvPr/>
        </p:nvSpPr>
        <p:spPr bwMode="auto">
          <a:xfrm>
            <a:off x="6604024" y="1058275"/>
            <a:ext cx="1611314" cy="584775"/>
          </a:xfrm>
          <a:prstGeom prst="borderCallout2">
            <a:avLst>
              <a:gd name="adj1" fmla="val 19250"/>
              <a:gd name="adj2" fmla="val -5454"/>
              <a:gd name="adj3" fmla="val 19250"/>
              <a:gd name="adj4" fmla="val -18866"/>
              <a:gd name="adj5" fmla="val 81327"/>
              <a:gd name="adj6" fmla="val -32586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Organization Servers</a:t>
            </a:r>
          </a:p>
        </p:txBody>
      </p:sp>
      <p:sp>
        <p:nvSpPr>
          <p:cNvPr id="240" name="AutoShape 236"/>
          <p:cNvSpPr>
            <a:spLocks/>
          </p:cNvSpPr>
          <p:nvPr/>
        </p:nvSpPr>
        <p:spPr bwMode="auto">
          <a:xfrm>
            <a:off x="1574824" y="1079486"/>
            <a:ext cx="1028700" cy="349250"/>
          </a:xfrm>
          <a:prstGeom prst="borderCallout2">
            <a:avLst>
              <a:gd name="adj1" fmla="val 32727"/>
              <a:gd name="adj2" fmla="val 107407"/>
              <a:gd name="adj3" fmla="val 32727"/>
              <a:gd name="adj4" fmla="val 158486"/>
              <a:gd name="adj5" fmla="val 495842"/>
              <a:gd name="adj6" fmla="val 213478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Gateway</a:t>
            </a:r>
          </a:p>
        </p:txBody>
      </p:sp>
      <p:sp>
        <p:nvSpPr>
          <p:cNvPr id="241" name="AutoShape 237"/>
          <p:cNvSpPr>
            <a:spLocks/>
          </p:cNvSpPr>
          <p:nvPr/>
        </p:nvSpPr>
        <p:spPr bwMode="auto">
          <a:xfrm>
            <a:off x="50810" y="3357562"/>
            <a:ext cx="1592232" cy="584775"/>
          </a:xfrm>
          <a:prstGeom prst="borderCallout2">
            <a:avLst>
              <a:gd name="adj1" fmla="val 19250"/>
              <a:gd name="adj2" fmla="val 105528"/>
              <a:gd name="adj3" fmla="val 19250"/>
              <a:gd name="adj4" fmla="val 122005"/>
              <a:gd name="adj5" fmla="val 147700"/>
              <a:gd name="adj6" fmla="val 137373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Departmental Server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42" name="Oval 242"/>
          <p:cNvSpPr>
            <a:spLocks noChangeArrowheads="1"/>
          </p:cNvSpPr>
          <p:nvPr/>
        </p:nvSpPr>
        <p:spPr bwMode="auto">
          <a:xfrm>
            <a:off x="3330599" y="2525733"/>
            <a:ext cx="914400" cy="914400"/>
          </a:xfrm>
          <a:prstGeom prst="ellipse">
            <a:avLst/>
          </a:prstGeom>
          <a:noFill/>
          <a:ln w="31750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Network (WAN)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2" descr="10%"/>
          <p:cNvSpPr>
            <a:spLocks noChangeArrowheads="1"/>
          </p:cNvSpPr>
          <p:nvPr/>
        </p:nvSpPr>
        <p:spPr bwMode="auto">
          <a:xfrm>
            <a:off x="3232150" y="3254394"/>
            <a:ext cx="842963" cy="9398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3" descr="10%"/>
          <p:cNvSpPr>
            <a:spLocks/>
          </p:cNvSpPr>
          <p:nvPr/>
        </p:nvSpPr>
        <p:spPr bwMode="auto">
          <a:xfrm>
            <a:off x="3668713" y="2551131"/>
            <a:ext cx="1079500" cy="1366838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  <a:lnTo>
                  <a:pt x="32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rc 4" descr="10%"/>
          <p:cNvSpPr>
            <a:spLocks/>
          </p:cNvSpPr>
          <p:nvPr/>
        </p:nvSpPr>
        <p:spPr bwMode="auto">
          <a:xfrm>
            <a:off x="3503613" y="3916381"/>
            <a:ext cx="1244600" cy="684213"/>
          </a:xfrm>
          <a:custGeom>
            <a:avLst/>
            <a:gdLst>
              <a:gd name="T0" fmla="*/ 2147483647 w 21600"/>
              <a:gd name="T1" fmla="*/ 0 h 21650"/>
              <a:gd name="T2" fmla="*/ 0 w 21600"/>
              <a:gd name="T3" fmla="*/ 2147483647 h 21650"/>
              <a:gd name="T4" fmla="*/ 0 w 21600"/>
              <a:gd name="T5" fmla="*/ 2147483647 h 21650"/>
              <a:gd name="T6" fmla="*/ 0 60000 65536"/>
              <a:gd name="T7" fmla="*/ 0 60000 65536"/>
              <a:gd name="T8" fmla="*/ 0 60000 65536"/>
              <a:gd name="T9" fmla="*/ 0 w 21600"/>
              <a:gd name="T10" fmla="*/ 0 h 21650"/>
              <a:gd name="T11" fmla="*/ 21600 w 21600"/>
              <a:gd name="T12" fmla="*/ 21650 h 216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50" fill="none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</a:path>
              <a:path w="21600" h="21650" stroke="0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  <a:lnTo>
                  <a:pt x="0" y="5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rc 5" descr="10%"/>
          <p:cNvSpPr>
            <a:spLocks/>
          </p:cNvSpPr>
          <p:nvPr/>
        </p:nvSpPr>
        <p:spPr bwMode="auto">
          <a:xfrm>
            <a:off x="2535238" y="2551131"/>
            <a:ext cx="1162050" cy="1092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  <a:lnTo>
                  <a:pt x="21600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rc 6" descr="10%"/>
          <p:cNvSpPr>
            <a:spLocks/>
          </p:cNvSpPr>
          <p:nvPr/>
        </p:nvSpPr>
        <p:spPr bwMode="auto">
          <a:xfrm>
            <a:off x="2509838" y="3641744"/>
            <a:ext cx="995362" cy="957262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 descr="10%"/>
          <p:cNvSpPr>
            <a:spLocks noChangeArrowheads="1"/>
          </p:cNvSpPr>
          <p:nvPr/>
        </p:nvSpPr>
        <p:spPr bwMode="auto">
          <a:xfrm>
            <a:off x="3209925" y="1539894"/>
            <a:ext cx="5321300" cy="1389062"/>
          </a:xfrm>
          <a:prstGeom prst="ellipse">
            <a:avLst/>
          </a:prstGeom>
          <a:pattFill prst="pct10">
            <a:fgClr>
              <a:srgbClr val="FF6633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73450" y="2079644"/>
            <a:ext cx="201613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540250" y="1863744"/>
            <a:ext cx="201613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221163" y="2401906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287963" y="2187594"/>
            <a:ext cx="200025" cy="201612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248400" y="1755794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034088" y="2509856"/>
            <a:ext cx="201612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781800" y="2187594"/>
            <a:ext cx="200025" cy="201612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527925" y="1863744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527925" y="2401906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3681413" y="1965344"/>
            <a:ext cx="85248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3681413" y="2181244"/>
            <a:ext cx="53340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4427538" y="2289194"/>
            <a:ext cx="854075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4748213" y="1965344"/>
            <a:ext cx="5334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4748213" y="1857394"/>
            <a:ext cx="1493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5494338" y="2289194"/>
            <a:ext cx="53340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5494338" y="1965344"/>
            <a:ext cx="74771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6454775" y="1965344"/>
            <a:ext cx="320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6242050" y="2395556"/>
            <a:ext cx="5334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6454775" y="1857394"/>
            <a:ext cx="10668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6988175" y="2073294"/>
            <a:ext cx="5334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6988175" y="2395556"/>
            <a:ext cx="5334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627938" y="2073294"/>
            <a:ext cx="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4427538" y="2611456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3201988" y="30305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4221163" y="3957656"/>
            <a:ext cx="200025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3154363" y="4281506"/>
            <a:ext cx="200025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 flipH="1">
            <a:off x="3321050" y="2289194"/>
            <a:ext cx="146050" cy="735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067175" y="3373456"/>
            <a:ext cx="254000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3295650" y="3246456"/>
            <a:ext cx="919163" cy="70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2895600" y="3849706"/>
            <a:ext cx="358775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3360738" y="4059256"/>
            <a:ext cx="8540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1654175" y="4814906"/>
            <a:ext cx="27733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3254375" y="4491056"/>
            <a:ext cx="0" cy="323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1760538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2187575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>
            <a:off x="4000500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1660525" y="5143519"/>
            <a:ext cx="200025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2087563" y="5143519"/>
            <a:ext cx="200025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3900488" y="5143519"/>
            <a:ext cx="201612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1127125" y="2865456"/>
            <a:ext cx="3978275" cy="29829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4837113" y="1062024"/>
            <a:ext cx="180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dirty="0" err="1">
                <a:solidFill>
                  <a:schemeClr val="tx1"/>
                </a:solidFill>
              </a:rPr>
              <a:t>Interdomain</a:t>
            </a:r>
            <a:r>
              <a:rPr lang="en-US" sz="1800" dirty="0">
                <a:solidFill>
                  <a:schemeClr val="tx1"/>
                </a:solidFill>
              </a:rPr>
              <a:t> level</a:t>
            </a:r>
          </a:p>
        </p:txBody>
      </p:sp>
      <p:sp>
        <p:nvSpPr>
          <p:cNvPr id="53" name="Rectangle 49"/>
          <p:cNvSpPr>
            <a:spLocks noChangeArrowheads="1"/>
          </p:cNvSpPr>
          <p:nvPr/>
        </p:nvSpPr>
        <p:spPr bwMode="auto">
          <a:xfrm>
            <a:off x="2125658" y="5848369"/>
            <a:ext cx="180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dirty="0" err="1">
                <a:solidFill>
                  <a:schemeClr val="tx1"/>
                </a:solidFill>
              </a:rPr>
              <a:t>Intradomain</a:t>
            </a:r>
            <a:r>
              <a:rPr lang="en-US" sz="1800" dirty="0">
                <a:solidFill>
                  <a:schemeClr val="tx1"/>
                </a:solidFill>
              </a:rPr>
              <a:t> level</a:t>
            </a:r>
          </a:p>
        </p:txBody>
      </p:sp>
      <p:sp>
        <p:nvSpPr>
          <p:cNvPr id="54" name="Rectangle 50"/>
          <p:cNvSpPr>
            <a:spLocks noChangeArrowheads="1"/>
          </p:cNvSpPr>
          <p:nvPr/>
        </p:nvSpPr>
        <p:spPr bwMode="auto">
          <a:xfrm>
            <a:off x="1501775" y="4352944"/>
            <a:ext cx="1155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LAN level</a:t>
            </a:r>
          </a:p>
        </p:txBody>
      </p:sp>
      <p:sp>
        <p:nvSpPr>
          <p:cNvPr id="55" name="Rectangle 51"/>
          <p:cNvSpPr>
            <a:spLocks noChangeArrowheads="1"/>
          </p:cNvSpPr>
          <p:nvPr/>
        </p:nvSpPr>
        <p:spPr bwMode="auto">
          <a:xfrm>
            <a:off x="571472" y="2995631"/>
            <a:ext cx="2107949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Autonomous system</a:t>
            </a:r>
          </a:p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or domain</a:t>
            </a:r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2706688" y="2198706"/>
            <a:ext cx="493712" cy="819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53"/>
          <p:cNvSpPr>
            <a:spLocks noChangeArrowheads="1"/>
          </p:cNvSpPr>
          <p:nvPr/>
        </p:nvSpPr>
        <p:spPr bwMode="auto">
          <a:xfrm>
            <a:off x="4786314" y="3089804"/>
            <a:ext cx="179546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Border </a:t>
            </a:r>
            <a:r>
              <a:rPr lang="en-US" sz="1600" b="1" dirty="0" smtClean="0">
                <a:solidFill>
                  <a:schemeClr val="tx2"/>
                </a:solidFill>
              </a:rPr>
              <a:t>routers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 flipH="1" flipV="1">
            <a:off x="4406900" y="2662256"/>
            <a:ext cx="609600" cy="482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5"/>
          <p:cNvSpPr>
            <a:spLocks noChangeShapeType="1"/>
          </p:cNvSpPr>
          <p:nvPr/>
        </p:nvSpPr>
        <p:spPr bwMode="auto">
          <a:xfrm flipH="1">
            <a:off x="4310063" y="3289319"/>
            <a:ext cx="577850" cy="301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2782888" y="36147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3963988" y="31829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 flipV="1">
            <a:off x="2873375" y="3235344"/>
            <a:ext cx="35560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>
            <a:off x="3419475" y="3133744"/>
            <a:ext cx="533400" cy="139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/>
        </p:nvSpPr>
        <p:spPr bwMode="auto">
          <a:xfrm flipH="1">
            <a:off x="4067175" y="2613044"/>
            <a:ext cx="25400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/>
        </p:nvSpPr>
        <p:spPr bwMode="auto">
          <a:xfrm>
            <a:off x="1214414" y="1785956"/>
            <a:ext cx="167193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Border routers</a:t>
            </a:r>
          </a:p>
        </p:txBody>
      </p:sp>
      <p:sp>
        <p:nvSpPr>
          <p:cNvPr id="66" name="Line 62"/>
          <p:cNvSpPr>
            <a:spLocks noChangeShapeType="1"/>
          </p:cNvSpPr>
          <p:nvPr/>
        </p:nvSpPr>
        <p:spPr bwMode="auto">
          <a:xfrm>
            <a:off x="2884488" y="2020906"/>
            <a:ext cx="544512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6992938" y="2847975"/>
            <a:ext cx="18367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Internet service provider</a:t>
            </a:r>
          </a:p>
        </p:txBody>
      </p:sp>
      <p:sp>
        <p:nvSpPr>
          <p:cNvPr id="68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Internet Backbone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Arc 2" descr="10%"/>
          <p:cNvSpPr>
            <a:spLocks/>
          </p:cNvSpPr>
          <p:nvPr/>
        </p:nvSpPr>
        <p:spPr bwMode="auto">
          <a:xfrm>
            <a:off x="3557618" y="3719499"/>
            <a:ext cx="1079500" cy="1366837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  <a:lnTo>
                  <a:pt x="32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3" descr="10%"/>
          <p:cNvSpPr>
            <a:spLocks/>
          </p:cNvSpPr>
          <p:nvPr/>
        </p:nvSpPr>
        <p:spPr bwMode="auto">
          <a:xfrm>
            <a:off x="2246343" y="3536936"/>
            <a:ext cx="1162050" cy="1092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  <a:lnTo>
                  <a:pt x="21600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000280" y="1719249"/>
            <a:ext cx="5321300" cy="838200"/>
            <a:chOff x="1828" y="1500"/>
            <a:chExt cx="3352" cy="875"/>
          </a:xfrm>
        </p:grpSpPr>
        <p:sp>
          <p:nvSpPr>
            <p:cNvPr id="9" name="Oval 5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29"/>
          <p:cNvGrpSpPr>
            <a:grpSpLocks/>
          </p:cNvGrpSpPr>
          <p:nvPr/>
        </p:nvGrpSpPr>
        <p:grpSpPr bwMode="auto">
          <a:xfrm flipH="1" flipV="1">
            <a:off x="2076480" y="2786049"/>
            <a:ext cx="5321300" cy="838200"/>
            <a:chOff x="1828" y="1500"/>
            <a:chExt cx="3352" cy="875"/>
          </a:xfrm>
        </p:grpSpPr>
        <p:sp>
          <p:nvSpPr>
            <p:cNvPr id="34" name="Oval 30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4"/>
          <p:cNvGrpSpPr>
            <a:grpSpLocks/>
          </p:cNvGrpSpPr>
          <p:nvPr/>
        </p:nvGrpSpPr>
        <p:grpSpPr bwMode="auto">
          <a:xfrm flipH="1">
            <a:off x="2152680" y="3852849"/>
            <a:ext cx="5321300" cy="838200"/>
            <a:chOff x="1828" y="1500"/>
            <a:chExt cx="3352" cy="875"/>
          </a:xfrm>
        </p:grpSpPr>
        <p:sp>
          <p:nvSpPr>
            <p:cNvPr id="59" name="Oval 55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Line 79"/>
          <p:cNvSpPr>
            <a:spLocks noChangeShapeType="1"/>
          </p:cNvSpPr>
          <p:nvPr/>
        </p:nvSpPr>
        <p:spPr bwMode="auto">
          <a:xfrm flipH="1">
            <a:off x="1314480" y="2252649"/>
            <a:ext cx="838200" cy="914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80"/>
          <p:cNvSpPr>
            <a:spLocks noChangeShapeType="1"/>
          </p:cNvSpPr>
          <p:nvPr/>
        </p:nvSpPr>
        <p:spPr bwMode="auto">
          <a:xfrm flipH="1">
            <a:off x="1771680" y="3243249"/>
            <a:ext cx="304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81"/>
          <p:cNvSpPr>
            <a:spLocks noChangeShapeType="1"/>
          </p:cNvSpPr>
          <p:nvPr/>
        </p:nvSpPr>
        <p:spPr bwMode="auto">
          <a:xfrm flipH="1" flipV="1">
            <a:off x="1619280" y="3700449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82"/>
          <p:cNvSpPr>
            <a:spLocks noChangeShapeType="1"/>
          </p:cNvSpPr>
          <p:nvPr/>
        </p:nvSpPr>
        <p:spPr bwMode="auto">
          <a:xfrm>
            <a:off x="7258080" y="2176449"/>
            <a:ext cx="914400" cy="838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83"/>
          <p:cNvSpPr>
            <a:spLocks noChangeShapeType="1"/>
          </p:cNvSpPr>
          <p:nvPr/>
        </p:nvSpPr>
        <p:spPr bwMode="auto">
          <a:xfrm>
            <a:off x="7410480" y="3243249"/>
            <a:ext cx="381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84"/>
          <p:cNvSpPr>
            <a:spLocks noChangeShapeType="1"/>
          </p:cNvSpPr>
          <p:nvPr/>
        </p:nvSpPr>
        <p:spPr bwMode="auto">
          <a:xfrm flipV="1">
            <a:off x="7410480" y="3548049"/>
            <a:ext cx="6096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 Box 100"/>
          <p:cNvSpPr txBox="1">
            <a:spLocks noChangeArrowheads="1"/>
          </p:cNvSpPr>
          <p:nvPr/>
        </p:nvSpPr>
        <p:spPr bwMode="auto">
          <a:xfrm>
            <a:off x="2289205" y="1428736"/>
            <a:ext cx="27305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A</a:t>
            </a:r>
          </a:p>
        </p:txBody>
      </p:sp>
      <p:sp>
        <p:nvSpPr>
          <p:cNvPr id="90" name="Text Box 101"/>
          <p:cNvSpPr txBox="1">
            <a:spLocks noChangeArrowheads="1"/>
          </p:cNvSpPr>
          <p:nvPr/>
        </p:nvSpPr>
        <p:spPr bwMode="auto">
          <a:xfrm>
            <a:off x="2305080" y="2481249"/>
            <a:ext cx="2717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B</a:t>
            </a:r>
          </a:p>
        </p:txBody>
      </p:sp>
      <p:sp>
        <p:nvSpPr>
          <p:cNvPr id="91" name="Text Box 102"/>
          <p:cNvSpPr txBox="1">
            <a:spLocks noChangeArrowheads="1"/>
          </p:cNvSpPr>
          <p:nvPr/>
        </p:nvSpPr>
        <p:spPr bwMode="auto">
          <a:xfrm>
            <a:off x="2228880" y="3548049"/>
            <a:ext cx="2717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C</a:t>
            </a:r>
          </a:p>
        </p:txBody>
      </p:sp>
      <p:sp>
        <p:nvSpPr>
          <p:cNvPr id="92" name="Text Box 104"/>
          <p:cNvSpPr txBox="1">
            <a:spLocks noChangeArrowheads="1"/>
          </p:cNvSpPr>
          <p:nvPr/>
        </p:nvSpPr>
        <p:spPr bwMode="auto">
          <a:xfrm>
            <a:off x="704880" y="3167049"/>
            <a:ext cx="1066800" cy="3794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93" name="Text Box 105"/>
          <p:cNvSpPr txBox="1">
            <a:spLocks noChangeArrowheads="1"/>
          </p:cNvSpPr>
          <p:nvPr/>
        </p:nvSpPr>
        <p:spPr bwMode="auto">
          <a:xfrm>
            <a:off x="7791480" y="3014649"/>
            <a:ext cx="1066800" cy="3794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94" name="Rectangle 111"/>
          <p:cNvSpPr>
            <a:spLocks noChangeArrowheads="1"/>
          </p:cNvSpPr>
          <p:nvPr/>
        </p:nvSpPr>
        <p:spPr bwMode="auto">
          <a:xfrm>
            <a:off x="1571604" y="5214950"/>
            <a:ext cx="5643602" cy="50006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National </a:t>
            </a:r>
            <a:r>
              <a:rPr lang="en-US" b="1" dirty="0" smtClean="0"/>
              <a:t>Internet Service Providers</a:t>
            </a:r>
            <a:endParaRPr lang="en-US" b="1" dirty="0"/>
          </a:p>
        </p:txBody>
      </p:sp>
      <p:sp>
        <p:nvSpPr>
          <p:cNvPr id="95" name="Rectangle 112"/>
          <p:cNvSpPr>
            <a:spLocks noChangeArrowheads="1"/>
          </p:cNvSpPr>
          <p:nvPr/>
        </p:nvSpPr>
        <p:spPr bwMode="auto">
          <a:xfrm>
            <a:off x="431830" y="4133836"/>
            <a:ext cx="14478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Network Access</a:t>
            </a:r>
          </a:p>
          <a:p>
            <a:pPr algn="ctr"/>
            <a:r>
              <a:rPr lang="en-US" sz="1600">
                <a:latin typeface="Comic Sans MS" pitchFamily="66" charset="0"/>
              </a:rPr>
              <a:t>Point</a:t>
            </a:r>
          </a:p>
        </p:txBody>
      </p:sp>
      <p:cxnSp>
        <p:nvCxnSpPr>
          <p:cNvPr id="96" name="AutoShape 114"/>
          <p:cNvCxnSpPr>
            <a:cxnSpLocks noChangeShapeType="1"/>
            <a:stCxn id="95" idx="0"/>
            <a:endCxn id="92" idx="2"/>
          </p:cNvCxnSpPr>
          <p:nvPr/>
        </p:nvCxnSpPr>
        <p:spPr bwMode="auto">
          <a:xfrm flipV="1">
            <a:off x="1155730" y="3546461"/>
            <a:ext cx="82550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7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Access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7" name="Arc 85" descr="10%"/>
          <p:cNvSpPr>
            <a:spLocks/>
          </p:cNvSpPr>
          <p:nvPr/>
        </p:nvSpPr>
        <p:spPr bwMode="auto">
          <a:xfrm>
            <a:off x="2787624" y="2506654"/>
            <a:ext cx="1244600" cy="684212"/>
          </a:xfrm>
          <a:custGeom>
            <a:avLst/>
            <a:gdLst>
              <a:gd name="T0" fmla="*/ 2147483647 w 21600"/>
              <a:gd name="T1" fmla="*/ 0 h 21650"/>
              <a:gd name="T2" fmla="*/ 0 w 21600"/>
              <a:gd name="T3" fmla="*/ 2147483647 h 21650"/>
              <a:gd name="T4" fmla="*/ 0 w 21600"/>
              <a:gd name="T5" fmla="*/ 2147483647 h 21650"/>
              <a:gd name="T6" fmla="*/ 0 60000 65536"/>
              <a:gd name="T7" fmla="*/ 0 60000 65536"/>
              <a:gd name="T8" fmla="*/ 0 60000 65536"/>
              <a:gd name="T9" fmla="*/ 0 w 21600"/>
              <a:gd name="T10" fmla="*/ 0 h 21650"/>
              <a:gd name="T11" fmla="*/ 21600 w 21600"/>
              <a:gd name="T12" fmla="*/ 21650 h 216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50" fill="none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</a:path>
              <a:path w="21600" h="21650" stroke="0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  <a:lnTo>
                  <a:pt x="0" y="5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6"/>
          <p:cNvSpPr>
            <a:spLocks noChangeArrowheads="1"/>
          </p:cNvSpPr>
          <p:nvPr/>
        </p:nvSpPr>
        <p:spPr bwMode="auto">
          <a:xfrm>
            <a:off x="2919386" y="2752716"/>
            <a:ext cx="2971800" cy="1295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" name="Text Box 87"/>
          <p:cNvSpPr txBox="1">
            <a:spLocks noChangeArrowheads="1"/>
          </p:cNvSpPr>
          <p:nvPr/>
        </p:nvSpPr>
        <p:spPr bwMode="auto">
          <a:xfrm>
            <a:off x="5814986" y="2219316"/>
            <a:ext cx="49530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A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Text Box 88"/>
          <p:cNvSpPr txBox="1">
            <a:spLocks noChangeArrowheads="1"/>
          </p:cNvSpPr>
          <p:nvPr/>
        </p:nvSpPr>
        <p:spPr bwMode="auto">
          <a:xfrm>
            <a:off x="6805586" y="2905116"/>
            <a:ext cx="484188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B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" name="Text Box 89"/>
          <p:cNvSpPr txBox="1">
            <a:spLocks noChangeArrowheads="1"/>
          </p:cNvSpPr>
          <p:nvPr/>
        </p:nvSpPr>
        <p:spPr bwMode="auto">
          <a:xfrm>
            <a:off x="5891186" y="3971916"/>
            <a:ext cx="484188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C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" name="Line 90"/>
          <p:cNvSpPr>
            <a:spLocks noChangeShapeType="1"/>
          </p:cNvSpPr>
          <p:nvPr/>
        </p:nvSpPr>
        <p:spPr bwMode="auto">
          <a:xfrm flipH="1">
            <a:off x="5205386" y="2371716"/>
            <a:ext cx="6096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1"/>
          <p:cNvSpPr>
            <a:spLocks noChangeShapeType="1"/>
          </p:cNvSpPr>
          <p:nvPr/>
        </p:nvSpPr>
        <p:spPr bwMode="auto">
          <a:xfrm flipH="1">
            <a:off x="5738786" y="3057516"/>
            <a:ext cx="9906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92"/>
          <p:cNvSpPr>
            <a:spLocks noChangeShapeType="1"/>
          </p:cNvSpPr>
          <p:nvPr/>
        </p:nvSpPr>
        <p:spPr bwMode="auto">
          <a:xfrm flipH="1" flipV="1">
            <a:off x="5510186" y="3819516"/>
            <a:ext cx="3810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93"/>
          <p:cNvSpPr txBox="1">
            <a:spLocks noChangeArrowheads="1"/>
          </p:cNvSpPr>
          <p:nvPr/>
        </p:nvSpPr>
        <p:spPr bwMode="auto">
          <a:xfrm>
            <a:off x="1547786" y="2955916"/>
            <a:ext cx="990600" cy="654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Route server</a:t>
            </a:r>
          </a:p>
        </p:txBody>
      </p:sp>
      <p:sp>
        <p:nvSpPr>
          <p:cNvPr id="16" name="Freeform 94"/>
          <p:cNvSpPr>
            <a:spLocks/>
          </p:cNvSpPr>
          <p:nvPr/>
        </p:nvSpPr>
        <p:spPr bwMode="auto">
          <a:xfrm>
            <a:off x="2538386" y="2524116"/>
            <a:ext cx="3276600" cy="635000"/>
          </a:xfrm>
          <a:custGeom>
            <a:avLst/>
            <a:gdLst>
              <a:gd name="T0" fmla="*/ 2147483647 w 2064"/>
              <a:gd name="T1" fmla="*/ 0 h 400"/>
              <a:gd name="T2" fmla="*/ 2147483647 w 2064"/>
              <a:gd name="T3" fmla="*/ 2147483647 h 400"/>
              <a:gd name="T4" fmla="*/ 0 w 2064"/>
              <a:gd name="T5" fmla="*/ 2147483647 h 400"/>
              <a:gd name="T6" fmla="*/ 0 60000 65536"/>
              <a:gd name="T7" fmla="*/ 0 60000 65536"/>
              <a:gd name="T8" fmla="*/ 0 60000 65536"/>
              <a:gd name="T9" fmla="*/ 0 w 2064"/>
              <a:gd name="T10" fmla="*/ 0 h 400"/>
              <a:gd name="T11" fmla="*/ 2064 w 206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400">
                <a:moveTo>
                  <a:pt x="2064" y="0"/>
                </a:moveTo>
                <a:cubicBezTo>
                  <a:pt x="1972" y="136"/>
                  <a:pt x="1880" y="272"/>
                  <a:pt x="1536" y="336"/>
                </a:cubicBezTo>
                <a:cubicBezTo>
                  <a:pt x="1192" y="400"/>
                  <a:pt x="232" y="368"/>
                  <a:pt x="0" y="384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95"/>
          <p:cNvSpPr>
            <a:spLocks noChangeArrowheads="1"/>
          </p:cNvSpPr>
          <p:nvPr/>
        </p:nvSpPr>
        <p:spPr bwMode="auto">
          <a:xfrm>
            <a:off x="2995586" y="4048116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" name="Freeform 96"/>
          <p:cNvSpPr>
            <a:spLocks/>
          </p:cNvSpPr>
          <p:nvPr/>
        </p:nvSpPr>
        <p:spPr bwMode="auto">
          <a:xfrm>
            <a:off x="2538386" y="3209916"/>
            <a:ext cx="4267200" cy="88900"/>
          </a:xfrm>
          <a:custGeom>
            <a:avLst/>
            <a:gdLst>
              <a:gd name="T0" fmla="*/ 2147483647 w 2688"/>
              <a:gd name="T1" fmla="*/ 0 h 56"/>
              <a:gd name="T2" fmla="*/ 2147483647 w 2688"/>
              <a:gd name="T3" fmla="*/ 2147483647 h 56"/>
              <a:gd name="T4" fmla="*/ 0 w 2688"/>
              <a:gd name="T5" fmla="*/ 2147483647 h 56"/>
              <a:gd name="T6" fmla="*/ 0 60000 65536"/>
              <a:gd name="T7" fmla="*/ 0 60000 65536"/>
              <a:gd name="T8" fmla="*/ 0 60000 65536"/>
              <a:gd name="T9" fmla="*/ 0 w 2688"/>
              <a:gd name="T10" fmla="*/ 0 h 56"/>
              <a:gd name="T11" fmla="*/ 2688 w 26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8" h="56">
                <a:moveTo>
                  <a:pt x="2688" y="0"/>
                </a:moveTo>
                <a:cubicBezTo>
                  <a:pt x="2120" y="20"/>
                  <a:pt x="1552" y="40"/>
                  <a:pt x="1104" y="48"/>
                </a:cubicBezTo>
                <a:cubicBezTo>
                  <a:pt x="656" y="56"/>
                  <a:pt x="176" y="32"/>
                  <a:pt x="0" y="48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97"/>
          <p:cNvSpPr>
            <a:spLocks/>
          </p:cNvSpPr>
          <p:nvPr/>
        </p:nvSpPr>
        <p:spPr bwMode="auto">
          <a:xfrm>
            <a:off x="2538386" y="3387716"/>
            <a:ext cx="3276600" cy="812800"/>
          </a:xfrm>
          <a:custGeom>
            <a:avLst/>
            <a:gdLst>
              <a:gd name="T0" fmla="*/ 2147483647 w 2064"/>
              <a:gd name="T1" fmla="*/ 2147483647 h 512"/>
              <a:gd name="T2" fmla="*/ 2147483647 w 2064"/>
              <a:gd name="T3" fmla="*/ 2147483647 h 512"/>
              <a:gd name="T4" fmla="*/ 0 w 2064"/>
              <a:gd name="T5" fmla="*/ 2147483647 h 512"/>
              <a:gd name="T6" fmla="*/ 0 60000 65536"/>
              <a:gd name="T7" fmla="*/ 0 60000 65536"/>
              <a:gd name="T8" fmla="*/ 0 60000 65536"/>
              <a:gd name="T9" fmla="*/ 0 w 2064"/>
              <a:gd name="T10" fmla="*/ 0 h 512"/>
              <a:gd name="T11" fmla="*/ 2064 w 2064"/>
              <a:gd name="T12" fmla="*/ 512 h 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12">
                <a:moveTo>
                  <a:pt x="2064" y="512"/>
                </a:moveTo>
                <a:cubicBezTo>
                  <a:pt x="1876" y="336"/>
                  <a:pt x="1688" y="160"/>
                  <a:pt x="1344" y="80"/>
                </a:cubicBezTo>
                <a:cubicBezTo>
                  <a:pt x="1000" y="0"/>
                  <a:pt x="224" y="40"/>
                  <a:pt x="0" y="32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98"/>
          <p:cNvSpPr>
            <a:spLocks noChangeArrowheads="1"/>
          </p:cNvSpPr>
          <p:nvPr/>
        </p:nvSpPr>
        <p:spPr bwMode="auto">
          <a:xfrm>
            <a:off x="785786" y="2143116"/>
            <a:ext cx="7467600" cy="2590800"/>
          </a:xfrm>
          <a:prstGeom prst="rect">
            <a:avLst/>
          </a:prstGeom>
          <a:noFill/>
          <a:ln w="12700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99"/>
          <p:cNvSpPr txBox="1">
            <a:spLocks noChangeArrowheads="1"/>
          </p:cNvSpPr>
          <p:nvPr/>
        </p:nvSpPr>
        <p:spPr bwMode="auto">
          <a:xfrm>
            <a:off x="922311" y="2181216"/>
            <a:ext cx="641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22" name="Text Box 103"/>
          <p:cNvSpPr txBox="1">
            <a:spLocks noChangeArrowheads="1"/>
          </p:cNvSpPr>
          <p:nvPr/>
        </p:nvSpPr>
        <p:spPr bwMode="auto">
          <a:xfrm>
            <a:off x="3741711" y="3552816"/>
            <a:ext cx="654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714488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Layer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36508"/>
            <a:ext cx="8785225" cy="792162"/>
          </a:xfrm>
        </p:spPr>
        <p:txBody>
          <a:bodyPr/>
          <a:lstStyle/>
          <a:p>
            <a:r>
              <a:rPr lang="en-US" dirty="0" smtClean="0"/>
              <a:t>Network 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283" y="1054100"/>
            <a:ext cx="4283106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transport segment from sending to receiving host.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 sending side, encapsulates segments into datagram packets.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 receiving side, delivers segments to transport layer.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network layer protocols in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every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host, router.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router examines header fields in all IP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datagrams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passing through it.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eeform 684"/>
          <p:cNvSpPr>
            <a:spLocks/>
          </p:cNvSpPr>
          <p:nvPr/>
        </p:nvSpPr>
        <p:spPr bwMode="auto">
          <a:xfrm>
            <a:off x="6650040" y="3649681"/>
            <a:ext cx="1314450" cy="674687"/>
          </a:xfrm>
          <a:custGeom>
            <a:avLst/>
            <a:gdLst/>
            <a:ahLst/>
            <a:cxnLst>
              <a:cxn ang="0">
                <a:pos x="382" y="30"/>
              </a:cxn>
              <a:cxn ang="0">
                <a:pos x="370" y="30"/>
              </a:cxn>
              <a:cxn ang="0">
                <a:pos x="126" y="32"/>
              </a:cxn>
              <a:cxn ang="0">
                <a:pos x="6" y="126"/>
              </a:cxn>
              <a:cxn ang="0">
                <a:pos x="92" y="274"/>
              </a:cxn>
              <a:cxn ang="0">
                <a:pos x="292" y="384"/>
              </a:cxn>
              <a:cxn ang="0">
                <a:pos x="540" y="416"/>
              </a:cxn>
              <a:cxn ang="0">
                <a:pos x="698" y="330"/>
              </a:cxn>
              <a:cxn ang="0">
                <a:pos x="776" y="170"/>
              </a:cxn>
              <a:cxn ang="0">
                <a:pos x="792" y="22"/>
              </a:cxn>
              <a:cxn ang="0">
                <a:pos x="560" y="38"/>
              </a:cxn>
              <a:cxn ang="0">
                <a:pos x="382" y="30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reeform 685"/>
          <p:cNvSpPr>
            <a:spLocks/>
          </p:cNvSpPr>
          <p:nvPr/>
        </p:nvSpPr>
        <p:spPr bwMode="auto">
          <a:xfrm>
            <a:off x="6669090" y="2124093"/>
            <a:ext cx="1730375" cy="1044575"/>
          </a:xfrm>
          <a:custGeom>
            <a:avLst/>
            <a:gdLst/>
            <a:ahLst/>
            <a:cxnLst>
              <a:cxn ang="0">
                <a:pos x="424" y="10"/>
              </a:cxn>
              <a:cxn ang="0">
                <a:pos x="288" y="70"/>
              </a:cxn>
              <a:cxn ang="0">
                <a:pos x="96" y="100"/>
              </a:cxn>
              <a:cxn ang="0">
                <a:pos x="14" y="336"/>
              </a:cxn>
              <a:cxn ang="0">
                <a:pos x="180" y="444"/>
              </a:cxn>
              <a:cxn ang="0">
                <a:pos x="346" y="426"/>
              </a:cxn>
              <a:cxn ang="0">
                <a:pos x="584" y="444"/>
              </a:cxn>
              <a:cxn ang="0">
                <a:pos x="698" y="434"/>
              </a:cxn>
              <a:cxn ang="0">
                <a:pos x="752" y="372"/>
              </a:cxn>
              <a:cxn ang="0">
                <a:pos x="750" y="158"/>
              </a:cxn>
              <a:cxn ang="0">
                <a:pos x="662" y="34"/>
              </a:cxn>
              <a:cxn ang="0">
                <a:pos x="424" y="10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Freeform 686"/>
          <p:cNvSpPr>
            <a:spLocks/>
          </p:cNvSpPr>
          <p:nvPr/>
        </p:nvSpPr>
        <p:spPr bwMode="auto">
          <a:xfrm>
            <a:off x="4929190" y="1831993"/>
            <a:ext cx="1644650" cy="1071563"/>
          </a:xfrm>
          <a:custGeom>
            <a:avLst/>
            <a:gdLst/>
            <a:ahLst/>
            <a:cxnLst>
              <a:cxn ang="0">
                <a:pos x="648" y="11"/>
              </a:cxn>
              <a:cxn ang="0">
                <a:pos x="390" y="53"/>
              </a:cxn>
              <a:cxn ang="0">
                <a:pos x="206" y="129"/>
              </a:cxn>
              <a:cxn ang="0">
                <a:pos x="152" y="229"/>
              </a:cxn>
              <a:cxn ang="0">
                <a:pos x="22" y="297"/>
              </a:cxn>
              <a:cxn ang="0">
                <a:pos x="18" y="459"/>
              </a:cxn>
              <a:cxn ang="0">
                <a:pos x="132" y="489"/>
              </a:cxn>
              <a:cxn ang="0">
                <a:pos x="458" y="489"/>
              </a:cxn>
              <a:cxn ang="0">
                <a:pos x="598" y="555"/>
              </a:cxn>
              <a:cxn ang="0">
                <a:pos x="752" y="657"/>
              </a:cxn>
              <a:cxn ang="0">
                <a:pos x="870" y="661"/>
              </a:cxn>
              <a:cxn ang="0">
                <a:pos x="952" y="603"/>
              </a:cxn>
              <a:cxn ang="0">
                <a:pos x="992" y="445"/>
              </a:cxn>
              <a:cxn ang="0">
                <a:pos x="1018" y="291"/>
              </a:cxn>
              <a:cxn ang="0">
                <a:pos x="1022" y="107"/>
              </a:cxn>
              <a:cxn ang="0">
                <a:pos x="934" y="17"/>
              </a:cxn>
              <a:cxn ang="0">
                <a:pos x="776" y="3"/>
              </a:cxn>
              <a:cxn ang="0">
                <a:pos x="648" y="11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" name="Group 687"/>
          <p:cNvGrpSpPr>
            <a:grpSpLocks/>
          </p:cNvGrpSpPr>
          <p:nvPr/>
        </p:nvGrpSpPr>
        <p:grpSpPr bwMode="auto">
          <a:xfrm>
            <a:off x="5016503" y="3167081"/>
            <a:ext cx="1458912" cy="933450"/>
            <a:chOff x="2889" y="1631"/>
            <a:chExt cx="980" cy="743"/>
          </a:xfrm>
        </p:grpSpPr>
        <p:sp>
          <p:nvSpPr>
            <p:cNvPr id="11" name="Rectangle 688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689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690"/>
          <p:cNvGrpSpPr>
            <a:grpSpLocks/>
          </p:cNvGrpSpPr>
          <p:nvPr/>
        </p:nvGrpSpPr>
        <p:grpSpPr bwMode="auto">
          <a:xfrm>
            <a:off x="5718178" y="2024081"/>
            <a:ext cx="336550" cy="531812"/>
            <a:chOff x="3796" y="1043"/>
            <a:chExt cx="865" cy="1237"/>
          </a:xfrm>
        </p:grpSpPr>
        <p:sp>
          <p:nvSpPr>
            <p:cNvPr id="14" name="Line 69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69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69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69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69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69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69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69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69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70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70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70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70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70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70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" name="Group 706"/>
            <p:cNvGrpSpPr>
              <a:grpSpLocks/>
            </p:cNvGrpSpPr>
            <p:nvPr/>
          </p:nvGrpSpPr>
          <p:grpSpPr bwMode="auto">
            <a:xfrm>
              <a:off x="6576" y="2085"/>
              <a:ext cx="863" cy="270"/>
              <a:chOff x="4227" y="1360"/>
              <a:chExt cx="863" cy="270"/>
            </a:xfrm>
          </p:grpSpPr>
          <p:sp>
            <p:nvSpPr>
              <p:cNvPr id="40" name="Line 70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" name="Line 70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" name="Line 70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" name="Line 71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0" name="Group 711"/>
            <p:cNvGrpSpPr>
              <a:grpSpLocks/>
            </p:cNvGrpSpPr>
            <p:nvPr/>
          </p:nvGrpSpPr>
          <p:grpSpPr bwMode="auto">
            <a:xfrm rot="5700496">
              <a:off x="2862" y="3574"/>
              <a:ext cx="863" cy="270"/>
              <a:chOff x="4227" y="1360"/>
              <a:chExt cx="863" cy="270"/>
            </a:xfrm>
          </p:grpSpPr>
          <p:sp>
            <p:nvSpPr>
              <p:cNvPr id="36" name="Line 71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Line 71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" name="Line 71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1" name="Group 716"/>
            <p:cNvGrpSpPr>
              <a:grpSpLocks/>
            </p:cNvGrpSpPr>
            <p:nvPr/>
          </p:nvGrpSpPr>
          <p:grpSpPr bwMode="auto">
            <a:xfrm rot="10800000">
              <a:off x="1018" y="599"/>
              <a:ext cx="863" cy="270"/>
              <a:chOff x="4227" y="1360"/>
              <a:chExt cx="863" cy="270"/>
            </a:xfrm>
          </p:grpSpPr>
          <p:sp>
            <p:nvSpPr>
              <p:cNvPr id="32" name="Line 71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71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Line 71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4" name="Oval 721"/>
          <p:cNvSpPr>
            <a:spLocks noChangeArrowheads="1"/>
          </p:cNvSpPr>
          <p:nvPr/>
        </p:nvSpPr>
        <p:spPr bwMode="auto">
          <a:xfrm>
            <a:off x="6775453" y="3844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722"/>
          <p:cNvSpPr>
            <a:spLocks noChangeShapeType="1"/>
          </p:cNvSpPr>
          <p:nvPr/>
        </p:nvSpPr>
        <p:spPr bwMode="auto">
          <a:xfrm>
            <a:off x="6775453" y="3837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723"/>
          <p:cNvSpPr>
            <a:spLocks noChangeShapeType="1"/>
          </p:cNvSpPr>
          <p:nvPr/>
        </p:nvSpPr>
        <p:spPr bwMode="auto">
          <a:xfrm>
            <a:off x="7134228" y="3837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724"/>
          <p:cNvSpPr>
            <a:spLocks noChangeArrowheads="1"/>
          </p:cNvSpPr>
          <p:nvPr/>
        </p:nvSpPr>
        <p:spPr bwMode="auto">
          <a:xfrm>
            <a:off x="6775453" y="3837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8" name="Oval 725"/>
          <p:cNvSpPr>
            <a:spLocks noChangeArrowheads="1"/>
          </p:cNvSpPr>
          <p:nvPr/>
        </p:nvSpPr>
        <p:spPr bwMode="auto">
          <a:xfrm>
            <a:off x="6772278" y="3768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726"/>
          <p:cNvGrpSpPr>
            <a:grpSpLocks/>
          </p:cNvGrpSpPr>
          <p:nvPr/>
        </p:nvGrpSpPr>
        <p:grpSpPr bwMode="auto">
          <a:xfrm>
            <a:off x="6858003" y="3792556"/>
            <a:ext cx="179387" cy="65087"/>
            <a:chOff x="2848" y="848"/>
            <a:chExt cx="140" cy="98"/>
          </a:xfrm>
        </p:grpSpPr>
        <p:sp>
          <p:nvSpPr>
            <p:cNvPr id="50" name="Line 72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72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72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" name="Group 730"/>
          <p:cNvGrpSpPr>
            <a:grpSpLocks/>
          </p:cNvGrpSpPr>
          <p:nvPr/>
        </p:nvGrpSpPr>
        <p:grpSpPr bwMode="auto">
          <a:xfrm flipV="1">
            <a:off x="6858003" y="3792556"/>
            <a:ext cx="179387" cy="65087"/>
            <a:chOff x="2848" y="848"/>
            <a:chExt cx="140" cy="98"/>
          </a:xfrm>
        </p:grpSpPr>
        <p:sp>
          <p:nvSpPr>
            <p:cNvPr id="54" name="Line 7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7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7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Oval 734"/>
          <p:cNvSpPr>
            <a:spLocks noChangeArrowheads="1"/>
          </p:cNvSpPr>
          <p:nvPr/>
        </p:nvSpPr>
        <p:spPr bwMode="auto">
          <a:xfrm>
            <a:off x="7131053" y="41243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735"/>
          <p:cNvSpPr>
            <a:spLocks noChangeShapeType="1"/>
          </p:cNvSpPr>
          <p:nvPr/>
        </p:nvSpPr>
        <p:spPr bwMode="auto">
          <a:xfrm>
            <a:off x="7131053" y="41164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736"/>
          <p:cNvSpPr>
            <a:spLocks noChangeShapeType="1"/>
          </p:cNvSpPr>
          <p:nvPr/>
        </p:nvSpPr>
        <p:spPr bwMode="auto">
          <a:xfrm>
            <a:off x="7489828" y="41164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737"/>
          <p:cNvSpPr>
            <a:spLocks noChangeArrowheads="1"/>
          </p:cNvSpPr>
          <p:nvPr/>
        </p:nvSpPr>
        <p:spPr bwMode="auto">
          <a:xfrm>
            <a:off x="7131053" y="41164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" name="Oval 738"/>
          <p:cNvSpPr>
            <a:spLocks noChangeArrowheads="1"/>
          </p:cNvSpPr>
          <p:nvPr/>
        </p:nvSpPr>
        <p:spPr bwMode="auto">
          <a:xfrm>
            <a:off x="7127878" y="40481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" name="Group 739"/>
          <p:cNvGrpSpPr>
            <a:grpSpLocks/>
          </p:cNvGrpSpPr>
          <p:nvPr/>
        </p:nvGrpSpPr>
        <p:grpSpPr bwMode="auto">
          <a:xfrm>
            <a:off x="7213603" y="4071956"/>
            <a:ext cx="179387" cy="65087"/>
            <a:chOff x="2848" y="848"/>
            <a:chExt cx="140" cy="98"/>
          </a:xfrm>
        </p:grpSpPr>
        <p:sp>
          <p:nvSpPr>
            <p:cNvPr id="63" name="Line 74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74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74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oup 743"/>
          <p:cNvGrpSpPr>
            <a:grpSpLocks/>
          </p:cNvGrpSpPr>
          <p:nvPr/>
        </p:nvGrpSpPr>
        <p:grpSpPr bwMode="auto">
          <a:xfrm flipV="1">
            <a:off x="7213603" y="4071956"/>
            <a:ext cx="179387" cy="65087"/>
            <a:chOff x="2848" y="848"/>
            <a:chExt cx="140" cy="98"/>
          </a:xfrm>
        </p:grpSpPr>
        <p:sp>
          <p:nvSpPr>
            <p:cNvPr id="67" name="Line 7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7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7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Oval 747"/>
          <p:cNvSpPr>
            <a:spLocks noChangeArrowheads="1"/>
          </p:cNvSpPr>
          <p:nvPr/>
        </p:nvSpPr>
        <p:spPr bwMode="auto">
          <a:xfrm>
            <a:off x="7410453" y="38576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48"/>
          <p:cNvSpPr>
            <a:spLocks noChangeShapeType="1"/>
          </p:cNvSpPr>
          <p:nvPr/>
        </p:nvSpPr>
        <p:spPr bwMode="auto">
          <a:xfrm>
            <a:off x="7410453" y="38497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9"/>
          <p:cNvSpPr>
            <a:spLocks noChangeShapeType="1"/>
          </p:cNvSpPr>
          <p:nvPr/>
        </p:nvSpPr>
        <p:spPr bwMode="auto">
          <a:xfrm>
            <a:off x="7769228" y="38497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50"/>
          <p:cNvSpPr>
            <a:spLocks noChangeArrowheads="1"/>
          </p:cNvSpPr>
          <p:nvPr/>
        </p:nvSpPr>
        <p:spPr bwMode="auto">
          <a:xfrm>
            <a:off x="7410453" y="38497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4" name="Oval 751"/>
          <p:cNvSpPr>
            <a:spLocks noChangeArrowheads="1"/>
          </p:cNvSpPr>
          <p:nvPr/>
        </p:nvSpPr>
        <p:spPr bwMode="auto">
          <a:xfrm>
            <a:off x="7407278" y="37814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" name="Group 752"/>
          <p:cNvGrpSpPr>
            <a:grpSpLocks/>
          </p:cNvGrpSpPr>
          <p:nvPr/>
        </p:nvGrpSpPr>
        <p:grpSpPr bwMode="auto">
          <a:xfrm>
            <a:off x="7493003" y="3805256"/>
            <a:ext cx="179387" cy="65087"/>
            <a:chOff x="2848" y="848"/>
            <a:chExt cx="140" cy="98"/>
          </a:xfrm>
        </p:grpSpPr>
        <p:sp>
          <p:nvSpPr>
            <p:cNvPr id="76" name="Line 75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5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5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" name="Group 756"/>
          <p:cNvGrpSpPr>
            <a:grpSpLocks/>
          </p:cNvGrpSpPr>
          <p:nvPr/>
        </p:nvGrpSpPr>
        <p:grpSpPr bwMode="auto">
          <a:xfrm flipV="1">
            <a:off x="7493003" y="3805256"/>
            <a:ext cx="179387" cy="65087"/>
            <a:chOff x="2848" y="848"/>
            <a:chExt cx="140" cy="98"/>
          </a:xfrm>
        </p:grpSpPr>
        <p:sp>
          <p:nvSpPr>
            <p:cNvPr id="80" name="Line 7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7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Oval 760"/>
          <p:cNvSpPr>
            <a:spLocks noChangeArrowheads="1"/>
          </p:cNvSpPr>
          <p:nvPr/>
        </p:nvSpPr>
        <p:spPr bwMode="auto">
          <a:xfrm>
            <a:off x="6875465" y="2695593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761"/>
          <p:cNvSpPr>
            <a:spLocks noChangeShapeType="1"/>
          </p:cNvSpPr>
          <p:nvPr/>
        </p:nvSpPr>
        <p:spPr bwMode="auto">
          <a:xfrm>
            <a:off x="6875465" y="2687656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762"/>
          <p:cNvSpPr>
            <a:spLocks noChangeShapeType="1"/>
          </p:cNvSpPr>
          <p:nvPr/>
        </p:nvSpPr>
        <p:spPr bwMode="auto">
          <a:xfrm>
            <a:off x="7223128" y="2687656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763"/>
          <p:cNvSpPr>
            <a:spLocks noChangeArrowheads="1"/>
          </p:cNvSpPr>
          <p:nvPr/>
        </p:nvSpPr>
        <p:spPr bwMode="auto">
          <a:xfrm>
            <a:off x="6875465" y="2687656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7" name="Oval 764"/>
          <p:cNvSpPr>
            <a:spLocks noChangeArrowheads="1"/>
          </p:cNvSpPr>
          <p:nvPr/>
        </p:nvSpPr>
        <p:spPr bwMode="auto">
          <a:xfrm>
            <a:off x="6872290" y="2624156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765"/>
          <p:cNvGrpSpPr>
            <a:grpSpLocks/>
          </p:cNvGrpSpPr>
          <p:nvPr/>
        </p:nvGrpSpPr>
        <p:grpSpPr bwMode="auto">
          <a:xfrm>
            <a:off x="6956428" y="2646381"/>
            <a:ext cx="171450" cy="61912"/>
            <a:chOff x="2848" y="848"/>
            <a:chExt cx="140" cy="98"/>
          </a:xfrm>
        </p:grpSpPr>
        <p:sp>
          <p:nvSpPr>
            <p:cNvPr id="89" name="Line 76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76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76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769"/>
          <p:cNvGrpSpPr>
            <a:grpSpLocks/>
          </p:cNvGrpSpPr>
          <p:nvPr/>
        </p:nvGrpSpPr>
        <p:grpSpPr bwMode="auto">
          <a:xfrm flipV="1">
            <a:off x="6956428" y="2646381"/>
            <a:ext cx="171450" cy="60325"/>
            <a:chOff x="2848" y="848"/>
            <a:chExt cx="140" cy="98"/>
          </a:xfrm>
        </p:grpSpPr>
        <p:sp>
          <p:nvSpPr>
            <p:cNvPr id="93" name="Line 7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7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" name="Oval 773"/>
          <p:cNvSpPr>
            <a:spLocks noChangeArrowheads="1"/>
          </p:cNvSpPr>
          <p:nvPr/>
        </p:nvSpPr>
        <p:spPr bwMode="auto">
          <a:xfrm>
            <a:off x="6873878" y="2955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774"/>
          <p:cNvSpPr>
            <a:spLocks noChangeShapeType="1"/>
          </p:cNvSpPr>
          <p:nvPr/>
        </p:nvSpPr>
        <p:spPr bwMode="auto">
          <a:xfrm>
            <a:off x="6873878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775"/>
          <p:cNvSpPr>
            <a:spLocks noChangeShapeType="1"/>
          </p:cNvSpPr>
          <p:nvPr/>
        </p:nvSpPr>
        <p:spPr bwMode="auto">
          <a:xfrm>
            <a:off x="7232653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776"/>
          <p:cNvSpPr>
            <a:spLocks noChangeArrowheads="1"/>
          </p:cNvSpPr>
          <p:nvPr/>
        </p:nvSpPr>
        <p:spPr bwMode="auto">
          <a:xfrm>
            <a:off x="6873878" y="2948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0" name="Oval 777"/>
          <p:cNvSpPr>
            <a:spLocks noChangeArrowheads="1"/>
          </p:cNvSpPr>
          <p:nvPr/>
        </p:nvSpPr>
        <p:spPr bwMode="auto">
          <a:xfrm>
            <a:off x="6870703" y="2879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" name="Group 778"/>
          <p:cNvGrpSpPr>
            <a:grpSpLocks/>
          </p:cNvGrpSpPr>
          <p:nvPr/>
        </p:nvGrpSpPr>
        <p:grpSpPr bwMode="auto">
          <a:xfrm>
            <a:off x="6956428" y="2903556"/>
            <a:ext cx="179387" cy="65087"/>
            <a:chOff x="2848" y="848"/>
            <a:chExt cx="140" cy="98"/>
          </a:xfrm>
        </p:grpSpPr>
        <p:sp>
          <p:nvSpPr>
            <p:cNvPr id="102" name="Line 77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78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78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782"/>
          <p:cNvGrpSpPr>
            <a:grpSpLocks/>
          </p:cNvGrpSpPr>
          <p:nvPr/>
        </p:nvGrpSpPr>
        <p:grpSpPr bwMode="auto">
          <a:xfrm flipV="1">
            <a:off x="6956428" y="2903556"/>
            <a:ext cx="179387" cy="65087"/>
            <a:chOff x="2848" y="848"/>
            <a:chExt cx="140" cy="98"/>
          </a:xfrm>
        </p:grpSpPr>
        <p:sp>
          <p:nvSpPr>
            <p:cNvPr id="106" name="Line 7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7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7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" name="Oval 786"/>
          <p:cNvSpPr>
            <a:spLocks noChangeArrowheads="1"/>
          </p:cNvSpPr>
          <p:nvPr/>
        </p:nvSpPr>
        <p:spPr bwMode="auto">
          <a:xfrm>
            <a:off x="7350128" y="2597168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Line 787"/>
          <p:cNvSpPr>
            <a:spLocks noChangeShapeType="1"/>
          </p:cNvSpPr>
          <p:nvPr/>
        </p:nvSpPr>
        <p:spPr bwMode="auto">
          <a:xfrm>
            <a:off x="7350128" y="2590818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788"/>
          <p:cNvSpPr>
            <a:spLocks noChangeShapeType="1"/>
          </p:cNvSpPr>
          <p:nvPr/>
        </p:nvSpPr>
        <p:spPr bwMode="auto">
          <a:xfrm>
            <a:off x="7680328" y="2590818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789"/>
          <p:cNvSpPr>
            <a:spLocks noChangeArrowheads="1"/>
          </p:cNvSpPr>
          <p:nvPr/>
        </p:nvSpPr>
        <p:spPr bwMode="auto">
          <a:xfrm>
            <a:off x="7350128" y="2590818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13" name="Oval 790"/>
          <p:cNvSpPr>
            <a:spLocks noChangeArrowheads="1"/>
          </p:cNvSpPr>
          <p:nvPr/>
        </p:nvSpPr>
        <p:spPr bwMode="auto">
          <a:xfrm>
            <a:off x="7346953" y="2528906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" name="Group 791"/>
          <p:cNvGrpSpPr>
            <a:grpSpLocks/>
          </p:cNvGrpSpPr>
          <p:nvPr/>
        </p:nvGrpSpPr>
        <p:grpSpPr bwMode="auto">
          <a:xfrm>
            <a:off x="7426328" y="2551131"/>
            <a:ext cx="163512" cy="57150"/>
            <a:chOff x="2848" y="848"/>
            <a:chExt cx="140" cy="98"/>
          </a:xfrm>
        </p:grpSpPr>
        <p:sp>
          <p:nvSpPr>
            <p:cNvPr id="115" name="Line 79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79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79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795"/>
          <p:cNvGrpSpPr>
            <a:grpSpLocks/>
          </p:cNvGrpSpPr>
          <p:nvPr/>
        </p:nvGrpSpPr>
        <p:grpSpPr bwMode="auto">
          <a:xfrm flipV="1">
            <a:off x="7426328" y="2549543"/>
            <a:ext cx="163512" cy="58738"/>
            <a:chOff x="2848" y="848"/>
            <a:chExt cx="140" cy="98"/>
          </a:xfrm>
        </p:grpSpPr>
        <p:sp>
          <p:nvSpPr>
            <p:cNvPr id="119" name="Line 7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7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7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" name="Oval 799"/>
          <p:cNvSpPr>
            <a:spLocks noChangeArrowheads="1"/>
          </p:cNvSpPr>
          <p:nvPr/>
        </p:nvSpPr>
        <p:spPr bwMode="auto">
          <a:xfrm>
            <a:off x="7435853" y="2955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800"/>
          <p:cNvSpPr>
            <a:spLocks noChangeShapeType="1"/>
          </p:cNvSpPr>
          <p:nvPr/>
        </p:nvSpPr>
        <p:spPr bwMode="auto">
          <a:xfrm>
            <a:off x="7435853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801"/>
          <p:cNvSpPr>
            <a:spLocks noChangeShapeType="1"/>
          </p:cNvSpPr>
          <p:nvPr/>
        </p:nvSpPr>
        <p:spPr bwMode="auto">
          <a:xfrm>
            <a:off x="7794628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Rectangle 802"/>
          <p:cNvSpPr>
            <a:spLocks noChangeArrowheads="1"/>
          </p:cNvSpPr>
          <p:nvPr/>
        </p:nvSpPr>
        <p:spPr bwMode="auto">
          <a:xfrm>
            <a:off x="7435853" y="2948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6" name="Oval 803"/>
          <p:cNvSpPr>
            <a:spLocks noChangeArrowheads="1"/>
          </p:cNvSpPr>
          <p:nvPr/>
        </p:nvSpPr>
        <p:spPr bwMode="auto">
          <a:xfrm>
            <a:off x="7432678" y="2879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" name="Group 804"/>
          <p:cNvGrpSpPr>
            <a:grpSpLocks/>
          </p:cNvGrpSpPr>
          <p:nvPr/>
        </p:nvGrpSpPr>
        <p:grpSpPr bwMode="auto">
          <a:xfrm>
            <a:off x="7518403" y="2903556"/>
            <a:ext cx="179387" cy="65087"/>
            <a:chOff x="2848" y="848"/>
            <a:chExt cx="140" cy="98"/>
          </a:xfrm>
        </p:grpSpPr>
        <p:sp>
          <p:nvSpPr>
            <p:cNvPr id="128" name="Line 8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8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8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" name="Group 808"/>
          <p:cNvGrpSpPr>
            <a:grpSpLocks/>
          </p:cNvGrpSpPr>
          <p:nvPr/>
        </p:nvGrpSpPr>
        <p:grpSpPr bwMode="auto">
          <a:xfrm flipV="1">
            <a:off x="7518403" y="2903556"/>
            <a:ext cx="179387" cy="65087"/>
            <a:chOff x="2848" y="848"/>
            <a:chExt cx="140" cy="98"/>
          </a:xfrm>
        </p:grpSpPr>
        <p:sp>
          <p:nvSpPr>
            <p:cNvPr id="132" name="Line 8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8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Line 8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" name="Oval 812"/>
          <p:cNvSpPr>
            <a:spLocks noChangeArrowheads="1"/>
          </p:cNvSpPr>
          <p:nvPr/>
        </p:nvSpPr>
        <p:spPr bwMode="auto">
          <a:xfrm>
            <a:off x="6026153" y="2690831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Line 813"/>
          <p:cNvSpPr>
            <a:spLocks noChangeShapeType="1"/>
          </p:cNvSpPr>
          <p:nvPr/>
        </p:nvSpPr>
        <p:spPr bwMode="auto">
          <a:xfrm>
            <a:off x="6026153" y="268289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Line 814"/>
          <p:cNvSpPr>
            <a:spLocks noChangeShapeType="1"/>
          </p:cNvSpPr>
          <p:nvPr/>
        </p:nvSpPr>
        <p:spPr bwMode="auto">
          <a:xfrm>
            <a:off x="6372228" y="268289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815"/>
          <p:cNvSpPr>
            <a:spLocks noChangeArrowheads="1"/>
          </p:cNvSpPr>
          <p:nvPr/>
        </p:nvSpPr>
        <p:spPr bwMode="auto">
          <a:xfrm>
            <a:off x="6026153" y="2682893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39" name="Oval 816"/>
          <p:cNvSpPr>
            <a:spLocks noChangeArrowheads="1"/>
          </p:cNvSpPr>
          <p:nvPr/>
        </p:nvSpPr>
        <p:spPr bwMode="auto">
          <a:xfrm>
            <a:off x="6022978" y="2619393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0" name="Group 817"/>
          <p:cNvGrpSpPr>
            <a:grpSpLocks/>
          </p:cNvGrpSpPr>
          <p:nvPr/>
        </p:nvGrpSpPr>
        <p:grpSpPr bwMode="auto">
          <a:xfrm>
            <a:off x="6107115" y="2641618"/>
            <a:ext cx="171450" cy="60325"/>
            <a:chOff x="2848" y="848"/>
            <a:chExt cx="140" cy="98"/>
          </a:xfrm>
        </p:grpSpPr>
        <p:sp>
          <p:nvSpPr>
            <p:cNvPr id="141" name="Line 8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8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8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821"/>
          <p:cNvGrpSpPr>
            <a:grpSpLocks/>
          </p:cNvGrpSpPr>
          <p:nvPr/>
        </p:nvGrpSpPr>
        <p:grpSpPr bwMode="auto">
          <a:xfrm flipV="1">
            <a:off x="6107115" y="2641618"/>
            <a:ext cx="171450" cy="58738"/>
            <a:chOff x="2848" y="848"/>
            <a:chExt cx="140" cy="98"/>
          </a:xfrm>
        </p:grpSpPr>
        <p:sp>
          <p:nvSpPr>
            <p:cNvPr id="145" name="Line 8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8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8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8" name="Oval 825"/>
          <p:cNvSpPr>
            <a:spLocks noChangeArrowheads="1"/>
          </p:cNvSpPr>
          <p:nvPr/>
        </p:nvSpPr>
        <p:spPr bwMode="auto">
          <a:xfrm>
            <a:off x="5719765" y="3840181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Line 826"/>
          <p:cNvSpPr>
            <a:spLocks noChangeShapeType="1"/>
          </p:cNvSpPr>
          <p:nvPr/>
        </p:nvSpPr>
        <p:spPr bwMode="auto">
          <a:xfrm>
            <a:off x="5719765" y="383224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Line 827"/>
          <p:cNvSpPr>
            <a:spLocks noChangeShapeType="1"/>
          </p:cNvSpPr>
          <p:nvPr/>
        </p:nvSpPr>
        <p:spPr bwMode="auto">
          <a:xfrm>
            <a:off x="6065840" y="383224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Rectangle 828"/>
          <p:cNvSpPr>
            <a:spLocks noChangeArrowheads="1"/>
          </p:cNvSpPr>
          <p:nvPr/>
        </p:nvSpPr>
        <p:spPr bwMode="auto">
          <a:xfrm>
            <a:off x="5719765" y="3832243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52" name="Oval 829"/>
          <p:cNvSpPr>
            <a:spLocks noChangeArrowheads="1"/>
          </p:cNvSpPr>
          <p:nvPr/>
        </p:nvSpPr>
        <p:spPr bwMode="auto">
          <a:xfrm>
            <a:off x="5716590" y="3768743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" name="Group 830"/>
          <p:cNvGrpSpPr>
            <a:grpSpLocks/>
          </p:cNvGrpSpPr>
          <p:nvPr/>
        </p:nvGrpSpPr>
        <p:grpSpPr bwMode="auto">
          <a:xfrm>
            <a:off x="5800728" y="3790968"/>
            <a:ext cx="171450" cy="60325"/>
            <a:chOff x="2848" y="848"/>
            <a:chExt cx="140" cy="98"/>
          </a:xfrm>
        </p:grpSpPr>
        <p:sp>
          <p:nvSpPr>
            <p:cNvPr id="154" name="Line 8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8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8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" name="Group 834"/>
          <p:cNvGrpSpPr>
            <a:grpSpLocks/>
          </p:cNvGrpSpPr>
          <p:nvPr/>
        </p:nvGrpSpPr>
        <p:grpSpPr bwMode="auto">
          <a:xfrm flipV="1">
            <a:off x="5800728" y="3790968"/>
            <a:ext cx="171450" cy="58738"/>
            <a:chOff x="2848" y="848"/>
            <a:chExt cx="140" cy="98"/>
          </a:xfrm>
        </p:grpSpPr>
        <p:sp>
          <p:nvSpPr>
            <p:cNvPr id="158" name="Line 8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8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8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" name="Line 838"/>
          <p:cNvSpPr>
            <a:spLocks noChangeShapeType="1"/>
          </p:cNvSpPr>
          <p:nvPr/>
        </p:nvSpPr>
        <p:spPr bwMode="auto">
          <a:xfrm flipV="1">
            <a:off x="6918328" y="4197368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" name="Line 839"/>
          <p:cNvSpPr>
            <a:spLocks noChangeShapeType="1"/>
          </p:cNvSpPr>
          <p:nvPr/>
        </p:nvSpPr>
        <p:spPr bwMode="auto">
          <a:xfrm>
            <a:off x="7042153" y="3935431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" name="Line 840"/>
          <p:cNvSpPr>
            <a:spLocks noChangeShapeType="1"/>
          </p:cNvSpPr>
          <p:nvPr/>
        </p:nvSpPr>
        <p:spPr bwMode="auto">
          <a:xfrm>
            <a:off x="7138990" y="3856056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" name="Line 841"/>
          <p:cNvSpPr>
            <a:spLocks noChangeShapeType="1"/>
          </p:cNvSpPr>
          <p:nvPr/>
        </p:nvSpPr>
        <p:spPr bwMode="auto">
          <a:xfrm flipV="1">
            <a:off x="7375528" y="3941781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" name="Line 842"/>
          <p:cNvSpPr>
            <a:spLocks noChangeShapeType="1"/>
          </p:cNvSpPr>
          <p:nvPr/>
        </p:nvSpPr>
        <p:spPr bwMode="auto">
          <a:xfrm>
            <a:off x="6073778" y="3862406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Line 843"/>
          <p:cNvSpPr>
            <a:spLocks noChangeShapeType="1"/>
          </p:cNvSpPr>
          <p:nvPr/>
        </p:nvSpPr>
        <p:spPr bwMode="auto">
          <a:xfrm>
            <a:off x="6369053" y="2709881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" name="Line 844"/>
          <p:cNvSpPr>
            <a:spLocks noChangeShapeType="1"/>
          </p:cNvSpPr>
          <p:nvPr/>
        </p:nvSpPr>
        <p:spPr bwMode="auto">
          <a:xfrm>
            <a:off x="5935665" y="2538431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" name="Freeform 845"/>
          <p:cNvSpPr>
            <a:spLocks/>
          </p:cNvSpPr>
          <p:nvPr/>
        </p:nvSpPr>
        <p:spPr bwMode="auto">
          <a:xfrm>
            <a:off x="5256215" y="4545031"/>
            <a:ext cx="2979738" cy="1455737"/>
          </a:xfrm>
          <a:custGeom>
            <a:avLst/>
            <a:gdLst/>
            <a:ahLst/>
            <a:cxnLst>
              <a:cxn ang="0">
                <a:pos x="889" y="23"/>
              </a:cxn>
              <a:cxn ang="0">
                <a:pos x="692" y="109"/>
              </a:cxn>
              <a:cxn ang="0">
                <a:pos x="415" y="91"/>
              </a:cxn>
              <a:cxn ang="0">
                <a:pos x="112" y="170"/>
              </a:cxn>
              <a:cxn ang="0">
                <a:pos x="50" y="353"/>
              </a:cxn>
              <a:cxn ang="0">
                <a:pos x="14" y="528"/>
              </a:cxn>
              <a:cxn ang="0">
                <a:pos x="139" y="650"/>
              </a:cxn>
              <a:cxn ang="0">
                <a:pos x="505" y="781"/>
              </a:cxn>
              <a:cxn ang="0">
                <a:pos x="933" y="886"/>
              </a:cxn>
              <a:cxn ang="0">
                <a:pos x="1370" y="901"/>
              </a:cxn>
              <a:cxn ang="0">
                <a:pos x="1676" y="793"/>
              </a:cxn>
              <a:cxn ang="0">
                <a:pos x="1860" y="624"/>
              </a:cxn>
              <a:cxn ang="0">
                <a:pos x="1776" y="219"/>
              </a:cxn>
              <a:cxn ang="0">
                <a:pos x="1503" y="100"/>
              </a:cxn>
              <a:cxn ang="0">
                <a:pos x="1200" y="13"/>
              </a:cxn>
              <a:cxn ang="0">
                <a:pos x="889" y="23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" name="Line 846"/>
          <p:cNvSpPr>
            <a:spLocks noChangeShapeType="1"/>
          </p:cNvSpPr>
          <p:nvPr/>
        </p:nvSpPr>
        <p:spPr bwMode="auto">
          <a:xfrm rot="-5400000">
            <a:off x="7491415" y="5281631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847"/>
          <p:cNvSpPr>
            <a:spLocks noChangeShapeType="1"/>
          </p:cNvSpPr>
          <p:nvPr/>
        </p:nvSpPr>
        <p:spPr bwMode="auto">
          <a:xfrm rot="5400000" flipV="1">
            <a:off x="7637465" y="5562618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Line 848"/>
          <p:cNvSpPr>
            <a:spLocks noChangeShapeType="1"/>
          </p:cNvSpPr>
          <p:nvPr/>
        </p:nvSpPr>
        <p:spPr bwMode="auto">
          <a:xfrm rot="-5400000">
            <a:off x="7823203" y="5238768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" name="Group 849"/>
          <p:cNvGrpSpPr>
            <a:grpSpLocks/>
          </p:cNvGrpSpPr>
          <p:nvPr/>
        </p:nvGrpSpPr>
        <p:grpSpPr bwMode="auto">
          <a:xfrm>
            <a:off x="7402515" y="4948256"/>
            <a:ext cx="501650" cy="234950"/>
            <a:chOff x="4701" y="2996"/>
            <a:chExt cx="316" cy="148"/>
          </a:xfrm>
        </p:grpSpPr>
        <p:sp>
          <p:nvSpPr>
            <p:cNvPr id="173" name="Oval 85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85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85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Rectangle 85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7" name="Oval 85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" name="Group 855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183" name="Line 8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Line 8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Line 8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9" name="Group 859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180" name="Line 8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8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Line 8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6" name="Group 863"/>
          <p:cNvGrpSpPr>
            <a:grpSpLocks/>
          </p:cNvGrpSpPr>
          <p:nvPr/>
        </p:nvGrpSpPr>
        <p:grpSpPr bwMode="auto">
          <a:xfrm>
            <a:off x="6586540" y="4672031"/>
            <a:ext cx="501650" cy="234950"/>
            <a:chOff x="3600" y="219"/>
            <a:chExt cx="360" cy="175"/>
          </a:xfrm>
        </p:grpSpPr>
        <p:sp>
          <p:nvSpPr>
            <p:cNvPr id="187" name="Oval 86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Line 86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Line 86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86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1" name="Oval 86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" name="Group 869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197" name="Line 8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Line 8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Line 8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" name="Group 873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194" name="Line 8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Line 8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Line 8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0" name="Group 877"/>
          <p:cNvGrpSpPr>
            <a:grpSpLocks/>
          </p:cNvGrpSpPr>
          <p:nvPr/>
        </p:nvGrpSpPr>
        <p:grpSpPr bwMode="auto">
          <a:xfrm>
            <a:off x="5921378" y="4976831"/>
            <a:ext cx="501650" cy="234950"/>
            <a:chOff x="3600" y="219"/>
            <a:chExt cx="360" cy="175"/>
          </a:xfrm>
        </p:grpSpPr>
        <p:sp>
          <p:nvSpPr>
            <p:cNvPr id="201" name="Oval 87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87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88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Rectangle 88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5" name="Oval 88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" name="Group 883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211" name="Line 8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8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Line 8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" name="Group 887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208" name="Line 8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Line 8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Line 8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4" name="Line 891"/>
          <p:cNvSpPr>
            <a:spLocks noChangeShapeType="1"/>
          </p:cNvSpPr>
          <p:nvPr/>
        </p:nvSpPr>
        <p:spPr bwMode="auto">
          <a:xfrm>
            <a:off x="7035803" y="4883168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" name="Line 892"/>
          <p:cNvSpPr>
            <a:spLocks noChangeShapeType="1"/>
          </p:cNvSpPr>
          <p:nvPr/>
        </p:nvSpPr>
        <p:spPr bwMode="auto">
          <a:xfrm flipV="1">
            <a:off x="6383340" y="4895868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" name="Line 893"/>
          <p:cNvSpPr>
            <a:spLocks noChangeShapeType="1"/>
          </p:cNvSpPr>
          <p:nvPr/>
        </p:nvSpPr>
        <p:spPr bwMode="auto">
          <a:xfrm flipV="1">
            <a:off x="6426203" y="5099068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" name="Line 894"/>
          <p:cNvSpPr>
            <a:spLocks noChangeShapeType="1"/>
          </p:cNvSpPr>
          <p:nvPr/>
        </p:nvSpPr>
        <p:spPr bwMode="auto">
          <a:xfrm flipH="1">
            <a:off x="5721353" y="4845068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" name="Line 895"/>
          <p:cNvSpPr>
            <a:spLocks noChangeShapeType="1"/>
          </p:cNvSpPr>
          <p:nvPr/>
        </p:nvSpPr>
        <p:spPr bwMode="auto">
          <a:xfrm>
            <a:off x="5746753" y="4895868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" name="Line 896"/>
          <p:cNvSpPr>
            <a:spLocks noChangeShapeType="1"/>
          </p:cNvSpPr>
          <p:nvPr/>
        </p:nvSpPr>
        <p:spPr bwMode="auto">
          <a:xfrm>
            <a:off x="5607053" y="5232418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" name="Line 897"/>
          <p:cNvSpPr>
            <a:spLocks noChangeShapeType="1"/>
          </p:cNvSpPr>
          <p:nvPr/>
        </p:nvSpPr>
        <p:spPr bwMode="auto">
          <a:xfrm>
            <a:off x="5859465" y="5311793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" name="Line 898"/>
          <p:cNvSpPr>
            <a:spLocks noChangeShapeType="1"/>
          </p:cNvSpPr>
          <p:nvPr/>
        </p:nvSpPr>
        <p:spPr bwMode="auto">
          <a:xfrm flipH="1">
            <a:off x="6099178" y="5219718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" name="Line 899"/>
          <p:cNvSpPr>
            <a:spLocks noChangeShapeType="1"/>
          </p:cNvSpPr>
          <p:nvPr/>
        </p:nvSpPr>
        <p:spPr bwMode="auto">
          <a:xfrm>
            <a:off x="5911853" y="5308618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" name="Line 900"/>
          <p:cNvSpPr>
            <a:spLocks noChangeShapeType="1"/>
          </p:cNvSpPr>
          <p:nvPr/>
        </p:nvSpPr>
        <p:spPr bwMode="auto">
          <a:xfrm flipH="1" flipV="1">
            <a:off x="6308728" y="5316556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" name="Line 901"/>
          <p:cNvSpPr>
            <a:spLocks noChangeShapeType="1"/>
          </p:cNvSpPr>
          <p:nvPr/>
        </p:nvSpPr>
        <p:spPr bwMode="auto">
          <a:xfrm>
            <a:off x="6389690" y="5175268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" name="Line 902"/>
          <p:cNvSpPr>
            <a:spLocks noChangeShapeType="1"/>
          </p:cNvSpPr>
          <p:nvPr/>
        </p:nvSpPr>
        <p:spPr bwMode="auto">
          <a:xfrm>
            <a:off x="5838828" y="5110181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6" name="Group 903"/>
          <p:cNvGrpSpPr>
            <a:grpSpLocks/>
          </p:cNvGrpSpPr>
          <p:nvPr/>
        </p:nvGrpSpPr>
        <p:grpSpPr bwMode="auto">
          <a:xfrm>
            <a:off x="5024440" y="1870093"/>
            <a:ext cx="3021013" cy="3981450"/>
            <a:chOff x="-1203" y="1352"/>
            <a:chExt cx="1903" cy="2508"/>
          </a:xfrm>
        </p:grpSpPr>
        <p:grpSp>
          <p:nvGrpSpPr>
            <p:cNvPr id="227" name="Group 904"/>
            <p:cNvGrpSpPr>
              <a:grpSpLocks/>
            </p:cNvGrpSpPr>
            <p:nvPr/>
          </p:nvGrpSpPr>
          <p:grpSpPr bwMode="auto">
            <a:xfrm>
              <a:off x="-1201" y="1647"/>
              <a:ext cx="436" cy="114"/>
              <a:chOff x="3072" y="739"/>
              <a:chExt cx="652" cy="146"/>
            </a:xfrm>
          </p:grpSpPr>
          <p:pic>
            <p:nvPicPr>
              <p:cNvPr id="264" name="Picture 905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265" name="Line 906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Line 907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28" name="Picture 908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</p:spPr>
        </p:pic>
        <p:grpSp>
          <p:nvGrpSpPr>
            <p:cNvPr id="229" name="Group 909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62" name="Object 91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2050" name="Clip" r:id="rId5" imgW="819000" imgH="847800" progId="">
                  <p:embed/>
                </p:oleObj>
              </a:graphicData>
            </a:graphic>
          </p:graphicFrame>
          <p:graphicFrame>
            <p:nvGraphicFramePr>
              <p:cNvPr id="263" name="Object 91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2051" name="Clip" r:id="rId6" imgW="1266840" imgH="1200240" progId="">
                  <p:embed/>
                </p:oleObj>
              </a:graphicData>
            </a:graphic>
          </p:graphicFrame>
        </p:grpSp>
        <p:grpSp>
          <p:nvGrpSpPr>
            <p:cNvPr id="230" name="Group 912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60" name="Object 9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2052" name="Clip" r:id="rId7" imgW="819000" imgH="847800" progId="">
                  <p:embed/>
                </p:oleObj>
              </a:graphicData>
            </a:graphic>
          </p:graphicFrame>
          <p:graphicFrame>
            <p:nvGraphicFramePr>
              <p:cNvPr id="261" name="Object 9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2053" name="Clip" r:id="rId8" imgW="1266840" imgH="1200240" progId="">
                  <p:embed/>
                </p:oleObj>
              </a:graphicData>
            </a:graphic>
          </p:graphicFrame>
        </p:grpSp>
        <p:graphicFrame>
          <p:nvGraphicFramePr>
            <p:cNvPr id="231" name="Object 915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p:oleObj spid="_x0000_s2054" name="Clip" r:id="rId9" imgW="1305000" imgH="1085760" progId="">
                <p:embed/>
              </p:oleObj>
            </a:graphicData>
          </a:graphic>
        </p:graphicFrame>
        <p:grpSp>
          <p:nvGrpSpPr>
            <p:cNvPr id="232" name="Group 916"/>
            <p:cNvGrpSpPr>
              <a:grpSpLocks/>
            </p:cNvGrpSpPr>
            <p:nvPr/>
          </p:nvGrpSpPr>
          <p:grpSpPr bwMode="auto">
            <a:xfrm>
              <a:off x="310" y="3572"/>
              <a:ext cx="125" cy="229"/>
              <a:chOff x="4180" y="783"/>
              <a:chExt cx="150" cy="307"/>
            </a:xfrm>
          </p:grpSpPr>
          <p:sp>
            <p:nvSpPr>
              <p:cNvPr id="252" name="AutoShape 9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Rectangle 9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Rectangle 9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AutoShape 9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9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9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9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9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3" name="Object 925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p:oleObj spid="_x0000_s2055" name="Clip" r:id="rId10" imgW="1305000" imgH="1085760" progId="">
                <p:embed/>
              </p:oleObj>
            </a:graphicData>
          </a:graphic>
        </p:graphicFrame>
        <p:graphicFrame>
          <p:nvGraphicFramePr>
            <p:cNvPr id="234" name="Object 926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p:oleObj spid="_x0000_s2056" name="Clip" r:id="rId11" imgW="1305000" imgH="1085760" progId="">
                <p:embed/>
              </p:oleObj>
            </a:graphicData>
          </a:graphic>
        </p:graphicFrame>
        <p:graphicFrame>
          <p:nvGraphicFramePr>
            <p:cNvPr id="235" name="Object 927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p:oleObj spid="_x0000_s2057" name="Clip" r:id="rId12" imgW="1305000" imgH="1085760" progId="">
                <p:embed/>
              </p:oleObj>
            </a:graphicData>
          </a:graphic>
        </p:graphicFrame>
        <p:graphicFrame>
          <p:nvGraphicFramePr>
            <p:cNvPr id="236" name="Object 928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p:oleObj spid="_x0000_s2058" name="Clip" r:id="rId13" imgW="1305000" imgH="1085760" progId="">
                <p:embed/>
              </p:oleObj>
            </a:graphicData>
          </a:graphic>
        </p:graphicFrame>
        <p:grpSp>
          <p:nvGrpSpPr>
            <p:cNvPr id="237" name="Group 929"/>
            <p:cNvGrpSpPr>
              <a:grpSpLocks/>
            </p:cNvGrpSpPr>
            <p:nvPr/>
          </p:nvGrpSpPr>
          <p:grpSpPr bwMode="auto">
            <a:xfrm>
              <a:off x="83" y="3620"/>
              <a:ext cx="172" cy="214"/>
              <a:chOff x="2870" y="1518"/>
              <a:chExt cx="292" cy="320"/>
            </a:xfrm>
          </p:grpSpPr>
          <p:graphicFrame>
            <p:nvGraphicFramePr>
              <p:cNvPr id="250" name="Object 93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2059" name="Clip" r:id="rId14" imgW="819000" imgH="847800" progId="">
                  <p:embed/>
                </p:oleObj>
              </a:graphicData>
            </a:graphic>
          </p:graphicFrame>
          <p:graphicFrame>
            <p:nvGraphicFramePr>
              <p:cNvPr id="251" name="Object 93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2060" name="Clip" r:id="rId15" imgW="1266840" imgH="1200240" progId="">
                  <p:embed/>
                </p:oleObj>
              </a:graphicData>
            </a:graphic>
          </p:graphicFrame>
        </p:grpSp>
        <p:grpSp>
          <p:nvGrpSpPr>
            <p:cNvPr id="238" name="Group 932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48" name="Object 93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2061" name="Clip" r:id="rId16" imgW="819000" imgH="847800" progId="">
                  <p:embed/>
                </p:oleObj>
              </a:graphicData>
            </a:graphic>
          </p:graphicFrame>
          <p:graphicFrame>
            <p:nvGraphicFramePr>
              <p:cNvPr id="249" name="Object 93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2062" name="Clip" r:id="rId17" imgW="1266840" imgH="1200240" progId="">
                  <p:embed/>
                </p:oleObj>
              </a:graphicData>
            </a:graphic>
          </p:graphicFrame>
        </p:grpSp>
        <p:grpSp>
          <p:nvGrpSpPr>
            <p:cNvPr id="239" name="Group 935"/>
            <p:cNvGrpSpPr>
              <a:grpSpLocks/>
            </p:cNvGrpSpPr>
            <p:nvPr/>
          </p:nvGrpSpPr>
          <p:grpSpPr bwMode="auto">
            <a:xfrm>
              <a:off x="569" y="3424"/>
              <a:ext cx="131" cy="260"/>
              <a:chOff x="4180" y="783"/>
              <a:chExt cx="150" cy="307"/>
            </a:xfrm>
          </p:grpSpPr>
          <p:sp>
            <p:nvSpPr>
              <p:cNvPr id="240" name="AutoShape 93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Rectangle 93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93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AutoShape 93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Line 94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Line 94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Rectangle 94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94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7" name="Line 944"/>
          <p:cNvSpPr>
            <a:spLocks noChangeShapeType="1"/>
          </p:cNvSpPr>
          <p:nvPr/>
        </p:nvSpPr>
        <p:spPr bwMode="auto">
          <a:xfrm flipH="1">
            <a:off x="5927728" y="3632218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" name="Line 945"/>
          <p:cNvSpPr>
            <a:spLocks noChangeShapeType="1"/>
          </p:cNvSpPr>
          <p:nvPr/>
        </p:nvSpPr>
        <p:spPr bwMode="auto">
          <a:xfrm flipV="1">
            <a:off x="7224715" y="2614631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" name="Line 946"/>
          <p:cNvSpPr>
            <a:spLocks noChangeShapeType="1"/>
          </p:cNvSpPr>
          <p:nvPr/>
        </p:nvSpPr>
        <p:spPr bwMode="auto">
          <a:xfrm>
            <a:off x="7051678" y="2787668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0" name="Line 947"/>
          <p:cNvSpPr>
            <a:spLocks noChangeShapeType="1"/>
          </p:cNvSpPr>
          <p:nvPr/>
        </p:nvSpPr>
        <p:spPr bwMode="auto">
          <a:xfrm flipV="1">
            <a:off x="7223128" y="2684481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1" name="Line 948"/>
          <p:cNvSpPr>
            <a:spLocks noChangeShapeType="1"/>
          </p:cNvSpPr>
          <p:nvPr/>
        </p:nvSpPr>
        <p:spPr bwMode="auto">
          <a:xfrm>
            <a:off x="7588253" y="2682893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" name="Line 949"/>
          <p:cNvSpPr>
            <a:spLocks noChangeShapeType="1"/>
          </p:cNvSpPr>
          <p:nvPr/>
        </p:nvSpPr>
        <p:spPr bwMode="auto">
          <a:xfrm>
            <a:off x="7242178" y="2989281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3" name="Line 950"/>
          <p:cNvSpPr>
            <a:spLocks noChangeShapeType="1"/>
          </p:cNvSpPr>
          <p:nvPr/>
        </p:nvSpPr>
        <p:spPr bwMode="auto">
          <a:xfrm flipV="1">
            <a:off x="5537203" y="3856056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" name="Line 951"/>
          <p:cNvSpPr>
            <a:spLocks noChangeShapeType="1"/>
          </p:cNvSpPr>
          <p:nvPr/>
        </p:nvSpPr>
        <p:spPr bwMode="auto">
          <a:xfrm flipV="1">
            <a:off x="7656515" y="2382856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952"/>
          <p:cNvSpPr>
            <a:spLocks noChangeShapeType="1"/>
          </p:cNvSpPr>
          <p:nvPr/>
        </p:nvSpPr>
        <p:spPr bwMode="auto">
          <a:xfrm>
            <a:off x="7796215" y="2979756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953"/>
          <p:cNvSpPr>
            <a:spLocks noChangeShapeType="1"/>
          </p:cNvSpPr>
          <p:nvPr/>
        </p:nvSpPr>
        <p:spPr bwMode="auto">
          <a:xfrm flipH="1">
            <a:off x="6942140" y="3055956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954"/>
          <p:cNvSpPr>
            <a:spLocks noChangeShapeType="1"/>
          </p:cNvSpPr>
          <p:nvPr/>
        </p:nvSpPr>
        <p:spPr bwMode="auto">
          <a:xfrm flipH="1">
            <a:off x="7532690" y="3055956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8" name="Group 955"/>
          <p:cNvGrpSpPr>
            <a:grpSpLocks/>
          </p:cNvGrpSpPr>
          <p:nvPr/>
        </p:nvGrpSpPr>
        <p:grpSpPr bwMode="auto">
          <a:xfrm>
            <a:off x="6584953" y="4673618"/>
            <a:ext cx="501650" cy="234950"/>
            <a:chOff x="4701" y="2996"/>
            <a:chExt cx="316" cy="148"/>
          </a:xfrm>
        </p:grpSpPr>
        <p:sp>
          <p:nvSpPr>
            <p:cNvPr id="279" name="Oval 956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Line 957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Line 958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959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3" name="Oval 960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" name="Group 961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289" name="Line 9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" name="Line 9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Line 9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5" name="Group 965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286" name="Line 9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Line 9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Line 9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2" name="Group 969"/>
          <p:cNvGrpSpPr>
            <a:grpSpLocks/>
          </p:cNvGrpSpPr>
          <p:nvPr/>
        </p:nvGrpSpPr>
        <p:grpSpPr bwMode="auto">
          <a:xfrm>
            <a:off x="5919790" y="4975243"/>
            <a:ext cx="501650" cy="234950"/>
            <a:chOff x="4701" y="2996"/>
            <a:chExt cx="316" cy="148"/>
          </a:xfrm>
        </p:grpSpPr>
        <p:sp>
          <p:nvSpPr>
            <p:cNvPr id="293" name="Oval 97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Line 97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Line 97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Rectangle 97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" name="Oval 97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8" name="Group 975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303" name="Line 9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" name="Line 9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Line 9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9" name="Group 979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300" name="Line 9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Line 9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2" name="Line 9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6" name="Group 983"/>
          <p:cNvGrpSpPr>
            <a:grpSpLocks/>
          </p:cNvGrpSpPr>
          <p:nvPr/>
        </p:nvGrpSpPr>
        <p:grpSpPr bwMode="auto">
          <a:xfrm>
            <a:off x="6750053" y="5160981"/>
            <a:ext cx="290512" cy="404812"/>
            <a:chOff x="4290" y="3130"/>
            <a:chExt cx="183" cy="255"/>
          </a:xfrm>
        </p:grpSpPr>
        <p:pic>
          <p:nvPicPr>
            <p:cNvPr id="307" name="Picture 984" descr="31u_bnrz[1]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08" name="Freeform 98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98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98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98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98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99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99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99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99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Freeform 99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Freeform 99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Freeform 99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Freeform 99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Freeform 99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Freeform 99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Freeform 100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Freeform 100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5" name="Group 1002"/>
          <p:cNvGrpSpPr>
            <a:grpSpLocks/>
          </p:cNvGrpSpPr>
          <p:nvPr/>
        </p:nvGrpSpPr>
        <p:grpSpPr bwMode="auto">
          <a:xfrm>
            <a:off x="5307015" y="3622693"/>
            <a:ext cx="290513" cy="404813"/>
            <a:chOff x="4290" y="3130"/>
            <a:chExt cx="183" cy="255"/>
          </a:xfrm>
        </p:grpSpPr>
        <p:pic>
          <p:nvPicPr>
            <p:cNvPr id="326" name="Picture 1003" descr="31u_bnrz[1]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27" name="Freeform 100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100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Freeform 100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Freeform 100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Freeform 100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100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Freeform 101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Freeform 101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Freeform 101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101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101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101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101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101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Freeform 101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Freeform 101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102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4" name="Group 1046"/>
          <p:cNvGrpSpPr>
            <a:grpSpLocks/>
          </p:cNvGrpSpPr>
          <p:nvPr/>
        </p:nvGrpSpPr>
        <p:grpSpPr bwMode="auto">
          <a:xfrm>
            <a:off x="5313365" y="1360506"/>
            <a:ext cx="1047750" cy="996950"/>
            <a:chOff x="3402" y="719"/>
            <a:chExt cx="660" cy="628"/>
          </a:xfrm>
        </p:grpSpPr>
        <p:sp>
          <p:nvSpPr>
            <p:cNvPr id="345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6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47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1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5" name="Group 1047"/>
          <p:cNvGrpSpPr>
            <a:grpSpLocks/>
          </p:cNvGrpSpPr>
          <p:nvPr/>
        </p:nvGrpSpPr>
        <p:grpSpPr bwMode="auto">
          <a:xfrm>
            <a:off x="8008940" y="4367231"/>
            <a:ext cx="1047750" cy="996950"/>
            <a:chOff x="3402" y="719"/>
            <a:chExt cx="660" cy="628"/>
          </a:xfrm>
        </p:grpSpPr>
        <p:sp>
          <p:nvSpPr>
            <p:cNvPr id="356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7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58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2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4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6" name="Group 1278"/>
          <p:cNvGrpSpPr>
            <a:grpSpLocks/>
          </p:cNvGrpSpPr>
          <p:nvPr/>
        </p:nvGrpSpPr>
        <p:grpSpPr bwMode="auto">
          <a:xfrm>
            <a:off x="5745165" y="2041543"/>
            <a:ext cx="2546350" cy="3429000"/>
            <a:chOff x="3674" y="1148"/>
            <a:chExt cx="1604" cy="2160"/>
          </a:xfrm>
        </p:grpSpPr>
        <p:grpSp>
          <p:nvGrpSpPr>
            <p:cNvPr id="367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588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9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0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1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2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94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5" name="Group 441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606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7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8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96" name="Group 445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603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97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8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0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1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2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68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567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8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9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0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1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73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4" name="Group 1066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85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6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7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5" name="Group 1070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82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3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76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8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0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1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69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546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7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8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9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52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3" name="Group 1088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64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5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6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4" name="Group 1092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61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5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6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7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0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525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1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2" name="Group 1110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43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3" name="Group 1114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40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4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1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504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5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6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9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0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1" name="Group 1132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22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3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" name="Group 1136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19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2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483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9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0" name="Group 1154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01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91" name="Group 1158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98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9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0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2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3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462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7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8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9" name="Group 1176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80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2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70" name="Group 1180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77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8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9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71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4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441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7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8" name="Group 1198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59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9" name="Group 1202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56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7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8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50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5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420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7" name="Group 1220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38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8" name="Group 1224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35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7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9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6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399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5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6" name="Group 1242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17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7" name="Group 1246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14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8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7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378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1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84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85" name="Group 1264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396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7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8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86" name="Group 1268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393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4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5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87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9" name="Rectangle 1280"/>
          <p:cNvSpPr>
            <a:spLocks noChangeArrowheads="1"/>
          </p:cNvSpPr>
          <p:nvPr/>
        </p:nvSpPr>
        <p:spPr bwMode="auto">
          <a:xfrm>
            <a:off x="5634040" y="1077931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0" name="Rectangle 1281"/>
          <p:cNvSpPr>
            <a:spLocks noChangeArrowheads="1"/>
          </p:cNvSpPr>
          <p:nvPr/>
        </p:nvSpPr>
        <p:spPr bwMode="auto">
          <a:xfrm>
            <a:off x="5564190" y="1728806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1" name="Rectangle 1282"/>
          <p:cNvSpPr>
            <a:spLocks noChangeArrowheads="1"/>
          </p:cNvSpPr>
          <p:nvPr/>
        </p:nvSpPr>
        <p:spPr bwMode="auto">
          <a:xfrm>
            <a:off x="8389940" y="4706956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2" name="Rectangle 6"/>
          <p:cNvSpPr>
            <a:spLocks noChangeArrowheads="1"/>
          </p:cNvSpPr>
          <p:nvPr/>
        </p:nvSpPr>
        <p:spPr bwMode="auto">
          <a:xfrm>
            <a:off x="8001024" y="6000768"/>
            <a:ext cx="928665" cy="28575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" grpId="0" animBg="1"/>
      <p:bldP spid="609" grpId="1" animBg="1"/>
      <p:bldP spid="609" grpId="2" animBg="1"/>
      <p:bldP spid="610" grpId="0" animBg="1"/>
      <p:bldP spid="610" grpId="1" animBg="1"/>
      <p:bldP spid="610" grpId="2" animBg="1"/>
      <p:bldP spid="611" grpId="0" animBg="1"/>
      <p:bldP spid="611" grpId="1" animBg="1"/>
      <p:bldP spid="611" grpId="2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3095</TotalTime>
  <Words>2176</Words>
  <Application>Microsoft PowerPoint</Application>
  <PresentationFormat>On-screen Show (4:3)</PresentationFormat>
  <Paragraphs>628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Revised_Master</vt:lpstr>
      <vt:lpstr>Clip</vt:lpstr>
      <vt:lpstr> Distance Vector Routing  </vt:lpstr>
      <vt:lpstr>DV Routing Outline</vt:lpstr>
      <vt:lpstr> Internet Context  </vt:lpstr>
      <vt:lpstr>Metropolitan Area Network (MAN)</vt:lpstr>
      <vt:lpstr>Wide Area Network (WAN)</vt:lpstr>
      <vt:lpstr>Modern Internet Backbone</vt:lpstr>
      <vt:lpstr>Network Access Point</vt:lpstr>
      <vt:lpstr> Network Layer Routing  </vt:lpstr>
      <vt:lpstr>Network Layer</vt:lpstr>
      <vt:lpstr>Two Key Network Layer Functions</vt:lpstr>
      <vt:lpstr>Interplay between Routing and Forwarding</vt:lpstr>
      <vt:lpstr>Router Node </vt:lpstr>
      <vt:lpstr>The Internet Network Layer</vt:lpstr>
      <vt:lpstr> Quick Routing Overview  </vt:lpstr>
      <vt:lpstr>Routing</vt:lpstr>
      <vt:lpstr>Routing Classification</vt:lpstr>
      <vt:lpstr>Internetwork Routing [Halsall]</vt:lpstr>
      <vt:lpstr>Adaptive Routing Design</vt:lpstr>
      <vt:lpstr>Adaptive Routing</vt:lpstr>
      <vt:lpstr>Centralized Routing</vt:lpstr>
      <vt:lpstr> Distance Vector Routing {Tanenbaum &amp; Perlman version}  </vt:lpstr>
      <vt:lpstr>Distance Vector Routing</vt:lpstr>
      <vt:lpstr>Distance Vector Routing</vt:lpstr>
      <vt:lpstr>Distance Vector Algorithm [Perlman]</vt:lpstr>
      <vt:lpstr>Distance Vector Example</vt:lpstr>
      <vt:lpstr> Distance Vector Routing {Kurose &amp; Ross version}  </vt:lpstr>
      <vt:lpstr>Distance Vector Algorithm</vt:lpstr>
      <vt:lpstr>Bellman-Ford Example </vt:lpstr>
      <vt:lpstr>Distance Vector Algorithm (3)</vt:lpstr>
      <vt:lpstr>Distance Vector Algorithm (4)</vt:lpstr>
      <vt:lpstr>Distance Vector Algorithm (5)</vt:lpstr>
      <vt:lpstr>Slide 32</vt:lpstr>
      <vt:lpstr>Slide 33</vt:lpstr>
      <vt:lpstr>Distance Vector: Link Cost Changes</vt:lpstr>
      <vt:lpstr>Slide 35</vt:lpstr>
      <vt:lpstr>Distance Vector Summary</vt:lpstr>
      <vt:lpstr>Distance Vector Summary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124</cp:revision>
  <dcterms:created xsi:type="dcterms:W3CDTF">2004-01-21T20:05:10Z</dcterms:created>
  <dcterms:modified xsi:type="dcterms:W3CDTF">2010-01-19T02:09:45Z</dcterms:modified>
</cp:coreProperties>
</file>