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5" r:id="rId23"/>
    <p:sldId id="281" r:id="rId24"/>
    <p:sldId id="286" r:id="rId25"/>
    <p:sldId id="287" r:id="rId26"/>
    <p:sldId id="288" r:id="rId27"/>
    <p:sldId id="282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47B"/>
    <a:srgbClr val="496279"/>
    <a:srgbClr val="476077"/>
    <a:srgbClr val="455E75"/>
    <a:srgbClr val="292E36"/>
    <a:srgbClr val="2A2F37"/>
    <a:srgbClr val="445D74"/>
    <a:srgbClr val="2B2F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91" autoAdjust="0"/>
    <p:restoredTop sz="94700" autoAdjust="0"/>
  </p:normalViewPr>
  <p:slideViewPr>
    <p:cSldViewPr snapToGrid="0" snapToObjects="1">
      <p:cViewPr varScale="1">
        <p:scale>
          <a:sx n="112" d="100"/>
          <a:sy n="112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63845DD2-6378-473A-81D8-630CFC90CD94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7FAA7802-4ACE-4CC9-9ED1-0E83EAAD0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A7802-4ACE-4CC9-9ED1-0E83EAAD05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2501210"/>
            <a:ext cx="6400800" cy="114123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A7086B7-30C1-4B30-A11F-B42654710861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33763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467" y="0"/>
            <a:ext cx="6519334" cy="1138322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CF4283D-643F-4E76-B7BE-90BAE3EA26B7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6463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76346480-BC4B-4764-A87B-862769F06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5311485-A085-4C93-8C4A-48ACFEFBEE5E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B67DC263-431E-4239-9DFC-292F283C6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466" y="274638"/>
            <a:ext cx="6646333" cy="749829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6EF9EF8-F710-48E8-B1D3-B2D0E8904DC5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86800" y="0"/>
            <a:ext cx="457200" cy="365125"/>
          </a:xfrm>
        </p:spPr>
        <p:txBody>
          <a:bodyPr/>
          <a:lstStyle>
            <a:lvl1pPr algn="ctr">
              <a:defRPr sz="1200" baseline="0"/>
            </a:lvl1pPr>
          </a:lstStyle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706" y="274638"/>
            <a:ext cx="6679094" cy="749829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55ED0C9-30E5-4293-A757-8A3FFB8DA92F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30588" y="6356350"/>
            <a:ext cx="2251075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74341BCC-4A46-43AD-B718-5B2F5904D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730" y="274638"/>
            <a:ext cx="6641069" cy="766762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E19E126-E3E4-4077-B1A0-F7DB33FB3A91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851A1B0D-0FD7-4BC9-9904-082C79321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277C2CA-162B-4A18-AC39-664E05A36BC5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92F51269-CAF1-4221-9C9D-D49EAD610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88899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5600"/>
            <a:ext cx="5111750" cy="4500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0000"/>
            <a:ext cx="3008313" cy="35861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7D0FA7-5A76-43F8-B46A-CF4BB4A69EF1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75050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74370B22-6F87-43F2-A697-3CD868AF8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76375"/>
            <a:ext cx="5486400" cy="3324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4B373B8-1814-445A-909D-AA6D38FDC4DC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2A711515-B0C1-45ED-A84C-5723FC9E0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B647B"/>
            </a:gs>
            <a:gs pos="100000">
              <a:srgbClr val="292E3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E5290F-B9F9-4FDB-8013-33AF60BB1D9B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D2E569-925D-481B-93C5-4DD0EF722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bgbottom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3341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bgtop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Characterization of 802.11 Wireless Networks</a:t>
            </a:r>
          </a:p>
          <a:p>
            <a:pPr algn="ctr">
              <a:buNone/>
            </a:pPr>
            <a:r>
              <a:rPr lang="en-US" dirty="0" smtClean="0"/>
              <a:t>in the Home</a:t>
            </a:r>
          </a:p>
          <a:p>
            <a:pPr algn="ctr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algn="ctr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dirty="0" smtClean="0">
                <a:ea typeface="ＭＳ Ｐゴシック" pitchFamily="34" charset="-128"/>
              </a:rPr>
              <a:t>Michael Bruno</a:t>
            </a:r>
          </a:p>
          <a:p>
            <a:pPr algn="ctr">
              <a:buNone/>
            </a:pPr>
            <a:r>
              <a:rPr lang="en-US" dirty="0" smtClean="0">
                <a:ea typeface="ＭＳ Ｐゴシック" pitchFamily="34" charset="-128"/>
              </a:rPr>
              <a:t>James Lawrence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Methodology Validation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Same experiment run with same node setup twice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Both tests run at same time of day (on different days)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Tests whether loss rates for each link is property of link or transient</a:t>
            </a:r>
          </a:p>
          <a:p>
            <a:r>
              <a:rPr lang="en-US" dirty="0" smtClean="0">
                <a:ea typeface="ＭＳ Ｐゴシック" pitchFamily="34" charset="-128"/>
              </a:rPr>
              <a:t>Results indicate that loss rates are generally not transient</a:t>
            </a:r>
          </a:p>
          <a:p>
            <a:r>
              <a:rPr lang="en-US" dirty="0" smtClean="0">
                <a:ea typeface="ＭＳ Ｐゴシック" pitchFamily="34" charset="-128"/>
              </a:rPr>
              <a:t>This was done in each of the three homes</a:t>
            </a:r>
          </a:p>
          <a:p>
            <a:r>
              <a:rPr lang="en-US" dirty="0" smtClean="0">
                <a:ea typeface="ＭＳ Ｐゴシック" pitchFamily="34" charset="-128"/>
              </a:rPr>
              <a:t>The following results are from ushome1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Methodology Validation</a:t>
            </a:r>
          </a:p>
        </p:txBody>
      </p:sp>
      <p:pic>
        <p:nvPicPr>
          <p:cNvPr id="2051" name="Picture 3" descr="C:\Documents and Settings\mbruno\Desktop\images\fig02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273894"/>
            <a:ext cx="8620125" cy="558410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Methodology Validation</a:t>
            </a:r>
          </a:p>
        </p:txBody>
      </p:sp>
      <p:pic>
        <p:nvPicPr>
          <p:cNvPr id="3074" name="Picture 2" descr="C:\Documents and Settings\mbruno\Desktop\images\fig02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278749"/>
            <a:ext cx="8667749" cy="55792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Methodology Validation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239567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Validity of using only 300 packets was tested</a:t>
            </a:r>
          </a:p>
          <a:p>
            <a:r>
              <a:rPr lang="en-US" dirty="0" smtClean="0">
                <a:ea typeface="ＭＳ Ｐゴシック" pitchFamily="34" charset="-128"/>
              </a:rPr>
              <a:t>Same tests in ushome1 ran for 20 minutes each (2400 packets) at 30 </a:t>
            </a:r>
            <a:r>
              <a:rPr lang="en-US" dirty="0" err="1" smtClean="0">
                <a:ea typeface="ＭＳ Ｐゴシック" pitchFamily="34" charset="-128"/>
              </a:rPr>
              <a:t>mW</a:t>
            </a:r>
            <a:r>
              <a:rPr lang="en-US" dirty="0" smtClean="0">
                <a:ea typeface="ＭＳ Ｐゴシック" pitchFamily="34" charset="-128"/>
              </a:rPr>
              <a:t>, 11 Mbps</a:t>
            </a:r>
          </a:p>
          <a:p>
            <a:r>
              <a:rPr lang="en-US" dirty="0" smtClean="0">
                <a:ea typeface="ＭＳ Ｐゴシック" pitchFamily="34" charset="-128"/>
              </a:rPr>
              <a:t>Success rate from first 300 packets compared with success rate from all 2400 packets:</a:t>
            </a:r>
          </a:p>
        </p:txBody>
      </p:sp>
      <p:pic>
        <p:nvPicPr>
          <p:cNvPr id="4098" name="Picture 2" descr="C:\Documents and Settings\mbruno\Desktop\images\fig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1" y="3638550"/>
            <a:ext cx="3895725" cy="317005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Methodology Validation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Validity of running tests at night tested</a:t>
            </a:r>
          </a:p>
          <a:p>
            <a:r>
              <a:rPr lang="en-US" dirty="0" smtClean="0">
                <a:ea typeface="ＭＳ Ｐゴシック" pitchFamily="34" charset="-128"/>
              </a:rPr>
              <a:t>Two 150 second, 300 packet, tests run once per hour for 24 hours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One from node 4 to 6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One from node 6 to 4</a:t>
            </a:r>
          </a:p>
          <a:p>
            <a:r>
              <a:rPr lang="en-US" dirty="0" smtClean="0">
                <a:ea typeface="ＭＳ Ｐゴシック" pitchFamily="34" charset="-128"/>
              </a:rPr>
              <a:t>Link from 4 to 6 is “bad” at night</a:t>
            </a:r>
          </a:p>
          <a:p>
            <a:r>
              <a:rPr lang="en-US" dirty="0" smtClean="0">
                <a:ea typeface="ＭＳ Ｐゴシック" pitchFamily="34" charset="-128"/>
              </a:rPr>
              <a:t>Link from 6 to 4 is “good” at night</a:t>
            </a:r>
          </a:p>
          <a:p>
            <a:r>
              <a:rPr lang="en-US" dirty="0" smtClean="0">
                <a:ea typeface="ＭＳ Ｐゴシック" pitchFamily="34" charset="-128"/>
              </a:rPr>
              <a:t>Found that time of day does not play a large role, but good link does suffer around noon</a:t>
            </a:r>
          </a:p>
          <a:p>
            <a:r>
              <a:rPr lang="en-US" dirty="0" smtClean="0">
                <a:ea typeface="ＭＳ Ｐゴシック" pitchFamily="34" charset="-128"/>
              </a:rPr>
              <a:t>Since time of day does play a small role, all comparable data is taken at same time of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Methodology Validation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1052651"/>
          </a:xfrm>
        </p:spPr>
        <p:txBody>
          <a:bodyPr/>
          <a:lstStyle/>
          <a:p>
            <a:r>
              <a:rPr lang="en-US" sz="1800" dirty="0" smtClean="0"/>
              <a:t>Tested at </a:t>
            </a:r>
            <a:r>
              <a:rPr lang="en-US" sz="1800" i="1" dirty="0" smtClean="0"/>
              <a:t>30mW, 11Mbps</a:t>
            </a:r>
          </a:p>
          <a:p>
            <a:r>
              <a:rPr lang="en-US" sz="1800" i="1" dirty="0" smtClean="0"/>
              <a:t>First bar is node-4 to node-6</a:t>
            </a:r>
          </a:p>
          <a:p>
            <a:r>
              <a:rPr lang="en-US" sz="1800" i="1" dirty="0" smtClean="0"/>
              <a:t>Second bar is node-6 to node-4</a:t>
            </a: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5122" name="Picture 2" descr="C:\Documents and Settings\mbruno\Desktop\images\fig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2295525"/>
            <a:ext cx="7610475" cy="442498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Results: Overall Characteristics</a:t>
            </a:r>
          </a:p>
        </p:txBody>
      </p:sp>
      <p:pic>
        <p:nvPicPr>
          <p:cNvPr id="6146" name="Picture 2" descr="C:\Documents and Settings\mbruno\Desktop\images\fig05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26"/>
            <a:ext cx="9144000" cy="5162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3825" y="63743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rates for ukhome1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Results: Overall Characteristics</a:t>
            </a:r>
          </a:p>
        </p:txBody>
      </p:sp>
      <p:pic>
        <p:nvPicPr>
          <p:cNvPr id="6146" name="Picture 2" descr="C:\Documents and Settings\mbruno\Desktop\images\fig05_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90626"/>
            <a:ext cx="9144000" cy="5162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825" y="63743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rates for ushome1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Results: Overall Characteristics</a:t>
            </a:r>
          </a:p>
        </p:txBody>
      </p:sp>
      <p:pic>
        <p:nvPicPr>
          <p:cNvPr id="6146" name="Picture 2" descr="C:\Documents and Settings\mbruno\Desktop\images\fig05_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190626"/>
            <a:ext cx="9144000" cy="5162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825" y="63743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rates for ushome2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Results: Overall Characteristics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257800"/>
          </a:xfrm>
        </p:spPr>
        <p:txBody>
          <a:bodyPr/>
          <a:lstStyle/>
          <a:p>
            <a:r>
              <a:rPr lang="en-US" dirty="0" smtClean="0"/>
              <a:t>In general</a:t>
            </a:r>
          </a:p>
          <a:p>
            <a:pPr lvl="1"/>
            <a:r>
              <a:rPr lang="en-US" dirty="0" smtClean="0"/>
              <a:t>Lossy links likely to be found inside every home</a:t>
            </a:r>
          </a:p>
          <a:p>
            <a:pPr lvl="1"/>
            <a:r>
              <a:rPr lang="en-US" dirty="0" smtClean="0"/>
              <a:t>Loss rates higher when encoding rate higher</a:t>
            </a:r>
          </a:p>
          <a:p>
            <a:pPr lvl="1"/>
            <a:r>
              <a:rPr lang="en-US" dirty="0" smtClean="0"/>
              <a:t>Loss rates lower when the power level increased</a:t>
            </a:r>
          </a:p>
          <a:p>
            <a:pPr lvl="1"/>
            <a:r>
              <a:rPr lang="en-US" dirty="0" smtClean="0"/>
              <a:t>Wireless connectivity not always omnipresent</a:t>
            </a:r>
          </a:p>
          <a:p>
            <a:pPr lvl="1"/>
            <a:r>
              <a:rPr lang="en-US" dirty="0" smtClean="0"/>
              <a:t>Many asymmetric links present among all power levels and rates</a:t>
            </a:r>
          </a:p>
          <a:p>
            <a:pPr lvl="1"/>
            <a:r>
              <a:rPr lang="en-US" dirty="0" smtClean="0"/>
              <a:t>Changes to power or transmission rate</a:t>
            </a:r>
          </a:p>
          <a:p>
            <a:pPr lvl="2"/>
            <a:r>
              <a:rPr lang="en-US" dirty="0" smtClean="0"/>
              <a:t>Will not generally eliminate loss in bad links, but can decrease it</a:t>
            </a:r>
          </a:p>
          <a:p>
            <a:pPr lvl="2"/>
            <a:r>
              <a:rPr lang="en-US" dirty="0" smtClean="0"/>
              <a:t>Will not generally affect loss in good 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Home networks have become increasingly popular</a:t>
            </a:r>
          </a:p>
          <a:p>
            <a:r>
              <a:rPr lang="en-US" dirty="0" smtClean="0">
                <a:ea typeface="ＭＳ Ｐゴシック" pitchFamily="34" charset="-128"/>
              </a:rPr>
              <a:t>Anecdotal evidence indicates unpredictable performance</a:t>
            </a:r>
          </a:p>
          <a:p>
            <a:r>
              <a:rPr lang="en-US" dirty="0" smtClean="0">
                <a:ea typeface="ＭＳ Ｐゴシック" pitchFamily="34" charset="-128"/>
              </a:rPr>
              <a:t>Little is really known about the properties of home networks</a:t>
            </a:r>
          </a:p>
          <a:p>
            <a:r>
              <a:rPr lang="en-US" dirty="0" smtClean="0">
                <a:ea typeface="ＭＳ Ｐゴシック" pitchFamily="34" charset="-128"/>
              </a:rPr>
              <a:t>This paper attempts to measure the characteristics of typical home wireless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 fading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0000"/>
            <a:ext cx="8077200" cy="3586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same signal can take multiple paths and cause interference with itself, leading to </a:t>
            </a:r>
            <a:r>
              <a:rPr lang="en-US" dirty="0" smtClean="0"/>
              <a:t>locations with high loss rates.</a:t>
            </a:r>
            <a:endParaRPr lang="en-US" dirty="0" smtClean="0"/>
          </a:p>
        </p:txBody>
      </p:sp>
      <p:pic>
        <p:nvPicPr>
          <p:cNvPr id="15" name="Picture 14" descr="USHome1layout1(1,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52" y="3156846"/>
            <a:ext cx="3330116" cy="1206499"/>
          </a:xfrm>
          <a:prstGeom prst="rect">
            <a:avLst/>
          </a:prstGeom>
        </p:spPr>
      </p:pic>
      <p:pic>
        <p:nvPicPr>
          <p:cNvPr id="16" name="Picture 15" descr="USHome1layou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93" y="3156846"/>
            <a:ext cx="2381094" cy="1206499"/>
          </a:xfrm>
          <a:prstGeom prst="rect">
            <a:avLst/>
          </a:prstGeom>
        </p:spPr>
      </p:pic>
      <p:pic>
        <p:nvPicPr>
          <p:cNvPr id="17" name="Picture 16" descr="USHome1layou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21" y="4507602"/>
            <a:ext cx="2387586" cy="1502295"/>
          </a:xfrm>
          <a:prstGeom prst="rect">
            <a:avLst/>
          </a:prstGeom>
        </p:spPr>
      </p:pic>
      <p:pic>
        <p:nvPicPr>
          <p:cNvPr id="18" name="Picture 17" descr="USHome1layout2(1,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552" y="4506675"/>
            <a:ext cx="3325907" cy="1498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Attenuation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2999"/>
            <a:ext cx="3008313" cy="10223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Same as wired networks, the further away the two destinations are the weaker the signal, and more error prone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11" name="Content Placeholder 10" descr="fig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562351"/>
            <a:ext cx="9143999" cy="2708134"/>
          </a:xfrm>
        </p:spPr>
      </p:pic>
      <p:sp>
        <p:nvSpPr>
          <p:cNvPr id="13" name="TextBox 12"/>
          <p:cNvSpPr txBox="1"/>
          <p:nvPr/>
        </p:nvSpPr>
        <p:spPr>
          <a:xfrm>
            <a:off x="3810000" y="2412999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Not as large a factor on loss rate as node orientation and positioning.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370B22-6F87-43F2-A697-3CD868AF8B6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Content Placeholder 8" descr="fig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54" y="1387475"/>
            <a:ext cx="4205291" cy="4500563"/>
          </a:xfrm>
        </p:spPr>
      </p:pic>
      <p:sp>
        <p:nvSpPr>
          <p:cNvPr id="7" name="TextBox 6"/>
          <p:cNvSpPr txBox="1"/>
          <p:nvPr/>
        </p:nvSpPr>
        <p:spPr>
          <a:xfrm>
            <a:off x="2838449" y="5958959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Rate Vs Distance 802.11a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2421493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 Home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" y="458152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 Home 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802.11a/b </a:t>
            </a:r>
            <a:r>
              <a:rPr lang="en-US" dirty="0" smtClean="0"/>
              <a:t>Physical </a:t>
            </a:r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0000"/>
            <a:ext cx="8286750" cy="38131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Differences between the </a:t>
            </a:r>
            <a:r>
              <a:rPr lang="en-US" sz="2400" dirty="0" smtClean="0"/>
              <a:t>802.11a </a:t>
            </a:r>
            <a:r>
              <a:rPr lang="en-US" sz="2400" dirty="0" smtClean="0"/>
              <a:t>and  </a:t>
            </a:r>
            <a:r>
              <a:rPr lang="en-US" sz="2400" dirty="0" smtClean="0"/>
              <a:t>802.11b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11a operates at 5ghz, 11b operates at </a:t>
            </a:r>
            <a:r>
              <a:rPr lang="en-US" sz="2400" dirty="0" smtClean="0"/>
              <a:t>2.4ghz.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801.11b loss rates have more variation.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Similarities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Both sensitive to small changes in orientation or position.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Distance is not a large indicator of loss rate.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370B22-6F87-43F2-A697-3CD868AF8B6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 descr="fig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68" y="1574800"/>
            <a:ext cx="4445082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Interference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0000"/>
            <a:ext cx="7916333" cy="3586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Homes contain many sources of radio interference.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Devices such as Microwaves can create localized interference.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370B22-6F87-43F2-A697-3CD868AF8B6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370B22-6F87-43F2-A697-3CD868AF8B6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 descr="fig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4" y="1676398"/>
            <a:ext cx="7092998" cy="44855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40000"/>
            <a:ext cx="8048625" cy="35861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Homes often have obstacles that can make communication between nodes impossible.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Distance is often not the issue for node connectivity.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Node positioning extremely important.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802.11a/b are unlikely operate effectively at the highest rates due to loss.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Wide variety in link performance based off node location.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Due to AP usually being determined by the point of entry for internet service new topologies may be needed for wireless networks in the home.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370B22-6F87-43F2-A697-3CD868AF8B6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Environment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Three homes (two in the US and one in the UK) with different properties were evaluated</a:t>
            </a:r>
          </a:p>
          <a:p>
            <a:r>
              <a:rPr lang="en-US" dirty="0" smtClean="0">
                <a:ea typeface="ＭＳ Ｐゴシック" pitchFamily="34" charset="-128"/>
              </a:rPr>
              <a:t>The experiments were designed to investigate the impact of</a:t>
            </a:r>
          </a:p>
          <a:p>
            <a:pPr lvl="1"/>
            <a:r>
              <a:rPr lang="en-US" dirty="0" smtClean="0"/>
              <a:t>Type of house, e.g. size, construction material.</a:t>
            </a:r>
          </a:p>
          <a:p>
            <a:pPr lvl="1"/>
            <a:r>
              <a:rPr lang="en-US" dirty="0" smtClean="0"/>
              <a:t> Wireless technology used: 802.11a or 802.11b.</a:t>
            </a:r>
          </a:p>
          <a:p>
            <a:pPr lvl="1"/>
            <a:r>
              <a:rPr lang="en-US" dirty="0" smtClean="0"/>
              <a:t>Transmission power, denoted by </a:t>
            </a:r>
            <a:r>
              <a:rPr lang="en-US" i="1" dirty="0" err="1" smtClean="0"/>
              <a:t>txpower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Transmission rate, denoted by </a:t>
            </a:r>
            <a:r>
              <a:rPr lang="en-US" i="1" dirty="0" err="1" smtClean="0"/>
              <a:t>txrate</a:t>
            </a:r>
            <a:r>
              <a:rPr lang="en-US" i="1" dirty="0" smtClean="0"/>
              <a:t>.</a:t>
            </a:r>
          </a:p>
          <a:p>
            <a:pPr lvl="1"/>
            <a:r>
              <a:rPr lang="en-US" dirty="0" smtClean="0"/>
              <a:t>Node location.</a:t>
            </a:r>
          </a:p>
          <a:p>
            <a:pPr lvl="1"/>
            <a:r>
              <a:rPr lang="en-US" dirty="0" smtClean="0"/>
              <a:t>Interference from appliances.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Environment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2938509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(ft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# Floors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Nodes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ushome1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ushome2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ukhome1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Brick / 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569177"/>
            <a:ext cx="399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High-level details of the three homes: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Setup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6 nodes in each home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Each node is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For the 802.11b experiments: a </a:t>
            </a:r>
            <a:r>
              <a:rPr lang="en-US" dirty="0" smtClean="0"/>
              <a:t>small form-factor PC with a </a:t>
            </a:r>
            <a:r>
              <a:rPr lang="en-US" dirty="0" err="1" smtClean="0"/>
              <a:t>Netgear</a:t>
            </a:r>
            <a:r>
              <a:rPr lang="en-US" dirty="0" smtClean="0"/>
              <a:t> MA701 compact flash 802.11b card, running Linux kernel version 2.4.19 and the </a:t>
            </a:r>
            <a:r>
              <a:rPr lang="en-US" i="1" dirty="0" err="1" smtClean="0"/>
              <a:t>hostap</a:t>
            </a:r>
            <a:r>
              <a:rPr lang="en-US" i="1" dirty="0" smtClean="0"/>
              <a:t> driver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For the 802.11a experiments: a </a:t>
            </a:r>
            <a:r>
              <a:rPr lang="en-US" dirty="0" smtClean="0"/>
              <a:t>laptop with a </a:t>
            </a:r>
            <a:r>
              <a:rPr lang="en-US" dirty="0" err="1" smtClean="0"/>
              <a:t>NetGear</a:t>
            </a:r>
            <a:r>
              <a:rPr lang="en-US" dirty="0" smtClean="0"/>
              <a:t> WAG511 </a:t>
            </a:r>
            <a:r>
              <a:rPr lang="en-US" dirty="0" err="1" smtClean="0"/>
              <a:t>CardBus</a:t>
            </a:r>
            <a:r>
              <a:rPr lang="en-US" dirty="0" smtClean="0"/>
              <a:t> 802.11a card running Linux kernel version 2.4.26 and the MIT </a:t>
            </a:r>
            <a:r>
              <a:rPr lang="en-US" i="1" dirty="0" err="1" smtClean="0"/>
              <a:t>madwifi</a:t>
            </a:r>
            <a:r>
              <a:rPr lang="en-US" i="1" dirty="0" smtClean="0"/>
              <a:t>-stripped driver</a:t>
            </a:r>
          </a:p>
          <a:p>
            <a:r>
              <a:rPr lang="en-US" dirty="0" smtClean="0">
                <a:ea typeface="ＭＳ Ｐゴシック" pitchFamily="34" charset="-128"/>
              </a:rPr>
              <a:t>Nodes placed “</a:t>
            </a:r>
            <a:r>
              <a:rPr lang="en-US" dirty="0" smtClean="0"/>
              <a:t>wherever computing or consumer electronic devices might be located”</a:t>
            </a:r>
          </a:p>
          <a:p>
            <a:r>
              <a:rPr lang="en-US" dirty="0" smtClean="0">
                <a:ea typeface="ＭＳ Ｐゴシック" pitchFamily="34" charset="-128"/>
              </a:rPr>
              <a:t>All nodes joined to an ad-hoc network, at a frequency at least 5 channels away from the next occupied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Methodology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Each node, in turn, sends a series of UDP packets to each other node</a:t>
            </a:r>
          </a:p>
          <a:p>
            <a:r>
              <a:rPr lang="en-US" dirty="0" smtClean="0">
                <a:ea typeface="ＭＳ Ｐゴシック" pitchFamily="34" charset="-128"/>
              </a:rPr>
              <a:t>All Packets list source node and sequence number</a:t>
            </a:r>
          </a:p>
          <a:p>
            <a:r>
              <a:rPr lang="en-US" dirty="0" smtClean="0">
                <a:ea typeface="ＭＳ Ｐゴシック" pitchFamily="34" charset="-128"/>
              </a:rPr>
              <a:t>Each node tests link to every other node by sending 300 1024 byte UDP packets over 150 seconds.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This test is repeated for different transmission rates and powers</a:t>
            </a:r>
          </a:p>
          <a:p>
            <a:r>
              <a:rPr lang="en-US" dirty="0" smtClean="0">
                <a:ea typeface="ＭＳ Ｐゴシック" pitchFamily="34" charset="-128"/>
              </a:rPr>
              <a:t>Link layer retransmissions are disabled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Methodology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Each link tested individually (i.e. between node 1 and node 2)</a:t>
            </a:r>
          </a:p>
          <a:p>
            <a:r>
              <a:rPr lang="en-US" dirty="0" smtClean="0">
                <a:ea typeface="ＭＳ Ｐゴシック" pitchFamily="34" charset="-128"/>
              </a:rPr>
              <a:t>No simultaneous transmissions occur during testing</a:t>
            </a:r>
          </a:p>
          <a:p>
            <a:r>
              <a:rPr lang="en-US" dirty="0" smtClean="0">
                <a:ea typeface="ＭＳ Ｐゴシック" pitchFamily="34" charset="-128"/>
              </a:rPr>
              <a:t>Receiving node records source node and sequence number of all successful receives</a:t>
            </a:r>
          </a:p>
          <a:p>
            <a:r>
              <a:rPr lang="en-US" dirty="0" smtClean="0">
                <a:ea typeface="ＭＳ Ｐゴシック" pitchFamily="34" charset="-128"/>
              </a:rPr>
              <a:t>Most tests performed at night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Methodology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0602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Results in ushome1, 30 </a:t>
            </a:r>
            <a:r>
              <a:rPr lang="en-US" dirty="0" err="1" smtClean="0">
                <a:ea typeface="ＭＳ Ｐゴシック" pitchFamily="34" charset="-128"/>
              </a:rPr>
              <a:t>mW</a:t>
            </a:r>
            <a:r>
              <a:rPr lang="en-US" dirty="0" smtClean="0">
                <a:ea typeface="ＭＳ Ｐゴシック" pitchFamily="34" charset="-128"/>
              </a:rPr>
              <a:t>, 2 Mbps</a:t>
            </a:r>
          </a:p>
        </p:txBody>
      </p:sp>
      <p:pic>
        <p:nvPicPr>
          <p:cNvPr id="1026" name="Picture 2" descr="C:\Documents and Settings\mbruno\Desktop\images\fig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23" y="1979720"/>
            <a:ext cx="8822130" cy="386965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85975" y="274638"/>
            <a:ext cx="6600825" cy="7731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Experimental Methodology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42874"/>
            <a:ext cx="8229600" cy="50602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Note asymmetry between nodes 3 and 4</a:t>
            </a:r>
          </a:p>
        </p:txBody>
      </p:sp>
      <p:pic>
        <p:nvPicPr>
          <p:cNvPr id="1026" name="Picture 2" descr="C:\Documents and Settings\mbruno\Desktop\images\fig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23" y="1979720"/>
            <a:ext cx="8822130" cy="3869655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3492616" y="2929630"/>
            <a:ext cx="1544715" cy="7457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92785" y="3435658"/>
            <a:ext cx="1544715" cy="7457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E6258-C2E4-49B8-BE2E-C4B3BA6A52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i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wpi_ppt</Template>
  <TotalTime>249</TotalTime>
  <Words>927</Words>
  <Application>Microsoft Office PowerPoint</Application>
  <PresentationFormat>On-screen Show (4:3)</PresentationFormat>
  <Paragraphs>156</Paragraphs>
  <Slides>27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wpi_ppt</vt:lpstr>
      <vt:lpstr>Slide 1</vt:lpstr>
      <vt:lpstr>Introduction</vt:lpstr>
      <vt:lpstr>Experimental Environment</vt:lpstr>
      <vt:lpstr>Experimental Environment</vt:lpstr>
      <vt:lpstr>Experimental Setup</vt:lpstr>
      <vt:lpstr>Experimental Methodology</vt:lpstr>
      <vt:lpstr>Experimental Methodology</vt:lpstr>
      <vt:lpstr>Experimental Methodology</vt:lpstr>
      <vt:lpstr>Experimental Methodology</vt:lpstr>
      <vt:lpstr>Methodology Validation</vt:lpstr>
      <vt:lpstr>Methodology Validation</vt:lpstr>
      <vt:lpstr>Methodology Validation</vt:lpstr>
      <vt:lpstr>Methodology Validation</vt:lpstr>
      <vt:lpstr>Methodology Validation</vt:lpstr>
      <vt:lpstr>Methodology Validation</vt:lpstr>
      <vt:lpstr>Results: Overall Characteristics</vt:lpstr>
      <vt:lpstr>Results: Overall Characteristics</vt:lpstr>
      <vt:lpstr>Results: Overall Characteristics</vt:lpstr>
      <vt:lpstr>Results: Overall Characteristics</vt:lpstr>
      <vt:lpstr>Multipath fading</vt:lpstr>
      <vt:lpstr>Signal Attenuation</vt:lpstr>
      <vt:lpstr>Slide 22</vt:lpstr>
      <vt:lpstr>802.11a/b Physical layers</vt:lpstr>
      <vt:lpstr>Slide 24</vt:lpstr>
      <vt:lpstr>External Interference</vt:lpstr>
      <vt:lpstr>Slide 26</vt:lpstr>
      <vt:lpstr>Conclusions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mbruno</dc:creator>
  <cp:lastModifiedBy>James Lawrence</cp:lastModifiedBy>
  <cp:revision>52</cp:revision>
  <dcterms:created xsi:type="dcterms:W3CDTF">2010-02-05T23:55:50Z</dcterms:created>
  <dcterms:modified xsi:type="dcterms:W3CDTF">2010-02-08T13:02:46Z</dcterms:modified>
</cp:coreProperties>
</file>