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0" r:id="rId3"/>
    <p:sldId id="369" r:id="rId4"/>
    <p:sldId id="374" r:id="rId5"/>
    <p:sldId id="377" r:id="rId6"/>
    <p:sldId id="378" r:id="rId7"/>
    <p:sldId id="371" r:id="rId8"/>
    <p:sldId id="373" r:id="rId9"/>
    <p:sldId id="375" r:id="rId10"/>
    <p:sldId id="376" r:id="rId11"/>
    <p:sldId id="379" r:id="rId12"/>
    <p:sldId id="372" r:id="rId13"/>
    <p:sldId id="388" r:id="rId14"/>
    <p:sldId id="383" r:id="rId15"/>
    <p:sldId id="386" r:id="rId16"/>
    <p:sldId id="389" r:id="rId17"/>
    <p:sldId id="392" r:id="rId18"/>
    <p:sldId id="394" r:id="rId19"/>
    <p:sldId id="393" r:id="rId20"/>
    <p:sldId id="391" r:id="rId21"/>
    <p:sldId id="397" r:id="rId22"/>
    <p:sldId id="395" r:id="rId23"/>
    <p:sldId id="396" r:id="rId24"/>
    <p:sldId id="398" r:id="rId25"/>
    <p:sldId id="399" r:id="rId26"/>
    <p:sldId id="401" r:id="rId27"/>
    <p:sldId id="404" r:id="rId28"/>
    <p:sldId id="402" r:id="rId29"/>
    <p:sldId id="403" r:id="rId30"/>
    <p:sldId id="382" r:id="rId3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800000"/>
    <a:srgbClr val="0033CC"/>
    <a:srgbClr val="FF6600"/>
    <a:srgbClr val="990033"/>
    <a:srgbClr val="003366"/>
    <a:srgbClr val="CC0000"/>
    <a:srgbClr val="008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E47FF-EA98-4A02-A491-ABD18AB4855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8025"/>
            <a:ext cx="4597400" cy="3449638"/>
          </a:xfrm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544" y="4404479"/>
            <a:ext cx="5121912" cy="417107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095" tIns="46548" rIns="93095" bIns="4654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29652" y="6286520"/>
            <a:ext cx="642942" cy="500066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85225" cy="1081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762375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Networks: Introduction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D946-FD6C-4B0C-9B27-897139BFD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Wireless versus Mobile Applications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143536"/>
          </a:xfrm>
        </p:spPr>
        <p:txBody>
          <a:bodyPr/>
          <a:lstStyle/>
          <a:p>
            <a:r>
              <a:rPr lang="en-US" dirty="0" err="1" smtClean="0"/>
              <a:t>Wirelesss</a:t>
            </a:r>
            <a:r>
              <a:rPr lang="en-US" dirty="0" smtClean="0"/>
              <a:t> involves transmissions through the air (type depends on frequency).</a:t>
            </a:r>
          </a:p>
          <a:p>
            <a:r>
              <a:rPr lang="en-US" dirty="0" smtClean="0"/>
              <a:t>Mobile can refer to the Hosts.</a:t>
            </a:r>
          </a:p>
          <a:p>
            <a:pPr lvl="1"/>
            <a:r>
              <a:rPr lang="en-US" dirty="0" smtClean="0"/>
              <a:t>Laptops can be moveable and wired.</a:t>
            </a:r>
          </a:p>
          <a:p>
            <a:pPr lvl="1"/>
            <a:r>
              <a:rPr lang="en-US" dirty="0" smtClean="0"/>
              <a:t>Laptops can be moveable and wireless.</a:t>
            </a:r>
          </a:p>
          <a:p>
            <a:pPr lvl="1"/>
            <a:r>
              <a:rPr lang="en-US" dirty="0" smtClean="0"/>
              <a:t>Cell phones, </a:t>
            </a:r>
            <a:r>
              <a:rPr lang="en-US" dirty="0" err="1" smtClean="0"/>
              <a:t>Iphones</a:t>
            </a:r>
            <a:r>
              <a:rPr lang="en-US" dirty="0" smtClean="0"/>
              <a:t>, PDAs and devices in vehicles are mobile and wireless.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M</a:t>
            </a:r>
            <a:r>
              <a:rPr lang="en-US" dirty="0" smtClean="0"/>
              <a:t>obile </a:t>
            </a:r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d Hoc </a:t>
            </a:r>
            <a:r>
              <a:rPr lang="en-US" dirty="0" err="1" smtClean="0">
                <a:solidFill>
                  <a:srgbClr val="800000"/>
                </a:solidFill>
              </a:rPr>
              <a:t>NET</a:t>
            </a:r>
            <a:r>
              <a:rPr lang="en-US" dirty="0" err="1" smtClean="0"/>
              <a:t>works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800000"/>
                </a:solidFill>
              </a:rPr>
              <a:t>MANETs</a:t>
            </a:r>
            <a:r>
              <a:rPr lang="en-US" dirty="0" smtClean="0"/>
              <a:t>)::</a:t>
            </a:r>
          </a:p>
          <a:p>
            <a:pPr>
              <a:buNone/>
            </a:pPr>
            <a:r>
              <a:rPr lang="en-US" dirty="0" smtClean="0"/>
              <a:t>wireless devices are both Hosts and subnet nodes.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Classifications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643578"/>
            <a:ext cx="6005513" cy="92869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62D9A0-A45C-4035-A425-29B9D6034F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Classifying by Transmission Technology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95400"/>
            <a:ext cx="8329642" cy="480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800000"/>
                </a:solidFill>
                <a:effectLst/>
                <a:latin typeface="Comic Sans MS" pitchFamily="66" charset="0"/>
              </a:rPr>
              <a:t>broadcast</a:t>
            </a:r>
            <a:r>
              <a:rPr lang="en-US" sz="2400" dirty="0" smtClean="0">
                <a:solidFill>
                  <a:srgbClr val="800000"/>
                </a:solidFill>
                <a:effectLst/>
              </a:rPr>
              <a:t> :: </a:t>
            </a:r>
            <a:r>
              <a:rPr lang="en-US" sz="2400" dirty="0" smtClean="0"/>
              <a:t>a single communications channel shared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/>
              <a:t>by all machines (addresses) on the network.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>
                <a:solidFill>
                  <a:schemeClr val="accent1"/>
                </a:solidFill>
              </a:rPr>
              <a:t>Broadcast can be both a </a:t>
            </a:r>
            <a:r>
              <a:rPr lang="en-US" sz="2400" i="1" u="sng" dirty="0" smtClean="0">
                <a:solidFill>
                  <a:schemeClr val="accent1"/>
                </a:solidFill>
              </a:rPr>
              <a:t>logical</a:t>
            </a:r>
            <a:r>
              <a:rPr lang="en-US" sz="2400" i="1" dirty="0" smtClean="0">
                <a:solidFill>
                  <a:schemeClr val="accent1"/>
                </a:solidFill>
              </a:rPr>
              <a:t> or  a </a:t>
            </a:r>
            <a:r>
              <a:rPr lang="en-US" sz="2400" i="1" u="sng" dirty="0" smtClean="0">
                <a:solidFill>
                  <a:schemeClr val="accent1"/>
                </a:solidFill>
              </a:rPr>
              <a:t>physical</a:t>
            </a:r>
            <a:r>
              <a:rPr lang="en-US" sz="2400" i="1" dirty="0" smtClean="0">
                <a:solidFill>
                  <a:schemeClr val="accent1"/>
                </a:solidFill>
              </a:rPr>
              <a:t> concept (e.g. Media Access Control (MAC) </a:t>
            </a:r>
            <a:r>
              <a:rPr lang="en-US" sz="2400" i="1" dirty="0" err="1" smtClean="0">
                <a:solidFill>
                  <a:schemeClr val="accent1"/>
                </a:solidFill>
              </a:rPr>
              <a:t>sublayer</a:t>
            </a:r>
            <a:r>
              <a:rPr lang="en-US" sz="2400" i="1" dirty="0" smtClean="0"/>
              <a:t> </a:t>
            </a:r>
            <a:r>
              <a:rPr lang="en-US" sz="2400" i="1" dirty="0" smtClean="0">
                <a:solidFill>
                  <a:schemeClr val="accent1"/>
                </a:solidFill>
              </a:rPr>
              <a:t>) 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mic Sans MS" pitchFamily="66" charset="0"/>
              </a:rPr>
              <a:t>multicast </a:t>
            </a:r>
            <a:r>
              <a:rPr lang="en-US" sz="2400" dirty="0" smtClean="0">
                <a:solidFill>
                  <a:srgbClr val="800000"/>
                </a:solidFill>
              </a:rPr>
              <a:t>:: </a:t>
            </a:r>
            <a:r>
              <a:rPr lang="en-US" sz="2400" dirty="0" smtClean="0"/>
              <a:t>communications to a </a:t>
            </a:r>
            <a:r>
              <a:rPr lang="en-US" sz="2400" u="sng" dirty="0" smtClean="0"/>
              <a:t>specified</a:t>
            </a:r>
            <a:r>
              <a:rPr lang="en-US" sz="2400" dirty="0" smtClean="0"/>
              <a:t> group.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 dirty="0" smtClean="0">
                <a:solidFill>
                  <a:schemeClr val="accent1"/>
                </a:solidFill>
              </a:rPr>
              <a:t>This requires a group address (e.g. – multimedia multicast).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 smtClean="0">
                <a:solidFill>
                  <a:srgbClr val="800000"/>
                </a:solidFill>
                <a:latin typeface="Comic Sans MS" pitchFamily="66" charset="0"/>
              </a:rPr>
              <a:t>u</a:t>
            </a:r>
            <a:r>
              <a:rPr lang="en-US" sz="2400" b="1" dirty="0" err="1" smtClean="0">
                <a:solidFill>
                  <a:srgbClr val="800000"/>
                </a:solidFill>
                <a:latin typeface="Comic Sans MS" pitchFamily="66" charset="0"/>
              </a:rPr>
              <a:t>nicast</a:t>
            </a:r>
            <a:r>
              <a:rPr lang="en-US" sz="2400" b="1" dirty="0" smtClean="0">
                <a:solidFill>
                  <a:srgbClr val="800000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cs typeface="Times New Roman" pitchFamily="18" charset="0"/>
              </a:rPr>
              <a:t>:: </a:t>
            </a:r>
            <a:r>
              <a:rPr lang="en-US" sz="2400" dirty="0" smtClean="0">
                <a:cs typeface="Times New Roman" pitchFamily="18" charset="0"/>
              </a:rPr>
              <a:t>a communication involving a single sender and a single receiver.</a:t>
            </a:r>
            <a:endParaRPr lang="en-US" sz="2400" dirty="0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Comic Sans MS" pitchFamily="66" charset="0"/>
              </a:rPr>
              <a:t>point-to-point </a:t>
            </a:r>
            <a:r>
              <a:rPr lang="en-US" sz="2400" dirty="0" smtClean="0">
                <a:solidFill>
                  <a:srgbClr val="800000"/>
                </a:solidFill>
              </a:rPr>
              <a:t>:: </a:t>
            </a:r>
            <a:r>
              <a:rPr lang="en-US" sz="2400" dirty="0" smtClean="0"/>
              <a:t>connections made via </a:t>
            </a:r>
            <a:r>
              <a:rPr lang="en-US" sz="2400" dirty="0" smtClean="0">
                <a:solidFill>
                  <a:srgbClr val="0033CC"/>
                </a:solidFill>
              </a:rPr>
              <a:t>links</a:t>
            </a:r>
            <a:r>
              <a:rPr lang="en-US" sz="2400" dirty="0" smtClean="0"/>
              <a:t> between pairs of nodes.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by Size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latin typeface="Comic Sans MS" pitchFamily="66" charset="0"/>
              </a:rPr>
              <a:t>LANs </a:t>
            </a:r>
            <a:r>
              <a:rPr lang="en-US" dirty="0" smtClean="0"/>
              <a:t>{Local Area Networks}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Wired LANs: typically physically broadcast at the MAC layer (e.g., Ethernet, Token Ring)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Wireless LANs (WLANs)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Wireless Sensor Networks (WSNs)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Comic Sans MS" pitchFamily="66" charset="0"/>
              </a:rPr>
              <a:t>MANs</a:t>
            </a:r>
            <a:r>
              <a:rPr lang="en-US" dirty="0" smtClean="0"/>
              <a:t> {Metropolitan Area Networks</a:t>
            </a:r>
            <a:r>
              <a:rPr lang="en-US" sz="3600" dirty="0" smtClean="0"/>
              <a:t>}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campus networks connecting LANs logically or physically.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often have a </a:t>
            </a:r>
            <a:r>
              <a:rPr lang="en-US" u="sng" dirty="0" smtClean="0"/>
              <a:t>backbone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(e.g., FDDI and ATM) to connect campus networks.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by Size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4" descr="1-0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6197" y="1321874"/>
            <a:ext cx="5370255" cy="3535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47714" y="4929198"/>
            <a:ext cx="76105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1-6. Classification of interconnected processors by scale.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Wired LANs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95400" y="4405978"/>
            <a:ext cx="277653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</a:rPr>
              <a:t>Ethernet bus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67366" y="4477416"/>
            <a:ext cx="291941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>
                <a:solidFill>
                  <a:schemeClr val="tx1"/>
                </a:solidFill>
              </a:rPr>
              <a:t>Ethernet hub</a:t>
            </a:r>
          </a:p>
        </p:txBody>
      </p:sp>
      <p:graphicFrame>
        <p:nvGraphicFramePr>
          <p:cNvPr id="8" name="Object 0"/>
          <p:cNvGraphicFramePr>
            <a:graphicFrameLocks noChangeAspect="1"/>
          </p:cNvGraphicFramePr>
          <p:nvPr/>
        </p:nvGraphicFramePr>
        <p:xfrm>
          <a:off x="3122613" y="3309938"/>
          <a:ext cx="723900" cy="571500"/>
        </p:xfrm>
        <a:graphic>
          <a:graphicData uri="http://schemas.openxmlformats.org/presentationml/2006/ole">
            <p:oleObj spid="_x0000_s1026" name="Clip" r:id="rId3" imgW="942840" imgH="838080" progId="">
              <p:embed/>
            </p:oleObj>
          </a:graphicData>
        </a:graphic>
      </p:graphicFrame>
      <p:sp>
        <p:nvSpPr>
          <p:cNvPr id="9" name="Freeform 5"/>
          <p:cNvSpPr>
            <a:spLocks/>
          </p:cNvSpPr>
          <p:nvPr/>
        </p:nvSpPr>
        <p:spPr bwMode="auto">
          <a:xfrm flipH="1">
            <a:off x="1231900" y="3195638"/>
            <a:ext cx="282575" cy="393700"/>
          </a:xfrm>
          <a:custGeom>
            <a:avLst/>
            <a:gdLst>
              <a:gd name="T0" fmla="*/ 0 w 395"/>
              <a:gd name="T1" fmla="*/ 26332135 h 628"/>
              <a:gd name="T2" fmla="*/ 127942096 w 395"/>
              <a:gd name="T3" fmla="*/ 5109322 h 628"/>
              <a:gd name="T4" fmla="*/ 199589546 w 395"/>
              <a:gd name="T5" fmla="*/ 29476092 h 628"/>
              <a:gd name="T6" fmla="*/ 112077124 w 395"/>
              <a:gd name="T7" fmla="*/ 182752664 h 628"/>
              <a:gd name="T8" fmla="*/ 163766157 w 395"/>
              <a:gd name="T9" fmla="*/ 246814775 h 6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5"/>
              <a:gd name="T16" fmla="*/ 0 h 628"/>
              <a:gd name="T17" fmla="*/ 395 w 395"/>
              <a:gd name="T18" fmla="*/ 628 h 6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5" h="628">
                <a:moveTo>
                  <a:pt x="0" y="67"/>
                </a:moveTo>
                <a:cubicBezTo>
                  <a:pt x="92" y="39"/>
                  <a:pt x="185" y="12"/>
                  <a:pt x="250" y="13"/>
                </a:cubicBezTo>
                <a:cubicBezTo>
                  <a:pt x="315" y="14"/>
                  <a:pt x="395" y="0"/>
                  <a:pt x="390" y="75"/>
                </a:cubicBezTo>
                <a:cubicBezTo>
                  <a:pt x="385" y="150"/>
                  <a:pt x="231" y="373"/>
                  <a:pt x="219" y="465"/>
                </a:cubicBezTo>
                <a:cubicBezTo>
                  <a:pt x="207" y="557"/>
                  <a:pt x="263" y="592"/>
                  <a:pt x="320" y="62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 flipH="1">
          <a:off x="3771900" y="2538413"/>
          <a:ext cx="665163" cy="519112"/>
        </p:xfrm>
        <a:graphic>
          <a:graphicData uri="http://schemas.openxmlformats.org/presentationml/2006/ole">
            <p:oleObj spid="_x0000_s1027" name="Clip" r:id="rId4" imgW="942840" imgH="838080" progId="">
              <p:embed/>
            </p:oleObj>
          </a:graphicData>
        </a:graphic>
      </p:graphicFrame>
      <p:sp>
        <p:nvSpPr>
          <p:cNvPr id="11" name="Freeform 7"/>
          <p:cNvSpPr>
            <a:spLocks/>
          </p:cNvSpPr>
          <p:nvPr/>
        </p:nvSpPr>
        <p:spPr bwMode="auto">
          <a:xfrm flipH="1">
            <a:off x="3594100" y="2840038"/>
            <a:ext cx="280988" cy="393700"/>
          </a:xfrm>
          <a:custGeom>
            <a:avLst/>
            <a:gdLst>
              <a:gd name="T0" fmla="*/ 0 w 395"/>
              <a:gd name="T1" fmla="*/ 26332135 h 628"/>
              <a:gd name="T2" fmla="*/ 126508628 w 395"/>
              <a:gd name="T3" fmla="*/ 5109322 h 628"/>
              <a:gd name="T4" fmla="*/ 197353906 w 395"/>
              <a:gd name="T5" fmla="*/ 29476092 h 628"/>
              <a:gd name="T6" fmla="*/ 110821677 w 395"/>
              <a:gd name="T7" fmla="*/ 182752664 h 628"/>
              <a:gd name="T8" fmla="*/ 161931600 w 395"/>
              <a:gd name="T9" fmla="*/ 246814775 h 6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5"/>
              <a:gd name="T16" fmla="*/ 0 h 628"/>
              <a:gd name="T17" fmla="*/ 395 w 395"/>
              <a:gd name="T18" fmla="*/ 628 h 6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5" h="628">
                <a:moveTo>
                  <a:pt x="0" y="67"/>
                </a:moveTo>
                <a:cubicBezTo>
                  <a:pt x="92" y="39"/>
                  <a:pt x="185" y="12"/>
                  <a:pt x="250" y="13"/>
                </a:cubicBezTo>
                <a:cubicBezTo>
                  <a:pt x="315" y="14"/>
                  <a:pt x="395" y="0"/>
                  <a:pt x="390" y="75"/>
                </a:cubicBezTo>
                <a:cubicBezTo>
                  <a:pt x="385" y="150"/>
                  <a:pt x="231" y="373"/>
                  <a:pt x="219" y="465"/>
                </a:cubicBezTo>
                <a:cubicBezTo>
                  <a:pt x="207" y="557"/>
                  <a:pt x="263" y="592"/>
                  <a:pt x="320" y="62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1919288" y="2844800"/>
            <a:ext cx="282575" cy="395288"/>
          </a:xfrm>
          <a:custGeom>
            <a:avLst/>
            <a:gdLst>
              <a:gd name="T0" fmla="*/ 0 w 395"/>
              <a:gd name="T1" fmla="*/ 26544722 h 628"/>
              <a:gd name="T2" fmla="*/ 127942096 w 395"/>
              <a:gd name="T3" fmla="*/ 5150703 h 628"/>
              <a:gd name="T4" fmla="*/ 199589546 w 395"/>
              <a:gd name="T5" fmla="*/ 29714578 h 628"/>
              <a:gd name="T6" fmla="*/ 112077124 w 395"/>
              <a:gd name="T7" fmla="*/ 184230022 h 628"/>
              <a:gd name="T8" fmla="*/ 163766157 w 395"/>
              <a:gd name="T9" fmla="*/ 248809859 h 6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95"/>
              <a:gd name="T16" fmla="*/ 0 h 628"/>
              <a:gd name="T17" fmla="*/ 395 w 395"/>
              <a:gd name="T18" fmla="*/ 628 h 6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5" h="628">
                <a:moveTo>
                  <a:pt x="0" y="67"/>
                </a:moveTo>
                <a:cubicBezTo>
                  <a:pt x="92" y="39"/>
                  <a:pt x="185" y="12"/>
                  <a:pt x="250" y="13"/>
                </a:cubicBezTo>
                <a:cubicBezTo>
                  <a:pt x="315" y="14"/>
                  <a:pt x="395" y="0"/>
                  <a:pt x="390" y="75"/>
                </a:cubicBezTo>
                <a:cubicBezTo>
                  <a:pt x="385" y="150"/>
                  <a:pt x="231" y="373"/>
                  <a:pt x="219" y="465"/>
                </a:cubicBezTo>
                <a:cubicBezTo>
                  <a:pt x="207" y="557"/>
                  <a:pt x="263" y="592"/>
                  <a:pt x="320" y="62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1063625" y="3254375"/>
            <a:ext cx="2892425" cy="6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 flipH="1">
            <a:off x="3340100" y="3157538"/>
            <a:ext cx="322263" cy="873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089150" y="3159125"/>
            <a:ext cx="323850" cy="8731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284288" y="3154363"/>
            <a:ext cx="322262" cy="889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1412875" y="2316163"/>
          <a:ext cx="577850" cy="708025"/>
        </p:xfrm>
        <a:graphic>
          <a:graphicData uri="http://schemas.openxmlformats.org/presentationml/2006/ole">
            <p:oleObj spid="_x0000_s1028" name="Clip" r:id="rId5" imgW="2048040" imgH="2857680" progId="">
              <p:embed/>
            </p:oleObj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668588" y="3157538"/>
            <a:ext cx="323850" cy="873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5"/>
          <p:cNvSpPr>
            <a:spLocks/>
          </p:cNvSpPr>
          <p:nvPr/>
        </p:nvSpPr>
        <p:spPr bwMode="auto">
          <a:xfrm>
            <a:off x="2286000" y="2376066"/>
            <a:ext cx="1500182" cy="338554"/>
          </a:xfrm>
          <a:prstGeom prst="borderCallout2">
            <a:avLst>
              <a:gd name="adj1" fmla="val 39778"/>
              <a:gd name="adj2" fmla="val -6968"/>
              <a:gd name="adj3" fmla="val 39778"/>
              <a:gd name="adj4" fmla="val -9000"/>
              <a:gd name="adj5" fmla="val 283977"/>
              <a:gd name="adj6" fmla="val -15819"/>
            </a:avLst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b="0" dirty="0">
                <a:solidFill>
                  <a:schemeClr val="tx1"/>
                </a:solidFill>
              </a:rPr>
              <a:t>transceivers</a:t>
            </a: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2994025" y="3182938"/>
            <a:ext cx="176213" cy="552450"/>
          </a:xfrm>
          <a:custGeom>
            <a:avLst/>
            <a:gdLst>
              <a:gd name="T0" fmla="*/ 0 w 216"/>
              <a:gd name="T1" fmla="*/ 27689063 h 664"/>
              <a:gd name="T2" fmla="*/ 79863650 w 216"/>
              <a:gd name="T3" fmla="*/ 22151247 h 664"/>
              <a:gd name="T4" fmla="*/ 106484859 w 216"/>
              <a:gd name="T5" fmla="*/ 160597374 h 664"/>
              <a:gd name="T6" fmla="*/ 85188382 w 216"/>
              <a:gd name="T7" fmla="*/ 359959419 h 664"/>
              <a:gd name="T8" fmla="*/ 143754739 w 216"/>
              <a:gd name="T9" fmla="*/ 459640103 h 6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"/>
              <a:gd name="T16" fmla="*/ 0 h 664"/>
              <a:gd name="T17" fmla="*/ 216 w 216"/>
              <a:gd name="T18" fmla="*/ 664 h 6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" h="664">
                <a:moveTo>
                  <a:pt x="0" y="40"/>
                </a:moveTo>
                <a:cubicBezTo>
                  <a:pt x="46" y="20"/>
                  <a:pt x="93" y="0"/>
                  <a:pt x="120" y="32"/>
                </a:cubicBezTo>
                <a:cubicBezTo>
                  <a:pt x="147" y="64"/>
                  <a:pt x="159" y="151"/>
                  <a:pt x="160" y="232"/>
                </a:cubicBezTo>
                <a:cubicBezTo>
                  <a:pt x="161" y="313"/>
                  <a:pt x="119" y="448"/>
                  <a:pt x="128" y="520"/>
                </a:cubicBezTo>
                <a:cubicBezTo>
                  <a:pt x="137" y="592"/>
                  <a:pt x="176" y="628"/>
                  <a:pt x="216" y="66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715008" y="2214554"/>
            <a:ext cx="2071702" cy="42862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rc 19"/>
          <p:cNvSpPr>
            <a:spLocks/>
          </p:cNvSpPr>
          <p:nvPr/>
        </p:nvSpPr>
        <p:spPr bwMode="auto">
          <a:xfrm>
            <a:off x="6183313" y="2325688"/>
            <a:ext cx="241300" cy="106362"/>
          </a:xfrm>
          <a:custGeom>
            <a:avLst/>
            <a:gdLst>
              <a:gd name="T0" fmla="*/ 16193 w 43200"/>
              <a:gd name="T1" fmla="*/ 2160955 h 23597"/>
              <a:gd name="T2" fmla="*/ 7512736 w 43200"/>
              <a:gd name="T3" fmla="*/ 2158215 h 23597"/>
              <a:gd name="T4" fmla="*/ 3764213 w 43200"/>
              <a:gd name="T5" fmla="*/ 1978084 h 23597"/>
              <a:gd name="T6" fmla="*/ 0 60000 65536"/>
              <a:gd name="T7" fmla="*/ 0 60000 65536"/>
              <a:gd name="T8" fmla="*/ 0 60000 65536"/>
              <a:gd name="T9" fmla="*/ 0 w 43200"/>
              <a:gd name="T10" fmla="*/ 0 h 23597"/>
              <a:gd name="T11" fmla="*/ 43200 w 43200"/>
              <a:gd name="T12" fmla="*/ 23597 h 23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597" fill="none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</a:path>
              <a:path w="43200" h="23597" stroke="0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rc 20"/>
          <p:cNvSpPr>
            <a:spLocks/>
          </p:cNvSpPr>
          <p:nvPr/>
        </p:nvSpPr>
        <p:spPr bwMode="auto">
          <a:xfrm>
            <a:off x="6677025" y="2327275"/>
            <a:ext cx="241300" cy="106363"/>
          </a:xfrm>
          <a:custGeom>
            <a:avLst/>
            <a:gdLst>
              <a:gd name="T0" fmla="*/ 16193 w 43200"/>
              <a:gd name="T1" fmla="*/ 2161016 h 23597"/>
              <a:gd name="T2" fmla="*/ 7512736 w 43200"/>
              <a:gd name="T3" fmla="*/ 2158276 h 23597"/>
              <a:gd name="T4" fmla="*/ 3764213 w 43200"/>
              <a:gd name="T5" fmla="*/ 1978139 h 23597"/>
              <a:gd name="T6" fmla="*/ 0 60000 65536"/>
              <a:gd name="T7" fmla="*/ 0 60000 65536"/>
              <a:gd name="T8" fmla="*/ 0 60000 65536"/>
              <a:gd name="T9" fmla="*/ 0 w 43200"/>
              <a:gd name="T10" fmla="*/ 0 h 23597"/>
              <a:gd name="T11" fmla="*/ 43200 w 43200"/>
              <a:gd name="T12" fmla="*/ 23597 h 23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597" fill="none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</a:path>
              <a:path w="43200" h="23597" stroke="0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rc 21"/>
          <p:cNvSpPr>
            <a:spLocks/>
          </p:cNvSpPr>
          <p:nvPr/>
        </p:nvSpPr>
        <p:spPr bwMode="auto">
          <a:xfrm>
            <a:off x="6430963" y="2338388"/>
            <a:ext cx="241300" cy="107950"/>
          </a:xfrm>
          <a:custGeom>
            <a:avLst/>
            <a:gdLst>
              <a:gd name="T0" fmla="*/ 16193 w 43200"/>
              <a:gd name="T1" fmla="*/ 2259200 h 23597"/>
              <a:gd name="T2" fmla="*/ 7512736 w 43200"/>
              <a:gd name="T3" fmla="*/ 2256332 h 23597"/>
              <a:gd name="T4" fmla="*/ 3764213 w 43200"/>
              <a:gd name="T5" fmla="*/ 2067999 h 23597"/>
              <a:gd name="T6" fmla="*/ 0 60000 65536"/>
              <a:gd name="T7" fmla="*/ 0 60000 65536"/>
              <a:gd name="T8" fmla="*/ 0 60000 65536"/>
              <a:gd name="T9" fmla="*/ 0 w 43200"/>
              <a:gd name="T10" fmla="*/ 0 h 23597"/>
              <a:gd name="T11" fmla="*/ 43200 w 43200"/>
              <a:gd name="T12" fmla="*/ 23597 h 23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597" fill="none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</a:path>
              <a:path w="43200" h="23597" stroke="0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rc 22"/>
          <p:cNvSpPr>
            <a:spLocks/>
          </p:cNvSpPr>
          <p:nvPr/>
        </p:nvSpPr>
        <p:spPr bwMode="auto">
          <a:xfrm>
            <a:off x="6921500" y="2328863"/>
            <a:ext cx="241300" cy="107950"/>
          </a:xfrm>
          <a:custGeom>
            <a:avLst/>
            <a:gdLst>
              <a:gd name="T0" fmla="*/ 16193 w 43200"/>
              <a:gd name="T1" fmla="*/ 2259200 h 23597"/>
              <a:gd name="T2" fmla="*/ 7512736 w 43200"/>
              <a:gd name="T3" fmla="*/ 2256332 h 23597"/>
              <a:gd name="T4" fmla="*/ 3764213 w 43200"/>
              <a:gd name="T5" fmla="*/ 2067999 h 23597"/>
              <a:gd name="T6" fmla="*/ 0 60000 65536"/>
              <a:gd name="T7" fmla="*/ 0 60000 65536"/>
              <a:gd name="T8" fmla="*/ 0 60000 65536"/>
              <a:gd name="T9" fmla="*/ 0 w 43200"/>
              <a:gd name="T10" fmla="*/ 0 h 23597"/>
              <a:gd name="T11" fmla="*/ 43200 w 43200"/>
              <a:gd name="T12" fmla="*/ 23597 h 23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597" fill="none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</a:path>
              <a:path w="43200" h="23597" stroke="0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rc 23"/>
          <p:cNvSpPr>
            <a:spLocks/>
          </p:cNvSpPr>
          <p:nvPr/>
        </p:nvSpPr>
        <p:spPr bwMode="auto">
          <a:xfrm>
            <a:off x="7172325" y="2319338"/>
            <a:ext cx="241300" cy="106362"/>
          </a:xfrm>
          <a:custGeom>
            <a:avLst/>
            <a:gdLst>
              <a:gd name="T0" fmla="*/ 16193 w 43200"/>
              <a:gd name="T1" fmla="*/ 2160955 h 23597"/>
              <a:gd name="T2" fmla="*/ 7512736 w 43200"/>
              <a:gd name="T3" fmla="*/ 2158215 h 23597"/>
              <a:gd name="T4" fmla="*/ 3764213 w 43200"/>
              <a:gd name="T5" fmla="*/ 1978084 h 23597"/>
              <a:gd name="T6" fmla="*/ 0 60000 65536"/>
              <a:gd name="T7" fmla="*/ 0 60000 65536"/>
              <a:gd name="T8" fmla="*/ 0 60000 65536"/>
              <a:gd name="T9" fmla="*/ 0 w 43200"/>
              <a:gd name="T10" fmla="*/ 0 h 23597"/>
              <a:gd name="T11" fmla="*/ 43200 w 43200"/>
              <a:gd name="T12" fmla="*/ 23597 h 23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597" fill="none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</a:path>
              <a:path w="43200" h="23597" stroke="0" extrusionOk="0">
                <a:moveTo>
                  <a:pt x="92" y="23597"/>
                </a:moveTo>
                <a:cubicBezTo>
                  <a:pt x="30" y="22933"/>
                  <a:pt x="0" y="222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2256"/>
                  <a:pt x="43170" y="22913"/>
                  <a:pt x="43110" y="2356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7847013" y="2849563"/>
          <a:ext cx="630237" cy="808037"/>
        </p:xfrm>
        <a:graphic>
          <a:graphicData uri="http://schemas.openxmlformats.org/presentationml/2006/ole">
            <p:oleObj spid="_x0000_s1029" name="Clip" r:id="rId6" imgW="2048040" imgH="2857680" progId="">
              <p:embed/>
            </p:oleObj>
          </a:graphicData>
        </a:graphic>
      </p:graphicFrame>
      <p:sp>
        <p:nvSpPr>
          <p:cNvPr id="29" name="Freeform 25"/>
          <p:cNvSpPr>
            <a:spLocks/>
          </p:cNvSpPr>
          <p:nvPr/>
        </p:nvSpPr>
        <p:spPr bwMode="auto">
          <a:xfrm>
            <a:off x="5746750" y="2478088"/>
            <a:ext cx="444500" cy="901700"/>
          </a:xfrm>
          <a:custGeom>
            <a:avLst/>
            <a:gdLst>
              <a:gd name="T0" fmla="*/ 347241161 w 569"/>
              <a:gd name="T1" fmla="*/ 0 h 1254"/>
              <a:gd name="T2" fmla="*/ 308794662 w 569"/>
              <a:gd name="T3" fmla="*/ 297818397 h 1254"/>
              <a:gd name="T4" fmla="*/ 161720641 w 569"/>
              <a:gd name="T5" fmla="*/ 527903619 h 1254"/>
              <a:gd name="T6" fmla="*/ 0 w 569"/>
              <a:gd name="T7" fmla="*/ 648375438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569"/>
              <a:gd name="T13" fmla="*/ 0 h 1254"/>
              <a:gd name="T14" fmla="*/ 569 w 569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9" h="1254">
                <a:moveTo>
                  <a:pt x="569" y="0"/>
                </a:moveTo>
                <a:cubicBezTo>
                  <a:pt x="563" y="203"/>
                  <a:pt x="557" y="406"/>
                  <a:pt x="506" y="576"/>
                </a:cubicBezTo>
                <a:cubicBezTo>
                  <a:pt x="455" y="746"/>
                  <a:pt x="349" y="908"/>
                  <a:pt x="265" y="1021"/>
                </a:cubicBezTo>
                <a:cubicBezTo>
                  <a:pt x="181" y="1134"/>
                  <a:pt x="51" y="1210"/>
                  <a:pt x="0" y="125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 flipH="1">
            <a:off x="7412038" y="2463800"/>
            <a:ext cx="442912" cy="900113"/>
          </a:xfrm>
          <a:custGeom>
            <a:avLst/>
            <a:gdLst>
              <a:gd name="T0" fmla="*/ 344764518 w 569"/>
              <a:gd name="T1" fmla="*/ 0 h 1254"/>
              <a:gd name="T2" fmla="*/ 306591592 w 569"/>
              <a:gd name="T3" fmla="*/ 296770963 h 1254"/>
              <a:gd name="T4" fmla="*/ 160566867 w 569"/>
              <a:gd name="T5" fmla="*/ 526047115 h 1254"/>
              <a:gd name="T6" fmla="*/ 0 w 569"/>
              <a:gd name="T7" fmla="*/ 646095153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569"/>
              <a:gd name="T13" fmla="*/ 0 h 1254"/>
              <a:gd name="T14" fmla="*/ 569 w 569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9" h="1254">
                <a:moveTo>
                  <a:pt x="569" y="0"/>
                </a:moveTo>
                <a:cubicBezTo>
                  <a:pt x="563" y="203"/>
                  <a:pt x="557" y="406"/>
                  <a:pt x="506" y="576"/>
                </a:cubicBezTo>
                <a:cubicBezTo>
                  <a:pt x="455" y="746"/>
                  <a:pt x="349" y="908"/>
                  <a:pt x="265" y="1021"/>
                </a:cubicBezTo>
                <a:cubicBezTo>
                  <a:pt x="181" y="1134"/>
                  <a:pt x="51" y="1210"/>
                  <a:pt x="0" y="125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7142163" y="2509838"/>
            <a:ext cx="93662" cy="990600"/>
          </a:xfrm>
          <a:custGeom>
            <a:avLst/>
            <a:gdLst>
              <a:gd name="T0" fmla="*/ 10710806 w 118"/>
              <a:gd name="T1" fmla="*/ 0 h 1380"/>
              <a:gd name="T2" fmla="*/ 10710806 w 118"/>
              <a:gd name="T3" fmla="*/ 381818200 h 1380"/>
              <a:gd name="T4" fmla="*/ 74343821 w 118"/>
              <a:gd name="T5" fmla="*/ 711078450 h 1380"/>
              <a:gd name="T6" fmla="*/ 0 60000 65536"/>
              <a:gd name="T7" fmla="*/ 0 60000 65536"/>
              <a:gd name="T8" fmla="*/ 0 60000 65536"/>
              <a:gd name="T9" fmla="*/ 0 w 118"/>
              <a:gd name="T10" fmla="*/ 0 h 1380"/>
              <a:gd name="T11" fmla="*/ 118 w 118"/>
              <a:gd name="T12" fmla="*/ 1380 h 13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" h="1380">
                <a:moveTo>
                  <a:pt x="17" y="0"/>
                </a:moveTo>
                <a:cubicBezTo>
                  <a:pt x="8" y="255"/>
                  <a:pt x="0" y="511"/>
                  <a:pt x="17" y="741"/>
                </a:cubicBezTo>
                <a:cubicBezTo>
                  <a:pt x="34" y="971"/>
                  <a:pt x="76" y="1175"/>
                  <a:pt x="118" y="138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5316538" y="3154363"/>
          <a:ext cx="811212" cy="552450"/>
        </p:xfrm>
        <a:graphic>
          <a:graphicData uri="http://schemas.openxmlformats.org/presentationml/2006/ole">
            <p:oleObj spid="_x0000_s1030" name="Clip" r:id="rId7" imgW="971640" imgH="685800" progId="">
              <p:embed/>
            </p:oleObj>
          </a:graphicData>
        </a:graphic>
      </p:graphicFrame>
      <p:graphicFrame>
        <p:nvGraphicFramePr>
          <p:cNvPr id="33" name="Object 5"/>
          <p:cNvGraphicFramePr>
            <a:graphicFrameLocks noChangeAspect="1"/>
          </p:cNvGraphicFramePr>
          <p:nvPr/>
        </p:nvGraphicFramePr>
        <p:xfrm>
          <a:off x="7034213" y="3405188"/>
          <a:ext cx="725487" cy="593725"/>
        </p:xfrm>
        <a:graphic>
          <a:graphicData uri="http://schemas.openxmlformats.org/presentationml/2006/ole">
            <p:oleObj spid="_x0000_s1031" name="Clip" r:id="rId8" imgW="942840" imgH="838080" progId="">
              <p:embed/>
            </p:oleObj>
          </a:graphicData>
        </a:graphic>
      </p:graphicFrame>
      <p:sp>
        <p:nvSpPr>
          <p:cNvPr id="34" name="Freeform 30"/>
          <p:cNvSpPr>
            <a:spLocks/>
          </p:cNvSpPr>
          <p:nvPr/>
        </p:nvSpPr>
        <p:spPr bwMode="auto">
          <a:xfrm>
            <a:off x="6462713" y="2520950"/>
            <a:ext cx="444500" cy="900113"/>
          </a:xfrm>
          <a:custGeom>
            <a:avLst/>
            <a:gdLst>
              <a:gd name="T0" fmla="*/ 347241161 w 569"/>
              <a:gd name="T1" fmla="*/ 0 h 1254"/>
              <a:gd name="T2" fmla="*/ 308794662 w 569"/>
              <a:gd name="T3" fmla="*/ 296770963 h 1254"/>
              <a:gd name="T4" fmla="*/ 161720641 w 569"/>
              <a:gd name="T5" fmla="*/ 526047115 h 1254"/>
              <a:gd name="T6" fmla="*/ 0 w 569"/>
              <a:gd name="T7" fmla="*/ 646095153 h 1254"/>
              <a:gd name="T8" fmla="*/ 0 60000 65536"/>
              <a:gd name="T9" fmla="*/ 0 60000 65536"/>
              <a:gd name="T10" fmla="*/ 0 60000 65536"/>
              <a:gd name="T11" fmla="*/ 0 60000 65536"/>
              <a:gd name="T12" fmla="*/ 0 w 569"/>
              <a:gd name="T13" fmla="*/ 0 h 1254"/>
              <a:gd name="T14" fmla="*/ 569 w 569"/>
              <a:gd name="T15" fmla="*/ 1254 h 12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9" h="1254">
                <a:moveTo>
                  <a:pt x="569" y="0"/>
                </a:moveTo>
                <a:cubicBezTo>
                  <a:pt x="563" y="203"/>
                  <a:pt x="557" y="406"/>
                  <a:pt x="506" y="576"/>
                </a:cubicBezTo>
                <a:cubicBezTo>
                  <a:pt x="455" y="746"/>
                  <a:pt x="349" y="908"/>
                  <a:pt x="265" y="1021"/>
                </a:cubicBezTo>
                <a:cubicBezTo>
                  <a:pt x="181" y="1134"/>
                  <a:pt x="51" y="1210"/>
                  <a:pt x="0" y="125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" name="Object 6"/>
          <p:cNvGraphicFramePr>
            <a:graphicFrameLocks noChangeAspect="1"/>
          </p:cNvGraphicFramePr>
          <p:nvPr/>
        </p:nvGraphicFramePr>
        <p:xfrm>
          <a:off x="6089650" y="3382963"/>
          <a:ext cx="725488" cy="593725"/>
        </p:xfrm>
        <a:graphic>
          <a:graphicData uri="http://schemas.openxmlformats.org/presentationml/2006/ole">
            <p:oleObj spid="_x0000_s1032" name="Clip" r:id="rId9" imgW="942840" imgH="838080" progId="">
              <p:embed/>
            </p:oleObj>
          </a:graphicData>
        </a:graphic>
      </p:graphicFrame>
      <p:sp>
        <p:nvSpPr>
          <p:cNvPr id="36" name="Line 32"/>
          <p:cNvSpPr>
            <a:spLocks noChangeShapeType="1"/>
          </p:cNvSpPr>
          <p:nvPr/>
        </p:nvSpPr>
        <p:spPr bwMode="auto">
          <a:xfrm flipH="1">
            <a:off x="2362200" y="2514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6000761" y="2285992"/>
            <a:ext cx="178594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 dirty="0">
                <a:solidFill>
                  <a:schemeClr val="tx1"/>
                </a:solidFill>
                <a:sym typeface="Wingdings" pitchFamily="2" charset="2"/>
              </a:rPr>
              <a:t>     </a:t>
            </a:r>
            <a:r>
              <a:rPr lang="en-US" sz="1400" b="0" dirty="0" smtClean="0">
                <a:solidFill>
                  <a:schemeClr val="tx1"/>
                </a:solidFill>
                <a:sym typeface="Wingdings" pitchFamily="2" charset="2"/>
              </a:rPr>
              <a:t>       </a:t>
            </a: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6000760" y="5558869"/>
            <a:ext cx="3000396" cy="5847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6600"/>
                </a:solidFill>
              </a:rPr>
              <a:t>Leon-Garcia &amp; </a:t>
            </a:r>
            <a:r>
              <a:rPr lang="en-US" sz="1600" b="1" dirty="0" err="1">
                <a:solidFill>
                  <a:srgbClr val="FF6600"/>
                </a:solidFill>
              </a:rPr>
              <a:t>Widjaja</a:t>
            </a:r>
            <a:r>
              <a:rPr lang="en-US" sz="1600" b="1" dirty="0" smtClean="0">
                <a:solidFill>
                  <a:srgbClr val="FF6600"/>
                </a:solidFill>
              </a:rPr>
              <a:t>:</a:t>
            </a:r>
          </a:p>
          <a:p>
            <a:pPr eaLnBrk="0" hangingPunct="0"/>
            <a:r>
              <a:rPr lang="en-US" sz="1600" b="1" dirty="0" smtClean="0">
                <a:solidFill>
                  <a:srgbClr val="FF6600"/>
                </a:solidFill>
              </a:rPr>
              <a:t> </a:t>
            </a:r>
            <a:r>
              <a:rPr lang="en-US" sz="1600" b="1" i="1" dirty="0">
                <a:solidFill>
                  <a:srgbClr val="FF6600"/>
                </a:solidFill>
              </a:rPr>
              <a:t>Communication </a:t>
            </a:r>
            <a:r>
              <a:rPr lang="en-US" sz="1600" b="1" i="1" dirty="0" smtClean="0">
                <a:solidFill>
                  <a:srgbClr val="FF6600"/>
                </a:solidFill>
              </a:rPr>
              <a:t>Networks</a:t>
            </a:r>
            <a:endParaRPr lang="en-US" sz="16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81548"/>
            <a:ext cx="8229600" cy="99059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Figure 1-35. (a) Wireless networking with a base station.  (b) Ad hoc networking.</a:t>
            </a:r>
          </a:p>
        </p:txBody>
      </p:sp>
      <p:pic>
        <p:nvPicPr>
          <p:cNvPr id="7" name="Picture 4" descr="1-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821612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Wireless LANs (WLANs)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5784" y="115888"/>
            <a:ext cx="9787006" cy="792162"/>
          </a:xfrm>
        </p:spPr>
        <p:txBody>
          <a:bodyPr/>
          <a:lstStyle/>
          <a:p>
            <a:r>
              <a:rPr lang="en-US" sz="4000" dirty="0" smtClean="0"/>
              <a:t>Wireless Sensor Networks (WSNs)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5000636"/>
            <a:ext cx="8229600" cy="87151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WSNs can have mobile or fixed nodes but require a routing algorithm and normally have power concerns.</a:t>
            </a:r>
            <a:endParaRPr lang="en-US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859777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4857752" y="4143380"/>
            <a:ext cx="1700218" cy="34289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N. </a:t>
            </a:r>
            <a:r>
              <a:rPr lang="en-US" sz="1800" dirty="0" err="1" smtClean="0"/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hohan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Metropolitan Area Networks</a:t>
            </a:r>
          </a:p>
        </p:txBody>
      </p:sp>
      <p:pic>
        <p:nvPicPr>
          <p:cNvPr id="7" name="Picture 4" descr="1-0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05301" y="1142984"/>
            <a:ext cx="7195723" cy="396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1-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9488" y="1149350"/>
            <a:ext cx="7173912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267324"/>
            <a:ext cx="7772400" cy="804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1-8. A metropolitan area network based on cable TV.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251200" y="1727198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571875" y="1403348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3454400" y="2020886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3825875" y="2012948"/>
            <a:ext cx="34925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6"/>
          <p:cNvSpPr>
            <a:spLocks noChangeShapeType="1"/>
          </p:cNvSpPr>
          <p:nvPr/>
        </p:nvSpPr>
        <p:spPr bwMode="auto">
          <a:xfrm>
            <a:off x="3598863" y="1454148"/>
            <a:ext cx="33337" cy="2301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7"/>
          <p:cNvSpPr>
            <a:spLocks noChangeShapeType="1"/>
          </p:cNvSpPr>
          <p:nvPr/>
        </p:nvSpPr>
        <p:spPr bwMode="auto">
          <a:xfrm>
            <a:off x="3302000" y="1739898"/>
            <a:ext cx="2651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8"/>
          <p:cNvSpPr>
            <a:spLocks noChangeShapeType="1"/>
          </p:cNvSpPr>
          <p:nvPr/>
        </p:nvSpPr>
        <p:spPr bwMode="auto">
          <a:xfrm flipV="1">
            <a:off x="3476625" y="1822448"/>
            <a:ext cx="12858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Line 9"/>
          <p:cNvSpPr>
            <a:spLocks noChangeShapeType="1"/>
          </p:cNvSpPr>
          <p:nvPr/>
        </p:nvSpPr>
        <p:spPr bwMode="auto">
          <a:xfrm flipH="1" flipV="1">
            <a:off x="3730625" y="1841498"/>
            <a:ext cx="111125" cy="165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0"/>
          <p:cNvSpPr>
            <a:spLocks noChangeArrowheads="1"/>
          </p:cNvSpPr>
          <p:nvPr/>
        </p:nvSpPr>
        <p:spPr bwMode="auto">
          <a:xfrm>
            <a:off x="3571875" y="1701798"/>
            <a:ext cx="169863" cy="1206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Line 11"/>
          <p:cNvSpPr>
            <a:spLocks noChangeShapeType="1"/>
          </p:cNvSpPr>
          <p:nvPr/>
        </p:nvSpPr>
        <p:spPr bwMode="auto">
          <a:xfrm>
            <a:off x="3576638" y="1708148"/>
            <a:ext cx="169862" cy="117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V="1">
            <a:off x="3579813" y="1695448"/>
            <a:ext cx="158750" cy="1349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3"/>
          <p:cNvSpPr>
            <a:spLocks noChangeArrowheads="1"/>
          </p:cNvSpPr>
          <p:nvPr/>
        </p:nvSpPr>
        <p:spPr bwMode="auto">
          <a:xfrm>
            <a:off x="5168900" y="1816098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4"/>
          <p:cNvSpPr>
            <a:spLocks noChangeArrowheads="1"/>
          </p:cNvSpPr>
          <p:nvPr/>
        </p:nvSpPr>
        <p:spPr bwMode="auto">
          <a:xfrm>
            <a:off x="4848225" y="2139948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5"/>
          <p:cNvSpPr>
            <a:spLocks noChangeArrowheads="1"/>
          </p:cNvSpPr>
          <p:nvPr/>
        </p:nvSpPr>
        <p:spPr bwMode="auto">
          <a:xfrm>
            <a:off x="4965700" y="1522411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6"/>
          <p:cNvSpPr>
            <a:spLocks noChangeArrowheads="1"/>
          </p:cNvSpPr>
          <p:nvPr/>
        </p:nvSpPr>
        <p:spPr bwMode="auto">
          <a:xfrm>
            <a:off x="4592638" y="1530348"/>
            <a:ext cx="34925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/>
          <p:cNvSpPr>
            <a:spLocks noChangeShapeType="1"/>
          </p:cNvSpPr>
          <p:nvPr/>
        </p:nvSpPr>
        <p:spPr bwMode="auto">
          <a:xfrm flipH="1" flipV="1">
            <a:off x="4808538" y="1871661"/>
            <a:ext cx="58737" cy="2571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Line 18"/>
          <p:cNvSpPr>
            <a:spLocks noChangeShapeType="1"/>
          </p:cNvSpPr>
          <p:nvPr/>
        </p:nvSpPr>
        <p:spPr bwMode="auto">
          <a:xfrm flipH="1">
            <a:off x="4873625" y="1828798"/>
            <a:ext cx="290513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Line 19"/>
          <p:cNvSpPr>
            <a:spLocks noChangeShapeType="1"/>
          </p:cNvSpPr>
          <p:nvPr/>
        </p:nvSpPr>
        <p:spPr bwMode="auto">
          <a:xfrm flipH="1">
            <a:off x="4835525" y="1576386"/>
            <a:ext cx="153988" cy="158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Line 20"/>
          <p:cNvSpPr>
            <a:spLocks noChangeShapeType="1"/>
          </p:cNvSpPr>
          <p:nvPr/>
        </p:nvSpPr>
        <p:spPr bwMode="auto">
          <a:xfrm>
            <a:off x="4624388" y="1576386"/>
            <a:ext cx="85725" cy="139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1"/>
          <p:cNvSpPr>
            <a:spLocks noChangeArrowheads="1"/>
          </p:cNvSpPr>
          <p:nvPr/>
        </p:nvSpPr>
        <p:spPr bwMode="auto">
          <a:xfrm>
            <a:off x="4711700" y="1747836"/>
            <a:ext cx="169863" cy="1206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22"/>
          <p:cNvSpPr>
            <a:spLocks noChangeShapeType="1"/>
          </p:cNvSpPr>
          <p:nvPr/>
        </p:nvSpPr>
        <p:spPr bwMode="auto">
          <a:xfrm flipH="1" flipV="1">
            <a:off x="4694238" y="1731961"/>
            <a:ext cx="195262" cy="1412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7" name="Line 23"/>
          <p:cNvSpPr>
            <a:spLocks noChangeShapeType="1"/>
          </p:cNvSpPr>
          <p:nvPr/>
        </p:nvSpPr>
        <p:spPr bwMode="auto">
          <a:xfrm flipH="1">
            <a:off x="4702175" y="1751011"/>
            <a:ext cx="184150" cy="1095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8" name="Rectangle 24"/>
          <p:cNvSpPr>
            <a:spLocks noChangeArrowheads="1"/>
          </p:cNvSpPr>
          <p:nvPr/>
        </p:nvSpPr>
        <p:spPr bwMode="auto">
          <a:xfrm>
            <a:off x="3217863" y="2824161"/>
            <a:ext cx="33337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5"/>
          <p:cNvSpPr>
            <a:spLocks noChangeArrowheads="1"/>
          </p:cNvSpPr>
          <p:nvPr/>
        </p:nvSpPr>
        <p:spPr bwMode="auto">
          <a:xfrm>
            <a:off x="3538538" y="2500311"/>
            <a:ext cx="33337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0" name="Rectangle 26"/>
          <p:cNvSpPr>
            <a:spLocks noChangeArrowheads="1"/>
          </p:cNvSpPr>
          <p:nvPr/>
        </p:nvSpPr>
        <p:spPr bwMode="auto">
          <a:xfrm>
            <a:off x="3421063" y="3117848"/>
            <a:ext cx="33337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Rectangle 27"/>
          <p:cNvSpPr>
            <a:spLocks noChangeArrowheads="1"/>
          </p:cNvSpPr>
          <p:nvPr/>
        </p:nvSpPr>
        <p:spPr bwMode="auto">
          <a:xfrm>
            <a:off x="3792538" y="3109911"/>
            <a:ext cx="34925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Line 28"/>
          <p:cNvSpPr>
            <a:spLocks noChangeShapeType="1"/>
          </p:cNvSpPr>
          <p:nvPr/>
        </p:nvSpPr>
        <p:spPr bwMode="auto">
          <a:xfrm>
            <a:off x="3565525" y="2549523"/>
            <a:ext cx="33338" cy="2317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29"/>
          <p:cNvSpPr>
            <a:spLocks noChangeShapeType="1"/>
          </p:cNvSpPr>
          <p:nvPr/>
        </p:nvSpPr>
        <p:spPr bwMode="auto">
          <a:xfrm>
            <a:off x="3268663" y="2836861"/>
            <a:ext cx="26511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4" name="Line 30"/>
          <p:cNvSpPr>
            <a:spLocks noChangeShapeType="1"/>
          </p:cNvSpPr>
          <p:nvPr/>
        </p:nvSpPr>
        <p:spPr bwMode="auto">
          <a:xfrm flipV="1">
            <a:off x="3443288" y="2917823"/>
            <a:ext cx="128587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Line 31"/>
          <p:cNvSpPr>
            <a:spLocks noChangeShapeType="1"/>
          </p:cNvSpPr>
          <p:nvPr/>
        </p:nvSpPr>
        <p:spPr bwMode="auto">
          <a:xfrm flipH="1" flipV="1">
            <a:off x="3697288" y="2936873"/>
            <a:ext cx="111125" cy="165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6" name="Rectangle 32"/>
          <p:cNvSpPr>
            <a:spLocks noChangeArrowheads="1"/>
          </p:cNvSpPr>
          <p:nvPr/>
        </p:nvSpPr>
        <p:spPr bwMode="auto">
          <a:xfrm>
            <a:off x="3538538" y="2797173"/>
            <a:ext cx="169862" cy="1206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7" name="Line 33"/>
          <p:cNvSpPr>
            <a:spLocks noChangeShapeType="1"/>
          </p:cNvSpPr>
          <p:nvPr/>
        </p:nvSpPr>
        <p:spPr bwMode="auto">
          <a:xfrm>
            <a:off x="3543300" y="2805111"/>
            <a:ext cx="169863" cy="1174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Line 34"/>
          <p:cNvSpPr>
            <a:spLocks noChangeShapeType="1"/>
          </p:cNvSpPr>
          <p:nvPr/>
        </p:nvSpPr>
        <p:spPr bwMode="auto">
          <a:xfrm flipV="1">
            <a:off x="3546475" y="2792411"/>
            <a:ext cx="158750" cy="1349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Rectangle 35"/>
          <p:cNvSpPr>
            <a:spLocks noChangeArrowheads="1"/>
          </p:cNvSpPr>
          <p:nvPr/>
        </p:nvSpPr>
        <p:spPr bwMode="auto">
          <a:xfrm>
            <a:off x="5189538" y="2816223"/>
            <a:ext cx="33337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0" name="Rectangle 36"/>
          <p:cNvSpPr>
            <a:spLocks noChangeArrowheads="1"/>
          </p:cNvSpPr>
          <p:nvPr/>
        </p:nvSpPr>
        <p:spPr bwMode="auto">
          <a:xfrm>
            <a:off x="4868863" y="2492373"/>
            <a:ext cx="34925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7"/>
          <p:cNvSpPr>
            <a:spLocks noChangeArrowheads="1"/>
          </p:cNvSpPr>
          <p:nvPr/>
        </p:nvSpPr>
        <p:spPr bwMode="auto">
          <a:xfrm>
            <a:off x="4987925" y="3109911"/>
            <a:ext cx="33338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2" name="Rectangle 38"/>
          <p:cNvSpPr>
            <a:spLocks noChangeArrowheads="1"/>
          </p:cNvSpPr>
          <p:nvPr/>
        </p:nvSpPr>
        <p:spPr bwMode="auto">
          <a:xfrm>
            <a:off x="4614863" y="3101973"/>
            <a:ext cx="33337" cy="25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Line 39"/>
          <p:cNvSpPr>
            <a:spLocks noChangeShapeType="1"/>
          </p:cNvSpPr>
          <p:nvPr/>
        </p:nvSpPr>
        <p:spPr bwMode="auto">
          <a:xfrm flipH="1">
            <a:off x="4830763" y="2541586"/>
            <a:ext cx="57150" cy="23177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Line 40"/>
          <p:cNvSpPr>
            <a:spLocks noChangeShapeType="1"/>
          </p:cNvSpPr>
          <p:nvPr/>
        </p:nvSpPr>
        <p:spPr bwMode="auto">
          <a:xfrm flipH="1">
            <a:off x="4894263" y="2828923"/>
            <a:ext cx="2921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5" name="Line 41"/>
          <p:cNvSpPr>
            <a:spLocks noChangeShapeType="1"/>
          </p:cNvSpPr>
          <p:nvPr/>
        </p:nvSpPr>
        <p:spPr bwMode="auto">
          <a:xfrm flipH="1" flipV="1">
            <a:off x="4856163" y="2909886"/>
            <a:ext cx="155575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6" name="Line 42"/>
          <p:cNvSpPr>
            <a:spLocks noChangeShapeType="1"/>
          </p:cNvSpPr>
          <p:nvPr/>
        </p:nvSpPr>
        <p:spPr bwMode="auto">
          <a:xfrm flipV="1">
            <a:off x="4645025" y="2928936"/>
            <a:ext cx="87313" cy="165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3"/>
          <p:cNvSpPr>
            <a:spLocks noChangeArrowheads="1"/>
          </p:cNvSpPr>
          <p:nvPr/>
        </p:nvSpPr>
        <p:spPr bwMode="auto">
          <a:xfrm>
            <a:off x="4732338" y="2789236"/>
            <a:ext cx="171450" cy="1206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Line 44"/>
          <p:cNvSpPr>
            <a:spLocks noChangeShapeType="1"/>
          </p:cNvSpPr>
          <p:nvPr/>
        </p:nvSpPr>
        <p:spPr bwMode="auto">
          <a:xfrm flipH="1">
            <a:off x="4716463" y="2797173"/>
            <a:ext cx="195262" cy="1158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9" name="Line 45"/>
          <p:cNvSpPr>
            <a:spLocks noChangeShapeType="1"/>
          </p:cNvSpPr>
          <p:nvPr/>
        </p:nvSpPr>
        <p:spPr bwMode="auto">
          <a:xfrm flipH="1" flipV="1">
            <a:off x="4722813" y="2784473"/>
            <a:ext cx="184150" cy="1349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0" name="Line 46"/>
          <p:cNvSpPr>
            <a:spLocks noChangeShapeType="1"/>
          </p:cNvSpPr>
          <p:nvPr/>
        </p:nvSpPr>
        <p:spPr bwMode="auto">
          <a:xfrm>
            <a:off x="3779838" y="1800223"/>
            <a:ext cx="906462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Line 47"/>
          <p:cNvSpPr>
            <a:spLocks noChangeShapeType="1"/>
          </p:cNvSpPr>
          <p:nvPr/>
        </p:nvSpPr>
        <p:spPr bwMode="auto">
          <a:xfrm>
            <a:off x="3676650" y="1851023"/>
            <a:ext cx="0" cy="92075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2" name="Line 48"/>
          <p:cNvSpPr>
            <a:spLocks noChangeShapeType="1"/>
          </p:cNvSpPr>
          <p:nvPr/>
        </p:nvSpPr>
        <p:spPr bwMode="auto">
          <a:xfrm>
            <a:off x="4787900" y="1911348"/>
            <a:ext cx="0" cy="815975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Line 49"/>
          <p:cNvSpPr>
            <a:spLocks noChangeShapeType="1"/>
          </p:cNvSpPr>
          <p:nvPr/>
        </p:nvSpPr>
        <p:spPr bwMode="auto">
          <a:xfrm>
            <a:off x="3725863" y="2852736"/>
            <a:ext cx="998537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0"/>
          <p:cNvSpPr>
            <a:spLocks noChangeArrowheads="1"/>
          </p:cNvSpPr>
          <p:nvPr/>
        </p:nvSpPr>
        <p:spPr bwMode="auto">
          <a:xfrm>
            <a:off x="5797550" y="1722416"/>
            <a:ext cx="2846416" cy="92076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Metropolitan network </a:t>
            </a:r>
            <a:r>
              <a:rPr lang="en-US" sz="1800" b="1" dirty="0">
                <a:solidFill>
                  <a:srgbClr val="0033CC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 consists of  access </a:t>
            </a:r>
            <a:r>
              <a:rPr lang="en-US" sz="1800" b="0" dirty="0" err="1" smtClean="0">
                <a:solidFill>
                  <a:schemeClr val="tx1"/>
                </a:solidFill>
              </a:rPr>
              <a:t>subnetworks</a:t>
            </a:r>
            <a:r>
              <a:rPr lang="en-US" sz="1800" dirty="0" smtClean="0"/>
              <a:t>: </a:t>
            </a:r>
            <a:r>
              <a:rPr lang="en-US" sz="1800" b="1" dirty="0" smtClean="0">
                <a:solidFill>
                  <a:srgbClr val="0033CC"/>
                </a:solidFill>
              </a:rPr>
              <a:t>a</a:t>
            </a:r>
            <a:r>
              <a:rPr lang="en-US" sz="1800" b="1" dirty="0">
                <a:solidFill>
                  <a:srgbClr val="0033CC"/>
                </a:solidFill>
              </a:rPr>
              <a:t>, b, c, d</a:t>
            </a:r>
            <a:r>
              <a:rPr lang="en-US" sz="1800" b="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4757744" y="4511694"/>
            <a:ext cx="273050" cy="246062"/>
            <a:chOff x="2749" y="3201"/>
            <a:chExt cx="120" cy="120"/>
          </a:xfrm>
        </p:grpSpPr>
        <p:sp>
          <p:nvSpPr>
            <p:cNvPr id="33893" name="Rectangle 52"/>
            <p:cNvSpPr>
              <a:spLocks noChangeArrowheads="1"/>
            </p:cNvSpPr>
            <p:nvPr/>
          </p:nvSpPr>
          <p:spPr bwMode="auto">
            <a:xfrm>
              <a:off x="2753" y="3210"/>
              <a:ext cx="109" cy="96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4" name="Line 53"/>
            <p:cNvSpPr>
              <a:spLocks noChangeShapeType="1"/>
            </p:cNvSpPr>
            <p:nvPr/>
          </p:nvSpPr>
          <p:spPr bwMode="auto">
            <a:xfrm>
              <a:off x="2755" y="3209"/>
              <a:ext cx="114" cy="10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5" name="Line 54"/>
            <p:cNvSpPr>
              <a:spLocks noChangeShapeType="1"/>
            </p:cNvSpPr>
            <p:nvPr/>
          </p:nvSpPr>
          <p:spPr bwMode="auto">
            <a:xfrm flipV="1">
              <a:off x="2749" y="3201"/>
              <a:ext cx="120" cy="12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46" name="Line 55"/>
          <p:cNvSpPr>
            <a:spLocks noChangeShapeType="1"/>
          </p:cNvSpPr>
          <p:nvPr/>
        </p:nvSpPr>
        <p:spPr bwMode="auto">
          <a:xfrm flipV="1">
            <a:off x="3675069" y="4618056"/>
            <a:ext cx="1052513" cy="344488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Line 56"/>
          <p:cNvSpPr>
            <a:spLocks noChangeShapeType="1"/>
          </p:cNvSpPr>
          <p:nvPr/>
        </p:nvSpPr>
        <p:spPr bwMode="auto">
          <a:xfrm flipV="1">
            <a:off x="4535494" y="4745056"/>
            <a:ext cx="315913" cy="579438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Line 57"/>
          <p:cNvSpPr>
            <a:spLocks noChangeShapeType="1"/>
          </p:cNvSpPr>
          <p:nvPr/>
        </p:nvSpPr>
        <p:spPr bwMode="auto">
          <a:xfrm>
            <a:off x="3562357" y="5149869"/>
            <a:ext cx="839787" cy="220662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9" name="Line 58"/>
          <p:cNvSpPr>
            <a:spLocks noChangeShapeType="1"/>
          </p:cNvSpPr>
          <p:nvPr/>
        </p:nvSpPr>
        <p:spPr bwMode="auto">
          <a:xfrm>
            <a:off x="4414844" y="4356119"/>
            <a:ext cx="322263" cy="190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Line 59"/>
          <p:cNvSpPr>
            <a:spLocks noChangeShapeType="1"/>
          </p:cNvSpPr>
          <p:nvPr/>
        </p:nvSpPr>
        <p:spPr bwMode="auto">
          <a:xfrm flipH="1">
            <a:off x="4948244" y="4279919"/>
            <a:ext cx="236538" cy="241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1" name="Line 60"/>
          <p:cNvSpPr>
            <a:spLocks noChangeShapeType="1"/>
          </p:cNvSpPr>
          <p:nvPr/>
        </p:nvSpPr>
        <p:spPr bwMode="auto">
          <a:xfrm flipH="1" flipV="1">
            <a:off x="4910144" y="4648219"/>
            <a:ext cx="255588" cy="1952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2" name="Line 61"/>
          <p:cNvSpPr>
            <a:spLocks noChangeShapeType="1"/>
          </p:cNvSpPr>
          <p:nvPr/>
        </p:nvSpPr>
        <p:spPr bwMode="auto">
          <a:xfrm flipV="1">
            <a:off x="4384682" y="5541981"/>
            <a:ext cx="77787" cy="266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Line 62"/>
          <p:cNvSpPr>
            <a:spLocks noChangeShapeType="1"/>
          </p:cNvSpPr>
          <p:nvPr/>
        </p:nvSpPr>
        <p:spPr bwMode="auto">
          <a:xfrm flipH="1" flipV="1">
            <a:off x="4533907" y="5451494"/>
            <a:ext cx="368300" cy="1857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4" name="Rectangle 63"/>
          <p:cNvSpPr>
            <a:spLocks noChangeArrowheads="1"/>
          </p:cNvSpPr>
          <p:nvPr/>
        </p:nvSpPr>
        <p:spPr bwMode="auto">
          <a:xfrm>
            <a:off x="5888038" y="3972007"/>
            <a:ext cx="2541614" cy="2028761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National network consists of regional </a:t>
            </a:r>
            <a:r>
              <a:rPr lang="en-US" sz="1800" b="0" dirty="0" err="1" smtClean="0">
                <a:solidFill>
                  <a:schemeClr val="tx1"/>
                </a:solidFill>
              </a:rPr>
              <a:t>subnetworks</a:t>
            </a:r>
            <a:r>
              <a:rPr lang="en-US" sz="1800" b="0" dirty="0" smtClean="0">
                <a:solidFill>
                  <a:schemeClr val="tx1"/>
                </a:solidFill>
              </a:rPr>
              <a:t>: </a:t>
            </a:r>
            <a:r>
              <a:rPr lang="en-US" sz="1800" b="1" dirty="0">
                <a:solidFill>
                  <a:schemeClr val="accent6"/>
                </a:solidFill>
                <a:latin typeface="Symbol" pitchFamily="18" charset="2"/>
              </a:rPr>
              <a:t>a, b, g</a:t>
            </a:r>
            <a:r>
              <a:rPr lang="en-US" sz="1800" b="0" dirty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ct val="0"/>
              </a:spcBef>
            </a:pPr>
            <a:endParaRPr lang="en-US" sz="1800" b="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800" b="0" dirty="0">
                <a:solidFill>
                  <a:schemeClr val="tx1"/>
                </a:solidFill>
              </a:rPr>
              <a:t>Metropolitan network </a:t>
            </a:r>
            <a:r>
              <a:rPr lang="en-US" sz="1800" b="1" dirty="0">
                <a:solidFill>
                  <a:srgbClr val="0033CC"/>
                </a:solidFill>
              </a:rPr>
              <a:t>A</a:t>
            </a:r>
            <a:r>
              <a:rPr lang="en-US" sz="1800" b="0" dirty="0">
                <a:solidFill>
                  <a:schemeClr val="tx1"/>
                </a:solidFill>
              </a:rPr>
              <a:t> is part of regional </a:t>
            </a:r>
            <a:r>
              <a:rPr lang="en-US" sz="1800" b="0" dirty="0" err="1">
                <a:solidFill>
                  <a:schemeClr val="tx1"/>
                </a:solidFill>
              </a:rPr>
              <a:t>subnetwork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accent6"/>
                </a:solidFill>
                <a:latin typeface="Arial" charset="0"/>
                <a:sym typeface="Symbol" pitchFamily="18" charset="2"/>
              </a:rPr>
              <a:t></a:t>
            </a:r>
            <a:r>
              <a:rPr lang="en-US" sz="1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3855" name="Rectangle 64"/>
          <p:cNvSpPr>
            <a:spLocks noChangeArrowheads="1"/>
          </p:cNvSpPr>
          <p:nvPr/>
        </p:nvSpPr>
        <p:spPr bwMode="auto">
          <a:xfrm>
            <a:off x="4086225" y="2122486"/>
            <a:ext cx="3016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 dirty="0">
                <a:solidFill>
                  <a:srgbClr val="0033CC"/>
                </a:solidFill>
              </a:rPr>
              <a:t>A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5143504" y="4214818"/>
            <a:ext cx="415925" cy="304800"/>
            <a:chOff x="2945" y="2746"/>
            <a:chExt cx="262" cy="192"/>
          </a:xfrm>
        </p:grpSpPr>
        <p:sp>
          <p:nvSpPr>
            <p:cNvPr id="33891" name="Oval 66"/>
            <p:cNvSpPr>
              <a:spLocks noChangeArrowheads="1"/>
            </p:cNvSpPr>
            <p:nvPr/>
          </p:nvSpPr>
          <p:spPr bwMode="auto">
            <a:xfrm>
              <a:off x="2945" y="2763"/>
              <a:ext cx="223" cy="162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2" name="Rectangle 67"/>
            <p:cNvSpPr>
              <a:spLocks noChangeArrowheads="1"/>
            </p:cNvSpPr>
            <p:nvPr/>
          </p:nvSpPr>
          <p:spPr bwMode="auto">
            <a:xfrm>
              <a:off x="2958" y="2746"/>
              <a:ext cx="24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1400" b="1" dirty="0">
                  <a:solidFill>
                    <a:srgbClr val="0033CC"/>
                  </a:solidFill>
                </a:rPr>
                <a:t>A</a:t>
              </a:r>
            </a:p>
          </p:txBody>
        </p:sp>
      </p:grpSp>
      <p:sp>
        <p:nvSpPr>
          <p:cNvPr id="33857" name="Rectangle 68"/>
          <p:cNvSpPr>
            <a:spLocks noChangeArrowheads="1"/>
          </p:cNvSpPr>
          <p:nvPr/>
        </p:nvSpPr>
        <p:spPr bwMode="auto">
          <a:xfrm>
            <a:off x="1857356" y="3422653"/>
            <a:ext cx="4010044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tx1"/>
                </a:solidFill>
              </a:rPr>
              <a:t>Hierarchical Network Topology</a:t>
            </a:r>
          </a:p>
        </p:txBody>
      </p:sp>
      <p:sp>
        <p:nvSpPr>
          <p:cNvPr id="33858" name="Rectangle 69"/>
          <p:cNvSpPr>
            <a:spLocks noChangeArrowheads="1"/>
          </p:cNvSpPr>
          <p:nvPr/>
        </p:nvSpPr>
        <p:spPr bwMode="auto">
          <a:xfrm>
            <a:off x="3419475" y="1112836"/>
            <a:ext cx="385763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chemeClr val="tx1"/>
                </a:solidFill>
              </a:rPr>
              <a:t>1*</a:t>
            </a:r>
          </a:p>
        </p:txBody>
      </p:sp>
      <p:sp>
        <p:nvSpPr>
          <p:cNvPr id="33859" name="Rectangle 70"/>
          <p:cNvSpPr>
            <a:spLocks noChangeArrowheads="1"/>
          </p:cNvSpPr>
          <p:nvPr/>
        </p:nvSpPr>
        <p:spPr bwMode="auto">
          <a:xfrm>
            <a:off x="3228975" y="1385886"/>
            <a:ext cx="3857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a</a:t>
            </a:r>
          </a:p>
        </p:txBody>
      </p:sp>
      <p:sp>
        <p:nvSpPr>
          <p:cNvPr id="33860" name="Rectangle 71"/>
          <p:cNvSpPr>
            <a:spLocks noChangeArrowheads="1"/>
          </p:cNvSpPr>
          <p:nvPr/>
        </p:nvSpPr>
        <p:spPr bwMode="auto">
          <a:xfrm>
            <a:off x="3254375" y="2487611"/>
            <a:ext cx="3857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c</a:t>
            </a:r>
          </a:p>
        </p:txBody>
      </p:sp>
      <p:sp>
        <p:nvSpPr>
          <p:cNvPr id="33861" name="Rectangle 72"/>
          <p:cNvSpPr>
            <a:spLocks noChangeArrowheads="1"/>
          </p:cNvSpPr>
          <p:nvPr/>
        </p:nvSpPr>
        <p:spPr bwMode="auto">
          <a:xfrm>
            <a:off x="4962525" y="1462086"/>
            <a:ext cx="3857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b</a:t>
            </a:r>
          </a:p>
        </p:txBody>
      </p:sp>
      <p:sp>
        <p:nvSpPr>
          <p:cNvPr id="33862" name="Rectangle 73"/>
          <p:cNvSpPr>
            <a:spLocks noChangeArrowheads="1"/>
          </p:cNvSpPr>
          <p:nvPr/>
        </p:nvSpPr>
        <p:spPr bwMode="auto">
          <a:xfrm>
            <a:off x="4954588" y="2495548"/>
            <a:ext cx="3857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d</a:t>
            </a:r>
          </a:p>
        </p:txBody>
      </p:sp>
      <p:sp>
        <p:nvSpPr>
          <p:cNvPr id="33863" name="Rectangle 74"/>
          <p:cNvSpPr>
            <a:spLocks noChangeArrowheads="1"/>
          </p:cNvSpPr>
          <p:nvPr/>
        </p:nvSpPr>
        <p:spPr bwMode="auto">
          <a:xfrm>
            <a:off x="4703769" y="5197494"/>
            <a:ext cx="4048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dirty="0">
                <a:solidFill>
                  <a:schemeClr val="accent6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33864" name="Rectangle 77"/>
          <p:cNvSpPr>
            <a:spLocks noChangeArrowheads="1"/>
          </p:cNvSpPr>
          <p:nvPr/>
        </p:nvSpPr>
        <p:spPr bwMode="auto">
          <a:xfrm>
            <a:off x="3036888" y="1754186"/>
            <a:ext cx="3778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3865" name="Rectangle 78"/>
          <p:cNvSpPr>
            <a:spLocks noChangeArrowheads="1"/>
          </p:cNvSpPr>
          <p:nvPr/>
        </p:nvSpPr>
        <p:spPr bwMode="auto">
          <a:xfrm>
            <a:off x="3268663" y="2055811"/>
            <a:ext cx="3778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866" name="Rectangle 79"/>
          <p:cNvSpPr>
            <a:spLocks noChangeArrowheads="1"/>
          </p:cNvSpPr>
          <p:nvPr/>
        </p:nvSpPr>
        <p:spPr bwMode="auto">
          <a:xfrm>
            <a:off x="3843338" y="1865311"/>
            <a:ext cx="37782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3867" name="Oval 80"/>
          <p:cNvSpPr>
            <a:spLocks noChangeArrowheads="1"/>
          </p:cNvSpPr>
          <p:nvPr/>
        </p:nvSpPr>
        <p:spPr bwMode="auto">
          <a:xfrm>
            <a:off x="5146682" y="4768869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Oval 81"/>
          <p:cNvSpPr>
            <a:spLocks noChangeArrowheads="1"/>
          </p:cNvSpPr>
          <p:nvPr/>
        </p:nvSpPr>
        <p:spPr bwMode="auto">
          <a:xfrm>
            <a:off x="4181482" y="4171969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69" name="Text Box 82"/>
          <p:cNvSpPr txBox="1">
            <a:spLocks noChangeArrowheads="1"/>
          </p:cNvSpPr>
          <p:nvPr/>
        </p:nvSpPr>
        <p:spPr bwMode="auto">
          <a:xfrm>
            <a:off x="5030794" y="4419609"/>
            <a:ext cx="330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dirty="0">
                <a:solidFill>
                  <a:schemeClr val="accent6"/>
                </a:solidFill>
                <a:latin typeface="Arial" charset="0"/>
                <a:sym typeface="Symbol" pitchFamily="18" charset="2"/>
              </a:rPr>
              <a:t></a:t>
            </a:r>
            <a:endParaRPr lang="en-US" sz="1800" b="1" dirty="0">
              <a:solidFill>
                <a:schemeClr val="accent6"/>
              </a:solidFill>
              <a:latin typeface="Arial" charset="0"/>
            </a:endParaRP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3360744" y="4905394"/>
            <a:ext cx="273050" cy="246062"/>
            <a:chOff x="2749" y="3201"/>
            <a:chExt cx="120" cy="120"/>
          </a:xfrm>
        </p:grpSpPr>
        <p:sp>
          <p:nvSpPr>
            <p:cNvPr id="33888" name="Rectangle 84"/>
            <p:cNvSpPr>
              <a:spLocks noChangeArrowheads="1"/>
            </p:cNvSpPr>
            <p:nvPr/>
          </p:nvSpPr>
          <p:spPr bwMode="auto">
            <a:xfrm>
              <a:off x="2753" y="3210"/>
              <a:ext cx="109" cy="96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9" name="Line 85"/>
            <p:cNvSpPr>
              <a:spLocks noChangeShapeType="1"/>
            </p:cNvSpPr>
            <p:nvPr/>
          </p:nvSpPr>
          <p:spPr bwMode="auto">
            <a:xfrm>
              <a:off x="2755" y="3209"/>
              <a:ext cx="114" cy="10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90" name="Line 86"/>
            <p:cNvSpPr>
              <a:spLocks noChangeShapeType="1"/>
            </p:cNvSpPr>
            <p:nvPr/>
          </p:nvSpPr>
          <p:spPr bwMode="auto">
            <a:xfrm flipV="1">
              <a:off x="2749" y="3201"/>
              <a:ext cx="120" cy="12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71" name="Line 87"/>
          <p:cNvSpPr>
            <a:spLocks noChangeShapeType="1"/>
          </p:cNvSpPr>
          <p:nvPr/>
        </p:nvSpPr>
        <p:spPr bwMode="auto">
          <a:xfrm>
            <a:off x="3030544" y="4864119"/>
            <a:ext cx="322263" cy="1905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72" name="Line 88"/>
          <p:cNvSpPr>
            <a:spLocks noChangeShapeType="1"/>
          </p:cNvSpPr>
          <p:nvPr/>
        </p:nvSpPr>
        <p:spPr bwMode="auto">
          <a:xfrm>
            <a:off x="3546482" y="4635519"/>
            <a:ext cx="4762" cy="279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73" name="Line 89"/>
          <p:cNvSpPr>
            <a:spLocks noChangeShapeType="1"/>
          </p:cNvSpPr>
          <p:nvPr/>
        </p:nvSpPr>
        <p:spPr bwMode="auto">
          <a:xfrm flipV="1">
            <a:off x="3362332" y="5130819"/>
            <a:ext cx="125412" cy="36036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Oval 90"/>
          <p:cNvSpPr>
            <a:spLocks noChangeArrowheads="1"/>
          </p:cNvSpPr>
          <p:nvPr/>
        </p:nvSpPr>
        <p:spPr bwMode="auto">
          <a:xfrm>
            <a:off x="3178182" y="5454669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75" name="Oval 91"/>
          <p:cNvSpPr>
            <a:spLocks noChangeArrowheads="1"/>
          </p:cNvSpPr>
          <p:nvPr/>
        </p:nvSpPr>
        <p:spPr bwMode="auto">
          <a:xfrm>
            <a:off x="2797182" y="4679969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76" name="Text Box 92"/>
          <p:cNvSpPr txBox="1">
            <a:spLocks noChangeArrowheads="1"/>
          </p:cNvSpPr>
          <p:nvPr/>
        </p:nvSpPr>
        <p:spPr bwMode="auto">
          <a:xfrm>
            <a:off x="3011494" y="4954606"/>
            <a:ext cx="3302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1" dirty="0">
                <a:solidFill>
                  <a:schemeClr val="accent6"/>
                </a:solidFill>
                <a:latin typeface="Arial" charset="0"/>
                <a:sym typeface="Symbol" pitchFamily="18" charset="2"/>
              </a:rPr>
              <a:t></a:t>
            </a:r>
            <a:endParaRPr lang="en-US" sz="1800" b="1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33877" name="Oval 93"/>
          <p:cNvSpPr>
            <a:spLocks noChangeArrowheads="1"/>
          </p:cNvSpPr>
          <p:nvPr/>
        </p:nvSpPr>
        <p:spPr bwMode="auto">
          <a:xfrm>
            <a:off x="3355982" y="4387869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4351344" y="5248294"/>
            <a:ext cx="273050" cy="246062"/>
            <a:chOff x="2749" y="3201"/>
            <a:chExt cx="120" cy="120"/>
          </a:xfrm>
        </p:grpSpPr>
        <p:sp>
          <p:nvSpPr>
            <p:cNvPr id="33885" name="Rectangle 95"/>
            <p:cNvSpPr>
              <a:spLocks noChangeArrowheads="1"/>
            </p:cNvSpPr>
            <p:nvPr/>
          </p:nvSpPr>
          <p:spPr bwMode="auto">
            <a:xfrm>
              <a:off x="2753" y="3210"/>
              <a:ext cx="109" cy="96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6" name="Line 96"/>
            <p:cNvSpPr>
              <a:spLocks noChangeShapeType="1"/>
            </p:cNvSpPr>
            <p:nvPr/>
          </p:nvSpPr>
          <p:spPr bwMode="auto">
            <a:xfrm>
              <a:off x="2755" y="3209"/>
              <a:ext cx="114" cy="101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87" name="Line 97"/>
            <p:cNvSpPr>
              <a:spLocks noChangeShapeType="1"/>
            </p:cNvSpPr>
            <p:nvPr/>
          </p:nvSpPr>
          <p:spPr bwMode="auto">
            <a:xfrm flipV="1">
              <a:off x="2749" y="3201"/>
              <a:ext cx="120" cy="12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79" name="Oval 98"/>
          <p:cNvSpPr>
            <a:spLocks noChangeArrowheads="1"/>
          </p:cNvSpPr>
          <p:nvPr/>
        </p:nvSpPr>
        <p:spPr bwMode="auto">
          <a:xfrm>
            <a:off x="4181482" y="5815031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80" name="Oval 99"/>
          <p:cNvSpPr>
            <a:spLocks noChangeArrowheads="1"/>
          </p:cNvSpPr>
          <p:nvPr/>
        </p:nvSpPr>
        <p:spPr bwMode="auto">
          <a:xfrm>
            <a:off x="4841882" y="5607069"/>
            <a:ext cx="354012" cy="257175"/>
          </a:xfrm>
          <a:prstGeom prst="ellips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804" name="Rectangle 108"/>
          <p:cNvSpPr>
            <a:spLocks noChangeArrowheads="1"/>
          </p:cNvSpPr>
          <p:nvPr/>
        </p:nvSpPr>
        <p:spPr bwMode="auto">
          <a:xfrm>
            <a:off x="0" y="65070"/>
            <a:ext cx="9144000" cy="86360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4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MANs within a Hierarchical Topology</a:t>
            </a:r>
            <a:r>
              <a:rPr lang="en-US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en-US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29396"/>
            <a:ext cx="914400" cy="428604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06" name="Text Box 13"/>
          <p:cNvSpPr txBox="1">
            <a:spLocks noChangeArrowheads="1"/>
          </p:cNvSpPr>
          <p:nvPr/>
        </p:nvSpPr>
        <p:spPr bwMode="auto">
          <a:xfrm>
            <a:off x="71406" y="5558869"/>
            <a:ext cx="2786082" cy="5847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6600"/>
                </a:solidFill>
              </a:rPr>
              <a:t>Leon-Garcia &amp; </a:t>
            </a:r>
            <a:r>
              <a:rPr lang="en-US" sz="1600" b="1" dirty="0" err="1">
                <a:solidFill>
                  <a:srgbClr val="FF6600"/>
                </a:solidFill>
              </a:rPr>
              <a:t>Widjaja</a:t>
            </a:r>
            <a:r>
              <a:rPr lang="en-US" sz="1600" b="1" dirty="0" smtClean="0">
                <a:solidFill>
                  <a:srgbClr val="FF6600"/>
                </a:solidFill>
              </a:rPr>
              <a:t>:</a:t>
            </a:r>
          </a:p>
          <a:p>
            <a:pPr eaLnBrk="0" hangingPunct="0"/>
            <a:r>
              <a:rPr lang="en-US" sz="1600" b="1" dirty="0" smtClean="0">
                <a:solidFill>
                  <a:srgbClr val="FF6600"/>
                </a:solidFill>
              </a:rPr>
              <a:t> </a:t>
            </a:r>
            <a:r>
              <a:rPr lang="en-US" sz="1600" b="1" i="1" dirty="0">
                <a:solidFill>
                  <a:srgbClr val="FF6600"/>
                </a:solidFill>
              </a:rPr>
              <a:t>Communication </a:t>
            </a:r>
            <a:r>
              <a:rPr lang="en-US" sz="1600" b="1" i="1" dirty="0" smtClean="0">
                <a:solidFill>
                  <a:srgbClr val="FF6600"/>
                </a:solidFill>
              </a:rPr>
              <a:t>Networks</a:t>
            </a:r>
            <a:endParaRPr lang="en-US" sz="16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</a:t>
            </a:r>
            <a:r>
              <a:rPr lang="en-US" dirty="0" smtClean="0">
                <a:solidFill>
                  <a:srgbClr val="990033"/>
                </a:solidFill>
              </a:rPr>
              <a:t> 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832FAF-71E6-46AF-AFE4-9FC2FF477A2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Introduction Outline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35975" cy="48275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Preliminary definitions</a:t>
            </a:r>
          </a:p>
          <a:p>
            <a:r>
              <a:rPr lang="en-US" sz="3600" dirty="0" smtClean="0"/>
              <a:t>Network application paradigms</a:t>
            </a:r>
          </a:p>
          <a:p>
            <a:r>
              <a:rPr lang="en-US" sz="3600" dirty="0" smtClean="0"/>
              <a:t>Classifying networks</a:t>
            </a:r>
          </a:p>
          <a:p>
            <a:pPr lvl="1"/>
            <a:r>
              <a:rPr lang="en-US" sz="3600" dirty="0" smtClean="0"/>
              <a:t>by transmission technology</a:t>
            </a:r>
          </a:p>
          <a:p>
            <a:pPr lvl="1"/>
            <a:r>
              <a:rPr lang="en-US" sz="3600" dirty="0" smtClean="0"/>
              <a:t>by size/scale</a:t>
            </a:r>
          </a:p>
          <a:p>
            <a:pPr lvl="1"/>
            <a:r>
              <a:rPr lang="en-US" sz="3600" dirty="0" smtClean="0"/>
              <a:t>by topology</a:t>
            </a:r>
          </a:p>
          <a:p>
            <a:pPr>
              <a:lnSpc>
                <a:spcPct val="90000"/>
              </a:lnSpc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Network Classification by Size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6287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WANs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{Wide Area Networks}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</a:rPr>
              <a:t>also referred to as “point-to-point” networks.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ARPANET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  Internet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usually hierarchical with a backbone.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Enterprise Networks, Autonomous Systems (ASs)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VPNs (Virtual Private Networks).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bg2"/>
                </a:solidFill>
              </a:rPr>
              <a:t/>
            </a:r>
            <a:br>
              <a:rPr lang="en-US" b="0" dirty="0" smtClean="0">
                <a:solidFill>
                  <a:schemeClr val="bg2"/>
                </a:solidFill>
              </a:rPr>
            </a:br>
            <a:r>
              <a:rPr lang="en-US" b="0" dirty="0" smtClean="0">
                <a:solidFill>
                  <a:schemeClr val="bg2"/>
                </a:solidFill>
              </a:rPr>
              <a:t/>
            </a:r>
            <a:br>
              <a:rPr lang="en-US" b="0" dirty="0" smtClean="0">
                <a:solidFill>
                  <a:schemeClr val="bg2"/>
                </a:solidFill>
              </a:rPr>
            </a:br>
            <a:r>
              <a:rPr lang="en-US" dirty="0" err="1" smtClean="0"/>
              <a:t>ARPAnet</a:t>
            </a:r>
            <a:r>
              <a:rPr lang="en-US" dirty="0" smtClean="0"/>
              <a:t> circa 1972</a:t>
            </a:r>
            <a:r>
              <a:rPr lang="en-US" b="0" dirty="0" smtClean="0">
                <a:solidFill>
                  <a:schemeClr val="bg2"/>
                </a:solidFill>
              </a:rPr>
              <a:t/>
            </a:r>
            <a:br>
              <a:rPr lang="en-US" b="0" dirty="0" smtClean="0">
                <a:solidFill>
                  <a:schemeClr val="bg2"/>
                </a:solidFill>
              </a:rPr>
            </a:br>
            <a:r>
              <a:rPr lang="en-US" b="0" i="1" dirty="0" smtClean="0">
                <a:solidFill>
                  <a:schemeClr val="bg2"/>
                </a:solidFill>
              </a:rPr>
              <a:t/>
            </a:r>
            <a:br>
              <a:rPr lang="en-US" b="0" i="1" dirty="0" smtClean="0">
                <a:solidFill>
                  <a:schemeClr val="bg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794" y="4976842"/>
            <a:ext cx="5472122" cy="5238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point-to-point network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>
            <a:off x="5334000" y="1885936"/>
            <a:ext cx="13716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6769100" y="1898636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048000" y="4451336"/>
            <a:ext cx="355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730500" y="1784336"/>
            <a:ext cx="387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1879600" y="31178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2781300" y="4349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4343400" y="4349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5105400" y="4349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867400" y="43370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616700" y="43370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6629400" y="36766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6629400" y="30162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6629400" y="23558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629400" y="16954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549900" y="1682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4737100" y="1682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3937000" y="1682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2451100" y="16954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0"/>
          <p:cNvSpPr>
            <a:spLocks noChangeArrowheads="1"/>
          </p:cNvSpPr>
          <p:nvPr/>
        </p:nvSpPr>
        <p:spPr bwMode="auto">
          <a:xfrm>
            <a:off x="3187700" y="1682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>
            <a:off x="5092700" y="30289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2"/>
          <p:cNvSpPr>
            <a:spLocks noChangeArrowheads="1"/>
          </p:cNvSpPr>
          <p:nvPr/>
        </p:nvSpPr>
        <p:spPr bwMode="auto">
          <a:xfrm>
            <a:off x="5715000" y="2571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3"/>
          <p:cNvSpPr>
            <a:spLocks noChangeArrowheads="1"/>
          </p:cNvSpPr>
          <p:nvPr/>
        </p:nvSpPr>
        <p:spPr bwMode="auto">
          <a:xfrm>
            <a:off x="6223000" y="21399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628900" y="4629136"/>
            <a:ext cx="533400" cy="244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UCLA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3403600" y="4629136"/>
            <a:ext cx="622300" cy="24447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RAND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140200" y="46291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TINKER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4076700" y="25463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USC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6540500" y="46291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NBS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333500" y="31051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UCSB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740400" y="46291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HARV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3949700" y="34353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SCD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5041900" y="46291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BBN</a:t>
            </a: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2070100" y="3308336"/>
            <a:ext cx="774700" cy="1079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flipH="1">
            <a:off x="2044700" y="1885936"/>
            <a:ext cx="495300" cy="1231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165600" y="1885936"/>
            <a:ext cx="977900" cy="1193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36"/>
          <p:cNvSpPr>
            <a:spLocks noChangeArrowheads="1"/>
          </p:cNvSpPr>
          <p:nvPr/>
        </p:nvSpPr>
        <p:spPr bwMode="auto">
          <a:xfrm>
            <a:off x="4546600" y="23685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5245100" y="3232136"/>
            <a:ext cx="0" cy="1117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3695700" y="1885936"/>
            <a:ext cx="355600" cy="2501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2654300" y="1898636"/>
            <a:ext cx="1041400" cy="2501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3581400" y="4349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1"/>
          <p:cNvSpPr>
            <a:spLocks noChangeArrowheads="1"/>
          </p:cNvSpPr>
          <p:nvPr/>
        </p:nvSpPr>
        <p:spPr bwMode="auto">
          <a:xfrm>
            <a:off x="3683000" y="34480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2"/>
          <p:cNvSpPr>
            <a:spLocks noChangeArrowheads="1"/>
          </p:cNvSpPr>
          <p:nvPr/>
        </p:nvSpPr>
        <p:spPr bwMode="auto">
          <a:xfrm>
            <a:off x="3822700" y="25590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3213100" y="34480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44"/>
          <p:cNvSpPr>
            <a:spLocks noChangeArrowheads="1"/>
          </p:cNvSpPr>
          <p:nvPr/>
        </p:nvSpPr>
        <p:spPr bwMode="auto">
          <a:xfrm>
            <a:off x="2844800" y="2571736"/>
            <a:ext cx="279400" cy="215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2679700" y="34226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STAN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2336800" y="25590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AMES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2362200" y="14287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AMES</a:t>
            </a:r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2895600" y="1441436"/>
            <a:ext cx="9652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McCLELLAN</a:t>
            </a: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3848100" y="14287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UTAH</a:t>
            </a: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4483100" y="1428736"/>
            <a:ext cx="8509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BOULDER</a:t>
            </a:r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5448300" y="14287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GWC</a:t>
            </a:r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6527800" y="14287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CASE</a:t>
            </a: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6908800" y="23304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CARN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6921500" y="30035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MITRE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6908800" y="36639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ETAC</a:t>
            </a:r>
          </a:p>
        </p:txBody>
      </p:sp>
      <p:sp>
        <p:nvSpPr>
          <p:cNvPr id="60" name="Text Box 56"/>
          <p:cNvSpPr txBox="1">
            <a:spLocks noChangeArrowheads="1"/>
          </p:cNvSpPr>
          <p:nvPr/>
        </p:nvSpPr>
        <p:spPr bwMode="auto">
          <a:xfrm>
            <a:off x="5054600" y="28130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MIT</a:t>
            </a:r>
          </a:p>
        </p:txBody>
      </p:sp>
      <p:sp>
        <p:nvSpPr>
          <p:cNvPr id="61" name="Text Box 57"/>
          <p:cNvSpPr txBox="1">
            <a:spLocks noChangeArrowheads="1"/>
          </p:cNvSpPr>
          <p:nvPr/>
        </p:nvSpPr>
        <p:spPr bwMode="auto">
          <a:xfrm>
            <a:off x="4495800" y="21399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ILL</a:t>
            </a:r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>
            <a:off x="5575300" y="23431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LINC</a:t>
            </a:r>
          </a:p>
        </p:txBody>
      </p:sp>
      <p:sp>
        <p:nvSpPr>
          <p:cNvPr id="63" name="Text Box 59"/>
          <p:cNvSpPr txBox="1">
            <a:spLocks noChangeArrowheads="1"/>
          </p:cNvSpPr>
          <p:nvPr/>
        </p:nvSpPr>
        <p:spPr bwMode="auto">
          <a:xfrm>
            <a:off x="6007100" y="1924036"/>
            <a:ext cx="698500" cy="244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000" b="0">
                <a:solidFill>
                  <a:schemeClr val="tx1"/>
                </a:solidFill>
                <a:latin typeface="Arial" charset="0"/>
              </a:rPr>
              <a:t>RADC</a:t>
            </a:r>
          </a:p>
        </p:txBody>
      </p:sp>
      <p:sp>
        <p:nvSpPr>
          <p:cNvPr id="64" name="Text Box 13"/>
          <p:cNvSpPr txBox="1">
            <a:spLocks noChangeArrowheads="1"/>
          </p:cNvSpPr>
          <p:nvPr/>
        </p:nvSpPr>
        <p:spPr bwMode="auto">
          <a:xfrm>
            <a:off x="6215074" y="5643578"/>
            <a:ext cx="2786082" cy="5847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6600"/>
                </a:solidFill>
              </a:rPr>
              <a:t>Leon-Garcia &amp; </a:t>
            </a:r>
            <a:r>
              <a:rPr lang="en-US" sz="1600" b="1" dirty="0" err="1">
                <a:solidFill>
                  <a:srgbClr val="FF6600"/>
                </a:solidFill>
              </a:rPr>
              <a:t>Widjaja</a:t>
            </a:r>
            <a:r>
              <a:rPr lang="en-US" sz="1600" b="1" dirty="0" smtClean="0">
                <a:solidFill>
                  <a:srgbClr val="FF6600"/>
                </a:solidFill>
              </a:rPr>
              <a:t>:</a:t>
            </a:r>
          </a:p>
          <a:p>
            <a:pPr eaLnBrk="0" hangingPunct="0"/>
            <a:r>
              <a:rPr lang="en-US" sz="1600" b="1" dirty="0" smtClean="0">
                <a:solidFill>
                  <a:srgbClr val="FF6600"/>
                </a:solidFill>
              </a:rPr>
              <a:t> </a:t>
            </a:r>
            <a:r>
              <a:rPr lang="en-US" sz="1600" b="1" i="1" dirty="0">
                <a:solidFill>
                  <a:srgbClr val="FF6600"/>
                </a:solidFill>
              </a:rPr>
              <a:t>Communication </a:t>
            </a:r>
            <a:r>
              <a:rPr lang="en-US" sz="1600" b="1" i="1" dirty="0" smtClean="0">
                <a:solidFill>
                  <a:srgbClr val="FF6600"/>
                </a:solidFill>
              </a:rPr>
              <a:t>Networks</a:t>
            </a:r>
            <a:endParaRPr lang="en-US" sz="16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Networks (WANs)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6" name="Picture 4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285860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14877"/>
            <a:ext cx="8229600" cy="1000139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Figure 1-10.A stream of packets from sender to receiver.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5225" cy="792162"/>
          </a:xfrm>
        </p:spPr>
        <p:txBody>
          <a:bodyPr/>
          <a:lstStyle/>
          <a:p>
            <a:r>
              <a:rPr lang="en-US" dirty="0" smtClean="0"/>
              <a:t>internet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5143512"/>
            <a:ext cx="5929354" cy="71438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network of networks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85988" y="1447779"/>
            <a:ext cx="4864100" cy="37226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3000" y="1485879"/>
            <a:ext cx="234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27188" y="4043341"/>
            <a:ext cx="234950" cy="37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357950" y="1071546"/>
            <a:ext cx="234950" cy="37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508875" y="4232254"/>
            <a:ext cx="234950" cy="3794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406525" y="1700191"/>
            <a:ext cx="1277938" cy="874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1892300" y="4184629"/>
            <a:ext cx="1055688" cy="71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5292724" y="1285859"/>
            <a:ext cx="1065225" cy="44131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672263" y="3854429"/>
            <a:ext cx="822325" cy="566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2714625" y="2338366"/>
            <a:ext cx="792163" cy="757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963863" y="3806804"/>
            <a:ext cx="792162" cy="757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4778375" y="1746229"/>
            <a:ext cx="792163" cy="7588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953125" y="3214666"/>
            <a:ext cx="792163" cy="757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4529138" y="3806804"/>
            <a:ext cx="792162" cy="757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929063" y="2149454"/>
            <a:ext cx="3921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975100" y="2128816"/>
            <a:ext cx="263525" cy="449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602288" y="259077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5659438" y="2551091"/>
            <a:ext cx="263525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5538788" y="403222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556250" y="3995716"/>
            <a:ext cx="265113" cy="449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824413" y="2787629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881563" y="2789216"/>
            <a:ext cx="263525" cy="449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3492500" y="2409804"/>
            <a:ext cx="500063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38625" y="2220891"/>
            <a:ext cx="509588" cy="166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5497513" y="2385991"/>
            <a:ext cx="131762" cy="284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5849938" y="3049566"/>
            <a:ext cx="161925" cy="2365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5821363" y="3924279"/>
            <a:ext cx="249237" cy="190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 flipH="1">
            <a:off x="5321300" y="4221141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>
            <a:off x="5013325" y="2551091"/>
            <a:ext cx="58738" cy="238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H="1">
            <a:off x="4954588" y="3238479"/>
            <a:ext cx="73025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3287713" y="3176566"/>
            <a:ext cx="3651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330575" y="3190854"/>
            <a:ext cx="263525" cy="449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3403600" y="2978129"/>
            <a:ext cx="30163" cy="188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3462338" y="3663929"/>
            <a:ext cx="30162" cy="119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2719388" y="2430441"/>
            <a:ext cx="6810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net 1</a:t>
            </a: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2997200" y="3933804"/>
            <a:ext cx="6810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net 2</a:t>
            </a: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4776788" y="1890691"/>
            <a:ext cx="6810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net 3</a:t>
            </a:r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4552950" y="3959204"/>
            <a:ext cx="681038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net 4</a:t>
            </a:r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6002338" y="3382941"/>
            <a:ext cx="68103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000" b="0">
                <a:solidFill>
                  <a:schemeClr val="tx1"/>
                </a:solidFill>
              </a:rPr>
              <a:t>net 5</a:t>
            </a:r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609600" y="3174979"/>
            <a:ext cx="16764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chemeClr val="tx1"/>
                </a:solidFill>
              </a:rPr>
              <a:t>G = gateway</a:t>
            </a:r>
          </a:p>
        </p:txBody>
      </p:sp>
      <p:grpSp>
        <p:nvGrpSpPr>
          <p:cNvPr id="46" name="Group 42"/>
          <p:cNvGrpSpPr>
            <a:grpSpLocks/>
          </p:cNvGrpSpPr>
          <p:nvPr/>
        </p:nvGrpSpPr>
        <p:grpSpPr bwMode="auto">
          <a:xfrm>
            <a:off x="3946525" y="3957616"/>
            <a:ext cx="365125" cy="449263"/>
            <a:chOff x="5259" y="1877"/>
            <a:chExt cx="230" cy="283"/>
          </a:xfrm>
        </p:grpSpPr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5259" y="1912"/>
              <a:ext cx="230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000" b="0">
                  <a:solidFill>
                    <a:schemeClr val="tx1"/>
                  </a:solidFill>
                </a:rPr>
                <a:t>G</a:t>
              </a: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286" y="1877"/>
              <a:ext cx="167" cy="28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4238625" y="4178279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3768725" y="4165579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13"/>
          <p:cNvSpPr txBox="1">
            <a:spLocks noChangeArrowheads="1"/>
          </p:cNvSpPr>
          <p:nvPr/>
        </p:nvSpPr>
        <p:spPr bwMode="auto">
          <a:xfrm>
            <a:off x="6357950" y="5701745"/>
            <a:ext cx="2714644" cy="5847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6600"/>
                </a:solidFill>
              </a:rPr>
              <a:t>Leon-Garcia &amp; </a:t>
            </a:r>
            <a:r>
              <a:rPr lang="en-US" sz="1600" b="1" dirty="0" err="1">
                <a:solidFill>
                  <a:srgbClr val="FF6600"/>
                </a:solidFill>
              </a:rPr>
              <a:t>Widjaja</a:t>
            </a:r>
            <a:r>
              <a:rPr lang="en-US" sz="1600" b="1" dirty="0" smtClean="0">
                <a:solidFill>
                  <a:srgbClr val="FF6600"/>
                </a:solidFill>
              </a:rPr>
              <a:t>:</a:t>
            </a:r>
          </a:p>
          <a:p>
            <a:pPr eaLnBrk="0" hangingPunct="0"/>
            <a:r>
              <a:rPr lang="en-US" sz="1600" b="1" dirty="0" smtClean="0">
                <a:solidFill>
                  <a:srgbClr val="FF6600"/>
                </a:solidFill>
              </a:rPr>
              <a:t> </a:t>
            </a:r>
            <a:r>
              <a:rPr lang="en-US" sz="1600" b="1" i="1" dirty="0">
                <a:solidFill>
                  <a:srgbClr val="FF6600"/>
                </a:solidFill>
              </a:rPr>
              <a:t>Communication </a:t>
            </a:r>
            <a:r>
              <a:rPr lang="en-US" sz="1600" b="1" i="1" dirty="0" smtClean="0">
                <a:solidFill>
                  <a:srgbClr val="FF6600"/>
                </a:solidFill>
              </a:rPr>
              <a:t>Networks</a:t>
            </a:r>
            <a:endParaRPr lang="en-US" sz="16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Oval 38"/>
          <p:cNvSpPr>
            <a:spLocks noChangeArrowheads="1"/>
          </p:cNvSpPr>
          <p:nvPr/>
        </p:nvSpPr>
        <p:spPr bwMode="auto">
          <a:xfrm>
            <a:off x="3505200" y="28003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9"/>
          <p:cNvSpPr>
            <a:spLocks noChangeArrowheads="1"/>
          </p:cNvSpPr>
          <p:nvPr/>
        </p:nvSpPr>
        <p:spPr bwMode="auto">
          <a:xfrm>
            <a:off x="3048000" y="14287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0"/>
          <p:cNvSpPr>
            <a:spLocks noChangeArrowheads="1"/>
          </p:cNvSpPr>
          <p:nvPr/>
        </p:nvSpPr>
        <p:spPr bwMode="auto">
          <a:xfrm>
            <a:off x="3962400" y="14287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6172200" y="28003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42"/>
          <p:cNvSpPr>
            <a:spLocks noChangeArrowheads="1"/>
          </p:cNvSpPr>
          <p:nvPr/>
        </p:nvSpPr>
        <p:spPr bwMode="auto">
          <a:xfrm>
            <a:off x="6553200" y="14287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2667000" y="2266936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44"/>
          <p:cNvSpPr>
            <a:spLocks noChangeArrowheads="1"/>
          </p:cNvSpPr>
          <p:nvPr/>
        </p:nvSpPr>
        <p:spPr bwMode="auto">
          <a:xfrm>
            <a:off x="7162800" y="2266936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" name="AutoShape 45"/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2828925" y="2343136"/>
            <a:ext cx="4324350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4" name="Oval 46"/>
          <p:cNvSpPr>
            <a:spLocks noChangeArrowheads="1"/>
          </p:cNvSpPr>
          <p:nvPr/>
        </p:nvSpPr>
        <p:spPr bwMode="auto">
          <a:xfrm>
            <a:off x="5486400" y="14287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" name="AutoShape 52"/>
          <p:cNvCxnSpPr>
            <a:cxnSpLocks noChangeShapeType="1"/>
            <a:stCxn id="9" idx="0"/>
          </p:cNvCxnSpPr>
          <p:nvPr/>
        </p:nvCxnSpPr>
        <p:spPr bwMode="auto">
          <a:xfrm flipH="1" flipV="1">
            <a:off x="6324600" y="2343136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6" name="AutoShape 53"/>
          <p:cNvCxnSpPr>
            <a:cxnSpLocks noChangeShapeType="1"/>
          </p:cNvCxnSpPr>
          <p:nvPr/>
        </p:nvCxnSpPr>
        <p:spPr bwMode="auto">
          <a:xfrm>
            <a:off x="2895600" y="2114536"/>
            <a:ext cx="4191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17" name="Rectangle 54"/>
          <p:cNvSpPr>
            <a:spLocks noChangeArrowheads="1"/>
          </p:cNvSpPr>
          <p:nvPr/>
        </p:nvSpPr>
        <p:spPr bwMode="auto">
          <a:xfrm>
            <a:off x="4343400" y="1733536"/>
            <a:ext cx="11684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>
                <a:solidFill>
                  <a:schemeClr val="tx1"/>
                </a:solidFill>
              </a:rPr>
              <a:t>flow of data</a:t>
            </a:r>
          </a:p>
        </p:txBody>
      </p:sp>
      <p:sp>
        <p:nvSpPr>
          <p:cNvPr id="18" name="Oval 55"/>
          <p:cNvSpPr>
            <a:spLocks noChangeArrowheads="1"/>
          </p:cNvSpPr>
          <p:nvPr/>
        </p:nvSpPr>
        <p:spPr bwMode="auto">
          <a:xfrm>
            <a:off x="3429000" y="50101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56"/>
          <p:cNvSpPr>
            <a:spLocks noChangeArrowheads="1"/>
          </p:cNvSpPr>
          <p:nvPr/>
        </p:nvSpPr>
        <p:spPr bwMode="auto">
          <a:xfrm>
            <a:off x="2971800" y="36385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57"/>
          <p:cNvSpPr>
            <a:spLocks noChangeArrowheads="1"/>
          </p:cNvSpPr>
          <p:nvPr/>
        </p:nvSpPr>
        <p:spPr bwMode="auto">
          <a:xfrm>
            <a:off x="3886200" y="36385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58"/>
          <p:cNvSpPr>
            <a:spLocks noChangeArrowheads="1"/>
          </p:cNvSpPr>
          <p:nvPr/>
        </p:nvSpPr>
        <p:spPr bwMode="auto">
          <a:xfrm>
            <a:off x="6096000" y="50101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59"/>
          <p:cNvSpPr>
            <a:spLocks noChangeArrowheads="1"/>
          </p:cNvSpPr>
          <p:nvPr/>
        </p:nvSpPr>
        <p:spPr bwMode="auto">
          <a:xfrm>
            <a:off x="6477000" y="36385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60"/>
          <p:cNvSpPr>
            <a:spLocks noChangeArrowheads="1"/>
          </p:cNvSpPr>
          <p:nvPr/>
        </p:nvSpPr>
        <p:spPr bwMode="auto">
          <a:xfrm>
            <a:off x="2555875" y="4468799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61"/>
          <p:cNvSpPr>
            <a:spLocks noChangeArrowheads="1"/>
          </p:cNvSpPr>
          <p:nvPr/>
        </p:nvSpPr>
        <p:spPr bwMode="auto">
          <a:xfrm>
            <a:off x="7086600" y="4476736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" name="AutoShape 62"/>
          <p:cNvCxnSpPr>
            <a:cxnSpLocks noChangeShapeType="1"/>
            <a:stCxn id="23" idx="3"/>
          </p:cNvCxnSpPr>
          <p:nvPr/>
        </p:nvCxnSpPr>
        <p:spPr bwMode="auto">
          <a:xfrm flipV="1">
            <a:off x="2717800" y="4541824"/>
            <a:ext cx="4370388" cy="31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Oval 63"/>
          <p:cNvSpPr>
            <a:spLocks noChangeArrowheads="1"/>
          </p:cNvSpPr>
          <p:nvPr/>
        </p:nvSpPr>
        <p:spPr bwMode="auto">
          <a:xfrm>
            <a:off x="5410200" y="3638536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" name="AutoShape 68"/>
          <p:cNvCxnSpPr>
            <a:cxnSpLocks noChangeShapeType="1"/>
            <a:stCxn id="18" idx="0"/>
          </p:cNvCxnSpPr>
          <p:nvPr/>
        </p:nvCxnSpPr>
        <p:spPr bwMode="auto">
          <a:xfrm flipV="1">
            <a:off x="3619500" y="4552936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8" name="AutoShape 70"/>
          <p:cNvCxnSpPr>
            <a:cxnSpLocks noChangeShapeType="1"/>
          </p:cNvCxnSpPr>
          <p:nvPr/>
        </p:nvCxnSpPr>
        <p:spPr bwMode="auto">
          <a:xfrm>
            <a:off x="2819400" y="4324336"/>
            <a:ext cx="41910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29" name="Rectangle 72"/>
          <p:cNvSpPr>
            <a:spLocks noChangeArrowheads="1"/>
          </p:cNvSpPr>
          <p:nvPr/>
        </p:nvSpPr>
        <p:spPr bwMode="auto">
          <a:xfrm>
            <a:off x="4286248" y="3028936"/>
            <a:ext cx="1077915" cy="576263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Repeater</a:t>
            </a:r>
          </a:p>
        </p:txBody>
      </p:sp>
      <p:cxnSp>
        <p:nvCxnSpPr>
          <p:cNvPr id="30" name="AutoShape 74"/>
          <p:cNvCxnSpPr>
            <a:cxnSpLocks noChangeShapeType="1"/>
            <a:endCxn id="29" idx="0"/>
          </p:cNvCxnSpPr>
          <p:nvPr/>
        </p:nvCxnSpPr>
        <p:spPr bwMode="auto">
          <a:xfrm rot="5400000">
            <a:off x="4581128" y="2625314"/>
            <a:ext cx="647700" cy="15954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1" name="AutoShape 75"/>
          <p:cNvCxnSpPr>
            <a:cxnSpLocks noChangeShapeType="1"/>
          </p:cNvCxnSpPr>
          <p:nvPr/>
        </p:nvCxnSpPr>
        <p:spPr bwMode="auto">
          <a:xfrm flipV="1">
            <a:off x="4859338" y="3605199"/>
            <a:ext cx="38100" cy="981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2" name="AutoShape 79"/>
          <p:cNvCxnSpPr>
            <a:cxnSpLocks noChangeShapeType="1"/>
          </p:cNvCxnSpPr>
          <p:nvPr/>
        </p:nvCxnSpPr>
        <p:spPr bwMode="auto">
          <a:xfrm flipV="1">
            <a:off x="3708400" y="2381236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3" name="AutoShape 80"/>
          <p:cNvCxnSpPr>
            <a:cxnSpLocks noChangeShapeType="1"/>
            <a:endCxn id="10" idx="4"/>
          </p:cNvCxnSpPr>
          <p:nvPr/>
        </p:nvCxnSpPr>
        <p:spPr bwMode="auto">
          <a:xfrm flipH="1" flipV="1">
            <a:off x="6743700" y="1819261"/>
            <a:ext cx="26988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4" name="AutoShape 81"/>
          <p:cNvCxnSpPr>
            <a:cxnSpLocks noChangeShapeType="1"/>
            <a:endCxn id="19" idx="4"/>
          </p:cNvCxnSpPr>
          <p:nvPr/>
        </p:nvCxnSpPr>
        <p:spPr bwMode="auto">
          <a:xfrm flipH="1" flipV="1">
            <a:off x="3162300" y="4029061"/>
            <a:ext cx="7938" cy="5270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5" name="AutoShape 82"/>
          <p:cNvCxnSpPr>
            <a:cxnSpLocks noChangeShapeType="1"/>
          </p:cNvCxnSpPr>
          <p:nvPr/>
        </p:nvCxnSpPr>
        <p:spPr bwMode="auto">
          <a:xfrm flipH="1" flipV="1">
            <a:off x="6659563" y="4036999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6" name="AutoShape 83"/>
          <p:cNvCxnSpPr>
            <a:cxnSpLocks noChangeShapeType="1"/>
          </p:cNvCxnSpPr>
          <p:nvPr/>
        </p:nvCxnSpPr>
        <p:spPr bwMode="auto">
          <a:xfrm flipH="1" flipV="1">
            <a:off x="6227763" y="4541824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84"/>
          <p:cNvCxnSpPr>
            <a:cxnSpLocks noChangeShapeType="1"/>
          </p:cNvCxnSpPr>
          <p:nvPr/>
        </p:nvCxnSpPr>
        <p:spPr bwMode="auto">
          <a:xfrm flipH="1" flipV="1">
            <a:off x="4067175" y="4036999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85"/>
          <p:cNvCxnSpPr>
            <a:cxnSpLocks noChangeShapeType="1"/>
            <a:endCxn id="26" idx="4"/>
          </p:cNvCxnSpPr>
          <p:nvPr/>
        </p:nvCxnSpPr>
        <p:spPr bwMode="auto">
          <a:xfrm flipH="1" flipV="1">
            <a:off x="5600700" y="4029061"/>
            <a:ext cx="50800" cy="512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9" name="AutoShape 86"/>
          <p:cNvCxnSpPr>
            <a:cxnSpLocks noChangeShapeType="1"/>
            <a:endCxn id="7" idx="4"/>
          </p:cNvCxnSpPr>
          <p:nvPr/>
        </p:nvCxnSpPr>
        <p:spPr bwMode="auto">
          <a:xfrm flipH="1" flipV="1">
            <a:off x="3238500" y="1819261"/>
            <a:ext cx="3175" cy="504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" name="AutoShape 87"/>
          <p:cNvCxnSpPr>
            <a:cxnSpLocks noChangeShapeType="1"/>
            <a:endCxn id="8" idx="4"/>
          </p:cNvCxnSpPr>
          <p:nvPr/>
        </p:nvCxnSpPr>
        <p:spPr bwMode="auto">
          <a:xfrm flipH="1" flipV="1">
            <a:off x="4152900" y="1819261"/>
            <a:ext cx="58738" cy="4889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1" name="AutoShape 88"/>
          <p:cNvCxnSpPr>
            <a:cxnSpLocks noChangeShapeType="1"/>
            <a:endCxn id="14" idx="4"/>
          </p:cNvCxnSpPr>
          <p:nvPr/>
        </p:nvCxnSpPr>
        <p:spPr bwMode="auto">
          <a:xfrm flipH="1" flipV="1">
            <a:off x="5676900" y="1819261"/>
            <a:ext cx="119063" cy="5619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77"/>
          <p:cNvSpPr>
            <a:spLocks noChangeArrowheads="1"/>
          </p:cNvSpPr>
          <p:nvPr/>
        </p:nvSpPr>
        <p:spPr bwMode="auto">
          <a:xfrm>
            <a:off x="3286116" y="5572140"/>
            <a:ext cx="3286148" cy="5191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Bus Topology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Network Classification by Topology</a:t>
            </a:r>
          </a:p>
        </p:txBody>
      </p:sp>
      <p:sp>
        <p:nvSpPr>
          <p:cNvPr id="47" name="Rectangle 78"/>
          <p:cNvSpPr>
            <a:spLocks noChangeArrowheads="1"/>
          </p:cNvSpPr>
          <p:nvPr/>
        </p:nvSpPr>
        <p:spPr bwMode="auto">
          <a:xfrm>
            <a:off x="104764" y="3000372"/>
            <a:ext cx="2538410" cy="107157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b="1" i="1" dirty="0">
                <a:solidFill>
                  <a:schemeClr val="accent2"/>
                </a:solidFill>
              </a:rPr>
              <a:t>Bidirectional </a:t>
            </a:r>
            <a:r>
              <a:rPr lang="en-US" sz="1800" b="1" i="1" dirty="0" smtClean="0">
                <a:solidFill>
                  <a:schemeClr val="accent2"/>
                </a:solidFill>
              </a:rPr>
              <a:t>flow </a:t>
            </a:r>
          </a:p>
          <a:p>
            <a:pPr algn="l"/>
            <a:r>
              <a:rPr lang="en-US" sz="1800" b="1" i="1" dirty="0" smtClean="0">
                <a:solidFill>
                  <a:schemeClr val="accent2"/>
                </a:solidFill>
              </a:rPr>
              <a:t>Default is </a:t>
            </a:r>
            <a:r>
              <a:rPr lang="en-US" sz="1800" b="1" i="1" dirty="0">
                <a:solidFill>
                  <a:schemeClr val="accent2"/>
                </a:solidFill>
              </a:rPr>
              <a:t>baseband </a:t>
            </a:r>
            <a:endParaRPr lang="en-US" sz="1800" b="1" i="1" dirty="0" smtClean="0">
              <a:solidFill>
                <a:schemeClr val="accent2"/>
              </a:solidFill>
            </a:endParaRPr>
          </a:p>
          <a:p>
            <a:pPr algn="l"/>
            <a:r>
              <a:rPr lang="en-US" sz="1800" b="1" i="1" dirty="0" smtClean="0">
                <a:solidFill>
                  <a:schemeClr val="accent2"/>
                </a:solidFill>
              </a:rPr>
              <a:t>cabling</a:t>
            </a:r>
          </a:p>
          <a:p>
            <a:pPr algn="l"/>
            <a:endParaRPr lang="en-US" sz="1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Network Classification by Topology</a:t>
            </a:r>
          </a:p>
        </p:txBody>
      </p:sp>
      <p:cxnSp>
        <p:nvCxnSpPr>
          <p:cNvPr id="7" name="AutoShape 8"/>
          <p:cNvCxnSpPr>
            <a:cxnSpLocks noChangeShapeType="1"/>
            <a:stCxn id="32" idx="3"/>
            <a:endCxn id="35" idx="1"/>
          </p:cNvCxnSpPr>
          <p:nvPr/>
        </p:nvCxnSpPr>
        <p:spPr bwMode="auto">
          <a:xfrm>
            <a:off x="1512884" y="3052756"/>
            <a:ext cx="1493838" cy="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8" name="AutoShape 11"/>
          <p:cNvCxnSpPr>
            <a:cxnSpLocks noChangeShapeType="1"/>
            <a:stCxn id="33" idx="3"/>
          </p:cNvCxnSpPr>
          <p:nvPr/>
        </p:nvCxnSpPr>
        <p:spPr bwMode="auto">
          <a:xfrm>
            <a:off x="1512884" y="4205281"/>
            <a:ext cx="1501775" cy="1587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9" name="AutoShape 14"/>
          <p:cNvCxnSpPr>
            <a:cxnSpLocks noChangeShapeType="1"/>
          </p:cNvCxnSpPr>
          <p:nvPr/>
        </p:nvCxnSpPr>
        <p:spPr bwMode="auto">
          <a:xfrm>
            <a:off x="1360484" y="3197218"/>
            <a:ext cx="0" cy="895350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0" name="AutoShape 15"/>
          <p:cNvCxnSpPr>
            <a:cxnSpLocks noChangeShapeType="1"/>
            <a:stCxn id="35" idx="2"/>
          </p:cNvCxnSpPr>
          <p:nvPr/>
        </p:nvCxnSpPr>
        <p:spPr bwMode="auto">
          <a:xfrm>
            <a:off x="3160709" y="3205156"/>
            <a:ext cx="0" cy="954087"/>
          </a:xfrm>
          <a:prstGeom prst="straightConnector1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</p:cxnSp>
      <p:sp>
        <p:nvSpPr>
          <p:cNvPr id="11" name="Rectangle 17"/>
          <p:cNvSpPr>
            <a:spLocks noChangeArrowheads="1"/>
          </p:cNvSpPr>
          <p:nvPr/>
        </p:nvSpPr>
        <p:spPr bwMode="auto">
          <a:xfrm>
            <a:off x="352422" y="2836856"/>
            <a:ext cx="4572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5968997" y="2881300"/>
            <a:ext cx="1524000" cy="1566862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36"/>
          <p:cNvSpPr>
            <a:spLocks noChangeArrowheads="1"/>
          </p:cNvSpPr>
          <p:nvPr/>
        </p:nvSpPr>
        <p:spPr bwMode="auto">
          <a:xfrm>
            <a:off x="7451722" y="2233600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37"/>
          <p:cNvSpPr>
            <a:spLocks noChangeArrowheads="1"/>
          </p:cNvSpPr>
          <p:nvPr/>
        </p:nvSpPr>
        <p:spPr bwMode="auto">
          <a:xfrm>
            <a:off x="5291134" y="2466962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38"/>
          <p:cNvSpPr>
            <a:spLocks noChangeArrowheads="1"/>
          </p:cNvSpPr>
          <p:nvPr/>
        </p:nvSpPr>
        <p:spPr bwMode="auto">
          <a:xfrm>
            <a:off x="6473822" y="4897425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39"/>
          <p:cNvSpPr>
            <a:spLocks noChangeArrowheads="1"/>
          </p:cNvSpPr>
          <p:nvPr/>
        </p:nvSpPr>
        <p:spPr bwMode="auto">
          <a:xfrm>
            <a:off x="7956547" y="3355962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40"/>
          <p:cNvSpPr>
            <a:spLocks noChangeArrowheads="1"/>
          </p:cNvSpPr>
          <p:nvPr/>
        </p:nvSpPr>
        <p:spPr bwMode="auto">
          <a:xfrm>
            <a:off x="6443659" y="1944675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5443534" y="4448162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43"/>
          <p:cNvSpPr>
            <a:spLocks noChangeArrowheads="1"/>
          </p:cNvSpPr>
          <p:nvPr/>
        </p:nvSpPr>
        <p:spPr bwMode="auto">
          <a:xfrm>
            <a:off x="4960934" y="3313100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44"/>
          <p:cNvSpPr>
            <a:spLocks noChangeArrowheads="1"/>
          </p:cNvSpPr>
          <p:nvPr/>
        </p:nvSpPr>
        <p:spPr bwMode="auto">
          <a:xfrm>
            <a:off x="7500934" y="4371962"/>
            <a:ext cx="533400" cy="5334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6129334" y="4143362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6662734" y="4371962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68"/>
          <p:cNvSpPr>
            <a:spLocks noChangeArrowheads="1"/>
          </p:cNvSpPr>
          <p:nvPr/>
        </p:nvSpPr>
        <p:spPr bwMode="auto">
          <a:xfrm>
            <a:off x="857224" y="2357430"/>
            <a:ext cx="1080745" cy="3385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Repeater</a:t>
            </a:r>
          </a:p>
        </p:txBody>
      </p:sp>
      <p:sp>
        <p:nvSpPr>
          <p:cNvPr id="27" name="Rectangle 69"/>
          <p:cNvSpPr>
            <a:spLocks noChangeArrowheads="1"/>
          </p:cNvSpPr>
          <p:nvPr/>
        </p:nvSpPr>
        <p:spPr bwMode="auto">
          <a:xfrm>
            <a:off x="4495797" y="3990962"/>
            <a:ext cx="974725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Repeater</a:t>
            </a:r>
          </a:p>
        </p:txBody>
      </p:sp>
      <p:cxnSp>
        <p:nvCxnSpPr>
          <p:cNvPr id="28" name="AutoShape 72"/>
          <p:cNvCxnSpPr>
            <a:cxnSpLocks noChangeShapeType="1"/>
          </p:cNvCxnSpPr>
          <p:nvPr/>
        </p:nvCxnSpPr>
        <p:spPr bwMode="auto">
          <a:xfrm flipV="1">
            <a:off x="5392734" y="3684575"/>
            <a:ext cx="485775" cy="493712"/>
          </a:xfrm>
          <a:prstGeom prst="curvedConnector3">
            <a:avLst>
              <a:gd name="adj1" fmla="val 51306"/>
            </a:avLst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Freeform 75"/>
          <p:cNvSpPr>
            <a:spLocks/>
          </p:cNvSpPr>
          <p:nvPr/>
        </p:nvSpPr>
        <p:spPr bwMode="auto">
          <a:xfrm>
            <a:off x="1557334" y="3336918"/>
            <a:ext cx="1308100" cy="698500"/>
          </a:xfrm>
          <a:custGeom>
            <a:avLst/>
            <a:gdLst>
              <a:gd name="T0" fmla="*/ 0 w 824"/>
              <a:gd name="T1" fmla="*/ 604837531 h 440"/>
              <a:gd name="T2" fmla="*/ 241935028 w 824"/>
              <a:gd name="T3" fmla="*/ 120967516 h 440"/>
              <a:gd name="T4" fmla="*/ 967740110 w 824"/>
              <a:gd name="T5" fmla="*/ 0 h 440"/>
              <a:gd name="T6" fmla="*/ 1814512756 w 824"/>
              <a:gd name="T7" fmla="*/ 120967516 h 440"/>
              <a:gd name="T8" fmla="*/ 2056447684 w 824"/>
              <a:gd name="T9" fmla="*/ 604837531 h 440"/>
              <a:gd name="T10" fmla="*/ 1693545292 w 824"/>
              <a:gd name="T11" fmla="*/ 967740128 h 440"/>
              <a:gd name="T12" fmla="*/ 1209675038 w 824"/>
              <a:gd name="T13" fmla="*/ 1088707595 h 440"/>
              <a:gd name="T14" fmla="*/ 846772646 w 824"/>
              <a:gd name="T15" fmla="*/ 1088707595 h 44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24"/>
              <a:gd name="T25" fmla="*/ 0 h 440"/>
              <a:gd name="T26" fmla="*/ 824 w 824"/>
              <a:gd name="T27" fmla="*/ 440 h 44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24" h="440">
                <a:moveTo>
                  <a:pt x="0" y="240"/>
                </a:moveTo>
                <a:cubicBezTo>
                  <a:pt x="16" y="164"/>
                  <a:pt x="32" y="88"/>
                  <a:pt x="96" y="48"/>
                </a:cubicBezTo>
                <a:cubicBezTo>
                  <a:pt x="160" y="8"/>
                  <a:pt x="280" y="0"/>
                  <a:pt x="384" y="0"/>
                </a:cubicBezTo>
                <a:cubicBezTo>
                  <a:pt x="488" y="0"/>
                  <a:pt x="648" y="8"/>
                  <a:pt x="720" y="48"/>
                </a:cubicBezTo>
                <a:cubicBezTo>
                  <a:pt x="792" y="88"/>
                  <a:pt x="824" y="184"/>
                  <a:pt x="816" y="240"/>
                </a:cubicBezTo>
                <a:cubicBezTo>
                  <a:pt x="808" y="296"/>
                  <a:pt x="728" y="352"/>
                  <a:pt x="672" y="384"/>
                </a:cubicBezTo>
                <a:cubicBezTo>
                  <a:pt x="616" y="416"/>
                  <a:pt x="536" y="424"/>
                  <a:pt x="480" y="432"/>
                </a:cubicBezTo>
                <a:cubicBezTo>
                  <a:pt x="424" y="440"/>
                  <a:pt x="360" y="432"/>
                  <a:pt x="336" y="43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76"/>
          <p:cNvSpPr>
            <a:spLocks/>
          </p:cNvSpPr>
          <p:nvPr/>
        </p:nvSpPr>
        <p:spPr bwMode="auto">
          <a:xfrm>
            <a:off x="6281734" y="3152762"/>
            <a:ext cx="990600" cy="1003300"/>
          </a:xfrm>
          <a:custGeom>
            <a:avLst/>
            <a:gdLst>
              <a:gd name="T0" fmla="*/ 725804914 w 624"/>
              <a:gd name="T1" fmla="*/ 0 h 632"/>
              <a:gd name="T2" fmla="*/ 1330642376 w 624"/>
              <a:gd name="T3" fmla="*/ 120967503 h 632"/>
              <a:gd name="T4" fmla="*/ 1572577282 w 624"/>
              <a:gd name="T5" fmla="*/ 604837465 h 632"/>
              <a:gd name="T6" fmla="*/ 1330642376 w 624"/>
              <a:gd name="T7" fmla="*/ 1330642383 h 632"/>
              <a:gd name="T8" fmla="*/ 725804914 w 624"/>
              <a:gd name="T9" fmla="*/ 1572577289 h 632"/>
              <a:gd name="T10" fmla="*/ 120967502 w 624"/>
              <a:gd name="T11" fmla="*/ 1209674930 h 632"/>
              <a:gd name="T12" fmla="*/ 0 w 624"/>
              <a:gd name="T13" fmla="*/ 1088707476 h 6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24"/>
              <a:gd name="T22" fmla="*/ 0 h 632"/>
              <a:gd name="T23" fmla="*/ 624 w 624"/>
              <a:gd name="T24" fmla="*/ 632 h 6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24" h="632">
                <a:moveTo>
                  <a:pt x="288" y="0"/>
                </a:moveTo>
                <a:cubicBezTo>
                  <a:pt x="380" y="4"/>
                  <a:pt x="472" y="8"/>
                  <a:pt x="528" y="48"/>
                </a:cubicBezTo>
                <a:cubicBezTo>
                  <a:pt x="584" y="88"/>
                  <a:pt x="624" y="160"/>
                  <a:pt x="624" y="240"/>
                </a:cubicBezTo>
                <a:cubicBezTo>
                  <a:pt x="624" y="320"/>
                  <a:pt x="584" y="464"/>
                  <a:pt x="528" y="528"/>
                </a:cubicBezTo>
                <a:cubicBezTo>
                  <a:pt x="472" y="592"/>
                  <a:pt x="368" y="632"/>
                  <a:pt x="288" y="624"/>
                </a:cubicBezTo>
                <a:cubicBezTo>
                  <a:pt x="208" y="616"/>
                  <a:pt x="96" y="512"/>
                  <a:pt x="48" y="480"/>
                </a:cubicBezTo>
                <a:cubicBezTo>
                  <a:pt x="0" y="448"/>
                  <a:pt x="8" y="440"/>
                  <a:pt x="0" y="432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77"/>
          <p:cNvSpPr>
            <a:spLocks noChangeArrowheads="1"/>
          </p:cNvSpPr>
          <p:nvPr/>
        </p:nvSpPr>
        <p:spPr bwMode="auto">
          <a:xfrm>
            <a:off x="2928926" y="5429265"/>
            <a:ext cx="3429024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Ring Topology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Rectangle 80"/>
          <p:cNvSpPr>
            <a:spLocks noChangeArrowheads="1"/>
          </p:cNvSpPr>
          <p:nvPr/>
        </p:nvSpPr>
        <p:spPr bwMode="auto">
          <a:xfrm>
            <a:off x="1216022" y="2908293"/>
            <a:ext cx="287337" cy="287338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28575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Rectangle 81"/>
          <p:cNvSpPr>
            <a:spLocks noChangeArrowheads="1"/>
          </p:cNvSpPr>
          <p:nvPr/>
        </p:nvSpPr>
        <p:spPr bwMode="auto">
          <a:xfrm>
            <a:off x="1216022" y="4060818"/>
            <a:ext cx="287337" cy="287338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28575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4" name="Rectangle 82"/>
          <p:cNvSpPr>
            <a:spLocks noChangeArrowheads="1"/>
          </p:cNvSpPr>
          <p:nvPr/>
        </p:nvSpPr>
        <p:spPr bwMode="auto">
          <a:xfrm>
            <a:off x="3017834" y="4060818"/>
            <a:ext cx="287338" cy="287338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28575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" name="Rectangle 83"/>
          <p:cNvSpPr>
            <a:spLocks noChangeArrowheads="1"/>
          </p:cNvSpPr>
          <p:nvPr/>
        </p:nvSpPr>
        <p:spPr bwMode="auto">
          <a:xfrm>
            <a:off x="3016247" y="2908293"/>
            <a:ext cx="287337" cy="287338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742950" indent="-285750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36" name="AutoShape 84"/>
          <p:cNvCxnSpPr>
            <a:cxnSpLocks noChangeShapeType="1"/>
            <a:stCxn id="11" idx="3"/>
          </p:cNvCxnSpPr>
          <p:nvPr/>
        </p:nvCxnSpPr>
        <p:spPr bwMode="auto">
          <a:xfrm flipV="1">
            <a:off x="819147" y="3054343"/>
            <a:ext cx="396875" cy="11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89"/>
          <p:cNvCxnSpPr>
            <a:cxnSpLocks noChangeShapeType="1"/>
          </p:cNvCxnSpPr>
          <p:nvPr/>
        </p:nvCxnSpPr>
        <p:spPr bwMode="auto">
          <a:xfrm>
            <a:off x="3305172" y="3052756"/>
            <a:ext cx="3413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91"/>
          <p:cNvCxnSpPr>
            <a:cxnSpLocks noChangeShapeType="1"/>
          </p:cNvCxnSpPr>
          <p:nvPr/>
        </p:nvCxnSpPr>
        <p:spPr bwMode="auto">
          <a:xfrm>
            <a:off x="3314697" y="4205281"/>
            <a:ext cx="3413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9" name="AutoShape 92"/>
          <p:cNvCxnSpPr>
            <a:cxnSpLocks noChangeShapeType="1"/>
          </p:cNvCxnSpPr>
          <p:nvPr/>
        </p:nvCxnSpPr>
        <p:spPr bwMode="auto">
          <a:xfrm>
            <a:off x="857247" y="4205281"/>
            <a:ext cx="341312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0" name="Rectangle 93"/>
          <p:cNvSpPr>
            <a:spLocks noChangeArrowheads="1"/>
          </p:cNvSpPr>
          <p:nvPr/>
        </p:nvSpPr>
        <p:spPr bwMode="auto">
          <a:xfrm>
            <a:off x="7272334" y="4067162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94"/>
          <p:cNvSpPr>
            <a:spLocks noChangeArrowheads="1"/>
          </p:cNvSpPr>
          <p:nvPr/>
        </p:nvSpPr>
        <p:spPr bwMode="auto">
          <a:xfrm>
            <a:off x="7408859" y="3529000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95"/>
          <p:cNvSpPr>
            <a:spLocks noChangeArrowheads="1"/>
          </p:cNvSpPr>
          <p:nvPr/>
        </p:nvSpPr>
        <p:spPr bwMode="auto">
          <a:xfrm>
            <a:off x="7192959" y="3025762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96"/>
          <p:cNvSpPr>
            <a:spLocks noChangeArrowheads="1"/>
          </p:cNvSpPr>
          <p:nvPr/>
        </p:nvSpPr>
        <p:spPr bwMode="auto">
          <a:xfrm>
            <a:off x="6616697" y="2809862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97"/>
          <p:cNvSpPr>
            <a:spLocks noChangeArrowheads="1"/>
          </p:cNvSpPr>
          <p:nvPr/>
        </p:nvSpPr>
        <p:spPr bwMode="auto">
          <a:xfrm>
            <a:off x="6113459" y="3097200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98"/>
          <p:cNvSpPr>
            <a:spLocks noChangeArrowheads="1"/>
          </p:cNvSpPr>
          <p:nvPr/>
        </p:nvSpPr>
        <p:spPr bwMode="auto">
          <a:xfrm>
            <a:off x="5897559" y="3521062"/>
            <a:ext cx="152400" cy="152400"/>
          </a:xfrm>
          <a:prstGeom prst="rect">
            <a:avLst/>
          </a:prstGeom>
          <a:solidFill>
            <a:schemeClr val="tx2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6" name="AutoShape 99"/>
          <p:cNvCxnSpPr>
            <a:cxnSpLocks noChangeShapeType="1"/>
            <a:stCxn id="44" idx="1"/>
            <a:endCxn id="17" idx="5"/>
          </p:cNvCxnSpPr>
          <p:nvPr/>
        </p:nvCxnSpPr>
        <p:spPr bwMode="auto">
          <a:xfrm flipH="1" flipV="1">
            <a:off x="5746747" y="2932100"/>
            <a:ext cx="354012" cy="241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7" name="AutoShape 100"/>
          <p:cNvCxnSpPr>
            <a:cxnSpLocks noChangeShapeType="1"/>
            <a:stCxn id="24" idx="2"/>
          </p:cNvCxnSpPr>
          <p:nvPr/>
        </p:nvCxnSpPr>
        <p:spPr bwMode="auto">
          <a:xfrm flipH="1">
            <a:off x="5824534" y="4308462"/>
            <a:ext cx="381000" cy="3095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8" name="AutoShape 102"/>
          <p:cNvCxnSpPr>
            <a:cxnSpLocks noChangeShapeType="1"/>
            <a:stCxn id="23" idx="1"/>
            <a:endCxn id="40" idx="2"/>
          </p:cNvCxnSpPr>
          <p:nvPr/>
        </p:nvCxnSpPr>
        <p:spPr bwMode="auto">
          <a:xfrm flipH="1" flipV="1">
            <a:off x="7348534" y="4232262"/>
            <a:ext cx="230188" cy="2079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9" name="AutoShape 103"/>
          <p:cNvCxnSpPr>
            <a:cxnSpLocks noChangeShapeType="1"/>
            <a:stCxn id="43" idx="0"/>
            <a:endCxn id="20" idx="4"/>
          </p:cNvCxnSpPr>
          <p:nvPr/>
        </p:nvCxnSpPr>
        <p:spPr bwMode="auto">
          <a:xfrm flipV="1">
            <a:off x="6692897" y="2487600"/>
            <a:ext cx="17462" cy="309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0" name="AutoShape 104"/>
          <p:cNvCxnSpPr>
            <a:cxnSpLocks noChangeShapeType="1"/>
            <a:stCxn id="16" idx="4"/>
            <a:endCxn id="42" idx="3"/>
          </p:cNvCxnSpPr>
          <p:nvPr/>
        </p:nvCxnSpPr>
        <p:spPr bwMode="auto">
          <a:xfrm flipH="1">
            <a:off x="7358059" y="2776525"/>
            <a:ext cx="360363" cy="325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1" name="AutoShape 106"/>
          <p:cNvCxnSpPr>
            <a:cxnSpLocks noChangeShapeType="1"/>
          </p:cNvCxnSpPr>
          <p:nvPr/>
        </p:nvCxnSpPr>
        <p:spPr bwMode="auto">
          <a:xfrm flipH="1" flipV="1">
            <a:off x="7573959" y="3605200"/>
            <a:ext cx="373063" cy="174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2" name="AutoShape 107"/>
          <p:cNvCxnSpPr>
            <a:cxnSpLocks noChangeShapeType="1"/>
            <a:endCxn id="22" idx="6"/>
          </p:cNvCxnSpPr>
          <p:nvPr/>
        </p:nvCxnSpPr>
        <p:spPr bwMode="auto">
          <a:xfrm flipH="1" flipV="1">
            <a:off x="5503859" y="3579800"/>
            <a:ext cx="381000" cy="22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53" name="AutoShape 108"/>
          <p:cNvCxnSpPr>
            <a:cxnSpLocks noChangeShapeType="1"/>
            <a:stCxn id="18" idx="0"/>
            <a:endCxn id="25" idx="2"/>
          </p:cNvCxnSpPr>
          <p:nvPr/>
        </p:nvCxnSpPr>
        <p:spPr bwMode="auto">
          <a:xfrm flipH="1" flipV="1">
            <a:off x="6738934" y="4537062"/>
            <a:ext cx="1588" cy="3508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54" name="Rectangle 78"/>
          <p:cNvSpPr>
            <a:spLocks noGrp="1" noChangeArrowheads="1"/>
          </p:cNvSpPr>
          <p:nvPr>
            <p:ph idx="1"/>
          </p:nvPr>
        </p:nvSpPr>
        <p:spPr bwMode="auto">
          <a:xfrm>
            <a:off x="457200" y="1333504"/>
            <a:ext cx="5472122" cy="881050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buNone/>
            </a:pPr>
            <a:r>
              <a:rPr lang="en-US" b="0" dirty="0"/>
              <a:t> </a:t>
            </a:r>
            <a:r>
              <a:rPr lang="en-US" sz="1800" dirty="0">
                <a:solidFill>
                  <a:schemeClr val="accent2"/>
                </a:solidFill>
              </a:rPr>
              <a:t>Note -  </a:t>
            </a:r>
            <a:r>
              <a:rPr lang="en-US" sz="1800" i="1" dirty="0" smtClean="0">
                <a:solidFill>
                  <a:schemeClr val="accent2"/>
                </a:solidFill>
              </a:rPr>
              <a:t>A </a:t>
            </a:r>
            <a:r>
              <a:rPr lang="en-US" sz="1800" i="1" dirty="0">
                <a:solidFill>
                  <a:schemeClr val="accent2"/>
                </a:solidFill>
              </a:rPr>
              <a:t>ring implies </a:t>
            </a:r>
            <a:r>
              <a:rPr lang="en-US" sz="1800" i="1" u="sng" dirty="0">
                <a:solidFill>
                  <a:schemeClr val="accent2"/>
                </a:solidFill>
              </a:rPr>
              <a:t>unidirectional</a:t>
            </a:r>
            <a:r>
              <a:rPr lang="en-US" sz="1800" i="1" dirty="0">
                <a:solidFill>
                  <a:schemeClr val="accent2"/>
                </a:solidFill>
              </a:rPr>
              <a:t> </a:t>
            </a:r>
            <a:r>
              <a:rPr lang="en-US" sz="1800" i="1" dirty="0" smtClean="0">
                <a:solidFill>
                  <a:schemeClr val="accent2"/>
                </a:solidFill>
              </a:rPr>
              <a:t>flow.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56" name="Straight Arrow Connector 55"/>
          <p:cNvCxnSpPr>
            <a:stCxn id="26" idx="2"/>
            <a:endCxn id="32" idx="0"/>
          </p:cNvCxnSpPr>
          <p:nvPr/>
        </p:nvCxnSpPr>
        <p:spPr bwMode="auto">
          <a:xfrm rot="5400000">
            <a:off x="1272490" y="2783185"/>
            <a:ext cx="212309" cy="3790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Rectangle 17"/>
          <p:cNvSpPr>
            <a:spLocks noChangeArrowheads="1"/>
          </p:cNvSpPr>
          <p:nvPr/>
        </p:nvSpPr>
        <p:spPr bwMode="auto">
          <a:xfrm>
            <a:off x="428596" y="4000504"/>
            <a:ext cx="4572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17"/>
          <p:cNvSpPr>
            <a:spLocks noChangeArrowheads="1"/>
          </p:cNvSpPr>
          <p:nvPr/>
        </p:nvSpPr>
        <p:spPr bwMode="auto">
          <a:xfrm>
            <a:off x="3643306" y="2828924"/>
            <a:ext cx="4572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17"/>
          <p:cNvSpPr>
            <a:spLocks noChangeArrowheads="1"/>
          </p:cNvSpPr>
          <p:nvPr/>
        </p:nvSpPr>
        <p:spPr bwMode="auto">
          <a:xfrm>
            <a:off x="3643306" y="4000504"/>
            <a:ext cx="457200" cy="457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-24"/>
            <a:ext cx="8202612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Network Classification by Topology</a:t>
            </a:r>
          </a:p>
        </p:txBody>
      </p:sp>
      <p:sp>
        <p:nvSpPr>
          <p:cNvPr id="4096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17608" y="3032113"/>
            <a:ext cx="1066800" cy="30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b="1" smtClean="0"/>
              <a:t>Headend</a:t>
            </a: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3071802" y="5643579"/>
            <a:ext cx="3786214" cy="5232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Tree Topology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967" name="Oval 8"/>
          <p:cNvSpPr>
            <a:spLocks noChangeArrowheads="1"/>
          </p:cNvSpPr>
          <p:nvPr/>
        </p:nvSpPr>
        <p:spPr bwMode="auto">
          <a:xfrm>
            <a:off x="2014558" y="3079738"/>
            <a:ext cx="304800" cy="228600"/>
          </a:xfrm>
          <a:prstGeom prst="ellipse">
            <a:avLst/>
          </a:prstGeom>
          <a:solidFill>
            <a:schemeClr val="tx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Rectangle 12"/>
          <p:cNvSpPr>
            <a:spLocks noChangeArrowheads="1"/>
          </p:cNvSpPr>
          <p:nvPr/>
        </p:nvSpPr>
        <p:spPr bwMode="auto">
          <a:xfrm>
            <a:off x="7348558" y="1936738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Rectangle 13"/>
          <p:cNvSpPr>
            <a:spLocks noChangeArrowheads="1"/>
          </p:cNvSpPr>
          <p:nvPr/>
        </p:nvSpPr>
        <p:spPr bwMode="auto">
          <a:xfrm>
            <a:off x="7348558" y="3232138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14"/>
          <p:cNvSpPr>
            <a:spLocks noChangeArrowheads="1"/>
          </p:cNvSpPr>
          <p:nvPr/>
        </p:nvSpPr>
        <p:spPr bwMode="auto">
          <a:xfrm>
            <a:off x="7348558" y="4832338"/>
            <a:ext cx="152400" cy="152400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Oval 21"/>
          <p:cNvSpPr>
            <a:spLocks noChangeArrowheads="1"/>
          </p:cNvSpPr>
          <p:nvPr/>
        </p:nvSpPr>
        <p:spPr bwMode="auto">
          <a:xfrm>
            <a:off x="6586558" y="24701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Oval 22"/>
          <p:cNvSpPr>
            <a:spLocks noChangeArrowheads="1"/>
          </p:cNvSpPr>
          <p:nvPr/>
        </p:nvSpPr>
        <p:spPr bwMode="auto">
          <a:xfrm>
            <a:off x="5367358" y="24701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Oval 23"/>
          <p:cNvSpPr>
            <a:spLocks noChangeArrowheads="1"/>
          </p:cNvSpPr>
          <p:nvPr/>
        </p:nvSpPr>
        <p:spPr bwMode="auto">
          <a:xfrm>
            <a:off x="3995758" y="23939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Oval 24"/>
          <p:cNvSpPr>
            <a:spLocks noChangeArrowheads="1"/>
          </p:cNvSpPr>
          <p:nvPr/>
        </p:nvSpPr>
        <p:spPr bwMode="auto">
          <a:xfrm>
            <a:off x="5900758" y="24701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Oval 25"/>
          <p:cNvSpPr>
            <a:spLocks noChangeArrowheads="1"/>
          </p:cNvSpPr>
          <p:nvPr/>
        </p:nvSpPr>
        <p:spPr bwMode="auto">
          <a:xfrm>
            <a:off x="4757758" y="24701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 b="0">
              <a:solidFill>
                <a:srgbClr val="A50021"/>
              </a:solidFill>
            </a:endParaRPr>
          </a:p>
        </p:txBody>
      </p:sp>
      <p:sp>
        <p:nvSpPr>
          <p:cNvPr id="40976" name="Oval 26"/>
          <p:cNvSpPr>
            <a:spLocks noChangeArrowheads="1"/>
          </p:cNvSpPr>
          <p:nvPr/>
        </p:nvSpPr>
        <p:spPr bwMode="auto">
          <a:xfrm>
            <a:off x="6662758" y="37655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Oval 27"/>
          <p:cNvSpPr>
            <a:spLocks noChangeArrowheads="1"/>
          </p:cNvSpPr>
          <p:nvPr/>
        </p:nvSpPr>
        <p:spPr bwMode="auto">
          <a:xfrm>
            <a:off x="5367358" y="37655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Oval 28"/>
          <p:cNvSpPr>
            <a:spLocks noChangeArrowheads="1"/>
          </p:cNvSpPr>
          <p:nvPr/>
        </p:nvSpPr>
        <p:spPr bwMode="auto">
          <a:xfrm>
            <a:off x="4148158" y="37655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9" name="Oval 29"/>
          <p:cNvSpPr>
            <a:spLocks noChangeArrowheads="1"/>
          </p:cNvSpPr>
          <p:nvPr/>
        </p:nvSpPr>
        <p:spPr bwMode="auto">
          <a:xfrm>
            <a:off x="6053158" y="39179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0" name="Oval 30"/>
          <p:cNvSpPr>
            <a:spLocks noChangeArrowheads="1"/>
          </p:cNvSpPr>
          <p:nvPr/>
        </p:nvSpPr>
        <p:spPr bwMode="auto">
          <a:xfrm>
            <a:off x="4757758" y="3841738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1" name="AutoShape 31"/>
          <p:cNvCxnSpPr>
            <a:cxnSpLocks noChangeShapeType="1"/>
          </p:cNvCxnSpPr>
          <p:nvPr/>
        </p:nvCxnSpPr>
        <p:spPr bwMode="auto">
          <a:xfrm>
            <a:off x="2571736" y="3286124"/>
            <a:ext cx="5010150" cy="1143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40982" name="Line 32"/>
          <p:cNvSpPr>
            <a:spLocks noChangeShapeType="1"/>
          </p:cNvSpPr>
          <p:nvPr/>
        </p:nvSpPr>
        <p:spPr bwMode="auto">
          <a:xfrm flipV="1">
            <a:off x="2700358" y="1936738"/>
            <a:ext cx="762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Line 33"/>
          <p:cNvSpPr>
            <a:spLocks noChangeShapeType="1"/>
          </p:cNvSpPr>
          <p:nvPr/>
        </p:nvSpPr>
        <p:spPr bwMode="auto">
          <a:xfrm>
            <a:off x="3159146" y="3230551"/>
            <a:ext cx="1069975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984" name="AutoShape 35"/>
          <p:cNvCxnSpPr>
            <a:cxnSpLocks noChangeShapeType="1"/>
            <a:stCxn id="40968" idx="1"/>
            <a:endCxn id="40982" idx="1"/>
          </p:cNvCxnSpPr>
          <p:nvPr/>
        </p:nvCxnSpPr>
        <p:spPr bwMode="auto">
          <a:xfrm flipH="1" flipV="1">
            <a:off x="3462358" y="1922451"/>
            <a:ext cx="3876675" cy="904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5" name="AutoShape 36"/>
          <p:cNvCxnSpPr>
            <a:cxnSpLocks noChangeShapeType="1"/>
            <a:stCxn id="40970" idx="1"/>
            <a:endCxn id="40983" idx="1"/>
          </p:cNvCxnSpPr>
          <p:nvPr/>
        </p:nvCxnSpPr>
        <p:spPr bwMode="auto">
          <a:xfrm flipH="1" flipV="1">
            <a:off x="4229121" y="4845038"/>
            <a:ext cx="3109912" cy="635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0986" name="AutoShape 42"/>
          <p:cNvCxnSpPr>
            <a:cxnSpLocks noChangeShapeType="1"/>
            <a:stCxn id="40973" idx="0"/>
          </p:cNvCxnSpPr>
          <p:nvPr/>
        </p:nvCxnSpPr>
        <p:spPr bwMode="auto">
          <a:xfrm flipH="1" flipV="1">
            <a:off x="4071958" y="1936738"/>
            <a:ext cx="1143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87" name="AutoShape 43"/>
          <p:cNvCxnSpPr>
            <a:cxnSpLocks noChangeShapeType="1"/>
            <a:stCxn id="40972" idx="0"/>
          </p:cNvCxnSpPr>
          <p:nvPr/>
        </p:nvCxnSpPr>
        <p:spPr bwMode="auto">
          <a:xfrm flipH="1" flipV="1">
            <a:off x="5519758" y="1936738"/>
            <a:ext cx="38100" cy="523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88" name="AutoShape 44"/>
          <p:cNvCxnSpPr>
            <a:cxnSpLocks noChangeShapeType="1"/>
            <a:stCxn id="40971" idx="0"/>
          </p:cNvCxnSpPr>
          <p:nvPr/>
        </p:nvCxnSpPr>
        <p:spPr bwMode="auto">
          <a:xfrm flipV="1">
            <a:off x="6777058" y="1936738"/>
            <a:ext cx="38100" cy="523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89" name="AutoShape 45"/>
          <p:cNvCxnSpPr>
            <a:cxnSpLocks noChangeShapeType="1"/>
            <a:stCxn id="40975" idx="4"/>
          </p:cNvCxnSpPr>
          <p:nvPr/>
        </p:nvCxnSpPr>
        <p:spPr bwMode="auto">
          <a:xfrm flipH="1">
            <a:off x="4910158" y="2860663"/>
            <a:ext cx="38100" cy="3714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90" name="AutoShape 46"/>
          <p:cNvCxnSpPr>
            <a:cxnSpLocks noChangeShapeType="1"/>
            <a:stCxn id="40974" idx="4"/>
          </p:cNvCxnSpPr>
          <p:nvPr/>
        </p:nvCxnSpPr>
        <p:spPr bwMode="auto">
          <a:xfrm>
            <a:off x="6091258" y="2860663"/>
            <a:ext cx="38100" cy="3714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91" name="AutoShape 48"/>
          <p:cNvCxnSpPr>
            <a:cxnSpLocks noChangeShapeType="1"/>
            <a:stCxn id="40978" idx="0"/>
          </p:cNvCxnSpPr>
          <p:nvPr/>
        </p:nvCxnSpPr>
        <p:spPr bwMode="auto">
          <a:xfrm flipH="1" flipV="1">
            <a:off x="4300558" y="3232138"/>
            <a:ext cx="38100" cy="5238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92" name="AutoShape 49"/>
          <p:cNvCxnSpPr>
            <a:cxnSpLocks noChangeShapeType="1"/>
            <a:stCxn id="40977" idx="0"/>
          </p:cNvCxnSpPr>
          <p:nvPr/>
        </p:nvCxnSpPr>
        <p:spPr bwMode="auto">
          <a:xfrm flipH="1" flipV="1">
            <a:off x="5519758" y="3308338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93" name="AutoShape 50"/>
          <p:cNvCxnSpPr>
            <a:cxnSpLocks noChangeShapeType="1"/>
            <a:stCxn id="40976" idx="0"/>
          </p:cNvCxnSpPr>
          <p:nvPr/>
        </p:nvCxnSpPr>
        <p:spPr bwMode="auto">
          <a:xfrm flipV="1">
            <a:off x="6853258" y="3308338"/>
            <a:ext cx="38100" cy="4476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94" name="AutoShape 51"/>
          <p:cNvCxnSpPr>
            <a:cxnSpLocks noChangeShapeType="1"/>
            <a:stCxn id="40980" idx="4"/>
          </p:cNvCxnSpPr>
          <p:nvPr/>
        </p:nvCxnSpPr>
        <p:spPr bwMode="auto">
          <a:xfrm>
            <a:off x="4948258" y="4232263"/>
            <a:ext cx="114300" cy="600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0995" name="AutoShape 52"/>
          <p:cNvCxnSpPr>
            <a:cxnSpLocks noChangeShapeType="1"/>
          </p:cNvCxnSpPr>
          <p:nvPr/>
        </p:nvCxnSpPr>
        <p:spPr bwMode="auto">
          <a:xfrm>
            <a:off x="6273821" y="4298938"/>
            <a:ext cx="7937" cy="533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0996" name="Line 53"/>
          <p:cNvSpPr>
            <a:spLocks noChangeShapeType="1"/>
          </p:cNvSpPr>
          <p:nvPr/>
        </p:nvSpPr>
        <p:spPr bwMode="auto">
          <a:xfrm>
            <a:off x="3762396" y="1785926"/>
            <a:ext cx="3271837" cy="73025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54"/>
          <p:cNvSpPr>
            <a:spLocks noChangeShapeType="1"/>
          </p:cNvSpPr>
          <p:nvPr/>
        </p:nvSpPr>
        <p:spPr bwMode="auto">
          <a:xfrm>
            <a:off x="3995758" y="3079738"/>
            <a:ext cx="30480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Line 55"/>
          <p:cNvSpPr>
            <a:spLocks noChangeShapeType="1"/>
          </p:cNvSpPr>
          <p:nvPr/>
        </p:nvSpPr>
        <p:spPr bwMode="auto">
          <a:xfrm>
            <a:off x="4605358" y="4679938"/>
            <a:ext cx="2514600" cy="762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pPr>
                <a:defRPr/>
              </a:pPr>
              <a:t>26</a:t>
            </a:fld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Footer Placeholder 3"/>
          <p:cNvSpPr txBox="1">
            <a:spLocks/>
          </p:cNvSpPr>
          <p:nvPr/>
        </p:nvSpPr>
        <p:spPr>
          <a:xfrm>
            <a:off x="1285852" y="6454775"/>
            <a:ext cx="6656388" cy="2873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Advanced Computer Networks  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Introduction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5784" y="115888"/>
            <a:ext cx="9787006" cy="792162"/>
          </a:xfrm>
        </p:spPr>
        <p:txBody>
          <a:bodyPr/>
          <a:lstStyle/>
          <a:p>
            <a:r>
              <a:rPr lang="en-US" sz="4000" dirty="0" smtClean="0"/>
              <a:t>Tree Topology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5000636"/>
            <a:ext cx="8229600" cy="87151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WSN end-to-end routing often employs a spanning tree for routing.</a:t>
            </a:r>
            <a:endParaRPr lang="en-US" sz="2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736"/>
            <a:ext cx="859777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 bwMode="auto">
          <a:xfrm>
            <a:off x="4857752" y="4143380"/>
            <a:ext cx="1700218" cy="34289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N. </a:t>
            </a:r>
            <a:r>
              <a:rPr lang="en-US" sz="1800" dirty="0" err="1" smtClean="0"/>
              <a:t>C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hohan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-24"/>
            <a:ext cx="8131175" cy="974747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Network Classification by Topology</a:t>
            </a:r>
          </a:p>
        </p:txBody>
      </p:sp>
      <p:sp>
        <p:nvSpPr>
          <p:cNvPr id="41990" name="Rectangle 4"/>
          <p:cNvSpPr>
            <a:spLocks noChangeArrowheads="1"/>
          </p:cNvSpPr>
          <p:nvPr/>
        </p:nvSpPr>
        <p:spPr bwMode="auto">
          <a:xfrm>
            <a:off x="3581400" y="1928802"/>
            <a:ext cx="2057400" cy="685800"/>
          </a:xfrm>
          <a:prstGeom prst="rect">
            <a:avLst/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>
                <a:solidFill>
                  <a:srgbClr val="A50021"/>
                </a:solidFill>
              </a:rPr>
              <a:t>hub, switch </a:t>
            </a:r>
          </a:p>
          <a:p>
            <a:r>
              <a:rPr lang="en-US" sz="1800" b="1" dirty="0">
                <a:solidFill>
                  <a:srgbClr val="A50021"/>
                </a:solidFill>
              </a:rPr>
              <a:t>or repeater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2743200" y="4138602"/>
            <a:ext cx="5334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3733800" y="4138602"/>
            <a:ext cx="5334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5029200" y="4138602"/>
            <a:ext cx="5334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248400" y="4138602"/>
            <a:ext cx="533400" cy="5334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2"/>
          <p:cNvSpPr>
            <a:spLocks noChangeShapeType="1"/>
          </p:cNvSpPr>
          <p:nvPr/>
        </p:nvSpPr>
        <p:spPr bwMode="auto">
          <a:xfrm flipV="1">
            <a:off x="3132138" y="2614602"/>
            <a:ext cx="601662" cy="1536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Line 13"/>
          <p:cNvSpPr>
            <a:spLocks noChangeShapeType="1"/>
          </p:cNvSpPr>
          <p:nvPr/>
        </p:nvSpPr>
        <p:spPr bwMode="auto">
          <a:xfrm flipV="1">
            <a:off x="4038600" y="2614602"/>
            <a:ext cx="609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Line 15"/>
          <p:cNvSpPr>
            <a:spLocks noChangeShapeType="1"/>
          </p:cNvSpPr>
          <p:nvPr/>
        </p:nvSpPr>
        <p:spPr bwMode="auto">
          <a:xfrm flipH="1">
            <a:off x="3198813" y="2614602"/>
            <a:ext cx="687387" cy="159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Line 16"/>
          <p:cNvSpPr>
            <a:spLocks noChangeShapeType="1"/>
          </p:cNvSpPr>
          <p:nvPr/>
        </p:nvSpPr>
        <p:spPr bwMode="auto">
          <a:xfrm flipH="1">
            <a:off x="4114800" y="2614602"/>
            <a:ext cx="6096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Line 17"/>
          <p:cNvSpPr>
            <a:spLocks noChangeShapeType="1"/>
          </p:cNvSpPr>
          <p:nvPr/>
        </p:nvSpPr>
        <p:spPr bwMode="auto">
          <a:xfrm flipH="1" flipV="1">
            <a:off x="4953000" y="2614602"/>
            <a:ext cx="304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Line 18"/>
          <p:cNvSpPr>
            <a:spLocks noChangeShapeType="1"/>
          </p:cNvSpPr>
          <p:nvPr/>
        </p:nvSpPr>
        <p:spPr bwMode="auto">
          <a:xfrm>
            <a:off x="5105400" y="2614602"/>
            <a:ext cx="3048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1" name="Line 19"/>
          <p:cNvSpPr>
            <a:spLocks noChangeShapeType="1"/>
          </p:cNvSpPr>
          <p:nvPr/>
        </p:nvSpPr>
        <p:spPr bwMode="auto">
          <a:xfrm flipH="1" flipV="1">
            <a:off x="5410200" y="2614602"/>
            <a:ext cx="9144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Line 20"/>
          <p:cNvSpPr>
            <a:spLocks noChangeShapeType="1"/>
          </p:cNvSpPr>
          <p:nvPr/>
        </p:nvSpPr>
        <p:spPr bwMode="auto">
          <a:xfrm>
            <a:off x="5562600" y="2614602"/>
            <a:ext cx="83820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643174" y="5286388"/>
            <a:ext cx="4313263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Star Topology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28</a:t>
            </a:fld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71414"/>
            <a:ext cx="8131175" cy="903308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Network Classification by Topology</a:t>
            </a:r>
          </a:p>
        </p:txBody>
      </p:sp>
      <p:sp>
        <p:nvSpPr>
          <p:cNvPr id="43014" name="Oval 17"/>
          <p:cNvSpPr>
            <a:spLocks noChangeArrowheads="1"/>
          </p:cNvSpPr>
          <p:nvPr/>
        </p:nvSpPr>
        <p:spPr bwMode="auto">
          <a:xfrm>
            <a:off x="4024322" y="3657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43015" name="Oval 18"/>
          <p:cNvSpPr>
            <a:spLocks noChangeArrowheads="1"/>
          </p:cNvSpPr>
          <p:nvPr/>
        </p:nvSpPr>
        <p:spPr bwMode="auto">
          <a:xfrm>
            <a:off x="2900354" y="235743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43016" name="Oval 19"/>
          <p:cNvSpPr>
            <a:spLocks noChangeArrowheads="1"/>
          </p:cNvSpPr>
          <p:nvPr/>
        </p:nvSpPr>
        <p:spPr bwMode="auto">
          <a:xfrm>
            <a:off x="6043626" y="2214554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43017" name="Oval 20"/>
          <p:cNvSpPr>
            <a:spLocks noChangeArrowheads="1"/>
          </p:cNvSpPr>
          <p:nvPr/>
        </p:nvSpPr>
        <p:spPr bwMode="auto">
          <a:xfrm>
            <a:off x="6043626" y="4429132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43018" name="Oval 21"/>
          <p:cNvSpPr>
            <a:spLocks noChangeArrowheads="1"/>
          </p:cNvSpPr>
          <p:nvPr/>
        </p:nvSpPr>
        <p:spPr bwMode="auto">
          <a:xfrm>
            <a:off x="2686040" y="4714884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43019" name="AutoShape 22"/>
          <p:cNvCxnSpPr>
            <a:cxnSpLocks noChangeShapeType="1"/>
            <a:stCxn id="43014" idx="0"/>
            <a:endCxn id="43015" idx="4"/>
          </p:cNvCxnSpPr>
          <p:nvPr/>
        </p:nvCxnSpPr>
        <p:spPr bwMode="auto">
          <a:xfrm rot="16200000" flipV="1">
            <a:off x="3269453" y="2674131"/>
            <a:ext cx="842970" cy="1123968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43020" name="AutoShape 23"/>
          <p:cNvCxnSpPr>
            <a:cxnSpLocks noChangeShapeType="1"/>
            <a:stCxn id="43014" idx="7"/>
            <a:endCxn id="43016" idx="3"/>
          </p:cNvCxnSpPr>
          <p:nvPr/>
        </p:nvCxnSpPr>
        <p:spPr bwMode="auto">
          <a:xfrm rot="5400000" flipH="1" flipV="1">
            <a:off x="4702696" y="2316670"/>
            <a:ext cx="1119756" cy="1696014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43021" name="AutoShape 24"/>
          <p:cNvCxnSpPr>
            <a:cxnSpLocks noChangeShapeType="1"/>
            <a:stCxn id="43014" idx="3"/>
            <a:endCxn id="43018" idx="7"/>
          </p:cNvCxnSpPr>
          <p:nvPr/>
        </p:nvCxnSpPr>
        <p:spPr bwMode="auto">
          <a:xfrm rot="5400000">
            <a:off x="3216784" y="3907346"/>
            <a:ext cx="733994" cy="1014992"/>
          </a:xfrm>
          <a:prstGeom prst="curvedConnector3">
            <a:avLst>
              <a:gd name="adj1" fmla="val 50000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43022" name="AutoShape 25"/>
          <p:cNvCxnSpPr>
            <a:cxnSpLocks noChangeShapeType="1"/>
            <a:stCxn id="43014" idx="6"/>
            <a:endCxn id="43017" idx="3"/>
          </p:cNvCxnSpPr>
          <p:nvPr/>
        </p:nvCxnSpPr>
        <p:spPr bwMode="auto">
          <a:xfrm>
            <a:off x="4481522" y="3886200"/>
            <a:ext cx="1629059" cy="933177"/>
          </a:xfrm>
          <a:prstGeom prst="curvedConnector4">
            <a:avLst>
              <a:gd name="adj1" fmla="val 47945"/>
              <a:gd name="adj2" fmla="val 124497"/>
            </a:avLst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sp>
        <p:nvSpPr>
          <p:cNvPr id="43023" name="Rectangle 26"/>
          <p:cNvSpPr>
            <a:spLocks noChangeArrowheads="1"/>
          </p:cNvSpPr>
          <p:nvPr/>
        </p:nvSpPr>
        <p:spPr bwMode="auto">
          <a:xfrm>
            <a:off x="2571736" y="1142984"/>
            <a:ext cx="3814762" cy="571504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 dirty="0">
                <a:solidFill>
                  <a:schemeClr val="accent2"/>
                </a:solidFill>
              </a:rPr>
              <a:t>Wireless Infrastructure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57422" y="5481656"/>
            <a:ext cx="4313263" cy="5191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Comic Sans MS" pitchFamily="66" charset="0"/>
              </a:rPr>
              <a:t>Star Topology</a:t>
            </a:r>
            <a:endParaRPr lang="en-U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>
                <a:latin typeface="Comic Sans MS" pitchFamily="66" charset="0"/>
              </a:rPr>
              <a:pPr>
                <a:defRPr/>
              </a:pPr>
              <a:t>29</a:t>
            </a:fld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computer network</a:t>
            </a:r>
            <a:r>
              <a:rPr lang="en-US" dirty="0" smtClean="0">
                <a:solidFill>
                  <a:srgbClr val="800000"/>
                </a:solidFill>
              </a:rPr>
              <a:t> ::</a:t>
            </a:r>
          </a:p>
          <a:p>
            <a:pPr>
              <a:buFontTx/>
              <a:buNone/>
            </a:pPr>
            <a:r>
              <a:rPr lang="en-US" dirty="0" smtClean="0"/>
              <a:t>[Tan] a collection of “autonomous” computers interconnected by a single technology.</a:t>
            </a:r>
          </a:p>
          <a:p>
            <a:pPr>
              <a:buFontTx/>
              <a:buNone/>
            </a:pPr>
            <a:r>
              <a:rPr lang="en-US" sz="2400" dirty="0" smtClean="0"/>
              <a:t>[LG&amp;W]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i="1" dirty="0" smtClean="0"/>
              <a:t>communications network ::a set of equipment and facilities that provide a service.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dirty="0" smtClean="0"/>
              <a:t>In a </a:t>
            </a: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distributed system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the collection of independent computers appears to its users as a single coherent system.</a:t>
            </a:r>
            <a:endParaRPr lang="en-US" u="sng" dirty="0" smtClean="0"/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072594" cy="4800600"/>
          </a:xfrm>
        </p:spPr>
        <p:txBody>
          <a:bodyPr/>
          <a:lstStyle/>
          <a:p>
            <a:r>
              <a:rPr lang="en-US" dirty="0" smtClean="0"/>
              <a:t>Define: network, distributed system, Internet, subnet, Host, node, flow, channel and link.</a:t>
            </a:r>
          </a:p>
          <a:p>
            <a:r>
              <a:rPr lang="en-US" dirty="0" smtClean="0"/>
              <a:t>Paradigms: Client-Server, Peer-to-Peer, Wireless and Mobile.</a:t>
            </a:r>
          </a:p>
          <a:p>
            <a:r>
              <a:rPr lang="en-US" dirty="0" smtClean="0"/>
              <a:t>Classifications and Acronyms:</a:t>
            </a:r>
          </a:p>
          <a:p>
            <a:pPr lvl="1"/>
            <a:r>
              <a:rPr lang="en-US" dirty="0" err="1" smtClean="0"/>
              <a:t>Braodcast</a:t>
            </a:r>
            <a:r>
              <a:rPr lang="en-US" dirty="0" smtClean="0"/>
              <a:t>, multicast, </a:t>
            </a:r>
            <a:r>
              <a:rPr lang="en-US" dirty="0" err="1" smtClean="0"/>
              <a:t>unicast</a:t>
            </a:r>
            <a:endParaRPr lang="en-US" dirty="0" smtClean="0"/>
          </a:p>
          <a:p>
            <a:pPr lvl="1"/>
            <a:r>
              <a:rPr lang="en-US" dirty="0" smtClean="0"/>
              <a:t>LAN, MAN, WAN, WLAN, WSN</a:t>
            </a:r>
          </a:p>
          <a:p>
            <a:pPr lvl="1"/>
            <a:r>
              <a:rPr lang="en-US" dirty="0" smtClean="0"/>
              <a:t>The Internet versus an internet</a:t>
            </a:r>
          </a:p>
          <a:p>
            <a:pPr lvl="1"/>
            <a:r>
              <a:rPr lang="en-US" dirty="0" smtClean="0"/>
              <a:t>Hierarchical, bus, </a:t>
            </a:r>
            <a:r>
              <a:rPr lang="en-US" dirty="0" err="1" smtClean="0"/>
              <a:t>ring,tree</a:t>
            </a:r>
            <a:r>
              <a:rPr lang="en-US" dirty="0" smtClean="0"/>
              <a:t>, and star topology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Internet Access and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6" name="Content Placeholder 7" descr="K_fig01_0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8295"/>
            <a:ext cx="5715019" cy="607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429520" y="5786454"/>
            <a:ext cx="1428750" cy="431799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Networking Application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Paradigms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571736" y="5715016"/>
            <a:ext cx="6005513" cy="92869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29652" y="6286520"/>
            <a:ext cx="642942" cy="428628"/>
          </a:xfrm>
        </p:spPr>
        <p:txBody>
          <a:bodyPr/>
          <a:lstStyle/>
          <a:p>
            <a:pPr>
              <a:defRPr/>
            </a:pPr>
            <a:fld id="{7C62D9A0-A45C-4035-A425-29B9D6034F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Applications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6" name="Picture 1029" descr="1-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00174"/>
            <a:ext cx="645572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30"/>
          <p:cNvSpPr txBox="1">
            <a:spLocks noChangeArrowheads="1"/>
          </p:cNvSpPr>
          <p:nvPr/>
        </p:nvSpPr>
        <p:spPr bwMode="auto">
          <a:xfrm>
            <a:off x="500034" y="4819648"/>
            <a:ext cx="7786742" cy="110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1.1  A network with two clients and one server.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Client-Server Model</a:t>
            </a:r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5926"/>
            <a:ext cx="82296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46482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1-2. The client-server model involves requests and replies.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Introduction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Peer-to-Peer Applications</a:t>
            </a:r>
          </a:p>
        </p:txBody>
      </p:sp>
      <p:pic>
        <p:nvPicPr>
          <p:cNvPr id="7" name="Picture 1029" descr="1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285860"/>
            <a:ext cx="8105804" cy="365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027"/>
          <p:cNvSpPr txBox="1">
            <a:spLocks noChangeArrowheads="1"/>
          </p:cNvSpPr>
          <p:nvPr/>
        </p:nvSpPr>
        <p:spPr bwMode="auto">
          <a:xfrm>
            <a:off x="500034" y="50292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1.3 In  a peer-to-peer system there are no fixed clients and servers.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7072330" y="5805507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2959</TotalTime>
  <Words>988</Words>
  <Application>Microsoft PowerPoint</Application>
  <PresentationFormat>On-screen Show (4:3)</PresentationFormat>
  <Paragraphs>298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Revised_Master</vt:lpstr>
      <vt:lpstr>Clip</vt:lpstr>
      <vt:lpstr> Introduction  </vt:lpstr>
      <vt:lpstr>Introduction Outline</vt:lpstr>
      <vt:lpstr>Definitions</vt:lpstr>
      <vt:lpstr>Internet Access and Flows</vt:lpstr>
      <vt:lpstr>Slide 5</vt:lpstr>
      <vt:lpstr> Networking Application Paradigms  </vt:lpstr>
      <vt:lpstr>Client-Server Applications</vt:lpstr>
      <vt:lpstr>Client-Server Model</vt:lpstr>
      <vt:lpstr>Peer-to-Peer Applications</vt:lpstr>
      <vt:lpstr>Wireless versus Mobile Applications</vt:lpstr>
      <vt:lpstr> Network Classifications  </vt:lpstr>
      <vt:lpstr>Classifying by Transmission Technology</vt:lpstr>
      <vt:lpstr>Classification by Size</vt:lpstr>
      <vt:lpstr>Classification by Size</vt:lpstr>
      <vt:lpstr>Wired LANs</vt:lpstr>
      <vt:lpstr>Wireless LANs (WLANs)</vt:lpstr>
      <vt:lpstr>Wireless Sensor Networks (WSNs)</vt:lpstr>
      <vt:lpstr>Metropolitan Area Networks</vt:lpstr>
      <vt:lpstr>Slide 19</vt:lpstr>
      <vt:lpstr>Network Classification by Size</vt:lpstr>
      <vt:lpstr>  ARPAnet circa 1972  </vt:lpstr>
      <vt:lpstr>Wide Area Networks (WANs)</vt:lpstr>
      <vt:lpstr>internet </vt:lpstr>
      <vt:lpstr>Network Classification by Topology</vt:lpstr>
      <vt:lpstr>Network Classification by Topology</vt:lpstr>
      <vt:lpstr>Network Classification by Topology</vt:lpstr>
      <vt:lpstr>Tree Topology</vt:lpstr>
      <vt:lpstr>Network Classification by Topology</vt:lpstr>
      <vt:lpstr>Network Classification by Topology</vt:lpstr>
      <vt:lpstr>Introduction Summary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122</cp:revision>
  <dcterms:created xsi:type="dcterms:W3CDTF">2004-01-21T20:05:10Z</dcterms:created>
  <dcterms:modified xsi:type="dcterms:W3CDTF">2010-01-07T22:02:41Z</dcterms:modified>
</cp:coreProperties>
</file>