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1"/>
  </p:sldMasterIdLst>
  <p:notesMasterIdLst>
    <p:notesMasterId r:id="rId39"/>
  </p:notesMasterIdLst>
  <p:sldIdLst>
    <p:sldId id="258" r:id="rId2"/>
    <p:sldId id="259" r:id="rId3"/>
    <p:sldId id="260" r:id="rId4"/>
    <p:sldId id="264" r:id="rId5"/>
    <p:sldId id="263" r:id="rId6"/>
    <p:sldId id="265" r:id="rId7"/>
    <p:sldId id="262" r:id="rId8"/>
    <p:sldId id="266" r:id="rId9"/>
    <p:sldId id="267" r:id="rId10"/>
    <p:sldId id="270" r:id="rId11"/>
    <p:sldId id="269" r:id="rId12"/>
    <p:sldId id="271" r:id="rId13"/>
    <p:sldId id="272" r:id="rId14"/>
    <p:sldId id="273" r:id="rId15"/>
    <p:sldId id="274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75" r:id="rId24"/>
    <p:sldId id="283" r:id="rId25"/>
    <p:sldId id="290" r:id="rId26"/>
    <p:sldId id="284" r:id="rId27"/>
    <p:sldId id="285" r:id="rId28"/>
    <p:sldId id="286" r:id="rId29"/>
    <p:sldId id="298" r:id="rId30"/>
    <p:sldId id="299" r:id="rId31"/>
    <p:sldId id="300" r:id="rId32"/>
    <p:sldId id="301" r:id="rId33"/>
    <p:sldId id="287" r:id="rId34"/>
    <p:sldId id="288" r:id="rId35"/>
    <p:sldId id="289" r:id="rId36"/>
    <p:sldId id="304" r:id="rId37"/>
    <p:sldId id="302" r:id="rId3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647B"/>
    <a:srgbClr val="496279"/>
    <a:srgbClr val="476077"/>
    <a:srgbClr val="455E75"/>
    <a:srgbClr val="292E36"/>
    <a:srgbClr val="2A2F37"/>
    <a:srgbClr val="445D74"/>
    <a:srgbClr val="2B2F3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5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fld id="{D93174B3-5286-4FBF-B134-B0F8B43DA1B8}" type="datetimeFigureOut">
              <a:rPr lang="en-US"/>
              <a:pPr>
                <a:defRPr/>
              </a:pPr>
              <a:t>2/18/2010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fld id="{1AC0DB4A-4443-4143-8C68-8D725E03C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8315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ALSO if intermediary node discovers broken next hop, looks in its own cache for new rest of route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8F6576-F6A3-4A93-AB2B-5F7C67F0BC82}" type="slidenum">
              <a:rPr lang="en-US" smtClean="0">
                <a:latin typeface="Arial" charset="0"/>
                <a:ea typeface="ＭＳ Ｐゴシック" pitchFamily="34" charset="-128"/>
              </a:rPr>
              <a:pPr/>
              <a:t>22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E6E6D4-FE37-4AF0-9D71-94C1927112DF}" type="slidenum">
              <a:rPr lang="en-US" smtClean="0">
                <a:latin typeface="Arial" charset="0"/>
                <a:ea typeface="ＭＳ Ｐゴシック" pitchFamily="34" charset="-128"/>
              </a:rPr>
              <a:pPr/>
              <a:t>29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AFE8C8-BFA9-4776-8515-F7E8E6AEAE2B}" type="slidenum">
              <a:rPr lang="en-US" smtClean="0">
                <a:latin typeface="Arial" charset="0"/>
                <a:ea typeface="ＭＳ Ｐゴシック" pitchFamily="34" charset="-128"/>
              </a:rPr>
              <a:pPr/>
              <a:t>30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55675F-32EE-4159-9171-C246FDDAAE48}" type="slidenum">
              <a:rPr lang="en-US" smtClean="0">
                <a:latin typeface="Arial" charset="0"/>
                <a:ea typeface="ＭＳ Ｐゴシック" pitchFamily="34" charset="-128"/>
              </a:rPr>
              <a:pPr/>
              <a:t>31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42C276-1ED5-4349-A50C-6F90A0E908BC}" type="slidenum">
              <a:rPr lang="en-US" smtClean="0">
                <a:latin typeface="Arial" charset="0"/>
                <a:ea typeface="ＭＳ Ｐゴシック" pitchFamily="34" charset="-128"/>
              </a:rPr>
              <a:pPr/>
              <a:t>32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1" y="2501210"/>
            <a:ext cx="6400800" cy="114123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B520D42C-7982-4293-8A64-36199D7B17EF}" type="datetime1">
              <a:rPr lang="en-US"/>
              <a:pPr>
                <a:defRPr/>
              </a:pPr>
              <a:t>2/18/2010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433763" y="6356350"/>
            <a:ext cx="2133600" cy="365125"/>
          </a:xfrm>
        </p:spPr>
        <p:txBody>
          <a:bodyPr/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467" y="0"/>
            <a:ext cx="6519334" cy="1138322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1B65AEDB-B8E2-4841-B34A-163FDBC50A58}" type="datetime1">
              <a:rPr lang="en-US"/>
              <a:pPr>
                <a:defRPr/>
              </a:pPr>
              <a:t>2/18/2010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446463" y="6356350"/>
            <a:ext cx="2133600" cy="365125"/>
          </a:xfrm>
        </p:spPr>
        <p:txBody>
          <a:bodyPr/>
          <a:lstStyle>
            <a:lvl1pPr algn="ctr">
              <a:defRPr sz="1000"/>
            </a:lvl1pPr>
          </a:lstStyle>
          <a:p>
            <a:pPr>
              <a:defRPr/>
            </a:pPr>
            <a:fld id="{CE300F8D-C78D-4E74-829C-A4EA0112E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746D6074-D088-40E0-9CFE-9F9FF29454C7}" type="datetime1">
              <a:rPr lang="en-US"/>
              <a:pPr>
                <a:defRPr/>
              </a:pPr>
              <a:t>2/18/2010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 algn="ctr">
              <a:defRPr sz="1000"/>
            </a:lvl1pPr>
          </a:lstStyle>
          <a:p>
            <a:pPr>
              <a:defRPr/>
            </a:pPr>
            <a:fld id="{C9BC51A2-8847-44D0-9ECD-07EA9E2076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0466" y="274638"/>
            <a:ext cx="6646333" cy="749829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453ADC5C-5BA7-40F3-9EEA-8A71DF94B259}" type="datetime1">
              <a:rPr lang="en-US"/>
              <a:pPr>
                <a:defRPr/>
              </a:pPr>
              <a:t>2/18/2010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471863" y="6356350"/>
            <a:ext cx="2243137" cy="365125"/>
          </a:xfrm>
        </p:spPr>
        <p:txBody>
          <a:bodyPr/>
          <a:lstStyle>
            <a:lvl1pPr algn="ctr">
              <a:defRPr sz="1000"/>
            </a:lvl1pPr>
          </a:lstStyle>
          <a:p>
            <a:pPr>
              <a:defRPr/>
            </a:pPr>
            <a:fld id="{5746243C-C34C-42C6-A0D2-4ED79D626A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7706" y="274638"/>
            <a:ext cx="6679094" cy="749829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5CA93E1-FD6A-4CD7-A7D0-575A7ABDF09F}" type="datetime1">
              <a:rPr lang="en-US"/>
              <a:pPr>
                <a:defRPr/>
              </a:pPr>
              <a:t>2/18/2010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430588" y="6356350"/>
            <a:ext cx="2251075" cy="365125"/>
          </a:xfrm>
        </p:spPr>
        <p:txBody>
          <a:bodyPr/>
          <a:lstStyle>
            <a:lvl1pPr algn="ctr">
              <a:defRPr sz="1000"/>
            </a:lvl1pPr>
          </a:lstStyle>
          <a:p>
            <a:pPr>
              <a:defRPr/>
            </a:pPr>
            <a:fld id="{CB432A8C-944A-48F8-BA70-CEDBD43E3C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5730" y="274638"/>
            <a:ext cx="6641069" cy="766762"/>
          </a:xfrm>
        </p:spPr>
        <p:txBody>
          <a:bodyPr/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D3A57AFB-0730-49B6-94F1-8913EAFAE1E4}" type="datetime1">
              <a:rPr lang="en-US"/>
              <a:pPr>
                <a:defRPr/>
              </a:pPr>
              <a:t>2/18/2010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 algn="ctr">
              <a:defRPr sz="1000"/>
            </a:lvl1pPr>
          </a:lstStyle>
          <a:p>
            <a:pPr>
              <a:defRPr/>
            </a:pPr>
            <a:fld id="{0D241EF9-9B84-424B-A786-C855C45D7F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B9C8009-6535-4058-9F4A-C24F63FC1B52}" type="datetime1">
              <a:rPr lang="en-US"/>
              <a:pPr>
                <a:defRPr/>
              </a:pPr>
              <a:t>2/18/2010</a:t>
            </a:fld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 algn="ctr">
              <a:defRPr sz="1000"/>
            </a:lvl1pPr>
          </a:lstStyle>
          <a:p>
            <a:pPr>
              <a:defRPr/>
            </a:pPr>
            <a:fld id="{48CF21CF-8ACA-467D-982E-070E7BB619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008313" cy="888999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25600"/>
            <a:ext cx="5111750" cy="45005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40000"/>
            <a:ext cx="3008313" cy="3586163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70FB8B99-D0C1-44F3-A2F8-D771E8696545}" type="datetime1">
              <a:rPr lang="en-US"/>
              <a:pPr>
                <a:defRPr/>
              </a:pPr>
              <a:t>2/18/2010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75050" y="6356350"/>
            <a:ext cx="2133600" cy="365125"/>
          </a:xfrm>
        </p:spPr>
        <p:txBody>
          <a:bodyPr/>
          <a:lstStyle>
            <a:lvl1pPr algn="ctr">
              <a:defRPr sz="1000"/>
            </a:lvl1pPr>
          </a:lstStyle>
          <a:p>
            <a:pPr>
              <a:defRPr/>
            </a:pPr>
            <a:fld id="{1196E5BA-E24E-4DC5-80A1-B96E427EDA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76375"/>
            <a:ext cx="5486400" cy="332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43A81C9F-1C8D-49EF-BC30-8A7EDBA37CB7}" type="datetime1">
              <a:rPr lang="en-US"/>
              <a:pPr>
                <a:defRPr/>
              </a:pPr>
              <a:t>2/18/2010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 algn="ctr">
              <a:defRPr sz="1000"/>
            </a:lvl1pPr>
          </a:lstStyle>
          <a:p>
            <a:pPr>
              <a:defRPr/>
            </a:pPr>
            <a:fld id="{BCEECB8F-296C-4FA6-80AD-DB99BFE394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B647B"/>
            </a:gs>
            <a:gs pos="100000">
              <a:srgbClr val="292E3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834CDC-E6C1-4534-836F-2F2BD648924C}" type="datetime1">
              <a:rPr lang="en-US"/>
              <a:pPr>
                <a:defRPr/>
              </a:pPr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890C84-6A79-4472-BEC3-DF722A568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9" descr="bgbottom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63341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0" descr="bgtop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9"/>
          <p:cNvSpPr>
            <a:spLocks noGrp="1"/>
          </p:cNvSpPr>
          <p:nvPr>
            <p:ph type="ctrTitle"/>
          </p:nvPr>
        </p:nvSpPr>
        <p:spPr>
          <a:xfrm>
            <a:off x="1371600" y="2121763"/>
            <a:ext cx="6400800" cy="1141230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A Performance Comparison of Multi-Hop Wireless Ad Hoc Network Routing Protocols</a:t>
            </a:r>
            <a:endParaRPr lang="en-US" dirty="0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By Josh </a:t>
            </a:r>
            <a:r>
              <a:rPr lang="en-US" sz="2000" dirty="0" err="1" smtClean="0"/>
              <a:t>Broch</a:t>
            </a:r>
            <a:r>
              <a:rPr lang="en-US" sz="2000" dirty="0" smtClean="0"/>
              <a:t>, David A. </a:t>
            </a:r>
            <a:r>
              <a:rPr lang="en-US" sz="2000" dirty="0" err="1" smtClean="0"/>
              <a:t>Maltz</a:t>
            </a:r>
            <a:r>
              <a:rPr lang="en-US" sz="2000" dirty="0" smtClean="0"/>
              <a:t>, David B. Johnson, </a:t>
            </a:r>
            <a:r>
              <a:rPr lang="en-US" sz="2000" dirty="0" err="1" smtClean="0"/>
              <a:t>Yih</a:t>
            </a:r>
            <a:r>
              <a:rPr lang="en-US" sz="2000" dirty="0" smtClean="0"/>
              <a:t>-Chun </a:t>
            </a:r>
            <a:r>
              <a:rPr lang="en-US" sz="2000" dirty="0" err="1" smtClean="0"/>
              <a:t>Hu</a:t>
            </a:r>
            <a:r>
              <a:rPr lang="en-US" sz="2000" dirty="0" smtClean="0"/>
              <a:t>, </a:t>
            </a:r>
            <a:r>
              <a:rPr lang="en-US" sz="2000" dirty="0" err="1" smtClean="0"/>
              <a:t>Jorjeta</a:t>
            </a:r>
            <a:r>
              <a:rPr lang="en-US" sz="2000" dirty="0" smtClean="0"/>
              <a:t> </a:t>
            </a:r>
            <a:r>
              <a:rPr lang="en-US" sz="2000" dirty="0" err="1" smtClean="0"/>
              <a:t>Jetcheva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091543" y="5038635"/>
            <a:ext cx="5776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Presentation by: 	Michael </a:t>
            </a:r>
            <a:r>
              <a:rPr lang="en-US" sz="2400" dirty="0" err="1" smtClean="0">
                <a:solidFill>
                  <a:schemeClr val="bg1"/>
                </a:solidFill>
              </a:rPr>
              <a:t>Molignano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	Jacob </a:t>
            </a:r>
            <a:r>
              <a:rPr lang="en-US" sz="2400" dirty="0" err="1" smtClean="0">
                <a:solidFill>
                  <a:schemeClr val="bg1"/>
                </a:solidFill>
              </a:rPr>
              <a:t>Tanenbaum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	John </a:t>
            </a:r>
            <a:r>
              <a:rPr lang="en-US" sz="2400" dirty="0" err="1" smtClean="0">
                <a:solidFill>
                  <a:schemeClr val="bg1"/>
                </a:solidFill>
              </a:rPr>
              <a:t>Vilk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13" y="2409371"/>
            <a:ext cx="7772400" cy="1362075"/>
          </a:xfrm>
        </p:spPr>
        <p:txBody>
          <a:bodyPr/>
          <a:lstStyle/>
          <a:p>
            <a:pPr algn="ctr"/>
            <a:r>
              <a:rPr lang="en-US" sz="4800" dirty="0" smtClean="0"/>
              <a:t>Section 3: </a:t>
            </a:r>
            <a:br>
              <a:rPr lang="en-US" sz="4800" dirty="0" smtClean="0"/>
            </a:br>
            <a:r>
              <a:rPr lang="en-US" sz="4800" dirty="0" smtClean="0"/>
              <a:t>ROUTING PROTOCOLS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Protocols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pitchFamily="-111" charset="-128"/>
              <a:cs typeface="+mn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Tested Four Routing Protocols:</a:t>
            </a:r>
          </a:p>
          <a:p>
            <a:pPr lvl="1"/>
            <a:r>
              <a:rPr lang="en-US" sz="3600" dirty="0" smtClean="0"/>
              <a:t>DSDV</a:t>
            </a:r>
          </a:p>
          <a:p>
            <a:pPr lvl="1"/>
            <a:r>
              <a:rPr lang="en-US" sz="3600" dirty="0" smtClean="0"/>
              <a:t>TORA</a:t>
            </a:r>
          </a:p>
          <a:p>
            <a:pPr lvl="1"/>
            <a:r>
              <a:rPr lang="en-US" sz="3600" dirty="0" smtClean="0"/>
              <a:t>DSR</a:t>
            </a:r>
          </a:p>
          <a:p>
            <a:pPr lvl="1"/>
            <a:r>
              <a:rPr lang="en-US" sz="3600" dirty="0" smtClean="0"/>
              <a:t>AODV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Protocols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General improvements for all protocols:</a:t>
            </a:r>
          </a:p>
          <a:p>
            <a:pPr lvl="1"/>
            <a:r>
              <a:rPr lang="en-US" dirty="0" smtClean="0"/>
              <a:t>Periodic broadcasts/broadcast responses delayed randomly from 0-10 milliseconds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Routing packets inserted </a:t>
            </a:r>
            <a:r>
              <a:rPr lang="en-US" b="1" dirty="0" smtClean="0">
                <a:solidFill>
                  <a:srgbClr val="00B0F0"/>
                </a:solidFill>
              </a:rPr>
              <a:t>first</a:t>
            </a:r>
            <a:r>
              <a:rPr lang="en-US" dirty="0" smtClean="0">
                <a:solidFill>
                  <a:srgbClr val="00B0F0"/>
                </a:solidFill>
              </a:rPr>
              <a:t> in NIC buffer!</a:t>
            </a:r>
          </a:p>
          <a:p>
            <a:pPr lvl="2"/>
            <a:r>
              <a:rPr lang="en-US" dirty="0" smtClean="0"/>
              <a:t>Other types of packets (ARP, data) queued at the end of buffer</a:t>
            </a:r>
          </a:p>
          <a:p>
            <a:pPr lvl="1"/>
            <a:r>
              <a:rPr lang="en-US" dirty="0" smtClean="0"/>
              <a:t>Used MAC layer link breakage detection</a:t>
            </a:r>
          </a:p>
          <a:p>
            <a:pPr lvl="2"/>
            <a:r>
              <a:rPr lang="en-US" dirty="0" smtClean="0"/>
              <a:t>Not used in DSDV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7577" y="0"/>
            <a:ext cx="7226422" cy="1138322"/>
          </a:xfrm>
        </p:spPr>
        <p:txBody>
          <a:bodyPr/>
          <a:lstStyle/>
          <a:p>
            <a:r>
              <a:rPr lang="en-US" sz="3200" dirty="0" smtClean="0"/>
              <a:t>Destination-Sequenced Distance Vector (DSDV)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08" y="1600200"/>
            <a:ext cx="8948691" cy="4880499"/>
          </a:xfrm>
        </p:spPr>
        <p:txBody>
          <a:bodyPr/>
          <a:lstStyle/>
          <a:p>
            <a:r>
              <a:rPr lang="en-US" dirty="0" smtClean="0"/>
              <a:t>Hop-by-hop distance vector protocol</a:t>
            </a:r>
          </a:p>
          <a:p>
            <a:r>
              <a:rPr lang="en-US" dirty="0" smtClean="0"/>
              <a:t>Loop freedom!</a:t>
            </a:r>
          </a:p>
          <a:p>
            <a:r>
              <a:rPr lang="en-US" dirty="0" smtClean="0"/>
              <a:t>Each node has a sequence </a:t>
            </a:r>
            <a:br>
              <a:rPr lang="en-US" dirty="0" smtClean="0"/>
            </a:br>
            <a:r>
              <a:rPr lang="en-US" dirty="0" smtClean="0"/>
              <a:t>number</a:t>
            </a:r>
          </a:p>
          <a:p>
            <a:r>
              <a:rPr lang="en-US" dirty="0" smtClean="0"/>
              <a:t>Routes on routing table:</a:t>
            </a:r>
          </a:p>
          <a:p>
            <a:pPr lvl="1"/>
            <a:r>
              <a:rPr lang="en-US" dirty="0" smtClean="0"/>
              <a:t>Next hop to destination</a:t>
            </a:r>
          </a:p>
          <a:p>
            <a:pPr lvl="1"/>
            <a:r>
              <a:rPr lang="en-US" dirty="0" smtClean="0"/>
              <a:t>Sequence number of destination</a:t>
            </a:r>
          </a:p>
          <a:p>
            <a:pPr lvl="1"/>
            <a:r>
              <a:rPr lang="en-US" dirty="0" smtClean="0"/>
              <a:t>Metric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DSDV: Sequence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887767"/>
            <a:ext cx="8229600" cy="5582074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Nodes advertise even sequence numbers</a:t>
            </a:r>
          </a:p>
          <a:p>
            <a:pPr lvl="1"/>
            <a:r>
              <a:rPr lang="en-US" dirty="0" smtClean="0"/>
              <a:t>Numbers </a:t>
            </a:r>
            <a:r>
              <a:rPr lang="en-US" b="1" i="1" dirty="0" smtClean="0">
                <a:solidFill>
                  <a:srgbClr val="00B0F0"/>
                </a:solidFill>
              </a:rPr>
              <a:t>increase</a:t>
            </a:r>
            <a:r>
              <a:rPr lang="en-US" dirty="0" smtClean="0"/>
              <a:t> over time</a:t>
            </a:r>
          </a:p>
          <a:p>
            <a:r>
              <a:rPr lang="en-US" dirty="0" smtClean="0"/>
              <a:t>Greater sequence numbers = newer data</a:t>
            </a:r>
          </a:p>
          <a:p>
            <a:pPr lvl="1"/>
            <a:r>
              <a:rPr lang="en-US" dirty="0" smtClean="0"/>
              <a:t>Route with greatest sequence number is used</a:t>
            </a:r>
          </a:p>
          <a:p>
            <a:pPr lvl="1"/>
            <a:r>
              <a:rPr lang="en-US" dirty="0" smtClean="0"/>
              <a:t>Ties determined by metric</a:t>
            </a:r>
          </a:p>
          <a:p>
            <a:r>
              <a:rPr lang="en-US" b="1" i="1" dirty="0" smtClean="0">
                <a:solidFill>
                  <a:srgbClr val="00B0F0"/>
                </a:solidFill>
              </a:rPr>
              <a:t>Odd</a:t>
            </a:r>
            <a:r>
              <a:rPr lang="en-US" dirty="0" smtClean="0"/>
              <a:t> sequence number advertised for broken routes with infinite metric</a:t>
            </a:r>
          </a:p>
          <a:p>
            <a:pPr lvl="1"/>
            <a:r>
              <a:rPr lang="en-US" dirty="0" smtClean="0"/>
              <a:t>Bad news will travel fast</a:t>
            </a:r>
          </a:p>
          <a:p>
            <a:pPr lvl="1"/>
            <a:r>
              <a:rPr lang="en-US" dirty="0" smtClean="0"/>
              <a:t>Link Layer link breakage not needed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DSDV: Flavors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2774"/>
            <a:ext cx="8229600" cy="508690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DSDV-</a:t>
            </a:r>
            <a:r>
              <a:rPr lang="en-US" b="1" dirty="0" smtClean="0">
                <a:solidFill>
                  <a:schemeClr val="accent2"/>
                </a:solidFill>
              </a:rPr>
              <a:t>SQ </a:t>
            </a:r>
            <a:r>
              <a:rPr lang="en-US" dirty="0" smtClean="0"/>
              <a:t>(Used for paper results)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sz="2800" dirty="0" smtClean="0"/>
              <a:t>New </a:t>
            </a:r>
            <a:r>
              <a:rPr lang="en-US" sz="2800" b="1" dirty="0" smtClean="0">
                <a:solidFill>
                  <a:schemeClr val="accent2"/>
                </a:solidFill>
              </a:rPr>
              <a:t>s</a:t>
            </a:r>
            <a:r>
              <a:rPr lang="en-US" sz="2800" dirty="0" smtClean="0"/>
              <a:t>e</a:t>
            </a:r>
            <a:r>
              <a:rPr lang="en-US" sz="2800" b="1" dirty="0" smtClean="0">
                <a:solidFill>
                  <a:schemeClr val="accent2"/>
                </a:solidFill>
              </a:rPr>
              <a:t>q</a:t>
            </a:r>
            <a:r>
              <a:rPr lang="en-US" sz="2800" dirty="0" smtClean="0"/>
              <a:t>uence numbers trigger updates</a:t>
            </a:r>
          </a:p>
          <a:p>
            <a:r>
              <a:rPr lang="en-US" sz="2800" dirty="0" smtClean="0"/>
              <a:t>Broken links detected faster</a:t>
            </a:r>
          </a:p>
          <a:p>
            <a:pPr lvl="1"/>
            <a:r>
              <a:rPr lang="en-US" sz="2400" dirty="0" smtClean="0"/>
              <a:t>Increases packet delivery ratio</a:t>
            </a:r>
          </a:p>
          <a:p>
            <a:r>
              <a:rPr lang="en-US" sz="2800" dirty="0" smtClean="0"/>
              <a:t>More overhead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DSDV</a:t>
            </a:r>
          </a:p>
          <a:p>
            <a:r>
              <a:rPr lang="en-US" sz="2800" dirty="0" smtClean="0"/>
              <a:t>New metrics trigger updates</a:t>
            </a:r>
          </a:p>
          <a:p>
            <a:r>
              <a:rPr lang="en-US" sz="2800" dirty="0" smtClean="0"/>
              <a:t>Less overhead</a:t>
            </a:r>
          </a:p>
          <a:p>
            <a:r>
              <a:rPr lang="en-US" sz="2800" dirty="0" smtClean="0"/>
              <a:t>Broken links not detected as fast</a:t>
            </a:r>
          </a:p>
          <a:p>
            <a:pPr lvl="1"/>
            <a:r>
              <a:rPr lang="en-US" sz="2400" dirty="0" smtClean="0"/>
              <a:t>Decreased packet delivery ratio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9"/>
          <p:cNvSpPr>
            <a:spLocks noGrp="1"/>
          </p:cNvSpPr>
          <p:nvPr>
            <p:ph type="title"/>
          </p:nvPr>
        </p:nvSpPr>
        <p:spPr>
          <a:xfrm>
            <a:off x="1817688" y="153988"/>
            <a:ext cx="7183437" cy="7493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Temporally-Ordered Routing Algorithm (TORA)</a:t>
            </a:r>
          </a:p>
        </p:txBody>
      </p:sp>
      <p:sp>
        <p:nvSpPr>
          <p:cNvPr id="11267" name="Content Placeholder 13"/>
          <p:cNvSpPr>
            <a:spLocks noGrp="1"/>
          </p:cNvSpPr>
          <p:nvPr>
            <p:ph sz="quarter" idx="4"/>
          </p:nvPr>
        </p:nvSpPr>
        <p:spPr>
          <a:xfrm>
            <a:off x="546100" y="1535113"/>
            <a:ext cx="8134350" cy="459105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Distributed routing protocol based on “link reversal” algorithm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Quickly discover routes </a:t>
            </a:r>
            <a:r>
              <a:rPr lang="en-US" b="1" smtClean="0">
                <a:ea typeface="ＭＳ Ｐゴシック" pitchFamily="34" charset="-128"/>
              </a:rPr>
              <a:t>on demand</a:t>
            </a:r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Algorithm focused to minimized communication overhead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Layered on </a:t>
            </a:r>
            <a:r>
              <a:rPr lang="en-US" b="1" smtClean="0">
                <a:solidFill>
                  <a:schemeClr val="accent2"/>
                </a:solidFill>
                <a:ea typeface="ＭＳ Ｐゴシック" pitchFamily="34" charset="-128"/>
              </a:rPr>
              <a:t>IMEP</a:t>
            </a:r>
            <a:r>
              <a:rPr lang="en-US" b="1" smtClean="0">
                <a:ea typeface="ＭＳ Ｐゴシック" pitchFamily="34" charset="-128"/>
              </a:rPr>
              <a:t> (</a:t>
            </a:r>
            <a:r>
              <a:rPr lang="en-US" b="1" smtClean="0">
                <a:solidFill>
                  <a:schemeClr val="accent2"/>
                </a:solidFill>
                <a:ea typeface="ＭＳ Ｐゴシック" pitchFamily="34" charset="-128"/>
              </a:rPr>
              <a:t>I</a:t>
            </a:r>
            <a:r>
              <a:rPr lang="en-US" b="1" smtClean="0">
                <a:ea typeface="ＭＳ Ｐゴシック" pitchFamily="34" charset="-128"/>
              </a:rPr>
              <a:t>nternet </a:t>
            </a:r>
            <a:r>
              <a:rPr lang="en-US" b="1" smtClean="0">
                <a:solidFill>
                  <a:schemeClr val="accent2"/>
                </a:solidFill>
                <a:ea typeface="ＭＳ Ｐゴシック" pitchFamily="34" charset="-128"/>
              </a:rPr>
              <a:t>M</a:t>
            </a:r>
            <a:r>
              <a:rPr lang="en-US" b="1" smtClean="0">
                <a:ea typeface="ＭＳ Ｐゴシック" pitchFamily="34" charset="-128"/>
              </a:rPr>
              <a:t>ANET </a:t>
            </a:r>
            <a:r>
              <a:rPr lang="en-US" b="1" smtClean="0">
                <a:solidFill>
                  <a:schemeClr val="accent2"/>
                </a:solidFill>
                <a:ea typeface="ＭＳ Ｐゴシック" pitchFamily="34" charset="-128"/>
              </a:rPr>
              <a:t>E</a:t>
            </a:r>
            <a:r>
              <a:rPr lang="en-US" b="1" smtClean="0">
                <a:ea typeface="ＭＳ Ｐゴシック" pitchFamily="34" charset="-128"/>
              </a:rPr>
              <a:t>ncapsulation </a:t>
            </a:r>
            <a:r>
              <a:rPr lang="en-US" b="1" smtClean="0">
                <a:solidFill>
                  <a:schemeClr val="accent2"/>
                </a:solidFill>
                <a:ea typeface="ＭＳ Ｐゴシック" pitchFamily="34" charset="-128"/>
              </a:rPr>
              <a:t>P</a:t>
            </a:r>
            <a:r>
              <a:rPr lang="en-US" b="1" smtClean="0">
                <a:ea typeface="ＭＳ Ｐゴシック" pitchFamily="34" charset="-128"/>
              </a:rPr>
              <a:t>rotocol)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Provides reliable and in-order control message delivery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Periodic </a:t>
            </a:r>
            <a:r>
              <a:rPr lang="en-US" smtClean="0">
                <a:solidFill>
                  <a:srgbClr val="00B050"/>
                </a:solidFill>
                <a:ea typeface="ＭＳ Ｐゴシック" pitchFamily="34" charset="-128"/>
              </a:rPr>
              <a:t>BEACON</a:t>
            </a:r>
            <a:r>
              <a:rPr lang="en-US" smtClean="0">
                <a:ea typeface="ＭＳ Ｐゴシック" pitchFamily="34" charset="-128"/>
              </a:rPr>
              <a:t> / </a:t>
            </a:r>
            <a:r>
              <a:rPr lang="en-US" smtClean="0">
                <a:solidFill>
                  <a:srgbClr val="00B050"/>
                </a:solidFill>
                <a:ea typeface="ＭＳ Ｐゴシック" pitchFamily="34" charset="-128"/>
              </a:rPr>
              <a:t>HELLO</a:t>
            </a:r>
            <a:r>
              <a:rPr lang="en-US" smtClean="0">
                <a:ea typeface="ＭＳ Ｐゴシック" pitchFamily="34" charset="-128"/>
              </a:rPr>
              <a:t> packets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9"/>
          <p:cNvSpPr>
            <a:spLocks noGrp="1"/>
          </p:cNvSpPr>
          <p:nvPr>
            <p:ph type="title"/>
          </p:nvPr>
        </p:nvSpPr>
        <p:spPr>
          <a:xfrm>
            <a:off x="1817688" y="153988"/>
            <a:ext cx="7183437" cy="7493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TORA Mechanisms</a:t>
            </a:r>
          </a:p>
        </p:txBody>
      </p:sp>
      <p:sp>
        <p:nvSpPr>
          <p:cNvPr id="12291" name="Content Placeholder 13"/>
          <p:cNvSpPr>
            <a:spLocks noGrp="1"/>
          </p:cNvSpPr>
          <p:nvPr>
            <p:ph sz="quarter" idx="4"/>
          </p:nvPr>
        </p:nvSpPr>
        <p:spPr>
          <a:xfrm>
            <a:off x="158750" y="1535113"/>
            <a:ext cx="8842375" cy="459105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Links between each nodes measured in “heights”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Direction of link goes from </a:t>
            </a:r>
            <a:r>
              <a:rPr lang="en-US" b="1" smtClean="0">
                <a:ea typeface="ＭＳ Ｐゴシック" pitchFamily="34" charset="-128"/>
              </a:rPr>
              <a:t>higher</a:t>
            </a:r>
            <a:r>
              <a:rPr lang="en-US" smtClean="0">
                <a:ea typeface="ＭＳ Ｐゴシック" pitchFamily="34" charset="-128"/>
              </a:rPr>
              <a:t> → </a:t>
            </a:r>
            <a:r>
              <a:rPr lang="en-US" b="1" smtClean="0">
                <a:ea typeface="ＭＳ Ｐゴシック" pitchFamily="34" charset="-128"/>
              </a:rPr>
              <a:t>lower</a:t>
            </a:r>
            <a:r>
              <a:rPr lang="en-US" smtClean="0">
                <a:ea typeface="ＭＳ Ｐゴシック" pitchFamily="34" charset="-128"/>
              </a:rPr>
              <a:t> heights</a:t>
            </a:r>
            <a:endParaRPr lang="en-US" b="1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As the nodes move, the heights between each node changes, causing new routes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Node sends a </a:t>
            </a:r>
            <a:r>
              <a:rPr lang="en-US" smtClean="0">
                <a:solidFill>
                  <a:srgbClr val="00B050"/>
                </a:solidFill>
                <a:ea typeface="ＭＳ Ｐゴシック" pitchFamily="34" charset="-128"/>
              </a:rPr>
              <a:t>QUERY</a:t>
            </a:r>
            <a:r>
              <a:rPr lang="en-US" smtClean="0">
                <a:ea typeface="ＭＳ Ｐゴシック" pitchFamily="34" charset="-128"/>
              </a:rPr>
              <a:t> with destination address</a:t>
            </a:r>
          </a:p>
          <a:p>
            <a:pPr eaLnBrk="1" hangingPunct="1"/>
            <a:r>
              <a:rPr lang="en-US" smtClean="0">
                <a:solidFill>
                  <a:srgbClr val="00B050"/>
                </a:solidFill>
                <a:ea typeface="ＭＳ Ｐゴシック" pitchFamily="34" charset="-128"/>
              </a:rPr>
              <a:t>UPDATE</a:t>
            </a:r>
            <a:r>
              <a:rPr lang="en-US" smtClean="0">
                <a:ea typeface="ＭＳ Ｐゴシック" pitchFamily="34" charset="-128"/>
              </a:rPr>
              <a:t> sent back from destination or intermediate node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Contains height from node to destination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Each node receiving </a:t>
            </a:r>
            <a:r>
              <a:rPr lang="en-US" smtClean="0">
                <a:solidFill>
                  <a:srgbClr val="00B050"/>
                </a:solidFill>
                <a:ea typeface="ＭＳ Ｐゴシック" pitchFamily="34" charset="-128"/>
              </a:rPr>
              <a:t>UPDATE</a:t>
            </a:r>
            <a:r>
              <a:rPr lang="en-US" smtClean="0">
                <a:ea typeface="ＭＳ Ｐゴシック" pitchFamily="34" charset="-128"/>
              </a:rPr>
              <a:t> sets its height greater than neighbor it received from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Creates a graph of directed links from source to destination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9"/>
          <p:cNvSpPr>
            <a:spLocks noGrp="1"/>
          </p:cNvSpPr>
          <p:nvPr>
            <p:ph type="title"/>
          </p:nvPr>
        </p:nvSpPr>
        <p:spPr>
          <a:xfrm>
            <a:off x="1817688" y="153988"/>
            <a:ext cx="7183437" cy="7493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TORA Implementation Decisions</a:t>
            </a:r>
          </a:p>
        </p:txBody>
      </p:sp>
      <p:sp>
        <p:nvSpPr>
          <p:cNvPr id="13315" name="Content Placeholder 13"/>
          <p:cNvSpPr>
            <a:spLocks noGrp="1"/>
          </p:cNvSpPr>
          <p:nvPr>
            <p:ph sz="quarter" idx="4"/>
          </p:nvPr>
        </p:nvSpPr>
        <p:spPr>
          <a:xfrm>
            <a:off x="546100" y="1535113"/>
            <a:ext cx="8134350" cy="459105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accent2"/>
                </a:solidFill>
                <a:ea typeface="ＭＳ Ｐゴシック" pitchFamily="34" charset="-128"/>
              </a:rPr>
              <a:t>IMEP</a:t>
            </a:r>
            <a:r>
              <a:rPr lang="en-US" sz="2800" smtClean="0">
                <a:ea typeface="ＭＳ Ｐゴシック" pitchFamily="34" charset="-128"/>
              </a:rPr>
              <a:t> queues objects to allow aggregation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Reduce overhead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Only aggregate </a:t>
            </a:r>
            <a:r>
              <a:rPr lang="en-US" smtClean="0">
                <a:solidFill>
                  <a:srgbClr val="00B050"/>
                </a:solidFill>
                <a:ea typeface="ＭＳ Ｐゴシック" pitchFamily="34" charset="-128"/>
              </a:rPr>
              <a:t>HELLO</a:t>
            </a:r>
            <a:r>
              <a:rPr lang="en-US" smtClean="0">
                <a:ea typeface="ＭＳ Ｐゴシック" pitchFamily="34" charset="-128"/>
              </a:rPr>
              <a:t> and </a:t>
            </a:r>
            <a:r>
              <a:rPr lang="en-US" smtClean="0">
                <a:solidFill>
                  <a:srgbClr val="00B050"/>
                </a:solidFill>
                <a:ea typeface="ＭＳ Ｐゴシック" pitchFamily="34" charset="-128"/>
              </a:rPr>
              <a:t>ACK</a:t>
            </a:r>
            <a:r>
              <a:rPr lang="en-US" smtClean="0">
                <a:ea typeface="ＭＳ Ｐゴシック" pitchFamily="34" charset="-128"/>
              </a:rPr>
              <a:t> packets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>
              <a:buFont typeface="Arial" charset="0"/>
              <a:buNone/>
            </a:pPr>
            <a:endParaRPr lang="en-US" smtClean="0">
              <a:ea typeface="ＭＳ Ｐゴシック" pitchFamily="34" charset="-128"/>
            </a:endParaRPr>
          </a:p>
          <a:p>
            <a:pPr lvl="1" eaLnBrk="1" hangingPunct="1">
              <a:buFont typeface="Arial" charset="0"/>
              <a:buNone/>
            </a:pPr>
            <a:r>
              <a:rPr lang="en-US" smtClean="0">
                <a:ea typeface="ＭＳ Ｐゴシック" pitchFamily="34" charset="-128"/>
              </a:rPr>
              <a:t>		   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>
                <a:ea typeface="ＭＳ Ｐゴシック" pitchFamily="34" charset="-128"/>
              </a:rPr>
              <a:t>		   Constants were chosen through experimentation</a:t>
            </a:r>
          </a:p>
          <a:p>
            <a:pPr lvl="1" eaLnBrk="1" hangingPunct="1">
              <a:buFont typeface="Arial" charset="0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6125" y="3460750"/>
            <a:ext cx="511175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9"/>
          <p:cNvSpPr>
            <a:spLocks noGrp="1"/>
          </p:cNvSpPr>
          <p:nvPr>
            <p:ph type="title"/>
          </p:nvPr>
        </p:nvSpPr>
        <p:spPr>
          <a:xfrm>
            <a:off x="1817688" y="153988"/>
            <a:ext cx="7183437" cy="7493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Dynamic Source Routing (DSR)</a:t>
            </a:r>
          </a:p>
        </p:txBody>
      </p:sp>
      <p:sp>
        <p:nvSpPr>
          <p:cNvPr id="14339" name="Content Placeholder 13"/>
          <p:cNvSpPr>
            <a:spLocks noGrp="1"/>
          </p:cNvSpPr>
          <p:nvPr>
            <p:ph sz="quarter" idx="4"/>
          </p:nvPr>
        </p:nvSpPr>
        <p:spPr>
          <a:xfrm>
            <a:off x="546100" y="1535113"/>
            <a:ext cx="8134350" cy="459105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Uses </a:t>
            </a:r>
            <a:r>
              <a:rPr lang="en-US" i="1" smtClean="0">
                <a:solidFill>
                  <a:srgbClr val="00B0F0"/>
                </a:solidFill>
                <a:ea typeface="ＭＳ Ｐゴシック" pitchFamily="34" charset="-128"/>
              </a:rPr>
              <a:t>source routing</a:t>
            </a:r>
            <a:r>
              <a:rPr lang="en-US" smtClean="0">
                <a:ea typeface="ＭＳ Ｐゴシック" pitchFamily="34" charset="-128"/>
              </a:rPr>
              <a:t> instead of hop-by-hop routing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Each packet carries complete route in header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Designed for multi-hop wireless ad hoc networks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b="1" smtClean="0">
                <a:ea typeface="ＭＳ Ｐゴシック" pitchFamily="34" charset="-128"/>
              </a:rPr>
              <a:t>Advantages: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Intermediate nodes do not need to maintain up-to-date routing information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Eliminates need of periodic route advertisements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Eliminates need of periodic neighbor detection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Requires two mechanisms: </a:t>
            </a:r>
            <a:r>
              <a:rPr lang="en-US" b="1" smtClean="0">
                <a:ea typeface="ＭＳ Ｐゴシック" pitchFamily="34" charset="-128"/>
              </a:rPr>
              <a:t>Route Discovery</a:t>
            </a:r>
            <a:r>
              <a:rPr lang="en-US" smtClean="0">
                <a:ea typeface="ＭＳ Ｐゴシック" pitchFamily="34" charset="-128"/>
              </a:rPr>
              <a:t> and </a:t>
            </a:r>
            <a:r>
              <a:rPr lang="en-US" b="1" smtClean="0">
                <a:ea typeface="ＭＳ Ｐゴシック" pitchFamily="34" charset="-128"/>
              </a:rPr>
              <a:t>Route Maintenance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13" y="2409371"/>
            <a:ext cx="7772400" cy="1362075"/>
          </a:xfrm>
        </p:spPr>
        <p:txBody>
          <a:bodyPr/>
          <a:lstStyle/>
          <a:p>
            <a:pPr algn="ctr"/>
            <a:r>
              <a:rPr lang="en-US" sz="4800" dirty="0" smtClean="0"/>
              <a:t>Section 1: Introduction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9"/>
          <p:cNvSpPr>
            <a:spLocks noGrp="1"/>
          </p:cNvSpPr>
          <p:nvPr>
            <p:ph type="title"/>
          </p:nvPr>
        </p:nvSpPr>
        <p:spPr>
          <a:xfrm>
            <a:off x="1817688" y="153988"/>
            <a:ext cx="7183437" cy="7493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DSR Route Discovery</a:t>
            </a:r>
          </a:p>
        </p:txBody>
      </p:sp>
      <p:sp>
        <p:nvSpPr>
          <p:cNvPr id="15363" name="Content Placeholder 13"/>
          <p:cNvSpPr>
            <a:spLocks noGrp="1"/>
          </p:cNvSpPr>
          <p:nvPr>
            <p:ph sz="quarter" idx="4"/>
          </p:nvPr>
        </p:nvSpPr>
        <p:spPr>
          <a:xfrm>
            <a:off x="546100" y="1535113"/>
            <a:ext cx="8134350" cy="459105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Node looking for route broadcasts </a:t>
            </a:r>
            <a:r>
              <a:rPr lang="en-US" smtClean="0">
                <a:solidFill>
                  <a:srgbClr val="00B050"/>
                </a:solidFill>
                <a:ea typeface="ＭＳ Ｐゴシック" pitchFamily="34" charset="-128"/>
              </a:rPr>
              <a:t>ROUTE REQUEST</a:t>
            </a:r>
            <a:endParaRPr lang="en-US" smtClean="0">
              <a:ea typeface="ＭＳ Ｐゴシック" pitchFamily="34" charset="-128"/>
            </a:endParaRP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Packet is </a:t>
            </a:r>
            <a:r>
              <a:rPr lang="en-US" i="1" smtClean="0">
                <a:solidFill>
                  <a:srgbClr val="00B0F0"/>
                </a:solidFill>
                <a:ea typeface="ＭＳ Ｐゴシック" pitchFamily="34" charset="-128"/>
              </a:rPr>
              <a:t>flooded</a:t>
            </a:r>
            <a:r>
              <a:rPr lang="en-US" smtClean="0">
                <a:ea typeface="ＭＳ Ｐゴシック" pitchFamily="34" charset="-128"/>
              </a:rPr>
              <a:t> through network</a:t>
            </a:r>
          </a:p>
          <a:p>
            <a:pPr eaLnBrk="1" hangingPunct="1"/>
            <a:r>
              <a:rPr lang="en-US" smtClean="0">
                <a:solidFill>
                  <a:srgbClr val="00B050"/>
                </a:solidFill>
                <a:ea typeface="ＭＳ Ｐゴシック" pitchFamily="34" charset="-128"/>
              </a:rPr>
              <a:t>ROUTE REPLY</a:t>
            </a:r>
            <a:r>
              <a:rPr lang="en-US" smtClean="0">
                <a:ea typeface="ＭＳ Ｐゴシック" pitchFamily="34" charset="-128"/>
              </a:rPr>
              <a:t> sent back from destination or intermediate node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Each node maintains cache of routes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Source route put in header</a:t>
            </a: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7363" y="4630738"/>
            <a:ext cx="56292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9"/>
          <p:cNvSpPr>
            <a:spLocks noGrp="1"/>
          </p:cNvSpPr>
          <p:nvPr>
            <p:ph type="title"/>
          </p:nvPr>
        </p:nvSpPr>
        <p:spPr>
          <a:xfrm>
            <a:off x="1817688" y="153988"/>
            <a:ext cx="7183437" cy="7493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DSR Route Maintenance</a:t>
            </a:r>
          </a:p>
        </p:txBody>
      </p:sp>
      <p:sp>
        <p:nvSpPr>
          <p:cNvPr id="16387" name="Content Placeholder 13"/>
          <p:cNvSpPr>
            <a:spLocks noGrp="1"/>
          </p:cNvSpPr>
          <p:nvPr>
            <p:ph sz="quarter" idx="4"/>
          </p:nvPr>
        </p:nvSpPr>
        <p:spPr>
          <a:xfrm>
            <a:off x="546100" y="1535113"/>
            <a:ext cx="8134350" cy="459105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Used to detect change in network topology causing route to fail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Node is notified with </a:t>
            </a:r>
            <a:r>
              <a:rPr lang="en-US" smtClean="0">
                <a:solidFill>
                  <a:srgbClr val="00B050"/>
                </a:solidFill>
                <a:ea typeface="ＭＳ Ｐゴシック" pitchFamily="34" charset="-128"/>
              </a:rPr>
              <a:t>ROUTE ERROR</a:t>
            </a:r>
            <a:r>
              <a:rPr lang="en-US" smtClean="0">
                <a:ea typeface="ＭＳ Ｐゴシック" pitchFamily="34" charset="-128"/>
              </a:rPr>
              <a:t> packet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Uses valid route from cache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Invoke Route Discovery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850" y="4514850"/>
            <a:ext cx="69723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9"/>
          <p:cNvSpPr>
            <a:spLocks noGrp="1"/>
          </p:cNvSpPr>
          <p:nvPr>
            <p:ph type="title"/>
          </p:nvPr>
        </p:nvSpPr>
        <p:spPr>
          <a:xfrm>
            <a:off x="1817688" y="153988"/>
            <a:ext cx="7183437" cy="7493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DSR Implementation Decisions</a:t>
            </a:r>
          </a:p>
        </p:txBody>
      </p:sp>
      <p:sp>
        <p:nvSpPr>
          <p:cNvPr id="17411" name="Content Placeholder 13"/>
          <p:cNvSpPr>
            <a:spLocks noGrp="1"/>
          </p:cNvSpPr>
          <p:nvPr>
            <p:ph sz="quarter" idx="4"/>
          </p:nvPr>
        </p:nvSpPr>
        <p:spPr>
          <a:xfrm>
            <a:off x="546100" y="1535113"/>
            <a:ext cx="8134350" cy="459105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Required use of </a:t>
            </a:r>
            <a:r>
              <a:rPr lang="en-US" i="1" smtClean="0">
                <a:solidFill>
                  <a:srgbClr val="00B0F0"/>
                </a:solidFill>
                <a:ea typeface="ＭＳ Ｐゴシック" pitchFamily="34" charset="-128"/>
              </a:rPr>
              <a:t>Bidirectional</a:t>
            </a:r>
            <a:r>
              <a:rPr lang="en-US" smtClean="0">
                <a:ea typeface="ＭＳ Ｐゴシック" pitchFamily="34" charset="-128"/>
              </a:rPr>
              <a:t> links</a:t>
            </a:r>
          </a:p>
          <a:p>
            <a:pPr lvl="1" eaLnBrk="1" hangingPunct="1"/>
            <a:r>
              <a:rPr lang="en-US" smtClean="0">
                <a:solidFill>
                  <a:srgbClr val="00B050"/>
                </a:solidFill>
                <a:ea typeface="ＭＳ Ｐゴシック" pitchFamily="34" charset="-128"/>
              </a:rPr>
              <a:t>ROUTE REPLY </a:t>
            </a:r>
            <a:r>
              <a:rPr lang="en-US" smtClean="0">
                <a:ea typeface="ＭＳ Ｐゴシック" pitchFamily="34" charset="-128"/>
              </a:rPr>
              <a:t>uses reverse of </a:t>
            </a:r>
            <a:r>
              <a:rPr lang="en-US" smtClean="0">
                <a:solidFill>
                  <a:srgbClr val="00B050"/>
                </a:solidFill>
                <a:ea typeface="ＭＳ Ｐゴシック" pitchFamily="34" charset="-128"/>
              </a:rPr>
              <a:t>ROUTE REQUEST </a:t>
            </a:r>
            <a:r>
              <a:rPr lang="en-US" smtClean="0">
                <a:ea typeface="ＭＳ Ｐゴシック" pitchFamily="34" charset="-128"/>
              </a:rPr>
              <a:t>route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Nodes listen to all packets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Hear </a:t>
            </a:r>
            <a:r>
              <a:rPr lang="en-US" smtClean="0">
                <a:solidFill>
                  <a:srgbClr val="00B050"/>
                </a:solidFill>
                <a:ea typeface="ＭＳ Ｐゴシック" pitchFamily="34" charset="-128"/>
              </a:rPr>
              <a:t>ROUTE ERROR </a:t>
            </a:r>
            <a:r>
              <a:rPr lang="en-US" smtClean="0">
                <a:ea typeface="ＭＳ Ｐゴシック" pitchFamily="34" charset="-128"/>
              </a:rPr>
              <a:t>packets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Used to cache additional routes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Create potentially better routes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2138" y="4224338"/>
            <a:ext cx="54197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085976" y="0"/>
            <a:ext cx="6827206" cy="1047750"/>
          </a:xfrm>
        </p:spPr>
        <p:txBody>
          <a:bodyPr/>
          <a:lstStyle/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Ad-Hoc On Demand Distance Vector (AODV)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66656"/>
            <a:ext cx="8229600" cy="4196221"/>
          </a:xfrm>
        </p:spPr>
        <p:txBody>
          <a:bodyPr/>
          <a:lstStyle/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Combination of DSR and DSDV</a:t>
            </a:r>
          </a:p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Broadcasts </a:t>
            </a:r>
            <a:r>
              <a:rPr lang="en-US" sz="3200" dirty="0" smtClean="0">
                <a:solidFill>
                  <a:srgbClr val="00B050"/>
                </a:solidFill>
                <a:ea typeface="ＭＳ Ｐゴシック" pitchFamily="34" charset="-128"/>
              </a:rPr>
              <a:t>ROUTE REQUEST</a:t>
            </a:r>
          </a:p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Receives </a:t>
            </a:r>
            <a:r>
              <a:rPr lang="en-US" sz="3200" dirty="0" smtClean="0">
                <a:solidFill>
                  <a:srgbClr val="00B050"/>
                </a:solidFill>
                <a:ea typeface="ＭＳ Ｐゴシック" pitchFamily="34" charset="-128"/>
              </a:rPr>
              <a:t>ROUTE REPLY</a:t>
            </a:r>
            <a:r>
              <a:rPr lang="en-US" sz="3200" dirty="0" smtClean="0">
                <a:ea typeface="ＭＳ Ｐゴシック" pitchFamily="34" charset="-128"/>
              </a:rPr>
              <a:t> with routing information</a:t>
            </a:r>
          </a:p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Nodes remember only the next hop</a:t>
            </a:r>
          </a:p>
          <a:p>
            <a:pPr eaLnBrk="1" hangingPunct="1"/>
            <a:r>
              <a:rPr lang="en-US" sz="3200" dirty="0" smtClean="0">
                <a:solidFill>
                  <a:srgbClr val="00B050"/>
                </a:solidFill>
                <a:ea typeface="ＭＳ Ｐゴシック" pitchFamily="34" charset="-128"/>
              </a:rPr>
              <a:t>HELLO</a:t>
            </a: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dirty="0" err="1" smtClean="0">
                <a:ea typeface="ＭＳ Ｐゴシック" pitchFamily="34" charset="-128"/>
              </a:rPr>
              <a:t>msgs</a:t>
            </a:r>
            <a:r>
              <a:rPr lang="en-US" sz="3200" dirty="0" smtClean="0">
                <a:ea typeface="ＭＳ Ｐゴシック" pitchFamily="34" charset="-128"/>
              </a:rPr>
              <a:t> maintain link state 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085976" y="0"/>
            <a:ext cx="6765062" cy="104775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AODV Implementation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36914"/>
            <a:ext cx="8229600" cy="4525963"/>
          </a:xfrm>
        </p:spPr>
        <p:txBody>
          <a:bodyPr/>
          <a:lstStyle/>
          <a:p>
            <a:endParaRPr lang="en-US" sz="3200" dirty="0" smtClean="0">
              <a:ea typeface="ＭＳ Ｐゴシック" pitchFamily="34" charset="-128"/>
            </a:endParaRPr>
          </a:p>
          <a:p>
            <a:endParaRPr lang="en-US" sz="3200" dirty="0" smtClean="0">
              <a:ea typeface="ＭＳ Ｐゴシック" pitchFamily="34" charset="-128"/>
            </a:endParaRPr>
          </a:p>
          <a:p>
            <a:r>
              <a:rPr lang="en-US" sz="3200" dirty="0" smtClean="0">
                <a:ea typeface="ＭＳ Ｐゴシック" pitchFamily="34" charset="-128"/>
              </a:rPr>
              <a:t>Removed </a:t>
            </a:r>
            <a:r>
              <a:rPr lang="en-US" sz="3200" dirty="0" smtClean="0">
                <a:solidFill>
                  <a:srgbClr val="00B050"/>
                </a:solidFill>
                <a:ea typeface="ＭＳ Ｐゴシック" pitchFamily="34" charset="-128"/>
              </a:rPr>
              <a:t>HELLO</a:t>
            </a: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messages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Added link layer feedback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Called AODV-LL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sz="3200" dirty="0" smtClean="0">
                <a:ea typeface="ＭＳ Ｐゴシック" pitchFamily="34" charset="-128"/>
              </a:rPr>
              <a:t>Shorter timeout for </a:t>
            </a:r>
            <a:r>
              <a:rPr lang="en-US" sz="3200" dirty="0" smtClean="0">
                <a:solidFill>
                  <a:srgbClr val="00B050"/>
                </a:solidFill>
                <a:ea typeface="ＭＳ Ｐゴシック" pitchFamily="34" charset="-128"/>
              </a:rPr>
              <a:t>ROUTE </a:t>
            </a:r>
            <a:r>
              <a:rPr lang="en-US" sz="3200" dirty="0" smtClean="0">
                <a:solidFill>
                  <a:srgbClr val="00B050"/>
                </a:solidFill>
                <a:ea typeface="ＭＳ Ｐゴシック" pitchFamily="34" charset="-128"/>
              </a:rPr>
              <a:t>REQUEST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13" y="2409371"/>
            <a:ext cx="7772400" cy="1362075"/>
          </a:xfrm>
        </p:spPr>
        <p:txBody>
          <a:bodyPr/>
          <a:lstStyle/>
          <a:p>
            <a:pPr algn="ctr"/>
            <a:r>
              <a:rPr lang="en-US" sz="4800" dirty="0" smtClean="0"/>
              <a:t>Section 4: </a:t>
            </a:r>
            <a:br>
              <a:rPr lang="en-US" sz="4800" dirty="0" smtClean="0"/>
            </a:br>
            <a:r>
              <a:rPr lang="en-US" sz="4800" dirty="0" smtClean="0"/>
              <a:t>Testing &amp; Results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085976" y="0"/>
            <a:ext cx="6756184" cy="104775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Methodology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Simulated </a:t>
            </a:r>
            <a:r>
              <a:rPr lang="en-US" dirty="0" smtClean="0">
                <a:ea typeface="ＭＳ Ｐゴシック" pitchFamily="34" charset="-128"/>
              </a:rPr>
              <a:t>network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Took scenario files as input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210 total scenario files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50 wireless nodes 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Flat r</a:t>
            </a:r>
            <a:r>
              <a:rPr lang="en-US" dirty="0" smtClean="0">
                <a:ea typeface="ＭＳ Ｐゴシック" pitchFamily="34" charset="-128"/>
              </a:rPr>
              <a:t>ectangular </a:t>
            </a:r>
            <a:r>
              <a:rPr lang="en-US" dirty="0" smtClean="0">
                <a:ea typeface="ＭＳ Ｐゴシック" pitchFamily="34" charset="-128"/>
              </a:rPr>
              <a:t>area (1500m x300m)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900 seconds test time </a:t>
            </a:r>
          </a:p>
          <a:p>
            <a:pPr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45779" y="0"/>
            <a:ext cx="6441021" cy="976726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Movement Model and Communication 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7 different pause times 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Nodes moved with a speed from 0-20m/s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Also use simulations with max 1m/s for comparison</a:t>
            </a:r>
          </a:p>
          <a:p>
            <a:r>
              <a:rPr lang="en-US" dirty="0" smtClean="0">
                <a:ea typeface="ＭＳ Ｐゴシック" pitchFamily="34" charset="-128"/>
              </a:rPr>
              <a:t> Networks contained 10,20,30 CBR sources 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Did not use </a:t>
            </a:r>
            <a:r>
              <a:rPr lang="en-US" dirty="0" smtClean="0">
                <a:ea typeface="ＭＳ Ｐゴシック" pitchFamily="34" charset="-128"/>
              </a:rPr>
              <a:t>TCP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4 packets per second</a:t>
            </a:r>
          </a:p>
          <a:p>
            <a:r>
              <a:rPr lang="en-US" dirty="0" smtClean="0">
                <a:ea typeface="ＭＳ Ｐゴシック" pitchFamily="34" charset="-128"/>
              </a:rPr>
              <a:t>64 byte packets </a:t>
            </a:r>
          </a:p>
          <a:p>
            <a:r>
              <a:rPr lang="en-US" dirty="0" smtClean="0">
                <a:ea typeface="ＭＳ Ｐゴシック" pitchFamily="34" charset="-128"/>
              </a:rPr>
              <a:t>Connections started uniformly between 0-180s</a:t>
            </a:r>
          </a:p>
          <a:p>
            <a:pPr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085974" y="0"/>
            <a:ext cx="6600825" cy="104775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Metrics </a:t>
            </a:r>
          </a:p>
        </p:txBody>
      </p:sp>
      <p:sp>
        <p:nvSpPr>
          <p:cNvPr id="21507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Packet Delivery </a:t>
            </a:r>
            <a:r>
              <a:rPr lang="en-US" dirty="0" smtClean="0">
                <a:ea typeface="ＭＳ Ｐゴシック" pitchFamily="34" charset="-128"/>
              </a:rPr>
              <a:t>Ratio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Loss rate of transport protocols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Routing </a:t>
            </a:r>
            <a:r>
              <a:rPr lang="en-US" dirty="0" smtClean="0">
                <a:ea typeface="ＭＳ Ｐゴシック" pitchFamily="34" charset="-128"/>
              </a:rPr>
              <a:t>Overhead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Measures scalability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Path </a:t>
            </a:r>
            <a:r>
              <a:rPr lang="en-US" dirty="0" smtClean="0">
                <a:ea typeface="ＭＳ Ｐゴシック" pitchFamily="34" charset="-128"/>
              </a:rPr>
              <a:t>Optimality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Effective use of network resources 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/>
          </p:nvPr>
        </p:nvSpPr>
        <p:spPr>
          <a:xfrm>
            <a:off x="1817688" y="153988"/>
            <a:ext cx="7183437" cy="7493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Packet Delivery Ratio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2000" smtClean="0">
                <a:ea typeface="ＭＳ Ｐゴシック" pitchFamily="34" charset="-128"/>
              </a:rPr>
              <a:t>(function of pause time)</a:t>
            </a:r>
          </a:p>
        </p:txBody>
      </p:sp>
      <p:pic>
        <p:nvPicPr>
          <p:cNvPr id="1843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2063" y="1255713"/>
            <a:ext cx="6619875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25475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MANET 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chemeClr val="accent2"/>
                </a:solidFill>
              </a:rPr>
              <a:t>M</a:t>
            </a:r>
            <a:r>
              <a:rPr lang="en-US" dirty="0" smtClean="0"/>
              <a:t>obile </a:t>
            </a:r>
            <a:r>
              <a:rPr lang="en-US" b="1" dirty="0" smtClean="0">
                <a:solidFill>
                  <a:schemeClr val="accent2"/>
                </a:solidFill>
              </a:rPr>
              <a:t>A</a:t>
            </a:r>
            <a:r>
              <a:rPr lang="en-US" dirty="0" smtClean="0"/>
              <a:t>d-Hoc </a:t>
            </a:r>
            <a:r>
              <a:rPr lang="en-US" b="1" dirty="0" err="1" smtClean="0">
                <a:solidFill>
                  <a:schemeClr val="accent2"/>
                </a:solidFill>
              </a:rPr>
              <a:t>NET</a:t>
            </a:r>
            <a:r>
              <a:rPr lang="en-US" dirty="0" err="1" smtClean="0"/>
              <a:t>works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4578" name="Picture 2" descr="http://www.yourdictionary.com/images/computer/WMESH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3315" y="2428875"/>
            <a:ext cx="5225142" cy="32395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6488668"/>
            <a:ext cx="8229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Image from: http://www.yourdictionary.com/images/computer/WMESH1.GIF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9"/>
          <p:cNvSpPr>
            <a:spLocks noGrp="1"/>
          </p:cNvSpPr>
          <p:nvPr>
            <p:ph type="title"/>
          </p:nvPr>
        </p:nvSpPr>
        <p:spPr>
          <a:xfrm>
            <a:off x="1817688" y="153988"/>
            <a:ext cx="7183437" cy="7493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Routing Packets Sent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2000" smtClean="0">
                <a:ea typeface="ＭＳ Ｐゴシック" pitchFamily="34" charset="-128"/>
              </a:rPr>
              <a:t>(function of pause time)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2050" y="1249363"/>
            <a:ext cx="6819900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9"/>
          <p:cNvSpPr>
            <a:spLocks noGrp="1"/>
          </p:cNvSpPr>
          <p:nvPr>
            <p:ph type="title"/>
          </p:nvPr>
        </p:nvSpPr>
        <p:spPr>
          <a:xfrm>
            <a:off x="1817688" y="153988"/>
            <a:ext cx="7183437" cy="7493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Packet Delivery Ratio</a:t>
            </a:r>
            <a:endParaRPr lang="en-US" sz="2000" smtClean="0">
              <a:ea typeface="ＭＳ Ｐゴシック" pitchFamily="34" charset="-128"/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1138" y="1304925"/>
            <a:ext cx="6181725" cy="510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9"/>
          <p:cNvSpPr>
            <a:spLocks noGrp="1"/>
          </p:cNvSpPr>
          <p:nvPr>
            <p:ph type="title"/>
          </p:nvPr>
        </p:nvSpPr>
        <p:spPr>
          <a:xfrm>
            <a:off x="1817688" y="153988"/>
            <a:ext cx="7183437" cy="7493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Routing Overhead</a:t>
            </a:r>
            <a:endParaRPr lang="en-US" sz="2000" smtClean="0">
              <a:ea typeface="ＭＳ Ｐゴシック" pitchFamily="34" charset="-128"/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60500" y="1231900"/>
            <a:ext cx="6223000" cy="517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085975" y="274638"/>
            <a:ext cx="6600825" cy="773112"/>
          </a:xfrm>
        </p:spPr>
        <p:txBody>
          <a:bodyPr/>
          <a:lstStyle/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Path Optimality Details 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sz="half" idx="1"/>
          </p:nvPr>
        </p:nvSpPr>
        <p:spPr>
          <a:xfrm>
            <a:off x="5883578" y="1600200"/>
            <a:ext cx="2803222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DSR and </a:t>
            </a:r>
            <a:r>
              <a:rPr lang="en-US" dirty="0" smtClean="0">
                <a:ea typeface="ＭＳ Ｐゴシック" pitchFamily="34" charset="-128"/>
              </a:rPr>
              <a:t>DSDV-SQ </a:t>
            </a:r>
            <a:r>
              <a:rPr lang="en-US" dirty="0" smtClean="0">
                <a:ea typeface="ＭＳ Ｐゴシック" pitchFamily="34" charset="-128"/>
              </a:rPr>
              <a:t>close to optimal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Doesn’t take into account pause time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34" y="1253490"/>
            <a:ext cx="5606444" cy="438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085975" y="274638"/>
            <a:ext cx="6600825" cy="773112"/>
          </a:xfrm>
        </p:spPr>
        <p:txBody>
          <a:bodyPr/>
          <a:lstStyle/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Lower Speed of Node Movement </a:t>
            </a: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17011" y="1561358"/>
            <a:ext cx="5263129" cy="405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07094" y="5615255"/>
            <a:ext cx="2868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“application” data </a:t>
            </a:r>
            <a:r>
              <a:rPr lang="en-US" dirty="0" smtClean="0">
                <a:solidFill>
                  <a:schemeClr val="bg1"/>
                </a:solidFill>
              </a:rPr>
              <a:t>successfully delivered </a:t>
            </a:r>
            <a:r>
              <a:rPr lang="en-US" dirty="0" smtClean="0">
                <a:solidFill>
                  <a:schemeClr val="bg1"/>
                </a:solidFill>
              </a:rPr>
              <a:t>as a function of </a:t>
            </a:r>
            <a:r>
              <a:rPr lang="en-US" dirty="0" smtClean="0">
                <a:solidFill>
                  <a:schemeClr val="bg1"/>
                </a:solidFill>
              </a:rPr>
              <a:t>pause time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(packet delivery ratio)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085975" y="274638"/>
            <a:ext cx="6600825" cy="773112"/>
          </a:xfrm>
        </p:spPr>
        <p:txBody>
          <a:bodyPr/>
          <a:lstStyle/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Lower Speed of Node Movement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0138" y="1412199"/>
            <a:ext cx="5234474" cy="4087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37581" y="5615255"/>
            <a:ext cx="30975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Routing packets sent as a function of </a:t>
            </a:r>
            <a:r>
              <a:rPr lang="en-US" dirty="0" smtClean="0">
                <a:solidFill>
                  <a:schemeClr val="bg1"/>
                </a:solidFill>
              </a:rPr>
              <a:t>pause time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(routing overhead)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085976" y="0"/>
            <a:ext cx="6756184" cy="104775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Conclusions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7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60764"/>
            <a:ext cx="8229600" cy="5403272"/>
          </a:xfrm>
        </p:spPr>
        <p:txBody>
          <a:bodyPr/>
          <a:lstStyle/>
          <a:p>
            <a:pPr eaLnBrk="1" hangingPunct="1"/>
            <a:r>
              <a:rPr lang="en-US" i="1" dirty="0" smtClean="0">
                <a:ea typeface="ＭＳ Ｐゴシック" pitchFamily="34" charset="-128"/>
              </a:rPr>
              <a:t>ns</a:t>
            </a:r>
            <a:r>
              <a:rPr lang="en-US" dirty="0" smtClean="0">
                <a:ea typeface="ＭＳ Ｐゴシック" pitchFamily="34" charset="-128"/>
              </a:rPr>
              <a:t> network simulator can now evaluate ad-hoc routing protocols</a:t>
            </a:r>
          </a:p>
          <a:p>
            <a:r>
              <a:rPr lang="en-US" dirty="0" smtClean="0">
                <a:ea typeface="ＭＳ Ｐゴシック" pitchFamily="34" charset="-128"/>
              </a:rPr>
              <a:t>DSDV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Good </a:t>
            </a:r>
            <a:r>
              <a:rPr lang="en-US" dirty="0" smtClean="0">
                <a:ea typeface="ＭＳ Ｐゴシック" pitchFamily="34" charset="-128"/>
              </a:rPr>
              <a:t>with low mobility.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TORA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Large overhead; fails to converge with 30 sources</a:t>
            </a:r>
          </a:p>
          <a:p>
            <a:r>
              <a:rPr lang="en-US" dirty="0" smtClean="0">
                <a:ea typeface="ＭＳ Ｐゴシック" pitchFamily="34" charset="-128"/>
              </a:rPr>
              <a:t>DSR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Very good at all rates + speed, but large packet overhead</a:t>
            </a:r>
          </a:p>
          <a:p>
            <a:r>
              <a:rPr lang="en-US" dirty="0" smtClean="0">
                <a:ea typeface="ＭＳ Ｐゴシック" pitchFamily="34" charset="-128"/>
              </a:rPr>
              <a:t>AODV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Almost as good as DSR, but has more transmission overhead</a:t>
            </a:r>
            <a:endParaRPr lang="en-US" dirty="0" smtClean="0">
              <a:ea typeface="ＭＳ Ｐゴシック" pitchFamily="34" charset="-128"/>
            </a:endParaRPr>
          </a:p>
          <a:p>
            <a:pPr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Acknowledgements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Professor </a:t>
            </a:r>
            <a:r>
              <a:rPr lang="en-US" dirty="0" err="1" smtClean="0"/>
              <a:t>Kinicki</a:t>
            </a:r>
            <a:r>
              <a:rPr lang="en-US" dirty="0" smtClean="0"/>
              <a:t> for the colored graphs.</a:t>
            </a:r>
          </a:p>
          <a:p>
            <a:pPr algn="ctr">
              <a:buNone/>
            </a:pPr>
            <a:r>
              <a:rPr lang="en-US" sz="8800" dirty="0" smtClean="0"/>
              <a:t>Questions?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13" y="2409371"/>
            <a:ext cx="7772400" cy="1362075"/>
          </a:xfrm>
        </p:spPr>
        <p:txBody>
          <a:bodyPr/>
          <a:lstStyle/>
          <a:p>
            <a:pPr algn="ctr"/>
            <a:r>
              <a:rPr lang="en-US" sz="4800" dirty="0" smtClean="0"/>
              <a:t>Section 2: </a:t>
            </a:r>
            <a:br>
              <a:rPr lang="en-US" sz="4800" dirty="0" smtClean="0"/>
            </a:br>
            <a:r>
              <a:rPr lang="en-US" sz="4800" dirty="0" smtClean="0"/>
              <a:t>SIMULATOR DETAILS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Simulator: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617" y="1384917"/>
            <a:ext cx="8296183" cy="4790849"/>
          </a:xfrm>
        </p:spPr>
        <p:txBody>
          <a:bodyPr/>
          <a:lstStyle/>
          <a:p>
            <a:r>
              <a:rPr lang="en-US" dirty="0" smtClean="0"/>
              <a:t>Network Layer</a:t>
            </a:r>
          </a:p>
          <a:p>
            <a:pPr lvl="1"/>
            <a:r>
              <a:rPr lang="en-US" dirty="0" smtClean="0"/>
              <a:t>Routing protocols!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Data Link Layer</a:t>
            </a:r>
          </a:p>
          <a:p>
            <a:pPr lvl="1"/>
            <a:r>
              <a:rPr lang="en-US" dirty="0" smtClean="0"/>
              <a:t>MAC </a:t>
            </a:r>
            <a:r>
              <a:rPr lang="en-US" dirty="0" err="1" smtClean="0"/>
              <a:t>sublayer</a:t>
            </a:r>
            <a:endParaRPr lang="en-US" dirty="0" smtClean="0"/>
          </a:p>
          <a:p>
            <a:pPr lvl="1"/>
            <a:r>
              <a:rPr lang="en-US" dirty="0" smtClean="0"/>
              <a:t>Collisions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Physical Layer</a:t>
            </a:r>
          </a:p>
          <a:p>
            <a:pPr lvl="1"/>
            <a:r>
              <a:rPr lang="en-US" dirty="0" smtClean="0"/>
              <a:t>Attenuation</a:t>
            </a:r>
          </a:p>
          <a:p>
            <a:pPr lvl="1"/>
            <a:r>
              <a:rPr lang="en-US" dirty="0" smtClean="0"/>
              <a:t>Node movement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Simulator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Physical Characteristics</a:t>
            </a:r>
          </a:p>
          <a:p>
            <a:r>
              <a:rPr lang="en-US" dirty="0" smtClean="0"/>
              <a:t>Nodes can have:</a:t>
            </a:r>
          </a:p>
          <a:p>
            <a:pPr lvl="1"/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Velocity</a:t>
            </a:r>
          </a:p>
          <a:p>
            <a:pPr lvl="1"/>
            <a:r>
              <a:rPr lang="en-US" dirty="0" smtClean="0"/>
              <a:t>Elevation (not used)</a:t>
            </a:r>
            <a:endParaRPr lang="en-US" dirty="0"/>
          </a:p>
        </p:txBody>
      </p:sp>
      <p:pic>
        <p:nvPicPr>
          <p:cNvPr id="4" name="Picture 8" descr="http://rogercortesi.com/eqn/tempimagedir/eqn1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40260"/>
            <a:ext cx="9490229" cy="1585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Simulator: Receiving a Packet</a:t>
            </a:r>
            <a:endParaRPr lang="en-US" dirty="0"/>
          </a:p>
        </p:txBody>
      </p:sp>
      <p:pic>
        <p:nvPicPr>
          <p:cNvPr id="1026" name="Picture 2" descr="R:\Coursework\Current\CS4516 - Advanced Networking Concepts\Drawing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6744" y="832420"/>
            <a:ext cx="8096435" cy="6258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6431" y="6427433"/>
            <a:ext cx="3480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Trash icon from Mac OS X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Simulator: Sending a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963" y="1600200"/>
            <a:ext cx="8566952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Uses </a:t>
            </a:r>
            <a:r>
              <a:rPr lang="en-US" b="1" dirty="0" smtClean="0">
                <a:solidFill>
                  <a:schemeClr val="accent2"/>
                </a:solidFill>
              </a:rPr>
              <a:t>DCF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istributed </a:t>
            </a:r>
            <a:r>
              <a:rPr lang="en-US" b="1" dirty="0" smtClean="0">
                <a:solidFill>
                  <a:schemeClr val="accent2"/>
                </a:solidFill>
              </a:rPr>
              <a:t>C</a:t>
            </a:r>
            <a:r>
              <a:rPr lang="en-US" dirty="0" smtClean="0"/>
              <a:t>oordination </a:t>
            </a:r>
            <a:r>
              <a:rPr lang="en-US" b="1" dirty="0" smtClean="0">
                <a:solidFill>
                  <a:schemeClr val="accent2"/>
                </a:solidFill>
              </a:rPr>
              <a:t>F</a:t>
            </a:r>
            <a:r>
              <a:rPr lang="en-US" dirty="0" smtClean="0"/>
              <a:t>unction)</a:t>
            </a:r>
          </a:p>
          <a:p>
            <a:r>
              <a:rPr lang="en-US" dirty="0" smtClean="0"/>
              <a:t>Physical Carrier Sense</a:t>
            </a:r>
          </a:p>
          <a:p>
            <a:r>
              <a:rPr lang="en-US" dirty="0" smtClean="0"/>
              <a:t>Virtual Carrier Sense </a:t>
            </a:r>
            <a:r>
              <a:rPr lang="en-US" b="1" dirty="0" smtClean="0">
                <a:solidFill>
                  <a:schemeClr val="accent2"/>
                </a:solidFill>
              </a:rPr>
              <a:t>RTS</a:t>
            </a:r>
            <a:r>
              <a:rPr lang="en-US" dirty="0" smtClean="0"/>
              <a:t>/</a:t>
            </a:r>
            <a:r>
              <a:rPr lang="en-US" b="1" dirty="0" smtClean="0">
                <a:solidFill>
                  <a:schemeClr val="accent2"/>
                </a:solidFill>
              </a:rPr>
              <a:t>CTS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equest-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/>
              <a:t>o-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/>
              <a:t>end/</a:t>
            </a:r>
            <a:r>
              <a:rPr lang="en-US" b="1" dirty="0" smtClean="0">
                <a:solidFill>
                  <a:schemeClr val="accent2"/>
                </a:solidFill>
              </a:rPr>
              <a:t>C</a:t>
            </a:r>
            <a:r>
              <a:rPr lang="en-US" dirty="0" smtClean="0"/>
              <a:t>lear-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/>
              <a:t>o-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/>
              <a:t>end)</a:t>
            </a:r>
          </a:p>
          <a:p>
            <a:r>
              <a:rPr lang="en-US" dirty="0" smtClean="0"/>
              <a:t>Positive Acknowledgement</a:t>
            </a:r>
          </a:p>
          <a:p>
            <a:r>
              <a:rPr lang="en-US" dirty="0" smtClean="0"/>
              <a:t>Broadcast packets are special</a:t>
            </a:r>
          </a:p>
          <a:p>
            <a:pPr lvl="1"/>
            <a:r>
              <a:rPr lang="en-US" dirty="0" smtClean="0"/>
              <a:t>Waits for physical/virtual channel to be clear</a:t>
            </a:r>
          </a:p>
          <a:p>
            <a:pPr lvl="1"/>
            <a:r>
              <a:rPr lang="en-US" dirty="0" smtClean="0"/>
              <a:t>Not preceded by a RTS/CTS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Simulator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addresses used at network layer</a:t>
            </a:r>
          </a:p>
          <a:p>
            <a:endParaRPr lang="en-US" dirty="0" smtClean="0"/>
          </a:p>
          <a:p>
            <a:r>
              <a:rPr lang="en-US" dirty="0" smtClean="0"/>
              <a:t>ARP used to translate MAC addresses to IP addresses</a:t>
            </a:r>
          </a:p>
          <a:p>
            <a:pPr lvl="1"/>
            <a:r>
              <a:rPr lang="en-US" dirty="0" smtClean="0"/>
              <a:t>ARP requests are </a:t>
            </a:r>
            <a:r>
              <a:rPr lang="en-US" b="1" dirty="0" smtClean="0">
                <a:solidFill>
                  <a:srgbClr val="00B0F0"/>
                </a:solidFill>
              </a:rPr>
              <a:t>broadcast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NIC has a 50 packet drop-tail buffer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On Demand </a:t>
            </a:r>
            <a:r>
              <a:rPr lang="en-US" dirty="0" smtClean="0"/>
              <a:t>protocols have an additional 50 packet buffer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pi_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932</Words>
  <Application>Microsoft Office PowerPoint</Application>
  <PresentationFormat>On-screen Show (4:3)</PresentationFormat>
  <Paragraphs>218</Paragraphs>
  <Slides>37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wpi_ppt</vt:lpstr>
      <vt:lpstr>A Performance Comparison of Multi-Hop Wireless Ad Hoc Network Routing Protocols</vt:lpstr>
      <vt:lpstr>Section 1: Introduction</vt:lpstr>
      <vt:lpstr>Introduction</vt:lpstr>
      <vt:lpstr>Section 2:  SIMULATOR DETAILS</vt:lpstr>
      <vt:lpstr>Simulator: Layers</vt:lpstr>
      <vt:lpstr>Simulator Details</vt:lpstr>
      <vt:lpstr>Simulator: Receiving a Packet</vt:lpstr>
      <vt:lpstr>Simulator: Sending a Packet</vt:lpstr>
      <vt:lpstr>Simulator Details</vt:lpstr>
      <vt:lpstr>Section 3:  ROUTING PROTOCOLS</vt:lpstr>
      <vt:lpstr>Routing Protocols</vt:lpstr>
      <vt:lpstr>Routing Protocols</vt:lpstr>
      <vt:lpstr>Destination-Sequenced Distance Vector (DSDV)</vt:lpstr>
      <vt:lpstr>DSDV: Sequence Numbers</vt:lpstr>
      <vt:lpstr>DSDV: Flavors</vt:lpstr>
      <vt:lpstr>Temporally-Ordered Routing Algorithm (TORA)</vt:lpstr>
      <vt:lpstr>TORA Mechanisms</vt:lpstr>
      <vt:lpstr>TORA Implementation Decisions</vt:lpstr>
      <vt:lpstr>Dynamic Source Routing (DSR)</vt:lpstr>
      <vt:lpstr>DSR Route Discovery</vt:lpstr>
      <vt:lpstr>DSR Route Maintenance</vt:lpstr>
      <vt:lpstr>DSR Implementation Decisions</vt:lpstr>
      <vt:lpstr>Ad-Hoc On Demand Distance Vector (AODV)</vt:lpstr>
      <vt:lpstr>AODV Implementation</vt:lpstr>
      <vt:lpstr>Section 4:  Testing &amp; Results</vt:lpstr>
      <vt:lpstr>Methodology</vt:lpstr>
      <vt:lpstr>Movement Model and Communication </vt:lpstr>
      <vt:lpstr>Metrics </vt:lpstr>
      <vt:lpstr>Packet Delivery Ratio (function of pause time)</vt:lpstr>
      <vt:lpstr>Routing Packets Sent (function of pause time)</vt:lpstr>
      <vt:lpstr>Packet Delivery Ratio</vt:lpstr>
      <vt:lpstr>Routing Overhead</vt:lpstr>
      <vt:lpstr>Path Optimality Details </vt:lpstr>
      <vt:lpstr>Lower Speed of Node Movement </vt:lpstr>
      <vt:lpstr>Lower Speed of Node Movement </vt:lpstr>
      <vt:lpstr>Conclusions</vt:lpstr>
      <vt:lpstr>Acknowledgements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WPI</dc:creator>
  <cp:lastModifiedBy>CCCLABS</cp:lastModifiedBy>
  <cp:revision>72</cp:revision>
  <dcterms:created xsi:type="dcterms:W3CDTF">2009-11-05T19:41:53Z</dcterms:created>
  <dcterms:modified xsi:type="dcterms:W3CDTF">2010-02-19T00:52:28Z</dcterms:modified>
</cp:coreProperties>
</file>