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9"/>
  </p:notesMasterIdLst>
  <p:handoutMasterIdLst>
    <p:handoutMasterId r:id="rId10"/>
  </p:handoutMasterIdLst>
  <p:sldIdLst>
    <p:sldId id="256" r:id="rId2"/>
    <p:sldId id="381" r:id="rId3"/>
    <p:sldId id="369" r:id="rId4"/>
    <p:sldId id="382" r:id="rId5"/>
    <p:sldId id="371" r:id="rId6"/>
    <p:sldId id="372" r:id="rId7"/>
    <p:sldId id="375" r:id="rId8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990033"/>
    <a:srgbClr val="0033CC"/>
    <a:srgbClr val="003366"/>
    <a:srgbClr val="CC0000"/>
    <a:srgbClr val="008000"/>
    <a:srgbClr val="FFFF00"/>
    <a:srgbClr val="FF6600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74" d="100"/>
          <a:sy n="74" d="100"/>
        </p:scale>
        <p:origin x="-876" y="-10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1/7/2010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6725" y="1928802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dirty="0" smtClean="0">
                <a:solidFill>
                  <a:srgbClr val="0033CC"/>
                </a:solidFill>
                <a:latin typeface="Comic Sans MS" pitchFamily="66" charset="0"/>
              </a:rPr>
              <a:t>International Standards Organization Open Systems Interconnect (OSI) Reference Model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2781329" y="5929330"/>
            <a:ext cx="6005513" cy="571504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Advanced Computer Networks 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889000" y="11144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89000" y="17875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889000" y="24606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889000" y="31337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889000" y="38068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889000" y="44799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889000" y="51530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6731000" y="11144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6731000" y="17875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6731000" y="24606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731000" y="31337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6731000" y="38068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6731000" y="44799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6731000" y="51530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2794000" y="37814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794000" y="44545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2794000" y="51276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974725" y="1165246"/>
            <a:ext cx="1143000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24" name="Rectangle 20"/>
          <p:cNvSpPr>
            <a:spLocks noChangeArrowheads="1"/>
          </p:cNvSpPr>
          <p:nvPr/>
        </p:nvSpPr>
        <p:spPr bwMode="auto">
          <a:xfrm>
            <a:off x="965200" y="1825646"/>
            <a:ext cx="11890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25" name="Rectangle 21"/>
          <p:cNvSpPr>
            <a:spLocks noChangeArrowheads="1"/>
          </p:cNvSpPr>
          <p:nvPr/>
        </p:nvSpPr>
        <p:spPr bwMode="auto">
          <a:xfrm>
            <a:off x="1168400" y="2486046"/>
            <a:ext cx="8032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26" name="Rectangle 22"/>
          <p:cNvSpPr>
            <a:spLocks noChangeArrowheads="1"/>
          </p:cNvSpPr>
          <p:nvPr/>
        </p:nvSpPr>
        <p:spPr bwMode="auto">
          <a:xfrm>
            <a:off x="1098550" y="3146446"/>
            <a:ext cx="9731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27" name="Rectangle 23"/>
          <p:cNvSpPr>
            <a:spLocks noChangeArrowheads="1"/>
          </p:cNvSpPr>
          <p:nvPr/>
        </p:nvSpPr>
        <p:spPr bwMode="auto">
          <a:xfrm>
            <a:off x="1150938" y="3806846"/>
            <a:ext cx="8921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Network</a:t>
            </a:r>
          </a:p>
          <a:p>
            <a:r>
              <a:rPr lang="en-US" sz="1600" dirty="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1108075" y="4467246"/>
            <a:ext cx="100012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187450" y="5127646"/>
            <a:ext cx="8715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0" name="Rectangle 26"/>
          <p:cNvSpPr>
            <a:spLocks noChangeArrowheads="1"/>
          </p:cNvSpPr>
          <p:nvPr/>
        </p:nvSpPr>
        <p:spPr bwMode="auto">
          <a:xfrm>
            <a:off x="6731000" y="11144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1" name="Rectangle 27"/>
          <p:cNvSpPr>
            <a:spLocks noChangeArrowheads="1"/>
          </p:cNvSpPr>
          <p:nvPr/>
        </p:nvSpPr>
        <p:spPr bwMode="auto">
          <a:xfrm>
            <a:off x="6731000" y="1787546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Rectangle 28"/>
          <p:cNvSpPr>
            <a:spLocks noChangeArrowheads="1"/>
          </p:cNvSpPr>
          <p:nvPr/>
        </p:nvSpPr>
        <p:spPr bwMode="auto">
          <a:xfrm>
            <a:off x="6731000" y="24606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Rectangle 29"/>
          <p:cNvSpPr>
            <a:spLocks noChangeArrowheads="1"/>
          </p:cNvSpPr>
          <p:nvPr/>
        </p:nvSpPr>
        <p:spPr bwMode="auto">
          <a:xfrm>
            <a:off x="6731000" y="3133746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0"/>
          <p:cNvSpPr>
            <a:spLocks noChangeArrowheads="1"/>
          </p:cNvSpPr>
          <p:nvPr/>
        </p:nvSpPr>
        <p:spPr bwMode="auto">
          <a:xfrm>
            <a:off x="6731000" y="38068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Rectangle 31"/>
          <p:cNvSpPr>
            <a:spLocks noChangeArrowheads="1"/>
          </p:cNvSpPr>
          <p:nvPr/>
        </p:nvSpPr>
        <p:spPr bwMode="auto">
          <a:xfrm>
            <a:off x="6731000" y="4479946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32"/>
          <p:cNvSpPr>
            <a:spLocks noChangeArrowheads="1"/>
          </p:cNvSpPr>
          <p:nvPr/>
        </p:nvSpPr>
        <p:spPr bwMode="auto">
          <a:xfrm>
            <a:off x="6731000" y="51530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Rectangle 33"/>
          <p:cNvSpPr>
            <a:spLocks noChangeArrowheads="1"/>
          </p:cNvSpPr>
          <p:nvPr/>
        </p:nvSpPr>
        <p:spPr bwMode="auto">
          <a:xfrm>
            <a:off x="6816725" y="1165246"/>
            <a:ext cx="1143000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8" name="Rectangle 34"/>
          <p:cNvSpPr>
            <a:spLocks noChangeArrowheads="1"/>
          </p:cNvSpPr>
          <p:nvPr/>
        </p:nvSpPr>
        <p:spPr bwMode="auto">
          <a:xfrm>
            <a:off x="6807200" y="1825646"/>
            <a:ext cx="11890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39" name="Rectangle 35"/>
          <p:cNvSpPr>
            <a:spLocks noChangeArrowheads="1"/>
          </p:cNvSpPr>
          <p:nvPr/>
        </p:nvSpPr>
        <p:spPr bwMode="auto">
          <a:xfrm>
            <a:off x="7010400" y="2486046"/>
            <a:ext cx="8032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0" name="Rectangle 36"/>
          <p:cNvSpPr>
            <a:spLocks noChangeArrowheads="1"/>
          </p:cNvSpPr>
          <p:nvPr/>
        </p:nvSpPr>
        <p:spPr bwMode="auto">
          <a:xfrm>
            <a:off x="6940550" y="3146446"/>
            <a:ext cx="9731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1" name="Rectangle 37"/>
          <p:cNvSpPr>
            <a:spLocks noChangeArrowheads="1"/>
          </p:cNvSpPr>
          <p:nvPr/>
        </p:nvSpPr>
        <p:spPr bwMode="auto">
          <a:xfrm>
            <a:off x="6992938" y="3806846"/>
            <a:ext cx="8921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6950075" y="4467246"/>
            <a:ext cx="100012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3" name="Rectangle 39"/>
          <p:cNvSpPr>
            <a:spLocks noChangeArrowheads="1"/>
          </p:cNvSpPr>
          <p:nvPr/>
        </p:nvSpPr>
        <p:spPr bwMode="auto">
          <a:xfrm>
            <a:off x="7029450" y="5127646"/>
            <a:ext cx="8715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2794000" y="37814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Rectangle 41"/>
          <p:cNvSpPr>
            <a:spLocks noChangeArrowheads="1"/>
          </p:cNvSpPr>
          <p:nvPr/>
        </p:nvSpPr>
        <p:spPr bwMode="auto">
          <a:xfrm>
            <a:off x="2794000" y="4454546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Rectangle 42"/>
          <p:cNvSpPr>
            <a:spLocks noChangeArrowheads="1"/>
          </p:cNvSpPr>
          <p:nvPr/>
        </p:nvSpPr>
        <p:spPr bwMode="auto">
          <a:xfrm>
            <a:off x="3005138" y="3832246"/>
            <a:ext cx="8921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47" name="Rectangle 43"/>
          <p:cNvSpPr>
            <a:spLocks noChangeArrowheads="1"/>
          </p:cNvSpPr>
          <p:nvPr/>
        </p:nvSpPr>
        <p:spPr bwMode="auto">
          <a:xfrm>
            <a:off x="2895600" y="6096021"/>
            <a:ext cx="2836863" cy="3333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Electrical and/or Optical Signals</a:t>
            </a:r>
          </a:p>
        </p:txBody>
      </p:sp>
      <p:sp>
        <p:nvSpPr>
          <p:cNvPr id="48" name="Line 44"/>
          <p:cNvSpPr>
            <a:spLocks noChangeShapeType="1"/>
          </p:cNvSpPr>
          <p:nvPr/>
        </p:nvSpPr>
        <p:spPr bwMode="auto">
          <a:xfrm>
            <a:off x="1574800" y="5838846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45"/>
          <p:cNvSpPr>
            <a:spLocks noChangeShapeType="1"/>
          </p:cNvSpPr>
          <p:nvPr/>
        </p:nvSpPr>
        <p:spPr bwMode="auto">
          <a:xfrm>
            <a:off x="5778500" y="5800746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47"/>
          <p:cNvSpPr>
            <a:spLocks noChangeShapeType="1"/>
          </p:cNvSpPr>
          <p:nvPr/>
        </p:nvSpPr>
        <p:spPr bwMode="auto">
          <a:xfrm>
            <a:off x="1485900" y="809646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48"/>
          <p:cNvSpPr>
            <a:spLocks noChangeShapeType="1"/>
          </p:cNvSpPr>
          <p:nvPr/>
        </p:nvSpPr>
        <p:spPr bwMode="auto">
          <a:xfrm>
            <a:off x="7391400" y="835046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6564313" y="488971"/>
            <a:ext cx="1752084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Application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bg1"/>
                </a:solidFill>
              </a:rPr>
              <a:t>B</a:t>
            </a: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2949575" y="4492646"/>
            <a:ext cx="100012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3028950" y="5165746"/>
            <a:ext cx="8715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5" name="Line 52"/>
          <p:cNvSpPr>
            <a:spLocks noChangeShapeType="1"/>
          </p:cNvSpPr>
          <p:nvPr/>
        </p:nvSpPr>
        <p:spPr bwMode="auto">
          <a:xfrm>
            <a:off x="3048000" y="5826146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4749800" y="37687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4749800" y="44418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4749800" y="51149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4749800" y="3768746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4749800" y="4441846"/>
            <a:ext cx="1346200" cy="660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4960938" y="3819546"/>
            <a:ext cx="8921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4905375" y="4479946"/>
            <a:ext cx="100012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4984750" y="5153046"/>
            <a:ext cx="8715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64" name="Line 61"/>
          <p:cNvSpPr>
            <a:spLocks noChangeShapeType="1"/>
          </p:cNvSpPr>
          <p:nvPr/>
        </p:nvSpPr>
        <p:spPr bwMode="auto">
          <a:xfrm>
            <a:off x="5067300" y="5800746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5" name="AutoShape 62"/>
          <p:cNvSpPr>
            <a:spLocks noChangeArrowheads="1"/>
          </p:cNvSpPr>
          <p:nvPr/>
        </p:nvSpPr>
        <p:spPr bwMode="auto">
          <a:xfrm>
            <a:off x="2406650" y="3622696"/>
            <a:ext cx="4165600" cy="2463800"/>
          </a:xfrm>
          <a:prstGeom prst="roundRect">
            <a:avLst>
              <a:gd name="adj" fmla="val 12495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3022600" y="3371871"/>
            <a:ext cx="2255838" cy="333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1600">
                <a:solidFill>
                  <a:schemeClr val="tx1"/>
                </a:solidFill>
              </a:rPr>
              <a:t>Communication Network</a:t>
            </a:r>
          </a:p>
        </p:txBody>
      </p:sp>
      <p:sp>
        <p:nvSpPr>
          <p:cNvPr id="67" name="Line 64"/>
          <p:cNvSpPr>
            <a:spLocks noChangeShapeType="1"/>
          </p:cNvSpPr>
          <p:nvPr/>
        </p:nvSpPr>
        <p:spPr bwMode="auto">
          <a:xfrm>
            <a:off x="3911600" y="5813446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Line 65"/>
          <p:cNvSpPr>
            <a:spLocks noChangeShapeType="1"/>
          </p:cNvSpPr>
          <p:nvPr/>
        </p:nvSpPr>
        <p:spPr bwMode="auto">
          <a:xfrm>
            <a:off x="1587500" y="6042046"/>
            <a:ext cx="1447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Line 66"/>
          <p:cNvSpPr>
            <a:spLocks noChangeShapeType="1"/>
          </p:cNvSpPr>
          <p:nvPr/>
        </p:nvSpPr>
        <p:spPr bwMode="auto">
          <a:xfrm>
            <a:off x="3924300" y="6016646"/>
            <a:ext cx="1143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0" name="Line 67"/>
          <p:cNvSpPr>
            <a:spLocks noChangeShapeType="1"/>
          </p:cNvSpPr>
          <p:nvPr/>
        </p:nvSpPr>
        <p:spPr bwMode="auto">
          <a:xfrm>
            <a:off x="5791200" y="6003946"/>
            <a:ext cx="16383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Line 68"/>
          <p:cNvSpPr>
            <a:spLocks noChangeShapeType="1"/>
          </p:cNvSpPr>
          <p:nvPr/>
        </p:nvSpPr>
        <p:spPr bwMode="auto">
          <a:xfrm>
            <a:off x="7467600" y="5838846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2" name="Line 69"/>
          <p:cNvSpPr>
            <a:spLocks noChangeShapeType="1"/>
          </p:cNvSpPr>
          <p:nvPr/>
        </p:nvSpPr>
        <p:spPr bwMode="auto">
          <a:xfrm>
            <a:off x="2400300" y="69534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3" name="Line 70"/>
          <p:cNvSpPr>
            <a:spLocks noChangeShapeType="1"/>
          </p:cNvSpPr>
          <p:nvPr/>
        </p:nvSpPr>
        <p:spPr bwMode="auto">
          <a:xfrm>
            <a:off x="2395538" y="1435121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4" name="Line 71"/>
          <p:cNvSpPr>
            <a:spLocks noChangeShapeType="1"/>
          </p:cNvSpPr>
          <p:nvPr/>
        </p:nvSpPr>
        <p:spPr bwMode="auto">
          <a:xfrm>
            <a:off x="2390775" y="2174896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Line 72"/>
          <p:cNvSpPr>
            <a:spLocks noChangeShapeType="1"/>
          </p:cNvSpPr>
          <p:nvPr/>
        </p:nvSpPr>
        <p:spPr bwMode="auto">
          <a:xfrm>
            <a:off x="2386013" y="2811484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6" name="Line 73"/>
          <p:cNvSpPr>
            <a:spLocks noChangeShapeType="1"/>
          </p:cNvSpPr>
          <p:nvPr/>
        </p:nvSpPr>
        <p:spPr bwMode="auto">
          <a:xfrm>
            <a:off x="2419350" y="3367109"/>
            <a:ext cx="4137025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Line 74"/>
          <p:cNvSpPr>
            <a:spLocks noChangeShapeType="1"/>
          </p:cNvSpPr>
          <p:nvPr/>
        </p:nvSpPr>
        <p:spPr bwMode="auto">
          <a:xfrm>
            <a:off x="2205038" y="4140221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Line 75"/>
          <p:cNvSpPr>
            <a:spLocks noChangeShapeType="1"/>
          </p:cNvSpPr>
          <p:nvPr/>
        </p:nvSpPr>
        <p:spPr bwMode="auto">
          <a:xfrm>
            <a:off x="2239963" y="4787921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Line 76"/>
          <p:cNvSpPr>
            <a:spLocks noChangeShapeType="1"/>
          </p:cNvSpPr>
          <p:nvPr/>
        </p:nvSpPr>
        <p:spPr bwMode="auto">
          <a:xfrm>
            <a:off x="2249488" y="5422921"/>
            <a:ext cx="573087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Line 77"/>
          <p:cNvSpPr>
            <a:spLocks noChangeShapeType="1"/>
          </p:cNvSpPr>
          <p:nvPr/>
        </p:nvSpPr>
        <p:spPr bwMode="auto">
          <a:xfrm>
            <a:off x="4137025" y="412752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Line 78"/>
          <p:cNvSpPr>
            <a:spLocks noChangeShapeType="1"/>
          </p:cNvSpPr>
          <p:nvPr/>
        </p:nvSpPr>
        <p:spPr bwMode="auto">
          <a:xfrm>
            <a:off x="4159250" y="4764109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79"/>
          <p:cNvSpPr>
            <a:spLocks noChangeShapeType="1"/>
          </p:cNvSpPr>
          <p:nvPr/>
        </p:nvSpPr>
        <p:spPr bwMode="auto">
          <a:xfrm>
            <a:off x="4181475" y="5400696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3" name="Line 80"/>
          <p:cNvSpPr>
            <a:spLocks noChangeShapeType="1"/>
          </p:cNvSpPr>
          <p:nvPr/>
        </p:nvSpPr>
        <p:spPr bwMode="auto">
          <a:xfrm>
            <a:off x="6108700" y="4106884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4" name="Line 81"/>
          <p:cNvSpPr>
            <a:spLocks noChangeShapeType="1"/>
          </p:cNvSpPr>
          <p:nvPr/>
        </p:nvSpPr>
        <p:spPr bwMode="auto">
          <a:xfrm>
            <a:off x="6118225" y="4756171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5" name="Line 82"/>
          <p:cNvSpPr>
            <a:spLocks noChangeShapeType="1"/>
          </p:cNvSpPr>
          <p:nvPr/>
        </p:nvSpPr>
        <p:spPr bwMode="auto">
          <a:xfrm>
            <a:off x="6127750" y="5405459"/>
            <a:ext cx="573088" cy="0"/>
          </a:xfrm>
          <a:prstGeom prst="line">
            <a:avLst/>
          </a:prstGeom>
          <a:noFill/>
          <a:ln w="25400" cap="rnd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Rectangle 46"/>
          <p:cNvSpPr>
            <a:spLocks noChangeArrowheads="1"/>
          </p:cNvSpPr>
          <p:nvPr/>
        </p:nvSpPr>
        <p:spPr bwMode="auto">
          <a:xfrm>
            <a:off x="642910" y="463532"/>
            <a:ext cx="1777732" cy="39754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dirty="0">
                <a:solidFill>
                  <a:schemeClr val="bg1"/>
                </a:solidFill>
              </a:rPr>
              <a:t>Application A</a:t>
            </a:r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20596"/>
            <a:ext cx="8785225" cy="693760"/>
          </a:xfrm>
        </p:spPr>
        <p:txBody>
          <a:bodyPr/>
          <a:lstStyle/>
          <a:p>
            <a:r>
              <a:rPr lang="en-US" sz="2800" dirty="0" smtClean="0"/>
              <a:t>OSI Reference Model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026"/>
          <p:cNvSpPr>
            <a:spLocks noChangeArrowheads="1"/>
          </p:cNvSpPr>
          <p:nvPr/>
        </p:nvSpPr>
        <p:spPr bwMode="auto">
          <a:xfrm>
            <a:off x="1323975" y="16446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1" name="Rectangle 1027"/>
          <p:cNvSpPr>
            <a:spLocks noChangeArrowheads="1"/>
          </p:cNvSpPr>
          <p:nvPr/>
        </p:nvSpPr>
        <p:spPr bwMode="auto">
          <a:xfrm>
            <a:off x="1323975" y="23177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2" name="Rectangle 1028"/>
          <p:cNvSpPr>
            <a:spLocks noChangeArrowheads="1"/>
          </p:cNvSpPr>
          <p:nvPr/>
        </p:nvSpPr>
        <p:spPr bwMode="auto">
          <a:xfrm>
            <a:off x="1323975" y="29908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3" name="Rectangle 1029"/>
          <p:cNvSpPr>
            <a:spLocks noChangeArrowheads="1"/>
          </p:cNvSpPr>
          <p:nvPr/>
        </p:nvSpPr>
        <p:spPr bwMode="auto">
          <a:xfrm>
            <a:off x="1323975" y="36639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4" name="Rectangle 1030"/>
          <p:cNvSpPr>
            <a:spLocks noChangeArrowheads="1"/>
          </p:cNvSpPr>
          <p:nvPr/>
        </p:nvSpPr>
        <p:spPr bwMode="auto">
          <a:xfrm>
            <a:off x="1323975" y="43370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5" name="Rectangle 1031"/>
          <p:cNvSpPr>
            <a:spLocks noChangeArrowheads="1"/>
          </p:cNvSpPr>
          <p:nvPr/>
        </p:nvSpPr>
        <p:spPr bwMode="auto">
          <a:xfrm>
            <a:off x="1323975" y="50101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6" name="Rectangle 1032"/>
          <p:cNvSpPr>
            <a:spLocks noChangeArrowheads="1"/>
          </p:cNvSpPr>
          <p:nvPr/>
        </p:nvSpPr>
        <p:spPr bwMode="auto">
          <a:xfrm>
            <a:off x="1323975" y="56832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7" name="Rectangle 1033"/>
          <p:cNvSpPr>
            <a:spLocks noChangeArrowheads="1"/>
          </p:cNvSpPr>
          <p:nvPr/>
        </p:nvSpPr>
        <p:spPr bwMode="auto">
          <a:xfrm>
            <a:off x="7165975" y="16446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8" name="Rectangle 1034"/>
          <p:cNvSpPr>
            <a:spLocks noChangeArrowheads="1"/>
          </p:cNvSpPr>
          <p:nvPr/>
        </p:nvSpPr>
        <p:spPr bwMode="auto">
          <a:xfrm>
            <a:off x="7165975" y="23177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79" name="Rectangle 1035"/>
          <p:cNvSpPr>
            <a:spLocks noChangeArrowheads="1"/>
          </p:cNvSpPr>
          <p:nvPr/>
        </p:nvSpPr>
        <p:spPr bwMode="auto">
          <a:xfrm>
            <a:off x="7165975" y="29908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0" name="Rectangle 1036"/>
          <p:cNvSpPr>
            <a:spLocks noChangeArrowheads="1"/>
          </p:cNvSpPr>
          <p:nvPr/>
        </p:nvSpPr>
        <p:spPr bwMode="auto">
          <a:xfrm>
            <a:off x="7165975" y="36639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1" name="Rectangle 1037"/>
          <p:cNvSpPr>
            <a:spLocks noChangeArrowheads="1"/>
          </p:cNvSpPr>
          <p:nvPr/>
        </p:nvSpPr>
        <p:spPr bwMode="auto">
          <a:xfrm>
            <a:off x="7165975" y="43370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2" name="Rectangle 1038"/>
          <p:cNvSpPr>
            <a:spLocks noChangeArrowheads="1"/>
          </p:cNvSpPr>
          <p:nvPr/>
        </p:nvSpPr>
        <p:spPr bwMode="auto">
          <a:xfrm>
            <a:off x="7165975" y="50101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3" name="Rectangle 1039"/>
          <p:cNvSpPr>
            <a:spLocks noChangeArrowheads="1"/>
          </p:cNvSpPr>
          <p:nvPr/>
        </p:nvSpPr>
        <p:spPr bwMode="auto">
          <a:xfrm>
            <a:off x="7165975" y="56832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84" name="Rectangle 1040"/>
          <p:cNvSpPr>
            <a:spLocks noChangeArrowheads="1"/>
          </p:cNvSpPr>
          <p:nvPr/>
        </p:nvSpPr>
        <p:spPr bwMode="auto">
          <a:xfrm>
            <a:off x="1409700" y="1695472"/>
            <a:ext cx="1143000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85" name="Rectangle 1041"/>
          <p:cNvSpPr>
            <a:spLocks noChangeArrowheads="1"/>
          </p:cNvSpPr>
          <p:nvPr/>
        </p:nvSpPr>
        <p:spPr bwMode="auto">
          <a:xfrm>
            <a:off x="1400175" y="2355872"/>
            <a:ext cx="11890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86" name="Rectangle 1042"/>
          <p:cNvSpPr>
            <a:spLocks noChangeArrowheads="1"/>
          </p:cNvSpPr>
          <p:nvPr/>
        </p:nvSpPr>
        <p:spPr bwMode="auto">
          <a:xfrm>
            <a:off x="1603375" y="3016272"/>
            <a:ext cx="8032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87" name="Rectangle 1043"/>
          <p:cNvSpPr>
            <a:spLocks noChangeArrowheads="1"/>
          </p:cNvSpPr>
          <p:nvPr/>
        </p:nvSpPr>
        <p:spPr bwMode="auto">
          <a:xfrm>
            <a:off x="1533525" y="3676672"/>
            <a:ext cx="9731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88" name="Rectangle 1044"/>
          <p:cNvSpPr>
            <a:spLocks noChangeArrowheads="1"/>
          </p:cNvSpPr>
          <p:nvPr/>
        </p:nvSpPr>
        <p:spPr bwMode="auto">
          <a:xfrm>
            <a:off x="1585913" y="4337072"/>
            <a:ext cx="8921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89" name="Rectangle 1045"/>
          <p:cNvSpPr>
            <a:spLocks noChangeArrowheads="1"/>
          </p:cNvSpPr>
          <p:nvPr/>
        </p:nvSpPr>
        <p:spPr bwMode="auto">
          <a:xfrm>
            <a:off x="1543050" y="4997472"/>
            <a:ext cx="100012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90" name="Rectangle 1046"/>
          <p:cNvSpPr>
            <a:spLocks noChangeArrowheads="1"/>
          </p:cNvSpPr>
          <p:nvPr/>
        </p:nvSpPr>
        <p:spPr bwMode="auto">
          <a:xfrm>
            <a:off x="1622425" y="5657872"/>
            <a:ext cx="8715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91" name="Rectangle 1047"/>
          <p:cNvSpPr>
            <a:spLocks noChangeArrowheads="1"/>
          </p:cNvSpPr>
          <p:nvPr/>
        </p:nvSpPr>
        <p:spPr bwMode="auto">
          <a:xfrm>
            <a:off x="7165975" y="16446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2" name="Rectangle 1048"/>
          <p:cNvSpPr>
            <a:spLocks noChangeArrowheads="1"/>
          </p:cNvSpPr>
          <p:nvPr/>
        </p:nvSpPr>
        <p:spPr bwMode="auto">
          <a:xfrm>
            <a:off x="7165975" y="2317772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3" name="Rectangle 1049"/>
          <p:cNvSpPr>
            <a:spLocks noChangeArrowheads="1"/>
          </p:cNvSpPr>
          <p:nvPr/>
        </p:nvSpPr>
        <p:spPr bwMode="auto">
          <a:xfrm>
            <a:off x="7165975" y="29908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4" name="Rectangle 1050"/>
          <p:cNvSpPr>
            <a:spLocks noChangeArrowheads="1"/>
          </p:cNvSpPr>
          <p:nvPr/>
        </p:nvSpPr>
        <p:spPr bwMode="auto">
          <a:xfrm>
            <a:off x="7165975" y="3663972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5" name="Rectangle 1051"/>
          <p:cNvSpPr>
            <a:spLocks noChangeArrowheads="1"/>
          </p:cNvSpPr>
          <p:nvPr/>
        </p:nvSpPr>
        <p:spPr bwMode="auto">
          <a:xfrm>
            <a:off x="7165975" y="43370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6" name="Rectangle 1052"/>
          <p:cNvSpPr>
            <a:spLocks noChangeArrowheads="1"/>
          </p:cNvSpPr>
          <p:nvPr/>
        </p:nvSpPr>
        <p:spPr bwMode="auto">
          <a:xfrm>
            <a:off x="7165975" y="5010172"/>
            <a:ext cx="1346200" cy="6604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8397" name="Rectangle 1053"/>
          <p:cNvSpPr>
            <a:spLocks noChangeArrowheads="1"/>
          </p:cNvSpPr>
          <p:nvPr/>
        </p:nvSpPr>
        <p:spPr bwMode="auto">
          <a:xfrm>
            <a:off x="7165975" y="5683272"/>
            <a:ext cx="1346200" cy="6604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398" name="Rectangle 1054"/>
          <p:cNvSpPr>
            <a:spLocks noChangeArrowheads="1"/>
          </p:cNvSpPr>
          <p:nvPr/>
        </p:nvSpPr>
        <p:spPr bwMode="auto">
          <a:xfrm>
            <a:off x="7251700" y="1695472"/>
            <a:ext cx="1143000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Application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399" name="Rectangle 1055"/>
          <p:cNvSpPr>
            <a:spLocks noChangeArrowheads="1"/>
          </p:cNvSpPr>
          <p:nvPr/>
        </p:nvSpPr>
        <p:spPr bwMode="auto">
          <a:xfrm>
            <a:off x="7242175" y="2355872"/>
            <a:ext cx="11890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Presentation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400" name="Rectangle 1056"/>
          <p:cNvSpPr>
            <a:spLocks noChangeArrowheads="1"/>
          </p:cNvSpPr>
          <p:nvPr/>
        </p:nvSpPr>
        <p:spPr bwMode="auto">
          <a:xfrm>
            <a:off x="7445375" y="3016272"/>
            <a:ext cx="8032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Session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401" name="Rectangle 1057"/>
          <p:cNvSpPr>
            <a:spLocks noChangeArrowheads="1"/>
          </p:cNvSpPr>
          <p:nvPr/>
        </p:nvSpPr>
        <p:spPr bwMode="auto">
          <a:xfrm>
            <a:off x="7375525" y="3676672"/>
            <a:ext cx="9731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Transport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402" name="Rectangle 1058"/>
          <p:cNvSpPr>
            <a:spLocks noChangeArrowheads="1"/>
          </p:cNvSpPr>
          <p:nvPr/>
        </p:nvSpPr>
        <p:spPr bwMode="auto">
          <a:xfrm>
            <a:off x="7427913" y="4337072"/>
            <a:ext cx="89217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Network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403" name="Rectangle 1059"/>
          <p:cNvSpPr>
            <a:spLocks noChangeArrowheads="1"/>
          </p:cNvSpPr>
          <p:nvPr/>
        </p:nvSpPr>
        <p:spPr bwMode="auto">
          <a:xfrm>
            <a:off x="7385050" y="4997472"/>
            <a:ext cx="1000125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Data Link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404" name="Rectangle 1060"/>
          <p:cNvSpPr>
            <a:spLocks noChangeArrowheads="1"/>
          </p:cNvSpPr>
          <p:nvPr/>
        </p:nvSpPr>
        <p:spPr bwMode="auto">
          <a:xfrm>
            <a:off x="7464425" y="5657872"/>
            <a:ext cx="871538" cy="5778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r>
              <a:rPr lang="en-US" sz="1600">
                <a:solidFill>
                  <a:schemeClr val="tx1"/>
                </a:solidFill>
              </a:rPr>
              <a:t>Physical</a:t>
            </a:r>
          </a:p>
          <a:p>
            <a:r>
              <a:rPr lang="en-US" sz="1600">
                <a:solidFill>
                  <a:schemeClr val="tx1"/>
                </a:solidFill>
              </a:rPr>
              <a:t>Layer</a:t>
            </a:r>
          </a:p>
        </p:txBody>
      </p:sp>
      <p:sp>
        <p:nvSpPr>
          <p:cNvPr id="58405" name="Line 1061"/>
          <p:cNvSpPr>
            <a:spLocks noChangeShapeType="1"/>
          </p:cNvSpPr>
          <p:nvPr/>
        </p:nvSpPr>
        <p:spPr bwMode="auto">
          <a:xfrm>
            <a:off x="2009775" y="6369072"/>
            <a:ext cx="0" cy="1905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6" name="Rectangle 1062"/>
          <p:cNvSpPr>
            <a:spLocks noChangeArrowheads="1"/>
          </p:cNvSpPr>
          <p:nvPr/>
        </p:nvSpPr>
        <p:spPr bwMode="auto">
          <a:xfrm>
            <a:off x="1169988" y="928670"/>
            <a:ext cx="1625600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 dirty="0">
                <a:solidFill>
                  <a:schemeClr val="tx1"/>
                </a:solidFill>
              </a:rPr>
              <a:t>Application A</a:t>
            </a:r>
          </a:p>
        </p:txBody>
      </p:sp>
      <p:sp>
        <p:nvSpPr>
          <p:cNvPr id="58407" name="Line 1063"/>
          <p:cNvSpPr>
            <a:spLocks noChangeShapeType="1"/>
          </p:cNvSpPr>
          <p:nvPr/>
        </p:nvSpPr>
        <p:spPr bwMode="auto">
          <a:xfrm>
            <a:off x="1920875" y="1339872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8" name="Line 1064"/>
          <p:cNvSpPr>
            <a:spLocks noChangeShapeType="1"/>
          </p:cNvSpPr>
          <p:nvPr/>
        </p:nvSpPr>
        <p:spPr bwMode="auto">
          <a:xfrm>
            <a:off x="7826375" y="1365272"/>
            <a:ext cx="0" cy="2667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09" name="Rectangle 1065"/>
          <p:cNvSpPr>
            <a:spLocks noChangeArrowheads="1"/>
          </p:cNvSpPr>
          <p:nvPr/>
        </p:nvSpPr>
        <p:spPr bwMode="auto">
          <a:xfrm>
            <a:off x="6999288" y="990622"/>
            <a:ext cx="1611312" cy="3937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Application B</a:t>
            </a:r>
          </a:p>
        </p:txBody>
      </p:sp>
      <p:sp>
        <p:nvSpPr>
          <p:cNvPr id="58410" name="Line 1066"/>
          <p:cNvSpPr>
            <a:spLocks noChangeShapeType="1"/>
          </p:cNvSpPr>
          <p:nvPr/>
        </p:nvSpPr>
        <p:spPr bwMode="auto">
          <a:xfrm>
            <a:off x="2022475" y="6572272"/>
            <a:ext cx="58420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1" name="Line 1067"/>
          <p:cNvSpPr>
            <a:spLocks noChangeShapeType="1"/>
          </p:cNvSpPr>
          <p:nvPr/>
        </p:nvSpPr>
        <p:spPr bwMode="auto">
          <a:xfrm>
            <a:off x="7902575" y="6394472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2" name="Rectangle 1068"/>
          <p:cNvSpPr>
            <a:spLocks noChangeArrowheads="1"/>
          </p:cNvSpPr>
          <p:nvPr/>
        </p:nvSpPr>
        <p:spPr bwMode="auto">
          <a:xfrm>
            <a:off x="3273425" y="1257322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3" name="Rectangle 1069"/>
          <p:cNvSpPr>
            <a:spLocks noChangeArrowheads="1"/>
          </p:cNvSpPr>
          <p:nvPr/>
        </p:nvSpPr>
        <p:spPr bwMode="auto">
          <a:xfrm>
            <a:off x="3506788" y="12192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14" name="Line 1070"/>
          <p:cNvSpPr>
            <a:spLocks noChangeShapeType="1"/>
          </p:cNvSpPr>
          <p:nvPr/>
        </p:nvSpPr>
        <p:spPr bwMode="auto">
          <a:xfrm>
            <a:off x="4594225" y="140337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5" name="Rectangle 1071"/>
          <p:cNvSpPr>
            <a:spLocks noChangeArrowheads="1"/>
          </p:cNvSpPr>
          <p:nvPr/>
        </p:nvSpPr>
        <p:spPr bwMode="auto">
          <a:xfrm>
            <a:off x="3273425" y="1866922"/>
            <a:ext cx="11684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6" name="Rectangle 1072"/>
          <p:cNvSpPr>
            <a:spLocks noChangeArrowheads="1"/>
          </p:cNvSpPr>
          <p:nvPr/>
        </p:nvSpPr>
        <p:spPr bwMode="auto">
          <a:xfrm>
            <a:off x="3532188" y="18288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17" name="Rectangle 1073"/>
          <p:cNvSpPr>
            <a:spLocks noChangeArrowheads="1"/>
          </p:cNvSpPr>
          <p:nvPr/>
        </p:nvSpPr>
        <p:spPr bwMode="auto">
          <a:xfrm>
            <a:off x="3260725" y="2578122"/>
            <a:ext cx="16002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18" name="Rectangle 1074"/>
          <p:cNvSpPr>
            <a:spLocks noChangeArrowheads="1"/>
          </p:cNvSpPr>
          <p:nvPr/>
        </p:nvSpPr>
        <p:spPr bwMode="auto">
          <a:xfrm>
            <a:off x="3887788" y="25527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19" name="Rectangle 1075"/>
          <p:cNvSpPr>
            <a:spLocks noChangeArrowheads="1"/>
          </p:cNvSpPr>
          <p:nvPr/>
        </p:nvSpPr>
        <p:spPr bwMode="auto">
          <a:xfrm>
            <a:off x="3273425" y="3175022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0" name="Rectangle 1076"/>
          <p:cNvSpPr>
            <a:spLocks noChangeArrowheads="1"/>
          </p:cNvSpPr>
          <p:nvPr/>
        </p:nvSpPr>
        <p:spPr bwMode="auto">
          <a:xfrm>
            <a:off x="4129088" y="31496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21" name="Rectangle 1077"/>
          <p:cNvSpPr>
            <a:spLocks noChangeArrowheads="1"/>
          </p:cNvSpPr>
          <p:nvPr/>
        </p:nvSpPr>
        <p:spPr bwMode="auto">
          <a:xfrm>
            <a:off x="3273425" y="3810022"/>
            <a:ext cx="19939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2" name="Rectangle 1078"/>
          <p:cNvSpPr>
            <a:spLocks noChangeArrowheads="1"/>
          </p:cNvSpPr>
          <p:nvPr/>
        </p:nvSpPr>
        <p:spPr bwMode="auto">
          <a:xfrm>
            <a:off x="4306888" y="37719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23" name="Rectangle 1079"/>
          <p:cNvSpPr>
            <a:spLocks noChangeArrowheads="1"/>
          </p:cNvSpPr>
          <p:nvPr/>
        </p:nvSpPr>
        <p:spPr bwMode="auto">
          <a:xfrm>
            <a:off x="3273425" y="4495822"/>
            <a:ext cx="24003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4" name="Rectangle 1080"/>
          <p:cNvSpPr>
            <a:spLocks noChangeArrowheads="1"/>
          </p:cNvSpPr>
          <p:nvPr/>
        </p:nvSpPr>
        <p:spPr bwMode="auto">
          <a:xfrm>
            <a:off x="4446588" y="44450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25" name="Rectangle 1081"/>
          <p:cNvSpPr>
            <a:spLocks noChangeArrowheads="1"/>
          </p:cNvSpPr>
          <p:nvPr/>
        </p:nvSpPr>
        <p:spPr bwMode="auto">
          <a:xfrm>
            <a:off x="3273425" y="5270522"/>
            <a:ext cx="2806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6" name="Rectangle 1082"/>
          <p:cNvSpPr>
            <a:spLocks noChangeArrowheads="1"/>
          </p:cNvSpPr>
          <p:nvPr/>
        </p:nvSpPr>
        <p:spPr bwMode="auto">
          <a:xfrm>
            <a:off x="4294188" y="5232422"/>
            <a:ext cx="60325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data</a:t>
            </a:r>
          </a:p>
        </p:txBody>
      </p:sp>
      <p:sp>
        <p:nvSpPr>
          <p:cNvPr id="58427" name="Rectangle 1083"/>
          <p:cNvSpPr>
            <a:spLocks noChangeArrowheads="1"/>
          </p:cNvSpPr>
          <p:nvPr/>
        </p:nvSpPr>
        <p:spPr bwMode="auto">
          <a:xfrm>
            <a:off x="4467225" y="18669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28" name="Rectangle 1084"/>
          <p:cNvSpPr>
            <a:spLocks noChangeArrowheads="1"/>
          </p:cNvSpPr>
          <p:nvPr/>
        </p:nvSpPr>
        <p:spPr bwMode="auto">
          <a:xfrm>
            <a:off x="4471988" y="1816122"/>
            <a:ext cx="420687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ah</a:t>
            </a:r>
          </a:p>
        </p:txBody>
      </p:sp>
      <p:sp>
        <p:nvSpPr>
          <p:cNvPr id="58429" name="Rectangle 1085"/>
          <p:cNvSpPr>
            <a:spLocks noChangeArrowheads="1"/>
          </p:cNvSpPr>
          <p:nvPr/>
        </p:nvSpPr>
        <p:spPr bwMode="auto">
          <a:xfrm>
            <a:off x="4873625" y="25781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0" name="Rectangle 1086"/>
          <p:cNvSpPr>
            <a:spLocks noChangeArrowheads="1"/>
          </p:cNvSpPr>
          <p:nvPr/>
        </p:nvSpPr>
        <p:spPr bwMode="auto">
          <a:xfrm>
            <a:off x="4878388" y="2527322"/>
            <a:ext cx="434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ph</a:t>
            </a:r>
          </a:p>
        </p:txBody>
      </p:sp>
      <p:sp>
        <p:nvSpPr>
          <p:cNvPr id="58431" name="Rectangle 1087"/>
          <p:cNvSpPr>
            <a:spLocks noChangeArrowheads="1"/>
          </p:cNvSpPr>
          <p:nvPr/>
        </p:nvSpPr>
        <p:spPr bwMode="auto">
          <a:xfrm>
            <a:off x="5280025" y="31750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2" name="Rectangle 1088"/>
          <p:cNvSpPr>
            <a:spLocks noChangeArrowheads="1"/>
          </p:cNvSpPr>
          <p:nvPr/>
        </p:nvSpPr>
        <p:spPr bwMode="auto">
          <a:xfrm>
            <a:off x="5284788" y="3124222"/>
            <a:ext cx="4064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sh</a:t>
            </a:r>
          </a:p>
        </p:txBody>
      </p:sp>
      <p:sp>
        <p:nvSpPr>
          <p:cNvPr id="58433" name="Rectangle 1089"/>
          <p:cNvSpPr>
            <a:spLocks noChangeArrowheads="1"/>
          </p:cNvSpPr>
          <p:nvPr/>
        </p:nvSpPr>
        <p:spPr bwMode="auto">
          <a:xfrm>
            <a:off x="5280025" y="38100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4" name="Rectangle 1090"/>
          <p:cNvSpPr>
            <a:spLocks noChangeArrowheads="1"/>
          </p:cNvSpPr>
          <p:nvPr/>
        </p:nvSpPr>
        <p:spPr bwMode="auto">
          <a:xfrm>
            <a:off x="5284788" y="3759222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th</a:t>
            </a:r>
          </a:p>
        </p:txBody>
      </p:sp>
      <p:sp>
        <p:nvSpPr>
          <p:cNvPr id="58435" name="Rectangle 1091"/>
          <p:cNvSpPr>
            <a:spLocks noChangeArrowheads="1"/>
          </p:cNvSpPr>
          <p:nvPr/>
        </p:nvSpPr>
        <p:spPr bwMode="auto">
          <a:xfrm>
            <a:off x="5686425" y="44958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6" name="Rectangle 1092"/>
          <p:cNvSpPr>
            <a:spLocks noChangeArrowheads="1"/>
          </p:cNvSpPr>
          <p:nvPr/>
        </p:nvSpPr>
        <p:spPr bwMode="auto">
          <a:xfrm>
            <a:off x="5691188" y="4445022"/>
            <a:ext cx="434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nh</a:t>
            </a:r>
          </a:p>
        </p:txBody>
      </p:sp>
      <p:sp>
        <p:nvSpPr>
          <p:cNvPr id="58437" name="Rectangle 1093"/>
          <p:cNvSpPr>
            <a:spLocks noChangeArrowheads="1"/>
          </p:cNvSpPr>
          <p:nvPr/>
        </p:nvSpPr>
        <p:spPr bwMode="auto">
          <a:xfrm>
            <a:off x="6092825" y="52705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38" name="Rectangle 1094"/>
          <p:cNvSpPr>
            <a:spLocks noChangeArrowheads="1"/>
          </p:cNvSpPr>
          <p:nvPr/>
        </p:nvSpPr>
        <p:spPr bwMode="auto">
          <a:xfrm>
            <a:off x="6097588" y="5219722"/>
            <a:ext cx="43497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dh</a:t>
            </a:r>
          </a:p>
        </p:txBody>
      </p:sp>
      <p:sp>
        <p:nvSpPr>
          <p:cNvPr id="58439" name="Rectangle 1095"/>
          <p:cNvSpPr>
            <a:spLocks noChangeArrowheads="1"/>
          </p:cNvSpPr>
          <p:nvPr/>
        </p:nvSpPr>
        <p:spPr bwMode="auto">
          <a:xfrm>
            <a:off x="2879725" y="5829322"/>
            <a:ext cx="36068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0" name="Rectangle 1096"/>
          <p:cNvSpPr>
            <a:spLocks noChangeArrowheads="1"/>
          </p:cNvSpPr>
          <p:nvPr/>
        </p:nvSpPr>
        <p:spPr bwMode="auto">
          <a:xfrm>
            <a:off x="4305300" y="5803922"/>
            <a:ext cx="546100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bits</a:t>
            </a:r>
          </a:p>
        </p:txBody>
      </p:sp>
      <p:sp>
        <p:nvSpPr>
          <p:cNvPr id="58441" name="Rectangle 1097"/>
          <p:cNvSpPr>
            <a:spLocks noChangeArrowheads="1"/>
          </p:cNvSpPr>
          <p:nvPr/>
        </p:nvSpPr>
        <p:spPr bwMode="auto">
          <a:xfrm>
            <a:off x="6069013" y="5776935"/>
            <a:ext cx="423862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2" name="Rectangle 1098"/>
          <p:cNvSpPr>
            <a:spLocks noChangeArrowheads="1"/>
          </p:cNvSpPr>
          <p:nvPr/>
        </p:nvSpPr>
        <p:spPr bwMode="auto">
          <a:xfrm>
            <a:off x="2879725" y="5270522"/>
            <a:ext cx="393700" cy="2921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3" name="Rectangle 1099"/>
          <p:cNvSpPr>
            <a:spLocks noChangeArrowheads="1"/>
          </p:cNvSpPr>
          <p:nvPr/>
        </p:nvSpPr>
        <p:spPr bwMode="auto">
          <a:xfrm>
            <a:off x="2884488" y="5219722"/>
            <a:ext cx="377825" cy="393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solidFill>
                  <a:schemeClr val="tx1"/>
                </a:solidFill>
              </a:rPr>
              <a:t>dt</a:t>
            </a:r>
          </a:p>
        </p:txBody>
      </p:sp>
      <p:sp>
        <p:nvSpPr>
          <p:cNvPr id="58444" name="Line 1100"/>
          <p:cNvSpPr>
            <a:spLocks noChangeShapeType="1"/>
          </p:cNvSpPr>
          <p:nvPr/>
        </p:nvSpPr>
        <p:spPr bwMode="auto">
          <a:xfrm>
            <a:off x="4981575" y="205107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5" name="Line 1101"/>
          <p:cNvSpPr>
            <a:spLocks noChangeShapeType="1"/>
          </p:cNvSpPr>
          <p:nvPr/>
        </p:nvSpPr>
        <p:spPr bwMode="auto">
          <a:xfrm>
            <a:off x="5368925" y="275116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6" name="Line 1102"/>
          <p:cNvSpPr>
            <a:spLocks noChangeShapeType="1"/>
          </p:cNvSpPr>
          <p:nvPr/>
        </p:nvSpPr>
        <p:spPr bwMode="auto">
          <a:xfrm>
            <a:off x="5756275" y="334647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7" name="Line 1103"/>
          <p:cNvSpPr>
            <a:spLocks noChangeShapeType="1"/>
          </p:cNvSpPr>
          <p:nvPr/>
        </p:nvSpPr>
        <p:spPr bwMode="auto">
          <a:xfrm>
            <a:off x="5778500" y="400687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8" name="Line 1104"/>
          <p:cNvSpPr>
            <a:spLocks noChangeShapeType="1"/>
          </p:cNvSpPr>
          <p:nvPr/>
        </p:nvSpPr>
        <p:spPr bwMode="auto">
          <a:xfrm>
            <a:off x="6191250" y="4641872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49" name="Line 1105"/>
          <p:cNvSpPr>
            <a:spLocks noChangeShapeType="1"/>
          </p:cNvSpPr>
          <p:nvPr/>
        </p:nvSpPr>
        <p:spPr bwMode="auto">
          <a:xfrm>
            <a:off x="6592888" y="5434035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450" name="Line 1106"/>
          <p:cNvSpPr>
            <a:spLocks noChangeShapeType="1"/>
          </p:cNvSpPr>
          <p:nvPr/>
        </p:nvSpPr>
        <p:spPr bwMode="auto">
          <a:xfrm>
            <a:off x="6600825" y="5976960"/>
            <a:ext cx="520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Title 1"/>
          <p:cNvSpPr>
            <a:spLocks noGrp="1"/>
          </p:cNvSpPr>
          <p:nvPr>
            <p:ph type="title"/>
          </p:nvPr>
        </p:nvSpPr>
        <p:spPr>
          <a:xfrm>
            <a:off x="179388" y="115888"/>
            <a:ext cx="8785225" cy="792162"/>
          </a:xfrm>
        </p:spPr>
        <p:txBody>
          <a:bodyPr/>
          <a:lstStyle/>
          <a:p>
            <a:r>
              <a:rPr lang="en-US" sz="4000" dirty="0" smtClean="0"/>
              <a:t>OSI Reference Model</a:t>
            </a:r>
            <a:endParaRPr lang="en-US" sz="4000" dirty="0"/>
          </a:p>
        </p:txBody>
      </p:sp>
      <p:sp>
        <p:nvSpPr>
          <p:cNvPr id="8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0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570686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Computer Networks   </a:t>
            </a:r>
            <a:r>
              <a:rPr lang="en-US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416175" y="3606820"/>
            <a:ext cx="242888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4038600" y="1099020"/>
            <a:ext cx="3124200" cy="758862"/>
            <a:chOff x="2418" y="351"/>
            <a:chExt cx="2189" cy="468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418" y="351"/>
              <a:ext cx="2189" cy="46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3060" y="458"/>
              <a:ext cx="1242" cy="22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l"/>
              <a:r>
                <a:rPr lang="en-US" sz="1800" b="1" dirty="0">
                  <a:solidFill>
                    <a:schemeClr val="tx1"/>
                  </a:solidFill>
                </a:rPr>
                <a:t>HTTP Request</a:t>
              </a:r>
            </a:p>
          </p:txBody>
        </p:sp>
      </p:grpSp>
      <p:sp>
        <p:nvSpPr>
          <p:cNvPr id="10" name="AutoShape 6"/>
          <p:cNvSpPr>
            <a:spLocks noChangeArrowheads="1"/>
          </p:cNvSpPr>
          <p:nvPr/>
        </p:nvSpPr>
        <p:spPr bwMode="auto">
          <a:xfrm>
            <a:off x="5638800" y="1854220"/>
            <a:ext cx="201613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3632200" y="2387620"/>
            <a:ext cx="939800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TCP Header</a:t>
            </a: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3654425" y="2311420"/>
            <a:ext cx="3762375" cy="7302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>
            <a:off x="4500562" y="2322533"/>
            <a:ext cx="0" cy="7286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0"/>
          <p:cNvSpPr>
            <a:spLocks/>
          </p:cNvSpPr>
          <p:nvPr/>
        </p:nvSpPr>
        <p:spPr bwMode="auto">
          <a:xfrm rot="16200000">
            <a:off x="5442744" y="1429564"/>
            <a:ext cx="223837" cy="3724275"/>
          </a:xfrm>
          <a:prstGeom prst="leftBrace">
            <a:avLst>
              <a:gd name="adj1" fmla="val 138653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AutoShape 11"/>
          <p:cNvSpPr>
            <a:spLocks noChangeArrowheads="1"/>
          </p:cNvSpPr>
          <p:nvPr/>
        </p:nvSpPr>
        <p:spPr bwMode="auto">
          <a:xfrm>
            <a:off x="5281613" y="3454420"/>
            <a:ext cx="201612" cy="382588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2338388" y="5359420"/>
            <a:ext cx="242887" cy="3667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2776538" y="3954483"/>
            <a:ext cx="5249862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Line 16"/>
          <p:cNvSpPr>
            <a:spLocks noChangeShapeType="1"/>
          </p:cNvSpPr>
          <p:nvPr/>
        </p:nvSpPr>
        <p:spPr bwMode="auto">
          <a:xfrm>
            <a:off x="3643306" y="3965595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2736844" y="4106883"/>
            <a:ext cx="906462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IP Header</a:t>
            </a:r>
          </a:p>
        </p:txBody>
      </p:sp>
      <p:sp>
        <p:nvSpPr>
          <p:cNvPr id="22" name="AutoShape 18"/>
          <p:cNvSpPr>
            <a:spLocks/>
          </p:cNvSpPr>
          <p:nvPr/>
        </p:nvSpPr>
        <p:spPr bwMode="auto">
          <a:xfrm rot="16200000">
            <a:off x="5308600" y="2405083"/>
            <a:ext cx="177800" cy="5105400"/>
          </a:xfrm>
          <a:prstGeom prst="leftBrace">
            <a:avLst>
              <a:gd name="adj1" fmla="val 239286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AutoShape 19"/>
          <p:cNvSpPr>
            <a:spLocks noChangeArrowheads="1"/>
          </p:cNvSpPr>
          <p:nvPr/>
        </p:nvSpPr>
        <p:spPr bwMode="auto">
          <a:xfrm>
            <a:off x="5283200" y="5072074"/>
            <a:ext cx="201613" cy="382587"/>
          </a:xfrm>
          <a:prstGeom prst="downArrow">
            <a:avLst>
              <a:gd name="adj1" fmla="val 50000"/>
              <a:gd name="adj2" fmla="val 47441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2143108" y="5500702"/>
            <a:ext cx="6867523" cy="7921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3143240" y="5500702"/>
            <a:ext cx="0" cy="7921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Line 23"/>
          <p:cNvSpPr>
            <a:spLocks noChangeShapeType="1"/>
          </p:cNvSpPr>
          <p:nvPr/>
        </p:nvSpPr>
        <p:spPr bwMode="auto">
          <a:xfrm>
            <a:off x="8024813" y="5500702"/>
            <a:ext cx="0" cy="7794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8018493" y="5550421"/>
            <a:ext cx="982663" cy="7360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l"/>
            <a:r>
              <a:rPr lang="en-US" sz="1400" b="1" dirty="0">
                <a:solidFill>
                  <a:schemeClr val="tx1"/>
                </a:solidFill>
              </a:rPr>
              <a:t>Frame Check Sequence</a:t>
            </a: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2143108" y="5637232"/>
            <a:ext cx="1065213" cy="577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Ethernet Header</a:t>
            </a:r>
          </a:p>
        </p:txBody>
      </p:sp>
      <p:sp>
        <p:nvSpPr>
          <p:cNvPr id="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270"/>
            <a:ext cx="7772400" cy="914400"/>
          </a:xfrm>
        </p:spPr>
        <p:txBody>
          <a:bodyPr/>
          <a:lstStyle/>
          <a:p>
            <a:r>
              <a:rPr lang="en-US" dirty="0" smtClean="0"/>
              <a:t>Layer Encapsulation</a:t>
            </a:r>
            <a:endParaRPr lang="en-US" dirty="0"/>
          </a:p>
        </p:txBody>
      </p:sp>
      <p:sp>
        <p:nvSpPr>
          <p:cNvPr id="30" name="Text Box 12"/>
          <p:cNvSpPr txBox="1">
            <a:spLocks noChangeArrowheads="1"/>
          </p:cNvSpPr>
          <p:nvPr/>
        </p:nvSpPr>
        <p:spPr bwMode="auto">
          <a:xfrm>
            <a:off x="714348" y="2405714"/>
            <a:ext cx="2749555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400" b="1" dirty="0" smtClean="0">
                <a:solidFill>
                  <a:srgbClr val="990033"/>
                </a:solidFill>
              </a:rPr>
              <a:t>TCP Header </a:t>
            </a:r>
            <a:r>
              <a:rPr lang="en-US" sz="1400" b="1" dirty="0">
                <a:solidFill>
                  <a:srgbClr val="990033"/>
                </a:solidFill>
              </a:rPr>
              <a:t>contains source and destination port numbers</a:t>
            </a: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196834" y="3997115"/>
            <a:ext cx="2446340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990033"/>
                </a:solidFill>
              </a:rPr>
              <a:t>Header contains source and destination IP addresses; transport protocol type</a:t>
            </a:r>
          </a:p>
        </p:txBody>
      </p:sp>
      <p:sp>
        <p:nvSpPr>
          <p:cNvPr id="32" name="Text Box 20"/>
          <p:cNvSpPr txBox="1">
            <a:spLocks noChangeArrowheads="1"/>
          </p:cNvSpPr>
          <p:nvPr/>
        </p:nvSpPr>
        <p:spPr bwMode="auto">
          <a:xfrm>
            <a:off x="71438" y="5455523"/>
            <a:ext cx="1928794" cy="83099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200" b="1" dirty="0">
                <a:solidFill>
                  <a:srgbClr val="990033"/>
                </a:solidFill>
              </a:rPr>
              <a:t>Header contains source and destination physical addresses;  network  protocol type</a:t>
            </a:r>
          </a:p>
        </p:txBody>
      </p:sp>
      <p:sp>
        <p:nvSpPr>
          <p:cNvPr id="33" name="Text Box 13"/>
          <p:cNvSpPr txBox="1">
            <a:spLocks noChangeArrowheads="1"/>
          </p:cNvSpPr>
          <p:nvPr/>
        </p:nvSpPr>
        <p:spPr bwMode="auto">
          <a:xfrm>
            <a:off x="71406" y="1071546"/>
            <a:ext cx="3000396" cy="584775"/>
          </a:xfrm>
          <a:prstGeom prst="rect">
            <a:avLst/>
          </a:prstGeom>
          <a:noFill/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en-US" sz="1600" b="1" dirty="0">
                <a:solidFill>
                  <a:srgbClr val="FF6600"/>
                </a:solidFill>
              </a:rPr>
              <a:t>Leon-Garcia &amp; </a:t>
            </a:r>
            <a:r>
              <a:rPr lang="en-US" sz="1600" b="1" dirty="0" err="1">
                <a:solidFill>
                  <a:srgbClr val="FF6600"/>
                </a:solidFill>
              </a:rPr>
              <a:t>Widjaja</a:t>
            </a:r>
            <a:r>
              <a:rPr lang="en-US" sz="1600" b="1" dirty="0" smtClean="0">
                <a:solidFill>
                  <a:srgbClr val="FF6600"/>
                </a:solidFill>
              </a:rPr>
              <a:t>:</a:t>
            </a:r>
          </a:p>
          <a:p>
            <a:pPr eaLnBrk="0" hangingPunct="0"/>
            <a:r>
              <a:rPr lang="en-US" sz="1600" b="1" dirty="0" smtClean="0">
                <a:solidFill>
                  <a:srgbClr val="FF6600"/>
                </a:solidFill>
              </a:rPr>
              <a:t> </a:t>
            </a:r>
            <a:r>
              <a:rPr lang="en-US" sz="1600" b="1" i="1" dirty="0">
                <a:solidFill>
                  <a:srgbClr val="FF6600"/>
                </a:solidFill>
              </a:rPr>
              <a:t>Communication </a:t>
            </a:r>
            <a:r>
              <a:rPr lang="en-US" sz="1600" b="1" i="1" dirty="0" smtClean="0">
                <a:solidFill>
                  <a:srgbClr val="FF6600"/>
                </a:solidFill>
              </a:rPr>
              <a:t>Networks</a:t>
            </a:r>
            <a:endParaRPr lang="en-US" sz="1600" b="1" i="1" dirty="0">
              <a:solidFill>
                <a:srgbClr val="FF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en-US" dirty="0"/>
              <a:t>OSI versus TCP/IP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48" y="5429264"/>
            <a:ext cx="6896104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sz="2400" dirty="0"/>
              <a:t>Figure 1-21. The TCP/IP reference model.</a:t>
            </a:r>
          </a:p>
        </p:txBody>
      </p:sp>
      <p:pic>
        <p:nvPicPr>
          <p:cNvPr id="62468" name="Picture 4" descr="1-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143000"/>
            <a:ext cx="7148513" cy="4249738"/>
          </a:xfrm>
          <a:prstGeom prst="rect">
            <a:avLst/>
          </a:prstGeom>
          <a:noFill/>
        </p:spPr>
      </p:pic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7143768" y="5876945"/>
            <a:ext cx="1857388" cy="338137"/>
          </a:xfrm>
          <a:prstGeom prst="rect">
            <a:avLst/>
          </a:prstGeom>
          <a:noFill/>
          <a:ln w="25400">
            <a:solidFill>
              <a:srgbClr val="000099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sz="1600" b="1" dirty="0" smtClean="0">
                <a:solidFill>
                  <a:srgbClr val="000099"/>
                </a:solidFill>
                <a:latin typeface="Comic Sans MS" pitchFamily="66" charset="0"/>
              </a:rPr>
              <a:t>Tanenbaum</a:t>
            </a:r>
            <a:r>
              <a:rPr lang="en-US" sz="1600" i="1" dirty="0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endParaRPr lang="en-US" sz="1600" i="1" dirty="0">
              <a:solidFill>
                <a:srgbClr val="000099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"/>
            <a:ext cx="7772400" cy="781032"/>
          </a:xfrm>
        </p:spPr>
        <p:txBody>
          <a:bodyPr/>
          <a:lstStyle/>
          <a:p>
            <a:r>
              <a:rPr lang="en-US" dirty="0"/>
              <a:t>OSI versus TCP/IP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323" name="Picture 3"/>
          <p:cNvPicPr>
            <a:picLocks noChangeAspect="1" noChangeArrowheads="1"/>
          </p:cNvPicPr>
          <p:nvPr/>
        </p:nvPicPr>
        <p:blipFill>
          <a:blip r:embed="rId2"/>
          <a:srcRect b="16129"/>
          <a:stretch>
            <a:fillRect/>
          </a:stretch>
        </p:blipFill>
        <p:spPr bwMode="auto">
          <a:xfrm>
            <a:off x="914400" y="1043006"/>
            <a:ext cx="7772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5000628" y="6000768"/>
            <a:ext cx="412903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en-US" sz="2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 b="1" dirty="0">
                <a:solidFill>
                  <a:srgbClr val="0033CC"/>
                </a:solidFill>
              </a:rPr>
              <a:t>DCC 6</a:t>
            </a:r>
            <a:r>
              <a:rPr lang="en-US" sz="2000" b="1" baseline="30000" dirty="0">
                <a:solidFill>
                  <a:srgbClr val="0033CC"/>
                </a:solidFill>
              </a:rPr>
              <a:t>th </a:t>
            </a:r>
            <a:r>
              <a:rPr lang="en-US" sz="2000" b="1" dirty="0">
                <a:solidFill>
                  <a:srgbClr val="0033CC"/>
                </a:solidFill>
              </a:rPr>
              <a:t> Ed., W. </a:t>
            </a:r>
            <a:r>
              <a:rPr lang="en-US" sz="2000" b="1" dirty="0" smtClean="0">
                <a:solidFill>
                  <a:srgbClr val="0033CC"/>
                </a:solidFill>
              </a:rPr>
              <a:t>Stallings</a:t>
            </a:r>
            <a:endParaRPr lang="en-US" sz="2000" b="1" dirty="0">
              <a:solidFill>
                <a:srgbClr val="0033CC"/>
              </a:solidFill>
            </a:endParaRP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</p:spPr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9CE651F-B56D-48D2-A702-1FFE07FC73E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71775" y="1606569"/>
            <a:ext cx="2714625" cy="134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1"/>
          <p:cNvSpPr>
            <a:spLocks noChangeArrowheads="1"/>
          </p:cNvSpPr>
          <p:nvPr/>
        </p:nvSpPr>
        <p:spPr bwMode="auto">
          <a:xfrm>
            <a:off x="468313" y="1136639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 Layer</a:t>
            </a:r>
          </a:p>
          <a:p>
            <a:r>
              <a:rPr lang="en-US" sz="1200" b="1" dirty="0"/>
              <a:t>Provides users access to the OSI environment and distributed information services.</a:t>
            </a: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428596" y="1857364"/>
            <a:ext cx="8496300" cy="68583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Presentation Layer</a:t>
            </a:r>
          </a:p>
          <a:p>
            <a:r>
              <a:rPr lang="en-US" sz="1200" b="1" dirty="0"/>
              <a:t>Provides application processes independence </a:t>
            </a:r>
            <a:r>
              <a:rPr lang="en-US" sz="1200" b="1" dirty="0" smtClean="0"/>
              <a:t>from</a:t>
            </a:r>
          </a:p>
          <a:p>
            <a:r>
              <a:rPr lang="en-US" sz="1200" b="1" dirty="0" smtClean="0"/>
              <a:t>differences </a:t>
            </a:r>
            <a:r>
              <a:rPr lang="en-US" sz="1200" b="1" dirty="0"/>
              <a:t>in data representation ( e.g. abstract syntax notation</a:t>
            </a:r>
            <a:r>
              <a:rPr lang="en-US" sz="1200" b="1" dirty="0" smtClean="0"/>
              <a:t>).</a:t>
            </a:r>
            <a:endParaRPr lang="en-US" sz="1200" b="1" dirty="0"/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468313" y="2524098"/>
            <a:ext cx="8496300" cy="833464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Session Layer</a:t>
            </a:r>
          </a:p>
          <a:p>
            <a:r>
              <a:rPr lang="en-US" sz="1200" b="1" dirty="0"/>
              <a:t>Provides the control structure for communicating between applications.</a:t>
            </a:r>
          </a:p>
          <a:p>
            <a:r>
              <a:rPr lang="en-US" sz="1200" b="1" dirty="0"/>
              <a:t>Establishes, manages and terminates session connections between cooperating applications</a:t>
            </a:r>
            <a:r>
              <a:rPr lang="en-US" b="1" dirty="0" smtClean="0"/>
              <a:t>.</a:t>
            </a:r>
            <a:endParaRPr lang="en-US" b="1" dirty="0"/>
          </a:p>
        </p:txBody>
      </p:sp>
      <p:sp>
        <p:nvSpPr>
          <p:cNvPr id="9" name="Rectangle 29"/>
          <p:cNvSpPr>
            <a:spLocks noChangeArrowheads="1"/>
          </p:cNvSpPr>
          <p:nvPr/>
        </p:nvSpPr>
        <p:spPr bwMode="auto">
          <a:xfrm>
            <a:off x="468313" y="3351217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Transport Layer</a:t>
            </a:r>
          </a:p>
          <a:p>
            <a:r>
              <a:rPr lang="en-US" sz="1200" b="1" dirty="0"/>
              <a:t>Provides reliable transparent transfer of data between end points.</a:t>
            </a:r>
          </a:p>
          <a:p>
            <a:r>
              <a:rPr lang="en-US" sz="1200" b="1" dirty="0"/>
              <a:t>Provides end-to-end flow control and error recovery.</a:t>
            </a:r>
          </a:p>
          <a:p>
            <a:endParaRPr lang="en-US" sz="12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33"/>
          <p:cNvSpPr>
            <a:spLocks noChangeArrowheads="1"/>
          </p:cNvSpPr>
          <p:nvPr/>
        </p:nvSpPr>
        <p:spPr bwMode="auto">
          <a:xfrm>
            <a:off x="468313" y="4065597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Network Layer</a:t>
            </a:r>
          </a:p>
          <a:p>
            <a:r>
              <a:rPr lang="en-US" sz="1200" b="1" dirty="0">
                <a:latin typeface="+mn-lt"/>
                <a:cs typeface="Times New Roman" pitchFamily="18" charset="0"/>
              </a:rPr>
              <a:t>Provides upper layers with independence from the data transmission, routing and </a:t>
            </a:r>
            <a:r>
              <a:rPr lang="en-US" sz="1200" b="1" dirty="0" smtClean="0">
                <a:latin typeface="+mn-lt"/>
                <a:cs typeface="Times New Roman" pitchFamily="18" charset="0"/>
              </a:rPr>
              <a:t>switching</a:t>
            </a:r>
          </a:p>
          <a:p>
            <a:r>
              <a:rPr lang="en-US" sz="1200" b="1" dirty="0" smtClean="0">
                <a:latin typeface="+mn-lt"/>
                <a:cs typeface="Times New Roman" pitchFamily="18" charset="0"/>
              </a:rPr>
              <a:t>technologies </a:t>
            </a:r>
            <a:r>
              <a:rPr lang="en-US" sz="1200" b="1" dirty="0">
                <a:latin typeface="+mn-lt"/>
                <a:cs typeface="Times New Roman" pitchFamily="18" charset="0"/>
              </a:rPr>
              <a:t>used to connect </a:t>
            </a:r>
            <a:r>
              <a:rPr lang="en-US" sz="1200" b="1" dirty="0" smtClean="0">
                <a:latin typeface="+mn-lt"/>
                <a:cs typeface="Times New Roman" pitchFamily="18" charset="0"/>
              </a:rPr>
              <a:t>systems. Responsible </a:t>
            </a:r>
            <a:r>
              <a:rPr lang="en-US" sz="1200" b="1" dirty="0">
                <a:latin typeface="+mn-lt"/>
                <a:cs typeface="Times New Roman" pitchFamily="18" charset="0"/>
              </a:rPr>
              <a:t>for establishing, managing  and terminating connections.</a:t>
            </a:r>
          </a:p>
          <a:p>
            <a:endParaRPr lang="en-US" sz="1200" b="1" dirty="0"/>
          </a:p>
        </p:txBody>
      </p:sp>
      <p:sp>
        <p:nvSpPr>
          <p:cNvPr id="11" name="Rectangle 34"/>
          <p:cNvSpPr>
            <a:spLocks noChangeArrowheads="1"/>
          </p:cNvSpPr>
          <p:nvPr/>
        </p:nvSpPr>
        <p:spPr bwMode="auto">
          <a:xfrm>
            <a:off x="468313" y="4779977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Link Layer</a:t>
            </a:r>
          </a:p>
          <a:p>
            <a:r>
              <a:rPr lang="en-US" sz="1200" b="1" dirty="0"/>
              <a:t>Provides for reliable transfer of information across the physical layer.</a:t>
            </a:r>
          </a:p>
          <a:p>
            <a:r>
              <a:rPr lang="en-US" sz="1200" b="1" dirty="0"/>
              <a:t>Sends and receives frames with the necessary synchronization, flow control and error control.</a:t>
            </a:r>
          </a:p>
        </p:txBody>
      </p:sp>
      <p:sp>
        <p:nvSpPr>
          <p:cNvPr id="12" name="Rectangle 35"/>
          <p:cNvSpPr>
            <a:spLocks noChangeArrowheads="1"/>
          </p:cNvSpPr>
          <p:nvPr/>
        </p:nvSpPr>
        <p:spPr bwMode="auto">
          <a:xfrm>
            <a:off x="468313" y="5500702"/>
            <a:ext cx="8496300" cy="720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1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Physical Layer</a:t>
            </a:r>
          </a:p>
          <a:p>
            <a:r>
              <a:rPr lang="en-US" sz="1200" b="1" dirty="0"/>
              <a:t>Concerned with transmission of an unstructured bit stream over a physical medium.</a:t>
            </a:r>
          </a:p>
          <a:p>
            <a:r>
              <a:rPr lang="en-US" sz="1200" b="1" dirty="0"/>
              <a:t>Deals with the mechanical, electrical, functional and procedural characteristics to access the physical medium.</a:t>
            </a:r>
          </a:p>
        </p:txBody>
      </p:sp>
      <p:sp>
        <p:nvSpPr>
          <p:cNvPr id="13" name="Rectangle 36"/>
          <p:cNvSpPr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600" b="1" dirty="0">
                <a:effectLst/>
                <a:latin typeface="Comic Sans MS" pitchFamily="66" charset="0"/>
              </a:rPr>
              <a:t>Seven Layer OSI Model </a:t>
            </a: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Advanced Computer Networks   </a:t>
            </a:r>
            <a:r>
              <a:rPr lang="en-US" dirty="0" smtClean="0">
                <a:solidFill>
                  <a:srgbClr val="990033"/>
                </a:solidFill>
              </a:rPr>
              <a:t>OSI Reference Model</a:t>
            </a:r>
            <a:endParaRPr lang="en-US" dirty="0">
              <a:solidFill>
                <a:srgbClr val="99003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2740</TotalTime>
  <Words>396</Words>
  <Application>Microsoft PowerPoint</Application>
  <PresentationFormat>On-screen Show (4:3)</PresentationFormat>
  <Paragraphs>142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Revised_Master</vt:lpstr>
      <vt:lpstr> International Standards Organization Open Systems Interconnect (OSI) Reference Model  </vt:lpstr>
      <vt:lpstr>OSI Reference Model</vt:lpstr>
      <vt:lpstr>OSI Reference Model</vt:lpstr>
      <vt:lpstr>Layer Encapsulation</vt:lpstr>
      <vt:lpstr>OSI versus TCP/IP</vt:lpstr>
      <vt:lpstr>OSI versus TCP/IP</vt:lpstr>
      <vt:lpstr>Seven Layer OSI Model </vt:lpstr>
    </vt:vector>
  </TitlesOfParts>
  <Company>WPI Computer Science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rek</cp:lastModifiedBy>
  <cp:revision>118</cp:revision>
  <dcterms:created xsi:type="dcterms:W3CDTF">2004-01-21T20:05:10Z</dcterms:created>
  <dcterms:modified xsi:type="dcterms:W3CDTF">2010-01-07T23:20:01Z</dcterms:modified>
</cp:coreProperties>
</file>