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5"/>
  </p:notesMasterIdLst>
  <p:sldIdLst>
    <p:sldId id="275" r:id="rId2"/>
    <p:sldId id="283" r:id="rId3"/>
    <p:sldId id="276" r:id="rId4"/>
    <p:sldId id="278" r:id="rId5"/>
    <p:sldId id="279" r:id="rId6"/>
    <p:sldId id="280" r:id="rId7"/>
    <p:sldId id="281" r:id="rId8"/>
    <p:sldId id="258" r:id="rId9"/>
    <p:sldId id="257" r:id="rId10"/>
    <p:sldId id="259" r:id="rId11"/>
    <p:sldId id="261" r:id="rId12"/>
    <p:sldId id="262" r:id="rId13"/>
    <p:sldId id="263" r:id="rId14"/>
    <p:sldId id="282" r:id="rId15"/>
    <p:sldId id="266" r:id="rId16"/>
    <p:sldId id="267" r:id="rId17"/>
    <p:sldId id="268" r:id="rId18"/>
    <p:sldId id="269" r:id="rId19"/>
    <p:sldId id="270" r:id="rId20"/>
    <p:sldId id="271" r:id="rId21"/>
    <p:sldId id="272" r:id="rId22"/>
    <p:sldId id="273"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8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4CE56A-FC94-488E-BA41-D8D3792F74CA}" type="datetimeFigureOut">
              <a:rPr lang="en-US" smtClean="0"/>
              <a:pPr/>
              <a:t>2/10/2010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64593B-5D79-45BC-9F81-BCCD73C4FE2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F64593B-5D79-45BC-9F81-BCCD73C4FE2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9E6"/>
        </a:solidFill>
        <a:effectLst/>
      </p:bgPr>
    </p:bg>
    <p:spTree>
      <p:nvGrpSpPr>
        <p:cNvPr id="1" name=""/>
        <p:cNvGrpSpPr/>
        <p:nvPr/>
      </p:nvGrpSpPr>
      <p:grpSpPr>
        <a:xfrm>
          <a:off x="0" y="0"/>
          <a:ext cx="0" cy="0"/>
          <a:chOff x="0" y="0"/>
          <a:chExt cx="0" cy="0"/>
        </a:xfrm>
      </p:grpSpPr>
      <p:pic>
        <p:nvPicPr>
          <p:cNvPr id="3" name="Picture 9" descr="Picture1"/>
          <p:cNvPicPr>
            <a:picLocks noChangeAspect="1" noChangeArrowheads="1"/>
          </p:cNvPicPr>
          <p:nvPr/>
        </p:nvPicPr>
        <p:blipFill>
          <a:blip r:embed="rId2" cstate="print"/>
          <a:srcRect/>
          <a:stretch>
            <a:fillRect/>
          </a:stretch>
        </p:blipFill>
        <p:spPr bwMode="auto">
          <a:xfrm>
            <a:off x="-32" y="-4763"/>
            <a:ext cx="9155113" cy="6869113"/>
          </a:xfrm>
          <a:prstGeom prst="rect">
            <a:avLst/>
          </a:prstGeom>
          <a:noFill/>
          <a:ln w="9525">
            <a:noFill/>
            <a:miter lim="800000"/>
            <a:headEnd/>
            <a:tailEnd/>
          </a:ln>
        </p:spPr>
      </p:pic>
      <p:sp>
        <p:nvSpPr>
          <p:cNvPr id="4" name="Line 5"/>
          <p:cNvSpPr>
            <a:spLocks noChangeShapeType="1"/>
          </p:cNvSpPr>
          <p:nvPr/>
        </p:nvSpPr>
        <p:spPr bwMode="auto">
          <a:xfrm>
            <a:off x="0" y="990600"/>
            <a:ext cx="9144000" cy="0"/>
          </a:xfrm>
          <a:prstGeom prst="line">
            <a:avLst/>
          </a:prstGeom>
          <a:noFill/>
          <a:ln w="50800">
            <a:solidFill>
              <a:schemeClr val="tx1"/>
            </a:solidFill>
            <a:round/>
            <a:headEnd/>
            <a:tailEnd/>
          </a:ln>
          <a:effectLst/>
        </p:spPr>
        <p:txBody>
          <a:bodyPr wrap="none" anchor="ctr"/>
          <a:lstStyle/>
          <a:p>
            <a:pPr>
              <a:defRPr/>
            </a:pPr>
            <a:endParaRPr lang="en-US"/>
          </a:p>
        </p:txBody>
      </p:sp>
      <p:sp>
        <p:nvSpPr>
          <p:cNvPr id="5" name="Line 6"/>
          <p:cNvSpPr>
            <a:spLocks noChangeShapeType="1"/>
          </p:cNvSpPr>
          <p:nvPr/>
        </p:nvSpPr>
        <p:spPr bwMode="auto">
          <a:xfrm>
            <a:off x="0" y="5562600"/>
            <a:ext cx="9144000" cy="0"/>
          </a:xfrm>
          <a:prstGeom prst="line">
            <a:avLst/>
          </a:prstGeom>
          <a:noFill/>
          <a:ln w="25400">
            <a:solidFill>
              <a:schemeClr val="folHlink"/>
            </a:solidFill>
            <a:round/>
            <a:headEnd/>
            <a:tailEnd/>
          </a:ln>
          <a:effectLst/>
        </p:spPr>
        <p:txBody>
          <a:bodyPr wrap="none" anchor="ctr"/>
          <a:lstStyle/>
          <a:p>
            <a:pPr>
              <a:defRPr/>
            </a:pPr>
            <a:endParaRPr lang="en-US"/>
          </a:p>
        </p:txBody>
      </p:sp>
      <p:sp>
        <p:nvSpPr>
          <p:cNvPr id="6" name="Rectangle 7"/>
          <p:cNvSpPr>
            <a:spLocks noChangeArrowheads="1"/>
          </p:cNvSpPr>
          <p:nvPr/>
        </p:nvSpPr>
        <p:spPr bwMode="auto">
          <a:xfrm>
            <a:off x="0" y="6477000"/>
            <a:ext cx="914400" cy="381000"/>
          </a:xfrm>
          <a:prstGeom prst="rect">
            <a:avLst/>
          </a:prstGeom>
          <a:noFill/>
          <a:ln w="9525">
            <a:noFill/>
            <a:miter lim="800000"/>
            <a:headEnd/>
            <a:tailEnd/>
          </a:ln>
          <a:effectLst/>
        </p:spPr>
        <p:txBody>
          <a:bodyPr/>
          <a:lstStyle/>
          <a:p>
            <a:pPr algn="r">
              <a:defRPr/>
            </a:pPr>
            <a:endParaRPr lang="en-US" sz="1400">
              <a:latin typeface="Trebuchet MS" pitchFamily="34" charset="0"/>
            </a:endParaRPr>
          </a:p>
        </p:txBody>
      </p:sp>
      <p:sp>
        <p:nvSpPr>
          <p:cNvPr id="56324" name="Rectangle 4"/>
          <p:cNvSpPr>
            <a:spLocks noGrp="1" noChangeArrowheads="1"/>
          </p:cNvSpPr>
          <p:nvPr>
            <p:ph type="ctrTitle"/>
          </p:nvPr>
        </p:nvSpPr>
        <p:spPr bwMode="auto">
          <a:xfrm>
            <a:off x="609600" y="1265238"/>
            <a:ext cx="8001000" cy="866775"/>
          </a:xfrm>
          <a:effectLst/>
        </p:spPr>
        <p:txBody>
          <a:bodyPr/>
          <a:lstStyle>
            <a:lvl1pPr>
              <a:defRPr sz="4800">
                <a:solidFill>
                  <a:schemeClr val="tx1"/>
                </a:solidFill>
                <a:effectLst>
                  <a:outerShdw blurRad="38100" dist="38100" dir="2700000" algn="tl">
                    <a:srgbClr val="FFFFFF"/>
                  </a:outerShdw>
                </a:effectLst>
                <a:cs typeface="Simplified Arabic Fixed" pitchFamily="49" charset="-78"/>
              </a:defRPr>
            </a:lvl1pPr>
          </a:lstStyle>
          <a:p>
            <a:r>
              <a:rPr lang="en-US" smtClean="0"/>
              <a:t>Click to edit Master title style</a:t>
            </a:r>
            <a:endParaRPr lang="en-US"/>
          </a:p>
        </p:txBody>
      </p:sp>
      <p:sp>
        <p:nvSpPr>
          <p:cNvPr id="7" name="Rectangle 8"/>
          <p:cNvSpPr>
            <a:spLocks noGrp="1" noChangeArrowheads="1"/>
          </p:cNvSpPr>
          <p:nvPr>
            <p:ph type="sldNum" sz="quarter" idx="10"/>
          </p:nvPr>
        </p:nvSpPr>
        <p:spPr>
          <a:xfrm>
            <a:off x="8429652" y="6286520"/>
            <a:ext cx="642942" cy="500066"/>
          </a:xfrm>
        </p:spPr>
        <p:txBody>
          <a:bodyPr/>
          <a:lstStyle>
            <a:lvl1pPr>
              <a:defRPr>
                <a:effectLst/>
                <a:latin typeface="+mn-lt"/>
              </a:defRPr>
            </a:lvl1pPr>
          </a:lstStyle>
          <a:p>
            <a:fld id="{EF93F383-EEF2-45E1-BD92-14E0726EBC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r>
              <a:rPr lang="en-US" smtClean="0"/>
              <a:t>CS4516 C10</a:t>
            </a:r>
            <a:endParaRPr lang="en-US"/>
          </a:p>
        </p:txBody>
      </p:sp>
      <p:sp>
        <p:nvSpPr>
          <p:cNvPr id="5" name="Rectangle 10"/>
          <p:cNvSpPr>
            <a:spLocks noGrp="1" noChangeArrowheads="1"/>
          </p:cNvSpPr>
          <p:nvPr>
            <p:ph type="sldNum" sz="quarter" idx="11"/>
          </p:nvPr>
        </p:nvSpPr>
        <p:spPr>
          <a:ln/>
        </p:spPr>
        <p:txBody>
          <a:bodyPr/>
          <a:lstStyle>
            <a:lvl1pPr>
              <a:defRPr/>
            </a:lvl1pPr>
          </a:lstStyle>
          <a:p>
            <a:fld id="{EF93F383-EEF2-45E1-BD92-14E0726EBC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115888"/>
            <a:ext cx="2195513" cy="5980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9388" y="115888"/>
            <a:ext cx="6437312" cy="5980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r>
              <a:rPr lang="en-US" smtClean="0"/>
              <a:t>CS4516 C10</a:t>
            </a:r>
            <a:endParaRPr lang="en-US"/>
          </a:p>
        </p:txBody>
      </p:sp>
      <p:sp>
        <p:nvSpPr>
          <p:cNvPr id="5" name="Rectangle 10"/>
          <p:cNvSpPr>
            <a:spLocks noGrp="1" noChangeArrowheads="1"/>
          </p:cNvSpPr>
          <p:nvPr>
            <p:ph type="sldNum" sz="quarter" idx="11"/>
          </p:nvPr>
        </p:nvSpPr>
        <p:spPr>
          <a:ln/>
        </p:spPr>
        <p:txBody>
          <a:bodyPr/>
          <a:lstStyle>
            <a:lvl1pPr>
              <a:defRPr/>
            </a:lvl1pPr>
          </a:lstStyle>
          <a:p>
            <a:fld id="{EF93F383-EEF2-45E1-BD92-14E0726EBC7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79388" y="260350"/>
            <a:ext cx="8785225" cy="108108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28775"/>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3762375"/>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b="1">
                <a:effectLst/>
                <a:latin typeface="+mn-lt"/>
              </a:defRPr>
            </a:lvl1pPr>
          </a:lstStyle>
          <a:p>
            <a:r>
              <a:rPr lang="en-US" smtClean="0"/>
              <a:t>CS4516 C10</a:t>
            </a:r>
            <a:endParaRPr lang="en-US"/>
          </a:p>
        </p:txBody>
      </p:sp>
      <p:sp>
        <p:nvSpPr>
          <p:cNvPr id="7" name="Slide Number Placeholder 6"/>
          <p:cNvSpPr>
            <a:spLocks noGrp="1"/>
          </p:cNvSpPr>
          <p:nvPr>
            <p:ph type="sldNum" sz="quarter" idx="12"/>
          </p:nvPr>
        </p:nvSpPr>
        <p:spPr/>
        <p:txBody>
          <a:bodyPr/>
          <a:lstStyle>
            <a:lvl1pPr>
              <a:defRPr/>
            </a:lvl1pPr>
          </a:lstStyle>
          <a:p>
            <a:fld id="{EF93F383-EEF2-45E1-BD92-14E0726EBC7C}"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6727032" y="6407944"/>
            <a:ext cx="1920240" cy="365760"/>
          </a:xfrm>
          <a:prstGeom prst="rect">
            <a:avLst/>
          </a:prstGeom>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CS4516 C10</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F93F383-EEF2-45E1-BD92-14E0726EBC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a:latin typeface="+mn-l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ftr" sz="quarter" idx="10"/>
          </p:nvPr>
        </p:nvSpPr>
        <p:spPr>
          <a:xfrm>
            <a:off x="1285852" y="6454775"/>
            <a:ext cx="6656388" cy="287338"/>
          </a:xfrm>
          <a:ln/>
        </p:spPr>
        <p:txBody>
          <a:bodyPr/>
          <a:lstStyle>
            <a:lvl1pPr>
              <a:defRPr/>
            </a:lvl1pPr>
          </a:lstStyle>
          <a:p>
            <a:r>
              <a:rPr lang="en-US" smtClean="0"/>
              <a:t>CS4516 C10</a:t>
            </a:r>
            <a:endParaRPr lang="en-US"/>
          </a:p>
        </p:txBody>
      </p:sp>
      <p:sp>
        <p:nvSpPr>
          <p:cNvPr id="5" name="Rectangle 10"/>
          <p:cNvSpPr>
            <a:spLocks noGrp="1" noChangeArrowheads="1"/>
          </p:cNvSpPr>
          <p:nvPr>
            <p:ph type="sldNum" sz="quarter" idx="11"/>
          </p:nvPr>
        </p:nvSpPr>
        <p:spPr>
          <a:xfrm>
            <a:off x="8194675" y="6486548"/>
            <a:ext cx="914400" cy="228600"/>
          </a:xfrm>
          <a:ln/>
        </p:spPr>
        <p:txBody>
          <a:bodyPr/>
          <a:lstStyle>
            <a:lvl1pPr>
              <a:defRPr>
                <a:latin typeface="Comic Sans MS" pitchFamily="66" charset="0"/>
              </a:defRPr>
            </a:lvl1pPr>
          </a:lstStyle>
          <a:p>
            <a:fld id="{EF93F383-EEF2-45E1-BD92-14E0726EBC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r>
              <a:rPr lang="en-US" smtClean="0"/>
              <a:t>CS4516 C10</a:t>
            </a:r>
            <a:endParaRPr lang="en-US"/>
          </a:p>
        </p:txBody>
      </p:sp>
      <p:sp>
        <p:nvSpPr>
          <p:cNvPr id="5" name="Rectangle 10"/>
          <p:cNvSpPr>
            <a:spLocks noGrp="1" noChangeArrowheads="1"/>
          </p:cNvSpPr>
          <p:nvPr>
            <p:ph type="sldNum" sz="quarter" idx="11"/>
          </p:nvPr>
        </p:nvSpPr>
        <p:spPr>
          <a:ln/>
        </p:spPr>
        <p:txBody>
          <a:bodyPr/>
          <a:lstStyle>
            <a:lvl1pPr>
              <a:defRPr/>
            </a:lvl1pPr>
          </a:lstStyle>
          <a:p>
            <a:fld id="{EF93F383-EEF2-45E1-BD92-14E0726EBC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r>
              <a:rPr lang="en-US" smtClean="0"/>
              <a:t>CS4516 C10</a:t>
            </a:r>
            <a:endParaRPr lang="en-US"/>
          </a:p>
        </p:txBody>
      </p:sp>
      <p:sp>
        <p:nvSpPr>
          <p:cNvPr id="6" name="Rectangle 10"/>
          <p:cNvSpPr>
            <a:spLocks noGrp="1" noChangeArrowheads="1"/>
          </p:cNvSpPr>
          <p:nvPr>
            <p:ph type="sldNum" sz="quarter" idx="11"/>
          </p:nvPr>
        </p:nvSpPr>
        <p:spPr>
          <a:ln/>
        </p:spPr>
        <p:txBody>
          <a:bodyPr/>
          <a:lstStyle>
            <a:lvl1pPr>
              <a:defRPr/>
            </a:lvl1pPr>
          </a:lstStyle>
          <a:p>
            <a:fld id="{EF93F383-EEF2-45E1-BD92-14E0726EBC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r>
              <a:rPr lang="en-US" smtClean="0"/>
              <a:t>CS4516 C10</a:t>
            </a:r>
            <a:endParaRPr lang="en-US"/>
          </a:p>
        </p:txBody>
      </p:sp>
      <p:sp>
        <p:nvSpPr>
          <p:cNvPr id="8" name="Rectangle 10"/>
          <p:cNvSpPr>
            <a:spLocks noGrp="1" noChangeArrowheads="1"/>
          </p:cNvSpPr>
          <p:nvPr>
            <p:ph type="sldNum" sz="quarter" idx="11"/>
          </p:nvPr>
        </p:nvSpPr>
        <p:spPr>
          <a:ln/>
        </p:spPr>
        <p:txBody>
          <a:bodyPr/>
          <a:lstStyle>
            <a:lvl1pPr>
              <a:defRPr/>
            </a:lvl1pPr>
          </a:lstStyle>
          <a:p>
            <a:fld id="{EF93F383-EEF2-45E1-BD92-14E0726EBC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r>
              <a:rPr lang="en-US" smtClean="0"/>
              <a:t>CS4516 C10</a:t>
            </a:r>
            <a:endParaRPr lang="en-US"/>
          </a:p>
        </p:txBody>
      </p:sp>
      <p:sp>
        <p:nvSpPr>
          <p:cNvPr id="4" name="Rectangle 10"/>
          <p:cNvSpPr>
            <a:spLocks noGrp="1" noChangeArrowheads="1"/>
          </p:cNvSpPr>
          <p:nvPr>
            <p:ph type="sldNum" sz="quarter" idx="11"/>
          </p:nvPr>
        </p:nvSpPr>
        <p:spPr>
          <a:ln/>
        </p:spPr>
        <p:txBody>
          <a:bodyPr/>
          <a:lstStyle>
            <a:lvl1pPr>
              <a:defRPr/>
            </a:lvl1pPr>
          </a:lstStyle>
          <a:p>
            <a:fld id="{EF93F383-EEF2-45E1-BD92-14E0726EBC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r>
              <a:rPr lang="en-US" smtClean="0"/>
              <a:t>CS4516 C10</a:t>
            </a:r>
            <a:endParaRPr lang="en-US"/>
          </a:p>
        </p:txBody>
      </p:sp>
      <p:sp>
        <p:nvSpPr>
          <p:cNvPr id="3" name="Rectangle 10"/>
          <p:cNvSpPr>
            <a:spLocks noGrp="1" noChangeArrowheads="1"/>
          </p:cNvSpPr>
          <p:nvPr>
            <p:ph type="sldNum" sz="quarter" idx="11"/>
          </p:nvPr>
        </p:nvSpPr>
        <p:spPr>
          <a:ln/>
        </p:spPr>
        <p:txBody>
          <a:bodyPr/>
          <a:lstStyle>
            <a:lvl1pPr>
              <a:defRPr/>
            </a:lvl1pPr>
          </a:lstStyle>
          <a:p>
            <a:fld id="{EF93F383-EEF2-45E1-BD92-14E0726EBC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r>
              <a:rPr lang="en-US" smtClean="0"/>
              <a:t>CS4516 C10</a:t>
            </a:r>
            <a:endParaRPr lang="en-US"/>
          </a:p>
        </p:txBody>
      </p:sp>
      <p:sp>
        <p:nvSpPr>
          <p:cNvPr id="6" name="Rectangle 10"/>
          <p:cNvSpPr>
            <a:spLocks noGrp="1" noChangeArrowheads="1"/>
          </p:cNvSpPr>
          <p:nvPr>
            <p:ph type="sldNum" sz="quarter" idx="11"/>
          </p:nvPr>
        </p:nvSpPr>
        <p:spPr>
          <a:ln/>
        </p:spPr>
        <p:txBody>
          <a:bodyPr/>
          <a:lstStyle>
            <a:lvl1pPr>
              <a:defRPr/>
            </a:lvl1pPr>
          </a:lstStyle>
          <a:p>
            <a:fld id="{EF93F383-EEF2-45E1-BD92-14E0726EBC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r>
              <a:rPr lang="en-US" smtClean="0"/>
              <a:t>CS4516 C10</a:t>
            </a:r>
            <a:endParaRPr lang="en-US"/>
          </a:p>
        </p:txBody>
      </p:sp>
      <p:sp>
        <p:nvSpPr>
          <p:cNvPr id="6" name="Rectangle 10"/>
          <p:cNvSpPr>
            <a:spLocks noGrp="1" noChangeArrowheads="1"/>
          </p:cNvSpPr>
          <p:nvPr>
            <p:ph type="sldNum" sz="quarter" idx="11"/>
          </p:nvPr>
        </p:nvSpPr>
        <p:spPr>
          <a:ln/>
        </p:spPr>
        <p:txBody>
          <a:bodyPr/>
          <a:lstStyle>
            <a:lvl1pPr>
              <a:defRPr/>
            </a:lvl1pPr>
          </a:lstStyle>
          <a:p>
            <a:fld id="{EF93F383-EEF2-45E1-BD92-14E0726EBC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Pr>
        <a:solidFill>
          <a:srgbClr val="FFF9E6"/>
        </a:solidFill>
        <a:effectLst/>
      </p:bgPr>
    </p:bg>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0" y="6324600"/>
            <a:ext cx="9144000" cy="533400"/>
          </a:xfrm>
          <a:prstGeom prst="rect">
            <a:avLst/>
          </a:prstGeom>
          <a:solidFill>
            <a:srgbClr val="CCCCCC"/>
          </a:solidFill>
          <a:ln w="9525">
            <a:noFill/>
            <a:miter lim="800000"/>
            <a:headEnd/>
            <a:tailEnd/>
          </a:ln>
          <a:effectLst/>
        </p:spPr>
        <p:txBody>
          <a:bodyPr wrap="none" anchor="ctr"/>
          <a:lstStyle/>
          <a:p>
            <a:pPr>
              <a:defRPr/>
            </a:pPr>
            <a:endParaRPr lang="en-US"/>
          </a:p>
        </p:txBody>
      </p:sp>
      <p:pic>
        <p:nvPicPr>
          <p:cNvPr id="1027" name="Picture 3" descr="Picture3"/>
          <p:cNvPicPr>
            <a:picLocks noChangeAspect="1" noChangeArrowheads="1"/>
          </p:cNvPicPr>
          <p:nvPr/>
        </p:nvPicPr>
        <p:blipFill>
          <a:blip r:embed="rId15" cstate="print"/>
          <a:srcRect/>
          <a:stretch>
            <a:fillRect/>
          </a:stretch>
        </p:blipFill>
        <p:spPr bwMode="auto">
          <a:xfrm>
            <a:off x="0" y="0"/>
            <a:ext cx="9180513" cy="6858000"/>
          </a:xfrm>
          <a:prstGeom prst="rect">
            <a:avLst/>
          </a:prstGeom>
          <a:noFill/>
          <a:ln w="9525">
            <a:noFill/>
            <a:miter lim="800000"/>
            <a:headEnd/>
            <a:tailEnd/>
          </a:ln>
        </p:spPr>
      </p:pic>
      <p:sp>
        <p:nvSpPr>
          <p:cNvPr id="55300" name="Rectangle 4"/>
          <p:cNvSpPr>
            <a:spLocks noGrp="1" noChangeArrowheads="1"/>
          </p:cNvSpPr>
          <p:nvPr>
            <p:ph type="ftr" sz="quarter" idx="3"/>
          </p:nvPr>
        </p:nvSpPr>
        <p:spPr bwMode="auto">
          <a:xfrm>
            <a:off x="1403350" y="6454775"/>
            <a:ext cx="6656388"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b="1">
                <a:effectLst>
                  <a:outerShdw blurRad="38100" dist="38100" dir="2700000" algn="tl">
                    <a:srgbClr val="FFFFFF"/>
                  </a:outerShdw>
                </a:effectLst>
                <a:cs typeface="Courier New" pitchFamily="49" charset="0"/>
              </a:defRPr>
            </a:lvl1pPr>
          </a:lstStyle>
          <a:p>
            <a:r>
              <a:rPr lang="en-US" smtClean="0"/>
              <a:t>CS4516 C10</a:t>
            </a:r>
            <a:endParaRPr lang="en-US"/>
          </a:p>
        </p:txBody>
      </p:sp>
      <p:sp>
        <p:nvSpPr>
          <p:cNvPr id="55302" name="Rectangle 6"/>
          <p:cNvSpPr>
            <a:spLocks noGrp="1" noChangeArrowheads="1"/>
          </p:cNvSpPr>
          <p:nvPr>
            <p:ph type="body" idx="1"/>
          </p:nvPr>
        </p:nvSpPr>
        <p:spPr bwMode="auto">
          <a:xfrm>
            <a:off x="457200" y="1295400"/>
            <a:ext cx="82296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03" name="Rectangle 7"/>
          <p:cNvSpPr>
            <a:spLocks noGrp="1" noChangeArrowheads="1"/>
          </p:cNvSpPr>
          <p:nvPr>
            <p:ph type="title"/>
          </p:nvPr>
        </p:nvSpPr>
        <p:spPr bwMode="white">
          <a:xfrm>
            <a:off x="179388" y="115888"/>
            <a:ext cx="8785225" cy="792162"/>
          </a:xfrm>
          <a:prstGeom prst="rect">
            <a:avLst/>
          </a:prstGeom>
          <a:noFill/>
          <a:ln w="9525">
            <a:noFill/>
            <a:miter lim="800000"/>
            <a:headEnd/>
            <a:tailEnd/>
          </a:ln>
          <a:effectLst>
            <a:outerShdw dist="1796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5304" name="Line 8"/>
          <p:cNvSpPr>
            <a:spLocks noChangeShapeType="1"/>
          </p:cNvSpPr>
          <p:nvPr/>
        </p:nvSpPr>
        <p:spPr bwMode="auto">
          <a:xfrm>
            <a:off x="0" y="990600"/>
            <a:ext cx="9144000" cy="0"/>
          </a:xfrm>
          <a:prstGeom prst="line">
            <a:avLst/>
          </a:prstGeom>
          <a:noFill/>
          <a:ln w="50800">
            <a:solidFill>
              <a:schemeClr val="tx1"/>
            </a:solidFill>
            <a:round/>
            <a:headEnd/>
            <a:tailEnd/>
          </a:ln>
          <a:effectLst/>
        </p:spPr>
        <p:txBody>
          <a:bodyPr wrap="none" anchor="ctr"/>
          <a:lstStyle/>
          <a:p>
            <a:pPr>
              <a:defRPr/>
            </a:pPr>
            <a:endParaRPr lang="en-US"/>
          </a:p>
        </p:txBody>
      </p:sp>
      <p:sp>
        <p:nvSpPr>
          <p:cNvPr id="55305" name="Line 9"/>
          <p:cNvSpPr>
            <a:spLocks noChangeShapeType="1"/>
          </p:cNvSpPr>
          <p:nvPr/>
        </p:nvSpPr>
        <p:spPr bwMode="auto">
          <a:xfrm>
            <a:off x="0" y="6324600"/>
            <a:ext cx="9144000" cy="0"/>
          </a:xfrm>
          <a:prstGeom prst="line">
            <a:avLst/>
          </a:prstGeom>
          <a:noFill/>
          <a:ln w="25400">
            <a:solidFill>
              <a:schemeClr val="folHlink"/>
            </a:solidFill>
            <a:round/>
            <a:headEnd/>
            <a:tailEnd/>
          </a:ln>
          <a:effectLst/>
        </p:spPr>
        <p:txBody>
          <a:bodyPr wrap="none" anchor="ctr"/>
          <a:lstStyle/>
          <a:p>
            <a:pPr>
              <a:defRPr/>
            </a:pPr>
            <a:endParaRPr lang="en-US"/>
          </a:p>
        </p:txBody>
      </p:sp>
      <p:sp>
        <p:nvSpPr>
          <p:cNvPr id="55306" name="Rectangle 10"/>
          <p:cNvSpPr>
            <a:spLocks noGrp="1" noChangeArrowheads="1"/>
          </p:cNvSpPr>
          <p:nvPr>
            <p:ph type="sldNum" sz="quarter" idx="4"/>
          </p:nvPr>
        </p:nvSpPr>
        <p:spPr bwMode="auto">
          <a:xfrm>
            <a:off x="8194675" y="6440488"/>
            <a:ext cx="914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b="1">
                <a:solidFill>
                  <a:srgbClr val="800000"/>
                </a:solidFill>
                <a:effectLst>
                  <a:outerShdw blurRad="38100" dist="38100" dir="2700000" algn="tl">
                    <a:srgbClr val="000000"/>
                  </a:outerShdw>
                </a:effectLst>
                <a:latin typeface="Courier New" pitchFamily="49" charset="0"/>
                <a:cs typeface="Courier New" pitchFamily="49" charset="0"/>
              </a:defRPr>
            </a:lvl1pPr>
          </a:lstStyle>
          <a:p>
            <a:fld id="{EF93F383-EEF2-45E1-BD92-14E0726EBC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hf hdr="0" dt="0"/>
  <p:txStyles>
    <p:titleStyle>
      <a:lvl1pPr algn="ctr" rtl="0" eaLnBrk="1" fontAlgn="base" hangingPunct="1">
        <a:lnSpc>
          <a:spcPct val="110000"/>
        </a:lnSpc>
        <a:spcBef>
          <a:spcPct val="0"/>
        </a:spcBef>
        <a:spcAft>
          <a:spcPct val="0"/>
        </a:spcAft>
        <a:defRPr sz="4400" b="1">
          <a:solidFill>
            <a:schemeClr val="bg1"/>
          </a:solidFill>
          <a:effectLst>
            <a:outerShdw blurRad="38100" dist="38100" dir="2700000" algn="tl">
              <a:srgbClr val="000000"/>
            </a:outerShdw>
          </a:effectLst>
          <a:latin typeface="+mj-lt"/>
          <a:ea typeface="+mj-ea"/>
          <a:cs typeface="+mj-cs"/>
        </a:defRPr>
      </a:lvl1pPr>
      <a:lvl2pPr algn="ctr" rtl="0" eaLnBrk="1" fontAlgn="base" hangingPunct="1">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2pPr>
      <a:lvl3pPr algn="ctr" rtl="0" eaLnBrk="1" fontAlgn="base" hangingPunct="1">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3pPr>
      <a:lvl4pPr algn="ctr" rtl="0" eaLnBrk="1" fontAlgn="base" hangingPunct="1">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4pPr>
      <a:lvl5pPr algn="ctr" rtl="0" eaLnBrk="1" fontAlgn="base" hangingPunct="1">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5pPr>
      <a:lvl6pPr marL="457200" algn="ctr" rtl="0" eaLnBrk="1" fontAlgn="base" hangingPunct="1">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6pPr>
      <a:lvl7pPr marL="914400" algn="ctr" rtl="0" eaLnBrk="1" fontAlgn="base" hangingPunct="1">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7pPr>
      <a:lvl8pPr marL="1371600" algn="ctr" rtl="0" eaLnBrk="1" fontAlgn="base" hangingPunct="1">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8pPr>
      <a:lvl9pPr marL="1828800" algn="ctr" rtl="0" eaLnBrk="1" fontAlgn="base" hangingPunct="1">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9pPr>
    </p:titleStyle>
    <p:bodyStyle>
      <a:lvl1pPr marL="225425" indent="-225425" algn="l" rtl="0" eaLnBrk="1" fontAlgn="base" hangingPunct="1">
        <a:spcBef>
          <a:spcPct val="20000"/>
        </a:spcBef>
        <a:spcAft>
          <a:spcPct val="0"/>
        </a:spcAft>
        <a:buClr>
          <a:schemeClr val="tx1"/>
        </a:buClr>
        <a:buSzPct val="50000"/>
        <a:buFont typeface="Wingdings" pitchFamily="2" charset="2"/>
        <a:buChar char="§"/>
        <a:defRPr sz="3200" b="1">
          <a:solidFill>
            <a:schemeClr val="tx1"/>
          </a:solidFill>
          <a:effectLst>
            <a:outerShdw blurRad="38100" dist="38100" dir="2700000" algn="tl">
              <a:srgbClr val="FFFFFF"/>
            </a:outerShdw>
          </a:effectLst>
          <a:latin typeface="+mn-lt"/>
          <a:ea typeface="+mn-ea"/>
          <a:cs typeface="+mn-cs"/>
        </a:defRPr>
      </a:lvl1pPr>
      <a:lvl2pPr marL="742950" indent="-285750" algn="l" rtl="0" eaLnBrk="1" fontAlgn="base" hangingPunct="1">
        <a:spcBef>
          <a:spcPct val="20000"/>
        </a:spcBef>
        <a:spcAft>
          <a:spcPct val="0"/>
        </a:spcAft>
        <a:buClr>
          <a:schemeClr val="tx1"/>
        </a:buClr>
        <a:buChar char="–"/>
        <a:defRPr sz="2800" b="1">
          <a:solidFill>
            <a:schemeClr val="tx1"/>
          </a:solidFill>
          <a:latin typeface="Arial" charset="0"/>
        </a:defRPr>
      </a:lvl2pPr>
      <a:lvl3pPr marL="1143000" indent="-228600" algn="l" rtl="0" eaLnBrk="1" fontAlgn="base" hangingPunct="1">
        <a:spcBef>
          <a:spcPct val="20000"/>
        </a:spcBef>
        <a:spcAft>
          <a:spcPct val="0"/>
        </a:spcAft>
        <a:buClr>
          <a:schemeClr val="tx1"/>
        </a:buClr>
        <a:buChar char="•"/>
        <a:defRPr sz="2400" b="1">
          <a:solidFill>
            <a:schemeClr val="tx1"/>
          </a:solidFill>
          <a:latin typeface="Arial" charset="0"/>
        </a:defRPr>
      </a:lvl3pPr>
      <a:lvl4pPr marL="1600200" indent="-228600" algn="l" rtl="0" eaLnBrk="1" fontAlgn="base" hangingPunct="1">
        <a:spcBef>
          <a:spcPct val="20000"/>
        </a:spcBef>
        <a:spcAft>
          <a:spcPct val="0"/>
        </a:spcAft>
        <a:buClr>
          <a:schemeClr val="tx1"/>
        </a:buClr>
        <a:buChar char="–"/>
        <a:defRPr sz="2000" b="1">
          <a:solidFill>
            <a:schemeClr val="tx1"/>
          </a:solidFill>
          <a:latin typeface="Arial" charset="0"/>
        </a:defRPr>
      </a:lvl4pPr>
      <a:lvl5pPr marL="2057400" indent="-228600" algn="l" rtl="0" eaLnBrk="1" fontAlgn="base" hangingPunct="1">
        <a:spcBef>
          <a:spcPct val="20000"/>
        </a:spcBef>
        <a:spcAft>
          <a:spcPct val="0"/>
        </a:spcAft>
        <a:buClr>
          <a:schemeClr val="tx1"/>
        </a:buClr>
        <a:buChar char="»"/>
        <a:defRPr b="1">
          <a:solidFill>
            <a:schemeClr val="tx1"/>
          </a:solidFill>
          <a:latin typeface="Arial" charset="0"/>
        </a:defRPr>
      </a:lvl5pPr>
      <a:lvl6pPr marL="2514600" indent="-228600" algn="l" rtl="0" eaLnBrk="1" fontAlgn="base" hangingPunct="1">
        <a:spcBef>
          <a:spcPct val="20000"/>
        </a:spcBef>
        <a:spcAft>
          <a:spcPct val="0"/>
        </a:spcAft>
        <a:buClr>
          <a:schemeClr val="tx1"/>
        </a:buClr>
        <a:buChar char="»"/>
        <a:defRPr b="1">
          <a:solidFill>
            <a:schemeClr val="tx1"/>
          </a:solidFill>
          <a:latin typeface="Arial" charset="0"/>
        </a:defRPr>
      </a:lvl6pPr>
      <a:lvl7pPr marL="2971800" indent="-228600" algn="l" rtl="0" eaLnBrk="1" fontAlgn="base" hangingPunct="1">
        <a:spcBef>
          <a:spcPct val="20000"/>
        </a:spcBef>
        <a:spcAft>
          <a:spcPct val="0"/>
        </a:spcAft>
        <a:buClr>
          <a:schemeClr val="tx1"/>
        </a:buClr>
        <a:buChar char="»"/>
        <a:defRPr b="1">
          <a:solidFill>
            <a:schemeClr val="tx1"/>
          </a:solidFill>
          <a:latin typeface="Arial" charset="0"/>
        </a:defRPr>
      </a:lvl7pPr>
      <a:lvl8pPr marL="3429000" indent="-228600" algn="l" rtl="0" eaLnBrk="1" fontAlgn="base" hangingPunct="1">
        <a:spcBef>
          <a:spcPct val="20000"/>
        </a:spcBef>
        <a:spcAft>
          <a:spcPct val="0"/>
        </a:spcAft>
        <a:buClr>
          <a:schemeClr val="tx1"/>
        </a:buClr>
        <a:buChar char="»"/>
        <a:defRPr b="1">
          <a:solidFill>
            <a:schemeClr val="tx1"/>
          </a:solidFill>
          <a:latin typeface="Arial" charset="0"/>
        </a:defRPr>
      </a:lvl8pPr>
      <a:lvl9pPr marL="3886200" indent="-228600" algn="l" rtl="0" eaLnBrk="1" fontAlgn="base" hangingPunct="1">
        <a:spcBef>
          <a:spcPct val="20000"/>
        </a:spcBef>
        <a:spcAft>
          <a:spcPct val="0"/>
        </a:spcAft>
        <a:buClr>
          <a:schemeClr val="tx1"/>
        </a:buClr>
        <a:buChar char="»"/>
        <a:defRPr b="1">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829761"/>
          </a:xfrm>
        </p:spPr>
        <p:txBody>
          <a:bodyPr/>
          <a:lstStyle/>
          <a:p>
            <a:r>
              <a:rPr lang="en-US" dirty="0" smtClean="0"/>
              <a:t>Performance Anomaly of 802.11b</a:t>
            </a:r>
            <a:endParaRPr lang="en-US" dirty="0"/>
          </a:p>
        </p:txBody>
      </p:sp>
      <p:sp>
        <p:nvSpPr>
          <p:cNvPr id="3" name="Subtitle 2"/>
          <p:cNvSpPr>
            <a:spLocks noGrp="1"/>
          </p:cNvSpPr>
          <p:nvPr>
            <p:ph type="subTitle" idx="1"/>
          </p:nvPr>
        </p:nvSpPr>
        <p:spPr>
          <a:xfrm>
            <a:off x="1524000" y="5029200"/>
            <a:ext cx="6781800" cy="1199704"/>
          </a:xfrm>
        </p:spPr>
        <p:txBody>
          <a:bodyPr/>
          <a:lstStyle/>
          <a:p>
            <a:r>
              <a:rPr lang="en-US" sz="2400" b="0" dirty="0" smtClean="0"/>
              <a:t>Presentation By: Daniel Mitchell, Brian Shaw, Steven </a:t>
            </a:r>
            <a:r>
              <a:rPr lang="en-US" sz="2400" b="0" dirty="0" err="1" smtClean="0"/>
              <a:t>Shidlovsky</a:t>
            </a:r>
            <a:r>
              <a:rPr lang="en-US" sz="2400" b="0" dirty="0" smtClean="0"/>
              <a:t> </a:t>
            </a:r>
          </a:p>
          <a:p>
            <a:endParaRPr lang="en-US" dirty="0"/>
          </a:p>
        </p:txBody>
      </p:sp>
      <p:sp>
        <p:nvSpPr>
          <p:cNvPr id="6" name="Rectangle 5"/>
          <p:cNvSpPr/>
          <p:nvPr/>
        </p:nvSpPr>
        <p:spPr>
          <a:xfrm>
            <a:off x="1600200" y="3505200"/>
            <a:ext cx="6705600" cy="1569660"/>
          </a:xfrm>
          <a:prstGeom prst="rect">
            <a:avLst/>
          </a:prstGeom>
        </p:spPr>
        <p:txBody>
          <a:bodyPr wrap="square">
            <a:spAutoFit/>
          </a:bodyPr>
          <a:lstStyle/>
          <a:p>
            <a:pPr algn="r"/>
            <a:r>
              <a:rPr lang="en-US" sz="3200" dirty="0" smtClean="0"/>
              <a:t>Paper By: Martin </a:t>
            </a:r>
            <a:r>
              <a:rPr lang="en-US" sz="3200" dirty="0" err="1" smtClean="0"/>
              <a:t>Heusse</a:t>
            </a:r>
            <a:r>
              <a:rPr lang="en-US" sz="3200" dirty="0" smtClean="0"/>
              <a:t>, Franck Rousseau, Gilles Berger-</a:t>
            </a:r>
            <a:r>
              <a:rPr lang="en-US" sz="3200" dirty="0" err="1" smtClean="0"/>
              <a:t>Sabbatel</a:t>
            </a:r>
            <a:r>
              <a:rPr lang="en-US" sz="3200" dirty="0" smtClean="0"/>
              <a:t>, </a:t>
            </a:r>
            <a:r>
              <a:rPr lang="en-US" sz="3200" dirty="0" err="1" smtClean="0"/>
              <a:t>Andrzej</a:t>
            </a:r>
            <a:r>
              <a:rPr lang="en-US" sz="3200" dirty="0" smtClean="0"/>
              <a:t> </a:t>
            </a:r>
            <a:r>
              <a:rPr lang="en-US" sz="3200" dirty="0" err="1" smtClean="0"/>
              <a:t>Duda</a:t>
            </a:r>
            <a:r>
              <a:rPr lang="en-US" sz="3200" dirty="0" smtClean="0"/>
              <a:t> </a:t>
            </a:r>
            <a:endParaRPr lang="en-US" sz="3200" dirty="0"/>
          </a:p>
        </p:txBody>
      </p:sp>
      <p:sp>
        <p:nvSpPr>
          <p:cNvPr id="8" name="Slide Number Placeholder 7"/>
          <p:cNvSpPr>
            <a:spLocks noGrp="1"/>
          </p:cNvSpPr>
          <p:nvPr>
            <p:ph type="sldNum" sz="quarter" idx="12"/>
          </p:nvPr>
        </p:nvSpPr>
        <p:spPr/>
        <p:txBody>
          <a:bodyPr/>
          <a:lstStyle/>
          <a:p>
            <a:fld id="{EF93F383-EEF2-45E1-BD92-14E0726EBC7C}" type="slidenum">
              <a:rPr lang="en-US" smtClean="0"/>
              <a:pPr/>
              <a:t>1</a:t>
            </a:fld>
            <a:endParaRPr lang="en-US"/>
          </a:p>
        </p:txBody>
      </p:sp>
      <p:sp>
        <p:nvSpPr>
          <p:cNvPr id="9" name="Footer Placeholder 8"/>
          <p:cNvSpPr>
            <a:spLocks noGrp="1"/>
          </p:cNvSpPr>
          <p:nvPr>
            <p:ph type="ftr" sz="quarter" idx="11"/>
          </p:nvPr>
        </p:nvSpPr>
        <p:spPr/>
        <p:txBody>
          <a:bodyPr/>
          <a:lstStyle/>
          <a:p>
            <a:r>
              <a:rPr lang="en-US" smtClean="0"/>
              <a:t>CS4516 C10</a:t>
            </a:r>
            <a:endParaRPr lang="en-US"/>
          </a:p>
        </p:txBody>
      </p:sp>
      <p:sp>
        <p:nvSpPr>
          <p:cNvPr id="10" name="Rectangle 9"/>
          <p:cNvSpPr/>
          <p:nvPr/>
        </p:nvSpPr>
        <p:spPr>
          <a:xfrm>
            <a:off x="4343400" y="2819400"/>
            <a:ext cx="3886200" cy="584775"/>
          </a:xfrm>
          <a:prstGeom prst="rect">
            <a:avLst/>
          </a:prstGeom>
        </p:spPr>
        <p:txBody>
          <a:bodyPr wrap="square">
            <a:spAutoFit/>
          </a:bodyPr>
          <a:lstStyle/>
          <a:p>
            <a:pPr algn="r"/>
            <a:r>
              <a:rPr lang="en-US" sz="3200" dirty="0" smtClean="0"/>
              <a:t>February 11, 2010 </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Further Discussions</a:t>
            </a:r>
            <a:endParaRPr lang="en-US" dirty="0"/>
          </a:p>
        </p:txBody>
      </p:sp>
      <p:sp>
        <p:nvSpPr>
          <p:cNvPr id="3" name="Content Placeholder 2"/>
          <p:cNvSpPr>
            <a:spLocks noGrp="1"/>
          </p:cNvSpPr>
          <p:nvPr>
            <p:ph idx="1"/>
          </p:nvPr>
        </p:nvSpPr>
        <p:spPr>
          <a:xfrm>
            <a:off x="381000" y="1600200"/>
            <a:ext cx="8382000" cy="4572000"/>
          </a:xfrm>
        </p:spPr>
        <p:txBody>
          <a:bodyPr>
            <a:normAutofit fontScale="77500" lnSpcReduction="20000"/>
          </a:bodyPr>
          <a:lstStyle/>
          <a:p>
            <a:r>
              <a:rPr lang="en-US" dirty="0" smtClean="0"/>
              <a:t>See </a:t>
            </a:r>
            <a:r>
              <a:rPr lang="en-US" dirty="0" err="1" smtClean="0"/>
              <a:t>Heuse</a:t>
            </a:r>
            <a:r>
              <a:rPr lang="en-US" dirty="0" smtClean="0"/>
              <a:t>, et. </a:t>
            </a:r>
            <a:r>
              <a:rPr lang="en-US" dirty="0"/>
              <a:t>a</a:t>
            </a:r>
            <a:r>
              <a:rPr lang="en-US" dirty="0" smtClean="0"/>
              <a:t>l. page 3 for the full mathematics.</a:t>
            </a:r>
          </a:p>
          <a:p>
            <a:pPr lvl="1"/>
            <a:r>
              <a:rPr lang="en-US" dirty="0" smtClean="0"/>
              <a:t>Contention periods and collisions are accounted for.</a:t>
            </a:r>
          </a:p>
          <a:p>
            <a:r>
              <a:rPr lang="en-US" dirty="0" smtClean="0"/>
              <a:t>UDP is expected to obey the mathematical models as generally no ACK packets are sent.</a:t>
            </a:r>
          </a:p>
          <a:p>
            <a:r>
              <a:rPr lang="en-US" dirty="0" smtClean="0"/>
              <a:t>TCP behaves as though there is 2 slow hosts, but can be shown mathematically to behave similarly. </a:t>
            </a:r>
          </a:p>
          <a:p>
            <a:pPr lvl="1"/>
            <a:r>
              <a:rPr lang="en-US" dirty="0" smtClean="0"/>
              <a:t>The second slow host is the ACK packets returning to it.</a:t>
            </a:r>
          </a:p>
          <a:p>
            <a:pPr lvl="1"/>
            <a:r>
              <a:rPr lang="en-US" dirty="0" smtClean="0"/>
              <a:t>TCP also incorporates congestion control, so a host may stop transmitting when its data rate is substantially below the 1Mbps minimum.</a:t>
            </a:r>
          </a:p>
          <a:p>
            <a:endParaRPr lang="en-US" dirty="0"/>
          </a:p>
        </p:txBody>
      </p:sp>
      <p:sp>
        <p:nvSpPr>
          <p:cNvPr id="4" name="Slide Number Placeholder 3"/>
          <p:cNvSpPr>
            <a:spLocks noGrp="1"/>
          </p:cNvSpPr>
          <p:nvPr>
            <p:ph type="sldNum" sz="quarter" idx="11"/>
          </p:nvPr>
        </p:nvSpPr>
        <p:spPr/>
        <p:txBody>
          <a:bodyPr/>
          <a:lstStyle/>
          <a:p>
            <a:fld id="{EF93F383-EEF2-45E1-BD92-14E0726EBC7C}" type="slidenum">
              <a:rPr lang="en-US" smtClean="0"/>
              <a:pPr/>
              <a:t>10</a:t>
            </a:fld>
            <a:endParaRPr lang="en-US"/>
          </a:p>
        </p:txBody>
      </p:sp>
      <p:sp>
        <p:nvSpPr>
          <p:cNvPr id="5" name="Footer Placeholder 4"/>
          <p:cNvSpPr>
            <a:spLocks noGrp="1"/>
          </p:cNvSpPr>
          <p:nvPr>
            <p:ph type="ftr" sz="quarter" idx="10"/>
          </p:nvPr>
        </p:nvSpPr>
        <p:spPr/>
        <p:txBody>
          <a:bodyPr/>
          <a:lstStyle/>
          <a:p>
            <a:r>
              <a:rPr lang="en-US" smtClean="0"/>
              <a:t>CS4516 C10</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Verification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simulation was conducted to verify the mathematical results.</a:t>
            </a:r>
          </a:p>
          <a:p>
            <a:pPr lvl="1"/>
            <a:r>
              <a:rPr lang="en-US" dirty="0" smtClean="0"/>
              <a:t>Simulator is targeting a worst-case scenario: The channel is always busy the first time a node wants to transmit.</a:t>
            </a:r>
          </a:p>
          <a:p>
            <a:pPr lvl="1"/>
            <a:r>
              <a:rPr lang="en-US" dirty="0" smtClean="0"/>
              <a:t>All nodes configured to use 802.11b with exponential </a:t>
            </a:r>
            <a:r>
              <a:rPr lang="en-US" dirty="0" err="1" smtClean="0"/>
              <a:t>backoff</a:t>
            </a:r>
            <a:endParaRPr lang="en-US" dirty="0" smtClean="0"/>
          </a:p>
          <a:p>
            <a:r>
              <a:rPr lang="en-US" dirty="0" smtClean="0"/>
              <a:t>Simulation showed the mathematics are good, though not perfect</a:t>
            </a:r>
          </a:p>
          <a:p>
            <a:pPr lvl="1"/>
            <a:r>
              <a:rPr lang="en-US" dirty="0" smtClean="0"/>
              <a:t>The error: Other factors, besides the proportion of collisions, affect the average time spent in collisions</a:t>
            </a:r>
            <a:endParaRPr lang="en-US" dirty="0"/>
          </a:p>
        </p:txBody>
      </p:sp>
      <p:sp>
        <p:nvSpPr>
          <p:cNvPr id="4" name="Slide Number Placeholder 3"/>
          <p:cNvSpPr>
            <a:spLocks noGrp="1"/>
          </p:cNvSpPr>
          <p:nvPr>
            <p:ph type="sldNum" sz="quarter" idx="11"/>
          </p:nvPr>
        </p:nvSpPr>
        <p:spPr/>
        <p:txBody>
          <a:bodyPr/>
          <a:lstStyle/>
          <a:p>
            <a:fld id="{EF93F383-EEF2-45E1-BD92-14E0726EBC7C}" type="slidenum">
              <a:rPr lang="en-US" smtClean="0"/>
              <a:pPr/>
              <a:t>11</a:t>
            </a:fld>
            <a:endParaRPr lang="en-US"/>
          </a:p>
        </p:txBody>
      </p:sp>
      <p:sp>
        <p:nvSpPr>
          <p:cNvPr id="5" name="Footer Placeholder 4"/>
          <p:cNvSpPr>
            <a:spLocks noGrp="1"/>
          </p:cNvSpPr>
          <p:nvPr>
            <p:ph type="ftr" sz="quarter" idx="10"/>
          </p:nvPr>
        </p:nvSpPr>
        <p:spPr/>
        <p:txBody>
          <a:bodyPr/>
          <a:lstStyle/>
          <a:p>
            <a:r>
              <a:rPr lang="en-US" smtClean="0"/>
              <a:t>CS4516 C10</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 of Collisions</a:t>
            </a:r>
            <a:endParaRPr lang="en-US" dirty="0"/>
          </a:p>
        </p:txBody>
      </p:sp>
      <p:sp>
        <p:nvSpPr>
          <p:cNvPr id="3" name="Content Placeholder 2"/>
          <p:cNvSpPr>
            <a:spLocks noGrp="1"/>
          </p:cNvSpPr>
          <p:nvPr>
            <p:ph idx="1"/>
          </p:nvPr>
        </p:nvSpPr>
        <p:spPr>
          <a:xfrm>
            <a:off x="457200" y="5334000"/>
            <a:ext cx="8229600" cy="1066800"/>
          </a:xfrm>
        </p:spPr>
        <p:txBody>
          <a:bodyPr>
            <a:normAutofit fontScale="77500" lnSpcReduction="20000"/>
          </a:bodyPr>
          <a:lstStyle/>
          <a:p>
            <a:r>
              <a:rPr lang="en-US" dirty="0" smtClean="0"/>
              <a:t>The mathematics assume a greater number of collisions than the simulation shows, particularly for very large numbers of hosts</a:t>
            </a:r>
          </a:p>
        </p:txBody>
      </p:sp>
      <p:pic>
        <p:nvPicPr>
          <p:cNvPr id="1026" name="Picture 2"/>
          <p:cNvPicPr>
            <a:picLocks noChangeAspect="1" noChangeArrowheads="1"/>
          </p:cNvPicPr>
          <p:nvPr/>
        </p:nvPicPr>
        <p:blipFill>
          <a:blip r:embed="rId2" cstate="print"/>
          <a:srcRect/>
          <a:stretch>
            <a:fillRect/>
          </a:stretch>
        </p:blipFill>
        <p:spPr bwMode="auto">
          <a:xfrm>
            <a:off x="1447800" y="990600"/>
            <a:ext cx="5943600" cy="4276216"/>
          </a:xfrm>
          <a:prstGeom prst="rect">
            <a:avLst/>
          </a:prstGeom>
          <a:noFill/>
          <a:ln w="9525">
            <a:noFill/>
            <a:miter lim="800000"/>
            <a:headEnd/>
            <a:tailEnd/>
          </a:ln>
        </p:spPr>
      </p:pic>
      <p:sp>
        <p:nvSpPr>
          <p:cNvPr id="5" name="Slide Number Placeholder 4"/>
          <p:cNvSpPr>
            <a:spLocks noGrp="1"/>
          </p:cNvSpPr>
          <p:nvPr>
            <p:ph type="sldNum" sz="quarter" idx="11"/>
          </p:nvPr>
        </p:nvSpPr>
        <p:spPr/>
        <p:txBody>
          <a:bodyPr/>
          <a:lstStyle/>
          <a:p>
            <a:fld id="{EF93F383-EEF2-45E1-BD92-14E0726EBC7C}" type="slidenum">
              <a:rPr lang="en-US" smtClean="0"/>
              <a:pPr/>
              <a:t>12</a:t>
            </a:fld>
            <a:endParaRPr lang="en-US"/>
          </a:p>
        </p:txBody>
      </p:sp>
      <p:sp>
        <p:nvSpPr>
          <p:cNvPr id="6" name="Footer Placeholder 5"/>
          <p:cNvSpPr>
            <a:spLocks noGrp="1"/>
          </p:cNvSpPr>
          <p:nvPr>
            <p:ph type="ftr" sz="quarter" idx="10"/>
          </p:nvPr>
        </p:nvSpPr>
        <p:spPr/>
        <p:txBody>
          <a:bodyPr/>
          <a:lstStyle/>
          <a:p>
            <a:r>
              <a:rPr lang="en-US" smtClean="0"/>
              <a:t>CS4516 C10</a:t>
            </a:r>
            <a:endParaRPr lang="en-US"/>
          </a:p>
        </p:txBody>
      </p:sp>
      <p:sp>
        <p:nvSpPr>
          <p:cNvPr id="7" name="TextBox 6"/>
          <p:cNvSpPr txBox="1"/>
          <p:nvPr/>
        </p:nvSpPr>
        <p:spPr>
          <a:xfrm>
            <a:off x="7696200" y="1905000"/>
            <a:ext cx="1219200" cy="369332"/>
          </a:xfrm>
          <a:prstGeom prst="rect">
            <a:avLst/>
          </a:prstGeom>
          <a:noFill/>
        </p:spPr>
        <p:txBody>
          <a:bodyPr wrap="square" rtlCol="0">
            <a:spAutoFit/>
          </a:bodyPr>
          <a:lstStyle/>
          <a:p>
            <a:r>
              <a:rPr lang="en-US" dirty="0" smtClean="0"/>
              <a:t>Figure 3</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1752600" y="990600"/>
            <a:ext cx="5534025" cy="4010025"/>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dirty="0" smtClean="0"/>
              <a:t>Throughput</a:t>
            </a:r>
            <a:endParaRPr lang="en-US" dirty="0"/>
          </a:p>
        </p:txBody>
      </p:sp>
      <p:sp>
        <p:nvSpPr>
          <p:cNvPr id="3" name="Content Placeholder 2"/>
          <p:cNvSpPr>
            <a:spLocks noGrp="1"/>
          </p:cNvSpPr>
          <p:nvPr>
            <p:ph idx="1"/>
          </p:nvPr>
        </p:nvSpPr>
        <p:spPr>
          <a:xfrm>
            <a:off x="457200" y="5029200"/>
            <a:ext cx="8229600" cy="1371600"/>
          </a:xfrm>
        </p:spPr>
        <p:txBody>
          <a:bodyPr>
            <a:normAutofit fontScale="70000" lnSpcReduction="20000"/>
          </a:bodyPr>
          <a:lstStyle/>
          <a:p>
            <a:r>
              <a:rPr lang="en-US" dirty="0" smtClean="0"/>
              <a:t>The performance anomaly is observed. Note that no configuration gets acceptable throughput for very large numbers of hosts. This triggers TCP congestion control algorithms and may force hosts to stop transmitting.</a:t>
            </a:r>
            <a:endParaRPr lang="en-US" dirty="0"/>
          </a:p>
        </p:txBody>
      </p:sp>
      <p:sp>
        <p:nvSpPr>
          <p:cNvPr id="5" name="Slide Number Placeholder 4"/>
          <p:cNvSpPr>
            <a:spLocks noGrp="1"/>
          </p:cNvSpPr>
          <p:nvPr>
            <p:ph type="sldNum" sz="quarter" idx="11"/>
          </p:nvPr>
        </p:nvSpPr>
        <p:spPr/>
        <p:txBody>
          <a:bodyPr/>
          <a:lstStyle/>
          <a:p>
            <a:fld id="{EF93F383-EEF2-45E1-BD92-14E0726EBC7C}" type="slidenum">
              <a:rPr lang="en-US" smtClean="0"/>
              <a:pPr/>
              <a:t>13</a:t>
            </a:fld>
            <a:endParaRPr lang="en-US"/>
          </a:p>
        </p:txBody>
      </p:sp>
      <p:sp>
        <p:nvSpPr>
          <p:cNvPr id="6" name="Footer Placeholder 5"/>
          <p:cNvSpPr>
            <a:spLocks noGrp="1"/>
          </p:cNvSpPr>
          <p:nvPr>
            <p:ph type="ftr" sz="quarter" idx="10"/>
          </p:nvPr>
        </p:nvSpPr>
        <p:spPr/>
        <p:txBody>
          <a:bodyPr/>
          <a:lstStyle/>
          <a:p>
            <a:r>
              <a:rPr lang="en-US" smtClean="0"/>
              <a:t>CS4516 C10</a:t>
            </a:r>
            <a:endParaRPr lang="en-US"/>
          </a:p>
        </p:txBody>
      </p:sp>
      <p:sp>
        <p:nvSpPr>
          <p:cNvPr id="7" name="TextBox 6"/>
          <p:cNvSpPr txBox="1"/>
          <p:nvPr/>
        </p:nvSpPr>
        <p:spPr>
          <a:xfrm>
            <a:off x="7696200" y="1905000"/>
            <a:ext cx="1219200" cy="369332"/>
          </a:xfrm>
          <a:prstGeom prst="rect">
            <a:avLst/>
          </a:prstGeom>
          <a:noFill/>
        </p:spPr>
        <p:txBody>
          <a:bodyPr wrap="square" rtlCol="0">
            <a:spAutoFit/>
          </a:bodyPr>
          <a:lstStyle/>
          <a:p>
            <a:r>
              <a:rPr lang="en-US" dirty="0" smtClean="0"/>
              <a:t>Figure 4</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Verification</a:t>
            </a:r>
            <a:endParaRPr lang="en-US" dirty="0"/>
          </a:p>
        </p:txBody>
      </p:sp>
      <p:sp>
        <p:nvSpPr>
          <p:cNvPr id="3" name="Content Placeholder 2"/>
          <p:cNvSpPr>
            <a:spLocks noGrp="1"/>
          </p:cNvSpPr>
          <p:nvPr>
            <p:ph idx="1"/>
          </p:nvPr>
        </p:nvSpPr>
        <p:spPr/>
        <p:txBody>
          <a:bodyPr/>
          <a:lstStyle/>
          <a:p>
            <a:r>
              <a:rPr lang="en-US" dirty="0" smtClean="0"/>
              <a:t>Measure Throughput</a:t>
            </a:r>
          </a:p>
          <a:p>
            <a:pPr>
              <a:buFont typeface="Arial" pitchFamily="34" charset="0"/>
              <a:buChar char="•"/>
            </a:pPr>
            <a:r>
              <a:rPr lang="en-US" dirty="0" smtClean="0"/>
              <a:t>Four notebooks(Marie, </a:t>
            </a:r>
            <a:r>
              <a:rPr lang="en-US" dirty="0" err="1" smtClean="0"/>
              <a:t>Milos</a:t>
            </a:r>
            <a:r>
              <a:rPr lang="en-US" dirty="0" smtClean="0"/>
              <a:t>, Kea, Bali)</a:t>
            </a:r>
          </a:p>
          <a:p>
            <a:pPr>
              <a:buFont typeface="Arial" pitchFamily="34" charset="0"/>
              <a:buChar char="•"/>
            </a:pPr>
            <a:r>
              <a:rPr lang="en-US" dirty="0" err="1" smtClean="0"/>
              <a:t>RedHat</a:t>
            </a:r>
            <a:r>
              <a:rPr lang="en-US" dirty="0" smtClean="0"/>
              <a:t> 7.3, 802.11b cards</a:t>
            </a:r>
          </a:p>
          <a:p>
            <a:pPr>
              <a:buFont typeface="Arial" pitchFamily="34" charset="0"/>
              <a:buChar char="•"/>
            </a:pPr>
            <a:r>
              <a:rPr lang="en-US" dirty="0" smtClean="0"/>
              <a:t>Access Point is not the bottleneck</a:t>
            </a:r>
          </a:p>
          <a:p>
            <a:endParaRPr lang="en-US" dirty="0"/>
          </a:p>
        </p:txBody>
      </p:sp>
      <p:sp>
        <p:nvSpPr>
          <p:cNvPr id="4" name="Slide Number Placeholder 3"/>
          <p:cNvSpPr>
            <a:spLocks noGrp="1"/>
          </p:cNvSpPr>
          <p:nvPr>
            <p:ph type="sldNum" sz="quarter" idx="11"/>
          </p:nvPr>
        </p:nvSpPr>
        <p:spPr/>
        <p:txBody>
          <a:bodyPr/>
          <a:lstStyle/>
          <a:p>
            <a:fld id="{EF93F383-EEF2-45E1-BD92-14E0726EBC7C}" type="slidenum">
              <a:rPr lang="en-US" smtClean="0"/>
              <a:pPr/>
              <a:t>14</a:t>
            </a:fld>
            <a:endParaRPr lang="en-US"/>
          </a:p>
        </p:txBody>
      </p:sp>
      <p:sp>
        <p:nvSpPr>
          <p:cNvPr id="5" name="Footer Placeholder 4"/>
          <p:cNvSpPr>
            <a:spLocks noGrp="1"/>
          </p:cNvSpPr>
          <p:nvPr>
            <p:ph type="ftr" sz="quarter" idx="10"/>
          </p:nvPr>
        </p:nvSpPr>
        <p:spPr/>
        <p:txBody>
          <a:bodyPr/>
          <a:lstStyle/>
          <a:p>
            <a:r>
              <a:rPr lang="en-US" smtClean="0"/>
              <a:t>CS4516 C10</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 Used</a:t>
            </a:r>
            <a:endParaRPr lang="en-US" dirty="0"/>
          </a:p>
        </p:txBody>
      </p:sp>
      <p:sp>
        <p:nvSpPr>
          <p:cNvPr id="3" name="Content Placeholder 2"/>
          <p:cNvSpPr>
            <a:spLocks noGrp="1"/>
          </p:cNvSpPr>
          <p:nvPr>
            <p:ph idx="1"/>
          </p:nvPr>
        </p:nvSpPr>
        <p:spPr>
          <a:xfrm>
            <a:off x="457200" y="1219200"/>
            <a:ext cx="8229600" cy="5486400"/>
          </a:xfrm>
        </p:spPr>
        <p:txBody>
          <a:bodyPr/>
          <a:lstStyle/>
          <a:p>
            <a:r>
              <a:rPr lang="en-US" dirty="0" err="1" smtClean="0"/>
              <a:t>Netperf</a:t>
            </a:r>
            <a:r>
              <a:rPr lang="en-US" dirty="0" smtClean="0"/>
              <a:t>:: </a:t>
            </a:r>
            <a:r>
              <a:rPr lang="en-US" dirty="0"/>
              <a:t>generates TCP or UDP traffic </a:t>
            </a:r>
            <a:r>
              <a:rPr lang="en-US" dirty="0" smtClean="0"/>
              <a:t>and measures throughput</a:t>
            </a:r>
          </a:p>
          <a:p>
            <a:r>
              <a:rPr lang="en-US" dirty="0" err="1" smtClean="0"/>
              <a:t>Tcpperf</a:t>
            </a:r>
            <a:r>
              <a:rPr lang="en-US" dirty="0" smtClean="0"/>
              <a:t>:: </a:t>
            </a:r>
            <a:r>
              <a:rPr lang="en-US" dirty="0"/>
              <a:t>generates TCP traffic and </a:t>
            </a:r>
            <a:r>
              <a:rPr lang="en-US" dirty="0" smtClean="0"/>
              <a:t>measures the throughput</a:t>
            </a:r>
          </a:p>
          <a:p>
            <a:r>
              <a:rPr lang="en-US" dirty="0" err="1" smtClean="0"/>
              <a:t>Udpperf</a:t>
            </a:r>
            <a:r>
              <a:rPr lang="en-US" dirty="0" smtClean="0"/>
              <a:t>:: </a:t>
            </a:r>
            <a:r>
              <a:rPr lang="en-US" dirty="0"/>
              <a:t>generates UDP traffic and measures </a:t>
            </a:r>
            <a:r>
              <a:rPr lang="en-US" dirty="0" smtClean="0"/>
              <a:t>the throughput</a:t>
            </a:r>
          </a:p>
          <a:p>
            <a:r>
              <a:rPr lang="en-US" dirty="0" smtClean="0"/>
              <a:t>Measurements done with </a:t>
            </a:r>
            <a:r>
              <a:rPr lang="en-US" dirty="0" err="1" smtClean="0"/>
              <a:t>netperf</a:t>
            </a:r>
            <a:r>
              <a:rPr lang="en-US" dirty="0" smtClean="0"/>
              <a:t>, compared to results of </a:t>
            </a:r>
            <a:r>
              <a:rPr lang="en-US" dirty="0" err="1" smtClean="0"/>
              <a:t>tcpperf</a:t>
            </a:r>
            <a:r>
              <a:rPr lang="en-US" dirty="0" smtClean="0"/>
              <a:t> and </a:t>
            </a:r>
            <a:r>
              <a:rPr lang="en-US" dirty="0" err="1" smtClean="0"/>
              <a:t>udpperf</a:t>
            </a:r>
            <a:endParaRPr lang="en-US" dirty="0"/>
          </a:p>
        </p:txBody>
      </p:sp>
      <p:sp>
        <p:nvSpPr>
          <p:cNvPr id="4" name="Slide Number Placeholder 3"/>
          <p:cNvSpPr>
            <a:spLocks noGrp="1"/>
          </p:cNvSpPr>
          <p:nvPr>
            <p:ph type="sldNum" sz="quarter" idx="11"/>
          </p:nvPr>
        </p:nvSpPr>
        <p:spPr/>
        <p:txBody>
          <a:bodyPr/>
          <a:lstStyle/>
          <a:p>
            <a:fld id="{EF93F383-EEF2-45E1-BD92-14E0726EBC7C}" type="slidenum">
              <a:rPr lang="en-US" smtClean="0"/>
              <a:pPr/>
              <a:t>15</a:t>
            </a:fld>
            <a:endParaRPr lang="en-US"/>
          </a:p>
        </p:txBody>
      </p:sp>
      <p:sp>
        <p:nvSpPr>
          <p:cNvPr id="5" name="Footer Placeholder 4"/>
          <p:cNvSpPr>
            <a:spLocks noGrp="1"/>
          </p:cNvSpPr>
          <p:nvPr>
            <p:ph type="ftr" sz="quarter" idx="10"/>
          </p:nvPr>
        </p:nvSpPr>
        <p:spPr/>
        <p:txBody>
          <a:bodyPr/>
          <a:lstStyle/>
          <a:p>
            <a:r>
              <a:rPr lang="en-US" smtClean="0"/>
              <a:t>CS4516 C10</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Test 1: No Mobility</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All hosts near access point</a:t>
            </a:r>
          </a:p>
          <a:p>
            <a:r>
              <a:rPr lang="en-US" dirty="0" smtClean="0"/>
              <a:t>Force one to use degraded bit rate</a:t>
            </a:r>
          </a:p>
          <a:p>
            <a:r>
              <a:rPr lang="en-US" dirty="0" smtClean="0"/>
              <a:t>One test run with TCP, the other with UDP</a:t>
            </a:r>
          </a:p>
          <a:p>
            <a:r>
              <a:rPr lang="en-US" dirty="0" smtClean="0"/>
              <a:t>Using 2 hosts, 3 hosts, and 4 hosts, at bit rates 11, 5.5, 2, and 1 for Bali (slow host)</a:t>
            </a:r>
          </a:p>
          <a:p>
            <a:r>
              <a:rPr lang="en-US" dirty="0" smtClean="0"/>
              <a:t>For TCP, hosts are competing with the access point, which is sending TCP ACKs on behalf of the destination</a:t>
            </a:r>
          </a:p>
          <a:p>
            <a:r>
              <a:rPr lang="en-US" dirty="0" smtClean="0"/>
              <a:t>For UDP, hosts compete with each other</a:t>
            </a:r>
            <a:endParaRPr lang="en-US" dirty="0"/>
          </a:p>
        </p:txBody>
      </p:sp>
      <p:sp>
        <p:nvSpPr>
          <p:cNvPr id="4" name="Slide Number Placeholder 3"/>
          <p:cNvSpPr>
            <a:spLocks noGrp="1"/>
          </p:cNvSpPr>
          <p:nvPr>
            <p:ph type="sldNum" sz="quarter" idx="11"/>
          </p:nvPr>
        </p:nvSpPr>
        <p:spPr/>
        <p:txBody>
          <a:bodyPr/>
          <a:lstStyle/>
          <a:p>
            <a:fld id="{EF93F383-EEF2-45E1-BD92-14E0726EBC7C}" type="slidenum">
              <a:rPr lang="en-US" smtClean="0"/>
              <a:pPr/>
              <a:t>16</a:t>
            </a:fld>
            <a:endParaRPr lang="en-US"/>
          </a:p>
        </p:txBody>
      </p:sp>
      <p:sp>
        <p:nvSpPr>
          <p:cNvPr id="5" name="Footer Placeholder 4"/>
          <p:cNvSpPr>
            <a:spLocks noGrp="1"/>
          </p:cNvSpPr>
          <p:nvPr>
            <p:ph type="ftr" sz="quarter" idx="10"/>
          </p:nvPr>
        </p:nvSpPr>
        <p:spPr/>
        <p:txBody>
          <a:bodyPr/>
          <a:lstStyle/>
          <a:p>
            <a:r>
              <a:rPr lang="en-US" smtClean="0"/>
              <a:t>CS4516 C10</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371600" y="0"/>
            <a:ext cx="5965780" cy="6858000"/>
          </a:xfrm>
          <a:prstGeom prst="rect">
            <a:avLst/>
          </a:prstGeom>
          <a:noFill/>
          <a:ln w="9525">
            <a:noFill/>
            <a:miter lim="800000"/>
            <a:headEnd/>
            <a:tailEnd/>
          </a:ln>
        </p:spPr>
      </p:pic>
      <p:sp>
        <p:nvSpPr>
          <p:cNvPr id="3" name="Slide Number Placeholder 2"/>
          <p:cNvSpPr>
            <a:spLocks noGrp="1"/>
          </p:cNvSpPr>
          <p:nvPr>
            <p:ph type="sldNum" sz="quarter" idx="11"/>
          </p:nvPr>
        </p:nvSpPr>
        <p:spPr/>
        <p:txBody>
          <a:bodyPr/>
          <a:lstStyle/>
          <a:p>
            <a:fld id="{EF93F383-EEF2-45E1-BD92-14E0726EBC7C}" type="slidenum">
              <a:rPr lang="en-US" smtClean="0"/>
              <a:pPr/>
              <a:t>17</a:t>
            </a:fld>
            <a:endParaRPr lang="en-US"/>
          </a:p>
        </p:txBody>
      </p:sp>
      <p:sp>
        <p:nvSpPr>
          <p:cNvPr id="4" name="Footer Placeholder 3"/>
          <p:cNvSpPr>
            <a:spLocks noGrp="1"/>
          </p:cNvSpPr>
          <p:nvPr>
            <p:ph type="ftr" sz="quarter" idx="10"/>
          </p:nvPr>
        </p:nvSpPr>
        <p:spPr/>
        <p:txBody>
          <a:bodyPr/>
          <a:lstStyle/>
          <a:p>
            <a:r>
              <a:rPr lang="en-US" smtClean="0"/>
              <a:t>CS4516 C10</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Test 1: Discussion</a:t>
            </a:r>
            <a:endParaRPr lang="en-US" dirty="0"/>
          </a:p>
        </p:txBody>
      </p:sp>
      <p:sp>
        <p:nvSpPr>
          <p:cNvPr id="3" name="Content Placeholder 2"/>
          <p:cNvSpPr>
            <a:spLocks noGrp="1"/>
          </p:cNvSpPr>
          <p:nvPr>
            <p:ph idx="1"/>
          </p:nvPr>
        </p:nvSpPr>
        <p:spPr>
          <a:xfrm>
            <a:off x="457200" y="1066800"/>
            <a:ext cx="8229600" cy="5364163"/>
          </a:xfrm>
        </p:spPr>
        <p:txBody>
          <a:bodyPr/>
          <a:lstStyle/>
          <a:p>
            <a:r>
              <a:rPr lang="en-US" dirty="0" smtClean="0"/>
              <a:t>Measured values correspond well to analytical values (better for UDP)</a:t>
            </a:r>
          </a:p>
          <a:p>
            <a:r>
              <a:rPr lang="en-US" dirty="0" smtClean="0"/>
              <a:t>TCP traffic pattern more complex, due to Access Point competing with hosts (TCP ACKs), dependence on overall RTT and bottleneck link</a:t>
            </a:r>
          </a:p>
          <a:p>
            <a:r>
              <a:rPr lang="en-US" dirty="0" smtClean="0"/>
              <a:t>Pattern can become correlated with data segment traffic, since TCP ACK is sent upon arrival of data segment</a:t>
            </a:r>
            <a:endParaRPr lang="en-US" dirty="0"/>
          </a:p>
        </p:txBody>
      </p:sp>
      <p:sp>
        <p:nvSpPr>
          <p:cNvPr id="4" name="Slide Number Placeholder 3"/>
          <p:cNvSpPr>
            <a:spLocks noGrp="1"/>
          </p:cNvSpPr>
          <p:nvPr>
            <p:ph type="sldNum" sz="quarter" idx="11"/>
          </p:nvPr>
        </p:nvSpPr>
        <p:spPr/>
        <p:txBody>
          <a:bodyPr/>
          <a:lstStyle/>
          <a:p>
            <a:fld id="{EF93F383-EEF2-45E1-BD92-14E0726EBC7C}" type="slidenum">
              <a:rPr lang="en-US" smtClean="0"/>
              <a:pPr/>
              <a:t>18</a:t>
            </a:fld>
            <a:endParaRPr lang="en-US"/>
          </a:p>
        </p:txBody>
      </p:sp>
      <p:sp>
        <p:nvSpPr>
          <p:cNvPr id="5" name="Footer Placeholder 4"/>
          <p:cNvSpPr>
            <a:spLocks noGrp="1"/>
          </p:cNvSpPr>
          <p:nvPr>
            <p:ph type="ftr" sz="quarter" idx="10"/>
          </p:nvPr>
        </p:nvSpPr>
        <p:spPr/>
        <p:txBody>
          <a:bodyPr/>
          <a:lstStyle/>
          <a:p>
            <a:r>
              <a:rPr lang="en-US" smtClean="0"/>
              <a:t>CS4516 C10</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Test 2: Mobile Hosts</a:t>
            </a:r>
            <a:endParaRPr lang="en-US" dirty="0"/>
          </a:p>
        </p:txBody>
      </p:sp>
      <p:sp>
        <p:nvSpPr>
          <p:cNvPr id="3" name="Content Placeholder 2"/>
          <p:cNvSpPr>
            <a:spLocks noGrp="1"/>
          </p:cNvSpPr>
          <p:nvPr>
            <p:ph idx="1"/>
          </p:nvPr>
        </p:nvSpPr>
        <p:spPr/>
        <p:txBody>
          <a:bodyPr/>
          <a:lstStyle/>
          <a:p>
            <a:r>
              <a:rPr lang="en-US" dirty="0" smtClean="0"/>
              <a:t>Bali (slow host) is a mobile host, bit rate automatically adapts to varying transmission conditions</a:t>
            </a:r>
          </a:p>
          <a:p>
            <a:r>
              <a:rPr lang="en-US" dirty="0" smtClean="0"/>
              <a:t>Other hosts located near access point with good conditions</a:t>
            </a:r>
            <a:endParaRPr lang="en-US" dirty="0"/>
          </a:p>
        </p:txBody>
      </p:sp>
      <p:sp>
        <p:nvSpPr>
          <p:cNvPr id="4" name="Slide Number Placeholder 3"/>
          <p:cNvSpPr>
            <a:spLocks noGrp="1"/>
          </p:cNvSpPr>
          <p:nvPr>
            <p:ph type="sldNum" sz="quarter" idx="11"/>
          </p:nvPr>
        </p:nvSpPr>
        <p:spPr/>
        <p:txBody>
          <a:bodyPr/>
          <a:lstStyle/>
          <a:p>
            <a:fld id="{EF93F383-EEF2-45E1-BD92-14E0726EBC7C}" type="slidenum">
              <a:rPr lang="en-US" smtClean="0"/>
              <a:pPr/>
              <a:t>19</a:t>
            </a:fld>
            <a:endParaRPr lang="en-US"/>
          </a:p>
        </p:txBody>
      </p:sp>
      <p:sp>
        <p:nvSpPr>
          <p:cNvPr id="5" name="Footer Placeholder 4"/>
          <p:cNvSpPr>
            <a:spLocks noGrp="1"/>
          </p:cNvSpPr>
          <p:nvPr>
            <p:ph type="ftr" sz="quarter" idx="10"/>
          </p:nvPr>
        </p:nvSpPr>
        <p:spPr/>
        <p:txBody>
          <a:bodyPr/>
          <a:lstStyle/>
          <a:p>
            <a:r>
              <a:rPr lang="en-US" smtClean="0"/>
              <a:t>CS4516 C10</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802.11b Basics</a:t>
            </a:r>
          </a:p>
          <a:p>
            <a:r>
              <a:rPr lang="en-US" dirty="0" smtClean="0"/>
              <a:t>The Anomaly</a:t>
            </a:r>
          </a:p>
          <a:p>
            <a:r>
              <a:rPr lang="en-US" dirty="0" smtClean="0"/>
              <a:t>Simulation Verification</a:t>
            </a:r>
          </a:p>
          <a:p>
            <a:r>
              <a:rPr lang="en-US" dirty="0" smtClean="0"/>
              <a:t>Experimental Verification</a:t>
            </a:r>
          </a:p>
          <a:p>
            <a:endParaRPr lang="en-US" dirty="0"/>
          </a:p>
        </p:txBody>
      </p:sp>
      <p:sp>
        <p:nvSpPr>
          <p:cNvPr id="4" name="Footer Placeholder 3"/>
          <p:cNvSpPr>
            <a:spLocks noGrp="1"/>
          </p:cNvSpPr>
          <p:nvPr>
            <p:ph type="ftr" sz="quarter" idx="10"/>
          </p:nvPr>
        </p:nvSpPr>
        <p:spPr/>
        <p:txBody>
          <a:bodyPr/>
          <a:lstStyle/>
          <a:p>
            <a:r>
              <a:rPr lang="en-US" smtClean="0"/>
              <a:t>CS4516 C10</a:t>
            </a:r>
            <a:endParaRPr lang="en-US"/>
          </a:p>
        </p:txBody>
      </p:sp>
      <p:sp>
        <p:nvSpPr>
          <p:cNvPr id="5" name="Slide Number Placeholder 4"/>
          <p:cNvSpPr>
            <a:spLocks noGrp="1"/>
          </p:cNvSpPr>
          <p:nvPr>
            <p:ph type="sldNum" sz="quarter" idx="11"/>
          </p:nvPr>
        </p:nvSpPr>
        <p:spPr/>
        <p:txBody>
          <a:bodyPr/>
          <a:lstStyle/>
          <a:p>
            <a:fld id="{EF93F383-EEF2-45E1-BD92-14E0726EBC7C}"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1905000" y="76201"/>
            <a:ext cx="4695825" cy="2971799"/>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1981200" y="3200400"/>
            <a:ext cx="4695825" cy="3552825"/>
          </a:xfrm>
          <a:prstGeom prst="rect">
            <a:avLst/>
          </a:prstGeom>
          <a:noFill/>
          <a:ln w="9525">
            <a:noFill/>
            <a:miter lim="800000"/>
            <a:headEnd/>
            <a:tailEnd/>
          </a:ln>
        </p:spPr>
      </p:pic>
      <p:sp>
        <p:nvSpPr>
          <p:cNvPr id="4" name="Slide Number Placeholder 3"/>
          <p:cNvSpPr>
            <a:spLocks noGrp="1"/>
          </p:cNvSpPr>
          <p:nvPr>
            <p:ph type="sldNum" sz="quarter" idx="11"/>
          </p:nvPr>
        </p:nvSpPr>
        <p:spPr/>
        <p:txBody>
          <a:bodyPr/>
          <a:lstStyle/>
          <a:p>
            <a:fld id="{EF93F383-EEF2-45E1-BD92-14E0726EBC7C}" type="slidenum">
              <a:rPr lang="en-US" smtClean="0"/>
              <a:pPr/>
              <a:t>20</a:t>
            </a:fld>
            <a:endParaRPr lang="en-US"/>
          </a:p>
        </p:txBody>
      </p:sp>
      <p:sp>
        <p:nvSpPr>
          <p:cNvPr id="5" name="Footer Placeholder 4"/>
          <p:cNvSpPr>
            <a:spLocks noGrp="1"/>
          </p:cNvSpPr>
          <p:nvPr>
            <p:ph type="ftr" sz="quarter" idx="10"/>
          </p:nvPr>
        </p:nvSpPr>
        <p:spPr/>
        <p:txBody>
          <a:bodyPr/>
          <a:lstStyle/>
          <a:p>
            <a:r>
              <a:rPr lang="en-US" smtClean="0"/>
              <a:t>CS4516 C10</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dirty="0" smtClean="0"/>
              <a:t>Test 2: Discussion</a:t>
            </a:r>
            <a:endParaRPr lang="en-US" dirty="0"/>
          </a:p>
        </p:txBody>
      </p:sp>
      <p:sp>
        <p:nvSpPr>
          <p:cNvPr id="3" name="Content Placeholder 2"/>
          <p:cNvSpPr>
            <a:spLocks noGrp="1"/>
          </p:cNvSpPr>
          <p:nvPr>
            <p:ph idx="1"/>
          </p:nvPr>
        </p:nvSpPr>
        <p:spPr>
          <a:xfrm>
            <a:off x="457200" y="1143000"/>
            <a:ext cx="8229600" cy="4983163"/>
          </a:xfrm>
        </p:spPr>
        <p:txBody>
          <a:bodyPr>
            <a:normAutofit fontScale="85000" lnSpcReduction="10000"/>
          </a:bodyPr>
          <a:lstStyle/>
          <a:p>
            <a:r>
              <a:rPr lang="en-US" dirty="0" smtClean="0"/>
              <a:t>For TCP, when transmission conditions are bad (300-380) the throughput of Marie increases.  This is due to Bali limiting its sending rate in adverse conditions </a:t>
            </a:r>
          </a:p>
          <a:p>
            <a:r>
              <a:rPr lang="en-US" dirty="0" smtClean="0"/>
              <a:t>Note, at 380, Bali stops sending completely even if its bit rate is not 0, and Marie gains almost all available throughput</a:t>
            </a:r>
          </a:p>
          <a:p>
            <a:r>
              <a:rPr lang="en-US" dirty="0" smtClean="0"/>
              <a:t>UDP shows similar results, although Marie’s gains during adverse conditions are not quite as large, unless Bali stops sending</a:t>
            </a:r>
            <a:endParaRPr lang="en-US" dirty="0"/>
          </a:p>
        </p:txBody>
      </p:sp>
      <p:sp>
        <p:nvSpPr>
          <p:cNvPr id="4" name="Slide Number Placeholder 3"/>
          <p:cNvSpPr>
            <a:spLocks noGrp="1"/>
          </p:cNvSpPr>
          <p:nvPr>
            <p:ph type="sldNum" sz="quarter" idx="11"/>
          </p:nvPr>
        </p:nvSpPr>
        <p:spPr/>
        <p:txBody>
          <a:bodyPr/>
          <a:lstStyle/>
          <a:p>
            <a:fld id="{EF93F383-EEF2-45E1-BD92-14E0726EBC7C}" type="slidenum">
              <a:rPr lang="en-US" smtClean="0"/>
              <a:pPr/>
              <a:t>21</a:t>
            </a:fld>
            <a:endParaRPr lang="en-US"/>
          </a:p>
        </p:txBody>
      </p:sp>
      <p:sp>
        <p:nvSpPr>
          <p:cNvPr id="5" name="Footer Placeholder 4"/>
          <p:cNvSpPr>
            <a:spLocks noGrp="1"/>
          </p:cNvSpPr>
          <p:nvPr>
            <p:ph type="ftr" sz="quarter" idx="10"/>
          </p:nvPr>
        </p:nvSpPr>
        <p:spPr/>
        <p:txBody>
          <a:bodyPr/>
          <a:lstStyle/>
          <a:p>
            <a:r>
              <a:rPr lang="en-US" smtClean="0"/>
              <a:t>CS4516 C10</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Related Work</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smtClean="0"/>
              <a:t>There have been many other papers studying 802.11 WLANs, but no prior papers use varying bit rates for hosts</a:t>
            </a:r>
          </a:p>
          <a:p>
            <a:r>
              <a:rPr lang="en-US" dirty="0" smtClean="0"/>
              <a:t>Most other papers use simulations, rather than analysis, which can give complex results</a:t>
            </a:r>
          </a:p>
          <a:p>
            <a:r>
              <a:rPr lang="en-US" dirty="0" smtClean="0"/>
              <a:t>Short-term unfairness of CSMA-based medium access protocols is also a topic of interest</a:t>
            </a:r>
            <a:endParaRPr lang="en-US" dirty="0"/>
          </a:p>
        </p:txBody>
      </p:sp>
      <p:sp>
        <p:nvSpPr>
          <p:cNvPr id="4" name="Slide Number Placeholder 3"/>
          <p:cNvSpPr>
            <a:spLocks noGrp="1"/>
          </p:cNvSpPr>
          <p:nvPr>
            <p:ph type="sldNum" sz="quarter" idx="11"/>
          </p:nvPr>
        </p:nvSpPr>
        <p:spPr/>
        <p:txBody>
          <a:bodyPr/>
          <a:lstStyle/>
          <a:p>
            <a:fld id="{EF93F383-EEF2-45E1-BD92-14E0726EBC7C}" type="slidenum">
              <a:rPr lang="en-US" smtClean="0"/>
              <a:pPr/>
              <a:t>22</a:t>
            </a:fld>
            <a:endParaRPr lang="en-US"/>
          </a:p>
        </p:txBody>
      </p:sp>
      <p:sp>
        <p:nvSpPr>
          <p:cNvPr id="5" name="Footer Placeholder 4"/>
          <p:cNvSpPr>
            <a:spLocks noGrp="1"/>
          </p:cNvSpPr>
          <p:nvPr>
            <p:ph type="ftr" sz="quarter" idx="10"/>
          </p:nvPr>
        </p:nvSpPr>
        <p:spPr/>
        <p:txBody>
          <a:bodyPr/>
          <a:lstStyle/>
          <a:p>
            <a:r>
              <a:rPr lang="en-US" smtClean="0"/>
              <a:t>CS4516 C10</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dirty="0" smtClean="0"/>
              <a:t>Conclusions</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r>
              <a:rPr lang="en-US" dirty="0" smtClean="0"/>
              <a:t>Throughput much lower than nominal bit rate</a:t>
            </a:r>
          </a:p>
          <a:p>
            <a:r>
              <a:rPr lang="en-US" dirty="0" smtClean="0"/>
              <a:t>Proportion of useful throughput depends strongly on number of hosts</a:t>
            </a:r>
          </a:p>
          <a:p>
            <a:r>
              <a:rPr lang="en-US" dirty="0" smtClean="0"/>
              <a:t>If a host degrades its bit rate due to bad transmission conditions, other hosts throughputs will drop roughly to the rate of the slower host</a:t>
            </a:r>
          </a:p>
          <a:p>
            <a:r>
              <a:rPr lang="en-US" dirty="0" smtClean="0"/>
              <a:t>However, in real conditions using TCP, the slow host will be subject to packet loss, limiting its sending rate, allowing other hosts to take advantage of the unused capacity</a:t>
            </a:r>
            <a:endParaRPr lang="en-US" dirty="0"/>
          </a:p>
        </p:txBody>
      </p:sp>
      <p:sp>
        <p:nvSpPr>
          <p:cNvPr id="4" name="Slide Number Placeholder 3"/>
          <p:cNvSpPr>
            <a:spLocks noGrp="1"/>
          </p:cNvSpPr>
          <p:nvPr>
            <p:ph type="sldNum" sz="quarter" idx="11"/>
          </p:nvPr>
        </p:nvSpPr>
        <p:spPr/>
        <p:txBody>
          <a:bodyPr/>
          <a:lstStyle/>
          <a:p>
            <a:fld id="{EF93F383-EEF2-45E1-BD92-14E0726EBC7C}" type="slidenum">
              <a:rPr lang="en-US" smtClean="0"/>
              <a:pPr/>
              <a:t>23</a:t>
            </a:fld>
            <a:endParaRPr lang="en-US"/>
          </a:p>
        </p:txBody>
      </p:sp>
      <p:sp>
        <p:nvSpPr>
          <p:cNvPr id="5" name="Footer Placeholder 4"/>
          <p:cNvSpPr>
            <a:spLocks noGrp="1"/>
          </p:cNvSpPr>
          <p:nvPr>
            <p:ph type="ftr" sz="quarter" idx="10"/>
          </p:nvPr>
        </p:nvSpPr>
        <p:spPr/>
        <p:txBody>
          <a:bodyPr/>
          <a:lstStyle/>
          <a:p>
            <a:r>
              <a:rPr lang="en-US" smtClean="0"/>
              <a:t>CS4516 C10</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pPr>
              <a:buNone/>
            </a:pPr>
            <a:r>
              <a:rPr lang="en-US" dirty="0" smtClean="0"/>
              <a:t> When one host on a IEEE 802.11b network is forced to transmit at less than the maximum bit rate of 11 Mbps then all other hosts are forced to also transmit at this lower rate</a:t>
            </a:r>
            <a:endParaRPr lang="en-US" dirty="0"/>
          </a:p>
        </p:txBody>
      </p:sp>
      <p:sp>
        <p:nvSpPr>
          <p:cNvPr id="4" name="Slide Number Placeholder 3"/>
          <p:cNvSpPr>
            <a:spLocks noGrp="1"/>
          </p:cNvSpPr>
          <p:nvPr>
            <p:ph type="sldNum" sz="quarter" idx="11"/>
          </p:nvPr>
        </p:nvSpPr>
        <p:spPr/>
        <p:txBody>
          <a:bodyPr/>
          <a:lstStyle/>
          <a:p>
            <a:fld id="{EF93F383-EEF2-45E1-BD92-14E0726EBC7C}" type="slidenum">
              <a:rPr lang="en-US" smtClean="0"/>
              <a:pPr/>
              <a:t>3</a:t>
            </a:fld>
            <a:endParaRPr lang="en-US"/>
          </a:p>
        </p:txBody>
      </p:sp>
      <p:sp>
        <p:nvSpPr>
          <p:cNvPr id="5" name="Footer Placeholder 4"/>
          <p:cNvSpPr>
            <a:spLocks noGrp="1"/>
          </p:cNvSpPr>
          <p:nvPr>
            <p:ph type="ftr" sz="quarter" idx="10"/>
          </p:nvPr>
        </p:nvSpPr>
        <p:spPr/>
        <p:txBody>
          <a:bodyPr/>
          <a:lstStyle/>
          <a:p>
            <a:r>
              <a:rPr lang="en-US" smtClean="0"/>
              <a:t>CS4516 C10</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Behind the Problem</a:t>
            </a:r>
            <a:endParaRPr lang="en-US" dirty="0"/>
          </a:p>
        </p:txBody>
      </p:sp>
      <p:sp>
        <p:nvSpPr>
          <p:cNvPr id="3" name="Content Placeholder 2"/>
          <p:cNvSpPr>
            <a:spLocks noGrp="1"/>
          </p:cNvSpPr>
          <p:nvPr>
            <p:ph idx="1"/>
          </p:nvPr>
        </p:nvSpPr>
        <p:spPr/>
        <p:txBody>
          <a:bodyPr>
            <a:normAutofit/>
          </a:bodyPr>
          <a:lstStyle/>
          <a:p>
            <a:r>
              <a:rPr lang="en-US" dirty="0" smtClean="0"/>
              <a:t>Access method – Distributed Coordination Function (DCF)</a:t>
            </a:r>
          </a:p>
          <a:p>
            <a:pPr lvl="1"/>
            <a:r>
              <a:rPr lang="en-US" dirty="0" smtClean="0"/>
              <a:t>Uses CSMA/CA </a:t>
            </a:r>
          </a:p>
          <a:p>
            <a:r>
              <a:rPr lang="en-US" dirty="0" smtClean="0"/>
              <a:t>Low quality radio transmissions will result in a decrease in bit rate</a:t>
            </a:r>
          </a:p>
          <a:p>
            <a:pPr lvl="1"/>
            <a:r>
              <a:rPr lang="en-US" dirty="0" smtClean="0"/>
              <a:t> 5.5, 2, or 1 Mbps</a:t>
            </a:r>
          </a:p>
          <a:p>
            <a:r>
              <a:rPr lang="en-US" dirty="0" smtClean="0"/>
              <a:t>Performance anomaly caused</a:t>
            </a:r>
          </a:p>
          <a:p>
            <a:pPr lvl="1"/>
            <a:r>
              <a:rPr lang="en-US" dirty="0" smtClean="0"/>
              <a:t>Privileges low speed hosts, penalize high speed hosts</a:t>
            </a:r>
            <a:endParaRPr lang="en-US" dirty="0"/>
          </a:p>
        </p:txBody>
      </p:sp>
      <p:sp>
        <p:nvSpPr>
          <p:cNvPr id="4" name="Slide Number Placeholder 3"/>
          <p:cNvSpPr>
            <a:spLocks noGrp="1"/>
          </p:cNvSpPr>
          <p:nvPr>
            <p:ph type="sldNum" sz="quarter" idx="11"/>
          </p:nvPr>
        </p:nvSpPr>
        <p:spPr/>
        <p:txBody>
          <a:bodyPr/>
          <a:lstStyle/>
          <a:p>
            <a:fld id="{EF93F383-EEF2-45E1-BD92-14E0726EBC7C}" type="slidenum">
              <a:rPr lang="en-US" smtClean="0"/>
              <a:pPr/>
              <a:t>4</a:t>
            </a:fld>
            <a:endParaRPr lang="en-US"/>
          </a:p>
        </p:txBody>
      </p:sp>
      <p:sp>
        <p:nvSpPr>
          <p:cNvPr id="5" name="Footer Placeholder 4"/>
          <p:cNvSpPr>
            <a:spLocks noGrp="1"/>
          </p:cNvSpPr>
          <p:nvPr>
            <p:ph type="ftr" sz="quarter" idx="10"/>
          </p:nvPr>
        </p:nvSpPr>
        <p:spPr/>
        <p:txBody>
          <a:bodyPr/>
          <a:lstStyle/>
          <a:p>
            <a:r>
              <a:rPr lang="en-US" smtClean="0"/>
              <a:t>CS4516 C10</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DFC Performance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Overall transmission time</a:t>
            </a:r>
          </a:p>
          <a:p>
            <a:pPr lvl="1">
              <a:buNone/>
            </a:pPr>
            <a:r>
              <a:rPr lang="en-US" dirty="0" smtClean="0"/>
              <a:t>T = </a:t>
            </a:r>
            <a:r>
              <a:rPr lang="en-US" dirty="0" err="1" smtClean="0"/>
              <a:t>t</a:t>
            </a:r>
            <a:r>
              <a:rPr lang="en-US" baseline="-25000" dirty="0" err="1" smtClean="0"/>
              <a:t>tr</a:t>
            </a:r>
            <a:r>
              <a:rPr lang="en-US" dirty="0" smtClean="0"/>
              <a:t> + </a:t>
            </a:r>
            <a:r>
              <a:rPr lang="en-US" dirty="0" err="1" smtClean="0"/>
              <a:t>t</a:t>
            </a:r>
            <a:r>
              <a:rPr lang="en-US" baseline="-25000" dirty="0" err="1" smtClean="0"/>
              <a:t>ov</a:t>
            </a:r>
            <a:endParaRPr lang="en-US" baseline="-25000" dirty="0" smtClean="0"/>
          </a:p>
          <a:p>
            <a:pPr lvl="1">
              <a:buNone/>
            </a:pPr>
            <a:endParaRPr lang="en-US" baseline="-25000" dirty="0" smtClean="0"/>
          </a:p>
          <a:p>
            <a:r>
              <a:rPr lang="en-US" dirty="0" smtClean="0"/>
              <a:t>Each packet has constant overhead time</a:t>
            </a:r>
          </a:p>
          <a:p>
            <a:pPr lvl="1">
              <a:buNone/>
            </a:pPr>
            <a:endParaRPr lang="en-US" dirty="0"/>
          </a:p>
          <a:p>
            <a:pPr lvl="1">
              <a:buNone/>
            </a:pPr>
            <a:r>
              <a:rPr lang="en-US" dirty="0" err="1"/>
              <a:t>t</a:t>
            </a:r>
            <a:r>
              <a:rPr lang="en-US" baseline="-25000" dirty="0" err="1" smtClean="0"/>
              <a:t>ov</a:t>
            </a:r>
            <a:r>
              <a:rPr lang="en-US" dirty="0" smtClean="0"/>
              <a:t> = DIFS + </a:t>
            </a:r>
            <a:r>
              <a:rPr lang="en-US" dirty="0" err="1" smtClean="0"/>
              <a:t>t</a:t>
            </a:r>
            <a:r>
              <a:rPr lang="en-US" baseline="-25000" dirty="0" err="1" smtClean="0"/>
              <a:t>pr</a:t>
            </a:r>
            <a:r>
              <a:rPr lang="en-US" dirty="0" smtClean="0"/>
              <a:t> + SIFS + </a:t>
            </a:r>
            <a:r>
              <a:rPr lang="en-US" dirty="0" err="1" smtClean="0"/>
              <a:t>t</a:t>
            </a:r>
            <a:r>
              <a:rPr lang="en-US" baseline="-25000" dirty="0" err="1" smtClean="0"/>
              <a:t>pr</a:t>
            </a:r>
            <a:r>
              <a:rPr lang="en-US" dirty="0" smtClean="0"/>
              <a:t> + t</a:t>
            </a:r>
            <a:r>
              <a:rPr lang="en-US" baseline="-25000" dirty="0" smtClean="0"/>
              <a:t>ack</a:t>
            </a:r>
          </a:p>
          <a:p>
            <a:pPr lvl="1">
              <a:buNone/>
            </a:pPr>
            <a:endParaRPr lang="en-US" dirty="0" smtClean="0"/>
          </a:p>
          <a:p>
            <a:pPr lvl="1">
              <a:buNone/>
            </a:pPr>
            <a:r>
              <a:rPr lang="en-US" dirty="0" smtClean="0"/>
              <a:t>DIFS = Time wait between senses of channel</a:t>
            </a:r>
          </a:p>
          <a:p>
            <a:pPr lvl="1">
              <a:buNone/>
            </a:pPr>
            <a:r>
              <a:rPr lang="en-US" dirty="0" smtClean="0"/>
              <a:t>SIFS = Period access point waits to send ACK</a:t>
            </a:r>
          </a:p>
          <a:p>
            <a:pPr lvl="1">
              <a:buNone/>
            </a:pPr>
            <a:r>
              <a:rPr lang="en-US" dirty="0" err="1" smtClean="0"/>
              <a:t>t</a:t>
            </a:r>
            <a:r>
              <a:rPr lang="en-US" baseline="-25000" dirty="0" err="1" smtClean="0"/>
              <a:t>pr</a:t>
            </a:r>
            <a:r>
              <a:rPr lang="en-US" dirty="0" smtClean="0"/>
              <a:t> = PLPC Transmission time</a:t>
            </a:r>
          </a:p>
          <a:p>
            <a:pPr lvl="1">
              <a:buNone/>
            </a:pPr>
            <a:r>
              <a:rPr lang="en-US" dirty="0" smtClean="0"/>
              <a:t>t</a:t>
            </a:r>
            <a:r>
              <a:rPr lang="en-US" baseline="-25000" dirty="0" smtClean="0"/>
              <a:t>ack</a:t>
            </a:r>
            <a:r>
              <a:rPr lang="en-US" dirty="0" smtClean="0"/>
              <a:t> = MAC acknowledgement transmission time</a:t>
            </a:r>
          </a:p>
          <a:p>
            <a:pPr lvl="1">
              <a:buNone/>
            </a:pPr>
            <a:endParaRPr lang="en-US" dirty="0"/>
          </a:p>
          <a:p>
            <a:endParaRPr lang="en-US" dirty="0" smtClean="0"/>
          </a:p>
          <a:p>
            <a:pPr lvl="1"/>
            <a:endParaRPr lang="en-US" dirty="0"/>
          </a:p>
        </p:txBody>
      </p:sp>
      <p:sp>
        <p:nvSpPr>
          <p:cNvPr id="4" name="Slide Number Placeholder 3"/>
          <p:cNvSpPr>
            <a:spLocks noGrp="1"/>
          </p:cNvSpPr>
          <p:nvPr>
            <p:ph type="sldNum" sz="quarter" idx="11"/>
          </p:nvPr>
        </p:nvSpPr>
        <p:spPr/>
        <p:txBody>
          <a:bodyPr/>
          <a:lstStyle/>
          <a:p>
            <a:fld id="{EF93F383-EEF2-45E1-BD92-14E0726EBC7C}" type="slidenum">
              <a:rPr lang="en-US" smtClean="0"/>
              <a:pPr/>
              <a:t>5</a:t>
            </a:fld>
            <a:endParaRPr lang="en-US"/>
          </a:p>
        </p:txBody>
      </p:sp>
      <p:sp>
        <p:nvSpPr>
          <p:cNvPr id="5" name="Footer Placeholder 4"/>
          <p:cNvSpPr>
            <a:spLocks noGrp="1"/>
          </p:cNvSpPr>
          <p:nvPr>
            <p:ph type="ftr" sz="quarter" idx="10"/>
          </p:nvPr>
        </p:nvSpPr>
        <p:spPr/>
        <p:txBody>
          <a:bodyPr/>
          <a:lstStyle/>
          <a:p>
            <a:r>
              <a:rPr lang="en-US" smtClean="0"/>
              <a:t>CS4516 C10</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Throughput Efficiency</a:t>
            </a:r>
            <a:endParaRPr lang="en-US" dirty="0"/>
          </a:p>
        </p:txBody>
      </p:sp>
      <p:sp>
        <p:nvSpPr>
          <p:cNvPr id="3" name="Content Placeholder 2"/>
          <p:cNvSpPr>
            <a:spLocks noGrp="1"/>
          </p:cNvSpPr>
          <p:nvPr>
            <p:ph idx="1"/>
          </p:nvPr>
        </p:nvSpPr>
        <p:spPr>
          <a:xfrm>
            <a:off x="457200" y="1295400"/>
            <a:ext cx="8458200" cy="4800600"/>
          </a:xfrm>
        </p:spPr>
        <p:txBody>
          <a:bodyPr/>
          <a:lstStyle/>
          <a:p>
            <a:r>
              <a:rPr lang="en-US" dirty="0" smtClean="0"/>
              <a:t>Equation to determine useful throughput</a:t>
            </a:r>
          </a:p>
          <a:p>
            <a:pPr lvl="1"/>
            <a:r>
              <a:rPr lang="en-US" dirty="0" smtClean="0"/>
              <a:t>P = (</a:t>
            </a:r>
            <a:r>
              <a:rPr lang="en-US" dirty="0" err="1" smtClean="0"/>
              <a:t>T</a:t>
            </a:r>
            <a:r>
              <a:rPr lang="en-US" baseline="-25000" dirty="0" err="1" smtClean="0"/>
              <a:t>tr</a:t>
            </a:r>
            <a:r>
              <a:rPr lang="en-US" dirty="0" smtClean="0"/>
              <a:t>/T) * (1500/1534)</a:t>
            </a:r>
          </a:p>
          <a:p>
            <a:endParaRPr lang="en-US" dirty="0" smtClean="0"/>
          </a:p>
          <a:p>
            <a:r>
              <a:rPr lang="en-US" dirty="0" smtClean="0"/>
              <a:t>Result: 70% useful throughput</a:t>
            </a:r>
          </a:p>
          <a:p>
            <a:r>
              <a:rPr lang="en-US" dirty="0" smtClean="0"/>
              <a:t>Thus 11 Mbps has 7.74 Mbps useful data</a:t>
            </a:r>
          </a:p>
          <a:p>
            <a:endParaRPr lang="en-US" dirty="0"/>
          </a:p>
        </p:txBody>
      </p:sp>
      <p:sp>
        <p:nvSpPr>
          <p:cNvPr id="4" name="Slide Number Placeholder 3"/>
          <p:cNvSpPr>
            <a:spLocks noGrp="1"/>
          </p:cNvSpPr>
          <p:nvPr>
            <p:ph type="sldNum" sz="quarter" idx="11"/>
          </p:nvPr>
        </p:nvSpPr>
        <p:spPr/>
        <p:txBody>
          <a:bodyPr/>
          <a:lstStyle/>
          <a:p>
            <a:fld id="{EF93F383-EEF2-45E1-BD92-14E0726EBC7C}" type="slidenum">
              <a:rPr lang="en-US" smtClean="0"/>
              <a:pPr/>
              <a:t>6</a:t>
            </a:fld>
            <a:endParaRPr lang="en-US"/>
          </a:p>
        </p:txBody>
      </p:sp>
      <p:sp>
        <p:nvSpPr>
          <p:cNvPr id="5" name="Footer Placeholder 4"/>
          <p:cNvSpPr>
            <a:spLocks noGrp="1"/>
          </p:cNvSpPr>
          <p:nvPr>
            <p:ph type="ftr" sz="quarter" idx="10"/>
          </p:nvPr>
        </p:nvSpPr>
        <p:spPr/>
        <p:txBody>
          <a:bodyPr/>
          <a:lstStyle/>
          <a:p>
            <a:r>
              <a:rPr lang="en-US" smtClean="0"/>
              <a:t>CS4516 C10</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Hosts</a:t>
            </a:r>
            <a:endParaRPr lang="en-US" dirty="0"/>
          </a:p>
        </p:txBody>
      </p:sp>
      <p:sp>
        <p:nvSpPr>
          <p:cNvPr id="3" name="Content Placeholder 2"/>
          <p:cNvSpPr>
            <a:spLocks noGrp="1"/>
          </p:cNvSpPr>
          <p:nvPr>
            <p:ph idx="1"/>
          </p:nvPr>
        </p:nvSpPr>
        <p:spPr>
          <a:xfrm>
            <a:off x="304800" y="1295400"/>
            <a:ext cx="8534400" cy="4800600"/>
          </a:xfrm>
        </p:spPr>
        <p:txBody>
          <a:bodyPr/>
          <a:lstStyle/>
          <a:p>
            <a:r>
              <a:rPr lang="en-US" dirty="0" smtClean="0"/>
              <a:t>Increases overall transmission time</a:t>
            </a:r>
          </a:p>
          <a:p>
            <a:r>
              <a:rPr lang="en-US" dirty="0" smtClean="0"/>
              <a:t>Decreases the proportion of useful throughput</a:t>
            </a:r>
          </a:p>
          <a:p>
            <a:endParaRPr lang="en-US" dirty="0" smtClean="0"/>
          </a:p>
          <a:p>
            <a:pPr algn="ctr">
              <a:buNone/>
            </a:pPr>
            <a:r>
              <a:rPr lang="en-US" dirty="0" smtClean="0"/>
              <a:t>P(N) = </a:t>
            </a:r>
            <a:r>
              <a:rPr lang="en-US" dirty="0" err="1" smtClean="0"/>
              <a:t>t</a:t>
            </a:r>
            <a:r>
              <a:rPr lang="en-US" baseline="-25000" dirty="0" err="1" smtClean="0"/>
              <a:t>tr</a:t>
            </a:r>
            <a:r>
              <a:rPr lang="en-US" dirty="0" smtClean="0"/>
              <a:t>/T(N)</a:t>
            </a:r>
          </a:p>
          <a:p>
            <a:endParaRPr lang="en-US" dirty="0" smtClean="0"/>
          </a:p>
          <a:p>
            <a:r>
              <a:rPr lang="en-US" dirty="0" smtClean="0"/>
              <a:t>T(N) = Overall transmission time due to multiple hosts</a:t>
            </a:r>
            <a:endParaRPr lang="en-US" dirty="0"/>
          </a:p>
        </p:txBody>
      </p:sp>
      <p:sp>
        <p:nvSpPr>
          <p:cNvPr id="4" name="Slide Number Placeholder 3"/>
          <p:cNvSpPr>
            <a:spLocks noGrp="1"/>
          </p:cNvSpPr>
          <p:nvPr>
            <p:ph type="sldNum" sz="quarter" idx="11"/>
          </p:nvPr>
        </p:nvSpPr>
        <p:spPr/>
        <p:txBody>
          <a:bodyPr/>
          <a:lstStyle/>
          <a:p>
            <a:fld id="{EF93F383-EEF2-45E1-BD92-14E0726EBC7C}" type="slidenum">
              <a:rPr lang="en-US" smtClean="0"/>
              <a:pPr/>
              <a:t>7</a:t>
            </a:fld>
            <a:endParaRPr lang="en-US"/>
          </a:p>
        </p:txBody>
      </p:sp>
      <p:sp>
        <p:nvSpPr>
          <p:cNvPr id="5" name="Footer Placeholder 4"/>
          <p:cNvSpPr>
            <a:spLocks noGrp="1"/>
          </p:cNvSpPr>
          <p:nvPr>
            <p:ph type="ftr" sz="quarter" idx="10"/>
          </p:nvPr>
        </p:nvSpPr>
        <p:spPr/>
        <p:txBody>
          <a:bodyPr/>
          <a:lstStyle/>
          <a:p>
            <a:r>
              <a:rPr lang="en-US" smtClean="0"/>
              <a:t>CS4516 C10</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Anomaly</a:t>
            </a:r>
            <a:endParaRPr lang="en-US" dirty="0"/>
          </a:p>
        </p:txBody>
      </p:sp>
      <p:sp>
        <p:nvSpPr>
          <p:cNvPr id="3" name="Content Placeholder 2"/>
          <p:cNvSpPr>
            <a:spLocks noGrp="1"/>
          </p:cNvSpPr>
          <p:nvPr>
            <p:ph idx="1"/>
          </p:nvPr>
        </p:nvSpPr>
        <p:spPr/>
        <p:txBody>
          <a:bodyPr>
            <a:normAutofit lnSpcReduction="10000"/>
          </a:bodyPr>
          <a:lstStyle/>
          <a:p>
            <a:r>
              <a:rPr lang="en-US" dirty="0" smtClean="0"/>
              <a:t>Since the slow hosts need more time to transmit the same data, all the hosts slow down to roughly the same speed</a:t>
            </a:r>
          </a:p>
          <a:p>
            <a:pPr lvl="1"/>
            <a:r>
              <a:rPr lang="en-US" dirty="0" smtClean="0"/>
              <a:t>The slow host holds the channel for a proportionately longer amount of time!</a:t>
            </a:r>
          </a:p>
          <a:p>
            <a:r>
              <a:rPr lang="en-US" dirty="0" smtClean="0"/>
              <a:t>This anomaly occurs regardless of how many fast hosts are present</a:t>
            </a:r>
          </a:p>
          <a:p>
            <a:r>
              <a:rPr lang="en-US" dirty="0" smtClean="0"/>
              <a:t>Collisions and contention affect all hosts proportionally</a:t>
            </a:r>
          </a:p>
          <a:p>
            <a:endParaRPr lang="en-US" dirty="0" smtClean="0"/>
          </a:p>
        </p:txBody>
      </p:sp>
      <p:sp>
        <p:nvSpPr>
          <p:cNvPr id="4" name="Slide Number Placeholder 3"/>
          <p:cNvSpPr>
            <a:spLocks noGrp="1"/>
          </p:cNvSpPr>
          <p:nvPr>
            <p:ph type="sldNum" sz="quarter" idx="11"/>
          </p:nvPr>
        </p:nvSpPr>
        <p:spPr/>
        <p:txBody>
          <a:bodyPr/>
          <a:lstStyle/>
          <a:p>
            <a:fld id="{EF93F383-EEF2-45E1-BD92-14E0726EBC7C}" type="slidenum">
              <a:rPr lang="en-US" smtClean="0"/>
              <a:pPr/>
              <a:t>8</a:t>
            </a:fld>
            <a:endParaRPr lang="en-US"/>
          </a:p>
        </p:txBody>
      </p:sp>
      <p:sp>
        <p:nvSpPr>
          <p:cNvPr id="5" name="Footer Placeholder 4"/>
          <p:cNvSpPr>
            <a:spLocks noGrp="1"/>
          </p:cNvSpPr>
          <p:nvPr>
            <p:ph type="ftr" sz="quarter" idx="10"/>
          </p:nvPr>
        </p:nvSpPr>
        <p:spPr/>
        <p:txBody>
          <a:bodyPr/>
          <a:lstStyle/>
          <a:p>
            <a:r>
              <a:rPr lang="en-US" smtClean="0"/>
              <a:t>CS4516 C10</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Anomaly Exists</a:t>
            </a:r>
            <a:endParaRPr lang="en-US" dirty="0"/>
          </a:p>
        </p:txBody>
      </p:sp>
      <p:sp>
        <p:nvSpPr>
          <p:cNvPr id="3" name="Content Placeholder 2"/>
          <p:cNvSpPr>
            <a:spLocks noGrp="1"/>
          </p:cNvSpPr>
          <p:nvPr>
            <p:ph idx="1"/>
          </p:nvPr>
        </p:nvSpPr>
        <p:spPr>
          <a:xfrm>
            <a:off x="457200" y="1371600"/>
            <a:ext cx="8229600" cy="4953000"/>
          </a:xfrm>
        </p:spPr>
        <p:txBody>
          <a:bodyPr>
            <a:normAutofit fontScale="92500"/>
          </a:bodyPr>
          <a:lstStyle/>
          <a:p>
            <a:r>
              <a:rPr lang="en-US" dirty="0" err="1" smtClean="0"/>
              <a:t>sd</a:t>
            </a:r>
            <a:r>
              <a:rPr lang="en-US" dirty="0" smtClean="0"/>
              <a:t>: Amount of data to be transmitted</a:t>
            </a:r>
          </a:p>
          <a:p>
            <a:r>
              <a:rPr lang="en-US" dirty="0" smtClean="0"/>
              <a:t>Time to transmit data = </a:t>
            </a:r>
            <a:r>
              <a:rPr lang="en-US" dirty="0" err="1" smtClean="0"/>
              <a:t>sd</a:t>
            </a:r>
            <a:r>
              <a:rPr lang="en-US" dirty="0" smtClean="0"/>
              <a:t>/(data rate)</a:t>
            </a:r>
          </a:p>
          <a:p>
            <a:r>
              <a:rPr lang="en-US" dirty="0" smtClean="0"/>
              <a:t>Over the long term, CSMA/CA provides each host with an equal probability of accessing the channel</a:t>
            </a:r>
          </a:p>
          <a:p>
            <a:pPr lvl="1"/>
            <a:r>
              <a:rPr lang="en-US" dirty="0" smtClean="0"/>
              <a:t>Therefore, all hosts will have the opportunity to transmit the same amount of data</a:t>
            </a:r>
          </a:p>
          <a:p>
            <a:pPr lvl="1"/>
            <a:r>
              <a:rPr lang="en-US" dirty="0" smtClean="0"/>
              <a:t>Fast hosts have a lower channel utilization</a:t>
            </a:r>
          </a:p>
          <a:p>
            <a:pPr lvl="1"/>
            <a:endParaRPr lang="en-US" dirty="0" smtClean="0"/>
          </a:p>
          <a:p>
            <a:endParaRPr lang="en-US" dirty="0"/>
          </a:p>
        </p:txBody>
      </p:sp>
      <p:sp>
        <p:nvSpPr>
          <p:cNvPr id="4" name="Slide Number Placeholder 3"/>
          <p:cNvSpPr>
            <a:spLocks noGrp="1"/>
          </p:cNvSpPr>
          <p:nvPr>
            <p:ph type="sldNum" sz="quarter" idx="11"/>
          </p:nvPr>
        </p:nvSpPr>
        <p:spPr/>
        <p:txBody>
          <a:bodyPr/>
          <a:lstStyle/>
          <a:p>
            <a:fld id="{EF93F383-EEF2-45E1-BD92-14E0726EBC7C}" type="slidenum">
              <a:rPr lang="en-US" smtClean="0"/>
              <a:pPr/>
              <a:t>9</a:t>
            </a:fld>
            <a:endParaRPr lang="en-US"/>
          </a:p>
        </p:txBody>
      </p:sp>
      <p:sp>
        <p:nvSpPr>
          <p:cNvPr id="5" name="Footer Placeholder 4"/>
          <p:cNvSpPr>
            <a:spLocks noGrp="1"/>
          </p:cNvSpPr>
          <p:nvPr>
            <p:ph type="ftr" sz="quarter" idx="10"/>
          </p:nvPr>
        </p:nvSpPr>
        <p:spPr/>
        <p:txBody>
          <a:bodyPr/>
          <a:lstStyle/>
          <a:p>
            <a:r>
              <a:rPr lang="en-US" smtClean="0"/>
              <a:t>CS4516 C10</a:t>
            </a:r>
            <a:endParaRPr lang="en-US"/>
          </a:p>
        </p:txBody>
      </p:sp>
    </p:spTree>
  </p:cSld>
  <p:clrMapOvr>
    <a:masterClrMapping/>
  </p:clrMapOvr>
</p:sld>
</file>

<file path=ppt/theme/theme1.xml><?xml version="1.0" encoding="utf-8"?>
<a:theme xmlns:a="http://schemas.openxmlformats.org/drawingml/2006/main" name="Theme1">
  <a:themeElements>
    <a:clrScheme name="Revised_Master 9">
      <a:dk1>
        <a:srgbClr val="000000"/>
      </a:dk1>
      <a:lt1>
        <a:srgbClr val="FFFFFF"/>
      </a:lt1>
      <a:dk2>
        <a:srgbClr val="000000"/>
      </a:dk2>
      <a:lt2>
        <a:srgbClr val="808080"/>
      </a:lt2>
      <a:accent1>
        <a:srgbClr val="006600"/>
      </a:accent1>
      <a:accent2>
        <a:srgbClr val="993300"/>
      </a:accent2>
      <a:accent3>
        <a:srgbClr val="FFFFFF"/>
      </a:accent3>
      <a:accent4>
        <a:srgbClr val="000000"/>
      </a:accent4>
      <a:accent5>
        <a:srgbClr val="AAB8AA"/>
      </a:accent5>
      <a:accent6>
        <a:srgbClr val="8A2D00"/>
      </a:accent6>
      <a:hlink>
        <a:srgbClr val="006699"/>
      </a:hlink>
      <a:folHlink>
        <a:srgbClr val="B2B2B2"/>
      </a:folHlink>
    </a:clrScheme>
    <a:fontScheme name="Revised_Master">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Revised_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evised_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evised_Mast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evised_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vised_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evised_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evised_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Revised_Master 8">
        <a:dk1>
          <a:srgbClr val="000000"/>
        </a:dk1>
        <a:lt1>
          <a:srgbClr val="FFFFFF"/>
        </a:lt1>
        <a:dk2>
          <a:srgbClr val="000000"/>
        </a:dk2>
        <a:lt2>
          <a:srgbClr val="808080"/>
        </a:lt2>
        <a:accent1>
          <a:srgbClr val="006600"/>
        </a:accent1>
        <a:accent2>
          <a:srgbClr val="009900"/>
        </a:accent2>
        <a:accent3>
          <a:srgbClr val="FFFFFF"/>
        </a:accent3>
        <a:accent4>
          <a:srgbClr val="000000"/>
        </a:accent4>
        <a:accent5>
          <a:srgbClr val="AAB8AA"/>
        </a:accent5>
        <a:accent6>
          <a:srgbClr val="008A00"/>
        </a:accent6>
        <a:hlink>
          <a:srgbClr val="6600CC"/>
        </a:hlink>
        <a:folHlink>
          <a:srgbClr val="B2B2B2"/>
        </a:folHlink>
      </a:clrScheme>
      <a:clrMap bg1="lt1" tx1="dk1" bg2="lt2" tx2="dk2" accent1="accent1" accent2="accent2" accent3="accent3" accent4="accent4" accent5="accent5" accent6="accent6" hlink="hlink" folHlink="folHlink"/>
    </a:extraClrScheme>
    <a:extraClrScheme>
      <a:clrScheme name="Revised_Master 9">
        <a:dk1>
          <a:srgbClr val="000000"/>
        </a:dk1>
        <a:lt1>
          <a:srgbClr val="FFFFFF"/>
        </a:lt1>
        <a:dk2>
          <a:srgbClr val="000000"/>
        </a:dk2>
        <a:lt2>
          <a:srgbClr val="808080"/>
        </a:lt2>
        <a:accent1>
          <a:srgbClr val="006600"/>
        </a:accent1>
        <a:accent2>
          <a:srgbClr val="993300"/>
        </a:accent2>
        <a:accent3>
          <a:srgbClr val="FFFFFF"/>
        </a:accent3>
        <a:accent4>
          <a:srgbClr val="000000"/>
        </a:accent4>
        <a:accent5>
          <a:srgbClr val="AAB8AA"/>
        </a:accent5>
        <a:accent6>
          <a:srgbClr val="8A2D00"/>
        </a:accent6>
        <a:hlink>
          <a:srgbClr val="006699"/>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240</TotalTime>
  <Words>1098</Words>
  <Application>Microsoft Office PowerPoint</Application>
  <PresentationFormat>On-screen Show (4:3)</PresentationFormat>
  <Paragraphs>158</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Theme1</vt:lpstr>
      <vt:lpstr>Performance Anomaly of 802.11b</vt:lpstr>
      <vt:lpstr>Outline</vt:lpstr>
      <vt:lpstr>Abstract</vt:lpstr>
      <vt:lpstr>Behind the Problem</vt:lpstr>
      <vt:lpstr>DFC Performance</vt:lpstr>
      <vt:lpstr>Throughput Efficiency</vt:lpstr>
      <vt:lpstr>Multiple Hosts</vt:lpstr>
      <vt:lpstr>The Anomaly</vt:lpstr>
      <vt:lpstr>Why the Anomaly Exists</vt:lpstr>
      <vt:lpstr>Further Discussions</vt:lpstr>
      <vt:lpstr>Verification</vt:lpstr>
      <vt:lpstr>Proportion of Collisions</vt:lpstr>
      <vt:lpstr>Throughput</vt:lpstr>
      <vt:lpstr>Experimental Verification</vt:lpstr>
      <vt:lpstr>Tool Used</vt:lpstr>
      <vt:lpstr>Test 1: No Mobility</vt:lpstr>
      <vt:lpstr>Slide 17</vt:lpstr>
      <vt:lpstr>Test 1: Discussion</vt:lpstr>
      <vt:lpstr>Test 2: Mobile Hosts</vt:lpstr>
      <vt:lpstr>Slide 20</vt:lpstr>
      <vt:lpstr>Test 2: Discussion</vt:lpstr>
      <vt:lpstr>Related Work</vt:lpstr>
      <vt:lpstr>Conclusions</vt:lpstr>
    </vt:vector>
  </TitlesOfParts>
  <Company>Worcester Polytechnic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Sections III/IV</dc:title>
  <dc:creator>Brian Shaw</dc:creator>
  <cp:lastModifiedBy>bshaw</cp:lastModifiedBy>
  <cp:revision>39</cp:revision>
  <dcterms:created xsi:type="dcterms:W3CDTF">2010-02-10T16:30:18Z</dcterms:created>
  <dcterms:modified xsi:type="dcterms:W3CDTF">2010-02-10T23:49:21Z</dcterms:modified>
</cp:coreProperties>
</file>