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9"/>
  </p:notesMasterIdLst>
  <p:handoutMasterIdLst>
    <p:handoutMasterId r:id="rId50"/>
  </p:handoutMasterIdLst>
  <p:sldIdLst>
    <p:sldId id="256" r:id="rId2"/>
    <p:sldId id="418" r:id="rId3"/>
    <p:sldId id="399" r:id="rId4"/>
    <p:sldId id="412" r:id="rId5"/>
    <p:sldId id="397" r:id="rId6"/>
    <p:sldId id="370" r:id="rId7"/>
    <p:sldId id="374" r:id="rId8"/>
    <p:sldId id="375" r:id="rId9"/>
    <p:sldId id="376" r:id="rId10"/>
    <p:sldId id="398" r:id="rId11"/>
    <p:sldId id="377" r:id="rId12"/>
    <p:sldId id="378" r:id="rId13"/>
    <p:sldId id="379" r:id="rId14"/>
    <p:sldId id="401" r:id="rId15"/>
    <p:sldId id="380" r:id="rId16"/>
    <p:sldId id="381" r:id="rId17"/>
    <p:sldId id="382" r:id="rId18"/>
    <p:sldId id="383" r:id="rId19"/>
    <p:sldId id="384" r:id="rId20"/>
    <p:sldId id="402" r:id="rId21"/>
    <p:sldId id="385" r:id="rId22"/>
    <p:sldId id="386" r:id="rId23"/>
    <p:sldId id="387" r:id="rId24"/>
    <p:sldId id="388" r:id="rId25"/>
    <p:sldId id="389" r:id="rId26"/>
    <p:sldId id="404" r:id="rId27"/>
    <p:sldId id="405" r:id="rId28"/>
    <p:sldId id="406" r:id="rId29"/>
    <p:sldId id="407" r:id="rId30"/>
    <p:sldId id="408" r:id="rId31"/>
    <p:sldId id="409" r:id="rId32"/>
    <p:sldId id="390" r:id="rId33"/>
    <p:sldId id="391" r:id="rId34"/>
    <p:sldId id="392" r:id="rId35"/>
    <p:sldId id="393" r:id="rId36"/>
    <p:sldId id="413" r:id="rId37"/>
    <p:sldId id="394" r:id="rId38"/>
    <p:sldId id="395" r:id="rId39"/>
    <p:sldId id="414" r:id="rId40"/>
    <p:sldId id="411" r:id="rId41"/>
    <p:sldId id="415" r:id="rId42"/>
    <p:sldId id="400" r:id="rId43"/>
    <p:sldId id="416" r:id="rId44"/>
    <p:sldId id="421" r:id="rId45"/>
    <p:sldId id="417" r:id="rId46"/>
    <p:sldId id="410" r:id="rId47"/>
    <p:sldId id="419" r:id="rId48"/>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90033"/>
    <a:srgbClr val="99FF66"/>
    <a:srgbClr val="CCFFFF"/>
    <a:srgbClr val="0033CC"/>
    <a:srgbClr val="003366"/>
    <a:srgbClr val="CC0000"/>
    <a:srgbClr val="008000"/>
    <a:srgbClr val="FFFF00"/>
    <a:srgbClr val="FF66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19" autoAdjust="0"/>
    <p:restoredTop sz="94709" autoAdjust="0"/>
  </p:normalViewPr>
  <p:slideViewPr>
    <p:cSldViewPr>
      <p:cViewPr varScale="1">
        <p:scale>
          <a:sx n="74" d="100"/>
          <a:sy n="74" d="100"/>
        </p:scale>
        <p:origin x="-876" y="-10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2/2/2010</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2/2/2010</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28</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29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39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43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45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81329" y="5929330"/>
            <a:ext cx="6005513" cy="5715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37421" y="1000108"/>
            <a:ext cx="8752329" cy="5010167"/>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6" name="Rectangle 3"/>
          <p:cNvSpPr>
            <a:spLocks noGrp="1" noChangeArrowheads="1"/>
          </p:cNvSpPr>
          <p:nvPr>
            <p:ph idx="1"/>
          </p:nvPr>
        </p:nvSpPr>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16 </a:t>
            </a:r>
            <a:r>
              <a:rPr lang="en-US" sz="1600" b="1" dirty="0" err="1" smtClean="0">
                <a:solidFill>
                  <a:schemeClr val="accent2"/>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20 </a:t>
            </a:r>
            <a:r>
              <a:rPr lang="en-US" sz="1600" b="1" dirty="0" err="1" smtClean="0">
                <a:solidFill>
                  <a:schemeClr val="accent2"/>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100 </a:t>
            </a:r>
            <a:r>
              <a:rPr lang="en-US" sz="1600" b="1" dirty="0" err="1" smtClean="0">
                <a:solidFill>
                  <a:schemeClr val="accent2"/>
                </a:solidFill>
                <a:latin typeface="Comic Sans MS" pitchFamily="66" charset="0"/>
              </a:rPr>
              <a:t>MHz.</a:t>
            </a:r>
            <a:endParaRPr lang="en-US" sz="1600" b="1" dirty="0" smtClean="0">
              <a:solidFill>
                <a:schemeClr val="accent2"/>
              </a:solidFill>
              <a:latin typeface="Comic Sans MS" pitchFamily="66" charset="0"/>
            </a:endParaRPr>
          </a:p>
          <a:p>
            <a:pPr eaLnBrk="1" hangingPunct="1">
              <a:lnSpc>
                <a:spcPct val="80000"/>
              </a:lnSpc>
              <a:buFontTx/>
              <a:buNone/>
            </a:pP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295400"/>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In June 2002 TIA approved specification for Cat 6 doubling Cat 5 bandwidth to </a:t>
            </a:r>
            <a:r>
              <a:rPr lang="en-US" sz="1800" b="1" dirty="0" smtClean="0">
                <a:solidFill>
                  <a:schemeClr val="accent2"/>
                </a:solidFill>
                <a:latin typeface="Comic Sans MS" pitchFamily="66" charset="0"/>
              </a:rPr>
              <a:t>250 </a:t>
            </a:r>
            <a:r>
              <a:rPr lang="en-US" sz="1800" b="1" dirty="0" err="1" smtClean="0">
                <a:solidFill>
                  <a:schemeClr val="accent2"/>
                </a:solidFill>
                <a:latin typeface="Comic Sans MS" pitchFamily="66" charset="0"/>
              </a:rPr>
              <a:t>MHz</a:t>
            </a:r>
            <a:r>
              <a:rPr lang="en-US" sz="1800" b="1" dirty="0" err="1" smtClean="0">
                <a:latin typeface="Comic Sans MS" pitchFamily="66" charset="0"/>
              </a:rPr>
              <a:t>.</a:t>
            </a:r>
            <a:r>
              <a:rPr lang="en-US" sz="1800" dirty="0" smtClean="0"/>
              <a:t> Cat 6 is backward compatible with lower Category grades and supports the same Ethernet standards as Cat 5e. A Cat 6 whitepaper is available from TIA. Currently there are no Ethernet standards that take advantage of Cat 6. ANSI/TIA854 is working on 1000Base-TX. When complete this standard will use two pair in each direction as opposed to all four for 1000Base-T over Cat 5e. This is expected to reduce the cost of Gigabit Ethernet implementations. 1000Base-TX will only operate over Cat6.</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chemeClr val="accent2"/>
                </a:solidFill>
                <a:latin typeface="Comic Sans MS" pitchFamily="66" charset="0"/>
              </a:rPr>
              <a:t>600 MHz</a:t>
            </a:r>
            <a:r>
              <a:rPr lang="en-US" sz="1800" dirty="0" smtClean="0">
                <a:solidFill>
                  <a:schemeClr val="accent2"/>
                </a:solidFill>
              </a:rPr>
              <a:t> </a:t>
            </a:r>
            <a:r>
              <a:rPr lang="en-US" sz="1800" dirty="0" smtClean="0"/>
              <a:t>over 100 ohm twisted pair.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6" name="Rectangle 4"/>
          <p:cNvSpPr>
            <a:spLocks noGrp="1" noChangeArrowheads="1"/>
          </p:cNvSpPr>
          <p:nvPr>
            <p:ph idx="1"/>
          </p:nvPr>
        </p:nvSpPr>
        <p:spPr bwMode="auto">
          <a:xfrm>
            <a:off x="457200" y="1295400"/>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chemeClr val="accent2"/>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p:oleObj spid="_x0000_s25602" name="Clip" r:id="rId3" imgW="1305000" imgH="1085760" progId="">
                <p:embed/>
              </p:oleObj>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chemeClr val="accent2"/>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chemeClr val="accent2"/>
                </a:solidFill>
                <a:latin typeface="+mn-lt"/>
              </a:rPr>
              <a:t>“always on</a:t>
            </a:r>
            <a:r>
              <a:rPr lang="en-US" sz="2800" kern="0" dirty="0" smtClean="0">
                <a:solidFill>
                  <a:schemeClr val="accent2"/>
                </a:solidFill>
                <a:latin typeface="+mn-lt"/>
              </a:rPr>
              <a:t>”</a:t>
            </a:r>
            <a:r>
              <a:rPr lang="en-US" sz="2800" kern="0" dirty="0" smtClean="0">
                <a:latin typeface="+mn-lt"/>
              </a:rPr>
              <a:t>.</a:t>
            </a:r>
            <a:endParaRPr lang="en-US" sz="2800" kern="0" dirty="0">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6.144Mbps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digital transmissions             </a:t>
            </a:r>
            <a:endParaRPr lang="en-US" sz="2000" dirty="0" smtClean="0">
              <a:solidFill>
                <a:srgbClr val="009900"/>
              </a:solidFill>
            </a:endParaRPr>
          </a:p>
          <a:p>
            <a:pPr eaLnBrk="1" hangingPunct="1">
              <a:buFontTx/>
              <a:buNone/>
            </a:pPr>
            <a:endParaRPr lang="en-US" sz="2000" dirty="0" smtClean="0">
              <a:solidFill>
                <a:srgbClr val="009900"/>
              </a:solidFill>
            </a:endParaRPr>
          </a:p>
          <a:p>
            <a:pPr eaLnBrk="1" hangingPunct="1">
              <a:buFontTx/>
              <a:buNone/>
            </a:pPr>
            <a:r>
              <a:rPr lang="en-US" sz="2000" dirty="0" smtClean="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a:t>
            </a:r>
            <a:r>
              <a:rPr lang="en-US" sz="1800" dirty="0" smtClean="0">
                <a:solidFill>
                  <a:srgbClr val="FF0000"/>
                </a:solidFill>
              </a:rPr>
              <a:t>[higher frequencies]</a:t>
            </a:r>
            <a:r>
              <a:rPr lang="en-US" sz="1800" dirty="0" smtClean="0">
                <a:solidFill>
                  <a:srgbClr val="009900"/>
                </a:solidFill>
              </a:rPr>
              <a:t>               ranging from 64 kbps to 640 kbps</a:t>
            </a:r>
          </a:p>
          <a:p>
            <a:pPr eaLnBrk="1" hangingPunct="1">
              <a:buFontTx/>
              <a:buNone/>
            </a:pPr>
            <a:r>
              <a:rPr lang="en-US" sz="1800" dirty="0" smtClean="0">
                <a:solidFill>
                  <a:srgbClr val="FF0000"/>
                </a:solidFill>
              </a:rPr>
              <a:t>      </a:t>
            </a:r>
          </a:p>
          <a:p>
            <a:pPr eaLnBrk="1" hangingPunct="1">
              <a:buFontTx/>
              <a:buNone/>
            </a:pPr>
            <a:endParaRPr lang="en-US" sz="1800" dirty="0" smtClean="0">
              <a:solidFill>
                <a:srgbClr val="FF0000"/>
              </a:solidFill>
            </a:endParaRPr>
          </a:p>
          <a:p>
            <a:pPr eaLnBrk="1" hangingPunct="1">
              <a:buFontTx/>
              <a:buNone/>
            </a:pP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1214462" y="5286388"/>
            <a:ext cx="6858000"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3071802" y="3357562"/>
            <a:ext cx="5715040"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28575">
            <a:solidFill>
              <a:srgbClr val="80008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6" name="Rectangle 3"/>
          <p:cNvSpPr txBox="1">
            <a:spLocks noChangeArrowheads="1"/>
          </p:cNvSpPr>
          <p:nvPr/>
        </p:nvSpPr>
        <p:spPr bwMode="auto">
          <a:xfrm>
            <a:off x="533400" y="4286256"/>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Discrete </a:t>
            </a:r>
            <a:r>
              <a:rPr lang="en-US" sz="2800" dirty="0" err="1" smtClean="0"/>
              <a:t>Multitone</a:t>
            </a:r>
            <a:r>
              <a:rPr lang="en-US" sz="2800" dirty="0" smtClean="0"/>
              <a:t> (DMT) 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chemeClr val="accent2"/>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p:txBody>
          <a:bodyPr/>
          <a:lstStyle/>
          <a:p>
            <a:pPr eaLnBrk="1" hangingPunct="1"/>
            <a:r>
              <a:rPr lang="en-US" sz="3600" dirty="0" smtClean="0"/>
              <a:t>Twisted Pair</a:t>
            </a:r>
          </a:p>
          <a:p>
            <a:pPr eaLnBrk="1" hangingPunct="1"/>
            <a:r>
              <a:rPr lang="en-US" sz="3600" dirty="0" smtClean="0"/>
              <a:t>Coaxial Cable</a:t>
            </a:r>
          </a:p>
          <a:p>
            <a:pPr eaLnBrk="1" hangingPunct="1"/>
            <a:r>
              <a:rPr lang="en-US" sz="3600" dirty="0" smtClean="0"/>
              <a:t>Optical Fiber</a:t>
            </a:r>
          </a:p>
          <a:p>
            <a:pPr eaLnBrk="1" hangingPunct="1"/>
            <a:r>
              <a:rPr lang="en-US" sz="3600" dirty="0" smtClean="0"/>
              <a:t>Wireless Communications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6" name="Rectangle 52"/>
          <p:cNvSpPr>
            <a:spLocks noGrp="1" noChangeArrowheads="1"/>
          </p:cNvSpPr>
          <p:nvPr>
            <p:ph idx="1"/>
          </p:nvPr>
        </p:nvSpPr>
        <p:spPr bwMode="auto">
          <a:xfrm>
            <a:off x="-32" y="4552128"/>
            <a:ext cx="8401080" cy="2234458"/>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8 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a:p>
            <a:pPr indent="-285750">
              <a:buClr>
                <a:schemeClr val="accent2"/>
              </a:buClr>
              <a:buSzPct val="75000"/>
              <a:buNone/>
            </a:pPr>
            <a:endParaRPr lang="en-US" sz="2400" dirty="0">
              <a:solidFill>
                <a:schemeClr val="accent2"/>
              </a:solidFill>
              <a:latin typeface="Comic Sans MS" pitchFamily="66" charset="0"/>
            </a:endParaRP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p:oleObj spid="_x0000_s26626" name="Clip" r:id="rId3" imgW="1305000" imgH="1085760" progId="">
                <p:embed/>
              </p:oleObj>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p:oleObj spid="_x0000_s26627" name="Clip" r:id="rId4" imgW="676440" imgH="485640" progId="">
                <p:embed/>
              </p:oleObj>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6" name="Rectangle 1027"/>
          <p:cNvSpPr>
            <a:spLocks noGrp="1" noChangeArrowheads="1"/>
          </p:cNvSpPr>
          <p:nvPr>
            <p:ph idx="1"/>
          </p:nvPr>
        </p:nvSpPr>
        <p:spPr>
          <a:xfrm>
            <a:off x="142844" y="1142984"/>
            <a:ext cx="8543956" cy="4800600"/>
          </a:xfrm>
        </p:spPr>
        <p:txBody>
          <a:bodyPr/>
          <a:lstStyle/>
          <a:p>
            <a:pPr eaLnBrk="1" hangingPunct="1">
              <a:lnSpc>
                <a:spcPct val="90000"/>
              </a:lnSpc>
              <a:defRPr/>
            </a:pPr>
            <a:r>
              <a:rPr lang="en-US" sz="2800" dirty="0" smtClean="0"/>
              <a:t>50-ohm cable is used </a:t>
            </a:r>
            <a:r>
              <a:rPr lang="en-US" sz="2800" u="sng" dirty="0" smtClean="0"/>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FF0000"/>
                </a:solidFill>
                <a:latin typeface="+mj-lt"/>
              </a:rPr>
              <a:t>10Base5</a:t>
            </a:r>
            <a:r>
              <a:rPr lang="en-US" sz="2800" b="1" dirty="0" smtClean="0">
                <a:solidFill>
                  <a:srgbClr val="FF0000"/>
                </a:solidFill>
              </a:rPr>
              <a:t> </a:t>
            </a:r>
            <a:r>
              <a:rPr lang="en-US" sz="2800" b="1" dirty="0" smtClean="0">
                <a:solidFill>
                  <a:schemeClr val="accent2"/>
                </a:solidFill>
                <a:latin typeface="Comic Sans MS" pitchFamily="66" charset="0"/>
              </a:rPr>
              <a:t>Thick Ethernet</a:t>
            </a:r>
            <a:r>
              <a:rPr lang="en-US" sz="2800" b="1" i="1" dirty="0" smtClean="0"/>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chemeClr val="accent2"/>
                </a:solidFill>
                <a:latin typeface="Comic Sans MS" pitchFamily="66" charset="0"/>
              </a:rPr>
              <a:t>Thin Ethernet</a:t>
            </a:r>
            <a:r>
              <a:rPr lang="en-US" sz="2800" b="1" i="1" dirty="0" smtClean="0">
                <a:solidFill>
                  <a:schemeClr val="accent2"/>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chemeClr val="accent2"/>
                </a:solidFill>
                <a:latin typeface="Comic Sans MS" pitchFamily="66" charset="0"/>
              </a:rPr>
              <a:t>broadband</a:t>
            </a:r>
            <a:r>
              <a:rPr lang="en-US" sz="2800" i="1" dirty="0" smtClean="0"/>
              <a:t>.</a:t>
            </a:r>
          </a:p>
          <a:p>
            <a:pPr eaLnBrk="1" hangingPunct="1"/>
            <a:r>
              <a:rPr lang="en-US" sz="2800" dirty="0" smtClean="0"/>
              <a:t>For long-distance transmission of analog signals, amplifiers are needed every few kilometers.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grpSp>
        <p:nvGrpSpPr>
          <p:cNvPr id="7" name="Group 2"/>
          <p:cNvGrpSpPr>
            <a:grpSpLocks noGrp="1"/>
          </p:cNvGrpSpPr>
          <p:nvPr>
            <p:ph idx="1"/>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66" y="2811"/>
              <a:ext cx="866" cy="575"/>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dirty="0"/>
                <a:t>Bidirectional</a:t>
              </a:r>
            </a:p>
            <a:p>
              <a:pPr algn="ctr" eaLnBrk="0" hangingPunct="0"/>
              <a:r>
                <a:rPr lang="en-US" sz="1800" dirty="0"/>
                <a:t>Split-Band</a:t>
              </a:r>
            </a:p>
            <a:p>
              <a:pPr algn="ctr" eaLnBrk="0" hangingPunct="0"/>
              <a:r>
                <a:rPr lang="en-US" sz="1800" dirty="0"/>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3"/>
          <p:cNvSpPr>
            <a:spLocks noGrp="1" noChangeArrowheads="1"/>
          </p:cNvSpPr>
          <p:nvPr>
            <p:ph idx="1"/>
          </p:nvPr>
        </p:nvSpPr>
        <p:spPr/>
        <p:txBody>
          <a:bodyPr/>
          <a:lstStyle/>
          <a:p>
            <a:r>
              <a:rPr lang="en-US" sz="2400" dirty="0" smtClean="0"/>
              <a:t>Does not use telephone infrastructure.</a:t>
            </a:r>
          </a:p>
          <a:p>
            <a:pPr lvl="1"/>
            <a:r>
              <a:rPr lang="en-US" sz="2000" dirty="0" smtClean="0"/>
              <a:t>Instead uses cable TV infrastructure.</a:t>
            </a:r>
          </a:p>
          <a:p>
            <a:r>
              <a:rPr lang="en-US" sz="2400" dirty="0" smtClean="0">
                <a:solidFill>
                  <a:schemeClr val="accent1"/>
                </a:solidFill>
              </a:rPr>
              <a:t>HFC: Hybrid Fiber Coax</a:t>
            </a:r>
          </a:p>
          <a:p>
            <a:pPr lvl="1"/>
            <a:r>
              <a:rPr lang="en-US" dirty="0" smtClean="0"/>
              <a:t>asymmetric: up to 30Mbps downstream, 2 Mbps upstream</a:t>
            </a:r>
          </a:p>
          <a:p>
            <a:r>
              <a:rPr lang="en-US" sz="2400" dirty="0" smtClean="0"/>
              <a:t>A</a:t>
            </a:r>
            <a:r>
              <a:rPr lang="en-US" sz="2400" dirty="0" smtClean="0">
                <a:solidFill>
                  <a:srgbClr val="FF0000"/>
                </a:solidFill>
              </a:rPr>
              <a:t> </a:t>
            </a:r>
            <a:r>
              <a:rPr lang="en-US" sz="2400" dirty="0" smtClean="0">
                <a:solidFill>
                  <a:schemeClr val="accent2"/>
                </a:solidFill>
              </a:rPr>
              <a:t>network</a:t>
            </a:r>
            <a:r>
              <a:rPr lang="en-US" sz="2400" dirty="0" smtClean="0"/>
              <a:t> of cable and fiber attaches homes to ISP router.</a:t>
            </a:r>
          </a:p>
          <a:p>
            <a:pPr lvl="1"/>
            <a:r>
              <a:rPr lang="en-US" dirty="0" smtClean="0"/>
              <a:t>homes </a:t>
            </a:r>
            <a:r>
              <a:rPr lang="en-US" dirty="0" smtClean="0">
                <a:solidFill>
                  <a:schemeClr val="accent2"/>
                </a:solidFill>
              </a:rPr>
              <a:t>share access </a:t>
            </a:r>
            <a:r>
              <a:rPr lang="en-US" dirty="0" smtClean="0"/>
              <a:t>to router. </a:t>
            </a:r>
          </a:p>
          <a:p>
            <a:pPr lvl="1"/>
            <a:r>
              <a:rPr lang="en-US" dirty="0" smtClean="0"/>
              <a:t>unlike DSL, which provides </a:t>
            </a:r>
            <a:r>
              <a:rPr lang="en-US" dirty="0" smtClean="0">
                <a:solidFill>
                  <a:schemeClr val="accent2"/>
                </a:solidFill>
              </a:rPr>
              <a:t>dedicated access.</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0" name="Slide Number Placeholder 39"/>
          <p:cNvSpPr>
            <a:spLocks noGrp="1"/>
          </p:cNvSpPr>
          <p:nvPr>
            <p:ph type="sldNum" sz="quarter" idx="11"/>
          </p:nvPr>
        </p:nvSpPr>
        <p:spPr/>
        <p:txBody>
          <a:bodyPr/>
          <a:lstStyle/>
          <a:p>
            <a:pPr>
              <a:defRPr/>
            </a:pPr>
            <a:fld id="{89CE651F-B56D-48D2-A702-1FFE07FC73E1}" type="slidenum">
              <a:rPr lang="en-US" smtClean="0"/>
              <a:pPr>
                <a:defRPr/>
              </a:pPr>
              <a:t>28</a:t>
            </a:fld>
            <a:endParaRPr lang="en-US"/>
          </a:p>
        </p:txBody>
      </p:sp>
      <p:sp>
        <p:nvSpPr>
          <p:cNvPr id="41" name="Footer Placeholder 40"/>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3" name="Slide Number Placeholder 52"/>
          <p:cNvSpPr>
            <a:spLocks noGrp="1"/>
          </p:cNvSpPr>
          <p:nvPr>
            <p:ph type="sldNum" sz="quarter" idx="11"/>
          </p:nvPr>
        </p:nvSpPr>
        <p:spPr/>
        <p:txBody>
          <a:bodyPr/>
          <a:lstStyle/>
          <a:p>
            <a:pPr>
              <a:defRPr/>
            </a:pPr>
            <a:fld id="{89CE651F-B56D-48D2-A702-1FFE07FC73E1}" type="slidenum">
              <a:rPr lang="en-US" smtClean="0"/>
              <a:pPr>
                <a:defRPr/>
              </a:pPr>
              <a:t>29</a:t>
            </a:fld>
            <a:endParaRPr lang="en-US"/>
          </a:p>
        </p:txBody>
      </p:sp>
      <p:sp>
        <p:nvSpPr>
          <p:cNvPr id="54" name="Footer Placeholder 53"/>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5" name="Slide Number Placeholder 44"/>
          <p:cNvSpPr>
            <a:spLocks noGrp="1"/>
          </p:cNvSpPr>
          <p:nvPr>
            <p:ph type="sldNum" sz="quarter" idx="11"/>
          </p:nvPr>
        </p:nvSpPr>
        <p:spPr/>
        <p:txBody>
          <a:bodyPr/>
          <a:lstStyle/>
          <a:p>
            <a:pPr>
              <a:defRPr/>
            </a:pPr>
            <a:fld id="{89CE651F-B56D-48D2-A702-1FFE07FC73E1}" type="slidenum">
              <a:rPr lang="en-US" smtClean="0"/>
              <a:pPr>
                <a:defRPr/>
              </a:pPr>
              <a:t>30</a:t>
            </a:fld>
            <a:endParaRPr lang="en-US"/>
          </a:p>
        </p:txBody>
      </p:sp>
      <p:sp>
        <p:nvSpPr>
          <p:cNvPr id="46" name="Footer Placeholder 4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1311275" y="1347788"/>
            <a:ext cx="3079750" cy="457200"/>
          </a:xfrm>
          <a:prstGeom prst="rect">
            <a:avLst/>
          </a:prstGeom>
          <a:noFill/>
          <a:ln w="9525">
            <a:noFill/>
            <a:miter lim="800000"/>
            <a:headEnd/>
            <a:tailEnd/>
          </a:ln>
        </p:spPr>
        <p:txBody>
          <a:bodyPr wrap="none">
            <a:spAutoFit/>
          </a:bodyPr>
          <a:lstStyle/>
          <a:p>
            <a:r>
              <a:rPr lang="en-US">
                <a:latin typeface="Comic Sans MS" pitchFamily="66" charset="0"/>
              </a:rPr>
              <a:t>FDM (more shortly):</a:t>
            </a:r>
            <a:endParaRPr lang="en-US"/>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5" name="Slide Number Placeholder 84"/>
          <p:cNvSpPr>
            <a:spLocks noGrp="1"/>
          </p:cNvSpPr>
          <p:nvPr>
            <p:ph type="sldNum" sz="quarter" idx="11"/>
          </p:nvPr>
        </p:nvSpPr>
        <p:spPr/>
        <p:txBody>
          <a:bodyPr/>
          <a:lstStyle/>
          <a:p>
            <a:pPr>
              <a:defRPr/>
            </a:pPr>
            <a:fld id="{89CE651F-B56D-48D2-A702-1FFE07FC73E1}" type="slidenum">
              <a:rPr lang="en-US" smtClean="0"/>
              <a:pPr>
                <a:defRPr/>
              </a:pPr>
              <a:t>31</a:t>
            </a:fld>
            <a:endParaRPr lang="en-US"/>
          </a:p>
        </p:txBody>
      </p:sp>
      <p:sp>
        <p:nvSpPr>
          <p:cNvPr id="86" name="Footer Placeholder 8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chemeClr val="accent2"/>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chemeClr val="accent2"/>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r>
              <a:rPr lang="en-US" sz="2400" dirty="0" smtClean="0"/>
              <a:t>Lowest signal losses are for ultrapure fused silica –</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(nm.), 1300 nm, 1500 nm.</a:t>
            </a:r>
          </a:p>
          <a:p>
            <a:pPr eaLnBrk="1" hangingPunct="1"/>
            <a:r>
              <a:rPr lang="en-US" sz="2400" i="1" dirty="0" smtClean="0"/>
              <a:t>First-generation optical fiber</a:t>
            </a:r>
            <a:r>
              <a:rPr lang="en-US" sz="2400" dirty="0" smtClean="0"/>
              <a:t> :: 850 nm, 10’s Mbps using LED (light-emitting diode) sources.</a:t>
            </a:r>
          </a:p>
          <a:p>
            <a:pPr eaLnBrk="1" hangingPunct="1"/>
            <a:r>
              <a:rPr lang="en-US" sz="2400" i="1" dirty="0" smtClean="0"/>
              <a:t>Second and third generation optical fiber</a:t>
            </a:r>
            <a:r>
              <a:rPr lang="en-US" sz="2400" dirty="0" smtClean="0"/>
              <a:t> :: 1300 and 1500 nm using ILD (injection laser diode) sources, gigabits/sec.</a:t>
            </a:r>
            <a:endParaRPr lang="en-US" sz="2400"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Rectangle 3"/>
          <p:cNvSpPr>
            <a:spLocks noGrp="1" noChangeArrowheads="1"/>
          </p:cNvSpPr>
          <p:nvPr>
            <p:ph idx="1"/>
          </p:nvPr>
        </p:nvSpPr>
        <p:spPr/>
        <p:txBody>
          <a:bodyPr/>
          <a:lstStyle/>
          <a:p>
            <a:pPr eaLnBrk="1" hangingPunct="1"/>
            <a:r>
              <a:rPr lang="en-US" sz="2800" dirty="0" smtClean="0"/>
              <a:t>Attenuation loss is </a:t>
            </a:r>
            <a:r>
              <a:rPr lang="en-US" sz="2800" u="sng" dirty="0" smtClean="0"/>
              <a:t>lower</a:t>
            </a:r>
            <a:r>
              <a:rPr lang="en-US" sz="2800" dirty="0" smtClean="0"/>
              <a:t> at higher wavelengths.</a:t>
            </a:r>
          </a:p>
          <a:p>
            <a:pPr eaLnBrk="1" hangingPunct="1"/>
            <a:r>
              <a:rPr lang="en-US" sz="2800" dirty="0" smtClean="0"/>
              <a:t>There are two types of detectors used at the receiving end to convert light into electrical energy (photo diodes):</a:t>
            </a:r>
          </a:p>
          <a:p>
            <a:pPr lvl="1" eaLnBrk="1" hangingPunct="1"/>
            <a:r>
              <a:rPr lang="en-US" sz="2400" dirty="0" smtClean="0"/>
              <a:t>PIN detectors – less expensive, less sensitive</a:t>
            </a:r>
          </a:p>
          <a:p>
            <a:pPr lvl="1" eaLnBrk="1" hangingPunct="1"/>
            <a:r>
              <a:rPr lang="en-US" sz="2400" dirty="0" smtClean="0"/>
              <a:t>APD detectors</a:t>
            </a:r>
          </a:p>
          <a:p>
            <a:pPr eaLnBrk="1" hangingPunct="1"/>
            <a:r>
              <a:rPr lang="en-US" sz="2800" dirty="0" smtClean="0"/>
              <a:t>ASK is commonly used to transmit digital data over optical fiber </a:t>
            </a:r>
            <a:r>
              <a:rPr lang="en-US" sz="2800" dirty="0" smtClean="0">
                <a:solidFill>
                  <a:schemeClr val="accent2"/>
                </a:solidFill>
              </a:rPr>
              <a:t>{referred to as </a:t>
            </a:r>
            <a:r>
              <a:rPr lang="en-US" sz="2800" b="1" dirty="0" smtClean="0">
                <a:solidFill>
                  <a:schemeClr val="accent2"/>
                </a:solidFill>
                <a:latin typeface="Comic Sans MS" pitchFamily="66" charset="0"/>
              </a:rPr>
              <a:t>intensity modulation</a:t>
            </a:r>
            <a:r>
              <a:rPr lang="en-US" sz="2800" dirty="0" smtClean="0">
                <a:solidFill>
                  <a:schemeClr val="accent2"/>
                </a:solidFill>
              </a:rPr>
              <a:t>}</a:t>
            </a:r>
            <a:r>
              <a:rPr lang="en-US" sz="2800"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Transmission Media</a:t>
            </a:r>
          </a:p>
          <a:p>
            <a:pPr>
              <a:defRPr/>
            </a:pP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6" name="Rectangle 3"/>
          <p:cNvSpPr>
            <a:spLocks noGrp="1" noChangeArrowheads="1"/>
          </p:cNvSpPr>
          <p:nvPr>
            <p:ph idx="1"/>
          </p:nvPr>
        </p:nvSpPr>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a:t>
            </a:r>
          </a:p>
          <a:p>
            <a:pPr eaLnBrk="1" hangingPunct="1">
              <a:lnSpc>
                <a:spcPct val="90000"/>
              </a:lnSpc>
            </a:pPr>
            <a:r>
              <a:rPr lang="en-US" sz="2800" dirty="0" smtClean="0">
                <a:sym typeface="Wingdings" pitchFamily="2" charset="2"/>
              </a:rPr>
              <a:t>A </a:t>
            </a:r>
            <a:r>
              <a:rPr lang="en-US" sz="2800" dirty="0" smtClean="0">
                <a:solidFill>
                  <a:schemeClr val="accent2"/>
                </a:solidFill>
                <a:sym typeface="Wingdings" pitchFamily="2" charset="2"/>
              </a:rPr>
              <a:t>narrow core</a:t>
            </a:r>
            <a:r>
              <a:rPr lang="en-US" sz="2800" dirty="0" smtClean="0">
                <a:solidFill>
                  <a:schemeClr val="accent2"/>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nvGraphicFramePr>
        <p:xfrm>
          <a:off x="228600" y="1500174"/>
          <a:ext cx="8686800" cy="2816225"/>
        </p:xfrm>
        <a:graphic>
          <a:graphicData uri="http://schemas.openxmlformats.org/presentationml/2006/ole">
            <p:oleObj spid="_x0000_s27650" name="Document" r:id="rId4" imgW="5629656" imgH="1825752" progId="Word.Document.8">
              <p:embed/>
            </p:oleObj>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39</a:t>
            </a:fld>
            <a:endParaRPr lang="en-US"/>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714348" y="-71454"/>
            <a:ext cx="7772400" cy="1143000"/>
          </a:xfrm>
        </p:spPr>
        <p:txBody>
          <a:bodyPr/>
          <a:lstStyle/>
          <a:p>
            <a:r>
              <a:rPr lang="en-US" dirty="0" smtClean="0"/>
              <a:t>Fiber to the Home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(PAN)</a:t>
            </a:r>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2" name="Slide Number Placeholder 51"/>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53" name="Footer Placeholder 52"/>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6" name="Rectangle 3"/>
          <p:cNvSpPr>
            <a:spLocks noGrp="1" noChangeArrowheads="1"/>
          </p:cNvSpPr>
          <p:nvPr>
            <p:ph idx="1"/>
          </p:nvPr>
        </p:nvSpPr>
        <p:spPr/>
        <p:txBody>
          <a:bodyPr/>
          <a:lstStyle/>
          <a:p>
            <a:pPr eaLnBrk="1" hangingPunct="1"/>
            <a:r>
              <a:rPr lang="en-US" sz="2800" smtClean="0"/>
              <a:t>An application of omni-directional wireless communications to provide high-speed communications among a number of computers located in close proximity.</a:t>
            </a:r>
          </a:p>
          <a:p>
            <a:pPr eaLnBrk="1" hangingPunct="1"/>
            <a:r>
              <a:rPr lang="en-US" sz="2800" smtClean="0"/>
              <a:t>In 1996 FCC in US announced its intentions to make 350 MHz of spectrum in the 5.15 to 5.35 GHz and 5.725 to 5.825 GHz bands available for unlicensed use in LAN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chemeClr val="accent2"/>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chemeClr val="accent2"/>
                </a:solidFill>
              </a:rPr>
              <a:t>Wide Area Wireless Access</a:t>
            </a:r>
            <a:r>
              <a:rPr lang="en-US" sz="2400" dirty="0" smtClean="0">
                <a:solidFill>
                  <a:srgbClr val="FF0000"/>
                </a:solidFill>
              </a:rPr>
              <a:t>:</a:t>
            </a:r>
            <a:endParaRPr lang="en-US" sz="2400" dirty="0" smtClean="0"/>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p:oleObj spid="_x0000_s28680" name="Clip" r:id="rId4" imgW="819000" imgH="847800" progId="">
                <p:embed/>
              </p:oleObj>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p:oleObj spid="_x0000_s28681" name="Clip" r:id="rId5" imgW="1266840" imgH="1200240" progId="">
                <p:embed/>
              </p:oleObj>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p:oleObj spid="_x0000_s28678" name="Clip" r:id="rId6" imgW="819000" imgH="847800" progId="">
                <p:embed/>
              </p:oleObj>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p:oleObj spid="_x0000_s28679" name="Clip" r:id="rId7" imgW="1266840" imgH="1200240" progId="">
                <p:embed/>
              </p:oleObj>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p:oleObj spid="_x0000_s28676" name="Clip" r:id="rId8" imgW="819000" imgH="847800" progId="">
                <p:embed/>
              </p:oleObj>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p:oleObj spid="_x0000_s28677" name="Clip" r:id="rId9" imgW="1266840" imgH="1200240" progId="">
                <p:embed/>
              </p:oleObj>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p:oleObj spid="_x0000_s28674" name="Clip" r:id="rId10" imgW="819000" imgH="847800" progId="">
                <p:embed/>
              </p:oleObj>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p:oleObj spid="_x0000_s28675" name="Clip" r:id="rId11" imgW="1266840" imgH="1200240" progId="">
                <p:embed/>
              </p:oleObj>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4" name="Slide Number Placeholder 73"/>
          <p:cNvSpPr>
            <a:spLocks noGrp="1"/>
          </p:cNvSpPr>
          <p:nvPr>
            <p:ph type="sldNum" sz="quarter" idx="11"/>
          </p:nvPr>
        </p:nvSpPr>
        <p:spPr/>
        <p:txBody>
          <a:bodyPr/>
          <a:lstStyle/>
          <a:p>
            <a:pPr>
              <a:defRPr/>
            </a:pPr>
            <a:fld id="{B708865F-D8BA-461E-B4C5-2BCB82877216}" type="slidenum">
              <a:rPr lang="en-US" smtClean="0"/>
              <a:pPr>
                <a:defRPr/>
              </a:pPr>
              <a:t>43</a:t>
            </a:fld>
            <a:endParaRPr lang="en-US"/>
          </a:p>
        </p:txBody>
      </p:sp>
      <p:sp>
        <p:nvSpPr>
          <p:cNvPr id="75" name="Footer Placeholder 74"/>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chemeClr val="accent2"/>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p:oleObj spid="_x0000_s29702" name="Clip" r:id="rId4" imgW="819000" imgH="847800" progId="">
                <p:embed/>
              </p:oleObj>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p:oleObj spid="_x0000_s29703" name="Clip" r:id="rId5" imgW="1266840" imgH="1200240" progId="">
                <p:embed/>
              </p:oleObj>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p:oleObj spid="_x0000_s29700" name="Clip" r:id="rId6" imgW="819000" imgH="847800" progId="">
                <p:embed/>
              </p:oleObj>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p:oleObj spid="_x0000_s29701" name="Clip" r:id="rId7" imgW="1266840" imgH="1200240" progId="">
                <p:embed/>
              </p:oleObj>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wireless</a:t>
            </a:r>
          </a:p>
          <a:p>
            <a:pPr algn="ctr"/>
            <a:r>
              <a:rPr lang="en-US" sz="2000" dirty="0">
                <a:solidFill>
                  <a:schemeClr val="accent2"/>
                </a:solidFill>
                <a:latin typeface="Comic Sans MS" pitchFamily="66" charset="0"/>
              </a:rPr>
              <a:t>access </a:t>
            </a:r>
          </a:p>
          <a:p>
            <a:pPr algn="ctr"/>
            <a:r>
              <a:rPr lang="en-US" sz="2000" dirty="0">
                <a:solidFill>
                  <a:schemeClr val="accent2"/>
                </a:solidFill>
                <a:latin typeface="Comic Sans MS" pitchFamily="66" charset="0"/>
              </a:rPr>
              <a:t>point</a:t>
            </a:r>
            <a:endParaRPr lang="en-US" sz="2000" dirty="0">
              <a:solidFill>
                <a:schemeClr val="accent2"/>
              </a:solidFill>
            </a:endParaRP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wireless</a:t>
            </a:r>
          </a:p>
          <a:p>
            <a:pPr algn="ctr"/>
            <a:r>
              <a:rPr lang="en-US" sz="2000" dirty="0">
                <a:solidFill>
                  <a:schemeClr val="accent2"/>
                </a:solidFill>
                <a:latin typeface="Comic Sans MS" pitchFamily="66" charset="0"/>
              </a:rPr>
              <a:t>laptops</a:t>
            </a:r>
            <a:endParaRPr lang="en-US" sz="2000" dirty="0">
              <a:solidFill>
                <a:schemeClr val="accent2"/>
              </a:solidFill>
            </a:endParaRPr>
          </a:p>
        </p:txBody>
      </p:sp>
      <p:sp>
        <p:nvSpPr>
          <p:cNvPr id="11280" name="Text Box 15"/>
          <p:cNvSpPr txBox="1">
            <a:spLocks noChangeArrowheads="1"/>
          </p:cNvSpPr>
          <p:nvPr/>
        </p:nvSpPr>
        <p:spPr bwMode="auto">
          <a:xfrm>
            <a:off x="3613150" y="4498975"/>
            <a:ext cx="1089025" cy="701675"/>
          </a:xfrm>
          <a:prstGeom prst="rect">
            <a:avLst/>
          </a:prstGeom>
          <a:noFill/>
          <a:ln w="9525">
            <a:noFill/>
            <a:miter lim="800000"/>
            <a:headEnd/>
            <a:tailEnd/>
          </a:ln>
        </p:spPr>
        <p:txBody>
          <a:bodyPr wrap="none">
            <a:spAutoFit/>
          </a:bodyPr>
          <a:lstStyle/>
          <a:p>
            <a:pPr algn="r"/>
            <a:r>
              <a:rPr lang="en-US" sz="2000" dirty="0">
                <a:solidFill>
                  <a:schemeClr val="accent2"/>
                </a:solidFill>
                <a:latin typeface="Comic Sans MS" pitchFamily="66" charset="0"/>
              </a:rPr>
              <a:t>router/</a:t>
            </a:r>
          </a:p>
          <a:p>
            <a:pPr algn="r"/>
            <a:r>
              <a:rPr lang="en-US" sz="2000" dirty="0">
                <a:solidFill>
                  <a:schemeClr val="accent2"/>
                </a:solidFill>
                <a:latin typeface="Comic Sans MS" pitchFamily="66" charset="0"/>
              </a:rPr>
              <a:t>firewall</a:t>
            </a:r>
            <a:endParaRPr lang="en-US" sz="2000" dirty="0">
              <a:solidFill>
                <a:schemeClr val="accent2"/>
              </a:solidFill>
            </a:endParaRP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p:oleObj spid="_x0000_s29698" name="Clip" r:id="rId8" imgW="1305000" imgH="1085760" progId="">
              <p:embed/>
            </p:oleObj>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p:oleObj spid="_x0000_s29699" name="Clip" r:id="rId9" imgW="1305000" imgH="1085760" progId="">
              <p:embed/>
            </p:oleObj>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15875">
            <a:solidFill>
              <a:srgbClr val="990033"/>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cable</a:t>
            </a:r>
          </a:p>
          <a:p>
            <a:pPr algn="ctr"/>
            <a:r>
              <a:rPr lang="en-US" sz="2000" dirty="0">
                <a:solidFill>
                  <a:schemeClr val="accent2"/>
                </a:solidFill>
                <a:latin typeface="Comic Sans MS" pitchFamily="66" charset="0"/>
              </a:rPr>
              <a:t>modem</a:t>
            </a:r>
            <a:endParaRPr lang="en-US" sz="2000" dirty="0">
              <a:solidFill>
                <a:schemeClr val="accent2"/>
              </a:solidFill>
            </a:endParaRP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9525">
            <a:solidFill>
              <a:srgbClr val="990033"/>
            </a:solidFill>
            <a:round/>
            <a:headEnd/>
            <a:tailEnd type="triangle" w="med" len="med"/>
          </a:ln>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15875">
            <a:solidFill>
              <a:srgbClr val="990033"/>
            </a:solidFill>
            <a:round/>
            <a:headEnd/>
            <a:tailEnd type="triangle" w="med" len="med"/>
          </a:ln>
        </p:spPr>
        <p:txBody>
          <a:bodyPr/>
          <a:lstStyle/>
          <a:p>
            <a:endParaRPr lang="en-US"/>
          </a:p>
        </p:txBody>
      </p:sp>
      <p:sp>
        <p:nvSpPr>
          <p:cNvPr id="11294" name="Line 44"/>
          <p:cNvSpPr>
            <a:spLocks noChangeShapeType="1"/>
          </p:cNvSpPr>
          <p:nvPr/>
        </p:nvSpPr>
        <p:spPr bwMode="auto">
          <a:xfrm flipV="1">
            <a:off x="4860925" y="5124450"/>
            <a:ext cx="347663" cy="528638"/>
          </a:xfrm>
          <a:prstGeom prst="line">
            <a:avLst/>
          </a:prstGeom>
          <a:noFill/>
          <a:ln w="15875">
            <a:solidFill>
              <a:srgbClr val="990033"/>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2" name="Slide Number Placeholder 81"/>
          <p:cNvSpPr>
            <a:spLocks noGrp="1"/>
          </p:cNvSpPr>
          <p:nvPr>
            <p:ph type="sldNum" sz="quarter" idx="11"/>
          </p:nvPr>
        </p:nvSpPr>
        <p:spPr/>
        <p:txBody>
          <a:bodyPr/>
          <a:lstStyle/>
          <a:p>
            <a:pPr>
              <a:defRPr/>
            </a:pPr>
            <a:fld id="{B708865F-D8BA-461E-B4C5-2BCB82877216}" type="slidenum">
              <a:rPr lang="en-US" smtClean="0"/>
              <a:pPr>
                <a:defRPr/>
              </a:pPr>
              <a:t>45</a:t>
            </a:fld>
            <a:endParaRPr lang="en-US"/>
          </a:p>
        </p:txBody>
      </p:sp>
      <p:sp>
        <p:nvSpPr>
          <p:cNvPr id="83" name="Footer Placeholder 82"/>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a:t>
            </a:r>
            <a:r>
              <a:rPr lang="en-US" dirty="0" smtClean="0"/>
              <a:t>i</a:t>
            </a:r>
            <a:r>
              <a:rPr lang="en-US" dirty="0" smtClean="0"/>
              <a:t>nterference </a:t>
            </a:r>
            <a:r>
              <a:rPr lang="en-US" dirty="0" smtClean="0"/>
              <a:t>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chemeClr val="accent2"/>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 HFC (Hybrid Fiber-Coax)</a:t>
            </a:r>
          </a:p>
          <a:p>
            <a:pPr lvl="1" eaLnBrk="1" hangingPunct="1"/>
            <a:r>
              <a:rPr lang="en-US" dirty="0" smtClean="0"/>
              <a:t>FDM and asymmetric channel capacities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t>Wavelength Division Multiplexing of light</a:t>
            </a:r>
          </a:p>
          <a:p>
            <a:pPr lvl="1" eaLnBrk="1" hangingPunct="1"/>
            <a:r>
              <a:rPr lang="en-US" sz="2400" dirty="0" smtClean="0"/>
              <a:t>Very High Capacities</a:t>
            </a:r>
          </a:p>
          <a:p>
            <a:pPr lvl="1" eaLnBrk="1" hangingPunct="1"/>
            <a:r>
              <a:rPr lang="en-US" sz="2400" dirty="0" smtClean="0"/>
              <a:t>Three standard wavelengths</a:t>
            </a:r>
          </a:p>
          <a:p>
            <a:pPr lvl="1" eaLnBrk="1" hangingPunct="1"/>
            <a:r>
              <a:rPr lang="en-US" sz="2400" dirty="0" smtClean="0"/>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t>Local loop connection to central telephone exchange is twisted pair.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chemeClr val="accent2"/>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3"/>
          <p:cNvSpPr txBox="1">
            <a:spLocks noChangeArrowheads="1"/>
          </p:cNvSpPr>
          <p:nvPr/>
        </p:nvSpPr>
        <p:spPr bwMode="auto">
          <a:xfrm>
            <a:off x="357158"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676400" y="3444875"/>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grpSp>
        <p:nvGrpSpPr>
          <p:cNvPr id="6" name="Group 2"/>
          <p:cNvGrpSpPr>
            <a:grpSpLocks/>
          </p:cNvGrpSpPr>
          <p:nvPr/>
        </p:nvGrpSpPr>
        <p:grpSpPr bwMode="auto">
          <a:xfrm>
            <a:off x="2743200"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p:oleObj spid="_x0000_s4098" name="Clip" r:id="rId3" imgW="2048040" imgH="2857680" progId="">
                <p:embed/>
              </p:oleObj>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p:oleObj spid="_x0000_s4099" name="Clip" r:id="rId4" imgW="971640" imgH="685800" progId="">
                <p:embed/>
              </p:oleObj>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p:oleObj spid="_x0000_s4100" name="Clip" r:id="rId5" imgW="942840" imgH="838080" progId="">
                <p:embed/>
              </p:oleObj>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p:oleObj spid="_x0000_s4101" name="Clip" r:id="rId6" imgW="942840" imgH="838080" progId="">
                <p:embed/>
              </p:oleObj>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624013" y="2565400"/>
            <a:ext cx="5684837" cy="698500"/>
          </a:xfrm>
          <a:prstGeom prst="rect">
            <a:avLst/>
          </a:prstGeom>
          <a:noFill/>
          <a:ln w="9525">
            <a:noFill/>
            <a:miter lim="800000"/>
            <a:headEnd/>
            <a:tailEnd/>
          </a:ln>
          <a:effectLst/>
        </p:spPr>
        <p:txBody>
          <a:bodyPr anchor="ctr"/>
          <a:lstStyle/>
          <a:p>
            <a:pPr algn="ctr">
              <a:defRPr/>
            </a:pPr>
            <a:r>
              <a:rPr lang="en-US" sz="2800" b="1">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2910</TotalTime>
  <Words>2481</Words>
  <Application>Microsoft PowerPoint</Application>
  <PresentationFormat>On-screen Show (4:3)</PresentationFormat>
  <Paragraphs>524</Paragraphs>
  <Slides>47</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vt:lpstr>
      <vt:lpstr>10-BASE -T</vt:lpstr>
      <vt:lpstr>Twisted Pair</vt:lpstr>
      <vt:lpstr>EIA/TIA 568 and ISO/IEC 11801 Wiring Grades</vt:lpstr>
      <vt:lpstr>EIA/TIA 568 and ISO/IEC 11801 Wiring Grades</vt:lpstr>
      <vt:lpstr>EIA/TIA 568 and ISO/IEC 11801 Wiring Grades</vt:lpstr>
      <vt:lpstr>Dial-up Modem</vt:lpstr>
      <vt:lpstr>Digital Subscriber Line </vt:lpstr>
      <vt:lpstr>ADSL</vt:lpstr>
      <vt:lpstr>Digital Subscriber Lines </vt:lpstr>
      <vt:lpstr>ADSL</vt:lpstr>
      <vt:lpstr>Digital Subscriber Lines</vt:lpstr>
      <vt:lpstr>Digital Subscriber Line (DSL)</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Slide 30</vt:lpstr>
      <vt:lpstr>Cable Network Architecture: Overview</vt:lpstr>
      <vt:lpstr>Optical Fiber</vt:lpstr>
      <vt:lpstr>Optical Fiber </vt:lpstr>
      <vt:lpstr>Optical Fiber</vt:lpstr>
      <vt:lpstr>Optical Fiber</vt:lpstr>
      <vt:lpstr>Wavelength Division Multiplexing</vt:lpstr>
      <vt:lpstr>Optical Fiber </vt:lpstr>
      <vt:lpstr>Optical Fiber Transmission Modes</vt:lpstr>
      <vt:lpstr>Frequency Utilization  for Fiber Applications </vt:lpstr>
      <vt:lpstr>Fiber to the Home (FIOS)</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rek</cp:lastModifiedBy>
  <cp:revision>123</cp:revision>
  <dcterms:created xsi:type="dcterms:W3CDTF">2004-01-21T20:05:10Z</dcterms:created>
  <dcterms:modified xsi:type="dcterms:W3CDTF">2010-02-02T12:57:55Z</dcterms:modified>
</cp:coreProperties>
</file>