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41"/>
  </p:notesMasterIdLst>
  <p:handoutMasterIdLst>
    <p:handoutMasterId r:id="rId42"/>
  </p:handoutMasterIdLst>
  <p:sldIdLst>
    <p:sldId id="256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345" r:id="rId27"/>
    <p:sldId id="346" r:id="rId28"/>
    <p:sldId id="348" r:id="rId29"/>
    <p:sldId id="347" r:id="rId30"/>
    <p:sldId id="349" r:id="rId31"/>
    <p:sldId id="350" r:id="rId32"/>
    <p:sldId id="351" r:id="rId33"/>
    <p:sldId id="352" r:id="rId34"/>
    <p:sldId id="353" r:id="rId35"/>
    <p:sldId id="354" r:id="rId36"/>
    <p:sldId id="355" r:id="rId37"/>
    <p:sldId id="356" r:id="rId38"/>
    <p:sldId id="357" r:id="rId39"/>
    <p:sldId id="358" r:id="rId40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0033CC"/>
    <a:srgbClr val="006600"/>
    <a:srgbClr val="FF9900"/>
    <a:srgbClr val="008000"/>
    <a:srgbClr val="990033"/>
    <a:srgbClr val="003366"/>
    <a:srgbClr val="CC0000"/>
    <a:srgbClr val="FFFF00"/>
    <a:srgbClr val="FF66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1/24/2010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1/24/2010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Physical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Physical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Physical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Physical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Physical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Physical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Physical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Physical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Physical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Physical Layer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928802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Physical Layer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(Part 1)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929330"/>
            <a:ext cx="6005513" cy="57150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Constellation Diagrams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00034" y="4548172"/>
            <a:ext cx="8110566" cy="1238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(a)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QPSK.   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(b)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QAM-16.  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(c)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QAM-64.</a:t>
            </a:r>
          </a:p>
          <a:p>
            <a:pPr marL="225425" marR="0" lvl="0" indent="-225425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Figure 2-25.</a:t>
            </a:r>
          </a:p>
        </p:txBody>
      </p:sp>
      <p:pic>
        <p:nvPicPr>
          <p:cNvPr id="8" name="Picture 4" descr="2-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285860"/>
            <a:ext cx="8040688" cy="272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358063" y="5857875"/>
            <a:ext cx="1643062" cy="357188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785225" cy="792162"/>
          </a:xfrm>
        </p:spPr>
        <p:txBody>
          <a:bodyPr/>
          <a:lstStyle/>
          <a:p>
            <a:r>
              <a:rPr lang="en-US" dirty="0" smtClean="0"/>
              <a:t>Signal to Noise Ratio (SNR)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>
            <a:off x="2109788" y="1354154"/>
            <a:ext cx="0" cy="143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2125663" y="2033604"/>
            <a:ext cx="1838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2286000" y="1568466"/>
            <a:ext cx="1104900" cy="942975"/>
            <a:chOff x="859" y="2657"/>
            <a:chExt cx="696" cy="594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859" y="2657"/>
              <a:ext cx="232" cy="2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323" y="2657"/>
              <a:ext cx="232" cy="2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091" y="2954"/>
              <a:ext cx="232" cy="2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4305300" y="1330341"/>
            <a:ext cx="0" cy="143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4321175" y="2009791"/>
            <a:ext cx="1838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0"/>
          <p:cNvSpPr>
            <a:spLocks/>
          </p:cNvSpPr>
          <p:nvPr/>
        </p:nvSpPr>
        <p:spPr bwMode="auto">
          <a:xfrm>
            <a:off x="4330700" y="1779604"/>
            <a:ext cx="1347788" cy="531812"/>
          </a:xfrm>
          <a:custGeom>
            <a:avLst/>
            <a:gdLst>
              <a:gd name="T0" fmla="*/ 0 w 849"/>
              <a:gd name="T1" fmla="*/ 156 h 335"/>
              <a:gd name="T2" fmla="*/ 15 w 849"/>
              <a:gd name="T3" fmla="*/ 102 h 335"/>
              <a:gd name="T4" fmla="*/ 23 w 849"/>
              <a:gd name="T5" fmla="*/ 55 h 335"/>
              <a:gd name="T6" fmla="*/ 31 w 849"/>
              <a:gd name="T7" fmla="*/ 110 h 335"/>
              <a:gd name="T8" fmla="*/ 62 w 849"/>
              <a:gd name="T9" fmla="*/ 156 h 335"/>
              <a:gd name="T10" fmla="*/ 93 w 849"/>
              <a:gd name="T11" fmla="*/ 149 h 335"/>
              <a:gd name="T12" fmla="*/ 124 w 849"/>
              <a:gd name="T13" fmla="*/ 125 h 335"/>
              <a:gd name="T14" fmla="*/ 132 w 849"/>
              <a:gd name="T15" fmla="*/ 172 h 335"/>
              <a:gd name="T16" fmla="*/ 140 w 849"/>
              <a:gd name="T17" fmla="*/ 242 h 335"/>
              <a:gd name="T18" fmla="*/ 202 w 849"/>
              <a:gd name="T19" fmla="*/ 203 h 335"/>
              <a:gd name="T20" fmla="*/ 233 w 849"/>
              <a:gd name="T21" fmla="*/ 0 h 335"/>
              <a:gd name="T22" fmla="*/ 280 w 849"/>
              <a:gd name="T23" fmla="*/ 304 h 335"/>
              <a:gd name="T24" fmla="*/ 335 w 849"/>
              <a:gd name="T25" fmla="*/ 203 h 335"/>
              <a:gd name="T26" fmla="*/ 389 w 849"/>
              <a:gd name="T27" fmla="*/ 141 h 335"/>
              <a:gd name="T28" fmla="*/ 420 w 849"/>
              <a:gd name="T29" fmla="*/ 141 h 335"/>
              <a:gd name="T30" fmla="*/ 444 w 849"/>
              <a:gd name="T31" fmla="*/ 156 h 335"/>
              <a:gd name="T32" fmla="*/ 459 w 849"/>
              <a:gd name="T33" fmla="*/ 187 h 335"/>
              <a:gd name="T34" fmla="*/ 498 w 849"/>
              <a:gd name="T35" fmla="*/ 133 h 335"/>
              <a:gd name="T36" fmla="*/ 506 w 849"/>
              <a:gd name="T37" fmla="*/ 195 h 335"/>
              <a:gd name="T38" fmla="*/ 537 w 849"/>
              <a:gd name="T39" fmla="*/ 149 h 335"/>
              <a:gd name="T40" fmla="*/ 592 w 849"/>
              <a:gd name="T41" fmla="*/ 156 h 335"/>
              <a:gd name="T42" fmla="*/ 615 w 849"/>
              <a:gd name="T43" fmla="*/ 164 h 335"/>
              <a:gd name="T44" fmla="*/ 646 w 849"/>
              <a:gd name="T45" fmla="*/ 133 h 335"/>
              <a:gd name="T46" fmla="*/ 670 w 849"/>
              <a:gd name="T47" fmla="*/ 117 h 335"/>
              <a:gd name="T48" fmla="*/ 685 w 849"/>
              <a:gd name="T49" fmla="*/ 39 h 335"/>
              <a:gd name="T50" fmla="*/ 732 w 849"/>
              <a:gd name="T51" fmla="*/ 203 h 335"/>
              <a:gd name="T52" fmla="*/ 740 w 849"/>
              <a:gd name="T53" fmla="*/ 297 h 335"/>
              <a:gd name="T54" fmla="*/ 779 w 849"/>
              <a:gd name="T55" fmla="*/ 250 h 335"/>
              <a:gd name="T56" fmla="*/ 826 w 849"/>
              <a:gd name="T57" fmla="*/ 187 h 335"/>
              <a:gd name="T58" fmla="*/ 833 w 849"/>
              <a:gd name="T59" fmla="*/ 125 h 335"/>
              <a:gd name="T60" fmla="*/ 849 w 849"/>
              <a:gd name="T61" fmla="*/ 156 h 33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849"/>
              <a:gd name="T94" fmla="*/ 0 h 335"/>
              <a:gd name="T95" fmla="*/ 849 w 849"/>
              <a:gd name="T96" fmla="*/ 335 h 335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849" h="335">
                <a:moveTo>
                  <a:pt x="0" y="156"/>
                </a:moveTo>
                <a:cubicBezTo>
                  <a:pt x="5" y="138"/>
                  <a:pt x="11" y="120"/>
                  <a:pt x="15" y="102"/>
                </a:cubicBezTo>
                <a:cubicBezTo>
                  <a:pt x="19" y="87"/>
                  <a:pt x="9" y="48"/>
                  <a:pt x="23" y="55"/>
                </a:cubicBezTo>
                <a:cubicBezTo>
                  <a:pt x="40" y="63"/>
                  <a:pt x="28" y="92"/>
                  <a:pt x="31" y="110"/>
                </a:cubicBezTo>
                <a:cubicBezTo>
                  <a:pt x="38" y="148"/>
                  <a:pt x="33" y="137"/>
                  <a:pt x="62" y="156"/>
                </a:cubicBezTo>
                <a:cubicBezTo>
                  <a:pt x="72" y="154"/>
                  <a:pt x="84" y="154"/>
                  <a:pt x="93" y="149"/>
                </a:cubicBezTo>
                <a:cubicBezTo>
                  <a:pt x="105" y="143"/>
                  <a:pt x="113" y="118"/>
                  <a:pt x="124" y="125"/>
                </a:cubicBezTo>
                <a:cubicBezTo>
                  <a:pt x="138" y="133"/>
                  <a:pt x="130" y="156"/>
                  <a:pt x="132" y="172"/>
                </a:cubicBezTo>
                <a:cubicBezTo>
                  <a:pt x="135" y="195"/>
                  <a:pt x="137" y="219"/>
                  <a:pt x="140" y="242"/>
                </a:cubicBezTo>
                <a:cubicBezTo>
                  <a:pt x="152" y="236"/>
                  <a:pt x="195" y="216"/>
                  <a:pt x="202" y="203"/>
                </a:cubicBezTo>
                <a:cubicBezTo>
                  <a:pt x="218" y="175"/>
                  <a:pt x="231" y="28"/>
                  <a:pt x="233" y="0"/>
                </a:cubicBezTo>
                <a:cubicBezTo>
                  <a:pt x="244" y="108"/>
                  <a:pt x="255" y="201"/>
                  <a:pt x="280" y="304"/>
                </a:cubicBezTo>
                <a:cubicBezTo>
                  <a:pt x="299" y="271"/>
                  <a:pt x="322" y="239"/>
                  <a:pt x="335" y="203"/>
                </a:cubicBezTo>
                <a:cubicBezTo>
                  <a:pt x="350" y="103"/>
                  <a:pt x="327" y="181"/>
                  <a:pt x="389" y="141"/>
                </a:cubicBezTo>
                <a:cubicBezTo>
                  <a:pt x="415" y="102"/>
                  <a:pt x="395" y="116"/>
                  <a:pt x="420" y="141"/>
                </a:cubicBezTo>
                <a:cubicBezTo>
                  <a:pt x="427" y="148"/>
                  <a:pt x="436" y="151"/>
                  <a:pt x="444" y="156"/>
                </a:cubicBezTo>
                <a:cubicBezTo>
                  <a:pt x="449" y="166"/>
                  <a:pt x="448" y="185"/>
                  <a:pt x="459" y="187"/>
                </a:cubicBezTo>
                <a:cubicBezTo>
                  <a:pt x="475" y="190"/>
                  <a:pt x="495" y="139"/>
                  <a:pt x="498" y="133"/>
                </a:cubicBezTo>
                <a:cubicBezTo>
                  <a:pt x="501" y="154"/>
                  <a:pt x="487" y="187"/>
                  <a:pt x="506" y="195"/>
                </a:cubicBezTo>
                <a:cubicBezTo>
                  <a:pt x="523" y="202"/>
                  <a:pt x="537" y="149"/>
                  <a:pt x="537" y="149"/>
                </a:cubicBezTo>
                <a:cubicBezTo>
                  <a:pt x="552" y="193"/>
                  <a:pt x="533" y="163"/>
                  <a:pt x="592" y="156"/>
                </a:cubicBezTo>
                <a:cubicBezTo>
                  <a:pt x="600" y="155"/>
                  <a:pt x="607" y="161"/>
                  <a:pt x="615" y="164"/>
                </a:cubicBezTo>
                <a:cubicBezTo>
                  <a:pt x="625" y="154"/>
                  <a:pt x="635" y="142"/>
                  <a:pt x="646" y="133"/>
                </a:cubicBezTo>
                <a:cubicBezTo>
                  <a:pt x="653" y="127"/>
                  <a:pt x="665" y="125"/>
                  <a:pt x="670" y="117"/>
                </a:cubicBezTo>
                <a:cubicBezTo>
                  <a:pt x="676" y="107"/>
                  <a:pt x="685" y="42"/>
                  <a:pt x="685" y="39"/>
                </a:cubicBezTo>
                <a:cubicBezTo>
                  <a:pt x="693" y="122"/>
                  <a:pt x="689" y="138"/>
                  <a:pt x="732" y="203"/>
                </a:cubicBezTo>
                <a:cubicBezTo>
                  <a:pt x="735" y="234"/>
                  <a:pt x="725" y="270"/>
                  <a:pt x="740" y="297"/>
                </a:cubicBezTo>
                <a:cubicBezTo>
                  <a:pt x="761" y="335"/>
                  <a:pt x="771" y="263"/>
                  <a:pt x="779" y="250"/>
                </a:cubicBezTo>
                <a:cubicBezTo>
                  <a:pt x="793" y="228"/>
                  <a:pt x="810" y="208"/>
                  <a:pt x="826" y="187"/>
                </a:cubicBezTo>
                <a:cubicBezTo>
                  <a:pt x="828" y="166"/>
                  <a:pt x="821" y="142"/>
                  <a:pt x="833" y="125"/>
                </a:cubicBezTo>
                <a:cubicBezTo>
                  <a:pt x="840" y="116"/>
                  <a:pt x="849" y="156"/>
                  <a:pt x="849" y="156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6634163" y="1330341"/>
            <a:ext cx="0" cy="143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6650038" y="2009791"/>
            <a:ext cx="1838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6794500" y="1547829"/>
            <a:ext cx="368300" cy="471487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7531100" y="1547829"/>
            <a:ext cx="368300" cy="471487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7162800" y="2019316"/>
            <a:ext cx="368300" cy="471488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6"/>
          <p:cNvSpPr>
            <a:spLocks/>
          </p:cNvSpPr>
          <p:nvPr/>
        </p:nvSpPr>
        <p:spPr bwMode="auto">
          <a:xfrm>
            <a:off x="6816725" y="1370029"/>
            <a:ext cx="1187450" cy="1289050"/>
          </a:xfrm>
          <a:custGeom>
            <a:avLst/>
            <a:gdLst>
              <a:gd name="T0" fmla="*/ 0 w 748"/>
              <a:gd name="T1" fmla="*/ 118 h 812"/>
              <a:gd name="T2" fmla="*/ 23 w 748"/>
              <a:gd name="T3" fmla="*/ 103 h 812"/>
              <a:gd name="T4" fmla="*/ 54 w 748"/>
              <a:gd name="T5" fmla="*/ 56 h 812"/>
              <a:gd name="T6" fmla="*/ 62 w 748"/>
              <a:gd name="T7" fmla="*/ 32 h 812"/>
              <a:gd name="T8" fmla="*/ 78 w 748"/>
              <a:gd name="T9" fmla="*/ 9 h 812"/>
              <a:gd name="T10" fmla="*/ 93 w 748"/>
              <a:gd name="T11" fmla="*/ 134 h 812"/>
              <a:gd name="T12" fmla="*/ 132 w 748"/>
              <a:gd name="T13" fmla="*/ 188 h 812"/>
              <a:gd name="T14" fmla="*/ 179 w 748"/>
              <a:gd name="T15" fmla="*/ 149 h 812"/>
              <a:gd name="T16" fmla="*/ 187 w 748"/>
              <a:gd name="T17" fmla="*/ 173 h 812"/>
              <a:gd name="T18" fmla="*/ 226 w 748"/>
              <a:gd name="T19" fmla="*/ 500 h 812"/>
              <a:gd name="T20" fmla="*/ 265 w 748"/>
              <a:gd name="T21" fmla="*/ 664 h 812"/>
              <a:gd name="T22" fmla="*/ 272 w 748"/>
              <a:gd name="T23" fmla="*/ 594 h 812"/>
              <a:gd name="T24" fmla="*/ 288 w 748"/>
              <a:gd name="T25" fmla="*/ 640 h 812"/>
              <a:gd name="T26" fmla="*/ 327 w 748"/>
              <a:gd name="T27" fmla="*/ 718 h 812"/>
              <a:gd name="T28" fmla="*/ 343 w 748"/>
              <a:gd name="T29" fmla="*/ 765 h 812"/>
              <a:gd name="T30" fmla="*/ 358 w 748"/>
              <a:gd name="T31" fmla="*/ 812 h 812"/>
              <a:gd name="T32" fmla="*/ 405 w 748"/>
              <a:gd name="T33" fmla="*/ 687 h 812"/>
              <a:gd name="T34" fmla="*/ 444 w 748"/>
              <a:gd name="T35" fmla="*/ 687 h 812"/>
              <a:gd name="T36" fmla="*/ 452 w 748"/>
              <a:gd name="T37" fmla="*/ 664 h 812"/>
              <a:gd name="T38" fmla="*/ 467 w 748"/>
              <a:gd name="T39" fmla="*/ 586 h 812"/>
              <a:gd name="T40" fmla="*/ 475 w 748"/>
              <a:gd name="T41" fmla="*/ 461 h 812"/>
              <a:gd name="T42" fmla="*/ 530 w 748"/>
              <a:gd name="T43" fmla="*/ 297 h 812"/>
              <a:gd name="T44" fmla="*/ 592 w 748"/>
              <a:gd name="T45" fmla="*/ 87 h 812"/>
              <a:gd name="T46" fmla="*/ 615 w 748"/>
              <a:gd name="T47" fmla="*/ 95 h 812"/>
              <a:gd name="T48" fmla="*/ 631 w 748"/>
              <a:gd name="T49" fmla="*/ 118 h 812"/>
              <a:gd name="T50" fmla="*/ 662 w 748"/>
              <a:gd name="T51" fmla="*/ 110 h 812"/>
              <a:gd name="T52" fmla="*/ 670 w 748"/>
              <a:gd name="T53" fmla="*/ 336 h 812"/>
              <a:gd name="T54" fmla="*/ 709 w 748"/>
              <a:gd name="T55" fmla="*/ 407 h 812"/>
              <a:gd name="T56" fmla="*/ 748 w 748"/>
              <a:gd name="T57" fmla="*/ 523 h 81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748"/>
              <a:gd name="T88" fmla="*/ 0 h 812"/>
              <a:gd name="T89" fmla="*/ 748 w 748"/>
              <a:gd name="T90" fmla="*/ 812 h 812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748" h="812">
                <a:moveTo>
                  <a:pt x="0" y="118"/>
                </a:moveTo>
                <a:cubicBezTo>
                  <a:pt x="8" y="113"/>
                  <a:pt x="20" y="112"/>
                  <a:pt x="23" y="103"/>
                </a:cubicBezTo>
                <a:cubicBezTo>
                  <a:pt x="47" y="41"/>
                  <a:pt x="7" y="23"/>
                  <a:pt x="54" y="56"/>
                </a:cubicBezTo>
                <a:cubicBezTo>
                  <a:pt x="57" y="48"/>
                  <a:pt x="58" y="40"/>
                  <a:pt x="62" y="32"/>
                </a:cubicBezTo>
                <a:cubicBezTo>
                  <a:pt x="66" y="24"/>
                  <a:pt x="75" y="0"/>
                  <a:pt x="78" y="9"/>
                </a:cubicBezTo>
                <a:cubicBezTo>
                  <a:pt x="80" y="15"/>
                  <a:pt x="82" y="110"/>
                  <a:pt x="93" y="134"/>
                </a:cubicBezTo>
                <a:cubicBezTo>
                  <a:pt x="102" y="154"/>
                  <a:pt x="120" y="169"/>
                  <a:pt x="132" y="188"/>
                </a:cubicBezTo>
                <a:cubicBezTo>
                  <a:pt x="133" y="187"/>
                  <a:pt x="172" y="147"/>
                  <a:pt x="179" y="149"/>
                </a:cubicBezTo>
                <a:cubicBezTo>
                  <a:pt x="187" y="151"/>
                  <a:pt x="184" y="165"/>
                  <a:pt x="187" y="173"/>
                </a:cubicBezTo>
                <a:cubicBezTo>
                  <a:pt x="193" y="272"/>
                  <a:pt x="169" y="419"/>
                  <a:pt x="226" y="500"/>
                </a:cubicBezTo>
                <a:cubicBezTo>
                  <a:pt x="243" y="554"/>
                  <a:pt x="255" y="607"/>
                  <a:pt x="265" y="664"/>
                </a:cubicBezTo>
                <a:cubicBezTo>
                  <a:pt x="267" y="641"/>
                  <a:pt x="256" y="611"/>
                  <a:pt x="272" y="594"/>
                </a:cubicBezTo>
                <a:cubicBezTo>
                  <a:pt x="283" y="582"/>
                  <a:pt x="283" y="625"/>
                  <a:pt x="288" y="640"/>
                </a:cubicBezTo>
                <a:cubicBezTo>
                  <a:pt x="298" y="669"/>
                  <a:pt x="309" y="693"/>
                  <a:pt x="327" y="718"/>
                </a:cubicBezTo>
                <a:cubicBezTo>
                  <a:pt x="332" y="734"/>
                  <a:pt x="338" y="749"/>
                  <a:pt x="343" y="765"/>
                </a:cubicBezTo>
                <a:cubicBezTo>
                  <a:pt x="348" y="781"/>
                  <a:pt x="358" y="812"/>
                  <a:pt x="358" y="812"/>
                </a:cubicBezTo>
                <a:cubicBezTo>
                  <a:pt x="365" y="739"/>
                  <a:pt x="353" y="723"/>
                  <a:pt x="405" y="687"/>
                </a:cubicBezTo>
                <a:cubicBezTo>
                  <a:pt x="442" y="630"/>
                  <a:pt x="394" y="687"/>
                  <a:pt x="444" y="687"/>
                </a:cubicBezTo>
                <a:cubicBezTo>
                  <a:pt x="452" y="687"/>
                  <a:pt x="450" y="672"/>
                  <a:pt x="452" y="664"/>
                </a:cubicBezTo>
                <a:cubicBezTo>
                  <a:pt x="463" y="629"/>
                  <a:pt x="460" y="634"/>
                  <a:pt x="467" y="586"/>
                </a:cubicBezTo>
                <a:cubicBezTo>
                  <a:pt x="470" y="544"/>
                  <a:pt x="470" y="502"/>
                  <a:pt x="475" y="461"/>
                </a:cubicBezTo>
                <a:cubicBezTo>
                  <a:pt x="482" y="406"/>
                  <a:pt x="512" y="350"/>
                  <a:pt x="530" y="297"/>
                </a:cubicBezTo>
                <a:cubicBezTo>
                  <a:pt x="538" y="232"/>
                  <a:pt x="533" y="128"/>
                  <a:pt x="592" y="87"/>
                </a:cubicBezTo>
                <a:cubicBezTo>
                  <a:pt x="600" y="90"/>
                  <a:pt x="609" y="90"/>
                  <a:pt x="615" y="95"/>
                </a:cubicBezTo>
                <a:cubicBezTo>
                  <a:pt x="622" y="101"/>
                  <a:pt x="622" y="115"/>
                  <a:pt x="631" y="118"/>
                </a:cubicBezTo>
                <a:cubicBezTo>
                  <a:pt x="641" y="121"/>
                  <a:pt x="652" y="113"/>
                  <a:pt x="662" y="110"/>
                </a:cubicBezTo>
                <a:cubicBezTo>
                  <a:pt x="685" y="180"/>
                  <a:pt x="655" y="261"/>
                  <a:pt x="670" y="336"/>
                </a:cubicBezTo>
                <a:cubicBezTo>
                  <a:pt x="674" y="357"/>
                  <a:pt x="699" y="388"/>
                  <a:pt x="709" y="407"/>
                </a:cubicBezTo>
                <a:cubicBezTo>
                  <a:pt x="727" y="443"/>
                  <a:pt x="728" y="486"/>
                  <a:pt x="748" y="523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2484428" y="1062024"/>
            <a:ext cx="730250" cy="366712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signal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4833944" y="1062023"/>
            <a:ext cx="666750" cy="366713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noise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6858016" y="1062024"/>
            <a:ext cx="1455737" cy="366712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signal + noise</a:t>
            </a:r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>
            <a:off x="4268788" y="3409966"/>
            <a:ext cx="0" cy="143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4284663" y="4089416"/>
            <a:ext cx="1838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>
            <a:off x="2014538" y="3446479"/>
            <a:ext cx="0" cy="143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>
            <a:off x="2012950" y="4119579"/>
            <a:ext cx="1838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2343150" y="4005279"/>
            <a:ext cx="368300" cy="1190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3079750" y="4000516"/>
            <a:ext cx="368300" cy="1190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2711450" y="4119579"/>
            <a:ext cx="368300" cy="117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27"/>
          <p:cNvSpPr>
            <a:spLocks/>
          </p:cNvSpPr>
          <p:nvPr/>
        </p:nvSpPr>
        <p:spPr bwMode="auto">
          <a:xfrm>
            <a:off x="4435475" y="3797316"/>
            <a:ext cx="1347788" cy="531813"/>
          </a:xfrm>
          <a:custGeom>
            <a:avLst/>
            <a:gdLst>
              <a:gd name="T0" fmla="*/ 0 w 849"/>
              <a:gd name="T1" fmla="*/ 156 h 335"/>
              <a:gd name="T2" fmla="*/ 15 w 849"/>
              <a:gd name="T3" fmla="*/ 102 h 335"/>
              <a:gd name="T4" fmla="*/ 23 w 849"/>
              <a:gd name="T5" fmla="*/ 55 h 335"/>
              <a:gd name="T6" fmla="*/ 31 w 849"/>
              <a:gd name="T7" fmla="*/ 110 h 335"/>
              <a:gd name="T8" fmla="*/ 62 w 849"/>
              <a:gd name="T9" fmla="*/ 156 h 335"/>
              <a:gd name="T10" fmla="*/ 93 w 849"/>
              <a:gd name="T11" fmla="*/ 149 h 335"/>
              <a:gd name="T12" fmla="*/ 124 w 849"/>
              <a:gd name="T13" fmla="*/ 125 h 335"/>
              <a:gd name="T14" fmla="*/ 132 w 849"/>
              <a:gd name="T15" fmla="*/ 172 h 335"/>
              <a:gd name="T16" fmla="*/ 140 w 849"/>
              <a:gd name="T17" fmla="*/ 242 h 335"/>
              <a:gd name="T18" fmla="*/ 202 w 849"/>
              <a:gd name="T19" fmla="*/ 203 h 335"/>
              <a:gd name="T20" fmla="*/ 233 w 849"/>
              <a:gd name="T21" fmla="*/ 0 h 335"/>
              <a:gd name="T22" fmla="*/ 280 w 849"/>
              <a:gd name="T23" fmla="*/ 304 h 335"/>
              <a:gd name="T24" fmla="*/ 335 w 849"/>
              <a:gd name="T25" fmla="*/ 203 h 335"/>
              <a:gd name="T26" fmla="*/ 389 w 849"/>
              <a:gd name="T27" fmla="*/ 141 h 335"/>
              <a:gd name="T28" fmla="*/ 420 w 849"/>
              <a:gd name="T29" fmla="*/ 141 h 335"/>
              <a:gd name="T30" fmla="*/ 444 w 849"/>
              <a:gd name="T31" fmla="*/ 156 h 335"/>
              <a:gd name="T32" fmla="*/ 459 w 849"/>
              <a:gd name="T33" fmla="*/ 187 h 335"/>
              <a:gd name="T34" fmla="*/ 498 w 849"/>
              <a:gd name="T35" fmla="*/ 133 h 335"/>
              <a:gd name="T36" fmla="*/ 506 w 849"/>
              <a:gd name="T37" fmla="*/ 195 h 335"/>
              <a:gd name="T38" fmla="*/ 537 w 849"/>
              <a:gd name="T39" fmla="*/ 149 h 335"/>
              <a:gd name="T40" fmla="*/ 592 w 849"/>
              <a:gd name="T41" fmla="*/ 156 h 335"/>
              <a:gd name="T42" fmla="*/ 615 w 849"/>
              <a:gd name="T43" fmla="*/ 164 h 335"/>
              <a:gd name="T44" fmla="*/ 646 w 849"/>
              <a:gd name="T45" fmla="*/ 133 h 335"/>
              <a:gd name="T46" fmla="*/ 670 w 849"/>
              <a:gd name="T47" fmla="*/ 117 h 335"/>
              <a:gd name="T48" fmla="*/ 685 w 849"/>
              <a:gd name="T49" fmla="*/ 39 h 335"/>
              <a:gd name="T50" fmla="*/ 732 w 849"/>
              <a:gd name="T51" fmla="*/ 203 h 335"/>
              <a:gd name="T52" fmla="*/ 740 w 849"/>
              <a:gd name="T53" fmla="*/ 297 h 335"/>
              <a:gd name="T54" fmla="*/ 779 w 849"/>
              <a:gd name="T55" fmla="*/ 250 h 335"/>
              <a:gd name="T56" fmla="*/ 826 w 849"/>
              <a:gd name="T57" fmla="*/ 187 h 335"/>
              <a:gd name="T58" fmla="*/ 833 w 849"/>
              <a:gd name="T59" fmla="*/ 125 h 335"/>
              <a:gd name="T60" fmla="*/ 849 w 849"/>
              <a:gd name="T61" fmla="*/ 156 h 33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849"/>
              <a:gd name="T94" fmla="*/ 0 h 335"/>
              <a:gd name="T95" fmla="*/ 849 w 849"/>
              <a:gd name="T96" fmla="*/ 335 h 335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849" h="335">
                <a:moveTo>
                  <a:pt x="0" y="156"/>
                </a:moveTo>
                <a:cubicBezTo>
                  <a:pt x="5" y="138"/>
                  <a:pt x="11" y="120"/>
                  <a:pt x="15" y="102"/>
                </a:cubicBezTo>
                <a:cubicBezTo>
                  <a:pt x="19" y="87"/>
                  <a:pt x="9" y="48"/>
                  <a:pt x="23" y="55"/>
                </a:cubicBezTo>
                <a:cubicBezTo>
                  <a:pt x="40" y="63"/>
                  <a:pt x="28" y="92"/>
                  <a:pt x="31" y="110"/>
                </a:cubicBezTo>
                <a:cubicBezTo>
                  <a:pt x="38" y="148"/>
                  <a:pt x="33" y="137"/>
                  <a:pt x="62" y="156"/>
                </a:cubicBezTo>
                <a:cubicBezTo>
                  <a:pt x="72" y="154"/>
                  <a:pt x="84" y="154"/>
                  <a:pt x="93" y="149"/>
                </a:cubicBezTo>
                <a:cubicBezTo>
                  <a:pt x="105" y="143"/>
                  <a:pt x="113" y="118"/>
                  <a:pt x="124" y="125"/>
                </a:cubicBezTo>
                <a:cubicBezTo>
                  <a:pt x="138" y="133"/>
                  <a:pt x="130" y="156"/>
                  <a:pt x="132" y="172"/>
                </a:cubicBezTo>
                <a:cubicBezTo>
                  <a:pt x="135" y="195"/>
                  <a:pt x="137" y="219"/>
                  <a:pt x="140" y="242"/>
                </a:cubicBezTo>
                <a:cubicBezTo>
                  <a:pt x="152" y="236"/>
                  <a:pt x="195" y="216"/>
                  <a:pt x="202" y="203"/>
                </a:cubicBezTo>
                <a:cubicBezTo>
                  <a:pt x="218" y="175"/>
                  <a:pt x="231" y="28"/>
                  <a:pt x="233" y="0"/>
                </a:cubicBezTo>
                <a:cubicBezTo>
                  <a:pt x="244" y="108"/>
                  <a:pt x="255" y="201"/>
                  <a:pt x="280" y="304"/>
                </a:cubicBezTo>
                <a:cubicBezTo>
                  <a:pt x="299" y="271"/>
                  <a:pt x="322" y="239"/>
                  <a:pt x="335" y="203"/>
                </a:cubicBezTo>
                <a:cubicBezTo>
                  <a:pt x="350" y="103"/>
                  <a:pt x="327" y="181"/>
                  <a:pt x="389" y="141"/>
                </a:cubicBezTo>
                <a:cubicBezTo>
                  <a:pt x="415" y="102"/>
                  <a:pt x="395" y="116"/>
                  <a:pt x="420" y="141"/>
                </a:cubicBezTo>
                <a:cubicBezTo>
                  <a:pt x="427" y="148"/>
                  <a:pt x="436" y="151"/>
                  <a:pt x="444" y="156"/>
                </a:cubicBezTo>
                <a:cubicBezTo>
                  <a:pt x="449" y="166"/>
                  <a:pt x="448" y="185"/>
                  <a:pt x="459" y="187"/>
                </a:cubicBezTo>
                <a:cubicBezTo>
                  <a:pt x="475" y="190"/>
                  <a:pt x="495" y="139"/>
                  <a:pt x="498" y="133"/>
                </a:cubicBezTo>
                <a:cubicBezTo>
                  <a:pt x="501" y="154"/>
                  <a:pt x="487" y="187"/>
                  <a:pt x="506" y="195"/>
                </a:cubicBezTo>
                <a:cubicBezTo>
                  <a:pt x="523" y="202"/>
                  <a:pt x="537" y="149"/>
                  <a:pt x="537" y="149"/>
                </a:cubicBezTo>
                <a:cubicBezTo>
                  <a:pt x="552" y="193"/>
                  <a:pt x="533" y="163"/>
                  <a:pt x="592" y="156"/>
                </a:cubicBezTo>
                <a:cubicBezTo>
                  <a:pt x="600" y="155"/>
                  <a:pt x="607" y="161"/>
                  <a:pt x="615" y="164"/>
                </a:cubicBezTo>
                <a:cubicBezTo>
                  <a:pt x="625" y="154"/>
                  <a:pt x="635" y="142"/>
                  <a:pt x="646" y="133"/>
                </a:cubicBezTo>
                <a:cubicBezTo>
                  <a:pt x="653" y="127"/>
                  <a:pt x="665" y="125"/>
                  <a:pt x="670" y="117"/>
                </a:cubicBezTo>
                <a:cubicBezTo>
                  <a:pt x="676" y="107"/>
                  <a:pt x="685" y="42"/>
                  <a:pt x="685" y="39"/>
                </a:cubicBezTo>
                <a:cubicBezTo>
                  <a:pt x="693" y="122"/>
                  <a:pt x="689" y="138"/>
                  <a:pt x="732" y="203"/>
                </a:cubicBezTo>
                <a:cubicBezTo>
                  <a:pt x="735" y="234"/>
                  <a:pt x="725" y="270"/>
                  <a:pt x="740" y="297"/>
                </a:cubicBezTo>
                <a:cubicBezTo>
                  <a:pt x="761" y="335"/>
                  <a:pt x="771" y="263"/>
                  <a:pt x="779" y="250"/>
                </a:cubicBezTo>
                <a:cubicBezTo>
                  <a:pt x="793" y="228"/>
                  <a:pt x="810" y="208"/>
                  <a:pt x="826" y="187"/>
                </a:cubicBezTo>
                <a:cubicBezTo>
                  <a:pt x="828" y="166"/>
                  <a:pt x="821" y="142"/>
                  <a:pt x="833" y="125"/>
                </a:cubicBezTo>
                <a:cubicBezTo>
                  <a:pt x="840" y="116"/>
                  <a:pt x="849" y="156"/>
                  <a:pt x="849" y="156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>
            <a:off x="6611938" y="3408379"/>
            <a:ext cx="0" cy="143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6627813" y="4087829"/>
            <a:ext cx="1838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0"/>
          <p:cNvSpPr>
            <a:spLocks noChangeArrowheads="1"/>
          </p:cNvSpPr>
          <p:nvPr/>
        </p:nvSpPr>
        <p:spPr bwMode="auto">
          <a:xfrm>
            <a:off x="6850063" y="3957654"/>
            <a:ext cx="368300" cy="119062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7586663" y="3957654"/>
            <a:ext cx="368300" cy="119062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2"/>
          <p:cNvSpPr>
            <a:spLocks noChangeArrowheads="1"/>
          </p:cNvSpPr>
          <p:nvPr/>
        </p:nvSpPr>
        <p:spPr bwMode="auto">
          <a:xfrm>
            <a:off x="7218363" y="4076716"/>
            <a:ext cx="368300" cy="117475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33"/>
          <p:cNvSpPr>
            <a:spLocks/>
          </p:cNvSpPr>
          <p:nvPr/>
        </p:nvSpPr>
        <p:spPr bwMode="auto">
          <a:xfrm>
            <a:off x="6880225" y="3817954"/>
            <a:ext cx="1274763" cy="468312"/>
          </a:xfrm>
          <a:custGeom>
            <a:avLst/>
            <a:gdLst>
              <a:gd name="T0" fmla="*/ 0 w 803"/>
              <a:gd name="T1" fmla="*/ 155 h 295"/>
              <a:gd name="T2" fmla="*/ 8 w 803"/>
              <a:gd name="T3" fmla="*/ 54 h 295"/>
              <a:gd name="T4" fmla="*/ 16 w 803"/>
              <a:gd name="T5" fmla="*/ 7 h 295"/>
              <a:gd name="T6" fmla="*/ 39 w 803"/>
              <a:gd name="T7" fmla="*/ 31 h 295"/>
              <a:gd name="T8" fmla="*/ 55 w 803"/>
              <a:gd name="T9" fmla="*/ 77 h 295"/>
              <a:gd name="T10" fmla="*/ 117 w 803"/>
              <a:gd name="T11" fmla="*/ 124 h 295"/>
              <a:gd name="T12" fmla="*/ 141 w 803"/>
              <a:gd name="T13" fmla="*/ 116 h 295"/>
              <a:gd name="T14" fmla="*/ 156 w 803"/>
              <a:gd name="T15" fmla="*/ 69 h 295"/>
              <a:gd name="T16" fmla="*/ 187 w 803"/>
              <a:gd name="T17" fmla="*/ 147 h 295"/>
              <a:gd name="T18" fmla="*/ 226 w 803"/>
              <a:gd name="T19" fmla="*/ 225 h 295"/>
              <a:gd name="T20" fmla="*/ 265 w 803"/>
              <a:gd name="T21" fmla="*/ 295 h 295"/>
              <a:gd name="T22" fmla="*/ 296 w 803"/>
              <a:gd name="T23" fmla="*/ 249 h 295"/>
              <a:gd name="T24" fmla="*/ 335 w 803"/>
              <a:gd name="T25" fmla="*/ 116 h 295"/>
              <a:gd name="T26" fmla="*/ 444 w 803"/>
              <a:gd name="T27" fmla="*/ 249 h 295"/>
              <a:gd name="T28" fmla="*/ 468 w 803"/>
              <a:gd name="T29" fmla="*/ 218 h 295"/>
              <a:gd name="T30" fmla="*/ 530 w 803"/>
              <a:gd name="T31" fmla="*/ 31 h 295"/>
              <a:gd name="T32" fmla="*/ 561 w 803"/>
              <a:gd name="T33" fmla="*/ 101 h 295"/>
              <a:gd name="T34" fmla="*/ 585 w 803"/>
              <a:gd name="T35" fmla="*/ 108 h 295"/>
              <a:gd name="T36" fmla="*/ 655 w 803"/>
              <a:gd name="T37" fmla="*/ 147 h 295"/>
              <a:gd name="T38" fmla="*/ 678 w 803"/>
              <a:gd name="T39" fmla="*/ 77 h 295"/>
              <a:gd name="T40" fmla="*/ 717 w 803"/>
              <a:gd name="T41" fmla="*/ 179 h 295"/>
              <a:gd name="T42" fmla="*/ 780 w 803"/>
              <a:gd name="T43" fmla="*/ 241 h 295"/>
              <a:gd name="T44" fmla="*/ 803 w 803"/>
              <a:gd name="T45" fmla="*/ 210 h 29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803"/>
              <a:gd name="T70" fmla="*/ 0 h 295"/>
              <a:gd name="T71" fmla="*/ 803 w 803"/>
              <a:gd name="T72" fmla="*/ 295 h 295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803" h="295">
                <a:moveTo>
                  <a:pt x="0" y="155"/>
                </a:moveTo>
                <a:cubicBezTo>
                  <a:pt x="34" y="111"/>
                  <a:pt x="26" y="106"/>
                  <a:pt x="8" y="54"/>
                </a:cubicBezTo>
                <a:cubicBezTo>
                  <a:pt x="11" y="38"/>
                  <a:pt x="3" y="16"/>
                  <a:pt x="16" y="7"/>
                </a:cubicBezTo>
                <a:cubicBezTo>
                  <a:pt x="25" y="0"/>
                  <a:pt x="34" y="21"/>
                  <a:pt x="39" y="31"/>
                </a:cubicBezTo>
                <a:cubicBezTo>
                  <a:pt x="47" y="45"/>
                  <a:pt x="48" y="62"/>
                  <a:pt x="55" y="77"/>
                </a:cubicBezTo>
                <a:cubicBezTo>
                  <a:pt x="77" y="123"/>
                  <a:pt x="59" y="104"/>
                  <a:pt x="117" y="124"/>
                </a:cubicBezTo>
                <a:cubicBezTo>
                  <a:pt x="125" y="121"/>
                  <a:pt x="136" y="123"/>
                  <a:pt x="141" y="116"/>
                </a:cubicBezTo>
                <a:cubicBezTo>
                  <a:pt x="151" y="103"/>
                  <a:pt x="156" y="69"/>
                  <a:pt x="156" y="69"/>
                </a:cubicBezTo>
                <a:cubicBezTo>
                  <a:pt x="173" y="95"/>
                  <a:pt x="173" y="120"/>
                  <a:pt x="187" y="147"/>
                </a:cubicBezTo>
                <a:cubicBezTo>
                  <a:pt x="200" y="173"/>
                  <a:pt x="214" y="197"/>
                  <a:pt x="226" y="225"/>
                </a:cubicBezTo>
                <a:cubicBezTo>
                  <a:pt x="241" y="262"/>
                  <a:pt x="221" y="282"/>
                  <a:pt x="265" y="295"/>
                </a:cubicBezTo>
                <a:cubicBezTo>
                  <a:pt x="275" y="280"/>
                  <a:pt x="286" y="264"/>
                  <a:pt x="296" y="249"/>
                </a:cubicBezTo>
                <a:cubicBezTo>
                  <a:pt x="356" y="160"/>
                  <a:pt x="261" y="168"/>
                  <a:pt x="335" y="116"/>
                </a:cubicBezTo>
                <a:cubicBezTo>
                  <a:pt x="387" y="151"/>
                  <a:pt x="385" y="228"/>
                  <a:pt x="444" y="249"/>
                </a:cubicBezTo>
                <a:cubicBezTo>
                  <a:pt x="452" y="239"/>
                  <a:pt x="462" y="230"/>
                  <a:pt x="468" y="218"/>
                </a:cubicBezTo>
                <a:cubicBezTo>
                  <a:pt x="499" y="157"/>
                  <a:pt x="467" y="72"/>
                  <a:pt x="530" y="31"/>
                </a:cubicBezTo>
                <a:cubicBezTo>
                  <a:pt x="587" y="67"/>
                  <a:pt x="518" y="15"/>
                  <a:pt x="561" y="101"/>
                </a:cubicBezTo>
                <a:cubicBezTo>
                  <a:pt x="565" y="108"/>
                  <a:pt x="577" y="105"/>
                  <a:pt x="585" y="108"/>
                </a:cubicBezTo>
                <a:cubicBezTo>
                  <a:pt x="616" y="122"/>
                  <a:pt x="629" y="131"/>
                  <a:pt x="655" y="147"/>
                </a:cubicBezTo>
                <a:cubicBezTo>
                  <a:pt x="663" y="124"/>
                  <a:pt x="678" y="77"/>
                  <a:pt x="678" y="77"/>
                </a:cubicBezTo>
                <a:cubicBezTo>
                  <a:pt x="699" y="109"/>
                  <a:pt x="705" y="142"/>
                  <a:pt x="717" y="179"/>
                </a:cubicBezTo>
                <a:cubicBezTo>
                  <a:pt x="726" y="206"/>
                  <a:pt x="758" y="226"/>
                  <a:pt x="780" y="241"/>
                </a:cubicBezTo>
                <a:cubicBezTo>
                  <a:pt x="797" y="215"/>
                  <a:pt x="789" y="224"/>
                  <a:pt x="803" y="21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2413000" y="3022616"/>
            <a:ext cx="730250" cy="366713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signal</a:t>
            </a:r>
          </a:p>
        </p:txBody>
      </p:sp>
      <p:sp>
        <p:nvSpPr>
          <p:cNvPr id="39" name="Text Box 35"/>
          <p:cNvSpPr txBox="1">
            <a:spLocks noChangeArrowheads="1"/>
          </p:cNvSpPr>
          <p:nvPr/>
        </p:nvSpPr>
        <p:spPr bwMode="auto">
          <a:xfrm>
            <a:off x="4840288" y="3000391"/>
            <a:ext cx="666750" cy="366713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noise</a:t>
            </a:r>
          </a:p>
        </p:txBody>
      </p:sp>
      <p:sp>
        <p:nvSpPr>
          <p:cNvPr id="40" name="Text Box 36"/>
          <p:cNvSpPr txBox="1">
            <a:spLocks noChangeArrowheads="1"/>
          </p:cNvSpPr>
          <p:nvPr/>
        </p:nvSpPr>
        <p:spPr bwMode="auto">
          <a:xfrm>
            <a:off x="6732588" y="3000391"/>
            <a:ext cx="2054254" cy="366767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signal + noise</a:t>
            </a:r>
          </a:p>
        </p:txBody>
      </p:sp>
      <p:sp>
        <p:nvSpPr>
          <p:cNvPr id="41" name="Text Box 37"/>
          <p:cNvSpPr txBox="1">
            <a:spLocks noChangeArrowheads="1"/>
          </p:cNvSpPr>
          <p:nvPr/>
        </p:nvSpPr>
        <p:spPr bwMode="auto">
          <a:xfrm>
            <a:off x="439738" y="1390666"/>
            <a:ext cx="641350" cy="641350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High</a:t>
            </a:r>
          </a:p>
          <a:p>
            <a:r>
              <a:rPr lang="en-US" sz="1800"/>
              <a:t>SNR</a:t>
            </a:r>
          </a:p>
        </p:txBody>
      </p: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533400" y="3619516"/>
            <a:ext cx="628650" cy="641350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Low</a:t>
            </a:r>
          </a:p>
          <a:p>
            <a:r>
              <a:rPr lang="en-US" sz="1800"/>
              <a:t>SNR</a:t>
            </a:r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2559050" y="5122879"/>
            <a:ext cx="871538" cy="366712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SNR = </a:t>
            </a:r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3643313" y="5286391"/>
            <a:ext cx="3367087" cy="2857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 Box 41"/>
          <p:cNvSpPr txBox="1">
            <a:spLocks noChangeArrowheads="1"/>
          </p:cNvSpPr>
          <p:nvPr/>
        </p:nvSpPr>
        <p:spPr bwMode="auto">
          <a:xfrm>
            <a:off x="4159250" y="4905391"/>
            <a:ext cx="2241550" cy="366713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Average Signal Power</a:t>
            </a:r>
          </a:p>
        </p:txBody>
      </p:sp>
      <p:sp>
        <p:nvSpPr>
          <p:cNvPr id="46" name="Text Box 42"/>
          <p:cNvSpPr txBox="1">
            <a:spLocks noChangeArrowheads="1"/>
          </p:cNvSpPr>
          <p:nvPr/>
        </p:nvSpPr>
        <p:spPr bwMode="auto">
          <a:xfrm>
            <a:off x="4181475" y="5348304"/>
            <a:ext cx="2190750" cy="366712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Average Noise Power</a:t>
            </a:r>
          </a:p>
        </p:txBody>
      </p:sp>
      <p:sp>
        <p:nvSpPr>
          <p:cNvPr id="47" name="Text Box 43"/>
          <p:cNvSpPr txBox="1">
            <a:spLocks noChangeArrowheads="1"/>
          </p:cNvSpPr>
          <p:nvPr/>
        </p:nvSpPr>
        <p:spPr bwMode="auto">
          <a:xfrm>
            <a:off x="3048000" y="5786454"/>
            <a:ext cx="3276600" cy="4159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993300"/>
                </a:solidFill>
              </a:rPr>
              <a:t>SNR (dB) =  10 log</a:t>
            </a:r>
            <a:r>
              <a:rPr lang="en-US" sz="2000" baseline="-25000">
                <a:solidFill>
                  <a:srgbClr val="993300"/>
                </a:solidFill>
              </a:rPr>
              <a:t>10</a:t>
            </a:r>
            <a:r>
              <a:rPr lang="en-US" sz="2000">
                <a:solidFill>
                  <a:srgbClr val="FF0066"/>
                </a:solidFill>
              </a:rPr>
              <a:t> </a:t>
            </a:r>
            <a:r>
              <a:rPr lang="en-US" sz="2000">
                <a:solidFill>
                  <a:srgbClr val="993300"/>
                </a:solidFill>
              </a:rPr>
              <a:t>SNR</a:t>
            </a:r>
          </a:p>
        </p:txBody>
      </p:sp>
      <p:sp>
        <p:nvSpPr>
          <p:cNvPr id="48" name="Text Box 44"/>
          <p:cNvSpPr txBox="1">
            <a:spLocks noChangeArrowheads="1"/>
          </p:cNvSpPr>
          <p:nvPr/>
        </p:nvSpPr>
        <p:spPr bwMode="auto">
          <a:xfrm>
            <a:off x="3765550" y="2103454"/>
            <a:ext cx="347663" cy="333375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/>
              <a:t>t</a:t>
            </a:r>
          </a:p>
        </p:txBody>
      </p:sp>
      <p:sp>
        <p:nvSpPr>
          <p:cNvPr id="49" name="Text Box 45"/>
          <p:cNvSpPr txBox="1">
            <a:spLocks noChangeArrowheads="1"/>
          </p:cNvSpPr>
          <p:nvPr/>
        </p:nvSpPr>
        <p:spPr bwMode="auto">
          <a:xfrm>
            <a:off x="5937250" y="2068529"/>
            <a:ext cx="347663" cy="333375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/>
              <a:t>t</a:t>
            </a:r>
          </a:p>
        </p:txBody>
      </p:sp>
      <p:sp>
        <p:nvSpPr>
          <p:cNvPr id="50" name="Text Box 46"/>
          <p:cNvSpPr txBox="1">
            <a:spLocks noChangeArrowheads="1"/>
          </p:cNvSpPr>
          <p:nvPr/>
        </p:nvSpPr>
        <p:spPr bwMode="auto">
          <a:xfrm>
            <a:off x="8280400" y="2033604"/>
            <a:ext cx="347663" cy="333375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/>
              <a:t>t</a:t>
            </a:r>
          </a:p>
        </p:txBody>
      </p:sp>
      <p:sp>
        <p:nvSpPr>
          <p:cNvPr id="51" name="Text Box 47"/>
          <p:cNvSpPr txBox="1">
            <a:spLocks noChangeArrowheads="1"/>
          </p:cNvSpPr>
          <p:nvPr/>
        </p:nvSpPr>
        <p:spPr bwMode="auto">
          <a:xfrm>
            <a:off x="3635375" y="4218004"/>
            <a:ext cx="347663" cy="333375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/>
              <a:t>t</a:t>
            </a:r>
          </a:p>
        </p:txBody>
      </p:sp>
      <p:sp>
        <p:nvSpPr>
          <p:cNvPr id="52" name="Text Box 48"/>
          <p:cNvSpPr txBox="1">
            <a:spLocks noChangeArrowheads="1"/>
          </p:cNvSpPr>
          <p:nvPr/>
        </p:nvSpPr>
        <p:spPr bwMode="auto">
          <a:xfrm>
            <a:off x="5921375" y="4168791"/>
            <a:ext cx="347663" cy="333375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/>
              <a:t>t</a:t>
            </a:r>
          </a:p>
        </p:txBody>
      </p:sp>
      <p:sp>
        <p:nvSpPr>
          <p:cNvPr id="53" name="Text Box 49"/>
          <p:cNvSpPr txBox="1">
            <a:spLocks noChangeArrowheads="1"/>
          </p:cNvSpPr>
          <p:nvPr/>
        </p:nvSpPr>
        <p:spPr bwMode="auto">
          <a:xfrm>
            <a:off x="8250238" y="4119579"/>
            <a:ext cx="347662" cy="333375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/>
              <a:t>t</a:t>
            </a:r>
          </a:p>
        </p:txBody>
      </p:sp>
      <p:sp>
        <p:nvSpPr>
          <p:cNvPr id="54" name="Text Box 240"/>
          <p:cNvSpPr txBox="1">
            <a:spLocks noChangeArrowheads="1"/>
          </p:cNvSpPr>
          <p:nvPr/>
        </p:nvSpPr>
        <p:spPr bwMode="auto">
          <a:xfrm>
            <a:off x="7072344" y="5815032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pPr eaLnBrk="0" hangingPunct="0"/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7358"/>
            <a:ext cx="8229600" cy="4657724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For a noisy channel of bandwidth</a:t>
            </a:r>
            <a:r>
              <a:rPr lang="en-US" dirty="0" smtClean="0">
                <a:solidFill>
                  <a:schemeClr val="accent6"/>
                </a:solidFill>
              </a:rPr>
              <a:t> H </a:t>
            </a:r>
            <a:r>
              <a:rPr lang="en-US" dirty="0" smtClean="0"/>
              <a:t>Hz. and a signal-to-noise ratio </a:t>
            </a:r>
            <a:r>
              <a:rPr lang="en-US" dirty="0" smtClean="0">
                <a:solidFill>
                  <a:schemeClr val="accent6"/>
                </a:solidFill>
              </a:rPr>
              <a:t>SNR</a:t>
            </a:r>
            <a:r>
              <a:rPr lang="en-US" dirty="0" smtClean="0"/>
              <a:t>, the max. data rate::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Regardless of the number of signal levels used and the frequency of the sampling.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85752"/>
            <a:ext cx="8785225" cy="1357298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Shannon’s Channel Capacity Result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6"/>
                </a:solidFill>
                <a:effectLst/>
              </a:rPr>
              <a:t>{assuming only thermal noise}</a:t>
            </a:r>
            <a:endParaRPr lang="en-US" dirty="0" smtClean="0">
              <a:solidFill>
                <a:schemeClr val="accent6"/>
              </a:solidFill>
              <a:effectLst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71538" y="3214686"/>
            <a:ext cx="6500858" cy="1000132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sz="3200" b="1" dirty="0">
                <a:solidFill>
                  <a:schemeClr val="accent6"/>
                </a:solidFill>
              </a:rPr>
              <a:t>C = H log </a:t>
            </a:r>
            <a:r>
              <a:rPr lang="en-US" sz="3200" b="1" baseline="-25000" dirty="0">
                <a:solidFill>
                  <a:schemeClr val="accent6"/>
                </a:solidFill>
              </a:rPr>
              <a:t>2</a:t>
            </a:r>
            <a:r>
              <a:rPr lang="en-US" sz="3200" b="1" dirty="0">
                <a:solidFill>
                  <a:schemeClr val="accent6"/>
                </a:solidFill>
              </a:rPr>
              <a:t> (1 + SNR)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929718" cy="4786346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Telephone channel (3400 Hz) at 40 dB SNR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C = H log 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(1+SNR) b/s</a:t>
            </a:r>
          </a:p>
          <a:p>
            <a:pPr>
              <a:buFontTx/>
              <a:buNone/>
            </a:pPr>
            <a:r>
              <a:rPr lang="en-US" dirty="0" smtClean="0"/>
              <a:t>SNR (dB) = 40 dB</a:t>
            </a:r>
          </a:p>
          <a:p>
            <a:pPr>
              <a:buFontTx/>
              <a:buNone/>
            </a:pPr>
            <a:r>
              <a:rPr lang="en-US" dirty="0" smtClean="0"/>
              <a:t>40 =10 log </a:t>
            </a:r>
            <a:r>
              <a:rPr lang="en-US" baseline="-25000" dirty="0" smtClean="0"/>
              <a:t>10</a:t>
            </a:r>
            <a:r>
              <a:rPr lang="en-US" dirty="0" smtClean="0"/>
              <a:t> (SNR) </a:t>
            </a:r>
          </a:p>
          <a:p>
            <a:pPr>
              <a:buFontTx/>
              <a:buNone/>
            </a:pPr>
            <a:r>
              <a:rPr lang="en-US" dirty="0" smtClean="0"/>
              <a:t>4 = log </a:t>
            </a:r>
            <a:r>
              <a:rPr lang="en-US" baseline="-25000" dirty="0" smtClean="0"/>
              <a:t>10</a:t>
            </a:r>
            <a:r>
              <a:rPr lang="en-US" dirty="0" smtClean="0"/>
              <a:t> (SNR)</a:t>
            </a:r>
          </a:p>
          <a:p>
            <a:pPr>
              <a:buFontTx/>
              <a:buNone/>
            </a:pPr>
            <a:r>
              <a:rPr lang="en-US" dirty="0" smtClean="0"/>
              <a:t>SNR =10,000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C = 3400 log 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(10001)</a:t>
            </a:r>
            <a:r>
              <a:rPr lang="en-US" dirty="0" smtClean="0"/>
              <a:t> = 44.8 kbps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1462"/>
            <a:ext cx="8964613" cy="107157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Shannon Example – Noisy Channel</a:t>
            </a:r>
            <a:endParaRPr lang="en-US" sz="2800" dirty="0" smtClean="0"/>
          </a:p>
        </p:txBody>
      </p:sp>
      <p:sp>
        <p:nvSpPr>
          <p:cNvPr id="8" name="Text Box 240"/>
          <p:cNvSpPr txBox="1">
            <a:spLocks noChangeArrowheads="1"/>
          </p:cNvSpPr>
          <p:nvPr/>
        </p:nvSpPr>
        <p:spPr bwMode="auto">
          <a:xfrm>
            <a:off x="7072330" y="5786454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pPr eaLnBrk="0" hangingPunct="0"/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Communications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76" y="1071546"/>
            <a:ext cx="8229600" cy="4800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Analog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0033CC"/>
                </a:solidFill>
                <a:latin typeface="Comic Sans MS" pitchFamily="66" charset="0"/>
              </a:rPr>
              <a:t>Digital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correspond roughly to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chemeClr val="accent2"/>
                </a:solidFill>
              </a:rPr>
              <a:t>continuous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and</a:t>
            </a:r>
            <a:r>
              <a:rPr lang="en-US" sz="2800" i="1" dirty="0" smtClean="0">
                <a:solidFill>
                  <a:schemeClr val="accent2"/>
                </a:solidFill>
              </a:rPr>
              <a:t> </a:t>
            </a:r>
            <a:r>
              <a:rPr lang="en-US" sz="2800" i="1" dirty="0" smtClean="0">
                <a:solidFill>
                  <a:srgbClr val="0033CC"/>
                </a:solidFill>
              </a:rPr>
              <a:t>discrete</a:t>
            </a:r>
            <a:r>
              <a:rPr lang="en-US" sz="2800" i="1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, respectively.</a:t>
            </a:r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These two terms can be used in three contexts: data, signals, transmissions.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sz="2800" dirty="0" smtClean="0"/>
              <a:t>1. data:: entities that convey meaning.</a:t>
            </a:r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analog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– voice and video are continuously</a:t>
            </a:r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			 varying patterns of intensity.</a:t>
            </a:r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33CC"/>
                </a:solidFill>
                <a:latin typeface="Comic Sans MS" pitchFamily="66" charset="0"/>
              </a:rPr>
              <a:t>digital</a:t>
            </a:r>
            <a:r>
              <a:rPr lang="en-US" sz="2800" dirty="0" smtClean="0"/>
              <a:t> -  take on discrete values (e.g., integers, ASCII text).</a:t>
            </a:r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US" sz="2800" i="1" dirty="0" smtClean="0"/>
              <a:t>Data are propagated from one point to another by means of </a:t>
            </a:r>
            <a:r>
              <a:rPr lang="en-US" sz="2800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electrical signals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Rectangle 1028"/>
          <p:cNvSpPr>
            <a:spLocks noChangeArrowheads="1"/>
          </p:cNvSpPr>
          <p:nvPr/>
        </p:nvSpPr>
        <p:spPr bwMode="auto">
          <a:xfrm>
            <a:off x="7572396" y="5643578"/>
            <a:ext cx="1500198" cy="584775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006600"/>
                </a:solidFill>
              </a:rPr>
              <a:t>DCC</a:t>
            </a:r>
            <a:r>
              <a:rPr lang="en-US" sz="1600" b="1" dirty="0">
                <a:solidFill>
                  <a:schemeClr val="accent1"/>
                </a:solidFill>
              </a:rPr>
              <a:t> 6</a:t>
            </a:r>
            <a:r>
              <a:rPr lang="en-US" sz="1600" b="1" baseline="30000" dirty="0">
                <a:solidFill>
                  <a:schemeClr val="accent1"/>
                </a:solidFill>
              </a:rPr>
              <a:t>th</a:t>
            </a:r>
            <a:r>
              <a:rPr lang="en-US" sz="1600" b="1" dirty="0">
                <a:solidFill>
                  <a:schemeClr val="accent1"/>
                </a:solidFill>
              </a:rPr>
              <a:t> </a:t>
            </a:r>
            <a:r>
              <a:rPr lang="en-US" sz="1600" b="1" dirty="0" smtClean="0">
                <a:solidFill>
                  <a:schemeClr val="accent1"/>
                </a:solidFill>
              </a:rPr>
              <a:t>Ed.</a:t>
            </a:r>
          </a:p>
          <a:p>
            <a:pPr algn="ctr" eaLnBrk="1" hangingPunct="1"/>
            <a:r>
              <a:rPr lang="en-US" sz="1600" b="1" dirty="0" smtClean="0">
                <a:solidFill>
                  <a:schemeClr val="accent1"/>
                </a:solidFill>
              </a:rPr>
              <a:t>Stallings</a:t>
            </a:r>
            <a:endParaRPr lang="en-US" sz="1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 </a:t>
            </a:r>
            <a:r>
              <a:rPr lang="en-US" dirty="0" err="1" smtClean="0"/>
              <a:t>vs</a:t>
            </a:r>
            <a:r>
              <a:rPr lang="en-US" dirty="0" smtClean="0"/>
              <a:t> Digital </a:t>
            </a:r>
            <a:r>
              <a:rPr lang="en-US" sz="3600" dirty="0" smtClean="0"/>
              <a:t>(three contexts)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08849" y="945533"/>
            <a:ext cx="6606423" cy="5483863"/>
          </a:xfrm>
          <a:prstGeom prst="rect">
            <a:avLst/>
          </a:prstGeom>
          <a:noFill/>
        </p:spPr>
      </p:pic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4572000" y="4592647"/>
            <a:ext cx="214314" cy="193675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072330" y="4643446"/>
            <a:ext cx="214314" cy="193675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072330" y="5878531"/>
            <a:ext cx="214314" cy="193675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1028"/>
          <p:cNvSpPr>
            <a:spLocks noChangeArrowheads="1"/>
          </p:cNvSpPr>
          <p:nvPr/>
        </p:nvSpPr>
        <p:spPr bwMode="auto">
          <a:xfrm>
            <a:off x="7500958" y="5643578"/>
            <a:ext cx="1500198" cy="584775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006600"/>
                </a:solidFill>
              </a:rPr>
              <a:t>DCC</a:t>
            </a:r>
            <a:r>
              <a:rPr lang="en-US" sz="1600" b="1" dirty="0">
                <a:solidFill>
                  <a:schemeClr val="accent1"/>
                </a:solidFill>
              </a:rPr>
              <a:t> 6</a:t>
            </a:r>
            <a:r>
              <a:rPr lang="en-US" sz="1600" b="1" baseline="30000" dirty="0">
                <a:solidFill>
                  <a:schemeClr val="accent1"/>
                </a:solidFill>
              </a:rPr>
              <a:t>th</a:t>
            </a:r>
            <a:r>
              <a:rPr lang="en-US" sz="1600" b="1" dirty="0">
                <a:solidFill>
                  <a:schemeClr val="accent1"/>
                </a:solidFill>
              </a:rPr>
              <a:t> </a:t>
            </a:r>
            <a:r>
              <a:rPr lang="en-US" sz="1600" b="1" dirty="0" smtClean="0">
                <a:solidFill>
                  <a:schemeClr val="accent1"/>
                </a:solidFill>
              </a:rPr>
              <a:t>Ed.</a:t>
            </a:r>
          </a:p>
          <a:p>
            <a:pPr algn="ctr" eaLnBrk="1" hangingPunct="1"/>
            <a:r>
              <a:rPr lang="en-US" sz="1600" b="1" dirty="0" smtClean="0">
                <a:solidFill>
                  <a:schemeClr val="accent1"/>
                </a:solidFill>
              </a:rPr>
              <a:t>Stallings</a:t>
            </a:r>
            <a:endParaRPr lang="en-US" sz="1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 and Digital Signaling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472518" cy="4800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 smtClean="0"/>
              <a:t>signals:: electric or electromagnetic encoding of data.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2. signaling ::  is the act of propagating the signal along a suitable medium.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Analog signal </a:t>
            </a:r>
            <a:r>
              <a:rPr lang="en-US" dirty="0" smtClean="0"/>
              <a:t>– a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continuously varying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electromagnetic wave that may be propagated over a variety of medium depending on the spectrum (e.g., wire, twisted pair, coaxial cable, fiber optic cable and atmosphere or space  propagation).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 and Digital Signaling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digital signal </a:t>
            </a:r>
            <a:r>
              <a:rPr lang="en-US" dirty="0" smtClean="0"/>
              <a:t>– a sequence of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voltage pulses</a:t>
            </a:r>
            <a:r>
              <a:rPr lang="en-US" dirty="0" smtClean="0"/>
              <a:t> that may be transmitted over a wire medium.</a:t>
            </a:r>
          </a:p>
          <a:p>
            <a:pPr marL="609600" indent="-609600">
              <a:buFontTx/>
              <a:buNone/>
            </a:pPr>
            <a:r>
              <a:rPr lang="en-US" dirty="0" smtClean="0"/>
              <a:t>Note – analog signals to represent analog data and digital signals to represent digital data are </a:t>
            </a:r>
            <a:r>
              <a:rPr lang="en-US" dirty="0" smtClean="0">
                <a:solidFill>
                  <a:srgbClr val="008000"/>
                </a:solidFill>
              </a:rPr>
              <a:t>not</a:t>
            </a:r>
            <a:r>
              <a:rPr lang="en-US" dirty="0" smtClean="0"/>
              <a:t> the only possibilities.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Means by which data are propagated.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Analog Signals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Continuously variable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Various media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wire, fiber optic, space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Speech bandwidth 100Hz to 7kHz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Telephone bandwidth 300Hz to 3400Hz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Video bandwidth 4MHz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33CC"/>
                </a:solidFill>
              </a:rPr>
              <a:t>Digital Signals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Use two DC components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Rectangle 1028"/>
          <p:cNvSpPr>
            <a:spLocks noChangeArrowheads="1"/>
          </p:cNvSpPr>
          <p:nvPr/>
        </p:nvSpPr>
        <p:spPr bwMode="auto">
          <a:xfrm>
            <a:off x="7572396" y="5643578"/>
            <a:ext cx="1500198" cy="584775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006600"/>
                </a:solidFill>
              </a:rPr>
              <a:t>DCC</a:t>
            </a:r>
            <a:r>
              <a:rPr lang="en-US" sz="1600" b="1" dirty="0">
                <a:solidFill>
                  <a:schemeClr val="accent1"/>
                </a:solidFill>
              </a:rPr>
              <a:t> 6</a:t>
            </a:r>
            <a:r>
              <a:rPr lang="en-US" sz="1600" b="1" baseline="30000" dirty="0">
                <a:solidFill>
                  <a:schemeClr val="accent1"/>
                </a:solidFill>
              </a:rPr>
              <a:t>th</a:t>
            </a:r>
            <a:r>
              <a:rPr lang="en-US" sz="1600" b="1" dirty="0">
                <a:solidFill>
                  <a:schemeClr val="accent1"/>
                </a:solidFill>
              </a:rPr>
              <a:t> </a:t>
            </a:r>
            <a:r>
              <a:rPr lang="en-US" sz="1600" b="1" dirty="0" smtClean="0">
                <a:solidFill>
                  <a:schemeClr val="accent1"/>
                </a:solidFill>
              </a:rPr>
              <a:t>Ed.</a:t>
            </a:r>
          </a:p>
          <a:p>
            <a:pPr algn="ctr" eaLnBrk="1" hangingPunct="1"/>
            <a:r>
              <a:rPr lang="en-US" sz="1600" b="1" dirty="0" smtClean="0">
                <a:solidFill>
                  <a:schemeClr val="accent1"/>
                </a:solidFill>
              </a:rPr>
              <a:t>Stallings</a:t>
            </a:r>
            <a:endParaRPr lang="en-US" sz="1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 and Digital Signaling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Digital data </a:t>
            </a:r>
            <a:r>
              <a:rPr lang="en-US" dirty="0" smtClean="0"/>
              <a:t>can be represented by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analog signals </a:t>
            </a:r>
            <a:r>
              <a:rPr lang="en-US" dirty="0" smtClean="0"/>
              <a:t>using a </a:t>
            </a:r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modem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(modulator/demodulator).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US" sz="2800" dirty="0" smtClean="0">
                <a:solidFill>
                  <a:schemeClr val="tx2"/>
                </a:solidFill>
              </a:rPr>
              <a:t>The </a:t>
            </a:r>
            <a:r>
              <a:rPr lang="en-US" sz="2800" dirty="0" smtClean="0">
                <a:solidFill>
                  <a:srgbClr val="0033CC"/>
                </a:solidFill>
              </a:rPr>
              <a:t>digital data </a:t>
            </a:r>
            <a:r>
              <a:rPr lang="en-US" sz="2800" dirty="0" smtClean="0">
                <a:solidFill>
                  <a:schemeClr val="tx2"/>
                </a:solidFill>
              </a:rPr>
              <a:t>is encoded on a carrier frequency.</a:t>
            </a:r>
          </a:p>
          <a:p>
            <a:pPr>
              <a:buFontTx/>
              <a:buNone/>
            </a:pPr>
            <a:endParaRPr lang="en-US" sz="2800" i="1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Analog data </a:t>
            </a:r>
            <a:r>
              <a:rPr lang="en-US" dirty="0" smtClean="0">
                <a:solidFill>
                  <a:schemeClr val="tx2"/>
                </a:solidFill>
              </a:rPr>
              <a:t>can be represented by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digital signals </a:t>
            </a:r>
            <a:r>
              <a:rPr lang="en-US" dirty="0" smtClean="0">
                <a:solidFill>
                  <a:schemeClr val="tx2"/>
                </a:solidFill>
              </a:rPr>
              <a:t>using a </a:t>
            </a:r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codec (coder-decoder).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Layer Outline </a:t>
            </a:r>
            <a:r>
              <a:rPr lang="en-US" sz="2800" dirty="0" smtClean="0"/>
              <a:t>(Part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472518" cy="4800600"/>
          </a:xfrm>
        </p:spPr>
        <p:txBody>
          <a:bodyPr/>
          <a:lstStyle/>
          <a:p>
            <a:r>
              <a:rPr lang="en-US" sz="4000" dirty="0" smtClean="0"/>
              <a:t>Definitions</a:t>
            </a:r>
          </a:p>
          <a:p>
            <a:r>
              <a:rPr lang="en-US" sz="4000" dirty="0" err="1" smtClean="0"/>
              <a:t>Nyquist</a:t>
            </a:r>
            <a:r>
              <a:rPr lang="en-US" sz="4000" dirty="0" smtClean="0"/>
              <a:t> Theorem - noiseless</a:t>
            </a:r>
          </a:p>
          <a:p>
            <a:r>
              <a:rPr lang="en-US" sz="4000" dirty="0" smtClean="0"/>
              <a:t>Shannon’s Result – with noise</a:t>
            </a:r>
          </a:p>
          <a:p>
            <a:r>
              <a:rPr lang="en-US" sz="4000" dirty="0" smtClean="0"/>
              <a:t>Analog versus Digital </a:t>
            </a:r>
          </a:p>
          <a:p>
            <a:r>
              <a:rPr lang="en-US" sz="4000" dirty="0" smtClean="0"/>
              <a:t>Amplifier versus </a:t>
            </a:r>
            <a:r>
              <a:rPr lang="en-US" sz="4000" dirty="0" smtClean="0"/>
              <a:t>Repeater</a:t>
            </a:r>
          </a:p>
          <a:p>
            <a:r>
              <a:rPr lang="en-US" sz="4000" dirty="0" smtClean="0"/>
              <a:t>Advantages/Disadvantages of Analog </a:t>
            </a:r>
            <a:r>
              <a:rPr lang="en-US" sz="4000" dirty="0" err="1" smtClean="0"/>
              <a:t>vs</a:t>
            </a:r>
            <a:r>
              <a:rPr lang="en-US" sz="4000" dirty="0" smtClean="0"/>
              <a:t> Digital Transmissions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571480"/>
            <a:ext cx="8785225" cy="792162"/>
          </a:xfrm>
        </p:spPr>
        <p:txBody>
          <a:bodyPr/>
          <a:lstStyle/>
          <a:p>
            <a:r>
              <a:rPr lang="en-US" dirty="0" smtClean="0"/>
              <a:t>Analog Signals Carrying</a:t>
            </a:r>
            <a:br>
              <a:rPr lang="en-US" dirty="0" smtClean="0"/>
            </a:br>
            <a:r>
              <a:rPr lang="en-US" dirty="0" smtClean="0">
                <a:solidFill>
                  <a:schemeClr val="accent2"/>
                </a:solidFill>
              </a:rPr>
              <a:t>Analog and Digital Data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55797"/>
          <a:stretch>
            <a:fillRect/>
          </a:stretch>
        </p:blipFill>
        <p:spPr bwMode="auto">
          <a:xfrm>
            <a:off x="214282" y="1714488"/>
            <a:ext cx="8068776" cy="436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028"/>
          <p:cNvSpPr>
            <a:spLocks noChangeArrowheads="1"/>
          </p:cNvSpPr>
          <p:nvPr/>
        </p:nvSpPr>
        <p:spPr bwMode="auto">
          <a:xfrm>
            <a:off x="7786710" y="5429264"/>
            <a:ext cx="1285884" cy="830997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006600"/>
                </a:solidFill>
              </a:rPr>
              <a:t>DCC</a:t>
            </a:r>
            <a:r>
              <a:rPr lang="en-US" sz="1600" b="1" dirty="0">
                <a:solidFill>
                  <a:schemeClr val="accent1"/>
                </a:solidFill>
              </a:rPr>
              <a:t> 6</a:t>
            </a:r>
            <a:r>
              <a:rPr lang="en-US" sz="1600" b="1" baseline="30000" dirty="0">
                <a:solidFill>
                  <a:schemeClr val="accent1"/>
                </a:solidFill>
              </a:rPr>
              <a:t>th</a:t>
            </a:r>
            <a:r>
              <a:rPr lang="en-US" sz="1600" b="1" dirty="0">
                <a:solidFill>
                  <a:schemeClr val="accent1"/>
                </a:solidFill>
              </a:rPr>
              <a:t> </a:t>
            </a:r>
            <a:r>
              <a:rPr lang="en-US" sz="1600" b="1" dirty="0" smtClean="0">
                <a:solidFill>
                  <a:schemeClr val="accent1"/>
                </a:solidFill>
              </a:rPr>
              <a:t>Ed.</a:t>
            </a:r>
          </a:p>
          <a:p>
            <a:pPr algn="ctr" eaLnBrk="1" hangingPunct="1"/>
            <a:r>
              <a:rPr lang="en-US" sz="1600" b="1" dirty="0" smtClean="0">
                <a:solidFill>
                  <a:schemeClr val="accent1"/>
                </a:solidFill>
              </a:rPr>
              <a:t>Stallings</a:t>
            </a:r>
            <a:endParaRPr lang="en-US" sz="1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31" y="571480"/>
            <a:ext cx="8785225" cy="792162"/>
          </a:xfrm>
        </p:spPr>
        <p:txBody>
          <a:bodyPr/>
          <a:lstStyle/>
          <a:p>
            <a:r>
              <a:rPr lang="en-US" dirty="0" smtClean="0"/>
              <a:t>Digital Signals Carrying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Analog and Digital Data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47681" b="8261"/>
          <a:stretch>
            <a:fillRect/>
          </a:stretch>
        </p:blipFill>
        <p:spPr bwMode="auto">
          <a:xfrm>
            <a:off x="71406" y="1714488"/>
            <a:ext cx="8219419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028"/>
          <p:cNvSpPr>
            <a:spLocks noChangeArrowheads="1"/>
          </p:cNvSpPr>
          <p:nvPr/>
        </p:nvSpPr>
        <p:spPr bwMode="auto">
          <a:xfrm>
            <a:off x="7929586" y="5429264"/>
            <a:ext cx="1143008" cy="830997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006600"/>
                </a:solidFill>
              </a:rPr>
              <a:t>DCC</a:t>
            </a:r>
            <a:r>
              <a:rPr lang="en-US" sz="1600" b="1" dirty="0">
                <a:solidFill>
                  <a:schemeClr val="accent1"/>
                </a:solidFill>
              </a:rPr>
              <a:t> 6</a:t>
            </a:r>
            <a:r>
              <a:rPr lang="en-US" sz="1600" b="1" baseline="30000" dirty="0">
                <a:solidFill>
                  <a:schemeClr val="accent1"/>
                </a:solidFill>
              </a:rPr>
              <a:t>th</a:t>
            </a:r>
            <a:r>
              <a:rPr lang="en-US" sz="1600" b="1" dirty="0">
                <a:solidFill>
                  <a:schemeClr val="accent1"/>
                </a:solidFill>
              </a:rPr>
              <a:t> </a:t>
            </a:r>
            <a:r>
              <a:rPr lang="en-US" sz="1600" b="1" dirty="0" smtClean="0">
                <a:solidFill>
                  <a:schemeClr val="accent1"/>
                </a:solidFill>
              </a:rPr>
              <a:t>Ed.</a:t>
            </a:r>
          </a:p>
          <a:p>
            <a:pPr algn="ctr" eaLnBrk="1" hangingPunct="1"/>
            <a:r>
              <a:rPr lang="en-US" sz="1600" b="1" dirty="0" smtClean="0">
                <a:solidFill>
                  <a:schemeClr val="accent1"/>
                </a:solidFill>
              </a:rPr>
              <a:t>Stallings</a:t>
            </a:r>
            <a:endParaRPr lang="en-US" sz="1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 </a:t>
            </a:r>
            <a:r>
              <a:rPr lang="en-US" dirty="0" err="1" smtClean="0"/>
              <a:t>vs</a:t>
            </a:r>
            <a:r>
              <a:rPr lang="en-US" dirty="0" smtClean="0"/>
              <a:t> Digital Signaling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20"/>
            <a:ext cx="8229600" cy="3943344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0033CC"/>
                </a:solidFill>
                <a:latin typeface="Comic Sans MS" pitchFamily="66" charset="0"/>
              </a:rPr>
              <a:t>Digital signaling </a:t>
            </a:r>
            <a:r>
              <a:rPr lang="en-US" sz="3600" dirty="0" smtClean="0"/>
              <a:t>is: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dirty="0" smtClean="0"/>
              <a:t>Cheaper</a:t>
            </a:r>
          </a:p>
          <a:p>
            <a:r>
              <a:rPr lang="en-US" dirty="0" smtClean="0"/>
              <a:t>Less susceptible to noise interference</a:t>
            </a:r>
          </a:p>
          <a:p>
            <a:r>
              <a:rPr lang="en-US" dirty="0" smtClean="0"/>
              <a:t>Suffers more attenuation.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472518" cy="4800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Attenuation of a signal::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	</a:t>
            </a:r>
            <a:r>
              <a:rPr lang="en-US" dirty="0" smtClean="0">
                <a:solidFill>
                  <a:schemeClr val="accent2"/>
                </a:solidFill>
              </a:rPr>
              <a:t>the reduction or loss of signal strength (power) as it is transferred across a system.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Attenuation is an </a:t>
            </a:r>
            <a:r>
              <a:rPr lang="en-US" dirty="0" smtClean="0">
                <a:solidFill>
                  <a:srgbClr val="0033CC"/>
                </a:solidFill>
              </a:rPr>
              <a:t>increasing</a:t>
            </a:r>
            <a:r>
              <a:rPr lang="en-US" dirty="0" smtClean="0"/>
              <a:t> function of  frequency.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The strength of the received signal must be strong enough for detection and must be higher than the noise to be received without error.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Attenuation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6" name="Picture 2" descr="Attenuation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7743903" cy="3134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Attenuation </a:t>
            </a:r>
            <a:r>
              <a:rPr lang="en-US" dirty="0" err="1" smtClean="0"/>
              <a:t>vs</a:t>
            </a:r>
            <a:r>
              <a:rPr lang="en-US" dirty="0" smtClean="0"/>
              <a:t> Frequency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1379509" y="5348288"/>
            <a:ext cx="6108700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1366809" y="1131888"/>
            <a:ext cx="0" cy="4229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9" name="Freeform 4"/>
          <p:cNvSpPr>
            <a:spLocks/>
          </p:cNvSpPr>
          <p:nvPr/>
        </p:nvSpPr>
        <p:spPr bwMode="auto">
          <a:xfrm rot="-5337872">
            <a:off x="3205134" y="1417638"/>
            <a:ext cx="1993900" cy="5613400"/>
          </a:xfrm>
          <a:custGeom>
            <a:avLst/>
            <a:gdLst>
              <a:gd name="T0" fmla="*/ 0 w 1256"/>
              <a:gd name="T1" fmla="*/ 0 h 3536"/>
              <a:gd name="T2" fmla="*/ 24 w 1256"/>
              <a:gd name="T3" fmla="*/ 304 h 3536"/>
              <a:gd name="T4" fmla="*/ 72 w 1256"/>
              <a:gd name="T5" fmla="*/ 952 h 3536"/>
              <a:gd name="T6" fmla="*/ 120 w 1256"/>
              <a:gd name="T7" fmla="*/ 1320 h 3536"/>
              <a:gd name="T8" fmla="*/ 160 w 1256"/>
              <a:gd name="T9" fmla="*/ 1664 h 3536"/>
              <a:gd name="T10" fmla="*/ 232 w 1256"/>
              <a:gd name="T11" fmla="*/ 2064 h 3536"/>
              <a:gd name="T12" fmla="*/ 320 w 1256"/>
              <a:gd name="T13" fmla="*/ 2368 h 3536"/>
              <a:gd name="T14" fmla="*/ 472 w 1256"/>
              <a:gd name="T15" fmla="*/ 2696 h 3536"/>
              <a:gd name="T16" fmla="*/ 688 w 1256"/>
              <a:gd name="T17" fmla="*/ 2992 h 3536"/>
              <a:gd name="T18" fmla="*/ 1256 w 1256"/>
              <a:gd name="T19" fmla="*/ 3536 h 3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56"/>
              <a:gd name="T31" fmla="*/ 0 h 3536"/>
              <a:gd name="T32" fmla="*/ 1256 w 1256"/>
              <a:gd name="T33" fmla="*/ 3536 h 3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56" h="3536">
                <a:moveTo>
                  <a:pt x="0" y="0"/>
                </a:moveTo>
                <a:cubicBezTo>
                  <a:pt x="6" y="72"/>
                  <a:pt x="12" y="145"/>
                  <a:pt x="24" y="304"/>
                </a:cubicBezTo>
                <a:cubicBezTo>
                  <a:pt x="36" y="463"/>
                  <a:pt x="56" y="783"/>
                  <a:pt x="72" y="952"/>
                </a:cubicBezTo>
                <a:cubicBezTo>
                  <a:pt x="88" y="1121"/>
                  <a:pt x="105" y="1201"/>
                  <a:pt x="120" y="1320"/>
                </a:cubicBezTo>
                <a:cubicBezTo>
                  <a:pt x="135" y="1439"/>
                  <a:pt x="141" y="1540"/>
                  <a:pt x="160" y="1664"/>
                </a:cubicBezTo>
                <a:cubicBezTo>
                  <a:pt x="179" y="1788"/>
                  <a:pt x="205" y="1947"/>
                  <a:pt x="232" y="2064"/>
                </a:cubicBezTo>
                <a:cubicBezTo>
                  <a:pt x="259" y="2181"/>
                  <a:pt x="280" y="2263"/>
                  <a:pt x="320" y="2368"/>
                </a:cubicBezTo>
                <a:cubicBezTo>
                  <a:pt x="360" y="2473"/>
                  <a:pt x="411" y="2592"/>
                  <a:pt x="472" y="2696"/>
                </a:cubicBezTo>
                <a:cubicBezTo>
                  <a:pt x="533" y="2800"/>
                  <a:pt x="557" y="2852"/>
                  <a:pt x="688" y="2992"/>
                </a:cubicBezTo>
                <a:cubicBezTo>
                  <a:pt x="819" y="3132"/>
                  <a:pt x="1037" y="3334"/>
                  <a:pt x="1256" y="3536"/>
                </a:cubicBezTo>
              </a:path>
            </a:pathLst>
          </a:custGeom>
          <a:noFill/>
          <a:ln w="12700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 rot="-5337872">
            <a:off x="2266921" y="430213"/>
            <a:ext cx="3644900" cy="5321300"/>
          </a:xfrm>
          <a:custGeom>
            <a:avLst/>
            <a:gdLst>
              <a:gd name="T0" fmla="*/ 0 w 2296"/>
              <a:gd name="T1" fmla="*/ 0 h 3352"/>
              <a:gd name="T2" fmla="*/ 96 w 2296"/>
              <a:gd name="T3" fmla="*/ 312 h 3352"/>
              <a:gd name="T4" fmla="*/ 192 w 2296"/>
              <a:gd name="T5" fmla="*/ 560 h 3352"/>
              <a:gd name="T6" fmla="*/ 328 w 2296"/>
              <a:gd name="T7" fmla="*/ 936 h 3352"/>
              <a:gd name="T8" fmla="*/ 512 w 2296"/>
              <a:gd name="T9" fmla="*/ 1248 h 3352"/>
              <a:gd name="T10" fmla="*/ 624 w 2296"/>
              <a:gd name="T11" fmla="*/ 1440 h 3352"/>
              <a:gd name="T12" fmla="*/ 760 w 2296"/>
              <a:gd name="T13" fmla="*/ 1648 h 3352"/>
              <a:gd name="T14" fmla="*/ 864 w 2296"/>
              <a:gd name="T15" fmla="*/ 1824 h 3352"/>
              <a:gd name="T16" fmla="*/ 976 w 2296"/>
              <a:gd name="T17" fmla="*/ 2048 h 3352"/>
              <a:gd name="T18" fmla="*/ 1064 w 2296"/>
              <a:gd name="T19" fmla="*/ 2264 h 3352"/>
              <a:gd name="T20" fmla="*/ 1160 w 2296"/>
              <a:gd name="T21" fmla="*/ 2512 h 3352"/>
              <a:gd name="T22" fmla="*/ 1336 w 2296"/>
              <a:gd name="T23" fmla="*/ 2792 h 3352"/>
              <a:gd name="T24" fmla="*/ 1584 w 2296"/>
              <a:gd name="T25" fmla="*/ 3016 h 3352"/>
              <a:gd name="T26" fmla="*/ 1912 w 2296"/>
              <a:gd name="T27" fmla="*/ 3200 h 3352"/>
              <a:gd name="T28" fmla="*/ 2296 w 2296"/>
              <a:gd name="T29" fmla="*/ 3352 h 335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296"/>
              <a:gd name="T46" fmla="*/ 0 h 3352"/>
              <a:gd name="T47" fmla="*/ 2296 w 2296"/>
              <a:gd name="T48" fmla="*/ 3352 h 335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296" h="3352">
                <a:moveTo>
                  <a:pt x="0" y="0"/>
                </a:moveTo>
                <a:cubicBezTo>
                  <a:pt x="32" y="109"/>
                  <a:pt x="64" y="219"/>
                  <a:pt x="96" y="312"/>
                </a:cubicBezTo>
                <a:cubicBezTo>
                  <a:pt x="128" y="405"/>
                  <a:pt x="153" y="456"/>
                  <a:pt x="192" y="560"/>
                </a:cubicBezTo>
                <a:cubicBezTo>
                  <a:pt x="231" y="664"/>
                  <a:pt x="275" y="821"/>
                  <a:pt x="328" y="936"/>
                </a:cubicBezTo>
                <a:cubicBezTo>
                  <a:pt x="381" y="1051"/>
                  <a:pt x="463" y="1164"/>
                  <a:pt x="512" y="1248"/>
                </a:cubicBezTo>
                <a:cubicBezTo>
                  <a:pt x="561" y="1332"/>
                  <a:pt x="583" y="1374"/>
                  <a:pt x="624" y="1440"/>
                </a:cubicBezTo>
                <a:cubicBezTo>
                  <a:pt x="665" y="1506"/>
                  <a:pt x="720" y="1584"/>
                  <a:pt x="760" y="1648"/>
                </a:cubicBezTo>
                <a:cubicBezTo>
                  <a:pt x="800" y="1712"/>
                  <a:pt x="828" y="1757"/>
                  <a:pt x="864" y="1824"/>
                </a:cubicBezTo>
                <a:cubicBezTo>
                  <a:pt x="900" y="1891"/>
                  <a:pt x="943" y="1975"/>
                  <a:pt x="976" y="2048"/>
                </a:cubicBezTo>
                <a:cubicBezTo>
                  <a:pt x="1009" y="2121"/>
                  <a:pt x="1033" y="2187"/>
                  <a:pt x="1064" y="2264"/>
                </a:cubicBezTo>
                <a:cubicBezTo>
                  <a:pt x="1095" y="2341"/>
                  <a:pt x="1115" y="2424"/>
                  <a:pt x="1160" y="2512"/>
                </a:cubicBezTo>
                <a:cubicBezTo>
                  <a:pt x="1205" y="2600"/>
                  <a:pt x="1265" y="2708"/>
                  <a:pt x="1336" y="2792"/>
                </a:cubicBezTo>
                <a:cubicBezTo>
                  <a:pt x="1407" y="2876"/>
                  <a:pt x="1488" y="2948"/>
                  <a:pt x="1584" y="3016"/>
                </a:cubicBezTo>
                <a:cubicBezTo>
                  <a:pt x="1680" y="3084"/>
                  <a:pt x="1793" y="3144"/>
                  <a:pt x="1912" y="3200"/>
                </a:cubicBezTo>
                <a:cubicBezTo>
                  <a:pt x="2031" y="3256"/>
                  <a:pt x="2231" y="3327"/>
                  <a:pt x="2296" y="3352"/>
                </a:cubicBezTo>
              </a:path>
            </a:pathLst>
          </a:custGeom>
          <a:noFill/>
          <a:ln w="12700">
            <a:solidFill>
              <a:srgbClr val="000000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 rot="-5337872">
            <a:off x="2810639" y="954882"/>
            <a:ext cx="2773363" cy="5588000"/>
          </a:xfrm>
          <a:custGeom>
            <a:avLst/>
            <a:gdLst>
              <a:gd name="T0" fmla="*/ 11 w 1747"/>
              <a:gd name="T1" fmla="*/ 0 h 3520"/>
              <a:gd name="T2" fmla="*/ 19 w 1747"/>
              <a:gd name="T3" fmla="*/ 144 h 3520"/>
              <a:gd name="T4" fmla="*/ 123 w 1747"/>
              <a:gd name="T5" fmla="*/ 576 h 3520"/>
              <a:gd name="T6" fmla="*/ 291 w 1747"/>
              <a:gd name="T7" fmla="*/ 1416 h 3520"/>
              <a:gd name="T8" fmla="*/ 419 w 1747"/>
              <a:gd name="T9" fmla="*/ 2024 h 3520"/>
              <a:gd name="T10" fmla="*/ 587 w 1747"/>
              <a:gd name="T11" fmla="*/ 2584 h 3520"/>
              <a:gd name="T12" fmla="*/ 899 w 1747"/>
              <a:gd name="T13" fmla="*/ 2968 h 3520"/>
              <a:gd name="T14" fmla="*/ 1251 w 1747"/>
              <a:gd name="T15" fmla="*/ 3232 h 3520"/>
              <a:gd name="T16" fmla="*/ 1747 w 1747"/>
              <a:gd name="T17" fmla="*/ 3520 h 35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47"/>
              <a:gd name="T28" fmla="*/ 0 h 3520"/>
              <a:gd name="T29" fmla="*/ 1747 w 1747"/>
              <a:gd name="T30" fmla="*/ 3520 h 352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47" h="3520">
                <a:moveTo>
                  <a:pt x="11" y="0"/>
                </a:moveTo>
                <a:cubicBezTo>
                  <a:pt x="5" y="24"/>
                  <a:pt x="0" y="48"/>
                  <a:pt x="19" y="144"/>
                </a:cubicBezTo>
                <a:cubicBezTo>
                  <a:pt x="38" y="240"/>
                  <a:pt x="78" y="364"/>
                  <a:pt x="123" y="576"/>
                </a:cubicBezTo>
                <a:cubicBezTo>
                  <a:pt x="168" y="788"/>
                  <a:pt x="242" y="1175"/>
                  <a:pt x="291" y="1416"/>
                </a:cubicBezTo>
                <a:cubicBezTo>
                  <a:pt x="340" y="1657"/>
                  <a:pt x="370" y="1829"/>
                  <a:pt x="419" y="2024"/>
                </a:cubicBezTo>
                <a:cubicBezTo>
                  <a:pt x="468" y="2219"/>
                  <a:pt x="507" y="2427"/>
                  <a:pt x="587" y="2584"/>
                </a:cubicBezTo>
                <a:cubicBezTo>
                  <a:pt x="667" y="2741"/>
                  <a:pt x="788" y="2860"/>
                  <a:pt x="899" y="2968"/>
                </a:cubicBezTo>
                <a:cubicBezTo>
                  <a:pt x="1010" y="3076"/>
                  <a:pt x="1110" y="3140"/>
                  <a:pt x="1251" y="3232"/>
                </a:cubicBezTo>
                <a:cubicBezTo>
                  <a:pt x="1392" y="3324"/>
                  <a:pt x="1664" y="3473"/>
                  <a:pt x="1747" y="3520"/>
                </a:cubicBezTo>
              </a:path>
            </a:pathLst>
          </a:custGeom>
          <a:noFill/>
          <a:ln w="12700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 rot="-5337872">
            <a:off x="2520127" y="567532"/>
            <a:ext cx="3382963" cy="5575300"/>
          </a:xfrm>
          <a:custGeom>
            <a:avLst/>
            <a:gdLst>
              <a:gd name="T0" fmla="*/ 19 w 2131"/>
              <a:gd name="T1" fmla="*/ 0 h 3512"/>
              <a:gd name="T2" fmla="*/ 19 w 2131"/>
              <a:gd name="T3" fmla="*/ 96 h 3512"/>
              <a:gd name="T4" fmla="*/ 131 w 2131"/>
              <a:gd name="T5" fmla="*/ 504 h 3512"/>
              <a:gd name="T6" fmla="*/ 243 w 2131"/>
              <a:gd name="T7" fmla="*/ 944 h 3512"/>
              <a:gd name="T8" fmla="*/ 323 w 2131"/>
              <a:gd name="T9" fmla="*/ 1192 h 3512"/>
              <a:gd name="T10" fmla="*/ 443 w 2131"/>
              <a:gd name="T11" fmla="*/ 1472 h 3512"/>
              <a:gd name="T12" fmla="*/ 547 w 2131"/>
              <a:gd name="T13" fmla="*/ 1688 h 3512"/>
              <a:gd name="T14" fmla="*/ 667 w 2131"/>
              <a:gd name="T15" fmla="*/ 1992 h 3512"/>
              <a:gd name="T16" fmla="*/ 755 w 2131"/>
              <a:gd name="T17" fmla="*/ 2304 h 3512"/>
              <a:gd name="T18" fmla="*/ 819 w 2131"/>
              <a:gd name="T19" fmla="*/ 2512 h 3512"/>
              <a:gd name="T20" fmla="*/ 1027 w 2131"/>
              <a:gd name="T21" fmla="*/ 2792 h 3512"/>
              <a:gd name="T22" fmla="*/ 1331 w 2131"/>
              <a:gd name="T23" fmla="*/ 3072 h 3512"/>
              <a:gd name="T24" fmla="*/ 1739 w 2131"/>
              <a:gd name="T25" fmla="*/ 3320 h 3512"/>
              <a:gd name="T26" fmla="*/ 2131 w 2131"/>
              <a:gd name="T27" fmla="*/ 3512 h 35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31"/>
              <a:gd name="T43" fmla="*/ 0 h 3512"/>
              <a:gd name="T44" fmla="*/ 2131 w 2131"/>
              <a:gd name="T45" fmla="*/ 3512 h 351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31" h="3512">
                <a:moveTo>
                  <a:pt x="19" y="0"/>
                </a:moveTo>
                <a:cubicBezTo>
                  <a:pt x="9" y="6"/>
                  <a:pt x="0" y="12"/>
                  <a:pt x="19" y="96"/>
                </a:cubicBezTo>
                <a:cubicBezTo>
                  <a:pt x="38" y="180"/>
                  <a:pt x="94" y="363"/>
                  <a:pt x="131" y="504"/>
                </a:cubicBezTo>
                <a:cubicBezTo>
                  <a:pt x="168" y="645"/>
                  <a:pt x="211" y="829"/>
                  <a:pt x="243" y="944"/>
                </a:cubicBezTo>
                <a:cubicBezTo>
                  <a:pt x="275" y="1059"/>
                  <a:pt x="290" y="1104"/>
                  <a:pt x="323" y="1192"/>
                </a:cubicBezTo>
                <a:cubicBezTo>
                  <a:pt x="356" y="1280"/>
                  <a:pt x="406" y="1389"/>
                  <a:pt x="443" y="1472"/>
                </a:cubicBezTo>
                <a:cubicBezTo>
                  <a:pt x="480" y="1555"/>
                  <a:pt x="510" y="1601"/>
                  <a:pt x="547" y="1688"/>
                </a:cubicBezTo>
                <a:cubicBezTo>
                  <a:pt x="584" y="1775"/>
                  <a:pt x="632" y="1889"/>
                  <a:pt x="667" y="1992"/>
                </a:cubicBezTo>
                <a:cubicBezTo>
                  <a:pt x="702" y="2095"/>
                  <a:pt x="730" y="2217"/>
                  <a:pt x="755" y="2304"/>
                </a:cubicBezTo>
                <a:cubicBezTo>
                  <a:pt x="780" y="2391"/>
                  <a:pt x="774" y="2431"/>
                  <a:pt x="819" y="2512"/>
                </a:cubicBezTo>
                <a:cubicBezTo>
                  <a:pt x="864" y="2593"/>
                  <a:pt x="942" y="2699"/>
                  <a:pt x="1027" y="2792"/>
                </a:cubicBezTo>
                <a:cubicBezTo>
                  <a:pt x="1112" y="2885"/>
                  <a:pt x="1212" y="2984"/>
                  <a:pt x="1331" y="3072"/>
                </a:cubicBezTo>
                <a:cubicBezTo>
                  <a:pt x="1450" y="3160"/>
                  <a:pt x="1606" y="3247"/>
                  <a:pt x="1739" y="3320"/>
                </a:cubicBezTo>
                <a:cubicBezTo>
                  <a:pt x="1872" y="3393"/>
                  <a:pt x="2062" y="3483"/>
                  <a:pt x="2131" y="3512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rot="-5337872">
            <a:off x="1368396" y="4903788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rot="-5337872">
            <a:off x="1363634" y="4471988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 rot="-5337872">
            <a:off x="1369984" y="4078288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 rot="-5337872">
            <a:off x="1365221" y="3684588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 rot="-5337872">
            <a:off x="1371571" y="3278188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 rot="-5337872">
            <a:off x="1366809" y="2871788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 rot="-5337872">
            <a:off x="1362046" y="2465388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 rot="-5337872">
            <a:off x="1368396" y="2071688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 rot="-5337872">
            <a:off x="1363634" y="1677988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 rot="-5337872">
            <a:off x="1369984" y="1284288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rot="-10737871">
            <a:off x="1857346" y="5267325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4" name="Line 19"/>
          <p:cNvSpPr>
            <a:spLocks noChangeShapeType="1"/>
          </p:cNvSpPr>
          <p:nvPr/>
        </p:nvSpPr>
        <p:spPr bwMode="auto">
          <a:xfrm rot="-10737871">
            <a:off x="2187546" y="5273675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5" name="Line 20"/>
          <p:cNvSpPr>
            <a:spLocks noChangeShapeType="1"/>
          </p:cNvSpPr>
          <p:nvPr/>
        </p:nvSpPr>
        <p:spPr bwMode="auto">
          <a:xfrm rot="-10737871">
            <a:off x="2454246" y="5265738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6" name="Line 21"/>
          <p:cNvSpPr>
            <a:spLocks noChangeShapeType="1"/>
          </p:cNvSpPr>
          <p:nvPr/>
        </p:nvSpPr>
        <p:spPr bwMode="auto">
          <a:xfrm rot="-10737871">
            <a:off x="2644746" y="5268913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7" name="Line 22"/>
          <p:cNvSpPr>
            <a:spLocks noChangeShapeType="1"/>
          </p:cNvSpPr>
          <p:nvPr/>
        </p:nvSpPr>
        <p:spPr bwMode="auto">
          <a:xfrm rot="-10737871">
            <a:off x="2809846" y="5272088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8" name="Line 23"/>
          <p:cNvSpPr>
            <a:spLocks noChangeShapeType="1"/>
          </p:cNvSpPr>
          <p:nvPr/>
        </p:nvSpPr>
        <p:spPr bwMode="auto">
          <a:xfrm rot="-10737871">
            <a:off x="2936846" y="5273675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9" name="Line 24"/>
          <p:cNvSpPr>
            <a:spLocks noChangeShapeType="1"/>
          </p:cNvSpPr>
          <p:nvPr/>
        </p:nvSpPr>
        <p:spPr bwMode="auto">
          <a:xfrm rot="-10737871">
            <a:off x="3063846" y="5276850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30" name="Line 25"/>
          <p:cNvSpPr>
            <a:spLocks noChangeShapeType="1"/>
          </p:cNvSpPr>
          <p:nvPr/>
        </p:nvSpPr>
        <p:spPr bwMode="auto">
          <a:xfrm rot="-10737871">
            <a:off x="3165446" y="5265738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31" name="Line 26"/>
          <p:cNvSpPr>
            <a:spLocks noChangeShapeType="1"/>
          </p:cNvSpPr>
          <p:nvPr/>
        </p:nvSpPr>
        <p:spPr bwMode="auto">
          <a:xfrm rot="-10737871">
            <a:off x="3267046" y="5267325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32" name="Line 27"/>
          <p:cNvSpPr>
            <a:spLocks noChangeShapeType="1"/>
          </p:cNvSpPr>
          <p:nvPr/>
        </p:nvSpPr>
        <p:spPr bwMode="auto">
          <a:xfrm rot="-10737871">
            <a:off x="3762346" y="5276850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33" name="Line 28"/>
          <p:cNvSpPr>
            <a:spLocks noChangeShapeType="1"/>
          </p:cNvSpPr>
          <p:nvPr/>
        </p:nvSpPr>
        <p:spPr bwMode="auto">
          <a:xfrm rot="-10737871">
            <a:off x="4105246" y="5270500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34" name="Line 29"/>
          <p:cNvSpPr>
            <a:spLocks noChangeShapeType="1"/>
          </p:cNvSpPr>
          <p:nvPr/>
        </p:nvSpPr>
        <p:spPr bwMode="auto">
          <a:xfrm rot="-10737871">
            <a:off x="4359246" y="5275263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35" name="Line 30"/>
          <p:cNvSpPr>
            <a:spLocks noChangeShapeType="1"/>
          </p:cNvSpPr>
          <p:nvPr/>
        </p:nvSpPr>
        <p:spPr bwMode="auto">
          <a:xfrm rot="-10737871">
            <a:off x="4537046" y="5265738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36" name="Line 31"/>
          <p:cNvSpPr>
            <a:spLocks noChangeShapeType="1"/>
          </p:cNvSpPr>
          <p:nvPr/>
        </p:nvSpPr>
        <p:spPr bwMode="auto">
          <a:xfrm rot="-10737871">
            <a:off x="4702146" y="5268913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grpSp>
        <p:nvGrpSpPr>
          <p:cNvPr id="37" name="Group 32"/>
          <p:cNvGrpSpPr>
            <a:grpSpLocks/>
          </p:cNvGrpSpPr>
          <p:nvPr/>
        </p:nvGrpSpPr>
        <p:grpSpPr bwMode="auto">
          <a:xfrm>
            <a:off x="5629246" y="5265738"/>
            <a:ext cx="1409700" cy="163512"/>
            <a:chOff x="1157" y="3708"/>
            <a:chExt cx="888" cy="103"/>
          </a:xfrm>
        </p:grpSpPr>
        <p:sp>
          <p:nvSpPr>
            <p:cNvPr id="38" name="Line 33"/>
            <p:cNvSpPr>
              <a:spLocks noChangeShapeType="1"/>
            </p:cNvSpPr>
            <p:nvPr/>
          </p:nvSpPr>
          <p:spPr bwMode="auto">
            <a:xfrm rot="-10737871">
              <a:off x="1157" y="3709"/>
              <a:ext cx="0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39" name="Line 34"/>
            <p:cNvSpPr>
              <a:spLocks noChangeShapeType="1"/>
            </p:cNvSpPr>
            <p:nvPr/>
          </p:nvSpPr>
          <p:spPr bwMode="auto">
            <a:xfrm rot="-10737871">
              <a:off x="1365" y="3713"/>
              <a:ext cx="0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40" name="Line 35"/>
            <p:cNvSpPr>
              <a:spLocks noChangeShapeType="1"/>
            </p:cNvSpPr>
            <p:nvPr/>
          </p:nvSpPr>
          <p:spPr bwMode="auto">
            <a:xfrm rot="-10737871">
              <a:off x="1533" y="3708"/>
              <a:ext cx="0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41" name="Line 36"/>
            <p:cNvSpPr>
              <a:spLocks noChangeShapeType="1"/>
            </p:cNvSpPr>
            <p:nvPr/>
          </p:nvSpPr>
          <p:spPr bwMode="auto">
            <a:xfrm rot="-10737871">
              <a:off x="1653" y="3710"/>
              <a:ext cx="0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42" name="Line 37"/>
            <p:cNvSpPr>
              <a:spLocks noChangeShapeType="1"/>
            </p:cNvSpPr>
            <p:nvPr/>
          </p:nvSpPr>
          <p:spPr bwMode="auto">
            <a:xfrm rot="-10737871">
              <a:off x="1757" y="3712"/>
              <a:ext cx="0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43" name="Line 38"/>
            <p:cNvSpPr>
              <a:spLocks noChangeShapeType="1"/>
            </p:cNvSpPr>
            <p:nvPr/>
          </p:nvSpPr>
          <p:spPr bwMode="auto">
            <a:xfrm rot="-10737871">
              <a:off x="1837" y="3713"/>
              <a:ext cx="0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44" name="Line 39"/>
            <p:cNvSpPr>
              <a:spLocks noChangeShapeType="1"/>
            </p:cNvSpPr>
            <p:nvPr/>
          </p:nvSpPr>
          <p:spPr bwMode="auto">
            <a:xfrm rot="-10737871">
              <a:off x="1917" y="3715"/>
              <a:ext cx="0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45" name="Line 40"/>
            <p:cNvSpPr>
              <a:spLocks noChangeShapeType="1"/>
            </p:cNvSpPr>
            <p:nvPr/>
          </p:nvSpPr>
          <p:spPr bwMode="auto">
            <a:xfrm rot="-10737871">
              <a:off x="1981" y="3708"/>
              <a:ext cx="0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46" name="Line 41"/>
            <p:cNvSpPr>
              <a:spLocks noChangeShapeType="1"/>
            </p:cNvSpPr>
            <p:nvPr/>
          </p:nvSpPr>
          <p:spPr bwMode="auto">
            <a:xfrm rot="-10737871">
              <a:off x="2045" y="3709"/>
              <a:ext cx="0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1"/>
            </a:p>
          </p:txBody>
        </p:sp>
      </p:grpSp>
      <p:sp>
        <p:nvSpPr>
          <p:cNvPr id="47" name="Line 42"/>
          <p:cNvSpPr>
            <a:spLocks noChangeShapeType="1"/>
          </p:cNvSpPr>
          <p:nvPr/>
        </p:nvSpPr>
        <p:spPr bwMode="auto">
          <a:xfrm rot="-10737871">
            <a:off x="4829146" y="5272088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48" name="Line 43"/>
          <p:cNvSpPr>
            <a:spLocks noChangeShapeType="1"/>
          </p:cNvSpPr>
          <p:nvPr/>
        </p:nvSpPr>
        <p:spPr bwMode="auto">
          <a:xfrm rot="-10737871">
            <a:off x="4956146" y="5275263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49" name="Line 44"/>
          <p:cNvSpPr>
            <a:spLocks noChangeShapeType="1"/>
          </p:cNvSpPr>
          <p:nvPr/>
        </p:nvSpPr>
        <p:spPr bwMode="auto">
          <a:xfrm rot="-10737871">
            <a:off x="5057746" y="5276850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50" name="Line 45"/>
          <p:cNvSpPr>
            <a:spLocks noChangeShapeType="1"/>
          </p:cNvSpPr>
          <p:nvPr/>
        </p:nvSpPr>
        <p:spPr bwMode="auto">
          <a:xfrm rot="-10737871">
            <a:off x="5159346" y="5265738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51" name="Rectangle 46"/>
          <p:cNvSpPr>
            <a:spLocks noChangeArrowheads="1"/>
          </p:cNvSpPr>
          <p:nvPr/>
        </p:nvSpPr>
        <p:spPr bwMode="auto">
          <a:xfrm rot="-5400000">
            <a:off x="-404841" y="2852738"/>
            <a:ext cx="2143125" cy="333375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1600" b="1"/>
              <a:t>Attenuation (dB/mi)</a:t>
            </a:r>
          </a:p>
        </p:txBody>
      </p:sp>
      <p:sp>
        <p:nvSpPr>
          <p:cNvPr id="52" name="Rectangle 47"/>
          <p:cNvSpPr>
            <a:spLocks noChangeArrowheads="1"/>
          </p:cNvSpPr>
          <p:nvPr/>
        </p:nvSpPr>
        <p:spPr bwMode="auto">
          <a:xfrm>
            <a:off x="7459634" y="5178425"/>
            <a:ext cx="857608" cy="335989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i="1"/>
              <a:t>f</a:t>
            </a:r>
            <a:r>
              <a:rPr lang="en-US" sz="1600" b="1"/>
              <a:t>  (kHz)</a:t>
            </a:r>
          </a:p>
        </p:txBody>
      </p:sp>
      <p:sp>
        <p:nvSpPr>
          <p:cNvPr id="53" name="Rectangle 48"/>
          <p:cNvSpPr>
            <a:spLocks noChangeArrowheads="1"/>
          </p:cNvSpPr>
          <p:nvPr/>
        </p:nvSpPr>
        <p:spPr bwMode="auto">
          <a:xfrm>
            <a:off x="7057996" y="3059113"/>
            <a:ext cx="952185" cy="335989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19 gauge</a:t>
            </a:r>
          </a:p>
        </p:txBody>
      </p:sp>
      <p:sp>
        <p:nvSpPr>
          <p:cNvPr id="54" name="Rectangle 49"/>
          <p:cNvSpPr>
            <a:spLocks noChangeArrowheads="1"/>
          </p:cNvSpPr>
          <p:nvPr/>
        </p:nvSpPr>
        <p:spPr bwMode="auto">
          <a:xfrm>
            <a:off x="7015134" y="2187575"/>
            <a:ext cx="952185" cy="335989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22 gauge</a:t>
            </a:r>
          </a:p>
        </p:txBody>
      </p:sp>
      <p:sp>
        <p:nvSpPr>
          <p:cNvPr id="55" name="Rectangle 50"/>
          <p:cNvSpPr>
            <a:spLocks noChangeArrowheads="1"/>
          </p:cNvSpPr>
          <p:nvPr/>
        </p:nvSpPr>
        <p:spPr bwMode="auto">
          <a:xfrm>
            <a:off x="7089746" y="1473200"/>
            <a:ext cx="952185" cy="335989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24 gauge</a:t>
            </a:r>
          </a:p>
        </p:txBody>
      </p:sp>
      <p:sp>
        <p:nvSpPr>
          <p:cNvPr id="56" name="Rectangle 51"/>
          <p:cNvSpPr>
            <a:spLocks noChangeArrowheads="1"/>
          </p:cNvSpPr>
          <p:nvPr/>
        </p:nvSpPr>
        <p:spPr bwMode="auto">
          <a:xfrm>
            <a:off x="5494309" y="1116013"/>
            <a:ext cx="952185" cy="335989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26 gauge</a:t>
            </a:r>
          </a:p>
        </p:txBody>
      </p:sp>
      <p:sp>
        <p:nvSpPr>
          <p:cNvPr id="57" name="Line 52"/>
          <p:cNvSpPr>
            <a:spLocks noChangeShapeType="1"/>
          </p:cNvSpPr>
          <p:nvPr/>
        </p:nvSpPr>
        <p:spPr bwMode="auto">
          <a:xfrm rot="10800000">
            <a:off x="1404909" y="4951413"/>
            <a:ext cx="127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58" name="Text Box 53"/>
          <p:cNvSpPr txBox="1">
            <a:spLocks noChangeArrowheads="1"/>
          </p:cNvSpPr>
          <p:nvPr/>
        </p:nvSpPr>
        <p:spPr bwMode="auto">
          <a:xfrm>
            <a:off x="884209" y="4403725"/>
            <a:ext cx="527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6</a:t>
            </a:r>
          </a:p>
        </p:txBody>
      </p:sp>
      <p:sp>
        <p:nvSpPr>
          <p:cNvPr id="59" name="Text Box 54"/>
          <p:cNvSpPr txBox="1">
            <a:spLocks noChangeArrowheads="1"/>
          </p:cNvSpPr>
          <p:nvPr/>
        </p:nvSpPr>
        <p:spPr bwMode="auto">
          <a:xfrm>
            <a:off x="871509" y="3581400"/>
            <a:ext cx="527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12</a:t>
            </a:r>
          </a:p>
        </p:txBody>
      </p:sp>
      <p:sp>
        <p:nvSpPr>
          <p:cNvPr id="60" name="Text Box 55"/>
          <p:cNvSpPr txBox="1">
            <a:spLocks noChangeArrowheads="1"/>
          </p:cNvSpPr>
          <p:nvPr/>
        </p:nvSpPr>
        <p:spPr bwMode="auto">
          <a:xfrm>
            <a:off x="871509" y="4797425"/>
            <a:ext cx="527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3</a:t>
            </a:r>
          </a:p>
        </p:txBody>
      </p:sp>
      <p:sp>
        <p:nvSpPr>
          <p:cNvPr id="61" name="Text Box 56"/>
          <p:cNvSpPr txBox="1">
            <a:spLocks noChangeArrowheads="1"/>
          </p:cNvSpPr>
          <p:nvPr/>
        </p:nvSpPr>
        <p:spPr bwMode="auto">
          <a:xfrm>
            <a:off x="884209" y="4010025"/>
            <a:ext cx="527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9</a:t>
            </a:r>
          </a:p>
        </p:txBody>
      </p:sp>
      <p:sp>
        <p:nvSpPr>
          <p:cNvPr id="62" name="Text Box 57"/>
          <p:cNvSpPr txBox="1">
            <a:spLocks noChangeArrowheads="1"/>
          </p:cNvSpPr>
          <p:nvPr/>
        </p:nvSpPr>
        <p:spPr bwMode="auto">
          <a:xfrm>
            <a:off x="871509" y="3187700"/>
            <a:ext cx="527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15</a:t>
            </a:r>
          </a:p>
        </p:txBody>
      </p:sp>
      <p:sp>
        <p:nvSpPr>
          <p:cNvPr id="63" name="Text Box 58"/>
          <p:cNvSpPr txBox="1">
            <a:spLocks noChangeArrowheads="1"/>
          </p:cNvSpPr>
          <p:nvPr/>
        </p:nvSpPr>
        <p:spPr bwMode="auto">
          <a:xfrm>
            <a:off x="871509" y="2794000"/>
            <a:ext cx="527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18</a:t>
            </a:r>
          </a:p>
        </p:txBody>
      </p:sp>
      <p:sp>
        <p:nvSpPr>
          <p:cNvPr id="64" name="Text Box 59"/>
          <p:cNvSpPr txBox="1">
            <a:spLocks noChangeArrowheads="1"/>
          </p:cNvSpPr>
          <p:nvPr/>
        </p:nvSpPr>
        <p:spPr bwMode="auto">
          <a:xfrm>
            <a:off x="871509" y="2400300"/>
            <a:ext cx="527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21</a:t>
            </a:r>
          </a:p>
        </p:txBody>
      </p:sp>
      <p:sp>
        <p:nvSpPr>
          <p:cNvPr id="65" name="Text Box 60"/>
          <p:cNvSpPr txBox="1">
            <a:spLocks noChangeArrowheads="1"/>
          </p:cNvSpPr>
          <p:nvPr/>
        </p:nvSpPr>
        <p:spPr bwMode="auto">
          <a:xfrm>
            <a:off x="871509" y="2006600"/>
            <a:ext cx="527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24</a:t>
            </a:r>
          </a:p>
        </p:txBody>
      </p:sp>
      <p:sp>
        <p:nvSpPr>
          <p:cNvPr id="66" name="Text Box 61"/>
          <p:cNvSpPr txBox="1">
            <a:spLocks noChangeArrowheads="1"/>
          </p:cNvSpPr>
          <p:nvPr/>
        </p:nvSpPr>
        <p:spPr bwMode="auto">
          <a:xfrm>
            <a:off x="871509" y="1612900"/>
            <a:ext cx="527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27</a:t>
            </a:r>
          </a:p>
        </p:txBody>
      </p:sp>
      <p:sp>
        <p:nvSpPr>
          <p:cNvPr id="67" name="Text Box 62"/>
          <p:cNvSpPr txBox="1">
            <a:spLocks noChangeArrowheads="1"/>
          </p:cNvSpPr>
          <p:nvPr/>
        </p:nvSpPr>
        <p:spPr bwMode="auto">
          <a:xfrm>
            <a:off x="871509" y="1219200"/>
            <a:ext cx="527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30</a:t>
            </a:r>
          </a:p>
        </p:txBody>
      </p: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1062009" y="5397500"/>
            <a:ext cx="527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1</a:t>
            </a:r>
          </a:p>
        </p:txBody>
      </p:sp>
      <p:sp>
        <p:nvSpPr>
          <p:cNvPr id="69" name="Text Box 64"/>
          <p:cNvSpPr txBox="1">
            <a:spLocks noChangeArrowheads="1"/>
          </p:cNvSpPr>
          <p:nvPr/>
        </p:nvSpPr>
        <p:spPr bwMode="auto">
          <a:xfrm>
            <a:off x="2992409" y="5397500"/>
            <a:ext cx="527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10</a:t>
            </a:r>
          </a:p>
        </p:txBody>
      </p:sp>
      <p:sp>
        <p:nvSpPr>
          <p:cNvPr id="70" name="Text Box 65"/>
          <p:cNvSpPr txBox="1">
            <a:spLocks noChangeArrowheads="1"/>
          </p:cNvSpPr>
          <p:nvPr/>
        </p:nvSpPr>
        <p:spPr bwMode="auto">
          <a:xfrm>
            <a:off x="4884709" y="5384800"/>
            <a:ext cx="527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100</a:t>
            </a:r>
          </a:p>
        </p:txBody>
      </p:sp>
      <p:sp>
        <p:nvSpPr>
          <p:cNvPr id="71" name="Text Box 66"/>
          <p:cNvSpPr txBox="1">
            <a:spLocks noChangeArrowheads="1"/>
          </p:cNvSpPr>
          <p:nvPr/>
        </p:nvSpPr>
        <p:spPr bwMode="auto">
          <a:xfrm>
            <a:off x="6624609" y="5384800"/>
            <a:ext cx="8318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1000</a:t>
            </a:r>
          </a:p>
        </p:txBody>
      </p:sp>
      <p:sp>
        <p:nvSpPr>
          <p:cNvPr id="72" name="Text Box 240"/>
          <p:cNvSpPr txBox="1">
            <a:spLocks noChangeArrowheads="1"/>
          </p:cNvSpPr>
          <p:nvPr/>
        </p:nvSpPr>
        <p:spPr bwMode="auto">
          <a:xfrm>
            <a:off x="7072330" y="5786454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pPr eaLnBrk="0" hangingPunct="0"/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ctr">
              <a:buFontTx/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{</a:t>
            </a:r>
            <a:r>
              <a:rPr lang="en-US" sz="2800" i="1" dirty="0" err="1" smtClean="0">
                <a:solidFill>
                  <a:schemeClr val="accent1"/>
                </a:solidFill>
              </a:rPr>
              <a:t>Stalling’s</a:t>
            </a:r>
            <a:r>
              <a:rPr lang="en-US" sz="2800" i="1" dirty="0" smtClean="0">
                <a:solidFill>
                  <a:schemeClr val="accent1"/>
                </a:solidFill>
              </a:rPr>
              <a:t> third context</a:t>
            </a:r>
            <a:r>
              <a:rPr lang="en-US" sz="2800" dirty="0" smtClean="0">
                <a:solidFill>
                  <a:schemeClr val="accent1"/>
                </a:solidFill>
              </a:rPr>
              <a:t>}</a:t>
            </a:r>
          </a:p>
          <a:p>
            <a:pPr marL="609600" indent="-609600">
              <a:buNone/>
            </a:pPr>
            <a:r>
              <a:rPr lang="en-US" sz="2800" dirty="0" smtClean="0"/>
              <a:t>3. Transmissions :: communication of data by the propagation and processing of  signals.</a:t>
            </a:r>
          </a:p>
          <a:p>
            <a:pPr marL="609600" indent="-609600"/>
            <a:r>
              <a:rPr lang="en-US" sz="2400" dirty="0" smtClean="0"/>
              <a:t>Both </a:t>
            </a: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analog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0033CC"/>
                </a:solidFill>
                <a:latin typeface="Comic Sans MS" pitchFamily="66" charset="0"/>
              </a:rPr>
              <a:t>digital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signals may be </a:t>
            </a:r>
            <a:r>
              <a:rPr lang="en-US" sz="2400" i="1" dirty="0" smtClean="0"/>
              <a:t>transmitted</a:t>
            </a:r>
            <a:r>
              <a:rPr lang="en-US" sz="2400" dirty="0" smtClean="0"/>
              <a:t> on suitable transmission media.</a:t>
            </a:r>
          </a:p>
          <a:p>
            <a:pPr marL="609600" indent="-609600"/>
            <a:r>
              <a:rPr lang="en-US" sz="1800" dirty="0" smtClean="0">
                <a:solidFill>
                  <a:srgbClr val="008000"/>
                </a:solidFill>
              </a:rPr>
              <a:t>[</a:t>
            </a:r>
            <a:r>
              <a:rPr lang="en-US" sz="1800" dirty="0" err="1" smtClean="0">
                <a:solidFill>
                  <a:srgbClr val="008000"/>
                </a:solidFill>
              </a:rPr>
              <a:t>Stalling’s</a:t>
            </a:r>
            <a:r>
              <a:rPr lang="en-US" sz="1800" dirty="0" smtClean="0">
                <a:solidFill>
                  <a:srgbClr val="008000"/>
                </a:solidFill>
              </a:rPr>
              <a:t> argument]</a:t>
            </a:r>
            <a:r>
              <a:rPr lang="en-US" sz="1800" dirty="0" smtClean="0">
                <a:solidFill>
                  <a:srgbClr val="00FF00"/>
                </a:solidFill>
              </a:rPr>
              <a:t> </a:t>
            </a:r>
            <a:r>
              <a:rPr lang="en-US" sz="2400" dirty="0" smtClean="0"/>
              <a:t>The way the signals are “treated” is a function of the transmission system and here lies the crux of the distinction between transmission types.</a:t>
            </a:r>
            <a:endParaRPr lang="en-US" sz="16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Analog and Digital Transmissions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 </a:t>
            </a:r>
            <a:r>
              <a:rPr lang="en-US" dirty="0" err="1" smtClean="0"/>
              <a:t>vs</a:t>
            </a:r>
            <a:r>
              <a:rPr lang="en-US" dirty="0" smtClean="0"/>
              <a:t> Digital Transmission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9580" y="1142984"/>
            <a:ext cx="864870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75000"/>
              </a:lnSpc>
              <a:spcBef>
                <a:spcPct val="5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(a)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Analog transmission: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all details must be reproduced accurately</a:t>
            </a:r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5646760" y="1703375"/>
            <a:ext cx="0" cy="1130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5653110" y="2306625"/>
            <a:ext cx="1739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1830410" y="1801800"/>
            <a:ext cx="0" cy="1130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1836760" y="2405050"/>
            <a:ext cx="1739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7"/>
          <p:cNvSpPr>
            <a:spLocks/>
          </p:cNvSpPr>
          <p:nvPr/>
        </p:nvSpPr>
        <p:spPr bwMode="auto">
          <a:xfrm>
            <a:off x="1830410" y="2036750"/>
            <a:ext cx="1811338" cy="833438"/>
          </a:xfrm>
          <a:custGeom>
            <a:avLst/>
            <a:gdLst>
              <a:gd name="T0" fmla="*/ 19 w 1141"/>
              <a:gd name="T1" fmla="*/ 221 h 525"/>
              <a:gd name="T2" fmla="*/ 55 w 1141"/>
              <a:gd name="T3" fmla="*/ 184 h 525"/>
              <a:gd name="T4" fmla="*/ 92 w 1141"/>
              <a:gd name="T5" fmla="*/ 156 h 525"/>
              <a:gd name="T6" fmla="*/ 129 w 1141"/>
              <a:gd name="T7" fmla="*/ 129 h 525"/>
              <a:gd name="T8" fmla="*/ 166 w 1141"/>
              <a:gd name="T9" fmla="*/ 101 h 525"/>
              <a:gd name="T10" fmla="*/ 202 w 1141"/>
              <a:gd name="T11" fmla="*/ 74 h 525"/>
              <a:gd name="T12" fmla="*/ 248 w 1141"/>
              <a:gd name="T13" fmla="*/ 64 h 525"/>
              <a:gd name="T14" fmla="*/ 267 w 1141"/>
              <a:gd name="T15" fmla="*/ 28 h 525"/>
              <a:gd name="T16" fmla="*/ 304 w 1141"/>
              <a:gd name="T17" fmla="*/ 37 h 525"/>
              <a:gd name="T18" fmla="*/ 313 w 1141"/>
              <a:gd name="T19" fmla="*/ 74 h 525"/>
              <a:gd name="T20" fmla="*/ 322 w 1141"/>
              <a:gd name="T21" fmla="*/ 110 h 525"/>
              <a:gd name="T22" fmla="*/ 359 w 1141"/>
              <a:gd name="T23" fmla="*/ 129 h 525"/>
              <a:gd name="T24" fmla="*/ 386 w 1141"/>
              <a:gd name="T25" fmla="*/ 101 h 525"/>
              <a:gd name="T26" fmla="*/ 405 w 1141"/>
              <a:gd name="T27" fmla="*/ 64 h 525"/>
              <a:gd name="T28" fmla="*/ 423 w 1141"/>
              <a:gd name="T29" fmla="*/ 37 h 525"/>
              <a:gd name="T30" fmla="*/ 451 w 1141"/>
              <a:gd name="T31" fmla="*/ 18 h 525"/>
              <a:gd name="T32" fmla="*/ 488 w 1141"/>
              <a:gd name="T33" fmla="*/ 0 h 525"/>
              <a:gd name="T34" fmla="*/ 515 w 1141"/>
              <a:gd name="T35" fmla="*/ 18 h 525"/>
              <a:gd name="T36" fmla="*/ 543 w 1141"/>
              <a:gd name="T37" fmla="*/ 55 h 525"/>
              <a:gd name="T38" fmla="*/ 552 w 1141"/>
              <a:gd name="T39" fmla="*/ 92 h 525"/>
              <a:gd name="T40" fmla="*/ 561 w 1141"/>
              <a:gd name="T41" fmla="*/ 129 h 525"/>
              <a:gd name="T42" fmla="*/ 570 w 1141"/>
              <a:gd name="T43" fmla="*/ 175 h 525"/>
              <a:gd name="T44" fmla="*/ 579 w 1141"/>
              <a:gd name="T45" fmla="*/ 212 h 525"/>
              <a:gd name="T46" fmla="*/ 589 w 1141"/>
              <a:gd name="T47" fmla="*/ 258 h 525"/>
              <a:gd name="T48" fmla="*/ 598 w 1141"/>
              <a:gd name="T49" fmla="*/ 294 h 525"/>
              <a:gd name="T50" fmla="*/ 598 w 1141"/>
              <a:gd name="T51" fmla="*/ 331 h 525"/>
              <a:gd name="T52" fmla="*/ 598 w 1141"/>
              <a:gd name="T53" fmla="*/ 377 h 525"/>
              <a:gd name="T54" fmla="*/ 607 w 1141"/>
              <a:gd name="T55" fmla="*/ 414 h 525"/>
              <a:gd name="T56" fmla="*/ 616 w 1141"/>
              <a:gd name="T57" fmla="*/ 451 h 525"/>
              <a:gd name="T58" fmla="*/ 625 w 1141"/>
              <a:gd name="T59" fmla="*/ 487 h 525"/>
              <a:gd name="T60" fmla="*/ 635 w 1141"/>
              <a:gd name="T61" fmla="*/ 524 h 525"/>
              <a:gd name="T62" fmla="*/ 671 w 1141"/>
              <a:gd name="T63" fmla="*/ 506 h 525"/>
              <a:gd name="T64" fmla="*/ 690 w 1141"/>
              <a:gd name="T65" fmla="*/ 469 h 525"/>
              <a:gd name="T66" fmla="*/ 717 w 1141"/>
              <a:gd name="T67" fmla="*/ 423 h 525"/>
              <a:gd name="T68" fmla="*/ 727 w 1141"/>
              <a:gd name="T69" fmla="*/ 368 h 525"/>
              <a:gd name="T70" fmla="*/ 736 w 1141"/>
              <a:gd name="T71" fmla="*/ 313 h 525"/>
              <a:gd name="T72" fmla="*/ 754 w 1141"/>
              <a:gd name="T73" fmla="*/ 267 h 525"/>
              <a:gd name="T74" fmla="*/ 763 w 1141"/>
              <a:gd name="T75" fmla="*/ 212 h 525"/>
              <a:gd name="T76" fmla="*/ 782 w 1141"/>
              <a:gd name="T77" fmla="*/ 166 h 525"/>
              <a:gd name="T78" fmla="*/ 791 w 1141"/>
              <a:gd name="T79" fmla="*/ 129 h 525"/>
              <a:gd name="T80" fmla="*/ 819 w 1141"/>
              <a:gd name="T81" fmla="*/ 92 h 525"/>
              <a:gd name="T82" fmla="*/ 855 w 1141"/>
              <a:gd name="T83" fmla="*/ 92 h 525"/>
              <a:gd name="T84" fmla="*/ 874 w 1141"/>
              <a:gd name="T85" fmla="*/ 129 h 525"/>
              <a:gd name="T86" fmla="*/ 892 w 1141"/>
              <a:gd name="T87" fmla="*/ 166 h 525"/>
              <a:gd name="T88" fmla="*/ 901 w 1141"/>
              <a:gd name="T89" fmla="*/ 202 h 525"/>
              <a:gd name="T90" fmla="*/ 929 w 1141"/>
              <a:gd name="T91" fmla="*/ 175 h 525"/>
              <a:gd name="T92" fmla="*/ 957 w 1141"/>
              <a:gd name="T93" fmla="*/ 138 h 525"/>
              <a:gd name="T94" fmla="*/ 984 w 1141"/>
              <a:gd name="T95" fmla="*/ 138 h 525"/>
              <a:gd name="T96" fmla="*/ 1002 w 1141"/>
              <a:gd name="T97" fmla="*/ 166 h 525"/>
              <a:gd name="T98" fmla="*/ 1039 w 1141"/>
              <a:gd name="T99" fmla="*/ 193 h 525"/>
              <a:gd name="T100" fmla="*/ 1058 w 1141"/>
              <a:gd name="T101" fmla="*/ 156 h 525"/>
              <a:gd name="T102" fmla="*/ 1067 w 1141"/>
              <a:gd name="T103" fmla="*/ 120 h 525"/>
              <a:gd name="T104" fmla="*/ 1094 w 1141"/>
              <a:gd name="T105" fmla="*/ 147 h 525"/>
              <a:gd name="T106" fmla="*/ 1113 w 1141"/>
              <a:gd name="T107" fmla="*/ 184 h 525"/>
              <a:gd name="T108" fmla="*/ 1140 w 1141"/>
              <a:gd name="T109" fmla="*/ 212 h 525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141"/>
              <a:gd name="T166" fmla="*/ 0 h 525"/>
              <a:gd name="T167" fmla="*/ 1141 w 1141"/>
              <a:gd name="T168" fmla="*/ 525 h 525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141" h="525">
                <a:moveTo>
                  <a:pt x="0" y="232"/>
                </a:moveTo>
                <a:lnTo>
                  <a:pt x="19" y="221"/>
                </a:lnTo>
                <a:lnTo>
                  <a:pt x="46" y="202"/>
                </a:lnTo>
                <a:lnTo>
                  <a:pt x="55" y="184"/>
                </a:lnTo>
                <a:lnTo>
                  <a:pt x="74" y="175"/>
                </a:lnTo>
                <a:lnTo>
                  <a:pt x="92" y="156"/>
                </a:lnTo>
                <a:lnTo>
                  <a:pt x="111" y="147"/>
                </a:lnTo>
                <a:lnTo>
                  <a:pt x="129" y="129"/>
                </a:lnTo>
                <a:lnTo>
                  <a:pt x="147" y="120"/>
                </a:lnTo>
                <a:lnTo>
                  <a:pt x="166" y="101"/>
                </a:lnTo>
                <a:lnTo>
                  <a:pt x="184" y="92"/>
                </a:lnTo>
                <a:lnTo>
                  <a:pt x="202" y="74"/>
                </a:lnTo>
                <a:lnTo>
                  <a:pt x="230" y="64"/>
                </a:lnTo>
                <a:lnTo>
                  <a:pt x="248" y="64"/>
                </a:lnTo>
                <a:lnTo>
                  <a:pt x="258" y="46"/>
                </a:lnTo>
                <a:lnTo>
                  <a:pt x="267" y="28"/>
                </a:lnTo>
                <a:lnTo>
                  <a:pt x="285" y="28"/>
                </a:lnTo>
                <a:lnTo>
                  <a:pt x="304" y="37"/>
                </a:lnTo>
                <a:lnTo>
                  <a:pt x="313" y="55"/>
                </a:lnTo>
                <a:lnTo>
                  <a:pt x="313" y="74"/>
                </a:lnTo>
                <a:lnTo>
                  <a:pt x="322" y="92"/>
                </a:lnTo>
                <a:lnTo>
                  <a:pt x="322" y="110"/>
                </a:lnTo>
                <a:lnTo>
                  <a:pt x="340" y="120"/>
                </a:lnTo>
                <a:lnTo>
                  <a:pt x="359" y="129"/>
                </a:lnTo>
                <a:lnTo>
                  <a:pt x="377" y="120"/>
                </a:lnTo>
                <a:lnTo>
                  <a:pt x="386" y="101"/>
                </a:lnTo>
                <a:lnTo>
                  <a:pt x="396" y="83"/>
                </a:lnTo>
                <a:lnTo>
                  <a:pt x="405" y="64"/>
                </a:lnTo>
                <a:lnTo>
                  <a:pt x="423" y="55"/>
                </a:lnTo>
                <a:lnTo>
                  <a:pt x="423" y="37"/>
                </a:lnTo>
                <a:lnTo>
                  <a:pt x="442" y="37"/>
                </a:lnTo>
                <a:lnTo>
                  <a:pt x="451" y="18"/>
                </a:lnTo>
                <a:lnTo>
                  <a:pt x="469" y="9"/>
                </a:lnTo>
                <a:lnTo>
                  <a:pt x="488" y="0"/>
                </a:lnTo>
                <a:lnTo>
                  <a:pt x="506" y="0"/>
                </a:lnTo>
                <a:lnTo>
                  <a:pt x="515" y="18"/>
                </a:lnTo>
                <a:lnTo>
                  <a:pt x="534" y="37"/>
                </a:lnTo>
                <a:lnTo>
                  <a:pt x="543" y="55"/>
                </a:lnTo>
                <a:lnTo>
                  <a:pt x="543" y="74"/>
                </a:lnTo>
                <a:lnTo>
                  <a:pt x="552" y="92"/>
                </a:lnTo>
                <a:lnTo>
                  <a:pt x="561" y="110"/>
                </a:lnTo>
                <a:lnTo>
                  <a:pt x="561" y="129"/>
                </a:lnTo>
                <a:lnTo>
                  <a:pt x="570" y="147"/>
                </a:lnTo>
                <a:lnTo>
                  <a:pt x="570" y="175"/>
                </a:lnTo>
                <a:lnTo>
                  <a:pt x="579" y="193"/>
                </a:lnTo>
                <a:lnTo>
                  <a:pt x="579" y="212"/>
                </a:lnTo>
                <a:lnTo>
                  <a:pt x="589" y="239"/>
                </a:lnTo>
                <a:lnTo>
                  <a:pt x="589" y="258"/>
                </a:lnTo>
                <a:lnTo>
                  <a:pt x="589" y="276"/>
                </a:lnTo>
                <a:lnTo>
                  <a:pt x="598" y="294"/>
                </a:lnTo>
                <a:lnTo>
                  <a:pt x="598" y="313"/>
                </a:lnTo>
                <a:lnTo>
                  <a:pt x="598" y="331"/>
                </a:lnTo>
                <a:lnTo>
                  <a:pt x="598" y="350"/>
                </a:lnTo>
                <a:lnTo>
                  <a:pt x="598" y="377"/>
                </a:lnTo>
                <a:lnTo>
                  <a:pt x="607" y="395"/>
                </a:lnTo>
                <a:lnTo>
                  <a:pt x="607" y="414"/>
                </a:lnTo>
                <a:lnTo>
                  <a:pt x="607" y="432"/>
                </a:lnTo>
                <a:lnTo>
                  <a:pt x="616" y="451"/>
                </a:lnTo>
                <a:lnTo>
                  <a:pt x="616" y="469"/>
                </a:lnTo>
                <a:lnTo>
                  <a:pt x="625" y="487"/>
                </a:lnTo>
                <a:lnTo>
                  <a:pt x="625" y="506"/>
                </a:lnTo>
                <a:lnTo>
                  <a:pt x="635" y="524"/>
                </a:lnTo>
                <a:lnTo>
                  <a:pt x="653" y="524"/>
                </a:lnTo>
                <a:lnTo>
                  <a:pt x="671" y="506"/>
                </a:lnTo>
                <a:lnTo>
                  <a:pt x="681" y="487"/>
                </a:lnTo>
                <a:lnTo>
                  <a:pt x="690" y="469"/>
                </a:lnTo>
                <a:lnTo>
                  <a:pt x="708" y="451"/>
                </a:lnTo>
                <a:lnTo>
                  <a:pt x="717" y="423"/>
                </a:lnTo>
                <a:lnTo>
                  <a:pt x="717" y="405"/>
                </a:lnTo>
                <a:lnTo>
                  <a:pt x="727" y="368"/>
                </a:lnTo>
                <a:lnTo>
                  <a:pt x="736" y="340"/>
                </a:lnTo>
                <a:lnTo>
                  <a:pt x="736" y="313"/>
                </a:lnTo>
                <a:lnTo>
                  <a:pt x="745" y="294"/>
                </a:lnTo>
                <a:lnTo>
                  <a:pt x="754" y="267"/>
                </a:lnTo>
                <a:lnTo>
                  <a:pt x="763" y="239"/>
                </a:lnTo>
                <a:lnTo>
                  <a:pt x="763" y="212"/>
                </a:lnTo>
                <a:lnTo>
                  <a:pt x="773" y="184"/>
                </a:lnTo>
                <a:lnTo>
                  <a:pt x="782" y="166"/>
                </a:lnTo>
                <a:lnTo>
                  <a:pt x="791" y="147"/>
                </a:lnTo>
                <a:lnTo>
                  <a:pt x="791" y="129"/>
                </a:lnTo>
                <a:lnTo>
                  <a:pt x="800" y="101"/>
                </a:lnTo>
                <a:lnTo>
                  <a:pt x="819" y="92"/>
                </a:lnTo>
                <a:lnTo>
                  <a:pt x="837" y="83"/>
                </a:lnTo>
                <a:lnTo>
                  <a:pt x="855" y="92"/>
                </a:lnTo>
                <a:lnTo>
                  <a:pt x="855" y="110"/>
                </a:lnTo>
                <a:lnTo>
                  <a:pt x="874" y="129"/>
                </a:lnTo>
                <a:lnTo>
                  <a:pt x="874" y="147"/>
                </a:lnTo>
                <a:lnTo>
                  <a:pt x="892" y="166"/>
                </a:lnTo>
                <a:lnTo>
                  <a:pt x="892" y="184"/>
                </a:lnTo>
                <a:lnTo>
                  <a:pt x="901" y="202"/>
                </a:lnTo>
                <a:lnTo>
                  <a:pt x="920" y="193"/>
                </a:lnTo>
                <a:lnTo>
                  <a:pt x="929" y="175"/>
                </a:lnTo>
                <a:lnTo>
                  <a:pt x="938" y="156"/>
                </a:lnTo>
                <a:lnTo>
                  <a:pt x="957" y="138"/>
                </a:lnTo>
                <a:lnTo>
                  <a:pt x="975" y="120"/>
                </a:lnTo>
                <a:lnTo>
                  <a:pt x="984" y="138"/>
                </a:lnTo>
                <a:lnTo>
                  <a:pt x="1002" y="147"/>
                </a:lnTo>
                <a:lnTo>
                  <a:pt x="1002" y="166"/>
                </a:lnTo>
                <a:lnTo>
                  <a:pt x="1021" y="184"/>
                </a:lnTo>
                <a:lnTo>
                  <a:pt x="1039" y="193"/>
                </a:lnTo>
                <a:lnTo>
                  <a:pt x="1048" y="175"/>
                </a:lnTo>
                <a:lnTo>
                  <a:pt x="1058" y="156"/>
                </a:lnTo>
                <a:lnTo>
                  <a:pt x="1058" y="138"/>
                </a:lnTo>
                <a:lnTo>
                  <a:pt x="1067" y="120"/>
                </a:lnTo>
                <a:lnTo>
                  <a:pt x="1085" y="129"/>
                </a:lnTo>
                <a:lnTo>
                  <a:pt x="1094" y="147"/>
                </a:lnTo>
                <a:lnTo>
                  <a:pt x="1104" y="166"/>
                </a:lnTo>
                <a:lnTo>
                  <a:pt x="1113" y="184"/>
                </a:lnTo>
                <a:lnTo>
                  <a:pt x="1122" y="202"/>
                </a:lnTo>
                <a:lnTo>
                  <a:pt x="1140" y="212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Freeform 8"/>
          <p:cNvSpPr>
            <a:spLocks/>
          </p:cNvSpPr>
          <p:nvPr/>
        </p:nvSpPr>
        <p:spPr bwMode="auto">
          <a:xfrm>
            <a:off x="5770585" y="1733538"/>
            <a:ext cx="1417638" cy="863600"/>
          </a:xfrm>
          <a:custGeom>
            <a:avLst/>
            <a:gdLst>
              <a:gd name="T0" fmla="*/ 0 w 893"/>
              <a:gd name="T1" fmla="*/ 359 h 544"/>
              <a:gd name="T2" fmla="*/ 18 w 893"/>
              <a:gd name="T3" fmla="*/ 313 h 544"/>
              <a:gd name="T4" fmla="*/ 27 w 893"/>
              <a:gd name="T5" fmla="*/ 267 h 544"/>
              <a:gd name="T6" fmla="*/ 37 w 893"/>
              <a:gd name="T7" fmla="*/ 230 h 544"/>
              <a:gd name="T8" fmla="*/ 55 w 893"/>
              <a:gd name="T9" fmla="*/ 175 h 544"/>
              <a:gd name="T10" fmla="*/ 64 w 893"/>
              <a:gd name="T11" fmla="*/ 138 h 544"/>
              <a:gd name="T12" fmla="*/ 73 w 893"/>
              <a:gd name="T13" fmla="*/ 92 h 544"/>
              <a:gd name="T14" fmla="*/ 83 w 893"/>
              <a:gd name="T15" fmla="*/ 56 h 544"/>
              <a:gd name="T16" fmla="*/ 119 w 893"/>
              <a:gd name="T17" fmla="*/ 65 h 544"/>
              <a:gd name="T18" fmla="*/ 138 w 893"/>
              <a:gd name="T19" fmla="*/ 102 h 544"/>
              <a:gd name="T20" fmla="*/ 147 w 893"/>
              <a:gd name="T21" fmla="*/ 138 h 544"/>
              <a:gd name="T22" fmla="*/ 184 w 893"/>
              <a:gd name="T23" fmla="*/ 138 h 544"/>
              <a:gd name="T24" fmla="*/ 202 w 893"/>
              <a:gd name="T25" fmla="*/ 102 h 544"/>
              <a:gd name="T26" fmla="*/ 220 w 893"/>
              <a:gd name="T27" fmla="*/ 65 h 544"/>
              <a:gd name="T28" fmla="*/ 257 w 893"/>
              <a:gd name="T29" fmla="*/ 28 h 544"/>
              <a:gd name="T30" fmla="*/ 285 w 893"/>
              <a:gd name="T31" fmla="*/ 0 h 544"/>
              <a:gd name="T32" fmla="*/ 285 w 893"/>
              <a:gd name="T33" fmla="*/ 37 h 544"/>
              <a:gd name="T34" fmla="*/ 294 w 893"/>
              <a:gd name="T35" fmla="*/ 92 h 544"/>
              <a:gd name="T36" fmla="*/ 303 w 893"/>
              <a:gd name="T37" fmla="*/ 129 h 544"/>
              <a:gd name="T38" fmla="*/ 312 w 893"/>
              <a:gd name="T39" fmla="*/ 166 h 544"/>
              <a:gd name="T40" fmla="*/ 322 w 893"/>
              <a:gd name="T41" fmla="*/ 203 h 544"/>
              <a:gd name="T42" fmla="*/ 322 w 893"/>
              <a:gd name="T43" fmla="*/ 239 h 544"/>
              <a:gd name="T44" fmla="*/ 340 w 893"/>
              <a:gd name="T45" fmla="*/ 276 h 544"/>
              <a:gd name="T46" fmla="*/ 349 w 893"/>
              <a:gd name="T47" fmla="*/ 322 h 544"/>
              <a:gd name="T48" fmla="*/ 368 w 893"/>
              <a:gd name="T49" fmla="*/ 368 h 544"/>
              <a:gd name="T50" fmla="*/ 377 w 893"/>
              <a:gd name="T51" fmla="*/ 405 h 544"/>
              <a:gd name="T52" fmla="*/ 395 w 893"/>
              <a:gd name="T53" fmla="*/ 460 h 544"/>
              <a:gd name="T54" fmla="*/ 404 w 893"/>
              <a:gd name="T55" fmla="*/ 506 h 544"/>
              <a:gd name="T56" fmla="*/ 414 w 893"/>
              <a:gd name="T57" fmla="*/ 543 h 544"/>
              <a:gd name="T58" fmla="*/ 441 w 893"/>
              <a:gd name="T59" fmla="*/ 524 h 544"/>
              <a:gd name="T60" fmla="*/ 450 w 893"/>
              <a:gd name="T61" fmla="*/ 488 h 544"/>
              <a:gd name="T62" fmla="*/ 460 w 893"/>
              <a:gd name="T63" fmla="*/ 451 h 544"/>
              <a:gd name="T64" fmla="*/ 469 w 893"/>
              <a:gd name="T65" fmla="*/ 414 h 544"/>
              <a:gd name="T66" fmla="*/ 469 w 893"/>
              <a:gd name="T67" fmla="*/ 368 h 544"/>
              <a:gd name="T68" fmla="*/ 469 w 893"/>
              <a:gd name="T69" fmla="*/ 331 h 544"/>
              <a:gd name="T70" fmla="*/ 478 w 893"/>
              <a:gd name="T71" fmla="*/ 285 h 544"/>
              <a:gd name="T72" fmla="*/ 478 w 893"/>
              <a:gd name="T73" fmla="*/ 249 h 544"/>
              <a:gd name="T74" fmla="*/ 506 w 893"/>
              <a:gd name="T75" fmla="*/ 230 h 544"/>
              <a:gd name="T76" fmla="*/ 515 w 893"/>
              <a:gd name="T77" fmla="*/ 267 h 544"/>
              <a:gd name="T78" fmla="*/ 533 w 893"/>
              <a:gd name="T79" fmla="*/ 304 h 544"/>
              <a:gd name="T80" fmla="*/ 561 w 893"/>
              <a:gd name="T81" fmla="*/ 285 h 544"/>
              <a:gd name="T82" fmla="*/ 588 w 893"/>
              <a:gd name="T83" fmla="*/ 258 h 544"/>
              <a:gd name="T84" fmla="*/ 625 w 893"/>
              <a:gd name="T85" fmla="*/ 239 h 544"/>
              <a:gd name="T86" fmla="*/ 662 w 893"/>
              <a:gd name="T87" fmla="*/ 267 h 544"/>
              <a:gd name="T88" fmla="*/ 680 w 893"/>
              <a:gd name="T89" fmla="*/ 304 h 544"/>
              <a:gd name="T90" fmla="*/ 717 w 893"/>
              <a:gd name="T91" fmla="*/ 285 h 544"/>
              <a:gd name="T92" fmla="*/ 735 w 893"/>
              <a:gd name="T93" fmla="*/ 258 h 544"/>
              <a:gd name="T94" fmla="*/ 781 w 893"/>
              <a:gd name="T95" fmla="*/ 276 h 544"/>
              <a:gd name="T96" fmla="*/ 818 w 893"/>
              <a:gd name="T97" fmla="*/ 304 h 544"/>
              <a:gd name="T98" fmla="*/ 855 w 893"/>
              <a:gd name="T99" fmla="*/ 322 h 544"/>
              <a:gd name="T100" fmla="*/ 892 w 893"/>
              <a:gd name="T101" fmla="*/ 322 h 54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893"/>
              <a:gd name="T154" fmla="*/ 0 h 544"/>
              <a:gd name="T155" fmla="*/ 893 w 893"/>
              <a:gd name="T156" fmla="*/ 544 h 54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893" h="544">
                <a:moveTo>
                  <a:pt x="18" y="361"/>
                </a:moveTo>
                <a:lnTo>
                  <a:pt x="0" y="359"/>
                </a:lnTo>
                <a:lnTo>
                  <a:pt x="9" y="331"/>
                </a:lnTo>
                <a:lnTo>
                  <a:pt x="18" y="313"/>
                </a:lnTo>
                <a:lnTo>
                  <a:pt x="27" y="295"/>
                </a:lnTo>
                <a:lnTo>
                  <a:pt x="27" y="267"/>
                </a:lnTo>
                <a:lnTo>
                  <a:pt x="37" y="249"/>
                </a:lnTo>
                <a:lnTo>
                  <a:pt x="37" y="230"/>
                </a:lnTo>
                <a:lnTo>
                  <a:pt x="46" y="203"/>
                </a:lnTo>
                <a:lnTo>
                  <a:pt x="55" y="175"/>
                </a:lnTo>
                <a:lnTo>
                  <a:pt x="64" y="157"/>
                </a:lnTo>
                <a:lnTo>
                  <a:pt x="64" y="138"/>
                </a:lnTo>
                <a:lnTo>
                  <a:pt x="73" y="111"/>
                </a:lnTo>
                <a:lnTo>
                  <a:pt x="73" y="92"/>
                </a:lnTo>
                <a:lnTo>
                  <a:pt x="83" y="74"/>
                </a:lnTo>
                <a:lnTo>
                  <a:pt x="83" y="56"/>
                </a:lnTo>
                <a:lnTo>
                  <a:pt x="101" y="56"/>
                </a:lnTo>
                <a:lnTo>
                  <a:pt x="119" y="65"/>
                </a:lnTo>
                <a:lnTo>
                  <a:pt x="129" y="83"/>
                </a:lnTo>
                <a:lnTo>
                  <a:pt x="138" y="102"/>
                </a:lnTo>
                <a:lnTo>
                  <a:pt x="138" y="120"/>
                </a:lnTo>
                <a:lnTo>
                  <a:pt x="147" y="138"/>
                </a:lnTo>
                <a:lnTo>
                  <a:pt x="165" y="147"/>
                </a:lnTo>
                <a:lnTo>
                  <a:pt x="184" y="138"/>
                </a:lnTo>
                <a:lnTo>
                  <a:pt x="193" y="120"/>
                </a:lnTo>
                <a:lnTo>
                  <a:pt x="202" y="102"/>
                </a:lnTo>
                <a:lnTo>
                  <a:pt x="211" y="83"/>
                </a:lnTo>
                <a:lnTo>
                  <a:pt x="220" y="65"/>
                </a:lnTo>
                <a:lnTo>
                  <a:pt x="239" y="46"/>
                </a:lnTo>
                <a:lnTo>
                  <a:pt x="257" y="28"/>
                </a:lnTo>
                <a:lnTo>
                  <a:pt x="266" y="10"/>
                </a:lnTo>
                <a:lnTo>
                  <a:pt x="285" y="0"/>
                </a:lnTo>
                <a:lnTo>
                  <a:pt x="285" y="19"/>
                </a:lnTo>
                <a:lnTo>
                  <a:pt x="285" y="37"/>
                </a:lnTo>
                <a:lnTo>
                  <a:pt x="294" y="74"/>
                </a:lnTo>
                <a:lnTo>
                  <a:pt x="294" y="92"/>
                </a:lnTo>
                <a:lnTo>
                  <a:pt x="303" y="111"/>
                </a:lnTo>
                <a:lnTo>
                  <a:pt x="303" y="129"/>
                </a:lnTo>
                <a:lnTo>
                  <a:pt x="312" y="147"/>
                </a:lnTo>
                <a:lnTo>
                  <a:pt x="312" y="166"/>
                </a:lnTo>
                <a:lnTo>
                  <a:pt x="312" y="184"/>
                </a:lnTo>
                <a:lnTo>
                  <a:pt x="322" y="203"/>
                </a:lnTo>
                <a:lnTo>
                  <a:pt x="322" y="221"/>
                </a:lnTo>
                <a:lnTo>
                  <a:pt x="322" y="239"/>
                </a:lnTo>
                <a:lnTo>
                  <a:pt x="340" y="258"/>
                </a:lnTo>
                <a:lnTo>
                  <a:pt x="340" y="276"/>
                </a:lnTo>
                <a:lnTo>
                  <a:pt x="349" y="304"/>
                </a:lnTo>
                <a:lnTo>
                  <a:pt x="349" y="322"/>
                </a:lnTo>
                <a:lnTo>
                  <a:pt x="358" y="350"/>
                </a:lnTo>
                <a:lnTo>
                  <a:pt x="368" y="368"/>
                </a:lnTo>
                <a:lnTo>
                  <a:pt x="368" y="387"/>
                </a:lnTo>
                <a:lnTo>
                  <a:pt x="377" y="405"/>
                </a:lnTo>
                <a:lnTo>
                  <a:pt x="377" y="433"/>
                </a:lnTo>
                <a:lnTo>
                  <a:pt x="395" y="460"/>
                </a:lnTo>
                <a:lnTo>
                  <a:pt x="395" y="479"/>
                </a:lnTo>
                <a:lnTo>
                  <a:pt x="404" y="506"/>
                </a:lnTo>
                <a:lnTo>
                  <a:pt x="414" y="524"/>
                </a:lnTo>
                <a:lnTo>
                  <a:pt x="414" y="543"/>
                </a:lnTo>
                <a:lnTo>
                  <a:pt x="432" y="543"/>
                </a:lnTo>
                <a:lnTo>
                  <a:pt x="441" y="524"/>
                </a:lnTo>
                <a:lnTo>
                  <a:pt x="450" y="506"/>
                </a:lnTo>
                <a:lnTo>
                  <a:pt x="450" y="488"/>
                </a:lnTo>
                <a:lnTo>
                  <a:pt x="460" y="469"/>
                </a:lnTo>
                <a:lnTo>
                  <a:pt x="460" y="451"/>
                </a:lnTo>
                <a:lnTo>
                  <a:pt x="469" y="433"/>
                </a:lnTo>
                <a:lnTo>
                  <a:pt x="469" y="414"/>
                </a:lnTo>
                <a:lnTo>
                  <a:pt x="469" y="396"/>
                </a:lnTo>
                <a:lnTo>
                  <a:pt x="469" y="368"/>
                </a:lnTo>
                <a:lnTo>
                  <a:pt x="469" y="350"/>
                </a:lnTo>
                <a:lnTo>
                  <a:pt x="469" y="331"/>
                </a:lnTo>
                <a:lnTo>
                  <a:pt x="478" y="304"/>
                </a:lnTo>
                <a:lnTo>
                  <a:pt x="478" y="285"/>
                </a:lnTo>
                <a:lnTo>
                  <a:pt x="478" y="267"/>
                </a:lnTo>
                <a:lnTo>
                  <a:pt x="478" y="249"/>
                </a:lnTo>
                <a:lnTo>
                  <a:pt x="487" y="230"/>
                </a:lnTo>
                <a:lnTo>
                  <a:pt x="506" y="230"/>
                </a:lnTo>
                <a:lnTo>
                  <a:pt x="515" y="249"/>
                </a:lnTo>
                <a:lnTo>
                  <a:pt x="515" y="267"/>
                </a:lnTo>
                <a:lnTo>
                  <a:pt x="524" y="285"/>
                </a:lnTo>
                <a:lnTo>
                  <a:pt x="533" y="304"/>
                </a:lnTo>
                <a:lnTo>
                  <a:pt x="552" y="304"/>
                </a:lnTo>
                <a:lnTo>
                  <a:pt x="561" y="285"/>
                </a:lnTo>
                <a:lnTo>
                  <a:pt x="579" y="276"/>
                </a:lnTo>
                <a:lnTo>
                  <a:pt x="588" y="258"/>
                </a:lnTo>
                <a:lnTo>
                  <a:pt x="607" y="249"/>
                </a:lnTo>
                <a:lnTo>
                  <a:pt x="625" y="239"/>
                </a:lnTo>
                <a:lnTo>
                  <a:pt x="643" y="249"/>
                </a:lnTo>
                <a:lnTo>
                  <a:pt x="662" y="267"/>
                </a:lnTo>
                <a:lnTo>
                  <a:pt x="671" y="285"/>
                </a:lnTo>
                <a:lnTo>
                  <a:pt x="680" y="304"/>
                </a:lnTo>
                <a:lnTo>
                  <a:pt x="699" y="313"/>
                </a:lnTo>
                <a:lnTo>
                  <a:pt x="717" y="285"/>
                </a:lnTo>
                <a:lnTo>
                  <a:pt x="717" y="267"/>
                </a:lnTo>
                <a:lnTo>
                  <a:pt x="735" y="258"/>
                </a:lnTo>
                <a:lnTo>
                  <a:pt x="754" y="267"/>
                </a:lnTo>
                <a:lnTo>
                  <a:pt x="781" y="276"/>
                </a:lnTo>
                <a:lnTo>
                  <a:pt x="800" y="295"/>
                </a:lnTo>
                <a:lnTo>
                  <a:pt x="818" y="304"/>
                </a:lnTo>
                <a:lnTo>
                  <a:pt x="837" y="313"/>
                </a:lnTo>
                <a:lnTo>
                  <a:pt x="855" y="322"/>
                </a:lnTo>
                <a:lnTo>
                  <a:pt x="873" y="322"/>
                </a:lnTo>
                <a:lnTo>
                  <a:pt x="892" y="322"/>
                </a:lnTo>
                <a:lnTo>
                  <a:pt x="882" y="313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5472134" y="4071942"/>
            <a:ext cx="0" cy="143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5532459" y="4751392"/>
            <a:ext cx="1838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1606571" y="4148142"/>
            <a:ext cx="0" cy="143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1666896" y="4827592"/>
            <a:ext cx="1838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2308246" y="4446592"/>
            <a:ext cx="282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2292371" y="4452942"/>
            <a:ext cx="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1928834" y="5284792"/>
            <a:ext cx="357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911371" y="4452942"/>
            <a:ext cx="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1622446" y="4446592"/>
            <a:ext cx="282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8"/>
          <p:cNvSpPr>
            <a:spLocks/>
          </p:cNvSpPr>
          <p:nvPr/>
        </p:nvSpPr>
        <p:spPr bwMode="auto">
          <a:xfrm>
            <a:off x="5497534" y="4584705"/>
            <a:ext cx="1720850" cy="439737"/>
          </a:xfrm>
          <a:custGeom>
            <a:avLst/>
            <a:gdLst>
              <a:gd name="T0" fmla="*/ 20 w 1084"/>
              <a:gd name="T1" fmla="*/ 102 h 277"/>
              <a:gd name="T2" fmla="*/ 55 w 1084"/>
              <a:gd name="T3" fmla="*/ 74 h 277"/>
              <a:gd name="T4" fmla="*/ 83 w 1084"/>
              <a:gd name="T5" fmla="*/ 46 h 277"/>
              <a:gd name="T6" fmla="*/ 118 w 1084"/>
              <a:gd name="T7" fmla="*/ 37 h 277"/>
              <a:gd name="T8" fmla="*/ 154 w 1084"/>
              <a:gd name="T9" fmla="*/ 46 h 277"/>
              <a:gd name="T10" fmla="*/ 189 w 1084"/>
              <a:gd name="T11" fmla="*/ 65 h 277"/>
              <a:gd name="T12" fmla="*/ 225 w 1084"/>
              <a:gd name="T13" fmla="*/ 56 h 277"/>
              <a:gd name="T14" fmla="*/ 261 w 1084"/>
              <a:gd name="T15" fmla="*/ 37 h 277"/>
              <a:gd name="T16" fmla="*/ 297 w 1084"/>
              <a:gd name="T17" fmla="*/ 19 h 277"/>
              <a:gd name="T18" fmla="*/ 332 w 1084"/>
              <a:gd name="T19" fmla="*/ 56 h 277"/>
              <a:gd name="T20" fmla="*/ 351 w 1084"/>
              <a:gd name="T21" fmla="*/ 92 h 277"/>
              <a:gd name="T22" fmla="*/ 368 w 1084"/>
              <a:gd name="T23" fmla="*/ 129 h 277"/>
              <a:gd name="T24" fmla="*/ 404 w 1084"/>
              <a:gd name="T25" fmla="*/ 166 h 277"/>
              <a:gd name="T26" fmla="*/ 431 w 1084"/>
              <a:gd name="T27" fmla="*/ 203 h 277"/>
              <a:gd name="T28" fmla="*/ 466 w 1084"/>
              <a:gd name="T29" fmla="*/ 221 h 277"/>
              <a:gd name="T30" fmla="*/ 493 w 1084"/>
              <a:gd name="T31" fmla="*/ 249 h 277"/>
              <a:gd name="T32" fmla="*/ 529 w 1084"/>
              <a:gd name="T33" fmla="*/ 258 h 277"/>
              <a:gd name="T34" fmla="*/ 565 w 1084"/>
              <a:gd name="T35" fmla="*/ 276 h 277"/>
              <a:gd name="T36" fmla="*/ 600 w 1084"/>
              <a:gd name="T37" fmla="*/ 267 h 277"/>
              <a:gd name="T38" fmla="*/ 636 w 1084"/>
              <a:gd name="T39" fmla="*/ 240 h 277"/>
              <a:gd name="T40" fmla="*/ 672 w 1084"/>
              <a:gd name="T41" fmla="*/ 221 h 277"/>
              <a:gd name="T42" fmla="*/ 681 w 1084"/>
              <a:gd name="T43" fmla="*/ 184 h 277"/>
              <a:gd name="T44" fmla="*/ 708 w 1084"/>
              <a:gd name="T45" fmla="*/ 148 h 277"/>
              <a:gd name="T46" fmla="*/ 734 w 1084"/>
              <a:gd name="T47" fmla="*/ 102 h 277"/>
              <a:gd name="T48" fmla="*/ 743 w 1084"/>
              <a:gd name="T49" fmla="*/ 65 h 277"/>
              <a:gd name="T50" fmla="*/ 770 w 1084"/>
              <a:gd name="T51" fmla="*/ 19 h 277"/>
              <a:gd name="T52" fmla="*/ 806 w 1084"/>
              <a:gd name="T53" fmla="*/ 10 h 277"/>
              <a:gd name="T54" fmla="*/ 842 w 1084"/>
              <a:gd name="T55" fmla="*/ 10 h 277"/>
              <a:gd name="T56" fmla="*/ 877 w 1084"/>
              <a:gd name="T57" fmla="*/ 28 h 277"/>
              <a:gd name="T58" fmla="*/ 913 w 1084"/>
              <a:gd name="T59" fmla="*/ 28 h 277"/>
              <a:gd name="T60" fmla="*/ 949 w 1084"/>
              <a:gd name="T61" fmla="*/ 10 h 277"/>
              <a:gd name="T62" fmla="*/ 985 w 1084"/>
              <a:gd name="T63" fmla="*/ 0 h 277"/>
              <a:gd name="T64" fmla="*/ 1011 w 1084"/>
              <a:gd name="T65" fmla="*/ 19 h 277"/>
              <a:gd name="T66" fmla="*/ 1047 w 1084"/>
              <a:gd name="T67" fmla="*/ 28 h 277"/>
              <a:gd name="T68" fmla="*/ 1083 w 1084"/>
              <a:gd name="T69" fmla="*/ 19 h 27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084"/>
              <a:gd name="T106" fmla="*/ 0 h 277"/>
              <a:gd name="T107" fmla="*/ 1084 w 1084"/>
              <a:gd name="T108" fmla="*/ 277 h 277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084" h="277">
                <a:moveTo>
                  <a:pt x="0" y="97"/>
                </a:moveTo>
                <a:lnTo>
                  <a:pt x="20" y="102"/>
                </a:lnTo>
                <a:lnTo>
                  <a:pt x="38" y="92"/>
                </a:lnTo>
                <a:lnTo>
                  <a:pt x="55" y="74"/>
                </a:lnTo>
                <a:lnTo>
                  <a:pt x="74" y="65"/>
                </a:lnTo>
                <a:lnTo>
                  <a:pt x="83" y="46"/>
                </a:lnTo>
                <a:lnTo>
                  <a:pt x="100" y="37"/>
                </a:lnTo>
                <a:lnTo>
                  <a:pt x="118" y="37"/>
                </a:lnTo>
                <a:lnTo>
                  <a:pt x="136" y="37"/>
                </a:lnTo>
                <a:lnTo>
                  <a:pt x="154" y="46"/>
                </a:lnTo>
                <a:lnTo>
                  <a:pt x="172" y="56"/>
                </a:lnTo>
                <a:lnTo>
                  <a:pt x="189" y="65"/>
                </a:lnTo>
                <a:lnTo>
                  <a:pt x="208" y="65"/>
                </a:lnTo>
                <a:lnTo>
                  <a:pt x="225" y="56"/>
                </a:lnTo>
                <a:lnTo>
                  <a:pt x="243" y="46"/>
                </a:lnTo>
                <a:lnTo>
                  <a:pt x="261" y="37"/>
                </a:lnTo>
                <a:lnTo>
                  <a:pt x="279" y="28"/>
                </a:lnTo>
                <a:lnTo>
                  <a:pt x="297" y="19"/>
                </a:lnTo>
                <a:lnTo>
                  <a:pt x="315" y="37"/>
                </a:lnTo>
                <a:lnTo>
                  <a:pt x="332" y="56"/>
                </a:lnTo>
                <a:lnTo>
                  <a:pt x="351" y="74"/>
                </a:lnTo>
                <a:lnTo>
                  <a:pt x="351" y="92"/>
                </a:lnTo>
                <a:lnTo>
                  <a:pt x="359" y="111"/>
                </a:lnTo>
                <a:lnTo>
                  <a:pt x="368" y="129"/>
                </a:lnTo>
                <a:lnTo>
                  <a:pt x="387" y="157"/>
                </a:lnTo>
                <a:lnTo>
                  <a:pt x="404" y="166"/>
                </a:lnTo>
                <a:lnTo>
                  <a:pt x="413" y="184"/>
                </a:lnTo>
                <a:lnTo>
                  <a:pt x="431" y="203"/>
                </a:lnTo>
                <a:lnTo>
                  <a:pt x="449" y="212"/>
                </a:lnTo>
                <a:lnTo>
                  <a:pt x="466" y="221"/>
                </a:lnTo>
                <a:lnTo>
                  <a:pt x="476" y="240"/>
                </a:lnTo>
                <a:lnTo>
                  <a:pt x="493" y="249"/>
                </a:lnTo>
                <a:lnTo>
                  <a:pt x="511" y="258"/>
                </a:lnTo>
                <a:lnTo>
                  <a:pt x="529" y="258"/>
                </a:lnTo>
                <a:lnTo>
                  <a:pt x="547" y="267"/>
                </a:lnTo>
                <a:lnTo>
                  <a:pt x="565" y="276"/>
                </a:lnTo>
                <a:lnTo>
                  <a:pt x="583" y="276"/>
                </a:lnTo>
                <a:lnTo>
                  <a:pt x="600" y="267"/>
                </a:lnTo>
                <a:lnTo>
                  <a:pt x="619" y="258"/>
                </a:lnTo>
                <a:lnTo>
                  <a:pt x="636" y="240"/>
                </a:lnTo>
                <a:lnTo>
                  <a:pt x="654" y="240"/>
                </a:lnTo>
                <a:lnTo>
                  <a:pt x="672" y="221"/>
                </a:lnTo>
                <a:lnTo>
                  <a:pt x="672" y="203"/>
                </a:lnTo>
                <a:lnTo>
                  <a:pt x="681" y="184"/>
                </a:lnTo>
                <a:lnTo>
                  <a:pt x="690" y="166"/>
                </a:lnTo>
                <a:lnTo>
                  <a:pt x="708" y="148"/>
                </a:lnTo>
                <a:lnTo>
                  <a:pt x="717" y="129"/>
                </a:lnTo>
                <a:lnTo>
                  <a:pt x="734" y="102"/>
                </a:lnTo>
                <a:lnTo>
                  <a:pt x="734" y="83"/>
                </a:lnTo>
                <a:lnTo>
                  <a:pt x="743" y="65"/>
                </a:lnTo>
                <a:lnTo>
                  <a:pt x="761" y="37"/>
                </a:lnTo>
                <a:lnTo>
                  <a:pt x="770" y="19"/>
                </a:lnTo>
                <a:lnTo>
                  <a:pt x="788" y="10"/>
                </a:lnTo>
                <a:lnTo>
                  <a:pt x="806" y="10"/>
                </a:lnTo>
                <a:lnTo>
                  <a:pt x="824" y="10"/>
                </a:lnTo>
                <a:lnTo>
                  <a:pt x="842" y="10"/>
                </a:lnTo>
                <a:lnTo>
                  <a:pt x="860" y="19"/>
                </a:lnTo>
                <a:lnTo>
                  <a:pt x="877" y="28"/>
                </a:lnTo>
                <a:lnTo>
                  <a:pt x="896" y="28"/>
                </a:lnTo>
                <a:lnTo>
                  <a:pt x="913" y="28"/>
                </a:lnTo>
                <a:lnTo>
                  <a:pt x="931" y="19"/>
                </a:lnTo>
                <a:lnTo>
                  <a:pt x="949" y="10"/>
                </a:lnTo>
                <a:lnTo>
                  <a:pt x="966" y="0"/>
                </a:lnTo>
                <a:lnTo>
                  <a:pt x="985" y="0"/>
                </a:lnTo>
                <a:lnTo>
                  <a:pt x="1002" y="0"/>
                </a:lnTo>
                <a:lnTo>
                  <a:pt x="1011" y="19"/>
                </a:lnTo>
                <a:lnTo>
                  <a:pt x="1030" y="19"/>
                </a:lnTo>
                <a:lnTo>
                  <a:pt x="1047" y="28"/>
                </a:lnTo>
                <a:lnTo>
                  <a:pt x="1065" y="28"/>
                </a:lnTo>
                <a:lnTo>
                  <a:pt x="1083" y="19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1082698" y="1733538"/>
            <a:ext cx="542925" cy="333375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/>
              <a:t>Sent</a:t>
            </a: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957284" y="4251330"/>
            <a:ext cx="796925" cy="333375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1600"/>
              <a:t>Sent</a:t>
            </a: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4708548" y="1643050"/>
            <a:ext cx="938212" cy="333375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/>
              <a:t>Received</a:t>
            </a: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4494234" y="4211642"/>
            <a:ext cx="1166812" cy="333375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1600"/>
              <a:t>Received</a:t>
            </a: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1411309" y="5508630"/>
            <a:ext cx="6232525" cy="393700"/>
          </a:xfrm>
          <a:prstGeom prst="rect">
            <a:avLst/>
          </a:prstGeom>
          <a:noFill/>
          <a:ln w="38100" cmpd="dbl">
            <a:noFill/>
            <a:prstDash val="sysDot"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lvl="1">
              <a:buFontTx/>
              <a:buChar char="•"/>
            </a:pPr>
            <a:r>
              <a:rPr lang="en-US" sz="2000"/>
              <a:t>  e.g digital telephone, CD Audio</a:t>
            </a: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71406" y="3600456"/>
            <a:ext cx="8858312" cy="5429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b="1" dirty="0" smtClean="0"/>
              <a:t>(</a:t>
            </a:r>
            <a:r>
              <a:rPr lang="en-US" sz="2000" b="1" dirty="0"/>
              <a:t>b) </a:t>
            </a:r>
            <a:r>
              <a:rPr lang="en-US" sz="2000" b="1" dirty="0">
                <a:solidFill>
                  <a:srgbClr val="0033CC"/>
                </a:solidFill>
                <a:latin typeface="Comic Sans MS" pitchFamily="66" charset="0"/>
              </a:rPr>
              <a:t>Digital transmission: </a:t>
            </a:r>
            <a:r>
              <a:rPr lang="en-US" sz="2000" b="1" dirty="0"/>
              <a:t>only discrete levels need to be reproduced</a:t>
            </a: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1428728" y="3071810"/>
            <a:ext cx="6232525" cy="393700"/>
          </a:xfrm>
          <a:prstGeom prst="rect">
            <a:avLst/>
          </a:prstGeom>
          <a:noFill/>
          <a:ln w="38100" cmpd="dbl">
            <a:noFill/>
            <a:prstDash val="sysDot"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marL="190500" lvl="1">
              <a:buFontTx/>
              <a:buChar char="•"/>
            </a:pPr>
            <a:r>
              <a:rPr lang="en-US" sz="1800" dirty="0"/>
              <a:t> </a:t>
            </a:r>
            <a:r>
              <a:rPr lang="en-US" sz="2000" dirty="0"/>
              <a:t>e.g. AM, FM, TV transmission</a:t>
            </a:r>
            <a:endParaRPr lang="en-US" dirty="0"/>
          </a:p>
        </p:txBody>
      </p:sp>
      <p:sp>
        <p:nvSpPr>
          <p:cNvPr id="31" name="Text Box 240"/>
          <p:cNvSpPr txBox="1">
            <a:spLocks noChangeArrowheads="1"/>
          </p:cNvSpPr>
          <p:nvPr/>
        </p:nvSpPr>
        <p:spPr bwMode="auto">
          <a:xfrm>
            <a:off x="7072330" y="5786454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pPr eaLnBrk="0" hangingPunct="0"/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 </a:t>
            </a:r>
            <a:r>
              <a:rPr lang="en-US" dirty="0" err="1" smtClean="0"/>
              <a:t>vs</a:t>
            </a:r>
            <a:r>
              <a:rPr lang="en-US" dirty="0" smtClean="0"/>
              <a:t> Digital </a:t>
            </a:r>
            <a:r>
              <a:rPr lang="en-US" sz="3600" dirty="0" smtClean="0"/>
              <a:t>(three contexts)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08849" y="945533"/>
            <a:ext cx="6606423" cy="5483863"/>
          </a:xfrm>
          <a:prstGeom prst="rect">
            <a:avLst/>
          </a:prstGeom>
          <a:noFill/>
        </p:spPr>
      </p:pic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4572000" y="4592647"/>
            <a:ext cx="214314" cy="193675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072330" y="4643446"/>
            <a:ext cx="214314" cy="193675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072330" y="5878531"/>
            <a:ext cx="214314" cy="193675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1028"/>
          <p:cNvSpPr>
            <a:spLocks noChangeArrowheads="1"/>
          </p:cNvSpPr>
          <p:nvPr/>
        </p:nvSpPr>
        <p:spPr bwMode="auto">
          <a:xfrm>
            <a:off x="7500958" y="5643578"/>
            <a:ext cx="1500198" cy="584775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006600"/>
                </a:solidFill>
              </a:rPr>
              <a:t>DCC</a:t>
            </a:r>
            <a:r>
              <a:rPr lang="en-US" sz="1600" b="1" dirty="0">
                <a:solidFill>
                  <a:schemeClr val="accent1"/>
                </a:solidFill>
              </a:rPr>
              <a:t> 6</a:t>
            </a:r>
            <a:r>
              <a:rPr lang="en-US" sz="1600" b="1" baseline="30000" dirty="0">
                <a:solidFill>
                  <a:schemeClr val="accent1"/>
                </a:solidFill>
              </a:rPr>
              <a:t>th</a:t>
            </a:r>
            <a:r>
              <a:rPr lang="en-US" sz="1600" b="1" dirty="0">
                <a:solidFill>
                  <a:schemeClr val="accent1"/>
                </a:solidFill>
              </a:rPr>
              <a:t> </a:t>
            </a:r>
            <a:r>
              <a:rPr lang="en-US" sz="1600" b="1" dirty="0" smtClean="0">
                <a:solidFill>
                  <a:schemeClr val="accent1"/>
                </a:solidFill>
              </a:rPr>
              <a:t>Ed.</a:t>
            </a:r>
          </a:p>
          <a:p>
            <a:pPr algn="ctr" eaLnBrk="1" hangingPunct="1"/>
            <a:r>
              <a:rPr lang="en-US" sz="1600" b="1" dirty="0" smtClean="0">
                <a:solidFill>
                  <a:schemeClr val="accent1"/>
                </a:solidFill>
              </a:rPr>
              <a:t>Stallings</a:t>
            </a:r>
            <a:endParaRPr lang="en-US" sz="1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 Transmissions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Analog transmission</a:t>
            </a:r>
            <a:r>
              <a:rPr lang="en-US" dirty="0" smtClean="0">
                <a:solidFill>
                  <a:schemeClr val="accent2"/>
                </a:solidFill>
              </a:rPr>
              <a:t>:: </a:t>
            </a:r>
            <a:r>
              <a:rPr lang="en-US" dirty="0" smtClean="0"/>
              <a:t>a means of transmitting analog signals </a:t>
            </a:r>
            <a:r>
              <a:rPr lang="en-US" i="1" dirty="0" smtClean="0">
                <a:solidFill>
                  <a:srgbClr val="0033CC"/>
                </a:solidFill>
              </a:rPr>
              <a:t>without regard to their content</a:t>
            </a:r>
            <a:r>
              <a:rPr lang="en-US" i="1" dirty="0" smtClean="0"/>
              <a:t> </a:t>
            </a:r>
            <a:r>
              <a:rPr lang="en-US" dirty="0" smtClean="0"/>
              <a:t>(i.e., the signals may represent analog data or digital data).</a:t>
            </a:r>
          </a:p>
          <a:p>
            <a:pPr lvl="1"/>
            <a:r>
              <a:rPr lang="en-US" dirty="0" smtClean="0"/>
              <a:t>Transmissions are attenuated over distance.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Analog signal </a:t>
            </a:r>
            <a:r>
              <a:rPr lang="en-US" dirty="0" smtClean="0"/>
              <a:t>– the analog transmission system uses </a:t>
            </a:r>
            <a:r>
              <a:rPr lang="en-US" dirty="0" smtClean="0">
                <a:solidFill>
                  <a:srgbClr val="FF9933"/>
                </a:solidFill>
                <a:latin typeface="Comic Sans MS" pitchFamily="66" charset="0"/>
              </a:rPr>
              <a:t>amplifiers</a:t>
            </a:r>
            <a:r>
              <a:rPr lang="en-US" dirty="0" smtClean="0"/>
              <a:t> to boost the energy in the signal.</a:t>
            </a:r>
            <a:endParaRPr lang="en-US" dirty="0" smtClean="0">
              <a:solidFill>
                <a:srgbClr val="FF9933"/>
              </a:solidFill>
            </a:endParaRPr>
          </a:p>
          <a:p>
            <a:pPr>
              <a:buFontTx/>
              <a:buNone/>
            </a:pPr>
            <a:endParaRPr lang="en-US" dirty="0" smtClean="0">
              <a:solidFill>
                <a:srgbClr val="FF9933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Simple Abstraction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ectangle 1026"/>
          <p:cNvSpPr>
            <a:spLocks noChangeArrowheads="1"/>
          </p:cNvSpPr>
          <p:nvPr/>
        </p:nvSpPr>
        <p:spPr bwMode="auto">
          <a:xfrm>
            <a:off x="7237440" y="3065463"/>
            <a:ext cx="1335088" cy="868362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027"/>
          <p:cNvSpPr txBox="1">
            <a:spLocks noChangeArrowheads="1"/>
          </p:cNvSpPr>
          <p:nvPr/>
        </p:nvSpPr>
        <p:spPr bwMode="auto">
          <a:xfrm>
            <a:off x="7366028" y="2728913"/>
            <a:ext cx="10350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A50021"/>
                </a:solidFill>
              </a:rPr>
              <a:t>Receiver</a:t>
            </a:r>
          </a:p>
        </p:txBody>
      </p:sp>
      <p:sp>
        <p:nvSpPr>
          <p:cNvPr id="8" name="AutoShape 1028"/>
          <p:cNvSpPr>
            <a:spLocks noChangeArrowheads="1"/>
          </p:cNvSpPr>
          <p:nvPr/>
        </p:nvSpPr>
        <p:spPr bwMode="auto">
          <a:xfrm rot="16200000" flipH="1">
            <a:off x="4236272" y="1302543"/>
            <a:ext cx="381000" cy="4310063"/>
          </a:xfrm>
          <a:prstGeom prst="can">
            <a:avLst>
              <a:gd name="adj" fmla="val 77773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1029"/>
          <p:cNvSpPr>
            <a:spLocks noChangeArrowheads="1"/>
          </p:cNvSpPr>
          <p:nvPr/>
        </p:nvSpPr>
        <p:spPr bwMode="auto">
          <a:xfrm>
            <a:off x="3000365" y="3246438"/>
            <a:ext cx="3000396" cy="366767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en-US" sz="1800" b="1" dirty="0"/>
              <a:t>Communication channel</a:t>
            </a:r>
          </a:p>
        </p:txBody>
      </p:sp>
      <p:sp>
        <p:nvSpPr>
          <p:cNvPr id="10" name="Rectangle 1030"/>
          <p:cNvSpPr>
            <a:spLocks noChangeArrowheads="1"/>
          </p:cNvSpPr>
          <p:nvPr/>
        </p:nvSpPr>
        <p:spPr bwMode="auto">
          <a:xfrm>
            <a:off x="346103" y="3060700"/>
            <a:ext cx="1335087" cy="86836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031"/>
          <p:cNvSpPr txBox="1">
            <a:spLocks noChangeArrowheads="1"/>
          </p:cNvSpPr>
          <p:nvPr/>
        </p:nvSpPr>
        <p:spPr bwMode="auto">
          <a:xfrm>
            <a:off x="298478" y="2671763"/>
            <a:ext cx="13779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A50021"/>
                </a:solidFill>
              </a:rPr>
              <a:t>Transmitter</a:t>
            </a:r>
          </a:p>
        </p:txBody>
      </p:sp>
      <p:sp>
        <p:nvSpPr>
          <p:cNvPr id="12" name="Line 1032"/>
          <p:cNvSpPr>
            <a:spLocks noChangeShapeType="1"/>
          </p:cNvSpPr>
          <p:nvPr/>
        </p:nvSpPr>
        <p:spPr bwMode="auto">
          <a:xfrm>
            <a:off x="1795490" y="3481388"/>
            <a:ext cx="433388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033"/>
          <p:cNvSpPr>
            <a:spLocks noChangeShapeType="1"/>
          </p:cNvSpPr>
          <p:nvPr/>
        </p:nvSpPr>
        <p:spPr bwMode="auto">
          <a:xfrm>
            <a:off x="6667528" y="3424238"/>
            <a:ext cx="433387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240"/>
          <p:cNvSpPr txBox="1">
            <a:spLocks noChangeArrowheads="1"/>
          </p:cNvSpPr>
          <p:nvPr/>
        </p:nvSpPr>
        <p:spPr bwMode="auto">
          <a:xfrm>
            <a:off x="6929438" y="5743594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pPr eaLnBrk="0" hangingPunct="0"/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 Transmissions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>
                <a:solidFill>
                  <a:srgbClr val="FF9933"/>
                </a:solidFill>
              </a:rPr>
              <a:t>Amplifiers</a:t>
            </a:r>
            <a:r>
              <a:rPr lang="en-US" dirty="0" smtClean="0"/>
              <a:t> boost the energy </a:t>
            </a:r>
            <a:r>
              <a:rPr lang="en-US" dirty="0" smtClean="0">
                <a:sym typeface="Wingdings" pitchFamily="2" charset="2"/>
              </a:rPr>
              <a:t> this</a:t>
            </a:r>
          </a:p>
          <a:p>
            <a:pPr>
              <a:buFontTx/>
              <a:buNone/>
            </a:pPr>
            <a:r>
              <a:rPr lang="en-US" dirty="0" smtClean="0">
                <a:sym typeface="Wingdings" pitchFamily="2" charset="2"/>
              </a:rPr>
              <a:t>	amplifies the signal and amplifies the noise.</a:t>
            </a:r>
          </a:p>
          <a:p>
            <a:pPr>
              <a:buFontTx/>
              <a:buNone/>
            </a:pPr>
            <a:r>
              <a:rPr lang="en-US" dirty="0" smtClean="0">
                <a:sym typeface="Wingdings" pitchFamily="2" charset="2"/>
              </a:rPr>
              <a:t>The </a:t>
            </a:r>
            <a:r>
              <a:rPr lang="en-US" dirty="0" smtClean="0">
                <a:solidFill>
                  <a:schemeClr val="accent1"/>
                </a:solidFill>
                <a:latin typeface="Comic Sans MS" pitchFamily="66" charset="0"/>
                <a:sym typeface="Wingdings" pitchFamily="2" charset="2"/>
              </a:rPr>
              <a:t>cascading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of amplifiers </a:t>
            </a:r>
            <a:r>
              <a:rPr lang="en-US" dirty="0" smtClean="0">
                <a:sym typeface="Wingdings" pitchFamily="2" charset="2"/>
              </a:rPr>
              <a:t>distorts the signal.</a:t>
            </a:r>
          </a:p>
          <a:p>
            <a:pPr>
              <a:buFontTx/>
              <a:buNone/>
            </a:pPr>
            <a:r>
              <a:rPr lang="en-US" dirty="0" smtClean="0">
                <a:sym typeface="Wingdings" pitchFamily="2" charset="2"/>
              </a:rPr>
              <a:t>Note – voice (analog data) can tolerate much distortion but with digital data, distortion introduces errors.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Transmissions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Digital transmissions::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/>
              <a:t>are concerned with the content of the signal. Attenuation is overcome without amplifying the noise.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1. Analog signals </a:t>
            </a:r>
            <a:r>
              <a:rPr lang="en-US" dirty="0" smtClean="0"/>
              <a:t>{</a:t>
            </a:r>
            <a:r>
              <a:rPr lang="en-US" i="1" dirty="0" smtClean="0"/>
              <a:t>assumes digital data</a:t>
            </a:r>
            <a:r>
              <a:rPr lang="en-US" dirty="0" smtClean="0"/>
              <a:t>}: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With retransmission devices </a:t>
            </a:r>
            <a:r>
              <a:rPr lang="en-US" dirty="0" smtClean="0">
                <a:solidFill>
                  <a:srgbClr val="FF9900"/>
                </a:solidFill>
              </a:rPr>
              <a:t>[</a:t>
            </a:r>
            <a:r>
              <a:rPr lang="en-US" dirty="0" smtClean="0">
                <a:solidFill>
                  <a:srgbClr val="FF9900"/>
                </a:solidFill>
                <a:latin typeface="Comic Sans MS" pitchFamily="66" charset="0"/>
              </a:rPr>
              <a:t>analog repeater</a:t>
            </a:r>
            <a:r>
              <a:rPr lang="en-US" dirty="0" smtClean="0">
                <a:solidFill>
                  <a:srgbClr val="FF9900"/>
                </a:solidFill>
              </a:rPr>
              <a:t>] </a:t>
            </a:r>
            <a:r>
              <a:rPr lang="en-US" dirty="0" smtClean="0"/>
              <a:t>at appropriate points the device recovers the digital data from the analog signal and generates a </a:t>
            </a:r>
            <a:r>
              <a:rPr lang="en-US" u="sng" dirty="0" smtClean="0"/>
              <a:t>new</a:t>
            </a:r>
            <a:r>
              <a:rPr lang="en-US" dirty="0" smtClean="0"/>
              <a:t> clean analog signal.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	</a:t>
            </a:r>
            <a:r>
              <a:rPr lang="en-US" i="1" dirty="0" smtClean="0">
                <a:solidFill>
                  <a:srgbClr val="009900"/>
                </a:solidFill>
              </a:rPr>
              <a:t>the noise is not cumulative!!</a:t>
            </a:r>
            <a:endParaRPr lang="en-US" dirty="0" smtClean="0">
              <a:solidFill>
                <a:srgbClr val="0099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Transmissions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5720" y="1428736"/>
            <a:ext cx="8286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Tx/>
              <a:buNone/>
            </a:pPr>
            <a:r>
              <a:rPr lang="en-US" sz="3200" b="1" dirty="0" smtClean="0">
                <a:solidFill>
                  <a:srgbClr val="0033CC"/>
                </a:solidFill>
              </a:rPr>
              <a:t>2. digital signals -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9966FF"/>
                </a:solidFill>
              </a:rPr>
              <a:t>digital repeaters </a:t>
            </a:r>
            <a:r>
              <a:rPr lang="en-US" sz="3200" b="1" dirty="0" smtClean="0"/>
              <a:t>are used to attain greater distances.</a:t>
            </a:r>
          </a:p>
          <a:p>
            <a:pPr algn="l">
              <a:buFontTx/>
              <a:buNone/>
            </a:pPr>
            <a:endParaRPr lang="en-US" sz="3200" b="1" dirty="0" smtClean="0"/>
          </a:p>
          <a:p>
            <a:pPr algn="l">
              <a:buFontTx/>
              <a:buNone/>
            </a:pPr>
            <a:r>
              <a:rPr lang="en-US" sz="3200" b="1" dirty="0" smtClean="0"/>
              <a:t>The </a:t>
            </a:r>
            <a:r>
              <a:rPr lang="en-US" sz="3200" b="1" dirty="0" smtClean="0">
                <a:solidFill>
                  <a:srgbClr val="9966FF"/>
                </a:solidFill>
              </a:rPr>
              <a:t>digital repeater </a:t>
            </a:r>
            <a:r>
              <a:rPr lang="en-US" sz="3200" b="1" dirty="0" smtClean="0"/>
              <a:t>receives the digital signal, recovers the patterns of 0’s and 1’s and retransmits a </a:t>
            </a:r>
            <a:r>
              <a:rPr lang="en-US" sz="3200" b="1" u="sng" dirty="0" smtClean="0"/>
              <a:t>new</a:t>
            </a:r>
            <a:r>
              <a:rPr lang="en-US" sz="3200" b="1" dirty="0" smtClean="0"/>
              <a:t> digital signal.</a:t>
            </a:r>
          </a:p>
          <a:p>
            <a:pPr algn="l">
              <a:buFontTx/>
              <a:buNone/>
            </a:pPr>
            <a:endParaRPr lang="en-US" sz="3200" b="1" dirty="0" smtClean="0"/>
          </a:p>
          <a:p>
            <a:pPr algn="l">
              <a:buFontTx/>
              <a:buNone/>
            </a:pPr>
            <a:r>
              <a:rPr lang="en-US" sz="3200" b="1" dirty="0" smtClean="0"/>
              <a:t>The treatment is the same for analog and digital data.</a:t>
            </a:r>
            <a:endParaRPr lang="en-US" sz="32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 </a:t>
            </a:r>
            <a:r>
              <a:rPr lang="en-US" dirty="0" err="1" smtClean="0"/>
              <a:t>vs</a:t>
            </a:r>
            <a:r>
              <a:rPr lang="en-US" dirty="0" smtClean="0"/>
              <a:t> Digital Transmission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6346801" y="4686312"/>
            <a:ext cx="1490663" cy="457200"/>
          </a:xfrm>
          <a:prstGeom prst="rect">
            <a:avLst/>
          </a:prstGeom>
          <a:noFill/>
          <a:ln w="38100" cmpd="dbl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3003526" y="2079637"/>
            <a:ext cx="9017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4832326" y="2079637"/>
            <a:ext cx="9017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1174726" y="2079637"/>
            <a:ext cx="9017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23"/>
          <p:cNvSpPr>
            <a:spLocks noChangeShapeType="1"/>
          </p:cNvSpPr>
          <p:nvPr/>
        </p:nvSpPr>
        <p:spPr bwMode="auto">
          <a:xfrm>
            <a:off x="3930626" y="2301887"/>
            <a:ext cx="8763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24"/>
          <p:cNvSpPr>
            <a:spLocks noChangeShapeType="1"/>
          </p:cNvSpPr>
          <p:nvPr/>
        </p:nvSpPr>
        <p:spPr bwMode="auto">
          <a:xfrm>
            <a:off x="5759426" y="2301887"/>
            <a:ext cx="9525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25"/>
          <p:cNvSpPr>
            <a:spLocks noChangeShapeType="1"/>
          </p:cNvSpPr>
          <p:nvPr/>
        </p:nvSpPr>
        <p:spPr bwMode="auto">
          <a:xfrm>
            <a:off x="2101826" y="2301887"/>
            <a:ext cx="8763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26"/>
          <p:cNvSpPr>
            <a:spLocks noChangeArrowheads="1"/>
          </p:cNvSpPr>
          <p:nvPr/>
        </p:nvSpPr>
        <p:spPr bwMode="auto">
          <a:xfrm>
            <a:off x="1306489" y="2149487"/>
            <a:ext cx="796925" cy="333375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/>
              <a:t>Source </a:t>
            </a:r>
          </a:p>
        </p:txBody>
      </p:sp>
      <p:sp>
        <p:nvSpPr>
          <p:cNvPr id="15" name="Rectangle 27"/>
          <p:cNvSpPr>
            <a:spLocks noChangeArrowheads="1"/>
          </p:cNvSpPr>
          <p:nvPr/>
        </p:nvSpPr>
        <p:spPr bwMode="auto">
          <a:xfrm>
            <a:off x="4811689" y="2149487"/>
            <a:ext cx="881062" cy="301625"/>
          </a:xfrm>
          <a:prstGeom prst="rect">
            <a:avLst/>
          </a:prstGeom>
          <a:solidFill>
            <a:srgbClr val="FF9900">
              <a:alpha val="50195"/>
            </a:srgbClr>
          </a:solidFill>
          <a:ln w="12700">
            <a:noFill/>
            <a:prstDash val="sysDot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/>
              <a:t>Amplifier</a:t>
            </a:r>
          </a:p>
        </p:txBody>
      </p:sp>
      <p:sp>
        <p:nvSpPr>
          <p:cNvPr id="17" name="Rectangle 29"/>
          <p:cNvSpPr>
            <a:spLocks noChangeArrowheads="1"/>
          </p:cNvSpPr>
          <p:nvPr/>
        </p:nvSpPr>
        <p:spPr bwMode="auto">
          <a:xfrm>
            <a:off x="3059089" y="2149487"/>
            <a:ext cx="881062" cy="301625"/>
          </a:xfrm>
          <a:prstGeom prst="rect">
            <a:avLst/>
          </a:prstGeom>
          <a:solidFill>
            <a:srgbClr val="FF9900">
              <a:alpha val="49803"/>
            </a:srgbClr>
          </a:solidFill>
          <a:ln w="12700">
            <a:noFill/>
            <a:prstDash val="sysDot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 dirty="0"/>
              <a:t>Amplifier</a:t>
            </a:r>
          </a:p>
        </p:txBody>
      </p:sp>
      <p:sp>
        <p:nvSpPr>
          <p:cNvPr id="18" name="Line 30"/>
          <p:cNvSpPr>
            <a:spLocks noChangeShapeType="1"/>
          </p:cNvSpPr>
          <p:nvPr/>
        </p:nvSpPr>
        <p:spPr bwMode="auto">
          <a:xfrm flipH="1">
            <a:off x="2495526" y="1851037"/>
            <a:ext cx="114300" cy="33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31"/>
          <p:cNvSpPr>
            <a:spLocks noChangeArrowheads="1"/>
          </p:cNvSpPr>
          <p:nvPr/>
        </p:nvSpPr>
        <p:spPr bwMode="auto">
          <a:xfrm>
            <a:off x="928662" y="1477974"/>
            <a:ext cx="2587625" cy="363538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1800" b="1" dirty="0">
                <a:solidFill>
                  <a:schemeClr val="accent2"/>
                </a:solidFill>
                <a:latin typeface="Comic Sans MS" pitchFamily="66" charset="0"/>
              </a:rPr>
              <a:t>Analog Transmission</a:t>
            </a:r>
          </a:p>
        </p:txBody>
      </p:sp>
      <p:sp>
        <p:nvSpPr>
          <p:cNvPr id="23" name="Rectangle 35"/>
          <p:cNvSpPr>
            <a:spLocks noChangeArrowheads="1"/>
          </p:cNvSpPr>
          <p:nvPr/>
        </p:nvSpPr>
        <p:spPr bwMode="auto">
          <a:xfrm>
            <a:off x="1142976" y="4435487"/>
            <a:ext cx="9017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37"/>
          <p:cNvSpPr>
            <a:spLocks noChangeShapeType="1"/>
          </p:cNvSpPr>
          <p:nvPr/>
        </p:nvSpPr>
        <p:spPr bwMode="auto">
          <a:xfrm>
            <a:off x="5857884" y="4657737"/>
            <a:ext cx="9525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38"/>
          <p:cNvSpPr>
            <a:spLocks noChangeShapeType="1"/>
          </p:cNvSpPr>
          <p:nvPr/>
        </p:nvSpPr>
        <p:spPr bwMode="auto">
          <a:xfrm>
            <a:off x="2070076" y="4657737"/>
            <a:ext cx="8763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39"/>
          <p:cNvSpPr>
            <a:spLocks noChangeArrowheads="1"/>
          </p:cNvSpPr>
          <p:nvPr/>
        </p:nvSpPr>
        <p:spPr bwMode="auto">
          <a:xfrm>
            <a:off x="1274739" y="4505337"/>
            <a:ext cx="796925" cy="333375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/>
              <a:t>Source </a:t>
            </a:r>
          </a:p>
        </p:txBody>
      </p:sp>
      <p:sp>
        <p:nvSpPr>
          <p:cNvPr id="31" name="Line 43"/>
          <p:cNvSpPr>
            <a:spLocks noChangeShapeType="1"/>
          </p:cNvSpPr>
          <p:nvPr/>
        </p:nvSpPr>
        <p:spPr bwMode="auto">
          <a:xfrm flipH="1">
            <a:off x="2463776" y="4206887"/>
            <a:ext cx="114300" cy="33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44"/>
          <p:cNvSpPr>
            <a:spLocks noChangeArrowheads="1"/>
          </p:cNvSpPr>
          <p:nvPr/>
        </p:nvSpPr>
        <p:spPr bwMode="auto">
          <a:xfrm>
            <a:off x="1000100" y="3833824"/>
            <a:ext cx="2405063" cy="363538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1800" b="1" dirty="0">
                <a:solidFill>
                  <a:srgbClr val="0033CC"/>
                </a:solidFill>
                <a:latin typeface="Comic Sans MS" pitchFamily="66" charset="0"/>
              </a:rPr>
              <a:t>Digital Transmission</a:t>
            </a:r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6750026" y="2071677"/>
            <a:ext cx="1393874" cy="42705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28"/>
          <p:cNvSpPr>
            <a:spLocks noChangeArrowheads="1"/>
          </p:cNvSpPr>
          <p:nvPr/>
        </p:nvSpPr>
        <p:spPr bwMode="auto">
          <a:xfrm>
            <a:off x="6808811" y="2124087"/>
            <a:ext cx="1120775" cy="333375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/>
              <a:t>Destination</a:t>
            </a:r>
          </a:p>
        </p:txBody>
      </p:sp>
      <p:sp>
        <p:nvSpPr>
          <p:cNvPr id="35" name="Rectangle 21"/>
          <p:cNvSpPr>
            <a:spLocks noChangeArrowheads="1"/>
          </p:cNvSpPr>
          <p:nvPr/>
        </p:nvSpPr>
        <p:spPr bwMode="auto">
          <a:xfrm>
            <a:off x="6786578" y="4430701"/>
            <a:ext cx="1393874" cy="42705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6845363" y="4483111"/>
            <a:ext cx="1120775" cy="333375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/>
              <a:t>Destination</a:t>
            </a:r>
          </a:p>
        </p:txBody>
      </p:sp>
      <p:sp>
        <p:nvSpPr>
          <p:cNvPr id="37" name="Rectangle 32"/>
          <p:cNvSpPr>
            <a:spLocks noChangeArrowheads="1"/>
          </p:cNvSpPr>
          <p:nvPr/>
        </p:nvSpPr>
        <p:spPr bwMode="auto">
          <a:xfrm>
            <a:off x="2971776" y="4429132"/>
            <a:ext cx="1100158" cy="45085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42"/>
          <p:cNvSpPr>
            <a:spLocks noChangeArrowheads="1"/>
          </p:cNvSpPr>
          <p:nvPr/>
        </p:nvSpPr>
        <p:spPr bwMode="auto">
          <a:xfrm>
            <a:off x="2997176" y="4505337"/>
            <a:ext cx="1074758" cy="333375"/>
          </a:xfrm>
          <a:prstGeom prst="rect">
            <a:avLst/>
          </a:prstGeom>
          <a:solidFill>
            <a:srgbClr val="CC99FF"/>
          </a:solidFill>
          <a:ln w="12700">
            <a:noFill/>
            <a:prstDash val="sysDot"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en-US" sz="1600" dirty="0"/>
              <a:t>Repeater</a:t>
            </a:r>
          </a:p>
        </p:txBody>
      </p:sp>
      <p:sp>
        <p:nvSpPr>
          <p:cNvPr id="39" name="Rectangle 32"/>
          <p:cNvSpPr>
            <a:spLocks noChangeArrowheads="1"/>
          </p:cNvSpPr>
          <p:nvPr/>
        </p:nvSpPr>
        <p:spPr bwMode="auto">
          <a:xfrm>
            <a:off x="4760914" y="4424365"/>
            <a:ext cx="1100158" cy="45085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42"/>
          <p:cNvSpPr>
            <a:spLocks noChangeArrowheads="1"/>
          </p:cNvSpPr>
          <p:nvPr/>
        </p:nvSpPr>
        <p:spPr bwMode="auto">
          <a:xfrm>
            <a:off x="4786314" y="4500570"/>
            <a:ext cx="1074758" cy="333375"/>
          </a:xfrm>
          <a:prstGeom prst="rect">
            <a:avLst/>
          </a:prstGeom>
          <a:solidFill>
            <a:srgbClr val="CC99FF"/>
          </a:solidFill>
          <a:ln w="12700">
            <a:noFill/>
            <a:prstDash val="sysDot"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en-US" sz="1600" dirty="0"/>
              <a:t>Repeater</a:t>
            </a:r>
          </a:p>
        </p:txBody>
      </p:sp>
      <p:cxnSp>
        <p:nvCxnSpPr>
          <p:cNvPr id="42" name="Straight Connector 41"/>
          <p:cNvCxnSpPr/>
          <p:nvPr/>
        </p:nvCxnSpPr>
        <p:spPr bwMode="auto">
          <a:xfrm flipV="1">
            <a:off x="4071934" y="4643446"/>
            <a:ext cx="714380" cy="4767"/>
          </a:xfrm>
          <a:prstGeom prst="line">
            <a:avLst/>
          </a:prstGeom>
          <a:noFill/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 Box 240"/>
          <p:cNvSpPr txBox="1">
            <a:spLocks noChangeArrowheads="1"/>
          </p:cNvSpPr>
          <p:nvPr/>
        </p:nvSpPr>
        <p:spPr bwMode="auto">
          <a:xfrm>
            <a:off x="7072330" y="5786454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pPr eaLnBrk="0" hangingPunct="0"/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 Transmissions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6346825" y="3255963"/>
            <a:ext cx="368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072066" y="3073400"/>
            <a:ext cx="1250947" cy="36676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en-US" sz="1800" dirty="0"/>
              <a:t>Equalizer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214678" y="3230563"/>
            <a:ext cx="5699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3935408" y="2795590"/>
            <a:ext cx="0" cy="977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3978270" y="2820990"/>
            <a:ext cx="8128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3929058" y="3252790"/>
            <a:ext cx="863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6616700" y="3113088"/>
            <a:ext cx="1490663" cy="457200"/>
          </a:xfrm>
          <a:prstGeom prst="rect">
            <a:avLst/>
          </a:prstGeom>
          <a:noFill/>
          <a:ln w="38100" cmpd="dbl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924675" y="2844800"/>
            <a:ext cx="1762125" cy="912813"/>
          </a:xfrm>
          <a:prstGeom prst="rect">
            <a:avLst/>
          </a:prstGeom>
          <a:noFill/>
          <a:ln w="38100" cmpd="dbl">
            <a:noFill/>
            <a:prstDash val="sysDot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/>
              <a:t>Recovered signal</a:t>
            </a:r>
          </a:p>
          <a:p>
            <a:pPr algn="ctr"/>
            <a:r>
              <a:rPr lang="en-US" sz="1800"/>
              <a:t>+</a:t>
            </a:r>
          </a:p>
          <a:p>
            <a:pPr algn="ctr"/>
            <a:r>
              <a:rPr lang="en-US" sz="1800"/>
              <a:t>residual noise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3629025" y="2463800"/>
            <a:ext cx="2822575" cy="1460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4303712" y="4062365"/>
            <a:ext cx="1411295" cy="366767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en-US" sz="1800" b="1" dirty="0"/>
              <a:t>Amplifier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3929058" y="3074990"/>
            <a:ext cx="825500" cy="366713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Amp.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3648075" y="2481266"/>
            <a:ext cx="2819400" cy="1447800"/>
          </a:xfrm>
          <a:prstGeom prst="rect">
            <a:avLst/>
          </a:prstGeom>
          <a:solidFill>
            <a:srgbClr val="FF66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317493" y="2643182"/>
            <a:ext cx="3325813" cy="1197764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/>
            <a:r>
              <a:rPr lang="en-US" sz="1800" dirty="0"/>
              <a:t>Attenuated </a:t>
            </a:r>
            <a:r>
              <a:rPr lang="en-US" sz="1800" dirty="0" smtClean="0"/>
              <a:t>&amp;</a:t>
            </a:r>
          </a:p>
          <a:p>
            <a:pPr algn="ctr"/>
            <a:r>
              <a:rPr lang="en-US" sz="1800" dirty="0" smtClean="0"/>
              <a:t>distorted </a:t>
            </a:r>
            <a:r>
              <a:rPr lang="en-US" sz="1800" dirty="0"/>
              <a:t>signal </a:t>
            </a:r>
          </a:p>
          <a:p>
            <a:pPr algn="ctr"/>
            <a:r>
              <a:rPr lang="en-US" sz="1800" dirty="0"/>
              <a:t>+ </a:t>
            </a:r>
          </a:p>
          <a:p>
            <a:pPr algn="ctr"/>
            <a:r>
              <a:rPr lang="en-US" sz="1800" dirty="0"/>
              <a:t>noise</a:t>
            </a:r>
          </a:p>
        </p:txBody>
      </p:sp>
      <p:cxnSp>
        <p:nvCxnSpPr>
          <p:cNvPr id="21" name="Straight Connector 20"/>
          <p:cNvCxnSpPr>
            <a:stCxn id="17" idx="3"/>
            <a:endCxn id="7" idx="1"/>
          </p:cNvCxnSpPr>
          <p:nvPr/>
        </p:nvCxnSpPr>
        <p:spPr bwMode="auto">
          <a:xfrm flipV="1">
            <a:off x="4754558" y="3256784"/>
            <a:ext cx="317508" cy="1563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 Box 240"/>
          <p:cNvSpPr txBox="1">
            <a:spLocks noChangeArrowheads="1"/>
          </p:cNvSpPr>
          <p:nvPr/>
        </p:nvSpPr>
        <p:spPr bwMode="auto">
          <a:xfrm>
            <a:off x="7072330" y="5786454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pPr eaLnBrk="0" hangingPunct="0"/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Transmissions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7" name="Freeform 2"/>
          <p:cNvSpPr>
            <a:spLocks/>
          </p:cNvSpPr>
          <p:nvPr/>
        </p:nvSpPr>
        <p:spPr bwMode="auto">
          <a:xfrm>
            <a:off x="857224" y="2787650"/>
            <a:ext cx="1382713" cy="569912"/>
          </a:xfrm>
          <a:custGeom>
            <a:avLst/>
            <a:gdLst>
              <a:gd name="T0" fmla="*/ 24 w 871"/>
              <a:gd name="T1" fmla="*/ 129 h 359"/>
              <a:gd name="T2" fmla="*/ 51 w 871"/>
              <a:gd name="T3" fmla="*/ 92 h 359"/>
              <a:gd name="T4" fmla="*/ 70 w 871"/>
              <a:gd name="T5" fmla="*/ 92 h 359"/>
              <a:gd name="T6" fmla="*/ 70 w 871"/>
              <a:gd name="T7" fmla="*/ 138 h 359"/>
              <a:gd name="T8" fmla="*/ 88 w 871"/>
              <a:gd name="T9" fmla="*/ 175 h 359"/>
              <a:gd name="T10" fmla="*/ 125 w 871"/>
              <a:gd name="T11" fmla="*/ 147 h 359"/>
              <a:gd name="T12" fmla="*/ 161 w 871"/>
              <a:gd name="T13" fmla="*/ 110 h 359"/>
              <a:gd name="T14" fmla="*/ 180 w 871"/>
              <a:gd name="T15" fmla="*/ 147 h 359"/>
              <a:gd name="T16" fmla="*/ 217 w 871"/>
              <a:gd name="T17" fmla="*/ 110 h 359"/>
              <a:gd name="T18" fmla="*/ 253 w 871"/>
              <a:gd name="T19" fmla="*/ 73 h 359"/>
              <a:gd name="T20" fmla="*/ 281 w 871"/>
              <a:gd name="T21" fmla="*/ 46 h 359"/>
              <a:gd name="T22" fmla="*/ 299 w 871"/>
              <a:gd name="T23" fmla="*/ 9 h 359"/>
              <a:gd name="T24" fmla="*/ 299 w 871"/>
              <a:gd name="T25" fmla="*/ 46 h 359"/>
              <a:gd name="T26" fmla="*/ 290 w 871"/>
              <a:gd name="T27" fmla="*/ 83 h 359"/>
              <a:gd name="T28" fmla="*/ 290 w 871"/>
              <a:gd name="T29" fmla="*/ 129 h 359"/>
              <a:gd name="T30" fmla="*/ 290 w 871"/>
              <a:gd name="T31" fmla="*/ 165 h 359"/>
              <a:gd name="T32" fmla="*/ 290 w 871"/>
              <a:gd name="T33" fmla="*/ 202 h 359"/>
              <a:gd name="T34" fmla="*/ 281 w 871"/>
              <a:gd name="T35" fmla="*/ 239 h 359"/>
              <a:gd name="T36" fmla="*/ 281 w 871"/>
              <a:gd name="T37" fmla="*/ 294 h 359"/>
              <a:gd name="T38" fmla="*/ 290 w 871"/>
              <a:gd name="T39" fmla="*/ 340 h 359"/>
              <a:gd name="T40" fmla="*/ 309 w 871"/>
              <a:gd name="T41" fmla="*/ 349 h 359"/>
              <a:gd name="T42" fmla="*/ 336 w 871"/>
              <a:gd name="T43" fmla="*/ 322 h 359"/>
              <a:gd name="T44" fmla="*/ 355 w 871"/>
              <a:gd name="T45" fmla="*/ 322 h 359"/>
              <a:gd name="T46" fmla="*/ 382 w 871"/>
              <a:gd name="T47" fmla="*/ 349 h 359"/>
              <a:gd name="T48" fmla="*/ 428 w 871"/>
              <a:gd name="T49" fmla="*/ 322 h 359"/>
              <a:gd name="T50" fmla="*/ 465 w 871"/>
              <a:gd name="T51" fmla="*/ 303 h 359"/>
              <a:gd name="T52" fmla="*/ 502 w 871"/>
              <a:gd name="T53" fmla="*/ 303 h 359"/>
              <a:gd name="T54" fmla="*/ 538 w 871"/>
              <a:gd name="T55" fmla="*/ 276 h 359"/>
              <a:gd name="T56" fmla="*/ 584 w 871"/>
              <a:gd name="T57" fmla="*/ 221 h 359"/>
              <a:gd name="T58" fmla="*/ 621 w 871"/>
              <a:gd name="T59" fmla="*/ 175 h 359"/>
              <a:gd name="T60" fmla="*/ 640 w 871"/>
              <a:gd name="T61" fmla="*/ 129 h 359"/>
              <a:gd name="T62" fmla="*/ 658 w 871"/>
              <a:gd name="T63" fmla="*/ 101 h 359"/>
              <a:gd name="T64" fmla="*/ 676 w 871"/>
              <a:gd name="T65" fmla="*/ 55 h 359"/>
              <a:gd name="T66" fmla="*/ 686 w 871"/>
              <a:gd name="T67" fmla="*/ 18 h 359"/>
              <a:gd name="T68" fmla="*/ 686 w 871"/>
              <a:gd name="T69" fmla="*/ 18 h 359"/>
              <a:gd name="T70" fmla="*/ 686 w 871"/>
              <a:gd name="T71" fmla="*/ 64 h 359"/>
              <a:gd name="T72" fmla="*/ 695 w 871"/>
              <a:gd name="T73" fmla="*/ 101 h 359"/>
              <a:gd name="T74" fmla="*/ 695 w 871"/>
              <a:gd name="T75" fmla="*/ 138 h 359"/>
              <a:gd name="T76" fmla="*/ 732 w 871"/>
              <a:gd name="T77" fmla="*/ 129 h 359"/>
              <a:gd name="T78" fmla="*/ 759 w 871"/>
              <a:gd name="T79" fmla="*/ 147 h 359"/>
              <a:gd name="T80" fmla="*/ 778 w 871"/>
              <a:gd name="T81" fmla="*/ 184 h 359"/>
              <a:gd name="T82" fmla="*/ 796 w 871"/>
              <a:gd name="T83" fmla="*/ 230 h 359"/>
              <a:gd name="T84" fmla="*/ 805 w 871"/>
              <a:gd name="T85" fmla="*/ 267 h 359"/>
              <a:gd name="T86" fmla="*/ 833 w 871"/>
              <a:gd name="T87" fmla="*/ 285 h 359"/>
              <a:gd name="T88" fmla="*/ 851 w 871"/>
              <a:gd name="T89" fmla="*/ 322 h 359"/>
              <a:gd name="T90" fmla="*/ 870 w 871"/>
              <a:gd name="T91" fmla="*/ 358 h 35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871"/>
              <a:gd name="T139" fmla="*/ 0 h 359"/>
              <a:gd name="T140" fmla="*/ 871 w 871"/>
              <a:gd name="T141" fmla="*/ 359 h 35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871" h="359">
                <a:moveTo>
                  <a:pt x="0" y="131"/>
                </a:moveTo>
                <a:lnTo>
                  <a:pt x="24" y="129"/>
                </a:lnTo>
                <a:lnTo>
                  <a:pt x="42" y="110"/>
                </a:lnTo>
                <a:lnTo>
                  <a:pt x="51" y="92"/>
                </a:lnTo>
                <a:lnTo>
                  <a:pt x="60" y="73"/>
                </a:lnTo>
                <a:lnTo>
                  <a:pt x="70" y="92"/>
                </a:lnTo>
                <a:lnTo>
                  <a:pt x="70" y="110"/>
                </a:lnTo>
                <a:lnTo>
                  <a:pt x="70" y="138"/>
                </a:lnTo>
                <a:lnTo>
                  <a:pt x="79" y="156"/>
                </a:lnTo>
                <a:lnTo>
                  <a:pt x="88" y="175"/>
                </a:lnTo>
                <a:lnTo>
                  <a:pt x="106" y="165"/>
                </a:lnTo>
                <a:lnTo>
                  <a:pt x="125" y="147"/>
                </a:lnTo>
                <a:lnTo>
                  <a:pt x="143" y="129"/>
                </a:lnTo>
                <a:lnTo>
                  <a:pt x="161" y="110"/>
                </a:lnTo>
                <a:lnTo>
                  <a:pt x="171" y="129"/>
                </a:lnTo>
                <a:lnTo>
                  <a:pt x="180" y="147"/>
                </a:lnTo>
                <a:lnTo>
                  <a:pt x="198" y="129"/>
                </a:lnTo>
                <a:lnTo>
                  <a:pt x="217" y="110"/>
                </a:lnTo>
                <a:lnTo>
                  <a:pt x="235" y="101"/>
                </a:lnTo>
                <a:lnTo>
                  <a:pt x="253" y="73"/>
                </a:lnTo>
                <a:lnTo>
                  <a:pt x="263" y="55"/>
                </a:lnTo>
                <a:lnTo>
                  <a:pt x="281" y="46"/>
                </a:lnTo>
                <a:lnTo>
                  <a:pt x="290" y="27"/>
                </a:lnTo>
                <a:lnTo>
                  <a:pt x="299" y="9"/>
                </a:lnTo>
                <a:lnTo>
                  <a:pt x="299" y="27"/>
                </a:lnTo>
                <a:lnTo>
                  <a:pt x="299" y="46"/>
                </a:lnTo>
                <a:lnTo>
                  <a:pt x="299" y="64"/>
                </a:lnTo>
                <a:lnTo>
                  <a:pt x="290" y="83"/>
                </a:lnTo>
                <a:lnTo>
                  <a:pt x="290" y="101"/>
                </a:lnTo>
                <a:lnTo>
                  <a:pt x="290" y="129"/>
                </a:lnTo>
                <a:lnTo>
                  <a:pt x="290" y="147"/>
                </a:lnTo>
                <a:lnTo>
                  <a:pt x="290" y="165"/>
                </a:lnTo>
                <a:lnTo>
                  <a:pt x="290" y="184"/>
                </a:lnTo>
                <a:lnTo>
                  <a:pt x="290" y="202"/>
                </a:lnTo>
                <a:lnTo>
                  <a:pt x="290" y="221"/>
                </a:lnTo>
                <a:lnTo>
                  <a:pt x="281" y="239"/>
                </a:lnTo>
                <a:lnTo>
                  <a:pt x="281" y="276"/>
                </a:lnTo>
                <a:lnTo>
                  <a:pt x="281" y="294"/>
                </a:lnTo>
                <a:lnTo>
                  <a:pt x="281" y="322"/>
                </a:lnTo>
                <a:lnTo>
                  <a:pt x="290" y="340"/>
                </a:lnTo>
                <a:lnTo>
                  <a:pt x="290" y="358"/>
                </a:lnTo>
                <a:lnTo>
                  <a:pt x="309" y="349"/>
                </a:lnTo>
                <a:lnTo>
                  <a:pt x="318" y="331"/>
                </a:lnTo>
                <a:lnTo>
                  <a:pt x="336" y="322"/>
                </a:lnTo>
                <a:lnTo>
                  <a:pt x="345" y="303"/>
                </a:lnTo>
                <a:lnTo>
                  <a:pt x="355" y="322"/>
                </a:lnTo>
                <a:lnTo>
                  <a:pt x="373" y="331"/>
                </a:lnTo>
                <a:lnTo>
                  <a:pt x="382" y="349"/>
                </a:lnTo>
                <a:lnTo>
                  <a:pt x="401" y="340"/>
                </a:lnTo>
                <a:lnTo>
                  <a:pt x="428" y="322"/>
                </a:lnTo>
                <a:lnTo>
                  <a:pt x="447" y="303"/>
                </a:lnTo>
                <a:lnTo>
                  <a:pt x="465" y="303"/>
                </a:lnTo>
                <a:lnTo>
                  <a:pt x="483" y="303"/>
                </a:lnTo>
                <a:lnTo>
                  <a:pt x="502" y="303"/>
                </a:lnTo>
                <a:lnTo>
                  <a:pt x="520" y="294"/>
                </a:lnTo>
                <a:lnTo>
                  <a:pt x="538" y="276"/>
                </a:lnTo>
                <a:lnTo>
                  <a:pt x="566" y="248"/>
                </a:lnTo>
                <a:lnTo>
                  <a:pt x="584" y="221"/>
                </a:lnTo>
                <a:lnTo>
                  <a:pt x="603" y="202"/>
                </a:lnTo>
                <a:lnTo>
                  <a:pt x="621" y="175"/>
                </a:lnTo>
                <a:lnTo>
                  <a:pt x="621" y="156"/>
                </a:lnTo>
                <a:lnTo>
                  <a:pt x="640" y="129"/>
                </a:lnTo>
                <a:lnTo>
                  <a:pt x="658" y="119"/>
                </a:lnTo>
                <a:lnTo>
                  <a:pt x="658" y="101"/>
                </a:lnTo>
                <a:lnTo>
                  <a:pt x="667" y="83"/>
                </a:lnTo>
                <a:lnTo>
                  <a:pt x="676" y="55"/>
                </a:lnTo>
                <a:lnTo>
                  <a:pt x="676" y="37"/>
                </a:lnTo>
                <a:lnTo>
                  <a:pt x="686" y="18"/>
                </a:lnTo>
                <a:lnTo>
                  <a:pt x="686" y="0"/>
                </a:lnTo>
                <a:lnTo>
                  <a:pt x="686" y="18"/>
                </a:lnTo>
                <a:lnTo>
                  <a:pt x="686" y="37"/>
                </a:lnTo>
                <a:lnTo>
                  <a:pt x="686" y="64"/>
                </a:lnTo>
                <a:lnTo>
                  <a:pt x="686" y="83"/>
                </a:lnTo>
                <a:lnTo>
                  <a:pt x="695" y="101"/>
                </a:lnTo>
                <a:lnTo>
                  <a:pt x="695" y="119"/>
                </a:lnTo>
                <a:lnTo>
                  <a:pt x="695" y="138"/>
                </a:lnTo>
                <a:lnTo>
                  <a:pt x="713" y="138"/>
                </a:lnTo>
                <a:lnTo>
                  <a:pt x="732" y="129"/>
                </a:lnTo>
                <a:lnTo>
                  <a:pt x="750" y="129"/>
                </a:lnTo>
                <a:lnTo>
                  <a:pt x="759" y="147"/>
                </a:lnTo>
                <a:lnTo>
                  <a:pt x="768" y="165"/>
                </a:lnTo>
                <a:lnTo>
                  <a:pt x="778" y="184"/>
                </a:lnTo>
                <a:lnTo>
                  <a:pt x="787" y="211"/>
                </a:lnTo>
                <a:lnTo>
                  <a:pt x="796" y="230"/>
                </a:lnTo>
                <a:lnTo>
                  <a:pt x="796" y="248"/>
                </a:lnTo>
                <a:lnTo>
                  <a:pt x="805" y="267"/>
                </a:lnTo>
                <a:lnTo>
                  <a:pt x="814" y="285"/>
                </a:lnTo>
                <a:lnTo>
                  <a:pt x="833" y="285"/>
                </a:lnTo>
                <a:lnTo>
                  <a:pt x="842" y="303"/>
                </a:lnTo>
                <a:lnTo>
                  <a:pt x="851" y="322"/>
                </a:lnTo>
                <a:lnTo>
                  <a:pt x="860" y="340"/>
                </a:lnTo>
                <a:lnTo>
                  <a:pt x="870" y="358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2286000" y="31242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6711950" y="3124200"/>
            <a:ext cx="977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6711950" y="2711450"/>
            <a:ext cx="3127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7024688" y="2711450"/>
            <a:ext cx="0" cy="311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7024688" y="3009900"/>
            <a:ext cx="371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7380288" y="2711450"/>
            <a:ext cx="0" cy="311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7396163" y="2711450"/>
            <a:ext cx="3127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2571736" y="2000240"/>
            <a:ext cx="4267200" cy="1981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2643174" y="2451100"/>
            <a:ext cx="1144601" cy="590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en-US" sz="1600" dirty="0"/>
              <a:t>Amplifier</a:t>
            </a:r>
          </a:p>
          <a:p>
            <a:r>
              <a:rPr lang="en-US" sz="1600" dirty="0"/>
              <a:t>Equalizer</a:t>
            </a:r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>
            <a:off x="3816350" y="2813050"/>
            <a:ext cx="113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4094162" y="3267078"/>
            <a:ext cx="1120779" cy="590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en-US" sz="1600"/>
              <a:t>Timing</a:t>
            </a:r>
          </a:p>
          <a:p>
            <a:r>
              <a:rPr lang="en-US" sz="1600"/>
              <a:t>Recovery</a:t>
            </a:r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>
            <a:off x="3886200" y="2819400"/>
            <a:ext cx="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>
            <a:off x="3892550" y="3498850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5008563" y="2298700"/>
            <a:ext cx="1779587" cy="835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1600"/>
              <a:t>Decision Circuit.</a:t>
            </a:r>
          </a:p>
          <a:p>
            <a:r>
              <a:rPr lang="en-US" sz="1600"/>
              <a:t>&amp; Signal</a:t>
            </a:r>
          </a:p>
          <a:p>
            <a:r>
              <a:rPr lang="en-US" sz="1600"/>
              <a:t>Regenerator</a:t>
            </a:r>
          </a:p>
        </p:txBody>
      </p:sp>
      <p:sp>
        <p:nvSpPr>
          <p:cNvPr id="24" name="Rectangle 45"/>
          <p:cNvSpPr>
            <a:spLocks noChangeArrowheads="1"/>
          </p:cNvSpPr>
          <p:nvPr/>
        </p:nvSpPr>
        <p:spPr bwMode="auto">
          <a:xfrm>
            <a:off x="2895600" y="4267200"/>
            <a:ext cx="3505200" cy="5334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Repeater (digital signal)</a:t>
            </a:r>
          </a:p>
        </p:txBody>
      </p:sp>
      <p:cxnSp>
        <p:nvCxnSpPr>
          <p:cNvPr id="26" name="Straight Arrow Connector 25"/>
          <p:cNvCxnSpPr>
            <a:stCxn id="18" idx="3"/>
          </p:cNvCxnSpPr>
          <p:nvPr/>
        </p:nvCxnSpPr>
        <p:spPr bwMode="auto">
          <a:xfrm>
            <a:off x="5214941" y="3562353"/>
            <a:ext cx="714381" cy="9523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endCxn id="21" idx="2"/>
          </p:cNvCxnSpPr>
          <p:nvPr/>
        </p:nvCxnSpPr>
        <p:spPr bwMode="auto">
          <a:xfrm rot="16200000" flipV="1">
            <a:off x="5694765" y="3337318"/>
            <a:ext cx="438151" cy="30965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 Box 240"/>
          <p:cNvSpPr txBox="1">
            <a:spLocks noChangeArrowheads="1"/>
          </p:cNvSpPr>
          <p:nvPr/>
        </p:nvSpPr>
        <p:spPr bwMode="auto">
          <a:xfrm>
            <a:off x="7072330" y="5786454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pPr eaLnBrk="0" hangingPunct="0"/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</a:t>
            </a:r>
            <a:r>
              <a:rPr lang="en-US" dirty="0" err="1" smtClean="0"/>
              <a:t>vs</a:t>
            </a:r>
            <a:r>
              <a:rPr lang="en-US" dirty="0" smtClean="0"/>
              <a:t> Analog Transmissions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" y="928670"/>
            <a:ext cx="8472518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 smtClean="0">
                <a:solidFill>
                  <a:srgbClr val="0033CC"/>
                </a:solidFill>
                <a:latin typeface="Comic Sans MS" pitchFamily="66" charset="0"/>
              </a:rPr>
              <a:t>Digital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>
                <a:solidFill>
                  <a:srgbClr val="0033CC"/>
                </a:solidFill>
                <a:latin typeface="Comic Sans MS" pitchFamily="66" charset="0"/>
              </a:rPr>
              <a:t>transmission advantages</a:t>
            </a:r>
          </a:p>
          <a:p>
            <a:r>
              <a:rPr lang="en-US" sz="2800" dirty="0" smtClean="0"/>
              <a:t>Superior cost of digital technology</a:t>
            </a:r>
          </a:p>
          <a:p>
            <a:pPr lvl="1"/>
            <a:r>
              <a:rPr lang="en-US" sz="2400" dirty="0" smtClean="0"/>
              <a:t>Low cost LSI/VLSI technology</a:t>
            </a:r>
          </a:p>
          <a:p>
            <a:pPr lvl="1"/>
            <a:r>
              <a:rPr lang="en-US" sz="2400" dirty="0" smtClean="0"/>
              <a:t>Repeaters versus amplifiers costs</a:t>
            </a:r>
          </a:p>
          <a:p>
            <a:r>
              <a:rPr lang="en-US" sz="2800" dirty="0" smtClean="0"/>
              <a:t>Superior quality {Data integrity}</a:t>
            </a:r>
          </a:p>
          <a:p>
            <a:pPr lvl="1"/>
            <a:r>
              <a:rPr lang="en-US" sz="2400" dirty="0" smtClean="0"/>
              <a:t>Longer distances over lines with lower error rates</a:t>
            </a:r>
          </a:p>
          <a:p>
            <a:r>
              <a:rPr lang="en-US" sz="2800" dirty="0" smtClean="0"/>
              <a:t>Capacity utilization</a:t>
            </a:r>
          </a:p>
          <a:p>
            <a:pPr lvl="1"/>
            <a:r>
              <a:rPr lang="en-US" sz="2400" dirty="0" smtClean="0"/>
              <a:t>Economical to build high bandwidth links</a:t>
            </a:r>
          </a:p>
          <a:p>
            <a:pPr lvl="1"/>
            <a:r>
              <a:rPr lang="en-US" sz="2400" dirty="0" smtClean="0"/>
              <a:t>High degree of multiplexing easier with digital techniques</a:t>
            </a:r>
          </a:p>
          <a:p>
            <a:pPr lvl="2"/>
            <a:r>
              <a:rPr lang="en-US" sz="2000" dirty="0" smtClean="0"/>
              <a:t>TDM (Time Division Multiplexing) is easier </a:t>
            </a:r>
            <a:r>
              <a:rPr lang="en-US" sz="2000" dirty="0" smtClean="0"/>
              <a:t>and</a:t>
            </a:r>
          </a:p>
          <a:p>
            <a:pPr lvl="2"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cheaper than FDM (Frequency Division Multiplexing).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6" name="Rectangle 1028"/>
          <p:cNvSpPr>
            <a:spLocks noChangeArrowheads="1"/>
          </p:cNvSpPr>
          <p:nvPr/>
        </p:nvSpPr>
        <p:spPr bwMode="auto">
          <a:xfrm>
            <a:off x="7643834" y="5643578"/>
            <a:ext cx="1428760" cy="584775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006600"/>
                </a:solidFill>
              </a:rPr>
              <a:t>DCC</a:t>
            </a:r>
            <a:r>
              <a:rPr lang="en-US" sz="1600" b="1" dirty="0">
                <a:solidFill>
                  <a:schemeClr val="accent1"/>
                </a:solidFill>
              </a:rPr>
              <a:t> 6</a:t>
            </a:r>
            <a:r>
              <a:rPr lang="en-US" sz="1600" b="1" baseline="30000" dirty="0">
                <a:solidFill>
                  <a:schemeClr val="accent1"/>
                </a:solidFill>
              </a:rPr>
              <a:t>th</a:t>
            </a:r>
            <a:r>
              <a:rPr lang="en-US" sz="1600" b="1" dirty="0">
                <a:solidFill>
                  <a:schemeClr val="accent1"/>
                </a:solidFill>
              </a:rPr>
              <a:t> </a:t>
            </a:r>
            <a:r>
              <a:rPr lang="en-US" sz="1600" b="1" dirty="0" smtClean="0">
                <a:solidFill>
                  <a:schemeClr val="accent1"/>
                </a:solidFill>
              </a:rPr>
              <a:t>Ed.</a:t>
            </a:r>
          </a:p>
          <a:p>
            <a:pPr algn="ctr" eaLnBrk="1" hangingPunct="1"/>
            <a:r>
              <a:rPr lang="en-US" sz="1600" b="1" dirty="0" smtClean="0">
                <a:solidFill>
                  <a:schemeClr val="accent1"/>
                </a:solidFill>
              </a:rPr>
              <a:t>Stallings</a:t>
            </a:r>
            <a:endParaRPr lang="en-US" sz="1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40108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smtClean="0">
                <a:solidFill>
                  <a:srgbClr val="0033CC"/>
                </a:solidFill>
                <a:latin typeface="Comic Sans MS" pitchFamily="66" charset="0"/>
              </a:rPr>
              <a:t>Digital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>
                <a:solidFill>
                  <a:srgbClr val="0033CC"/>
                </a:solidFill>
                <a:latin typeface="Comic Sans MS" pitchFamily="66" charset="0"/>
              </a:rPr>
              <a:t>transmission advantages</a:t>
            </a:r>
          </a:p>
          <a:p>
            <a:r>
              <a:rPr lang="en-US" sz="2000" dirty="0" smtClean="0"/>
              <a:t>Security &amp; Privacy</a:t>
            </a:r>
          </a:p>
          <a:p>
            <a:pPr lvl="1"/>
            <a:r>
              <a:rPr lang="en-US" sz="2000" dirty="0" smtClean="0"/>
              <a:t>Encryption techniques readily applied to </a:t>
            </a:r>
            <a:r>
              <a:rPr lang="en-US" sz="2000" i="1" dirty="0" smtClean="0"/>
              <a:t>digitized </a:t>
            </a:r>
            <a:r>
              <a:rPr lang="en-US" sz="2000" dirty="0" smtClean="0"/>
              <a:t>data.</a:t>
            </a:r>
          </a:p>
          <a:p>
            <a:r>
              <a:rPr lang="en-US" sz="2000" dirty="0" smtClean="0"/>
              <a:t>Integration</a:t>
            </a:r>
          </a:p>
          <a:p>
            <a:pPr lvl="1"/>
            <a:r>
              <a:rPr lang="en-US" sz="2000" dirty="0" smtClean="0"/>
              <a:t>Can treat analog and digital data similarly.</a:t>
            </a:r>
          </a:p>
          <a:p>
            <a:pPr lvl="1"/>
            <a:r>
              <a:rPr lang="en-US" sz="2000" dirty="0" smtClean="0"/>
              <a:t>Economies of scale from integrating voice, video and data.	</a:t>
            </a:r>
          </a:p>
          <a:p>
            <a:pPr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Analog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transmission advantages</a:t>
            </a:r>
          </a:p>
          <a:p>
            <a:pPr lvl="1"/>
            <a:r>
              <a:rPr lang="en-US" sz="2000" dirty="0" smtClean="0"/>
              <a:t>Digital signaling not as versatile or practical (digital impossible for satellite and microwave systems).</a:t>
            </a:r>
          </a:p>
          <a:p>
            <a:pPr lvl="1"/>
            <a:r>
              <a:rPr lang="en-US" sz="2000" dirty="0" smtClean="0"/>
              <a:t>LAN star topology </a:t>
            </a:r>
            <a:r>
              <a:rPr lang="en-US" sz="2000" i="1" dirty="0" smtClean="0"/>
              <a:t>reduces</a:t>
            </a:r>
            <a:r>
              <a:rPr lang="en-US" sz="2000" dirty="0" smtClean="0"/>
              <a:t> the severity of the noise and attenuation problems.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</a:t>
            </a:r>
            <a:r>
              <a:rPr lang="en-US" dirty="0" err="1" smtClean="0"/>
              <a:t>vs</a:t>
            </a:r>
            <a:r>
              <a:rPr lang="en-US" dirty="0" smtClean="0"/>
              <a:t> Analog Transmissions</a:t>
            </a:r>
            <a:endParaRPr lang="en-US" dirty="0"/>
          </a:p>
        </p:txBody>
      </p:sp>
      <p:sp>
        <p:nvSpPr>
          <p:cNvPr id="7" name="Rectangle 1028"/>
          <p:cNvSpPr>
            <a:spLocks noChangeArrowheads="1"/>
          </p:cNvSpPr>
          <p:nvPr/>
        </p:nvSpPr>
        <p:spPr bwMode="auto">
          <a:xfrm>
            <a:off x="7643834" y="5643578"/>
            <a:ext cx="1428760" cy="584775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006600"/>
                </a:solidFill>
              </a:rPr>
              <a:t>DCC</a:t>
            </a:r>
            <a:r>
              <a:rPr lang="en-US" sz="1600" b="1" dirty="0">
                <a:solidFill>
                  <a:schemeClr val="accent1"/>
                </a:solidFill>
              </a:rPr>
              <a:t> 6</a:t>
            </a:r>
            <a:r>
              <a:rPr lang="en-US" sz="1600" b="1" baseline="30000" dirty="0">
                <a:solidFill>
                  <a:schemeClr val="accent1"/>
                </a:solidFill>
              </a:rPr>
              <a:t>th</a:t>
            </a:r>
            <a:r>
              <a:rPr lang="en-US" sz="1600" b="1" dirty="0">
                <a:solidFill>
                  <a:schemeClr val="accent1"/>
                </a:solidFill>
              </a:rPr>
              <a:t> </a:t>
            </a:r>
            <a:r>
              <a:rPr lang="en-US" sz="1600" b="1" dirty="0" smtClean="0">
                <a:solidFill>
                  <a:schemeClr val="accent1"/>
                </a:solidFill>
              </a:rPr>
              <a:t>Ed.</a:t>
            </a:r>
          </a:p>
          <a:p>
            <a:pPr algn="ctr" eaLnBrk="1" hangingPunct="1"/>
            <a:r>
              <a:rPr lang="en-US" sz="1600" b="1" dirty="0" smtClean="0">
                <a:solidFill>
                  <a:schemeClr val="accent1"/>
                </a:solidFill>
              </a:rPr>
              <a:t>Stallings</a:t>
            </a:r>
            <a:endParaRPr lang="en-US" sz="1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Layer Summary </a:t>
            </a:r>
            <a:r>
              <a:rPr lang="en-US" sz="2400" dirty="0" smtClean="0"/>
              <a:t>(Part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 of </a:t>
            </a:r>
            <a:r>
              <a:rPr lang="en-US" dirty="0" smtClean="0">
                <a:solidFill>
                  <a:srgbClr val="C00000"/>
                </a:solidFill>
              </a:rPr>
              <a:t>bandwidth, capacity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modulation rate.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err="1" smtClean="0"/>
              <a:t>Nyquist</a:t>
            </a:r>
            <a:r>
              <a:rPr lang="en-US" dirty="0" smtClean="0"/>
              <a:t> </a:t>
            </a:r>
            <a:r>
              <a:rPr lang="en-US" dirty="0" smtClean="0"/>
              <a:t>Theorem</a:t>
            </a:r>
          </a:p>
          <a:p>
            <a:pPr lvl="1"/>
            <a:r>
              <a:rPr lang="en-US" dirty="0" smtClean="0"/>
              <a:t> noiseless channel, sampling rate</a:t>
            </a:r>
            <a:endParaRPr lang="en-US" dirty="0" smtClean="0"/>
          </a:p>
          <a:p>
            <a:r>
              <a:rPr lang="en-US" dirty="0" smtClean="0"/>
              <a:t>Shannon’s </a:t>
            </a:r>
            <a:r>
              <a:rPr lang="en-US" dirty="0" smtClean="0"/>
              <a:t>Result</a:t>
            </a:r>
          </a:p>
          <a:p>
            <a:pPr lvl="1"/>
            <a:r>
              <a:rPr lang="en-US" dirty="0" smtClean="0"/>
              <a:t>Channel with thermal noise, voice-grade line, SNR, constellations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Layer Summary </a:t>
            </a:r>
            <a:r>
              <a:rPr lang="en-US" sz="2400" dirty="0" smtClean="0"/>
              <a:t>(Part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Analog </a:t>
            </a:r>
            <a:r>
              <a:rPr lang="en-US" dirty="0" smtClean="0"/>
              <a:t>versus </a:t>
            </a:r>
            <a:r>
              <a:rPr lang="en-US" dirty="0" smtClean="0"/>
              <a:t>Digital</a:t>
            </a:r>
          </a:p>
          <a:p>
            <a:pPr lvl="1"/>
            <a:r>
              <a:rPr lang="en-US" dirty="0" smtClean="0"/>
              <a:t>Data, signals, transmissions</a:t>
            </a:r>
          </a:p>
          <a:p>
            <a:pPr lvl="1"/>
            <a:r>
              <a:rPr lang="en-US" dirty="0" smtClean="0"/>
              <a:t>Attenuation of the signal as a function of transmission frequency.</a:t>
            </a:r>
            <a:endParaRPr lang="en-US" dirty="0" smtClean="0"/>
          </a:p>
          <a:p>
            <a:r>
              <a:rPr lang="en-US" dirty="0" smtClean="0"/>
              <a:t>Amplifier versus </a:t>
            </a:r>
            <a:r>
              <a:rPr lang="en-US" dirty="0" smtClean="0"/>
              <a:t>Repeater</a:t>
            </a:r>
          </a:p>
          <a:p>
            <a:pPr lvl="1"/>
            <a:r>
              <a:rPr lang="en-US" dirty="0" smtClean="0"/>
              <a:t>Effect of cascading amplifiers</a:t>
            </a:r>
          </a:p>
          <a:p>
            <a:pPr lvl="1"/>
            <a:r>
              <a:rPr lang="en-US" dirty="0" smtClean="0"/>
              <a:t>Analog and digital repeaters</a:t>
            </a:r>
          </a:p>
          <a:p>
            <a:r>
              <a:rPr lang="en-US" dirty="0" smtClean="0"/>
              <a:t>Advantages/Disadvantages of Analog </a:t>
            </a:r>
            <a:r>
              <a:rPr lang="en-US" dirty="0" err="1" smtClean="0"/>
              <a:t>vs</a:t>
            </a:r>
            <a:r>
              <a:rPr lang="en-US" dirty="0" smtClean="0"/>
              <a:t> Digital Transmissions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Layer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643998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The time required to transmit a character depends on both the </a:t>
            </a:r>
            <a:r>
              <a:rPr lang="en-US" sz="2400" dirty="0" smtClean="0">
                <a:solidFill>
                  <a:srgbClr val="0033CC"/>
                </a:solidFill>
                <a:latin typeface="Comic Sans MS" pitchFamily="66" charset="0"/>
              </a:rPr>
              <a:t>encoding method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/>
              <a:t>and the </a:t>
            </a:r>
            <a:r>
              <a:rPr lang="en-US" sz="2400" dirty="0" smtClean="0">
                <a:solidFill>
                  <a:srgbClr val="0033CC"/>
                </a:solidFill>
                <a:latin typeface="Comic Sans MS" pitchFamily="66" charset="0"/>
              </a:rPr>
              <a:t>signaling speed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/>
              <a:t>(i.e.,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0033CC"/>
                </a:solidFill>
              </a:rPr>
              <a:t>modulation rate </a:t>
            </a:r>
            <a:r>
              <a:rPr lang="en-US" sz="2400" dirty="0" smtClean="0"/>
              <a:t>- the number of times/sec the signal changes its voltage).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baud</a:t>
            </a:r>
            <a:r>
              <a:rPr lang="en-US" sz="2400" dirty="0" smtClean="0">
                <a:solidFill>
                  <a:schemeClr val="accent2"/>
                </a:solidFill>
              </a:rPr>
              <a:t> (D) </a:t>
            </a:r>
            <a:r>
              <a:rPr lang="en-US" sz="2400" dirty="0" smtClean="0"/>
              <a:t>- the number of changes per second.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bandwidth</a:t>
            </a:r>
            <a:r>
              <a:rPr lang="en-US" sz="2400" dirty="0" smtClean="0">
                <a:solidFill>
                  <a:schemeClr val="accent2"/>
                </a:solidFill>
              </a:rPr>
              <a:t> (H) </a:t>
            </a:r>
            <a:r>
              <a:rPr lang="en-US" sz="2400" dirty="0" smtClean="0"/>
              <a:t>- the range of frequencies that is passed by a channel. The transmitted signal is constrained by the transmitter and the nature of the transmission medium in cycles/sec (hertz).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channel capacity</a:t>
            </a:r>
            <a:r>
              <a:rPr lang="en-US" sz="2400" dirty="0" smtClean="0">
                <a:solidFill>
                  <a:schemeClr val="accent2"/>
                </a:solidFill>
              </a:rPr>
              <a:t> (C) </a:t>
            </a:r>
            <a:r>
              <a:rPr lang="en-US" sz="2400" dirty="0" smtClean="0"/>
              <a:t>– the  rate at which data can be transmitted over a given channel under given conditions.</a:t>
            </a:r>
            <a:r>
              <a:rPr lang="en-US" sz="2400" dirty="0" smtClean="0">
                <a:solidFill>
                  <a:srgbClr val="008000"/>
                </a:solidFill>
              </a:rPr>
              <a:t>{This is also referred to as data rate (R) .}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Modulation Rate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6" name="Picture 102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214422"/>
            <a:ext cx="424523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028"/>
          <p:cNvSpPr>
            <a:spLocks noChangeArrowheads="1"/>
          </p:cNvSpPr>
          <p:nvPr/>
        </p:nvSpPr>
        <p:spPr bwMode="auto">
          <a:xfrm>
            <a:off x="7500958" y="5643578"/>
            <a:ext cx="1500198" cy="584775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006600"/>
                </a:solidFill>
              </a:rPr>
              <a:t>DCC</a:t>
            </a:r>
            <a:r>
              <a:rPr lang="en-US" sz="1600" b="1" dirty="0">
                <a:solidFill>
                  <a:schemeClr val="accent1"/>
                </a:solidFill>
              </a:rPr>
              <a:t> 6</a:t>
            </a:r>
            <a:r>
              <a:rPr lang="en-US" sz="1600" b="1" baseline="30000" dirty="0">
                <a:solidFill>
                  <a:schemeClr val="accent1"/>
                </a:solidFill>
              </a:rPr>
              <a:t>th</a:t>
            </a:r>
            <a:r>
              <a:rPr lang="en-US" sz="1600" b="1" dirty="0">
                <a:solidFill>
                  <a:schemeClr val="accent1"/>
                </a:solidFill>
              </a:rPr>
              <a:t> </a:t>
            </a:r>
            <a:r>
              <a:rPr lang="en-US" sz="1600" b="1" dirty="0" smtClean="0">
                <a:solidFill>
                  <a:schemeClr val="accent1"/>
                </a:solidFill>
              </a:rPr>
              <a:t>Ed.</a:t>
            </a:r>
          </a:p>
          <a:p>
            <a:pPr algn="ctr" eaLnBrk="1" hangingPunct="1"/>
            <a:r>
              <a:rPr lang="en-US" sz="1600" b="1" dirty="0" smtClean="0">
                <a:solidFill>
                  <a:schemeClr val="accent1"/>
                </a:solidFill>
              </a:rPr>
              <a:t>Stallings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sp>
        <p:nvSpPr>
          <p:cNvPr id="8" name="Rectangle 1029"/>
          <p:cNvSpPr>
            <a:spLocks noChangeArrowheads="1"/>
          </p:cNvSpPr>
          <p:nvPr/>
        </p:nvSpPr>
        <p:spPr bwMode="auto">
          <a:xfrm>
            <a:off x="1000100" y="4714885"/>
            <a:ext cx="2000264" cy="928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>
                <a:solidFill>
                  <a:srgbClr val="A50021"/>
                </a:solidFill>
              </a:rPr>
              <a:t>modulation rate</a:t>
            </a:r>
          </a:p>
          <a:p>
            <a:pPr algn="ctr"/>
            <a:r>
              <a:rPr lang="en-US" sz="1800" b="1" dirty="0">
                <a:solidFill>
                  <a:srgbClr val="A50021"/>
                </a:solidFill>
              </a:rPr>
              <a:t>is doubled</a:t>
            </a:r>
          </a:p>
        </p:txBody>
      </p:sp>
      <p:sp>
        <p:nvSpPr>
          <p:cNvPr id="9" name="Line 1032"/>
          <p:cNvSpPr>
            <a:spLocks noChangeShapeType="1"/>
          </p:cNvSpPr>
          <p:nvPr/>
        </p:nvSpPr>
        <p:spPr bwMode="auto">
          <a:xfrm flipV="1">
            <a:off x="2928926" y="4214818"/>
            <a:ext cx="928694" cy="71438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187326"/>
            <a:ext cx="8785225" cy="1527162"/>
          </a:xfrm>
        </p:spPr>
        <p:txBody>
          <a:bodyPr/>
          <a:lstStyle/>
          <a:p>
            <a:r>
              <a:rPr lang="en-US" dirty="0" err="1" smtClean="0"/>
              <a:t>Nyquist</a:t>
            </a:r>
            <a:r>
              <a:rPr lang="en-US" dirty="0" smtClean="0"/>
              <a:t> Theorem </a:t>
            </a:r>
            <a:br>
              <a:rPr lang="en-US" dirty="0" smtClean="0"/>
            </a:br>
            <a:r>
              <a:rPr lang="en-US" sz="3600" b="0" dirty="0" smtClean="0">
                <a:solidFill>
                  <a:schemeClr val="accent2"/>
                </a:solidFill>
              </a:rPr>
              <a:t>{assume a noiseless channel}</a:t>
            </a:r>
            <a:endParaRPr lang="en-US" sz="3600" b="0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28596" y="1857364"/>
            <a:ext cx="8286808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  <a:buFontTx/>
              <a:buNone/>
            </a:pPr>
            <a:r>
              <a:rPr lang="en-US" dirty="0" smtClean="0"/>
              <a:t>If an arbitrary signal is run through a low-pass filter of bandwidth </a:t>
            </a:r>
            <a:r>
              <a:rPr lang="en-US" b="1" dirty="0" smtClean="0">
                <a:solidFill>
                  <a:schemeClr val="accent2"/>
                </a:solidFill>
              </a:rPr>
              <a:t>H</a:t>
            </a:r>
            <a:r>
              <a:rPr lang="en-US" b="1" dirty="0" smtClean="0"/>
              <a:t>, </a:t>
            </a:r>
            <a:r>
              <a:rPr lang="en-US" dirty="0" smtClean="0"/>
              <a:t>the filtered signal can be </a:t>
            </a:r>
            <a:r>
              <a:rPr lang="en-US" i="1" dirty="0" smtClean="0">
                <a:solidFill>
                  <a:srgbClr val="0033CC"/>
                </a:solidFill>
              </a:rPr>
              <a:t>completely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reconstructed by making </a:t>
            </a:r>
            <a:r>
              <a:rPr lang="en-US" b="1" dirty="0" smtClean="0">
                <a:solidFill>
                  <a:schemeClr val="accent6"/>
                </a:solidFill>
              </a:rPr>
              <a:t>2H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samples/sec.</a:t>
            </a:r>
          </a:p>
          <a:p>
            <a:pPr algn="l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dirty="0" smtClean="0"/>
              <a:t>This implies for a signal of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b="1" dirty="0" smtClean="0"/>
              <a:t> </a:t>
            </a:r>
            <a:r>
              <a:rPr lang="en-US" dirty="0" smtClean="0"/>
              <a:t>discrete levels,</a:t>
            </a:r>
          </a:p>
          <a:p>
            <a:pPr algn="l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algn="l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Note – a higher sampling rate is pointless because higher frequency signals have been filtered out.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57158" y="3795722"/>
            <a:ext cx="8572560" cy="1062038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sz="3200" dirty="0"/>
              <a:t>Max. data rate ::  </a:t>
            </a:r>
            <a:r>
              <a:rPr lang="en-US" sz="3200" b="1" dirty="0" smtClean="0">
                <a:solidFill>
                  <a:schemeClr val="accent2"/>
                </a:solidFill>
              </a:rPr>
              <a:t>C = 2H </a:t>
            </a:r>
            <a:r>
              <a:rPr lang="en-US" sz="3200" b="1" dirty="0">
                <a:solidFill>
                  <a:schemeClr val="accent2"/>
                </a:solidFill>
              </a:rPr>
              <a:t>log </a:t>
            </a:r>
            <a:r>
              <a:rPr lang="en-US" sz="3200" b="1" baseline="-25000" dirty="0">
                <a:solidFill>
                  <a:schemeClr val="accent2"/>
                </a:solidFill>
              </a:rPr>
              <a:t>2</a:t>
            </a:r>
            <a:r>
              <a:rPr lang="en-US" sz="3200" b="1" dirty="0">
                <a:solidFill>
                  <a:schemeClr val="accent2"/>
                </a:solidFill>
              </a:rPr>
              <a:t> (V) </a:t>
            </a:r>
            <a:r>
              <a:rPr lang="en-US" sz="3200" dirty="0"/>
              <a:t>bits/sec.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Transmission Issues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038600" y="2122500"/>
            <a:ext cx="430213" cy="39370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000" i="1"/>
              <a:t>f</a:t>
            </a:r>
            <a:endParaRPr lang="en-US" sz="200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62000" y="2386025"/>
            <a:ext cx="307975" cy="39370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/>
              <a:t>0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087563" y="2397138"/>
            <a:ext cx="365125" cy="39370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i="1"/>
              <a:t>H</a:t>
            </a:r>
            <a:endParaRPr lang="en-US" sz="200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869950" y="2301888"/>
            <a:ext cx="3070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04800" y="1271600"/>
            <a:ext cx="574675" cy="393700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i="1"/>
              <a:t>A</a:t>
            </a:r>
            <a:r>
              <a:rPr lang="en-US" sz="2000"/>
              <a:t>(</a:t>
            </a:r>
            <a:r>
              <a:rPr lang="en-US" sz="2000" i="1"/>
              <a:t>f</a:t>
            </a:r>
            <a:r>
              <a:rPr lang="en-US" sz="2000"/>
              <a:t>)</a:t>
            </a:r>
          </a:p>
        </p:txBody>
      </p:sp>
      <p:sp>
        <p:nvSpPr>
          <p:cNvPr id="11" name="Arc 7"/>
          <p:cNvSpPr>
            <a:spLocks/>
          </p:cNvSpPr>
          <p:nvPr/>
        </p:nvSpPr>
        <p:spPr bwMode="auto">
          <a:xfrm>
            <a:off x="846138" y="1936763"/>
            <a:ext cx="1244600" cy="239712"/>
          </a:xfrm>
          <a:custGeom>
            <a:avLst/>
            <a:gdLst>
              <a:gd name="T0" fmla="*/ 0 w 21600"/>
              <a:gd name="T1" fmla="*/ 0 h 21600"/>
              <a:gd name="T2" fmla="*/ 1244600 w 21600"/>
              <a:gd name="T3" fmla="*/ 239712 h 21600"/>
              <a:gd name="T4" fmla="*/ 0 w 21600"/>
              <a:gd name="T5" fmla="*/ 23971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rc 8"/>
          <p:cNvSpPr>
            <a:spLocks/>
          </p:cNvSpPr>
          <p:nvPr/>
        </p:nvSpPr>
        <p:spPr bwMode="auto">
          <a:xfrm>
            <a:off x="2078038" y="2105038"/>
            <a:ext cx="254000" cy="165100"/>
          </a:xfrm>
          <a:custGeom>
            <a:avLst/>
            <a:gdLst>
              <a:gd name="T0" fmla="*/ 254000 w 21600"/>
              <a:gd name="T1" fmla="*/ 165100 h 21600"/>
              <a:gd name="T2" fmla="*/ 0 w 21600"/>
              <a:gd name="T3" fmla="*/ 0 h 21600"/>
              <a:gd name="T4" fmla="*/ 25400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857250" y="1582750"/>
            <a:ext cx="0" cy="717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76200" y="3570300"/>
            <a:ext cx="7086600" cy="366713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(b) Maximum pulse transmission rate is</a:t>
            </a:r>
            <a:r>
              <a:rPr lang="en-US" sz="1800" b="1"/>
              <a:t> </a:t>
            </a:r>
            <a:r>
              <a:rPr lang="en-US" sz="1800" b="1">
                <a:solidFill>
                  <a:srgbClr val="A50021"/>
                </a:solidFill>
                <a:latin typeface="Comic Sans MS" pitchFamily="66" charset="0"/>
              </a:rPr>
              <a:t>2</a:t>
            </a:r>
            <a:r>
              <a:rPr lang="en-US" sz="1800" b="1" i="1">
                <a:solidFill>
                  <a:srgbClr val="A50021"/>
                </a:solidFill>
                <a:latin typeface="Comic Sans MS" pitchFamily="66" charset="0"/>
              </a:rPr>
              <a:t>H</a:t>
            </a:r>
            <a:r>
              <a:rPr lang="en-US" sz="1800"/>
              <a:t> pulses/second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5208588" y="2397138"/>
            <a:ext cx="307975" cy="39370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/>
              <a:t>0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6572250" y="2397138"/>
            <a:ext cx="365125" cy="39370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i="1"/>
              <a:t>H</a:t>
            </a: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V="1">
            <a:off x="5340350" y="2300300"/>
            <a:ext cx="30702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8523288" y="2122500"/>
            <a:ext cx="430212" cy="393700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000" i="1"/>
              <a:t>f</a:t>
            </a:r>
            <a:endParaRPr lang="en-US" sz="2000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4648200" y="1208100"/>
            <a:ext cx="574675" cy="393700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i="1"/>
              <a:t>A</a:t>
            </a:r>
            <a:r>
              <a:rPr lang="en-US" sz="2000"/>
              <a:t>(</a:t>
            </a:r>
            <a:r>
              <a:rPr lang="en-US" sz="2000" i="1"/>
              <a:t>f</a:t>
            </a:r>
            <a:r>
              <a:rPr lang="en-US" sz="2000"/>
              <a:t>)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flipV="1">
            <a:off x="6826250" y="1782775"/>
            <a:ext cx="0" cy="509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V="1">
            <a:off x="5354638" y="1254138"/>
            <a:ext cx="0" cy="10588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H="1" flipV="1">
            <a:off x="5354638" y="1787538"/>
            <a:ext cx="1471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5886450" y="1422413"/>
            <a:ext cx="685800" cy="393700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3378200" y="4135450"/>
            <a:ext cx="2163763" cy="10112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3916363" y="4394213"/>
            <a:ext cx="103028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Channel</a:t>
            </a:r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1095375" y="4791088"/>
            <a:ext cx="19113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5886450" y="4776800"/>
            <a:ext cx="23304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5"/>
          <p:cNvSpPr>
            <a:spLocks/>
          </p:cNvSpPr>
          <p:nvPr/>
        </p:nvSpPr>
        <p:spPr bwMode="auto">
          <a:xfrm>
            <a:off x="6373813" y="4295788"/>
            <a:ext cx="1087437" cy="947737"/>
          </a:xfrm>
          <a:custGeom>
            <a:avLst/>
            <a:gdLst>
              <a:gd name="T0" fmla="*/ 0 w 685"/>
              <a:gd name="T1" fmla="*/ 311 h 663"/>
              <a:gd name="T2" fmla="*/ 66 w 685"/>
              <a:gd name="T3" fmla="*/ 189 h 663"/>
              <a:gd name="T4" fmla="*/ 131 w 685"/>
              <a:gd name="T5" fmla="*/ 11 h 663"/>
              <a:gd name="T6" fmla="*/ 178 w 685"/>
              <a:gd name="T7" fmla="*/ 124 h 663"/>
              <a:gd name="T8" fmla="*/ 253 w 685"/>
              <a:gd name="T9" fmla="*/ 321 h 663"/>
              <a:gd name="T10" fmla="*/ 300 w 685"/>
              <a:gd name="T11" fmla="*/ 555 h 663"/>
              <a:gd name="T12" fmla="*/ 375 w 685"/>
              <a:gd name="T13" fmla="*/ 621 h 663"/>
              <a:gd name="T14" fmla="*/ 469 w 685"/>
              <a:gd name="T15" fmla="*/ 302 h 663"/>
              <a:gd name="T16" fmla="*/ 544 w 685"/>
              <a:gd name="T17" fmla="*/ 77 h 663"/>
              <a:gd name="T18" fmla="*/ 600 w 685"/>
              <a:gd name="T19" fmla="*/ 39 h 663"/>
              <a:gd name="T20" fmla="*/ 647 w 685"/>
              <a:gd name="T21" fmla="*/ 264 h 663"/>
              <a:gd name="T22" fmla="*/ 685 w 685"/>
              <a:gd name="T23" fmla="*/ 321 h 66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85"/>
              <a:gd name="T37" fmla="*/ 0 h 663"/>
              <a:gd name="T38" fmla="*/ 685 w 685"/>
              <a:gd name="T39" fmla="*/ 663 h 66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85" h="663">
                <a:moveTo>
                  <a:pt x="0" y="311"/>
                </a:moveTo>
                <a:cubicBezTo>
                  <a:pt x="22" y="275"/>
                  <a:pt x="44" y="239"/>
                  <a:pt x="66" y="189"/>
                </a:cubicBezTo>
                <a:cubicBezTo>
                  <a:pt x="88" y="139"/>
                  <a:pt x="112" y="22"/>
                  <a:pt x="131" y="11"/>
                </a:cubicBezTo>
                <a:cubicBezTo>
                  <a:pt x="150" y="0"/>
                  <a:pt x="158" y="72"/>
                  <a:pt x="178" y="124"/>
                </a:cubicBezTo>
                <a:cubicBezTo>
                  <a:pt x="198" y="176"/>
                  <a:pt x="233" y="249"/>
                  <a:pt x="253" y="321"/>
                </a:cubicBezTo>
                <a:cubicBezTo>
                  <a:pt x="273" y="393"/>
                  <a:pt x="280" y="505"/>
                  <a:pt x="300" y="555"/>
                </a:cubicBezTo>
                <a:cubicBezTo>
                  <a:pt x="320" y="605"/>
                  <a:pt x="347" y="663"/>
                  <a:pt x="375" y="621"/>
                </a:cubicBezTo>
                <a:cubicBezTo>
                  <a:pt x="403" y="579"/>
                  <a:pt x="441" y="393"/>
                  <a:pt x="469" y="302"/>
                </a:cubicBezTo>
                <a:cubicBezTo>
                  <a:pt x="497" y="211"/>
                  <a:pt x="522" y="121"/>
                  <a:pt x="544" y="77"/>
                </a:cubicBezTo>
                <a:cubicBezTo>
                  <a:pt x="566" y="33"/>
                  <a:pt x="583" y="8"/>
                  <a:pt x="600" y="39"/>
                </a:cubicBezTo>
                <a:cubicBezTo>
                  <a:pt x="617" y="70"/>
                  <a:pt x="633" y="217"/>
                  <a:pt x="647" y="264"/>
                </a:cubicBezTo>
                <a:cubicBezTo>
                  <a:pt x="661" y="311"/>
                  <a:pt x="677" y="312"/>
                  <a:pt x="685" y="321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1466850" y="4295788"/>
            <a:ext cx="228600" cy="4953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1857375" y="4791088"/>
            <a:ext cx="228600" cy="4953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2254250" y="4295788"/>
            <a:ext cx="228600" cy="4953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7983538" y="4873638"/>
            <a:ext cx="430212" cy="393700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000" i="1"/>
              <a:t>t</a:t>
            </a:r>
            <a:endParaRPr lang="en-US" sz="2000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2724150" y="4808550"/>
            <a:ext cx="430213" cy="393700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000" i="1"/>
              <a:t>t</a:t>
            </a:r>
            <a:endParaRPr lang="en-US" sz="2000"/>
          </a:p>
        </p:txBody>
      </p:sp>
      <p:sp>
        <p:nvSpPr>
          <p:cNvPr id="34" name="Text Box 240"/>
          <p:cNvSpPr txBox="1">
            <a:spLocks noChangeArrowheads="1"/>
          </p:cNvSpPr>
          <p:nvPr/>
        </p:nvSpPr>
        <p:spPr bwMode="auto">
          <a:xfrm>
            <a:off x="7000906" y="5815032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pPr eaLnBrk="0" hangingPunct="0"/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Voice-grade Phone 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noFill/>
          <a:ln w="28575">
            <a:solidFill>
              <a:schemeClr val="tx1"/>
            </a:solidFill>
          </a:ln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/>
              <a:t>Example 1.</a:t>
            </a:r>
            <a:r>
              <a:rPr lang="en-US" sz="2800" dirty="0" smtClean="0">
                <a:solidFill>
                  <a:schemeClr val="accent1"/>
                </a:solidFill>
              </a:rPr>
              <a:t>  {sampling rate}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/>
              <a:t>    H   =  4000 Hz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    2H =  </a:t>
            </a:r>
            <a:r>
              <a:rPr lang="en-US" sz="2800" b="1" dirty="0" smtClean="0">
                <a:solidFill>
                  <a:schemeClr val="accent2"/>
                </a:solidFill>
              </a:rPr>
              <a:t>8000</a:t>
            </a:r>
            <a:r>
              <a:rPr lang="en-US" sz="2800" dirty="0" smtClean="0">
                <a:solidFill>
                  <a:schemeClr val="accent2"/>
                </a:solidFill>
              </a:rPr>
              <a:t> samples/sec.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</a:t>
            </a:r>
            <a:r>
              <a:rPr lang="en-US" sz="2800" dirty="0" smtClean="0">
                <a:solidFill>
                  <a:srgbClr val="0033CC"/>
                </a:solidFill>
                <a:sym typeface="Wingdings" pitchFamily="2" charset="2"/>
              </a:rPr>
              <a:t> sample every 125 microseconds!!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 smtClean="0">
              <a:solidFill>
                <a:schemeClr val="accent2"/>
              </a:solidFill>
              <a:sym typeface="Wingdings" pitchFamily="2" charset="2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/>
              <a:t>Example 2.</a:t>
            </a:r>
            <a:r>
              <a:rPr lang="en-US" sz="2800" dirty="0" smtClean="0">
                <a:solidFill>
                  <a:schemeClr val="accent1"/>
                </a:solidFill>
              </a:rPr>
              <a:t>  {noiseless capacity}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       </a:t>
            </a:r>
            <a:r>
              <a:rPr lang="en-US" sz="2800" dirty="0" smtClean="0"/>
              <a:t>D   =   </a:t>
            </a:r>
            <a:r>
              <a:rPr lang="en-US" sz="2800" dirty="0" smtClean="0">
                <a:solidFill>
                  <a:schemeClr val="accent2"/>
                </a:solidFill>
              </a:rPr>
              <a:t>2400 baud  </a:t>
            </a:r>
            <a:r>
              <a:rPr lang="en-US" sz="2800" dirty="0" smtClean="0"/>
              <a:t>{note D = 2H}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	</a:t>
            </a:r>
            <a:r>
              <a:rPr lang="en-US" sz="2800" dirty="0" smtClean="0"/>
              <a:t>V   =  each pulse encodes </a:t>
            </a:r>
            <a:r>
              <a:rPr lang="en-US" sz="2800" dirty="0" smtClean="0">
                <a:solidFill>
                  <a:schemeClr val="accent2"/>
                </a:solidFill>
              </a:rPr>
              <a:t>16 levels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      </a:t>
            </a:r>
            <a:r>
              <a:rPr lang="en-US" sz="2800" dirty="0" smtClean="0"/>
              <a:t>C   =  2H log 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(V) = D x log 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(V)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            </a:t>
            </a:r>
            <a:r>
              <a:rPr lang="en-US" sz="2800" dirty="0" smtClean="0"/>
              <a:t>=  2400 x 4  =  9600 bps.</a:t>
            </a:r>
            <a:endParaRPr lang="en-US" sz="28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Signal Constellations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Physical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836613" y="1441450"/>
            <a:ext cx="3200400" cy="2306638"/>
            <a:chOff x="518" y="1034"/>
            <a:chExt cx="2016" cy="1588"/>
          </a:xfrm>
        </p:grpSpPr>
        <p:sp>
          <p:nvSpPr>
            <p:cNvPr id="7" name="Line 3"/>
            <p:cNvSpPr>
              <a:spLocks noChangeShapeType="1"/>
            </p:cNvSpPr>
            <p:nvPr/>
          </p:nvSpPr>
          <p:spPr bwMode="auto">
            <a:xfrm flipV="1">
              <a:off x="1302" y="1106"/>
              <a:ext cx="0" cy="15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4"/>
            <p:cNvSpPr>
              <a:spLocks noChangeShapeType="1"/>
            </p:cNvSpPr>
            <p:nvPr/>
          </p:nvSpPr>
          <p:spPr bwMode="auto">
            <a:xfrm>
              <a:off x="518" y="1894"/>
              <a:ext cx="17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5"/>
            <p:cNvSpPr>
              <a:spLocks noChangeArrowheads="1"/>
            </p:cNvSpPr>
            <p:nvPr/>
          </p:nvSpPr>
          <p:spPr bwMode="auto">
            <a:xfrm>
              <a:off x="1274" y="1554"/>
              <a:ext cx="44" cy="6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1574" y="1842"/>
              <a:ext cx="44" cy="6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938" y="1866"/>
              <a:ext cx="44" cy="6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1274" y="2118"/>
              <a:ext cx="44" cy="6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199" y="1694"/>
              <a:ext cx="335" cy="327"/>
            </a:xfrm>
            <a:prstGeom prst="rect">
              <a:avLst/>
            </a:prstGeom>
            <a:noFill/>
            <a:ln w="25400">
              <a:noFill/>
              <a:prstDash val="sysDot"/>
              <a:miter lim="800000"/>
              <a:headEnd/>
              <a:tailEnd/>
            </a:ln>
          </p:spPr>
          <p:txBody>
            <a:bodyPr wrap="none" lIns="138112" tIns="69850" rIns="138112" bIns="69850">
              <a:spAutoFit/>
            </a:bodyPr>
            <a:lstStyle/>
            <a:p>
              <a:pPr defTabSz="2057400"/>
              <a:r>
                <a:rPr lang="en-US" sz="2200" i="1"/>
                <a:t>A</a:t>
              </a:r>
              <a:r>
                <a:rPr lang="en-US" sz="2200" i="1" baseline="-25000"/>
                <a:t>k</a:t>
              </a:r>
              <a:endParaRPr lang="en-US" sz="2600" baseline="-25000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1395" y="1034"/>
              <a:ext cx="335" cy="327"/>
            </a:xfrm>
            <a:prstGeom prst="rect">
              <a:avLst/>
            </a:prstGeom>
            <a:noFill/>
            <a:ln w="25400">
              <a:noFill/>
              <a:prstDash val="sysDot"/>
              <a:miter lim="800000"/>
              <a:headEnd/>
              <a:tailEnd/>
            </a:ln>
          </p:spPr>
          <p:txBody>
            <a:bodyPr wrap="none" lIns="138112" tIns="69850" rIns="138112" bIns="69850">
              <a:spAutoFit/>
            </a:bodyPr>
            <a:lstStyle/>
            <a:p>
              <a:pPr defTabSz="2057400"/>
              <a:r>
                <a:rPr lang="en-US" sz="2200" i="1"/>
                <a:t>B</a:t>
              </a:r>
              <a:r>
                <a:rPr lang="en-US" sz="2200" i="1" baseline="-25000"/>
                <a:t>k</a:t>
              </a:r>
              <a:endParaRPr lang="en-US" sz="2600" baseline="-25000"/>
            </a:p>
          </p:txBody>
        </p:sp>
      </p:grp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1066800" y="3970338"/>
            <a:ext cx="2444581" cy="1013098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/>
              <a:t>4 “levels”/ pulse</a:t>
            </a:r>
          </a:p>
          <a:p>
            <a:r>
              <a:rPr lang="en-US" sz="2000" dirty="0"/>
              <a:t>2 bits / pulse</a:t>
            </a:r>
          </a:p>
          <a:p>
            <a:r>
              <a:rPr lang="en-US" sz="2000" b="1" dirty="0">
                <a:solidFill>
                  <a:schemeClr val="accent2"/>
                </a:solidFill>
              </a:rPr>
              <a:t>2D</a:t>
            </a:r>
            <a:r>
              <a:rPr lang="en-US" sz="2000" dirty="0"/>
              <a:t> bits per second</a:t>
            </a:r>
          </a:p>
        </p:txBody>
      </p:sp>
      <p:grpSp>
        <p:nvGrpSpPr>
          <p:cNvPr id="16" name="Group 12"/>
          <p:cNvGrpSpPr>
            <a:grpSpLocks/>
          </p:cNvGrpSpPr>
          <p:nvPr/>
        </p:nvGrpSpPr>
        <p:grpSpPr bwMode="auto">
          <a:xfrm>
            <a:off x="5173383" y="1219200"/>
            <a:ext cx="3180042" cy="3780272"/>
            <a:chOff x="3179" y="814"/>
            <a:chExt cx="2066" cy="2657"/>
          </a:xfrm>
        </p:grpSpPr>
        <p:sp>
          <p:nvSpPr>
            <p:cNvPr id="17" name="Line 13"/>
            <p:cNvSpPr>
              <a:spLocks noChangeShapeType="1"/>
            </p:cNvSpPr>
            <p:nvPr/>
          </p:nvSpPr>
          <p:spPr bwMode="auto">
            <a:xfrm flipV="1">
              <a:off x="3990" y="970"/>
              <a:ext cx="0" cy="15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3206" y="1758"/>
              <a:ext cx="17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5"/>
            <p:cNvSpPr>
              <a:spLocks noChangeArrowheads="1"/>
            </p:cNvSpPr>
            <p:nvPr/>
          </p:nvSpPr>
          <p:spPr bwMode="auto">
            <a:xfrm>
              <a:off x="3486" y="1258"/>
              <a:ext cx="44" cy="6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6"/>
            <p:cNvSpPr>
              <a:spLocks noChangeArrowheads="1"/>
            </p:cNvSpPr>
            <p:nvPr/>
          </p:nvSpPr>
          <p:spPr bwMode="auto">
            <a:xfrm>
              <a:off x="3834" y="1378"/>
              <a:ext cx="44" cy="6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3610" y="1590"/>
              <a:ext cx="44" cy="6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18"/>
            <p:cNvSpPr>
              <a:spLocks noChangeArrowheads="1"/>
            </p:cNvSpPr>
            <p:nvPr/>
          </p:nvSpPr>
          <p:spPr bwMode="auto">
            <a:xfrm>
              <a:off x="3694" y="1446"/>
              <a:ext cx="44" cy="6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4886" y="1558"/>
              <a:ext cx="359" cy="334"/>
            </a:xfrm>
            <a:prstGeom prst="rect">
              <a:avLst/>
            </a:prstGeom>
            <a:noFill/>
            <a:ln w="25400">
              <a:noFill/>
              <a:prstDash val="sysDot"/>
              <a:miter lim="800000"/>
              <a:headEnd/>
              <a:tailEnd/>
            </a:ln>
          </p:spPr>
          <p:txBody>
            <a:bodyPr wrap="none" lIns="138112" tIns="69850" rIns="138112" bIns="69850">
              <a:spAutoFit/>
            </a:bodyPr>
            <a:lstStyle/>
            <a:p>
              <a:pPr defTabSz="2057400"/>
              <a:r>
                <a:rPr lang="en-US" sz="2200" i="1"/>
                <a:t>A</a:t>
              </a:r>
              <a:r>
                <a:rPr lang="en-US" sz="2200" i="1" baseline="-25000"/>
                <a:t>k</a:t>
              </a:r>
              <a:endParaRPr lang="en-US" sz="2600" i="1" baseline="-25000"/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4070" y="814"/>
              <a:ext cx="359" cy="334"/>
            </a:xfrm>
            <a:prstGeom prst="rect">
              <a:avLst/>
            </a:prstGeom>
            <a:noFill/>
            <a:ln w="25400">
              <a:noFill/>
              <a:prstDash val="sysDot"/>
              <a:miter lim="800000"/>
              <a:headEnd/>
              <a:tailEnd/>
            </a:ln>
          </p:spPr>
          <p:txBody>
            <a:bodyPr wrap="none" lIns="138112" tIns="69850" rIns="138112" bIns="69850">
              <a:spAutoFit/>
            </a:bodyPr>
            <a:lstStyle/>
            <a:p>
              <a:pPr defTabSz="2057400"/>
              <a:r>
                <a:rPr lang="en-US" sz="2200" i="1"/>
                <a:t>B</a:t>
              </a:r>
              <a:r>
                <a:rPr lang="en-US" sz="2200" i="1" baseline="-25000"/>
                <a:t>k</a:t>
              </a:r>
              <a:endParaRPr lang="en-US" sz="2600" baseline="-25000"/>
            </a:p>
          </p:txBody>
        </p:sp>
        <p:sp>
          <p:nvSpPr>
            <p:cNvPr id="25" name="Oval 21"/>
            <p:cNvSpPr>
              <a:spLocks noChangeArrowheads="1"/>
            </p:cNvSpPr>
            <p:nvPr/>
          </p:nvSpPr>
          <p:spPr bwMode="auto">
            <a:xfrm>
              <a:off x="4102" y="1370"/>
              <a:ext cx="44" cy="6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4426" y="1250"/>
              <a:ext cx="44" cy="6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3"/>
            <p:cNvSpPr>
              <a:spLocks noChangeArrowheads="1"/>
            </p:cNvSpPr>
            <p:nvPr/>
          </p:nvSpPr>
          <p:spPr bwMode="auto">
            <a:xfrm>
              <a:off x="4278" y="1438"/>
              <a:ext cx="44" cy="6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24"/>
            <p:cNvSpPr>
              <a:spLocks noChangeArrowheads="1"/>
            </p:cNvSpPr>
            <p:nvPr/>
          </p:nvSpPr>
          <p:spPr bwMode="auto">
            <a:xfrm>
              <a:off x="4386" y="1602"/>
              <a:ext cx="44" cy="6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25"/>
            <p:cNvSpPr>
              <a:spLocks noChangeArrowheads="1"/>
            </p:cNvSpPr>
            <p:nvPr/>
          </p:nvSpPr>
          <p:spPr bwMode="auto">
            <a:xfrm>
              <a:off x="3574" y="1822"/>
              <a:ext cx="44" cy="6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26"/>
            <p:cNvSpPr>
              <a:spLocks noChangeArrowheads="1"/>
            </p:cNvSpPr>
            <p:nvPr/>
          </p:nvSpPr>
          <p:spPr bwMode="auto">
            <a:xfrm>
              <a:off x="3666" y="1974"/>
              <a:ext cx="44" cy="6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7"/>
            <p:cNvSpPr>
              <a:spLocks noChangeArrowheads="1"/>
            </p:cNvSpPr>
            <p:nvPr/>
          </p:nvSpPr>
          <p:spPr bwMode="auto">
            <a:xfrm>
              <a:off x="3490" y="2190"/>
              <a:ext cx="44" cy="6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28"/>
            <p:cNvSpPr>
              <a:spLocks noChangeArrowheads="1"/>
            </p:cNvSpPr>
            <p:nvPr/>
          </p:nvSpPr>
          <p:spPr bwMode="auto">
            <a:xfrm>
              <a:off x="3846" y="2058"/>
              <a:ext cx="44" cy="6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29"/>
            <p:cNvSpPr>
              <a:spLocks noChangeArrowheads="1"/>
            </p:cNvSpPr>
            <p:nvPr/>
          </p:nvSpPr>
          <p:spPr bwMode="auto">
            <a:xfrm>
              <a:off x="4282" y="2006"/>
              <a:ext cx="44" cy="6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0"/>
            <p:cNvSpPr>
              <a:spLocks noChangeArrowheads="1"/>
            </p:cNvSpPr>
            <p:nvPr/>
          </p:nvSpPr>
          <p:spPr bwMode="auto">
            <a:xfrm>
              <a:off x="4366" y="1838"/>
              <a:ext cx="44" cy="6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1"/>
            <p:cNvSpPr>
              <a:spLocks noChangeArrowheads="1"/>
            </p:cNvSpPr>
            <p:nvPr/>
          </p:nvSpPr>
          <p:spPr bwMode="auto">
            <a:xfrm>
              <a:off x="4078" y="2074"/>
              <a:ext cx="44" cy="6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2"/>
            <p:cNvSpPr>
              <a:spLocks noChangeArrowheads="1"/>
            </p:cNvSpPr>
            <p:nvPr/>
          </p:nvSpPr>
          <p:spPr bwMode="auto">
            <a:xfrm>
              <a:off x="4426" y="2190"/>
              <a:ext cx="44" cy="68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3179" y="2759"/>
              <a:ext cx="1651" cy="712"/>
            </a:xfrm>
            <a:prstGeom prst="rect">
              <a:avLst/>
            </a:prstGeom>
            <a:noFill/>
            <a:ln w="25400">
              <a:noFill/>
              <a:prstDash val="sysDot"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dirty="0"/>
                <a:t>16 “levels”/ pulse</a:t>
              </a:r>
            </a:p>
            <a:p>
              <a:r>
                <a:rPr lang="en-US" sz="2000" dirty="0"/>
                <a:t>4 bits / pulse</a:t>
              </a:r>
            </a:p>
            <a:p>
              <a:r>
                <a:rPr lang="en-US" sz="2000" b="1" dirty="0">
                  <a:solidFill>
                    <a:schemeClr val="accent2"/>
                  </a:solidFill>
                </a:rPr>
                <a:t>4D</a:t>
              </a:r>
              <a:r>
                <a:rPr lang="en-US" sz="2000" dirty="0"/>
                <a:t> bits per second</a:t>
              </a:r>
            </a:p>
          </p:txBody>
        </p:sp>
      </p:grpSp>
      <p:sp>
        <p:nvSpPr>
          <p:cNvPr id="38" name="Text Box 240"/>
          <p:cNvSpPr txBox="1">
            <a:spLocks noChangeArrowheads="1"/>
          </p:cNvSpPr>
          <p:nvPr/>
        </p:nvSpPr>
        <p:spPr bwMode="auto">
          <a:xfrm>
            <a:off x="7072344" y="5815032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pPr eaLnBrk="0" hangingPunct="0"/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2898</TotalTime>
  <Words>1657</Words>
  <Application>Microsoft PowerPoint</Application>
  <PresentationFormat>On-screen Show (4:3)</PresentationFormat>
  <Paragraphs>394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Revised_Master</vt:lpstr>
      <vt:lpstr> Physical Layer (Part 1)  </vt:lpstr>
      <vt:lpstr>Physical Layer Outline (Part 1)</vt:lpstr>
      <vt:lpstr>A Very Simple Abstraction</vt:lpstr>
      <vt:lpstr>Physical Layer Definitions</vt:lpstr>
      <vt:lpstr>Modulation Rate</vt:lpstr>
      <vt:lpstr>Nyquist Theorem  {assume a noiseless channel}</vt:lpstr>
      <vt:lpstr>Physical Transmission Issues</vt:lpstr>
      <vt:lpstr>Voice-grade Phone Line</vt:lpstr>
      <vt:lpstr>Signal Constellations</vt:lpstr>
      <vt:lpstr>Constellation Diagrams</vt:lpstr>
      <vt:lpstr>Signal to Noise Ratio (SNR)</vt:lpstr>
      <vt:lpstr>Shannon’s Channel Capacity Result {assuming only thermal noise}</vt:lpstr>
      <vt:lpstr>Shannon Example – Noisy Channel</vt:lpstr>
      <vt:lpstr>Data Communications Concepts</vt:lpstr>
      <vt:lpstr>Analog vs Digital (three contexts)</vt:lpstr>
      <vt:lpstr>Analog and Digital Signaling</vt:lpstr>
      <vt:lpstr>Analog and Digital Signaling</vt:lpstr>
      <vt:lpstr>Signals Details</vt:lpstr>
      <vt:lpstr>Analog and Digital Signaling</vt:lpstr>
      <vt:lpstr>Analog Signals Carrying Analog and Digital Data</vt:lpstr>
      <vt:lpstr>Digital Signals Carrying  Analog and Digital Data</vt:lpstr>
      <vt:lpstr>Analog vs Digital Signaling</vt:lpstr>
      <vt:lpstr>Attenuation</vt:lpstr>
      <vt:lpstr>Attenuation</vt:lpstr>
      <vt:lpstr>Attenuation vs Frequency</vt:lpstr>
      <vt:lpstr>Analog and Digital Transmissions</vt:lpstr>
      <vt:lpstr>Analog vs Digital Transmission</vt:lpstr>
      <vt:lpstr>Analog vs Digital (three contexts)</vt:lpstr>
      <vt:lpstr>Analog Transmissions</vt:lpstr>
      <vt:lpstr>Analog Transmissions</vt:lpstr>
      <vt:lpstr>Digital Transmissions</vt:lpstr>
      <vt:lpstr>Digital Transmissions</vt:lpstr>
      <vt:lpstr>Analog vs Digital Transmission</vt:lpstr>
      <vt:lpstr>Analog Transmissions</vt:lpstr>
      <vt:lpstr>Digital Transmissions</vt:lpstr>
      <vt:lpstr>Digital vs Analog Transmissions</vt:lpstr>
      <vt:lpstr>Digital vs Analog Transmissions</vt:lpstr>
      <vt:lpstr>Physical Layer Summary (Part 1)</vt:lpstr>
      <vt:lpstr>Physical Layer Summary (Part 1)</vt:lpstr>
    </vt:vector>
  </TitlesOfParts>
  <Company>WPI Computer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rek</cp:lastModifiedBy>
  <cp:revision>121</cp:revision>
  <dcterms:created xsi:type="dcterms:W3CDTF">2004-01-21T20:05:10Z</dcterms:created>
  <dcterms:modified xsi:type="dcterms:W3CDTF">2010-01-24T18:22:16Z</dcterms:modified>
</cp:coreProperties>
</file>