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411" r:id="rId2"/>
    <p:sldId id="452" r:id="rId3"/>
    <p:sldId id="385" r:id="rId4"/>
    <p:sldId id="453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6" r:id="rId18"/>
    <p:sldId id="401" r:id="rId19"/>
    <p:sldId id="402" r:id="rId20"/>
    <p:sldId id="404" r:id="rId21"/>
    <p:sldId id="447" r:id="rId22"/>
    <p:sldId id="403" r:id="rId23"/>
    <p:sldId id="405" r:id="rId24"/>
    <p:sldId id="448" r:id="rId25"/>
    <p:sldId id="441" r:id="rId26"/>
    <p:sldId id="406" r:id="rId27"/>
    <p:sldId id="386" r:id="rId28"/>
    <p:sldId id="396" r:id="rId29"/>
    <p:sldId id="407" r:id="rId30"/>
    <p:sldId id="399" r:id="rId31"/>
    <p:sldId id="370" r:id="rId32"/>
    <p:sldId id="371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49" r:id="rId41"/>
    <p:sldId id="454" r:id="rId42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33CC"/>
    <a:srgbClr val="0000FF"/>
    <a:srgbClr val="003366"/>
    <a:srgbClr val="CC0000"/>
    <a:srgbClr val="008000"/>
    <a:srgbClr val="33CC33"/>
    <a:srgbClr val="990099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6" autoAdjust="0"/>
    <p:restoredTop sz="94600" autoAdjust="0"/>
  </p:normalViewPr>
  <p:slideViewPr>
    <p:cSldViewPr>
      <p:cViewPr varScale="1">
        <p:scale>
          <a:sx n="61" d="100"/>
          <a:sy n="61" d="100"/>
        </p:scale>
        <p:origin x="-498" y="-90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09C03B9B-1172-4C1E-A8CE-3D911B464A13}" type="datetime1">
              <a:rPr lang="en-US"/>
              <a:pPr>
                <a:defRPr/>
              </a:pPr>
              <a:t>2/22/2010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ACFB65A-9513-45FA-83EC-825E7282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40FC6CB1-B7DB-47DA-8791-7B2ACC7652F0}" type="datetime1">
              <a:rPr lang="en-US"/>
              <a:pPr>
                <a:defRPr/>
              </a:pPr>
              <a:t>2/22/2010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245FD38-8A4C-433B-83EC-8FB1E75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 smtClean="0">
                <a:effectLst/>
                <a:latin typeface="+mn-lt"/>
              </a:defRPr>
            </a:lvl1pPr>
          </a:lstStyle>
          <a:p>
            <a:pPr>
              <a:defRPr/>
            </a:pPr>
            <a:fld id="{E960E4B3-6447-4B1C-8AD9-C83E472F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13F7-188C-4DD5-A807-19F1CDB5A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97A1-227A-4EF8-8CF3-22B2CC16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215106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Advanced Computer Networks         Wireless Sensor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>
            <a:lvl1pPr>
              <a:defRPr b="0">
                <a:latin typeface="Comic Sans MS" pitchFamily="66" charset="0"/>
              </a:defRPr>
            </a:lvl1pPr>
          </a:lstStyle>
          <a:p>
            <a:fld id="{65395B55-8986-4B1F-BAEF-43139012F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00100" y="6429396"/>
            <a:ext cx="7143800" cy="4032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0EC51-18CE-4219-8E4B-15920968A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CCC9-7E5A-4C2B-8DAE-B25DC60D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01E88-3540-4CD8-8F81-62CF385BD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3C60-A592-4AF4-983A-A554A05A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633E-EC88-48D1-A34A-F06F008A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7F4B-3A05-4865-A71F-261868F7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235C-D659-4CFD-8AD0-FC96DE57F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A80C-1F53-42DB-9671-DA1551761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CF53684A-2E3F-4E6F-B3D4-21D8414A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635250"/>
            <a:ext cx="8001000" cy="1298575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</a:rPr>
              <a:t>Wireless Sensor Networks (WSNs)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Advanced Computer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05E007-834B-4E56-B8EC-0F14EA93242E}" type="slidenum">
              <a:rPr lang="en-US"/>
              <a:pPr/>
              <a:t>10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72400" cy="827087"/>
          </a:xfrm>
        </p:spPr>
        <p:txBody>
          <a:bodyPr/>
          <a:lstStyle/>
          <a:p>
            <a:r>
              <a:rPr lang="en-US" sz="4000"/>
              <a:t>Network Maps</a:t>
            </a:r>
          </a:p>
        </p:txBody>
      </p:sp>
      <p:pic>
        <p:nvPicPr>
          <p:cNvPr id="174083" name="Picture 3" descr="WSNOnSa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00213"/>
            <a:ext cx="5110163" cy="4525962"/>
          </a:xfrm>
          <a:prstGeom prst="rect">
            <a:avLst/>
          </a:prstGeom>
          <a:noFill/>
        </p:spPr>
      </p:pic>
      <p:pic>
        <p:nvPicPr>
          <p:cNvPr id="174084" name="Picture 4" descr="IrrigBlock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81300"/>
            <a:ext cx="3124200" cy="2987675"/>
          </a:xfrm>
          <a:prstGeom prst="rect">
            <a:avLst/>
          </a:prstGeom>
          <a:noFill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8600" y="2060575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Irrigation Block Map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279525" y="1125538"/>
            <a:ext cx="5705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 nodes 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 in 2006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7000924" cy="381000"/>
          </a:xfrm>
        </p:spPr>
        <p:txBody>
          <a:bodyPr/>
          <a:lstStyle/>
          <a:p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226DA-07DD-414A-89AD-773BB8040F55}" type="slidenum">
              <a:rPr lang="en-US"/>
              <a:pPr/>
              <a:t>11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353425" cy="719137"/>
          </a:xfrm>
        </p:spPr>
        <p:txBody>
          <a:bodyPr/>
          <a:lstStyle/>
          <a:p>
            <a:r>
              <a:rPr lang="en-US" sz="4000" dirty="0"/>
              <a:t>Soil Moisture Data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8229600" cy="1600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/>
              <a:t>Red = 12” depth soil moisture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Green= 24” depth soil moisture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Note delay deeper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More frequent, shorter watering keeps water shallow</a:t>
            </a:r>
          </a:p>
        </p:txBody>
      </p:sp>
      <p:pic>
        <p:nvPicPr>
          <p:cNvPr id="193540" name="Picture 4" descr="Mote6daySMData"/>
          <p:cNvPicPr>
            <a:picLocks noChangeAspect="1" noChangeArrowheads="1"/>
          </p:cNvPicPr>
          <p:nvPr/>
        </p:nvPicPr>
        <p:blipFill>
          <a:blip r:embed="rId2" cstate="print"/>
          <a:srcRect t="67143"/>
          <a:stretch>
            <a:fillRect/>
          </a:stretch>
        </p:blipFill>
        <p:spPr bwMode="auto">
          <a:xfrm>
            <a:off x="1022350" y="1052513"/>
            <a:ext cx="6934200" cy="3228975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D7D96C-F606-4037-A80B-77B7EC811D5D}" type="slidenum">
              <a:rPr lang="en-US"/>
              <a:pPr/>
              <a:t>12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350963"/>
            <a:ext cx="5761037" cy="4449762"/>
          </a:xfrm>
          <a:noFill/>
          <a:ln/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454275" y="3200400"/>
            <a:ext cx="42354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 pitchFamily="18" charset="0"/>
              </a:rPr>
              <a:t>Berkeley Fall Detection System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79388" y="2420938"/>
            <a:ext cx="2881312" cy="18716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imes" pitchFamily="18" charset="0"/>
              </a:rPr>
              <a:t>Alarm-Net</a:t>
            </a:r>
          </a:p>
          <a:p>
            <a:r>
              <a:rPr lang="en-US">
                <a:latin typeface="Times" pitchFamily="18" charset="0"/>
              </a:rPr>
              <a:t>University of Virginia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40FB4-18EF-42BC-86A7-446D433C1B69}" type="slidenum">
              <a:rPr lang="en-US"/>
              <a:pPr/>
              <a:t>13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9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68413"/>
            <a:ext cx="5976937" cy="4732337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AE2A6-E771-4489-8134-5FF9792CCB6F}" type="slidenum">
              <a:rPr lang="en-US"/>
              <a:pPr/>
              <a:t>14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6050"/>
            <a:ext cx="8785225" cy="661988"/>
          </a:xfrm>
        </p:spPr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80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75" y="908050"/>
            <a:ext cx="4135438" cy="5545138"/>
          </a:xfrm>
          <a:noFill/>
          <a:ln/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827088" y="2349500"/>
            <a:ext cx="2881312" cy="18716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Simplified Arabic Fixed" pitchFamily="49" charset="-78"/>
              </a:rPr>
              <a:t>Two-Tiered</a:t>
            </a:r>
          </a:p>
          <a:p>
            <a:r>
              <a:rPr lang="en-US">
                <a:cs typeface="Simplified Arabic Fixed" pitchFamily="49" charset="-78"/>
              </a:rPr>
              <a:t>WSN</a:t>
            </a:r>
          </a:p>
          <a:p>
            <a:r>
              <a:rPr lang="en-US">
                <a:cs typeface="Simplified Arabic Fixed" pitchFamily="49" charset="-78"/>
              </a:rPr>
              <a:t>Architecture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05305-EB74-46D6-9254-517D0E62349E}" type="slidenum">
              <a:rPr lang="en-US"/>
              <a:pPr/>
              <a:t>15</a:t>
            </a:fld>
            <a:endParaRPr lang="en-US"/>
          </a:p>
        </p:txBody>
      </p:sp>
      <p:pic>
        <p:nvPicPr>
          <p:cNvPr id="1812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4538" y="1341438"/>
            <a:ext cx="4265612" cy="4681537"/>
          </a:xfrm>
          <a:noFill/>
          <a:ln/>
        </p:spPr>
      </p:pic>
      <p:pic>
        <p:nvPicPr>
          <p:cNvPr id="1812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213100"/>
            <a:ext cx="4033838" cy="647700"/>
          </a:xfrm>
          <a:noFill/>
          <a:ln/>
        </p:spPr>
      </p:pic>
      <p:sp>
        <p:nvSpPr>
          <p:cNvPr id="181257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40775" cy="9810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2F731-4222-4856-8BC4-0C79BE82F081}" type="slidenum">
              <a:rPr lang="en-US"/>
              <a:pPr/>
              <a:t>16</a:t>
            </a:fld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596313" cy="7651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0550" y="1052513"/>
            <a:ext cx="4594225" cy="5184775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Introduction, Definition, Pictures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/>
              <a:t>SMAC, TMAC, </a:t>
            </a:r>
            <a:r>
              <a:rPr lang="en-US" dirty="0" err="1" smtClean="0"/>
              <a:t>WiseMAC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TRAMA, SCP-MAC, AS-MAC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Crankshaft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FC8EE5-D1AD-471E-B4AB-F75A312441C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attribute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scalability and adaptability </a:t>
            </a:r>
            <a:r>
              <a:rPr lang="en-US" dirty="0" smtClean="0">
                <a:effectLst/>
              </a:rPr>
              <a:t>to change </a:t>
            </a:r>
            <a:r>
              <a:rPr lang="en-US" dirty="0" smtClean="0"/>
              <a:t>in network size, node density and topology.</a:t>
            </a:r>
          </a:p>
          <a:p>
            <a:pPr lvl="1">
              <a:defRPr/>
            </a:pPr>
            <a:r>
              <a:rPr lang="en-US" dirty="0" smtClean="0"/>
              <a:t>In general, nodes can die, join later or be mobile.</a:t>
            </a:r>
          </a:p>
          <a:p>
            <a:pPr>
              <a:defRPr/>
            </a:pPr>
            <a:r>
              <a:rPr lang="en-US" dirty="0" smtClean="0"/>
              <a:t>Often high bandwidth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important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Nodes can take advantage of short-range, multi-hop communication to conserve energy.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BBF9EB-C196-4515-BC8B-E3F90F16BF3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of energy waste:</a:t>
            </a:r>
          </a:p>
          <a:p>
            <a:pPr lvl="1">
              <a:defRPr/>
            </a:pPr>
            <a:r>
              <a:rPr lang="en-US" dirty="0" smtClean="0"/>
              <a:t>Idle listening, collisions, overhearing and control overhead and </a:t>
            </a:r>
            <a:r>
              <a:rPr lang="en-US" dirty="0" err="1" smtClean="0">
                <a:solidFill>
                  <a:srgbClr val="0000FF"/>
                </a:solidFill>
              </a:rPr>
              <a:t>overmitting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Idle listening dominates (measurements show idle listening consumes between 50-100% of the energy required for receiving.)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Idle listening:: listen to receive possible traffic that is not sent.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/>
              <a:t>Overmitting</a:t>
            </a:r>
            <a:r>
              <a:rPr lang="en-US" dirty="0" smtClean="0"/>
              <a:t>:: transmission of message when receiver is not ready.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Introduction, 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/>
              <a:t>SMAC, TMAC, </a:t>
            </a:r>
            <a:r>
              <a:rPr lang="en-US" dirty="0" err="1" smtClean="0"/>
              <a:t>WiseMAC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TRAMA, SCP-MAC, AS-MAC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Crankshaft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830145-5DF4-4BAE-9088-CDDF2A9C610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Measurements</a:t>
            </a:r>
          </a:p>
        </p:txBody>
      </p:sp>
      <p:pic>
        <p:nvPicPr>
          <p:cNvPr id="501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25538"/>
            <a:ext cx="6480175" cy="5072062"/>
          </a:xfrm>
          <a:noFill/>
        </p:spPr>
      </p:pic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4737100" y="1844675"/>
            <a:ext cx="2643188" cy="9144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14353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Broadcast::</a:t>
            </a:r>
            <a:r>
              <a:rPr lang="en-US" dirty="0" smtClean="0"/>
              <a:t>  e.g., Base station transmits to all sensor nodes in WSN.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Multicast:: </a:t>
            </a:r>
            <a:r>
              <a:rPr lang="en-US" dirty="0" smtClean="0"/>
              <a:t>sensor transmit to a subset of sensors (e.g. cluster head to cluster nodes)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Convergecast</a:t>
            </a:r>
            <a:r>
              <a:rPr lang="en-US" dirty="0" smtClean="0">
                <a:solidFill>
                  <a:srgbClr val="0000FF"/>
                </a:solidFill>
              </a:rPr>
              <a:t>:: </a:t>
            </a:r>
            <a:r>
              <a:rPr lang="en-US" dirty="0" smtClean="0"/>
              <a:t>when a group of sensors communicate to one sensor (BS, cluster head, or data fusion center).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Local Gossip:: </a:t>
            </a:r>
            <a:r>
              <a:rPr lang="en-US" dirty="0" smtClean="0"/>
              <a:t>sensor sends message to neighbor sensors.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992FEB-6CE6-4C5A-840E-4BEB9F0E99B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Duty cycle:: ratio between listen time and the full listen-sleep cycle.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approach – lower the duty cycle by turning the radio off part of the time.</a:t>
            </a:r>
          </a:p>
          <a:p>
            <a:pPr>
              <a:buFontTx/>
              <a:buChar char="•"/>
              <a:defRPr/>
            </a:pPr>
            <a:r>
              <a:rPr lang="en-US" smtClean="0"/>
              <a:t>Three techniques to reduce the duty cycle: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TDMA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Schedule contention periods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LPL (Low Power Listening)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F13252-5176-46D2-93A8-8428EE39AF1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Techniques to Reduce Idle Listening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TDMA</a:t>
            </a:r>
            <a:r>
              <a:rPr lang="en-US" sz="2800" smtClean="0"/>
              <a:t> requires cluster-based or centralized control.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</a:t>
            </a:r>
            <a:r>
              <a:rPr lang="en-US" sz="2800" smtClean="0"/>
              <a:t> – ensures short listen period when transmitters and listeners can rendezvous and other periods where nodes sleep (turn off their radios).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LPL</a:t>
            </a:r>
            <a:r>
              <a:rPr lang="en-US" sz="2800" smtClean="0"/>
              <a:t> – nodes wake up briefly to check for channel activity without receiving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idle, node goes back to sleep.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busy, node stays awake to receive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A long preamble (longer than poll period) is used to assure than preamble intersects with polls.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Introduction, Definition, Pictures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/>
              <a:t>SMAC, TMAC, </a:t>
            </a:r>
            <a:r>
              <a:rPr lang="en-US" dirty="0" err="1" smtClean="0"/>
              <a:t>WiseMAC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TRAMA, SCP-MAC, AS-MAC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Crankshaft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19E007-47E3-4701-8AD1-B67F8B939E7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Tiered WSN Architectures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1295400"/>
            <a:ext cx="6116637" cy="4800600"/>
          </a:xfr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651500" y="5661025"/>
            <a:ext cx="235585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</a:rPr>
              <a:t>[ Stathopoulos]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000240"/>
            <a:ext cx="7000924" cy="2428891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 </a:t>
            </a:r>
            <a:b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Formation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E2865F-1C1C-4F79-9180-74C61237526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Choosing Cluster Heads/</a:t>
            </a:r>
            <a:br>
              <a:rPr lang="en-US" sz="3600" smtClean="0"/>
            </a:br>
            <a:r>
              <a:rPr lang="en-US" sz="3600" smtClean="0"/>
              <a:t>Forming Clusters</a:t>
            </a:r>
          </a:p>
        </p:txBody>
      </p:sp>
      <p:sp>
        <p:nvSpPr>
          <p:cNvPr id="326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1268413"/>
            <a:ext cx="3132138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Two-tier scheme: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A fixed number of cluster heads  that communicate with BS (base station).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Nodes in cluster communicate with head (normally TDMA).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TDMA allows fixed schedule of slots for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  sensor to send to cluster head and receive head transmissions.</a:t>
            </a:r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900" smtClean="0"/>
          </a:p>
        </p:txBody>
      </p:sp>
      <p:pic>
        <p:nvPicPr>
          <p:cNvPr id="5427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4013" y="1196975"/>
            <a:ext cx="6249987" cy="4800600"/>
          </a:xfrm>
          <a:noFill/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>
            <a:off x="4643438" y="3068638"/>
            <a:ext cx="1154112" cy="6127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 flipV="1">
            <a:off x="3779838" y="3933825"/>
            <a:ext cx="1944687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4"/>
          <p:cNvSpPr>
            <a:spLocks noChangeShapeType="1"/>
          </p:cNvSpPr>
          <p:nvPr/>
        </p:nvSpPr>
        <p:spPr bwMode="auto">
          <a:xfrm>
            <a:off x="6156325" y="3933825"/>
            <a:ext cx="935038" cy="5746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flipV="1">
            <a:off x="6156325" y="2133600"/>
            <a:ext cx="1584325" cy="15827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6"/>
          <p:cNvSpPr>
            <a:spLocks noChangeShapeType="1"/>
          </p:cNvSpPr>
          <p:nvPr/>
        </p:nvSpPr>
        <p:spPr bwMode="auto">
          <a:xfrm flipV="1">
            <a:off x="6084888" y="3500438"/>
            <a:ext cx="71437" cy="144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7"/>
          <p:cNvSpPr>
            <a:spLocks noChangeArrowheads="1"/>
          </p:cNvSpPr>
          <p:nvPr/>
        </p:nvSpPr>
        <p:spPr bwMode="auto">
          <a:xfrm>
            <a:off x="5940425" y="1052513"/>
            <a:ext cx="3203575" cy="2305050"/>
          </a:xfrm>
          <a:prstGeom prst="ellipse">
            <a:avLst/>
          </a:prstGeom>
          <a:noFill/>
          <a:ln w="254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D82FD-2228-4DBB-AC39-BA80E168BCD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1475" y="1292225"/>
            <a:ext cx="6124575" cy="4800600"/>
          </a:xfrm>
          <a:noFill/>
        </p:spPr>
      </p:pic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white">
          <a:xfrm>
            <a:off x="179388" y="44450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Choosing Cluster Heads/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Forming Clusters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0" y="1412875"/>
            <a:ext cx="3132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Periodically select new cluster heads to minimize power consumption and maximize WSN lifetime.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More complex problem when size of cluster changes dynamically.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time goes by, some sensor nodes die!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Not worried about coverage issues!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5508625" y="2081213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4716463" y="31511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3635375" y="51577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4" name="Oval 14"/>
          <p:cNvSpPr>
            <a:spLocks noChangeArrowheads="1"/>
          </p:cNvSpPr>
          <p:nvPr/>
        </p:nvSpPr>
        <p:spPr bwMode="auto">
          <a:xfrm>
            <a:off x="8123238" y="177323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5" name="Oval 15"/>
          <p:cNvSpPr>
            <a:spLocks noChangeArrowheads="1"/>
          </p:cNvSpPr>
          <p:nvPr/>
        </p:nvSpPr>
        <p:spPr bwMode="auto">
          <a:xfrm>
            <a:off x="6948488" y="4292600"/>
            <a:ext cx="409575" cy="411163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2" grpId="0"/>
      <p:bldP spid="337933" grpId="0"/>
      <p:bldP spid="337934" grpId="0"/>
      <p:bldP spid="3379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40B6-416C-4AA7-8709-7AFF69536F0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Dynamic Cluster Formation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TDMA cluster algorithms:</a:t>
            </a:r>
          </a:p>
          <a:p>
            <a:pPr lvl="1">
              <a:defRPr/>
            </a:pPr>
            <a:r>
              <a:rPr lang="en-US" dirty="0" smtClean="0"/>
              <a:t>LEACH, Bluetooth, …</a:t>
            </a:r>
          </a:p>
          <a:p>
            <a:pPr>
              <a:defRPr/>
            </a:pPr>
            <a:r>
              <a:rPr lang="en-US" dirty="0" smtClean="0"/>
              <a:t>Rick </a:t>
            </a:r>
            <a:r>
              <a:rPr lang="en-US" dirty="0" err="1" smtClean="0"/>
              <a:t>Skowyra’s</a:t>
            </a:r>
            <a:r>
              <a:rPr lang="en-US" dirty="0" smtClean="0"/>
              <a:t> MS thesis: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‘Energy Efficient Dynamic </a:t>
            </a:r>
            <a:r>
              <a:rPr lang="en-US" dirty="0" err="1" smtClean="0"/>
              <a:t>Reclustering</a:t>
            </a:r>
            <a:r>
              <a:rPr lang="en-US" dirty="0" smtClean="0"/>
              <a:t> Strategy for WSNs’</a:t>
            </a:r>
          </a:p>
          <a:p>
            <a:pPr lvl="1">
              <a:defRPr/>
            </a:pPr>
            <a:r>
              <a:rPr lang="en-US" dirty="0" smtClean="0"/>
              <a:t>‘Leach-like’ with a fitness function and periodic </a:t>
            </a:r>
            <a:r>
              <a:rPr lang="en-US" dirty="0" err="1" smtClean="0"/>
              <a:t>reclustering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He designed a distributed genetic algorithm to speed the </a:t>
            </a:r>
            <a:r>
              <a:rPr lang="en-US" dirty="0" err="1" smtClean="0"/>
              <a:t>recluster</a:t>
            </a:r>
            <a:r>
              <a:rPr lang="en-US" dirty="0" smtClean="0"/>
              <a:t> time.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5725B9-B45E-48F6-B871-C956F7FF41A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distributed connection of nodes  that coordinate to perform a common task.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many applications, the nodes are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powered</a:t>
            </a:r>
            <a:r>
              <a:rPr lang="en-US" sz="2800" dirty="0" smtClean="0"/>
              <a:t> and it is often very difficult to recharge or change the batteries.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Prolonging network lifetime is a critical issue.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Sensors often have long period between transmissions (e.g., in seconds).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Thus, a good WSN MAC protocol needs to be 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efficient.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4925" y="2205038"/>
            <a:ext cx="9144000" cy="2306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Power-Aware</a:t>
            </a:r>
            <a:b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Protocols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ABBD8F-CAC8-4426-B7F5-7F36BBCCFA4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295400"/>
            <a:ext cx="8893175" cy="4797425"/>
          </a:xfrm>
          <a:ln>
            <a:solidFill>
              <a:schemeClr val="tx1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1997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1998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PAMAS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2000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2001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2002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NPSM</a:t>
            </a:r>
            <a:endParaRPr lang="en-US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2003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TMAC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EMACs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TRAMA  Sift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2004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BMAC 	DMAC     DSMAC   LMAC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WiseMAC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2005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PMAC 	ZMAC	     SP</a:t>
            </a:r>
            <a:endParaRPr lang="en-US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2006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SCP-MAC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</a:t>
            </a:r>
            <a:r>
              <a:rPr lang="en-US" sz="2400" dirty="0" smtClean="0"/>
              <a:t>	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Crankshaft</a:t>
            </a:r>
            <a:endParaRPr lang="en-US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AS-MAC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BE887-1EF2-4763-A368-80825268F39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006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Three approaches to saving power: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1.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TDMA</a:t>
            </a:r>
            <a:r>
              <a:rPr lang="en-US" sz="2800" dirty="0" smtClean="0"/>
              <a:t>: </a:t>
            </a:r>
            <a:r>
              <a:rPr lang="en-US" sz="2800" dirty="0" smtClean="0">
                <a:effectLst/>
              </a:rPr>
              <a:t>TRAMA</a:t>
            </a:r>
            <a:r>
              <a:rPr lang="en-US" sz="2800" dirty="0" smtClean="0"/>
              <a:t>, EMACs, LMAC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</a:t>
            </a:r>
            <a:endParaRPr lang="en-US" sz="2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Schedule</a:t>
            </a:r>
            <a:r>
              <a:rPr lang="en-US" sz="2800" dirty="0" smtClean="0"/>
              <a:t>: PAMAS, </a:t>
            </a:r>
            <a:r>
              <a:rPr lang="en-US" sz="2800" dirty="0" smtClean="0">
                <a:effectLst/>
              </a:rPr>
              <a:t>SMAC, TMAC</a:t>
            </a:r>
            <a:r>
              <a:rPr lang="en-US" sz="2800" dirty="0" smtClean="0"/>
              <a:t>, DMAC, PMAC,</a:t>
            </a:r>
            <a:r>
              <a:rPr lang="en-US" sz="2800" dirty="0" smtClean="0">
                <a:effectLst/>
              </a:rPr>
              <a:t> SCP-MAC,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/>
              </a:rPr>
              <a:t>Crankshaft, AS-MAC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3.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Low Power Listening</a:t>
            </a:r>
            <a:r>
              <a:rPr lang="en-US" sz="2800" dirty="0" smtClean="0"/>
              <a:t>: LPL, BMAC, </a:t>
            </a:r>
            <a:r>
              <a:rPr lang="en-US" sz="2800" dirty="0" err="1" smtClean="0">
                <a:effectLst/>
              </a:rPr>
              <a:t>WiseMAC</a:t>
            </a:r>
            <a:endParaRPr lang="en-US" sz="2800" dirty="0" smtClean="0">
              <a:effectLst/>
            </a:endParaRP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Cross-Layering</a:t>
            </a:r>
            <a:r>
              <a:rPr lang="en-US" sz="2800" dirty="0" smtClean="0"/>
              <a:t>: SP, BSD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6EFF4E-3DAB-4253-8A36-914B4B49E7C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  <a:endParaRPr lang="en-US" sz="4000" dirty="0" smtClean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01744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All nodes periodically listen, sleep and wakeup. Nodes listen and send during the active period and turn off their radios during the sleep period.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The beginning of the active period is a SYNC period used to accomplish periodic synchronization and remedy clock </a:t>
            </a:r>
            <a:r>
              <a:rPr lang="en-US" sz="2400" dirty="0" smtClean="0"/>
              <a:t>drift </a:t>
            </a:r>
            <a:r>
              <a:rPr lang="en-US" sz="2400" dirty="0" smtClean="0">
                <a:solidFill>
                  <a:srgbClr val="990033"/>
                </a:solidFill>
              </a:rPr>
              <a:t>{nodes broadcast SYNC frames}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Following the SYNC period, data may be transferred for the remainder of the </a:t>
            </a:r>
            <a:r>
              <a:rPr lang="en-US" sz="2400" dirty="0" smtClean="0"/>
              <a:t>fixed-length active </a:t>
            </a:r>
            <a:r>
              <a:rPr lang="en-US" sz="2400" dirty="0" smtClean="0"/>
              <a:t>period using RTS/CTS for </a:t>
            </a:r>
            <a:r>
              <a:rPr lang="en-US" sz="2400" dirty="0" err="1" smtClean="0"/>
              <a:t>unicast</a:t>
            </a:r>
            <a:r>
              <a:rPr lang="en-US" sz="2400" dirty="0" smtClean="0"/>
              <a:t> transmissions.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Long frames are fragmented and transmitted as a burst.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SMAC controls the duty cycle to tradeoff energy for delay.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However, as density of WSN grows, SMAC incurs additional overhead in maintaining neighbors’ schedules.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F185F-7B54-47F9-912C-4EC3F4F05A8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S-MAC</a:t>
            </a:r>
            <a:endParaRPr lang="en-US" sz="4000" dirty="0" smtClean="0"/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BF3F4-CCF5-4A93-B47C-EA4091D7741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Timeout-MAC (TMAC)</a:t>
            </a:r>
            <a:endParaRPr lang="en-US" sz="4000" dirty="0" smtClean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56" y="1142984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TMAC employs an </a:t>
            </a:r>
            <a:r>
              <a:rPr lang="en-US" dirty="0" smtClean="0">
                <a:solidFill>
                  <a:srgbClr val="990033"/>
                </a:solidFill>
              </a:rPr>
              <a:t>adaptive</a:t>
            </a:r>
            <a:r>
              <a:rPr lang="en-US" dirty="0" smtClean="0"/>
              <a:t> duty cycle by using a very short listening window at the beginning of each active period.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After the SYNC portion of the active period, RTS/CTS is used </a:t>
            </a:r>
            <a:r>
              <a:rPr lang="en-US" dirty="0" smtClean="0"/>
              <a:t>in a </a:t>
            </a:r>
            <a:r>
              <a:rPr lang="en-US" dirty="0" smtClean="0"/>
              <a:t>listening window. If no activity </a:t>
            </a:r>
            <a:r>
              <a:rPr lang="en-US" dirty="0" smtClean="0"/>
              <a:t>occurs within a timeout interval (15 ms), </a:t>
            </a:r>
            <a:r>
              <a:rPr lang="en-US" dirty="0" smtClean="0"/>
              <a:t>the node goes to sleep.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TMAC saves power at the cost of reduced throughput and additional delay.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DEB6C7-880A-4004-AAAC-2CA4F341A887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T-MAC</a:t>
            </a:r>
            <a:endParaRPr lang="en-US" sz="4000" dirty="0" smtClean="0"/>
          </a:p>
        </p:txBody>
      </p:sp>
      <p:pic>
        <p:nvPicPr>
          <p:cNvPr id="645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8637587" cy="4003675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739444-B5FC-4C28-93B0-A230C55E63C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981075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Scheduled Channel Polling</a:t>
            </a:r>
            <a:br>
              <a:rPr lang="en-US" sz="3200" smtClean="0"/>
            </a:br>
            <a:r>
              <a:rPr lang="en-US" sz="3200" smtClean="0"/>
              <a:t>(SCP-MAC)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With channel polling </a:t>
            </a:r>
            <a:r>
              <a:rPr lang="en-US" dirty="0" smtClean="0"/>
              <a:t>(the </a:t>
            </a:r>
            <a:r>
              <a:rPr lang="en-US" dirty="0" smtClean="0">
                <a:solidFill>
                  <a:srgbClr val="990033"/>
                </a:solidFill>
              </a:rPr>
              <a:t>LPL </a:t>
            </a:r>
            <a:r>
              <a:rPr lang="en-US" dirty="0" smtClean="0">
                <a:solidFill>
                  <a:srgbClr val="990033"/>
                </a:solidFill>
              </a:rPr>
              <a:t>scheme</a:t>
            </a:r>
            <a:r>
              <a:rPr lang="en-US" dirty="0" smtClean="0"/>
              <a:t>), receiver efficiency is gained through cost to sender.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LPLs are very sensitive to tuning for neighborhood size and traffic rate.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By synchronizing channel polling times of all neighbors, long preambles are eliminated and ultra-low duty cycles (below the LPL 1-2% limits) are possible.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BCC8C8-7D49-4505-93C4-C520BC86A699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981075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Scheduled Channel Polling</a:t>
            </a:r>
            <a:br>
              <a:rPr lang="en-US" sz="3200" smtClean="0"/>
            </a:br>
            <a:r>
              <a:rPr lang="en-US" sz="3200" smtClean="0"/>
              <a:t>(SCP-MAC)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issue is knowing my neighbors’ schedule information.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SCP piggybacks schedule info on data packets when possible or a node broadcasts its schedule in a </a:t>
            </a:r>
            <a:r>
              <a:rPr lang="en-US" dirty="0" smtClean="0">
                <a:solidFill>
                  <a:srgbClr val="990033"/>
                </a:solidFill>
              </a:rPr>
              <a:t>SYNC</a:t>
            </a:r>
            <a:r>
              <a:rPr lang="en-US" dirty="0" smtClean="0"/>
              <a:t> packet in synch period (as in SMAC)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Knowing schedules </a:t>
            </a:r>
            <a:r>
              <a:rPr lang="en-US" dirty="0" smtClean="0">
                <a:sym typeface="Wingdings" pitchFamily="2" charset="2"/>
              </a:rPr>
              <a:t> short wakeup tone.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ym typeface="Wingdings" pitchFamily="2" charset="2"/>
              </a:rPr>
              <a:t>Optimal synchronization reduces overhearing.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6B86A-1599-4FD1-AB19-F9E1D2DD655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SCP-MAC</a:t>
            </a:r>
          </a:p>
        </p:txBody>
      </p:sp>
      <p:pic>
        <p:nvPicPr>
          <p:cNvPr id="7270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0550" y="1295400"/>
            <a:ext cx="8229600" cy="48006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Introduction, Mote Revolution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/>
              <a:t>SMAC, TMAC, </a:t>
            </a:r>
            <a:r>
              <a:rPr lang="en-US" dirty="0" err="1" smtClean="0"/>
              <a:t>WiseMAC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TRAMA, SCP-MAC, AS-MAC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Crankshaft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en-US" sz="4000" dirty="0" smtClean="0"/>
              <a:t>Table I from WSN Survey Paper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266825"/>
            <a:ext cx="69532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Introduction, 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>
                <a:solidFill>
                  <a:srgbClr val="990033"/>
                </a:solidFill>
              </a:rPr>
              <a:t>SMAC, TMAC, </a:t>
            </a:r>
            <a:r>
              <a:rPr lang="en-US" dirty="0" smtClean="0">
                <a:solidFill>
                  <a:srgbClr val="990033"/>
                </a:solidFill>
                <a:effectLst/>
              </a:rPr>
              <a:t>SCP-MAC</a:t>
            </a:r>
            <a:endParaRPr lang="en-US" dirty="0" smtClean="0">
              <a:solidFill>
                <a:srgbClr val="990033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9C8C4-D035-490F-9CB4-66E8AC8AC408}" type="slidenum">
              <a:rPr lang="en-US"/>
              <a:pPr/>
              <a:t>5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Camalie Vineyards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04825" y="1314451"/>
            <a:ext cx="8134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rPr>
              <a:t>Case Study in Crossbow Mote Deployment </a:t>
            </a:r>
          </a:p>
        </p:txBody>
      </p:sp>
      <p:pic>
        <p:nvPicPr>
          <p:cNvPr id="169989" name="Picture 5" descr="Spring04Vineyardv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765560"/>
            <a:ext cx="7620000" cy="1092200"/>
          </a:xfrm>
          <a:noFill/>
          <a:ln/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267200" y="5867400"/>
            <a:ext cx="411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Copyright 2006 Camalie Vineyards, Not to be reproduced without written permission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91ECA-EA73-4C82-9316-E6AF21004EEB}" type="slidenum">
              <a:rPr lang="en-US"/>
              <a:pPr/>
              <a:t>6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7475"/>
            <a:ext cx="8064500" cy="863600"/>
          </a:xfrm>
        </p:spPr>
        <p:txBody>
          <a:bodyPr/>
          <a:lstStyle/>
          <a:p>
            <a:r>
              <a:rPr lang="en-US"/>
              <a:t>Water in the Vineyard</a:t>
            </a:r>
          </a:p>
        </p:txBody>
      </p:sp>
      <p:pic>
        <p:nvPicPr>
          <p:cNvPr id="190467" name="Picture 3" descr="WaterInViney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196975"/>
            <a:ext cx="6426200" cy="481965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E2C34-9B17-46EF-9E8C-9F833DE35714}" type="slidenum">
              <a:rPr lang="en-US"/>
              <a:pPr/>
              <a:t>7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450"/>
            <a:ext cx="7772400" cy="966788"/>
          </a:xfrm>
        </p:spPr>
        <p:txBody>
          <a:bodyPr/>
          <a:lstStyle/>
          <a:p>
            <a:r>
              <a:rPr lang="en-US"/>
              <a:t>Vineyard Installation</a:t>
            </a:r>
          </a:p>
        </p:txBody>
      </p:sp>
      <p:pic>
        <p:nvPicPr>
          <p:cNvPr id="172035" name="Picture 3" descr="MoteNSen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586163" cy="4781550"/>
          </a:xfrm>
          <a:prstGeom prst="rect">
            <a:avLst/>
          </a:prstGeom>
          <a:noFill/>
        </p:spPr>
      </p:pic>
      <p:pic>
        <p:nvPicPr>
          <p:cNvPr id="172036" name="Picture 4" descr="SensorWiresNDri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140200" cy="3105150"/>
          </a:xfrm>
          <a:prstGeom prst="rect">
            <a:avLst/>
          </a:prstGeom>
          <a:noFill/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556125" y="1184275"/>
            <a:ext cx="4467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At each Mote location: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2 soil moisture sensors 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12” and 24” depth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 soil temp sensor to calibrate</a:t>
            </a:r>
          </a:p>
          <a:p>
            <a:pPr lvl="1"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    soil moisture sensors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E2395-0ECF-4277-A1BC-8F5747FC8DE0}" type="slidenum">
              <a:rPr lang="en-US"/>
              <a:pPr/>
              <a:t>8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Supply	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2 month max battery life now with 10 minute sampling interval  </a:t>
            </a:r>
          </a:p>
          <a:p>
            <a:pPr marL="342900" indent="-342900"/>
            <a:r>
              <a:rPr lang="en-US" dirty="0"/>
              <a:t>Decided to use solar power, always there when doing irrigation. </a:t>
            </a:r>
            <a:r>
              <a:rPr lang="en-US" dirty="0" smtClean="0"/>
              <a:t>Solar </a:t>
            </a:r>
            <a:r>
              <a:rPr lang="en-US" dirty="0"/>
              <a:t>cell $10 in small </a:t>
            </a:r>
            <a:r>
              <a:rPr lang="en-US" dirty="0" smtClean="0"/>
              <a:t>quantities </a:t>
            </a:r>
            <a:r>
              <a:rPr lang="en-US" dirty="0"/>
              <a:t>and need a $.50 regulator.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54BC3-7792-4E70-8F3C-C096C600A0DA}" type="slidenum">
              <a:rPr lang="en-US"/>
              <a:pPr/>
              <a:t>9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4450"/>
            <a:ext cx="7772400" cy="895350"/>
          </a:xfrm>
        </p:spPr>
        <p:txBody>
          <a:bodyPr/>
          <a:lstStyle/>
          <a:p>
            <a:r>
              <a:rPr lang="en-US"/>
              <a:t>Vineyard Mote Prototype</a:t>
            </a:r>
          </a:p>
        </p:txBody>
      </p:sp>
      <p:pic>
        <p:nvPicPr>
          <p:cNvPr id="173059" name="Picture 3" descr="Mote40S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4876800" cy="3657600"/>
          </a:xfrm>
          <a:prstGeom prst="rect">
            <a:avLst/>
          </a:prstGeom>
          <a:noFill/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974725" y="5013325"/>
            <a:ext cx="4048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433MHz Mica2dot</a:t>
            </a:r>
          </a:p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Solar power supply</a:t>
            </a:r>
          </a:p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Up to 6 resistive sensor inputs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4936</TotalTime>
  <Words>1613</Words>
  <Application>Microsoft Office PowerPoint</Application>
  <PresentationFormat>On-screen Show (4:3)</PresentationFormat>
  <Paragraphs>275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Revised_Master</vt:lpstr>
      <vt:lpstr>Wireless Sensor Networks (WSNs)</vt:lpstr>
      <vt:lpstr>WSN Outline</vt:lpstr>
      <vt:lpstr>Wireless Sensor Networks</vt:lpstr>
      <vt:lpstr>WSN Outline</vt:lpstr>
      <vt:lpstr>Camalie Vineyards</vt:lpstr>
      <vt:lpstr>Water in the Vineyard</vt:lpstr>
      <vt:lpstr>Vineyard Installation</vt:lpstr>
      <vt:lpstr>Power Supply </vt:lpstr>
      <vt:lpstr>Vineyard Mote Prototype</vt:lpstr>
      <vt:lpstr>Network Maps</vt:lpstr>
      <vt:lpstr>Soil Moisture Data</vt:lpstr>
      <vt:lpstr>WSNs for Assisted Living</vt:lpstr>
      <vt:lpstr>WSNs for Assisted Living</vt:lpstr>
      <vt:lpstr>WSNs for Assisted Living</vt:lpstr>
      <vt:lpstr>Berkeley Fall Detection System</vt:lpstr>
      <vt:lpstr>Berkeley Fall Detection System</vt:lpstr>
      <vt:lpstr>Outline</vt:lpstr>
      <vt:lpstr>Wireless Sensor Networks</vt:lpstr>
      <vt:lpstr>Wireless Sensor Networks</vt:lpstr>
      <vt:lpstr>Power Measurements</vt:lpstr>
      <vt:lpstr>WSN Communication Patterns</vt:lpstr>
      <vt:lpstr>Wireless Sensor Networks</vt:lpstr>
      <vt:lpstr>Techniques to Reduce Idle Listening</vt:lpstr>
      <vt:lpstr>Outline</vt:lpstr>
      <vt:lpstr>Tiered WSN Architectures</vt:lpstr>
      <vt:lpstr> Dynamic  Cluster Formation</vt:lpstr>
      <vt:lpstr>Choosing Cluster Heads/ Forming Clusters</vt:lpstr>
      <vt:lpstr>Slide 28</vt:lpstr>
      <vt:lpstr>Dynamic Cluster Formation</vt:lpstr>
      <vt:lpstr> Power-Aware MAC Protocols</vt:lpstr>
      <vt:lpstr>Power Aware MAC Protocols</vt:lpstr>
      <vt:lpstr>Power Aware MAC Protocols</vt:lpstr>
      <vt:lpstr>Sensor-MAC (S-MAC)</vt:lpstr>
      <vt:lpstr>S-MAC</vt:lpstr>
      <vt:lpstr>Timeout-MAC (TMAC)</vt:lpstr>
      <vt:lpstr>T-MAC</vt:lpstr>
      <vt:lpstr>Scheduled Channel Polling (SCP-MAC)</vt:lpstr>
      <vt:lpstr>Scheduled Channel Polling (SCP-MAC)</vt:lpstr>
      <vt:lpstr>SCP-MAC</vt:lpstr>
      <vt:lpstr>Table I from WSN Survey Paper</vt:lpstr>
      <vt:lpstr>WSN Summary</vt:lpstr>
    </vt:vector>
  </TitlesOfParts>
  <Company>WPI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rek</cp:lastModifiedBy>
  <cp:revision>177</cp:revision>
  <dcterms:created xsi:type="dcterms:W3CDTF">2004-01-21T20:05:10Z</dcterms:created>
  <dcterms:modified xsi:type="dcterms:W3CDTF">2010-02-22T21:29:03Z</dcterms:modified>
</cp:coreProperties>
</file>