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2" r:id="rId21"/>
    <p:sldId id="346" r:id="rId22"/>
    <p:sldId id="341" r:id="rId23"/>
    <p:sldId id="344" r:id="rId24"/>
    <p:sldId id="343" r:id="rId25"/>
    <p:sldId id="347" r:id="rId26"/>
    <p:sldId id="348" r:id="rId27"/>
    <p:sldId id="323" r:id="rId28"/>
    <p:sldId id="349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CC"/>
    <a:srgbClr val="000000"/>
    <a:srgbClr val="003366"/>
    <a:srgbClr val="CC0000"/>
    <a:srgbClr val="008000"/>
    <a:srgbClr val="FFFF00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2/26/2010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2/26/2010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/* Light sample completed.  Check if it is a theft. */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Light.readDone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ok,uint16_t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smtClean="0"/>
              <a:t> if </a:t>
            </a:r>
            <a:r>
              <a:rPr lang="en-US" sz="2400" dirty="0" smtClean="0">
                <a:solidFill>
                  <a:srgbClr val="0033CC"/>
                </a:solidFill>
              </a:rPr>
              <a:t>(ok == SUCCESS  &amp;&amp;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&lt; DARK_THRESHOLD)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Leds.led2On ( );  /* Alert! Alert!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</a:t>
            </a:r>
            <a:r>
              <a:rPr lang="en-US" sz="2400" dirty="0" smtClean="0"/>
              <a:t>else</a:t>
            </a:r>
          </a:p>
          <a:p>
            <a:pPr>
              <a:buNone/>
            </a:pPr>
            <a:r>
              <a:rPr lang="en-US" sz="2400" dirty="0" smtClean="0"/>
              <a:t>        call </a:t>
            </a:r>
            <a:r>
              <a:rPr lang="en-US" sz="2400" dirty="0" smtClean="0">
                <a:solidFill>
                  <a:srgbClr val="0033CC"/>
                </a:solidFill>
              </a:rPr>
              <a:t>Leds.led2Off( ); /* Don’t leave LED on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 are represented in </a:t>
            </a:r>
            <a:r>
              <a:rPr lang="en-US" dirty="0" err="1" smtClean="0"/>
              <a:t>TinyOS</a:t>
            </a:r>
            <a:r>
              <a:rPr lang="en-US" dirty="0" smtClean="0"/>
              <a:t> by generic components, e.g.,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for the light sensor on the mts310 board.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generic configuration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Read&lt;uint16_t&gt;;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AntiTheft</a:t>
            </a:r>
            <a:r>
              <a:rPr lang="en-US" sz="3600" dirty="0" smtClean="0"/>
              <a:t> Light Sensor Wiring </a:t>
            </a:r>
            <a:r>
              <a:rPr lang="en-US" sz="2400" dirty="0" smtClean="0"/>
              <a:t>[List 6.9]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AntiTheftAppC</a:t>
            </a:r>
            <a:r>
              <a:rPr lang="en-US" sz="24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   /* the wiring for the blinking Red LED */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</a:rPr>
              <a:t>DarkC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TimerMilliC</a:t>
            </a:r>
            <a:r>
              <a:rPr lang="en-US" sz="2400" dirty="0" smtClean="0">
                <a:solidFill>
                  <a:srgbClr val="0033CC"/>
                </a:solidFill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DarkC.Boot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DarkC.Leds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DarkC.TheftTimer</a:t>
            </a:r>
            <a:r>
              <a:rPr lang="en-US" sz="2400" dirty="0" smtClean="0">
                <a:solidFill>
                  <a:srgbClr val="0033CC"/>
                </a:solidFill>
              </a:rPr>
              <a:t>  -&gt;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DarkC.Light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uses a layered network structure where each layer defines a header and footer layout.</a:t>
            </a:r>
          </a:p>
          <a:p>
            <a:r>
              <a:rPr lang="en-US" dirty="0" smtClean="0"/>
              <a:t>The lowest </a:t>
            </a:r>
            <a:r>
              <a:rPr lang="en-US" dirty="0" smtClean="0">
                <a:solidFill>
                  <a:srgbClr val="990033"/>
                </a:solidFill>
              </a:rPr>
              <a:t>exposed </a:t>
            </a:r>
            <a:r>
              <a:rPr lang="en-US" dirty="0" smtClean="0"/>
              <a:t>network layer in </a:t>
            </a:r>
            <a:r>
              <a:rPr lang="en-US" dirty="0" err="1" smtClean="0"/>
              <a:t>TinyOS</a:t>
            </a:r>
            <a:r>
              <a:rPr lang="en-US" dirty="0" smtClean="0"/>
              <a:t> is called </a:t>
            </a:r>
            <a:r>
              <a:rPr lang="en-US" i="1" dirty="0" smtClean="0">
                <a:solidFill>
                  <a:srgbClr val="0033CC"/>
                </a:solidFill>
              </a:rPr>
              <a:t>active messages </a:t>
            </a:r>
            <a:r>
              <a:rPr lang="en-US" dirty="0" smtClean="0">
                <a:solidFill>
                  <a:srgbClr val="0033CC"/>
                </a:solidFill>
              </a:rPr>
              <a:t>(AM)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AM </a:t>
            </a:r>
            <a:r>
              <a:rPr lang="en-US" dirty="0" smtClean="0"/>
              <a:t>is typically implemented directly over a mote’s radio providing </a:t>
            </a:r>
            <a:r>
              <a:rPr lang="en-US" dirty="0" smtClean="0">
                <a:solidFill>
                  <a:srgbClr val="990033"/>
                </a:solidFill>
              </a:rPr>
              <a:t>unreliable</a:t>
            </a:r>
            <a:r>
              <a:rPr lang="en-US" dirty="0" smtClean="0"/>
              <a:t>, single hop packet transmission and reception.</a:t>
            </a:r>
            <a:endParaRPr lang="en-US" dirty="0" smtClean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/>
          <a:lstStyle/>
          <a:p>
            <a:r>
              <a:rPr lang="en-US" sz="2800" dirty="0" smtClean="0"/>
              <a:t>Packets are identified by an </a:t>
            </a:r>
            <a:r>
              <a:rPr lang="en-US" sz="2800" dirty="0" smtClean="0">
                <a:solidFill>
                  <a:srgbClr val="990033"/>
                </a:solidFill>
              </a:rPr>
              <a:t>8-bit packet type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en-US" sz="2800" dirty="0" smtClean="0">
                <a:solidFill>
                  <a:srgbClr val="0033CC"/>
                </a:solidFill>
              </a:rPr>
              <a:t>‘Active Messages’ </a:t>
            </a:r>
            <a:r>
              <a:rPr lang="en-US" sz="2800" dirty="0" smtClean="0"/>
              <a:t>indicates the type is used automatically to dispatch received packets to an appropriate handler.</a:t>
            </a:r>
          </a:p>
          <a:p>
            <a:r>
              <a:rPr lang="en-US" sz="2800" dirty="0" smtClean="0"/>
              <a:t>Each packet holds a user-specified payload of up to </a:t>
            </a:r>
            <a:r>
              <a:rPr lang="en-US" sz="2400" dirty="0" smtClean="0">
                <a:solidFill>
                  <a:schemeClr val="accent1"/>
                </a:solidFill>
              </a:rPr>
              <a:t>TOSH_DATA_LENGTH </a:t>
            </a:r>
            <a:r>
              <a:rPr lang="en-US" sz="2800" dirty="0" smtClean="0"/>
              <a:t>bytes (normally </a:t>
            </a:r>
            <a:r>
              <a:rPr lang="en-US" sz="2800" dirty="0" smtClean="0">
                <a:solidFill>
                  <a:schemeClr val="accent2"/>
                </a:solidFill>
              </a:rPr>
              <a:t>28 bytes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rgbClr val="0033CC"/>
                </a:solidFill>
              </a:rPr>
              <a:t>**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variable of type </a:t>
            </a:r>
            <a:r>
              <a:rPr lang="en-US" sz="2800" dirty="0" err="1" smtClean="0">
                <a:solidFill>
                  <a:srgbClr val="0033CC"/>
                </a:solidFill>
              </a:rPr>
              <a:t>message_t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holds a single AM packet.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** changeable at compile time.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Platform-Independent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200168"/>
            <a:ext cx="8686800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has traditionally used </a:t>
            </a:r>
            <a:r>
              <a:rPr lang="en-US" dirty="0" err="1" smtClean="0">
                <a:solidFill>
                  <a:srgbClr val="0033CC"/>
                </a:solidFill>
              </a:rPr>
              <a:t>structs</a:t>
            </a:r>
            <a:r>
              <a:rPr lang="en-US" dirty="0" smtClean="0"/>
              <a:t> to define message formats and directly access messages.</a:t>
            </a:r>
          </a:p>
          <a:p>
            <a:r>
              <a:rPr lang="en-US" dirty="0" smtClean="0"/>
              <a:t>Platform-independent </a:t>
            </a:r>
            <a:r>
              <a:rPr lang="en-US" dirty="0" err="1" smtClean="0"/>
              <a:t>structs</a:t>
            </a:r>
            <a:r>
              <a:rPr lang="en-US" dirty="0" smtClean="0"/>
              <a:t> are declared with </a:t>
            </a:r>
            <a:r>
              <a:rPr lang="en-US" dirty="0" err="1" smtClean="0">
                <a:solidFill>
                  <a:srgbClr val="0033CC"/>
                </a:solidFill>
              </a:rPr>
              <a:t>nx_struct</a:t>
            </a:r>
            <a:r>
              <a:rPr lang="en-US" dirty="0" smtClean="0"/>
              <a:t> and every field of a platform-independent </a:t>
            </a:r>
            <a:r>
              <a:rPr lang="en-US" dirty="0" err="1" smtClean="0"/>
              <a:t>struct</a:t>
            </a:r>
            <a:r>
              <a:rPr lang="en-US" dirty="0" smtClean="0"/>
              <a:t> must be a platform-independent type.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nx_uint16_t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;         //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 big-endian 16-bit value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nxle_uint32_t </a:t>
            </a:r>
            <a:r>
              <a:rPr lang="en-US" sz="2400" dirty="0" err="1" smtClean="0">
                <a:solidFill>
                  <a:srgbClr val="0033CC"/>
                </a:solidFill>
              </a:rPr>
              <a:t>otherval</a:t>
            </a:r>
            <a:r>
              <a:rPr lang="en-US" sz="2400" dirty="0" smtClean="0">
                <a:solidFill>
                  <a:srgbClr val="0033CC"/>
                </a:solidFill>
              </a:rPr>
              <a:t>;  // A </a:t>
            </a:r>
            <a:r>
              <a:rPr lang="en-US" sz="2400" dirty="0" err="1" smtClean="0">
                <a:solidFill>
                  <a:srgbClr val="0033CC"/>
                </a:solidFill>
              </a:rPr>
              <a:t>litte-endian</a:t>
            </a:r>
            <a:r>
              <a:rPr lang="en-US" sz="2400" dirty="0" smtClean="0">
                <a:solidFill>
                  <a:srgbClr val="0033CC"/>
                </a:solidFill>
              </a:rPr>
              <a:t> 32-bit value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err="1" smtClean="0"/>
              <a:t>TinyOS</a:t>
            </a:r>
            <a:r>
              <a:rPr lang="en-US" sz="4000" dirty="0" smtClean="0"/>
              <a:t> 2.0 CC2420 Header </a:t>
            </a:r>
            <a:r>
              <a:rPr lang="en-US" sz="2400" dirty="0" smtClean="0"/>
              <a:t>[List 3.32]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000108"/>
            <a:ext cx="9072530" cy="521497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33CC"/>
                </a:solidFill>
              </a:rPr>
              <a:t>cc2420_header_t </a:t>
            </a:r>
            <a:r>
              <a:rPr lang="en-US" sz="2800" dirty="0" smtClean="0">
                <a:solidFill>
                  <a:schemeClr val="accent1"/>
                </a:solidFill>
              </a:rPr>
              <a:t>**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length;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fcf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</a:t>
            </a:r>
            <a:r>
              <a:rPr lang="en-US" sz="2800" dirty="0" err="1" smtClean="0">
                <a:solidFill>
                  <a:srgbClr val="0033CC"/>
                </a:solidFill>
              </a:rPr>
              <a:t>dsn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destpan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src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type;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} cc2420_header_t;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CC2420 expects all fields to be little-endian.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Theft Report 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Platform-independent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in the </a:t>
            </a:r>
            <a:r>
              <a:rPr lang="en-US" sz="2800" dirty="0" err="1" smtClean="0">
                <a:solidFill>
                  <a:srgbClr val="0033CC"/>
                </a:solidFill>
              </a:rPr>
              <a:t>antitheft.h</a:t>
            </a:r>
            <a:r>
              <a:rPr lang="en-US" sz="2800" dirty="0" smtClean="0"/>
              <a:t> header file: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#</a:t>
            </a:r>
            <a:r>
              <a:rPr lang="en-US" sz="2800" dirty="0" err="1" smtClean="0"/>
              <a:t>ifndef</a:t>
            </a:r>
            <a:r>
              <a:rPr lang="en-US" sz="28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800" dirty="0" smtClean="0"/>
              <a:t>#define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theft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nx_uint16_t who;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 </a:t>
            </a:r>
            <a:r>
              <a:rPr lang="en-US" sz="2800" dirty="0" err="1" smtClean="0">
                <a:solidFill>
                  <a:srgbClr val="0033CC"/>
                </a:solidFill>
              </a:rPr>
              <a:t>theft_t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800" dirty="0" smtClean="0"/>
              <a:t>#</a:t>
            </a:r>
            <a:r>
              <a:rPr lang="en-US" sz="2800" dirty="0" err="1" smtClean="0"/>
              <a:t>endif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214810" y="537212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990033"/>
                </a:solidFill>
              </a:rPr>
              <a:t>struct</a:t>
            </a:r>
            <a:r>
              <a:rPr lang="en-US" sz="2000" b="1" dirty="0" smtClean="0">
                <a:solidFill>
                  <a:srgbClr val="990033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2357422" y="5000636"/>
            <a:ext cx="1785950" cy="571504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AMSend</a:t>
            </a:r>
            <a:r>
              <a:rPr lang="en-US" dirty="0" smtClean="0"/>
              <a:t> Interface </a:t>
            </a:r>
            <a:r>
              <a:rPr lang="en-US" sz="2400" dirty="0" smtClean="0"/>
              <a:t>[List 6.12]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144000" cy="4800600"/>
          </a:xfrm>
        </p:spPr>
        <p:txBody>
          <a:bodyPr/>
          <a:lstStyle/>
          <a:p>
            <a:r>
              <a:rPr lang="en-US" sz="2800" dirty="0" smtClean="0"/>
              <a:t>Contains all the commands needed to fill in and send packets: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am_addr_t</a:t>
            </a: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addr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	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358346" cy="792162"/>
          </a:xfrm>
        </p:spPr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9572692" cy="509589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AMSend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Theft;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bool</a:t>
            </a:r>
            <a:r>
              <a:rPr lang="en-US" sz="2000" dirty="0" smtClean="0">
                <a:solidFill>
                  <a:srgbClr val="0033CC"/>
                </a:solidFill>
              </a:rPr>
              <a:t> sending;</a:t>
            </a:r>
          </a:p>
          <a:p>
            <a:pPr>
              <a:buNone/>
            </a:pPr>
            <a:r>
              <a:rPr lang="en-US" sz="2000" dirty="0" smtClean="0"/>
              <a:t>void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reportTheft</a:t>
            </a:r>
            <a:r>
              <a:rPr lang="en-US" sz="20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* payload =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Theft.getPayload</a:t>
            </a:r>
            <a:r>
              <a:rPr lang="en-US" sz="2000" dirty="0" smtClean="0">
                <a:solidFill>
                  <a:srgbClr val="0033CC"/>
                </a:solidFill>
              </a:rPr>
              <a:t> (&amp;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if </a:t>
            </a:r>
            <a:r>
              <a:rPr lang="en-US" sz="2000" dirty="0" smtClean="0">
                <a:solidFill>
                  <a:srgbClr val="0033CC"/>
                </a:solidFill>
              </a:rPr>
              <a:t>(payload &amp;&amp; !sending)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//Payload fits and we are idle – Send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payload-&gt;who = TOS_NODE_ID;  //Report being stolen!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//Broadcast the report packet to everyone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Theft.send</a:t>
            </a:r>
            <a:r>
              <a:rPr lang="en-US" sz="2000" dirty="0" smtClean="0">
                <a:solidFill>
                  <a:srgbClr val="0033CC"/>
                </a:solidFill>
              </a:rPr>
              <a:t>(TOS_BCAST_ADDR, 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 == SUCCESS)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401080" cy="4800600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LEDs, timer, booting</a:t>
            </a: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/>
              <a:t>Active Messages interface</a:t>
            </a:r>
          </a:p>
          <a:p>
            <a:pPr lvl="1"/>
            <a:r>
              <a:rPr lang="en-US" dirty="0" smtClean="0"/>
              <a:t>Sending packets</a:t>
            </a:r>
          </a:p>
          <a:p>
            <a:pPr lvl="1"/>
            <a:r>
              <a:rPr lang="en-US" dirty="0" smtClean="0"/>
              <a:t>Receiving packets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Theft.sendDone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  *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      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 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sending = FALSE;   //Our send completed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Generic </a:t>
            </a:r>
            <a:r>
              <a:rPr lang="en-US" sz="4000" dirty="0" err="1" smtClean="0"/>
              <a:t>AMSenderC</a:t>
            </a:r>
            <a:r>
              <a:rPr lang="en-US" sz="4000" dirty="0" smtClean="0"/>
              <a:t> configuration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AMSenderC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am_id_t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AMId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r>
              <a:rPr lang="en-US" sz="2400" dirty="0" smtClean="0"/>
              <a:t>  provides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smtClean="0">
                <a:solidFill>
                  <a:srgbClr val="0033CC"/>
                </a:solidFill>
              </a:rPr>
              <a:t>Packet;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AMPacket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PacketAcknowledgements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Acks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Cannot switch itself on and off on-demand, and needs the </a:t>
            </a:r>
            <a:r>
              <a:rPr lang="en-US" dirty="0" err="1" smtClean="0">
                <a:solidFill>
                  <a:srgbClr val="0033CC"/>
                </a:solidFill>
              </a:rPr>
              <a:t>SplitControl</a:t>
            </a:r>
            <a:r>
              <a:rPr lang="en-US" dirty="0" smtClean="0"/>
              <a:t> interface to start and stop the radio: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  <a:r>
              <a:rPr lang="en-US" sz="2400" dirty="0" smtClean="0"/>
              <a:t>			       </a:t>
            </a:r>
            <a:r>
              <a:rPr lang="en-US" sz="2400" dirty="0" smtClean="0">
                <a:solidFill>
                  <a:srgbClr val="990033"/>
                </a:solidFill>
              </a:rPr>
              <a:t>[List 6.14]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start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stop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using </a:t>
            </a:r>
            <a:r>
              <a:rPr lang="en-US" dirty="0" err="1" smtClean="0"/>
              <a:t>SplitControl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CommControl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</a:t>
            </a:r>
            <a:r>
              <a:rPr lang="en-US" sz="2400" dirty="0" smtClean="0">
                <a:solidFill>
                  <a:srgbClr val="0033CC"/>
                </a:solidFill>
              </a:rPr>
              <a:t> ( ) 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//Start checks once communication stack is ready</a:t>
            </a:r>
          </a:p>
          <a:p>
            <a:pPr>
              <a:buNone/>
            </a:pPr>
            <a:r>
              <a:rPr lang="en-US" sz="2400" dirty="0" smtClean="0"/>
              <a:t>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ACCEL_INTERVAL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 }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 Receiving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33CC"/>
                </a:solidFill>
              </a:rPr>
              <a:t>MovingC</a:t>
            </a:r>
            <a:r>
              <a:rPr lang="en-US" sz="2800" dirty="0" smtClean="0"/>
              <a:t> receives a packet payload (defined as a </a:t>
            </a:r>
            <a:r>
              <a:rPr lang="en-US" sz="2800" dirty="0" err="1" smtClean="0">
                <a:solidFill>
                  <a:srgbClr val="0033CC"/>
                </a:solidFill>
              </a:rPr>
              <a:t>struct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contained in a header file) that contains acceleration settings for detecting movement of the mote: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settings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accerVariance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accelInterval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 </a:t>
            </a:r>
            <a:r>
              <a:rPr lang="en-US" sz="2800" dirty="0" err="1" smtClean="0">
                <a:solidFill>
                  <a:srgbClr val="0033CC"/>
                </a:solidFill>
              </a:rPr>
              <a:t>settings_t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2786050" y="5500702"/>
            <a:ext cx="2214578" cy="428628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5072066" y="57293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990033"/>
                </a:solidFill>
              </a:rPr>
              <a:t>struct</a:t>
            </a:r>
            <a:r>
              <a:rPr lang="en-US" sz="2000" b="1" dirty="0" smtClean="0">
                <a:solidFill>
                  <a:srgbClr val="990033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Packet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00168"/>
            <a:ext cx="9001156" cy="4800600"/>
          </a:xfrm>
        </p:spPr>
        <p:txBody>
          <a:bodyPr/>
          <a:lstStyle/>
          <a:p>
            <a:r>
              <a:rPr lang="en-US" dirty="0" smtClean="0"/>
              <a:t>Provided by the </a:t>
            </a:r>
            <a:r>
              <a:rPr lang="en-US" dirty="0" err="1" smtClean="0"/>
              <a:t>TinyOS</a:t>
            </a:r>
            <a:r>
              <a:rPr lang="en-US" dirty="0" smtClean="0"/>
              <a:t> Receive interface: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Receive {</a:t>
            </a:r>
          </a:p>
          <a:p>
            <a:pPr>
              <a:buNone/>
            </a:pPr>
            <a:r>
              <a:rPr lang="en-US" sz="2400" dirty="0" smtClean="0"/>
              <a:t>  event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receive(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             void* </a:t>
            </a:r>
            <a:r>
              <a:rPr lang="en-US" sz="2400" dirty="0" smtClean="0">
                <a:solidFill>
                  <a:srgbClr val="0033CC"/>
                </a:solidFill>
              </a:rPr>
              <a:t>payload,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0033CC"/>
                </a:solidFill>
              </a:rPr>
              <a:t>Receive.receive</a:t>
            </a:r>
            <a:r>
              <a:rPr lang="en-US" sz="2400" dirty="0" smtClean="0">
                <a:solidFill>
                  <a:schemeClr val="accent1"/>
                </a:solidFill>
              </a:rPr>
              <a:t>, as a receive “handler”, receives a packet buffer which it can simply return or return as a different buffer if the handler wants to hold onto buffer.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Receiving Packet</a:t>
            </a:r>
            <a:r>
              <a:rPr lang="en-US" sz="2400" dirty="0" smtClean="0"/>
              <a:t> [List 6.16]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7209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smtClean="0">
                <a:solidFill>
                  <a:srgbClr val="0033CC"/>
                </a:solidFill>
              </a:rPr>
              <a:t>Receive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Setting;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uint16_t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= </a:t>
            </a:r>
            <a:r>
              <a:rPr lang="en-US" sz="1800" dirty="0" smtClean="0">
                <a:solidFill>
                  <a:srgbClr val="0033CC"/>
                </a:solidFill>
              </a:rPr>
              <a:t>ACCEL_VARIANCE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/>
              <a:t>event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*</a:t>
            </a:r>
            <a:r>
              <a:rPr lang="en-US" sz="2000" dirty="0" err="1" smtClean="0">
                <a:solidFill>
                  <a:srgbClr val="0033CC"/>
                </a:solidFill>
              </a:rPr>
              <a:t>Settings.receive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*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</a:t>
            </a:r>
            <a:r>
              <a:rPr lang="en-US" sz="2000" dirty="0" smtClean="0"/>
              <a:t> void </a:t>
            </a:r>
            <a:r>
              <a:rPr lang="en-US" sz="2000" dirty="0" smtClean="0">
                <a:solidFill>
                  <a:srgbClr val="0033CC"/>
                </a:solidFill>
              </a:rPr>
              <a:t>*payload, uint8_t 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) 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 &gt;=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))  //Check for valid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/* Read settings by casting payload to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		 reset check interval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  *settings = payload;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 = 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call </a:t>
            </a:r>
            <a:r>
              <a:rPr lang="en-US" sz="20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000" dirty="0" smtClean="0">
                <a:solidFill>
                  <a:srgbClr val="0033CC"/>
                </a:solidFill>
              </a:rPr>
              <a:t> (setting-&gt;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accelInterval</a:t>
            </a:r>
            <a:r>
              <a:rPr lang="en-US" sz="20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return 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 smtClean="0">
                <a:solidFill>
                  <a:srgbClr val="0033CC"/>
                </a:solidFill>
              </a:rPr>
              <a:t>: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143404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LEDs, Timer, Boot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get, </a:t>
            </a:r>
            <a:r>
              <a:rPr lang="en-US" dirty="0" err="1" smtClean="0">
                <a:solidFill>
                  <a:srgbClr val="990033"/>
                </a:solidFill>
              </a:rPr>
              <a:t>enum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Read (split-phase)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Two Timer instances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Active Messages, typed messages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Platform-independent types</a:t>
            </a:r>
          </a:p>
          <a:p>
            <a:r>
              <a:rPr lang="en-US" dirty="0" smtClean="0"/>
              <a:t>Sending packets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AMSenderC</a:t>
            </a:r>
            <a:r>
              <a:rPr lang="en-US" dirty="0" smtClean="0">
                <a:solidFill>
                  <a:srgbClr val="990033"/>
                </a:solidFill>
              </a:rPr>
              <a:t> generic configuration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SplitControl</a:t>
            </a:r>
            <a:r>
              <a:rPr lang="en-US" dirty="0" smtClean="0">
                <a:solidFill>
                  <a:srgbClr val="990033"/>
                </a:solidFill>
              </a:rPr>
              <a:t> of Radio Stack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Structs</a:t>
            </a:r>
            <a:r>
              <a:rPr lang="en-US" dirty="0" smtClean="0">
                <a:solidFill>
                  <a:srgbClr val="990033"/>
                </a:solidFill>
              </a:rPr>
              <a:t> for packet payloads</a:t>
            </a:r>
          </a:p>
          <a:p>
            <a:r>
              <a:rPr lang="en-US" dirty="0" smtClean="0"/>
              <a:t>Receiving packets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Implemented as a receive event handler.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9043958" cy="557216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/>
              <a:t>  uses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WarningTimer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/>
              <a:t>implementation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{ </a:t>
            </a:r>
            <a:r>
              <a:rPr lang="en-US" sz="2000" dirty="0" smtClean="0">
                <a:solidFill>
                  <a:srgbClr val="0033CC"/>
                </a:solidFill>
              </a:rPr>
              <a:t>WARN_INTERVAL = 4096, WARN_DURATION = 64 };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71934" y="5300682"/>
            <a:ext cx="4357718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an only declare integer constants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2143108" y="5572140"/>
            <a:ext cx="2000264" cy="214314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8686800" cy="528641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event void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000" dirty="0" smtClean="0">
                <a:solidFill>
                  <a:srgbClr val="0033CC"/>
                </a:solidFill>
              </a:rPr>
              <a:t> 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Leds.get</a:t>
            </a:r>
            <a:r>
              <a:rPr lang="en-US" sz="2000" dirty="0" smtClean="0">
                <a:solidFill>
                  <a:srgbClr val="0033CC"/>
                </a:solidFill>
              </a:rPr>
              <a:t> ( ) &amp; LEDS_LED0)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/* Red LED is on. Turn it off, will switch on   	 					again in 4096 –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r>
              <a:rPr lang="en-US" sz="2000" dirty="0" smtClean="0">
                <a:solidFill>
                  <a:srgbClr val="0033CC"/>
                </a:solidFill>
              </a:rPr>
              <a:t>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smtClean="0"/>
              <a:t> call </a:t>
            </a:r>
            <a:r>
              <a:rPr lang="en-US" sz="2000" dirty="0" smtClean="0">
                <a:solidFill>
                  <a:srgbClr val="0033CC"/>
                </a:solidFill>
              </a:rPr>
              <a:t>Leds.led0Off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1800" dirty="0" smtClean="0">
                <a:solidFill>
                  <a:srgbClr val="0033CC"/>
                </a:solidFill>
              </a:rPr>
              <a:t>WARN_INTERVAL –</a:t>
            </a:r>
          </a:p>
          <a:p>
            <a:pPr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							 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// Red LED is off. Turn it on for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Leds.led0On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 call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000" dirty="0" smtClean="0">
                <a:solidFill>
                  <a:srgbClr val="0033CC"/>
                </a:solidFill>
              </a:rPr>
              <a:t> (WARN_DURATION);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/* We just booted. Perform first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					  LED transition  */</a:t>
            </a:r>
          </a:p>
          <a:p>
            <a:pPr>
              <a:buNone/>
            </a:pPr>
            <a:r>
              <a:rPr lang="en-US" sz="2400" dirty="0" smtClean="0"/>
              <a:t>  signal </a:t>
            </a:r>
            <a:r>
              <a:rPr lang="en-US" sz="24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interface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 {                                </a:t>
            </a:r>
            <a:r>
              <a:rPr lang="en-US" sz="2400" dirty="0" smtClean="0">
                <a:solidFill>
                  <a:schemeClr val="accent2"/>
                </a:solidFill>
              </a:rPr>
              <a:t>[List 6.2]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led0On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led0Off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</a:t>
            </a:r>
            <a:r>
              <a:rPr lang="en-US" sz="2400" dirty="0" smtClean="0">
                <a:solidFill>
                  <a:srgbClr val="0033CC"/>
                </a:solidFill>
              </a:rPr>
              <a:t>uint8_t get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071934" y="30718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software signal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1643042" y="2928934"/>
            <a:ext cx="2857520" cy="35719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configuration </a:t>
            </a:r>
            <a:r>
              <a:rPr lang="en-US" sz="2400" dirty="0" smtClean="0"/>
              <a:t>[List 6.6]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AntiTheftAppC</a:t>
            </a:r>
            <a:r>
              <a:rPr lang="en-US" sz="28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components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</a:t>
            </a:r>
            <a:r>
              <a:rPr lang="en-US" sz="2800" dirty="0" smtClean="0"/>
              <a:t> </a:t>
            </a:r>
            <a:r>
              <a:rPr lang="en-US" sz="2800" dirty="0" smtClean="0"/>
              <a:t>as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AntiTheftC.WarningTimer</a:t>
            </a:r>
            <a:r>
              <a:rPr lang="en-US" sz="2800" dirty="0" smtClean="0">
                <a:solidFill>
                  <a:srgbClr val="0033CC"/>
                </a:solidFill>
              </a:rPr>
              <a:t> -&gt;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119190"/>
            <a:ext cx="8929718" cy="5095892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provides two standard interfaces for reading sensor samples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Read </a:t>
            </a:r>
            <a:r>
              <a:rPr lang="en-US" dirty="0" smtClean="0"/>
              <a:t>:: acquire a single sample</a:t>
            </a:r>
            <a:endParaRPr lang="en-US" dirty="0" smtClean="0">
              <a:solidFill>
                <a:srgbClr val="0033CC"/>
              </a:solidFill>
            </a:endParaRPr>
          </a:p>
          <a:p>
            <a:pPr lvl="1"/>
            <a:r>
              <a:rPr lang="en-US" dirty="0" err="1" smtClean="0">
                <a:solidFill>
                  <a:srgbClr val="0033CC"/>
                </a:solidFill>
              </a:rPr>
              <a:t>ReadStream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:: sample at a fixed rate.</a:t>
            </a:r>
          </a:p>
          <a:p>
            <a:pPr lvl="1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DarkC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smtClean="0"/>
              <a:t>uses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   interface </a:t>
            </a:r>
            <a:r>
              <a:rPr lang="en-US" sz="2800" dirty="0" smtClean="0">
                <a:solidFill>
                  <a:srgbClr val="0033CC"/>
                </a:solidFill>
              </a:rPr>
              <a:t>Timer&lt;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</a:t>
            </a:r>
            <a:r>
              <a:rPr lang="en-US" sz="2800" dirty="0" smtClean="0"/>
              <a:t> as </a:t>
            </a:r>
            <a:r>
              <a:rPr lang="en-US" sz="2800" dirty="0" err="1" smtClean="0">
                <a:solidFill>
                  <a:srgbClr val="0033CC"/>
                </a:solidFill>
              </a:rPr>
              <a:t>TheftTimer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</a:t>
            </a:r>
            <a:r>
              <a:rPr lang="en-US" sz="2800" dirty="0" smtClean="0"/>
              <a:t> interface </a:t>
            </a:r>
            <a:r>
              <a:rPr lang="en-US" sz="2800" dirty="0" smtClean="0">
                <a:solidFill>
                  <a:srgbClr val="0033CC"/>
                </a:solidFill>
              </a:rPr>
              <a:t>Read&lt;uint16_t&gt;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Light;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1440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{ DARK_INTERVAL = 256, DARK_THRESHOLD = 200};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DARK_INTERVAL);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TheftTimer.fired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Light.read</a:t>
            </a:r>
            <a:r>
              <a:rPr lang="en-US" sz="2400" dirty="0" smtClean="0">
                <a:solidFill>
                  <a:srgbClr val="0033CC"/>
                </a:solidFill>
              </a:rPr>
              <a:t> ( ); //Initiate split-phase light sampling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3122</TotalTime>
  <Words>1426</Words>
  <Application>Microsoft Office PowerPoint</Application>
  <PresentationFormat>On-screen Show (4:3)</PresentationFormat>
  <Paragraphs>333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Revised_Master</vt:lpstr>
      <vt:lpstr> TinyOS Applications  </vt:lpstr>
      <vt:lpstr>TinyOS Applications Outline</vt:lpstr>
      <vt:lpstr>AntiTheft Example [List 6.1]</vt:lpstr>
      <vt:lpstr>AntiTheft Example [List 6.1]</vt:lpstr>
      <vt:lpstr>AntiTheft Example [List 6.1]</vt:lpstr>
      <vt:lpstr>AntiTheft configuration [List 6.6]</vt:lpstr>
      <vt:lpstr>Sensing Example</vt:lpstr>
      <vt:lpstr>Sensing Example [List 6.8]</vt:lpstr>
      <vt:lpstr>Sensing Example [List 6.8]</vt:lpstr>
      <vt:lpstr>Sensing Example [List 6.8]</vt:lpstr>
      <vt:lpstr>Sensor Components</vt:lpstr>
      <vt:lpstr>AntiTheft Light Sensor Wiring [List 6.9]</vt:lpstr>
      <vt:lpstr>Single Hop Networks</vt:lpstr>
      <vt:lpstr>Single Hop Networks</vt:lpstr>
      <vt:lpstr>Platform-Independent Types</vt:lpstr>
      <vt:lpstr>TinyOS 2.0 CC2420 Header [List 3.32]</vt:lpstr>
      <vt:lpstr>Theft Report Payload</vt:lpstr>
      <vt:lpstr>AMSend Interface [List 6.12]</vt:lpstr>
      <vt:lpstr>Sending Report-Theft Packets [List 6.13]</vt:lpstr>
      <vt:lpstr>Sending Report-Theft Packets [List 6.13]</vt:lpstr>
      <vt:lpstr>Generic AMSenderC configuration</vt:lpstr>
      <vt:lpstr>Communication Stack</vt:lpstr>
      <vt:lpstr>MovingC using SplitControl</vt:lpstr>
      <vt:lpstr>Moving C Receiving Packet</vt:lpstr>
      <vt:lpstr>AM Packet Reception</vt:lpstr>
      <vt:lpstr>MovingC Receiving Packet [List 6.16]</vt:lpstr>
      <vt:lpstr>TinyOS Applications Summary</vt:lpstr>
      <vt:lpstr>TinyOS Applications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127</cp:revision>
  <dcterms:created xsi:type="dcterms:W3CDTF">2004-01-21T20:05:10Z</dcterms:created>
  <dcterms:modified xsi:type="dcterms:W3CDTF">2010-02-26T13:37:21Z</dcterms:modified>
</cp:coreProperties>
</file>