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9"/>
  </p:notesMasterIdLst>
  <p:handoutMasterIdLst>
    <p:handoutMasterId r:id="rId50"/>
  </p:handoutMasterIdLst>
  <p:sldIdLst>
    <p:sldId id="256" r:id="rId2"/>
    <p:sldId id="321" r:id="rId3"/>
    <p:sldId id="364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8" r:id="rId16"/>
    <p:sldId id="339" r:id="rId17"/>
    <p:sldId id="340" r:id="rId18"/>
    <p:sldId id="341" r:id="rId19"/>
    <p:sldId id="333" r:id="rId20"/>
    <p:sldId id="334" r:id="rId21"/>
    <p:sldId id="336" r:id="rId22"/>
    <p:sldId id="352" r:id="rId23"/>
    <p:sldId id="337" r:id="rId24"/>
    <p:sldId id="343" r:id="rId25"/>
    <p:sldId id="342" r:id="rId26"/>
    <p:sldId id="344" r:id="rId27"/>
    <p:sldId id="353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4" r:id="rId36"/>
    <p:sldId id="355" r:id="rId37"/>
    <p:sldId id="357" r:id="rId38"/>
    <p:sldId id="368" r:id="rId39"/>
    <p:sldId id="356" r:id="rId40"/>
    <p:sldId id="358" r:id="rId41"/>
    <p:sldId id="359" r:id="rId42"/>
    <p:sldId id="360" r:id="rId43"/>
    <p:sldId id="361" r:id="rId44"/>
    <p:sldId id="362" r:id="rId45"/>
    <p:sldId id="363" r:id="rId46"/>
    <p:sldId id="365" r:id="rId47"/>
    <p:sldId id="367" r:id="rId4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FF3300"/>
    <a:srgbClr val="003366"/>
    <a:srgbClr val="CC0000"/>
    <a:srgbClr val="008000"/>
    <a:srgbClr val="FFFF00"/>
    <a:srgbClr val="FF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2/24/2010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2/24/2010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TinyOS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Programming TinyOs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altLang="zh-CN" sz="1800" dirty="0" smtClean="0"/>
          </a:p>
          <a:p>
            <a:pPr eaLnBrk="1" hangingPunct="1"/>
            <a:r>
              <a:rPr lang="en-US" altLang="zh-CN" sz="2400" dirty="0" smtClean="0"/>
              <a:t>An interface defines a logically related set of commands and events.</a:t>
            </a:r>
          </a:p>
          <a:p>
            <a:pPr eaLnBrk="1" hangingPunct="1"/>
            <a:r>
              <a:rPr lang="en-US" altLang="zh-CN" sz="2400" dirty="0" smtClean="0"/>
              <a:t>Components implement the events they use and the commands they provide:</a:t>
            </a:r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lvl="1" eaLnBrk="1" hangingPunct="1">
              <a:lnSpc>
                <a:spcPct val="80000"/>
              </a:lnSpc>
            </a:pPr>
            <a:endParaRPr lang="en-US" altLang="zh-CN" sz="1400" dirty="0" smtClean="0">
              <a:solidFill>
                <a:srgbClr val="1F1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dirty="0" smtClean="0">
                <a:solidFill>
                  <a:srgbClr val="1F1FFF"/>
                </a:solidFill>
              </a:rPr>
              <a:t>Commands and events themselves are like regular functions (they contain arbitrary C code).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1F1FFF"/>
                </a:solidFill>
              </a:rPr>
              <a:t>Calling a command or signaling an event is just a function call.</a:t>
            </a:r>
            <a:endParaRPr lang="en-US" altLang="zh-CN" sz="2400" b="1" dirty="0" smtClean="0">
              <a:solidFill>
                <a:srgbClr val="1F1FFF"/>
              </a:solidFill>
            </a:endParaRPr>
          </a:p>
        </p:txBody>
      </p:sp>
      <p:graphicFrame>
        <p:nvGraphicFramePr>
          <p:cNvPr id="63522" name="Group 34"/>
          <p:cNvGraphicFramePr>
            <a:graphicFrameLocks noGrp="1"/>
          </p:cNvGraphicFramePr>
          <p:nvPr>
            <p:ph sz="half" idx="4294967295"/>
          </p:nvPr>
        </p:nvGraphicFramePr>
        <p:xfrm>
          <a:off x="1083965" y="3214686"/>
          <a:ext cx="6345555" cy="1108393"/>
        </p:xfrm>
        <a:graphic>
          <a:graphicData uri="http://schemas.openxmlformats.org/drawingml/2006/table">
            <a:tbl>
              <a:tblPr/>
              <a:tblGrid>
                <a:gridCol w="1367155"/>
                <a:gridCol w="2489200"/>
                <a:gridCol w="248920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Component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Events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Can call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Must implement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Provide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Must implement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Can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5514988" y="5857892"/>
            <a:ext cx="3486168" cy="3571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Comnet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TinyOS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b="0" dirty="0" smtClean="0"/>
              <a:t>   </a:t>
            </a:r>
            <a:r>
              <a:rPr lang="en-US" dirty="0" smtClean="0"/>
              <a:t>uses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 call </a:t>
            </a:r>
            <a:r>
              <a:rPr lang="en-US" dirty="0" smtClean="0">
                <a:solidFill>
                  <a:srgbClr val="0033CC"/>
                </a:solidFill>
              </a:rPr>
              <a:t>Leds.led0On ( );</a:t>
            </a:r>
          </a:p>
          <a:p>
            <a:pPr>
              <a:buNone/>
            </a:pP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dirty="0" smtClean="0"/>
              <a:t>There are two types of components in </a:t>
            </a:r>
            <a:r>
              <a:rPr lang="en-US" dirty="0" err="1" smtClean="0"/>
              <a:t>nesC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33CC"/>
                </a:solidFill>
              </a:rPr>
              <a:t>modules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33CC"/>
                </a:solidFill>
              </a:rPr>
              <a:t>configurations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modules </a:t>
            </a:r>
            <a:r>
              <a:rPr lang="en-US" dirty="0" smtClean="0"/>
              <a:t>provide application code, implementing one or more interfaces.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 </a:t>
            </a:r>
            <a:r>
              <a:rPr lang="en-US" dirty="0" smtClean="0"/>
              <a:t>code declares variables and </a:t>
            </a:r>
            <a:r>
              <a:rPr lang="en-US" dirty="0" err="1" smtClean="0"/>
              <a:t>functions,calls</a:t>
            </a:r>
            <a:r>
              <a:rPr lang="en-US" dirty="0" smtClean="0"/>
              <a:t> functions and compiles to assembly code. </a:t>
            </a:r>
            <a:r>
              <a:rPr lang="en-US" dirty="0" smtClean="0">
                <a:solidFill>
                  <a:srgbClr val="0033CC"/>
                </a:solidFill>
              </a:rPr>
              <a:t>module</a:t>
            </a:r>
            <a:r>
              <a:rPr lang="en-US" dirty="0" smtClean="0"/>
              <a:t> implementation sections consist of </a:t>
            </a:r>
            <a:r>
              <a:rPr lang="en-US" dirty="0" err="1" smtClean="0"/>
              <a:t>nesC</a:t>
            </a:r>
            <a:r>
              <a:rPr lang="en-US" dirty="0" smtClean="0"/>
              <a:t> code that looks like C.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80" y="928670"/>
            <a:ext cx="8686800" cy="48006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Configurations</a:t>
            </a:r>
            <a:r>
              <a:rPr lang="en-US" dirty="0" smtClean="0"/>
              <a:t> are used to assemble other components together, connecting interfaces used by components to interfaces provided by other components. This is called </a:t>
            </a:r>
            <a:r>
              <a:rPr lang="en-US" dirty="0" smtClean="0">
                <a:solidFill>
                  <a:srgbClr val="0033CC"/>
                </a:solidFill>
              </a:rPr>
              <a:t>wiring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Every </a:t>
            </a:r>
            <a:r>
              <a:rPr lang="en-US" dirty="0" err="1" smtClean="0"/>
              <a:t>nesC</a:t>
            </a:r>
            <a:r>
              <a:rPr lang="en-US" dirty="0" smtClean="0"/>
              <a:t> application is described by a top-level configuration that wires together the components inside.</a:t>
            </a:r>
          </a:p>
          <a:p>
            <a:r>
              <a:rPr lang="en-US" dirty="0" err="1" smtClean="0"/>
              <a:t>nesC</a:t>
            </a:r>
            <a:r>
              <a:rPr lang="en-US" dirty="0" smtClean="0"/>
              <a:t> uses the filename extension “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r>
              <a:rPr lang="en-US" dirty="0" err="1" smtClean="0">
                <a:solidFill>
                  <a:srgbClr val="0033CC"/>
                </a:solidFill>
              </a:rPr>
              <a:t>nc</a:t>
            </a:r>
            <a:r>
              <a:rPr lang="en-US" dirty="0" smtClean="0"/>
              <a:t>” for all source files – interfaces, modules and configurations.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PowerupAppC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PowerupAppC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{ </a:t>
            </a: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dirty="0" smtClean="0"/>
              <a:t>implementation </a:t>
            </a:r>
            <a:r>
              <a:rPr lang="en-US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dirty="0" smtClean="0"/>
              <a:t>  components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LedsC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>
                <a:solidFill>
                  <a:srgbClr val="0033CC"/>
                </a:solidFill>
              </a:rPr>
              <a:t>MainC.Boot</a:t>
            </a: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>
                <a:solidFill>
                  <a:srgbClr val="0033CC"/>
                </a:solidFill>
              </a:rPr>
              <a:t>&lt;-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PowerupC.Boot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err="1" smtClean="0">
                <a:solidFill>
                  <a:srgbClr val="0033CC"/>
                </a:solidFill>
              </a:rPr>
              <a:t>PowerupC.Leds</a:t>
            </a:r>
            <a:r>
              <a:rPr lang="en-US" dirty="0" smtClean="0">
                <a:solidFill>
                  <a:srgbClr val="0033CC"/>
                </a:solidFill>
              </a:rPr>
              <a:t> -&gt; </a:t>
            </a:r>
            <a:r>
              <a:rPr lang="en-US" dirty="0" err="1" smtClean="0">
                <a:solidFill>
                  <a:srgbClr val="0033CC"/>
                </a:solidFill>
              </a:rPr>
              <a:t>LedsC.Leds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 and 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Wiring leaves the component connection decision to the programmer.</a:t>
            </a:r>
          </a:p>
          <a:p>
            <a:r>
              <a:rPr lang="en-US" dirty="0" smtClean="0"/>
              <a:t>It also provides an efficient mechanism for supporting callbacks.</a:t>
            </a:r>
          </a:p>
          <a:p>
            <a:r>
              <a:rPr lang="en-US" dirty="0" err="1" smtClean="0"/>
              <a:t>TinyOS</a:t>
            </a:r>
            <a:r>
              <a:rPr lang="en-US" dirty="0" smtClean="0"/>
              <a:t> provides a variable number of periodic or deadline timers.</a:t>
            </a:r>
          </a:p>
          <a:p>
            <a:r>
              <a:rPr lang="en-US" dirty="0" smtClean="0"/>
              <a:t>Associated with each timer is a callback to a function that is executed each time the timer fires.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</a:t>
            </a:r>
            <a:r>
              <a:rPr lang="en-US" dirty="0" smtClean="0"/>
              <a:t> with blinking LED </a:t>
            </a:r>
            <a:r>
              <a:rPr lang="en-US" sz="2000" dirty="0" smtClean="0"/>
              <a:t>[List 2.6]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68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module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BlinkC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 {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Boot;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Timer;</a:t>
            </a:r>
          </a:p>
          <a:p>
            <a:pPr>
              <a:buNone/>
            </a:pPr>
            <a:r>
              <a:rPr lang="en-US" sz="2000" dirty="0" smtClean="0"/>
              <a:t>  uses interface </a:t>
            </a:r>
            <a:r>
              <a:rPr lang="en-US" sz="2000" dirty="0" err="1" smtClean="0">
                <a:solidFill>
                  <a:srgbClr val="0033CC"/>
                </a:solidFill>
              </a:rPr>
              <a:t>Leds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000" dirty="0" smtClean="0"/>
              <a:t>implementation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sz="2000" dirty="0" smtClean="0"/>
              <a:t>  event void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Boot.booted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 ) {</a:t>
            </a:r>
          </a:p>
          <a:p>
            <a:pPr>
              <a:buNone/>
            </a:pPr>
            <a:r>
              <a:rPr lang="en-US" sz="2000" dirty="0" smtClean="0"/>
              <a:t>  call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Timer.startPeriodic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(250);   /* start the 250ms timer   						  when it boots */</a:t>
            </a:r>
          </a:p>
          <a:p>
            <a:pPr>
              <a:buNone/>
            </a:pPr>
            <a:r>
              <a:rPr lang="en-US" sz="20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} </a:t>
            </a:r>
          </a:p>
          <a:p>
            <a:pPr>
              <a:buNone/>
            </a:pPr>
            <a:r>
              <a:rPr lang="en-US" sz="2000" dirty="0" smtClean="0"/>
              <a:t>  event void </a:t>
            </a:r>
            <a:r>
              <a:rPr lang="en-US" sz="2000" dirty="0" err="1" smtClean="0">
                <a:solidFill>
                  <a:srgbClr val="0033CC"/>
                </a:solidFill>
                <a:effectLst/>
              </a:rPr>
              <a:t>Timer.fired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 ( ) {</a:t>
            </a:r>
          </a:p>
          <a:p>
            <a:pPr>
              <a:buNone/>
            </a:pPr>
            <a:r>
              <a:rPr lang="en-US" sz="2000" dirty="0" smtClean="0"/>
              <a:t>  call </a:t>
            </a:r>
            <a:r>
              <a:rPr lang="en-US" sz="2000" dirty="0" smtClean="0">
                <a:solidFill>
                  <a:srgbClr val="0033CC"/>
                </a:solidFill>
                <a:effectLst/>
              </a:rPr>
              <a:t>Leds.led0Toggle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effectLst/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effectLst/>
              </a:rPr>
              <a:t>}</a:t>
            </a:r>
            <a:endParaRPr lang="en-US" sz="2000" dirty="0">
              <a:solidFill>
                <a:srgbClr val="0033CC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990033"/>
                </a:solidFill>
              </a:rPr>
              <a:t>TinyOS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interface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Timer {</a:t>
            </a:r>
          </a:p>
          <a:p>
            <a:pPr>
              <a:buNone/>
            </a:pPr>
            <a:r>
              <a:rPr lang="en-US" sz="2800" dirty="0" smtClean="0"/>
              <a:t>  command void </a:t>
            </a:r>
            <a:r>
              <a:rPr lang="en-US" sz="2800" dirty="0" err="1" smtClean="0">
                <a:solidFill>
                  <a:srgbClr val="0033CC"/>
                </a:solidFill>
                <a:effectLst/>
              </a:rPr>
              <a:t>startPeriodic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 (uint32_t interval);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void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fired ( );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dirty="0" smtClean="0">
                <a:effectLst/>
              </a:rPr>
              <a:t>…</a:t>
            </a:r>
          </a:p>
          <a:p>
            <a:pPr>
              <a:buNone/>
            </a:pPr>
            <a:r>
              <a:rPr lang="en-US" sz="2800" b="0" dirty="0" smtClean="0">
                <a:solidFill>
                  <a:srgbClr val="0033CC"/>
                </a:solidFill>
                <a:effectLst/>
              </a:rPr>
              <a:t> }</a:t>
            </a:r>
          </a:p>
          <a:p>
            <a:pPr>
              <a:buNone/>
            </a:pPr>
            <a:endParaRPr lang="en-US" sz="2800" b="0" dirty="0" smtClean="0">
              <a:solidFill>
                <a:srgbClr val="0033CC"/>
              </a:solidFill>
              <a:effectLst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  <a:effectLst/>
              </a:rPr>
              <a:t>The connection between the </a:t>
            </a:r>
            <a:r>
              <a:rPr lang="en-US" sz="2400" dirty="0" err="1" smtClean="0">
                <a:solidFill>
                  <a:schemeClr val="accent1"/>
                </a:solidFill>
                <a:effectLst/>
              </a:rPr>
              <a:t>startPeriodic</a:t>
            </a:r>
            <a:r>
              <a:rPr lang="en-US" sz="2400" dirty="0" smtClean="0">
                <a:solidFill>
                  <a:schemeClr val="accent1"/>
                </a:solidFill>
                <a:effectLst/>
              </a:rPr>
              <a:t> command that starts the timer and the fired event which blinks the LED is implicitly specified by having the command and the event in the same interface.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Powerup</a:t>
            </a:r>
            <a:r>
              <a:rPr lang="en-US" sz="3600" dirty="0" smtClean="0"/>
              <a:t> with blinking LED configuration </a:t>
            </a:r>
            <a:r>
              <a:rPr lang="en-US" sz="2000" dirty="0" smtClean="0"/>
              <a:t>[List 2.7]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configuration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BlinkAppC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{ }</a:t>
            </a:r>
            <a:endParaRPr lang="en-US" sz="2400" dirty="0" smtClean="0">
              <a:effectLst/>
            </a:endParaRP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{</a:t>
            </a:r>
          </a:p>
          <a:p>
            <a:pPr>
              <a:buNone/>
            </a:pPr>
            <a:r>
              <a:rPr lang="en-US" sz="2400" dirty="0" smtClean="0"/>
              <a:t>  components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</a:t>
            </a:r>
          </a:p>
          <a:p>
            <a:pPr>
              <a:buNone/>
            </a:pPr>
            <a:r>
              <a:rPr lang="en-US" sz="2400" dirty="0" smtClean="0"/>
              <a:t>                new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TimerC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( )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MyTimer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  <a:endParaRPr lang="en-US" sz="2400" b="0" dirty="0" smtClean="0"/>
          </a:p>
          <a:p>
            <a:pPr>
              <a:buNone/>
            </a:pPr>
            <a:r>
              <a:rPr lang="en-US" sz="2400" b="0" dirty="0" smtClean="0"/>
              <a:t>   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BlinkC.Boot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  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MainC.Boot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BlinkC.Leds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LedsC.Leds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 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BlinkC.Timer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  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-&gt;  </a:t>
            </a:r>
            <a:r>
              <a:rPr lang="en-US" sz="2400" dirty="0" err="1" smtClean="0">
                <a:solidFill>
                  <a:srgbClr val="0033CC"/>
                </a:solidFill>
                <a:effectLst/>
              </a:rPr>
              <a:t>MyTimer.Timer</a:t>
            </a:r>
            <a:r>
              <a:rPr lang="en-US" sz="2400" dirty="0" smtClean="0">
                <a:solidFill>
                  <a:srgbClr val="0033CC"/>
                </a:solidFill>
                <a:effectLst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  <a:effectLst/>
              </a:rPr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The Timer must be connected to a component that provides the actual timer. </a:t>
            </a:r>
            <a:r>
              <a:rPr lang="en-US" sz="2400" dirty="0" err="1" smtClean="0">
                <a:solidFill>
                  <a:schemeClr val="accent1"/>
                </a:solidFill>
              </a:rPr>
              <a:t>BlinkAppC</a:t>
            </a:r>
            <a:r>
              <a:rPr lang="en-US" sz="2400" dirty="0" smtClean="0">
                <a:solidFill>
                  <a:schemeClr val="accent1"/>
                </a:solidFill>
              </a:rPr>
              <a:t> wires </a:t>
            </a:r>
            <a:r>
              <a:rPr lang="en-US" sz="2400" dirty="0" err="1" smtClean="0">
                <a:solidFill>
                  <a:schemeClr val="accent1"/>
                </a:solidFill>
              </a:rPr>
              <a:t>BlinkC.Timer</a:t>
            </a:r>
            <a:r>
              <a:rPr lang="en-US" sz="2400" dirty="0" smtClean="0">
                <a:solidFill>
                  <a:schemeClr val="accent1"/>
                </a:solidFill>
              </a:rPr>
              <a:t> to a newly allocated </a:t>
            </a:r>
            <a:r>
              <a:rPr lang="en-US" sz="2400" dirty="0" err="1" smtClean="0">
                <a:solidFill>
                  <a:schemeClr val="accent1"/>
                </a:solidFill>
              </a:rPr>
              <a:t>MyTimer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43914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executes only one program consisting of selected system components and custom components needed for a single application.</a:t>
            </a:r>
          </a:p>
          <a:p>
            <a:r>
              <a:rPr lang="en-US" sz="2800" dirty="0" err="1" smtClean="0"/>
              <a:t>TinyOS</a:t>
            </a:r>
            <a:r>
              <a:rPr lang="en-US" sz="2800" dirty="0" smtClean="0"/>
              <a:t> has two threads of execution: </a:t>
            </a:r>
            <a:r>
              <a:rPr lang="en-US" sz="2800" dirty="0" smtClean="0">
                <a:solidFill>
                  <a:srgbClr val="0033CC"/>
                </a:solidFill>
              </a:rPr>
              <a:t>tasks</a:t>
            </a:r>
            <a:r>
              <a:rPr lang="en-US" sz="2800" dirty="0" smtClean="0"/>
              <a:t> and hardware </a:t>
            </a:r>
            <a:r>
              <a:rPr lang="en-US" sz="2800" dirty="0" smtClean="0">
                <a:solidFill>
                  <a:srgbClr val="0033CC"/>
                </a:solidFill>
              </a:rPr>
              <a:t>event handlers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Tasks are functions whose execution is deferred.</a:t>
            </a:r>
          </a:p>
          <a:p>
            <a:r>
              <a:rPr lang="en-US" sz="2800" dirty="0" smtClean="0"/>
              <a:t>Once scheduled, tasks run to completion and do not preempt each other.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Architecture of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nesC</a:t>
            </a:r>
            <a:endParaRPr lang="en-US" dirty="0" smtClean="0"/>
          </a:p>
          <a:p>
            <a:r>
              <a:rPr lang="en-US" dirty="0" smtClean="0"/>
              <a:t>Component Model</a:t>
            </a:r>
          </a:p>
          <a:p>
            <a:pPr lvl="1"/>
            <a:r>
              <a:rPr lang="en-US" dirty="0" smtClean="0"/>
              <a:t>Components, interfaces, wiring</a:t>
            </a:r>
          </a:p>
          <a:p>
            <a:pPr lvl="1"/>
            <a:r>
              <a:rPr lang="en-US" dirty="0" smtClean="0"/>
              <a:t>Commands and events; user and provider;</a:t>
            </a:r>
          </a:p>
          <a:p>
            <a:pPr lvl="1"/>
            <a:r>
              <a:rPr lang="en-US" dirty="0" smtClean="0"/>
              <a:t>Modules and configurations</a:t>
            </a:r>
          </a:p>
          <a:p>
            <a:pPr lvl="1"/>
            <a:r>
              <a:rPr lang="en-US" dirty="0" smtClean="0"/>
              <a:t>Wiring and callbacks</a:t>
            </a:r>
          </a:p>
          <a:p>
            <a:r>
              <a:rPr lang="en-US" dirty="0" smtClean="0"/>
              <a:t>Concurrency Model</a:t>
            </a:r>
          </a:p>
          <a:p>
            <a:pPr lvl="1"/>
            <a:r>
              <a:rPr lang="en-US" dirty="0" smtClean="0"/>
              <a:t>Tasks and event handlers.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rgbClr val="0033CC"/>
                </a:solidFill>
              </a:rPr>
              <a:t>event handlers </a:t>
            </a:r>
            <a:r>
              <a:rPr lang="en-US" dirty="0" smtClean="0"/>
              <a:t>execute in response to hardware </a:t>
            </a:r>
            <a:r>
              <a:rPr lang="en-US" dirty="0" smtClean="0">
                <a:solidFill>
                  <a:srgbClr val="0033CC"/>
                </a:solidFill>
              </a:rPr>
              <a:t>interrupts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run to completion, but event handlers may </a:t>
            </a:r>
            <a:r>
              <a:rPr lang="en-US" dirty="0" smtClean="0">
                <a:solidFill>
                  <a:srgbClr val="0033CC"/>
                </a:solidFill>
              </a:rPr>
              <a:t>preempt</a:t>
            </a:r>
            <a:r>
              <a:rPr lang="en-US" dirty="0" smtClean="0"/>
              <a:t> execution of a task or other event handlers.</a:t>
            </a:r>
          </a:p>
          <a:p>
            <a:r>
              <a:rPr lang="en-US" dirty="0" smtClean="0"/>
              <a:t>Commands and events executed as part of a hardware event handler must be declared with the </a:t>
            </a:r>
            <a:r>
              <a:rPr lang="en-US" dirty="0" err="1" smtClean="0">
                <a:solidFill>
                  <a:srgbClr val="0033CC"/>
                </a:solidFill>
              </a:rPr>
              <a:t>async</a:t>
            </a:r>
            <a:r>
              <a:rPr lang="en-US" dirty="0" smtClean="0"/>
              <a:t> keyword.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components have two code blocks.</a:t>
            </a:r>
          </a:p>
          <a:p>
            <a:r>
              <a:rPr lang="en-US" dirty="0" smtClean="0"/>
              <a:t>The first block describes its </a:t>
            </a:r>
            <a:r>
              <a:rPr lang="en-US" i="1" dirty="0" smtClean="0">
                <a:solidFill>
                  <a:srgbClr val="0033CC"/>
                </a:solidFill>
              </a:rPr>
              <a:t>signature</a:t>
            </a:r>
            <a:r>
              <a:rPr lang="en-US" dirty="0" smtClean="0"/>
              <a:t> and the second block describes its </a:t>
            </a:r>
            <a:r>
              <a:rPr lang="en-US" i="1" dirty="0" smtClean="0">
                <a:solidFill>
                  <a:srgbClr val="0033CC"/>
                </a:solidFill>
              </a:rPr>
              <a:t>implementation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component signature declares whether it provides or uses an interface.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3200" dirty="0" smtClean="0"/>
              <a:t>Signature and Implementation Blocks </a:t>
            </a:r>
            <a:r>
              <a:rPr lang="en-US" sz="2000" dirty="0" smtClean="0"/>
              <a:t>[List 3.1]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6868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/>
              <a:t>PowerupC</a:t>
            </a:r>
            <a:r>
              <a:rPr lang="en-US" sz="2800" dirty="0" smtClean="0"/>
              <a:t> {	     configuration </a:t>
            </a:r>
            <a:r>
              <a:rPr lang="en-US" sz="2800" dirty="0" err="1" smtClean="0"/>
              <a:t>LedsC</a:t>
            </a:r>
            <a:r>
              <a:rPr lang="en-US" sz="2800" dirty="0" smtClean="0"/>
              <a:t> 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// signature               // signature </a:t>
            </a:r>
          </a:p>
          <a:p>
            <a:pPr>
              <a:buNone/>
            </a:pPr>
            <a:r>
              <a:rPr lang="en-US" sz="2800" dirty="0" smtClean="0"/>
              <a:t>}	                           }</a:t>
            </a:r>
          </a:p>
          <a:p>
            <a:pPr>
              <a:buNone/>
            </a:pPr>
            <a:r>
              <a:rPr lang="en-US" sz="2800" dirty="0" smtClean="0"/>
              <a:t>implementation {            implementation {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//implementation          //implementation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}                            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All components have two code blocks.</a:t>
            </a:r>
            <a:r>
              <a:rPr lang="en-US" sz="2800" dirty="0" smtClean="0"/>
              <a:t>                        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MainC’s</a:t>
            </a:r>
            <a:r>
              <a:rPr lang="en-US" dirty="0" smtClean="0"/>
              <a:t> signature </a:t>
            </a:r>
            <a:r>
              <a:rPr lang="en-US" sz="2400" dirty="0" smtClean="0"/>
              <a:t>[List 3.8]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Init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0033CC"/>
                </a:solidFill>
              </a:rPr>
              <a:t>SoftwareInit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MainC</a:t>
            </a:r>
            <a:r>
              <a:rPr lang="en-US" sz="2800" dirty="0" smtClean="0">
                <a:solidFill>
                  <a:schemeClr val="accent1"/>
                </a:solidFill>
              </a:rPr>
              <a:t> is an configuration that implements the boot sequence of a node and provides the Boot interface so that components, such as </a:t>
            </a:r>
            <a:r>
              <a:rPr lang="en-US" sz="2800" dirty="0" err="1" smtClean="0">
                <a:solidFill>
                  <a:schemeClr val="accent1"/>
                </a:solidFill>
              </a:rPr>
              <a:t>PowerupC</a:t>
            </a:r>
            <a:r>
              <a:rPr lang="en-US" sz="2800" dirty="0" smtClean="0">
                <a:solidFill>
                  <a:schemeClr val="accent1"/>
                </a:solidFill>
              </a:rPr>
              <a:t>, can be notified when a node has fully booted.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MainC’s</a:t>
            </a:r>
            <a:r>
              <a:rPr lang="en-US" dirty="0" smtClean="0"/>
              <a:t> signature </a:t>
            </a:r>
            <a:r>
              <a:rPr lang="en-US" sz="2400" dirty="0" smtClean="0"/>
              <a:t>[List 3.8]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Init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0033CC"/>
                </a:solidFill>
              </a:rPr>
              <a:t>SoftwareInit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as</a:t>
            </a:r>
            <a:r>
              <a:rPr lang="en-US" sz="2800" dirty="0" smtClean="0">
                <a:solidFill>
                  <a:schemeClr val="accent1"/>
                </a:solidFill>
              </a:rPr>
              <a:t> keyword lets a signature provide an alternate name for an interface for clarity or to distinguish multiple instances of the same interface (see </a:t>
            </a:r>
            <a:r>
              <a:rPr lang="en-US" sz="2800" dirty="0" err="1" smtClean="0">
                <a:solidFill>
                  <a:schemeClr val="accent1"/>
                </a:solidFill>
              </a:rPr>
              <a:t>LedsP</a:t>
            </a:r>
            <a:r>
              <a:rPr lang="en-US" sz="2800" dirty="0" smtClean="0">
                <a:solidFill>
                  <a:schemeClr val="accent1"/>
                </a:solidFill>
              </a:rPr>
              <a:t> Module).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define a functional relationship between two or more components.</a:t>
            </a:r>
          </a:p>
          <a:p>
            <a:r>
              <a:rPr lang="en-US" dirty="0" smtClean="0"/>
              <a:t>Like components, interfaces have a one-to-one mapping between names and files and exist in global namespace.</a:t>
            </a:r>
          </a:p>
          <a:p>
            <a:pPr lvl="1"/>
            <a:r>
              <a:rPr lang="en-US" dirty="0" smtClean="0"/>
              <a:t>e.g., the file </a:t>
            </a:r>
            <a:r>
              <a:rPr lang="en-US" dirty="0" smtClean="0">
                <a:solidFill>
                  <a:srgbClr val="0033CC"/>
                </a:solidFill>
              </a:rPr>
              <a:t>Boot.nc</a:t>
            </a:r>
            <a:r>
              <a:rPr lang="en-US" dirty="0" smtClean="0"/>
              <a:t> contains the interface </a:t>
            </a:r>
            <a:r>
              <a:rPr lang="en-US" dirty="0" smtClean="0">
                <a:solidFill>
                  <a:srgbClr val="0033CC"/>
                </a:solidFill>
              </a:rPr>
              <a:t>Boot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and Boot Interfaces </a:t>
            </a:r>
            <a:r>
              <a:rPr lang="en-US" sz="2400" dirty="0" smtClean="0"/>
              <a:t>[List 3.7]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5854"/>
            <a:ext cx="8229600" cy="4800600"/>
          </a:xfrm>
        </p:spPr>
        <p:txBody>
          <a:bodyPr/>
          <a:lstStyle/>
          <a:p>
            <a:r>
              <a:rPr lang="en-US" dirty="0" smtClean="0"/>
              <a:t>An interface declaration has one or more functions in it.</a:t>
            </a:r>
          </a:p>
          <a:p>
            <a:r>
              <a:rPr lang="en-US" dirty="0" smtClean="0"/>
              <a:t>The two kinds of functions are: </a:t>
            </a:r>
            <a:r>
              <a:rPr lang="en-US" i="1" dirty="0" smtClean="0">
                <a:solidFill>
                  <a:srgbClr val="990033"/>
                </a:solidFill>
              </a:rPr>
              <a:t>commands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990033"/>
                </a:solidFill>
              </a:rPr>
              <a:t>events.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Init {</a:t>
            </a:r>
            <a:r>
              <a:rPr lang="en-US" sz="2400" dirty="0" smtClean="0"/>
              <a:t>		      interface </a:t>
            </a:r>
            <a:r>
              <a:rPr lang="en-US" sz="2400" dirty="0" smtClean="0">
                <a:solidFill>
                  <a:srgbClr val="0033CC"/>
                </a:solidFill>
              </a:rPr>
              <a:t>Boot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init ( );     </a:t>
            </a:r>
            <a:r>
              <a:rPr lang="en-US" sz="2400" dirty="0" smtClean="0"/>
              <a:t>event void </a:t>
            </a:r>
            <a:r>
              <a:rPr lang="en-US" sz="2400" dirty="0" smtClean="0">
                <a:solidFill>
                  <a:srgbClr val="0033CC"/>
                </a:solidFill>
              </a:rPr>
              <a:t>booted ( )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                               </a:t>
            </a:r>
            <a:r>
              <a:rPr lang="en-US" sz="2400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Remember – While users call commands and providers can signal events, users implement events while providers implement commands.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500298" y="1571612"/>
            <a:ext cx="350046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User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00298" y="4514864"/>
            <a:ext cx="350046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Provider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857356" y="3071810"/>
            <a:ext cx="5286412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2071670" y="3500438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2358216" y="3499644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4286248" y="3500438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501356" y="3499644"/>
            <a:ext cx="200026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300146" y="264318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Commands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643570" y="407194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2"/>
                </a:solidFill>
              </a:rPr>
              <a:t>Events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8576" y="3357562"/>
            <a:ext cx="155734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/>
              <a:t>Interface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PowerupC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b="0" dirty="0" smtClean="0"/>
              <a:t>   </a:t>
            </a:r>
            <a:r>
              <a:rPr lang="en-US" dirty="0" smtClean="0"/>
              <a:t>uses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 call </a:t>
            </a:r>
            <a:r>
              <a:rPr lang="en-US" dirty="0" smtClean="0">
                <a:solidFill>
                  <a:srgbClr val="0033CC"/>
                </a:solidFill>
              </a:rPr>
              <a:t>Leds.led0On ( );</a:t>
            </a:r>
          </a:p>
          <a:p>
            <a:pPr>
              <a:buNone/>
            </a:pPr>
            <a:r>
              <a:rPr lang="en-US" b="0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000760" y="5072074"/>
            <a:ext cx="3000396" cy="50006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mplementation of event</a:t>
            </a: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 bwMode="auto">
          <a:xfrm rot="16200000" flipV="1">
            <a:off x="6643702" y="4214818"/>
            <a:ext cx="642942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1000100" y="5357826"/>
            <a:ext cx="4857784" cy="1428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071934" y="5715016"/>
            <a:ext cx="3143272" cy="28575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2"/>
                </a:solidFill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all command</a:t>
            </a:r>
          </a:p>
        </p:txBody>
      </p:sp>
      <p:cxnSp>
        <p:nvCxnSpPr>
          <p:cNvPr id="12" name="Straight Arrow Connector 11"/>
          <p:cNvCxnSpPr>
            <a:stCxn id="3" idx="2"/>
          </p:cNvCxnSpPr>
          <p:nvPr/>
        </p:nvCxnSpPr>
        <p:spPr bwMode="auto">
          <a:xfrm rot="5400000" flipH="1">
            <a:off x="3493303" y="4793449"/>
            <a:ext cx="657196" cy="150019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user of the</a:t>
            </a:r>
            <a:r>
              <a:rPr lang="en-US" dirty="0" smtClean="0">
                <a:solidFill>
                  <a:srgbClr val="0033CC"/>
                </a:solidFill>
              </a:rPr>
              <a:t> Boot </a:t>
            </a:r>
            <a:r>
              <a:rPr lang="en-US" dirty="0" smtClean="0"/>
              <a:t>interface which has a single event </a:t>
            </a:r>
            <a:r>
              <a:rPr lang="en-US" dirty="0" smtClean="0">
                <a:solidFill>
                  <a:srgbClr val="0033CC"/>
                </a:solidFill>
              </a:rPr>
              <a:t>booted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/>
              <a:t> must provide an implementation.</a:t>
            </a:r>
          </a:p>
          <a:p>
            <a:pPr>
              <a:buNone/>
            </a:pPr>
            <a:r>
              <a:rPr lang="en-US" dirty="0" smtClean="0">
                <a:solidFill>
                  <a:srgbClr val="990033"/>
                </a:solidFill>
              </a:rPr>
              <a:t>{an event implementation is essentially an event handler.}</a:t>
            </a:r>
          </a:p>
          <a:p>
            <a:r>
              <a:rPr lang="en-US" dirty="0" smtClean="0"/>
              <a:t>As the provider of the single event </a:t>
            </a:r>
            <a:r>
              <a:rPr lang="en-US" dirty="0" err="1" smtClean="0">
                <a:solidFill>
                  <a:srgbClr val="0033CC"/>
                </a:solidFill>
              </a:rPr>
              <a:t>Boot.booted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MainC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signals</a:t>
            </a:r>
            <a:r>
              <a:rPr lang="en-US" dirty="0" smtClean="0"/>
              <a:t> the event when a node has booted successfully.</a:t>
            </a:r>
          </a:p>
          <a:p>
            <a:pPr>
              <a:buNone/>
            </a:pP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68"/>
            <a:ext cx="8229600" cy="4800600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 Signatures and implementation blocks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 Commands and events</a:t>
            </a:r>
          </a:p>
          <a:p>
            <a:pPr lvl="1"/>
            <a:r>
              <a:rPr lang="en-US" dirty="0" smtClean="0"/>
              <a:t> Generic and bidirectional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Wiring</a:t>
            </a:r>
          </a:p>
          <a:p>
            <a:r>
              <a:rPr lang="en-US" dirty="0" smtClean="0"/>
              <a:t>Generic components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Split-Phase Operation</a:t>
            </a: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</a:t>
            </a:r>
            <a:r>
              <a:rPr lang="en-US" dirty="0" smtClean="0">
                <a:solidFill>
                  <a:schemeClr val="accent1"/>
                </a:solidFill>
              </a:rPr>
              <a:t>user</a:t>
            </a:r>
            <a:r>
              <a:rPr lang="en-US" dirty="0" smtClean="0"/>
              <a:t> of the interface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PowerupC</a:t>
            </a:r>
            <a:r>
              <a:rPr lang="en-US" dirty="0" smtClean="0"/>
              <a:t> calls the command </a:t>
            </a:r>
            <a:r>
              <a:rPr lang="en-US" dirty="0" smtClean="0">
                <a:solidFill>
                  <a:srgbClr val="0033CC"/>
                </a:solidFill>
              </a:rPr>
              <a:t>Leds.led0On</a:t>
            </a:r>
            <a:r>
              <a:rPr lang="en-US" dirty="0" smtClean="0"/>
              <a:t> which is implemented by the </a:t>
            </a:r>
            <a:r>
              <a:rPr lang="en-US" dirty="0" smtClean="0">
                <a:solidFill>
                  <a:schemeClr val="accent1"/>
                </a:solidFill>
              </a:rPr>
              <a:t>provider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33CC"/>
                </a:solidFill>
              </a:rPr>
              <a:t>Boot, Init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Leds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are type-free interfaces.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</a:t>
            </a:r>
            <a:r>
              <a:rPr lang="en-US" sz="2400" dirty="0" smtClean="0"/>
              <a:t> [List 3.9]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4800600"/>
          </a:xfrm>
        </p:spPr>
        <p:txBody>
          <a:bodyPr/>
          <a:lstStyle/>
          <a:p>
            <a:r>
              <a:rPr lang="en-US" dirty="0" smtClean="0"/>
              <a:t>Take one or more types as parameters.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Queue &lt;t&gt; 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bool</a:t>
            </a:r>
            <a:r>
              <a:rPr lang="en-US" sz="2400" dirty="0" smtClean="0">
                <a:solidFill>
                  <a:srgbClr val="0033CC"/>
                </a:solidFill>
              </a:rPr>
              <a:t> empty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size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</a:t>
            </a:r>
            <a:r>
              <a:rPr lang="en-US" sz="2400" dirty="0" err="1" smtClean="0">
                <a:solidFill>
                  <a:srgbClr val="0033CC"/>
                </a:solidFill>
              </a:rPr>
              <a:t>maxsize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head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</a:t>
            </a:r>
            <a:r>
              <a:rPr lang="en-US" sz="2400" dirty="0" err="1" smtClean="0">
                <a:solidFill>
                  <a:srgbClr val="0033CC"/>
                </a:solidFill>
              </a:rPr>
              <a:t>dequeue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enqueue</a:t>
            </a:r>
            <a:r>
              <a:rPr lang="en-US" sz="2400" dirty="0" smtClean="0">
                <a:solidFill>
                  <a:srgbClr val="0033CC"/>
                </a:solidFill>
              </a:rPr>
              <a:t> (t </a:t>
            </a:r>
            <a:r>
              <a:rPr lang="en-US" sz="2400" dirty="0" err="1" smtClean="0">
                <a:solidFill>
                  <a:srgbClr val="0033CC"/>
                </a:solidFill>
              </a:rPr>
              <a:t>newVal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t element (uint8_t </a:t>
            </a:r>
            <a:r>
              <a:rPr lang="en-US" sz="2400" dirty="0" err="1" smtClean="0">
                <a:solidFill>
                  <a:srgbClr val="0033CC"/>
                </a:solidFill>
              </a:rPr>
              <a:t>idx</a:t>
            </a:r>
            <a:r>
              <a:rPr lang="en-US" sz="2400" dirty="0" smtClean="0">
                <a:solidFill>
                  <a:srgbClr val="0033CC"/>
                </a:solidFill>
              </a:rPr>
              <a:t>):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928926" y="2000240"/>
            <a:ext cx="714380" cy="714380"/>
          </a:xfrm>
          <a:prstGeom prst="ellips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 </a:t>
            </a:r>
            <a:r>
              <a:rPr lang="en-US" sz="2400" dirty="0" smtClean="0"/>
              <a:t>[List 3.10]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858280" cy="4800600"/>
          </a:xfrm>
        </p:spPr>
        <p:txBody>
          <a:bodyPr/>
          <a:lstStyle/>
          <a:p>
            <a:r>
              <a:rPr lang="en-US" dirty="0" smtClean="0"/>
              <a:t>When a component declares a generic interface, it must specify its parameters.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QueueUserC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uses interface </a:t>
            </a:r>
            <a:r>
              <a:rPr lang="en-US" dirty="0" smtClean="0">
                <a:solidFill>
                  <a:srgbClr val="0033CC"/>
                </a:solidFill>
              </a:rPr>
              <a:t>Queue&lt;uint32_t&gt;;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Note – when connecting users to providers, interface types must match.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Interfaces</a:t>
            </a:r>
            <a:r>
              <a:rPr lang="en-US" sz="2400" dirty="0" smtClean="0"/>
              <a:t> [List 3.12]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both commands from a user to a provider as well as events from a provider to a user.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Notify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enable ( );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disable ( );</a:t>
            </a:r>
          </a:p>
          <a:p>
            <a:pPr>
              <a:buNone/>
            </a:pPr>
            <a:r>
              <a:rPr lang="en-US" dirty="0" smtClean="0"/>
              <a:t>  event void </a:t>
            </a:r>
            <a:r>
              <a:rPr lang="en-US" dirty="0" smtClean="0">
                <a:solidFill>
                  <a:srgbClr val="0033CC"/>
                </a:solidFill>
              </a:rPr>
              <a:t>notify (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Notify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Notify interface has two commands. If notifications are enabled, the provider of the interface signals notify events.</a:t>
            </a:r>
          </a:p>
          <a:p>
            <a:r>
              <a:rPr lang="en-US" dirty="0" smtClean="0"/>
              <a:t>Bidirectional interfaces enable components to register </a:t>
            </a:r>
            <a:r>
              <a:rPr lang="en-US" dirty="0" smtClean="0">
                <a:solidFill>
                  <a:srgbClr val="990033"/>
                </a:solidFill>
              </a:rPr>
              <a:t>callbacks</a:t>
            </a:r>
            <a:r>
              <a:rPr lang="en-US" dirty="0" smtClean="0"/>
              <a:t> without needing function pointers.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PowerupToggleC</a:t>
            </a:r>
            <a:r>
              <a:rPr lang="en-US" dirty="0" smtClean="0"/>
              <a:t> module </a:t>
            </a:r>
            <a:r>
              <a:rPr lang="en-US" sz="2400" dirty="0" smtClean="0"/>
              <a:t>[List 3.16]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Module </a:t>
            </a:r>
            <a:r>
              <a:rPr lang="en-US" sz="2400" dirty="0" err="1" smtClean="0">
                <a:solidFill>
                  <a:srgbClr val="0033CC"/>
                </a:solidFill>
              </a:rPr>
              <a:t>PowerupToggleC</a:t>
            </a:r>
            <a:r>
              <a:rPr lang="en-US" sz="2400" dirty="0" smtClean="0">
                <a:solidFill>
                  <a:srgbClr val="0033CC"/>
                </a:solidFill>
              </a:rPr>
              <a:t>  {</a:t>
            </a:r>
          </a:p>
          <a:p>
            <a:pPr>
              <a:buNone/>
            </a:pPr>
            <a:r>
              <a:rPr lang="en-US" sz="2400" dirty="0" smtClean="0"/>
              <a:t>  uses interface </a:t>
            </a:r>
            <a:r>
              <a:rPr lang="en-US" sz="2400" dirty="0" smtClean="0">
                <a:solidFill>
                  <a:srgbClr val="0033CC"/>
                </a:solidFill>
              </a:rPr>
              <a:t>Boot;</a:t>
            </a:r>
          </a:p>
          <a:p>
            <a:pPr>
              <a:buNone/>
            </a:pPr>
            <a:r>
              <a:rPr lang="en-US" sz="2400" dirty="0" smtClean="0"/>
              <a:t>  uses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Leds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/>
              <a:t>    while </a:t>
            </a:r>
            <a:r>
              <a:rPr lang="en-US" sz="2400" dirty="0" smtClean="0">
                <a:solidFill>
                  <a:srgbClr val="0033CC"/>
                </a:solidFill>
              </a:rPr>
              <a:t>(1) {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Leds.led0Toggle ( );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Leds.led1Toggle ( );</a:t>
            </a:r>
          </a:p>
          <a:p>
            <a:pPr>
              <a:buNone/>
            </a:pPr>
            <a:r>
              <a:rPr lang="en-US" sz="2400" dirty="0" smtClean="0"/>
              <a:t>      call </a:t>
            </a:r>
            <a:r>
              <a:rPr lang="en-US" sz="2400" dirty="0" smtClean="0">
                <a:solidFill>
                  <a:srgbClr val="0033CC"/>
                </a:solidFill>
              </a:rPr>
              <a:t>Leds.led2Toggle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}  </a:t>
            </a:r>
            <a:r>
              <a:rPr lang="en-US" sz="2000" dirty="0" smtClean="0">
                <a:solidFill>
                  <a:schemeClr val="accent1"/>
                </a:solidFill>
              </a:rPr>
              <a:t>/* modules allocate state and implement executable logic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err="1" smtClean="0"/>
              <a:t>PowerupToggleAppC</a:t>
            </a:r>
            <a:r>
              <a:rPr lang="en-US" sz="3600" dirty="0" smtClean="0"/>
              <a:t> configuration </a:t>
            </a:r>
            <a:r>
              <a:rPr lang="en-US" sz="2000" dirty="0" smtClean="0"/>
              <a:t>[List 3.17]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00168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PowerupToggleAppC</a:t>
            </a:r>
            <a:r>
              <a:rPr lang="en-US" sz="2800" dirty="0" smtClean="0">
                <a:solidFill>
                  <a:srgbClr val="0033CC"/>
                </a:solidFill>
              </a:rPr>
              <a:t>  { } </a:t>
            </a:r>
          </a:p>
          <a:p>
            <a:pPr>
              <a:buNone/>
            </a:pPr>
            <a:r>
              <a:rPr lang="en-US" sz="2800" dirty="0" smtClean="0"/>
              <a:t>implementation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/>
              <a:t>  components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PowerupToggleC.Boot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MainC.Boot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PowerupToggleC.Leds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LedsC.Leds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configuration wires components by mapping names in one component’s signatures to a set of names in another component’s signature.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Get interface </a:t>
            </a:r>
            <a:r>
              <a:rPr lang="en-US" sz="2400" dirty="0" smtClean="0"/>
              <a:t>[List </a:t>
            </a:r>
            <a:r>
              <a:rPr lang="en-US" sz="2400" dirty="0" smtClean="0"/>
              <a:t>3.19]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Get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/>
              <a:t>   command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get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>
                <a:solidFill>
                  <a:srgbClr val="990033"/>
                </a:solidFill>
              </a:rPr>
              <a:t>All module variables are private.</a:t>
            </a:r>
            <a:endParaRPr lang="en-US" dirty="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nterface</a:t>
            </a:r>
            <a:r>
              <a:rPr lang="en-US" dirty="0" smtClean="0">
                <a:solidFill>
                  <a:schemeClr val="accent1"/>
                </a:solidFill>
              </a:rPr>
              <a:t>, part of </a:t>
            </a:r>
            <a:r>
              <a:rPr lang="en-US" dirty="0" err="1" smtClean="0">
                <a:solidFill>
                  <a:srgbClr val="0033CC"/>
                </a:solidFill>
              </a:rPr>
              <a:t>UserButtonC</a:t>
            </a:r>
            <a:r>
              <a:rPr lang="en-US" dirty="0" smtClean="0">
                <a:solidFill>
                  <a:schemeClr val="accent1"/>
                </a:solidFill>
              </a:rPr>
              <a:t>, demonstrates </a:t>
            </a:r>
            <a:r>
              <a:rPr lang="en-US" dirty="0" smtClean="0">
                <a:solidFill>
                  <a:schemeClr val="accent1"/>
                </a:solidFill>
              </a:rPr>
              <a:t>that </a:t>
            </a:r>
            <a:r>
              <a:rPr lang="en-US" dirty="0" smtClean="0">
                <a:solidFill>
                  <a:schemeClr val="accent1"/>
                </a:solidFill>
              </a:rPr>
              <a:t>interfaces are the only way to access to a </a:t>
            </a:r>
            <a:r>
              <a:rPr lang="en-US" dirty="0" smtClean="0">
                <a:solidFill>
                  <a:schemeClr val="accent1"/>
                </a:solidFill>
              </a:rPr>
              <a:t>variable.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Get interface </a:t>
            </a:r>
            <a:r>
              <a:rPr lang="en-US" sz="2400" dirty="0" smtClean="0"/>
              <a:t>[List </a:t>
            </a:r>
            <a:r>
              <a:rPr lang="en-US" sz="2400" dirty="0" smtClean="0"/>
              <a:t>3.20]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143536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CountingGetC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smtClean="0"/>
              <a:t>provides interface</a:t>
            </a:r>
            <a:r>
              <a:rPr lang="en-US" sz="2800" dirty="0" smtClean="0">
                <a:solidFill>
                  <a:srgbClr val="0033CC"/>
                </a:solidFill>
              </a:rPr>
              <a:t> Get&lt;uint8_t&gt;;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/>
              <a:t>i</a:t>
            </a:r>
            <a:r>
              <a:rPr lang="en-US" sz="2800" dirty="0" smtClean="0"/>
              <a:t>mplementation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 uint8_t count;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 command </a:t>
            </a:r>
            <a:r>
              <a:rPr lang="en-US" sz="2800" dirty="0" smtClean="0">
                <a:solidFill>
                  <a:srgbClr val="0033CC"/>
                </a:solidFill>
              </a:rPr>
              <a:t>uint8_t  </a:t>
            </a:r>
            <a:r>
              <a:rPr lang="en-US" sz="2800" dirty="0" err="1" smtClean="0">
                <a:solidFill>
                  <a:srgbClr val="0033CC"/>
                </a:solidFill>
              </a:rPr>
              <a:t>Get.get</a:t>
            </a:r>
            <a:r>
              <a:rPr lang="en-US" sz="2800" dirty="0" smtClean="0">
                <a:solidFill>
                  <a:srgbClr val="0033CC"/>
                </a:solidFill>
              </a:rPr>
              <a:t>  ( ) 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   </a:t>
            </a:r>
            <a:r>
              <a:rPr lang="en-US" sz="2800" dirty="0" smtClean="0"/>
              <a:t> return </a:t>
            </a:r>
            <a:r>
              <a:rPr lang="en-US" sz="2800" dirty="0" smtClean="0">
                <a:solidFill>
                  <a:srgbClr val="0033CC"/>
                </a:solidFill>
              </a:rPr>
              <a:t>count++;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CountingGetC</a:t>
            </a:r>
            <a:r>
              <a:rPr lang="en-US" dirty="0" smtClean="0"/>
              <a:t> module </a:t>
            </a:r>
            <a:r>
              <a:rPr lang="en-US" sz="2400" dirty="0" smtClean="0"/>
              <a:t>[List 3.20]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module </a:t>
            </a:r>
            <a:r>
              <a:rPr lang="en-US" dirty="0" err="1" smtClean="0">
                <a:solidFill>
                  <a:srgbClr val="0033CC"/>
                </a:solidFill>
              </a:rPr>
              <a:t>CountingGetC</a:t>
            </a:r>
            <a:r>
              <a:rPr lang="en-US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Get &lt;uint8_t&gt;;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implementation </a:t>
            </a:r>
            <a:r>
              <a:rPr lang="en-US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33CC"/>
                </a:solidFill>
              </a:rPr>
              <a:t>uint8_t count;</a:t>
            </a:r>
          </a:p>
          <a:p>
            <a:pPr>
              <a:buNone/>
            </a:pPr>
            <a:r>
              <a:rPr lang="en-US" dirty="0" smtClean="0"/>
              <a:t>  command </a:t>
            </a:r>
            <a:r>
              <a:rPr lang="en-US" dirty="0" smtClean="0">
                <a:solidFill>
                  <a:srgbClr val="0033CC"/>
                </a:solidFill>
              </a:rPr>
              <a:t>uint8_t </a:t>
            </a:r>
            <a:r>
              <a:rPr lang="en-US" dirty="0" err="1" smtClean="0">
                <a:solidFill>
                  <a:srgbClr val="0033CC"/>
                </a:solidFill>
              </a:rPr>
              <a:t>Get.get</a:t>
            </a:r>
            <a:r>
              <a:rPr lang="en-US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  </a:t>
            </a:r>
            <a:r>
              <a:rPr lang="en-US" dirty="0" smtClean="0"/>
              <a:t>return</a:t>
            </a:r>
            <a:r>
              <a:rPr lang="en-US" dirty="0" smtClean="0">
                <a:solidFill>
                  <a:srgbClr val="0033CC"/>
                </a:solidFill>
              </a:rPr>
              <a:t> count++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072562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3300"/>
                </a:solidFill>
              </a:rPr>
              <a:t>TinyOS</a:t>
            </a:r>
            <a:r>
              <a:rPr lang="en-US" dirty="0" smtClean="0">
                <a:solidFill>
                  <a:srgbClr val="FF3300"/>
                </a:solidFill>
              </a:rPr>
              <a:t>:: </a:t>
            </a:r>
            <a:r>
              <a:rPr lang="en-US" dirty="0" smtClean="0"/>
              <a:t>a general, embedded, </a:t>
            </a:r>
            <a:r>
              <a:rPr lang="en-US" dirty="0" smtClean="0">
                <a:solidFill>
                  <a:srgbClr val="990033"/>
                </a:solidFill>
              </a:rPr>
              <a:t>lightweight</a:t>
            </a:r>
            <a:r>
              <a:rPr lang="en-US" dirty="0" smtClean="0"/>
              <a:t> operating system designed for </a:t>
            </a:r>
            <a:r>
              <a:rPr lang="en-US" dirty="0" smtClean="0">
                <a:solidFill>
                  <a:srgbClr val="0033CC"/>
                </a:solidFill>
              </a:rPr>
              <a:t>low-power</a:t>
            </a:r>
            <a:r>
              <a:rPr lang="en-US" dirty="0" smtClean="0"/>
              <a:t> wireless sensors developed at UC Berkeley.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provides a set of services and abstractions to make building sensor network applications easier.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It defines a </a:t>
            </a:r>
            <a:r>
              <a:rPr lang="en-US" sz="2400" dirty="0" smtClean="0">
                <a:solidFill>
                  <a:schemeClr val="accent1"/>
                </a:solidFill>
              </a:rPr>
              <a:t>concurrency execution model </a:t>
            </a:r>
            <a:r>
              <a:rPr lang="en-US" sz="2400" dirty="0" smtClean="0"/>
              <a:t>that emphasizes building applications from reusable services and components while avoiding unforeseen interactions.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443914" cy="5214974"/>
          </a:xfrm>
        </p:spPr>
        <p:txBody>
          <a:bodyPr/>
          <a:lstStyle/>
          <a:p>
            <a:r>
              <a:rPr lang="en-US" sz="2800" dirty="0" smtClean="0"/>
              <a:t>Have multiple instances unlike hardware singletons.</a:t>
            </a:r>
          </a:p>
          <a:p>
            <a:r>
              <a:rPr lang="en-US" sz="2800" dirty="0" smtClean="0"/>
              <a:t>Generic components have the keyword </a:t>
            </a:r>
            <a:r>
              <a:rPr lang="en-US" sz="2800" dirty="0" smtClean="0">
                <a:solidFill>
                  <a:srgbClr val="990033"/>
                </a:solidFill>
              </a:rPr>
              <a:t>generic</a:t>
            </a:r>
            <a:r>
              <a:rPr lang="en-US" sz="2800" dirty="0" smtClean="0"/>
              <a:t> before their signature:</a:t>
            </a:r>
          </a:p>
          <a:p>
            <a:pPr>
              <a:buNone/>
            </a:pPr>
            <a:r>
              <a:rPr lang="en-US" sz="2800" dirty="0" smtClean="0"/>
              <a:t>generic 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800" dirty="0" smtClean="0"/>
              <a:t>   provides interface </a:t>
            </a:r>
            <a:r>
              <a:rPr lang="en-US" sz="2800" dirty="0" smtClean="0">
                <a:solidFill>
                  <a:srgbClr val="0033CC"/>
                </a:solidFill>
              </a:rPr>
              <a:t>Timer 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sz="2800" dirty="0" smtClean="0"/>
              <a:t>Configurations must instantiate using </a:t>
            </a:r>
            <a:r>
              <a:rPr lang="en-US" sz="2800" dirty="0" smtClean="0">
                <a:solidFill>
                  <a:srgbClr val="0033CC"/>
                </a:solidFill>
              </a:rPr>
              <a:t>new 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…</a:t>
            </a:r>
          </a:p>
          <a:p>
            <a:pPr>
              <a:buNone/>
            </a:pPr>
            <a:r>
              <a:rPr lang="en-US" sz="2800" dirty="0" smtClean="0"/>
              <a:t>components  new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 </a:t>
            </a:r>
            <a:r>
              <a:rPr lang="en-US" sz="2800" dirty="0" smtClean="0"/>
              <a:t>as </a:t>
            </a:r>
            <a:r>
              <a:rPr lang="en-US" sz="2800" dirty="0" smtClean="0">
                <a:solidFill>
                  <a:srgbClr val="0033CC"/>
                </a:solidFill>
              </a:rPr>
              <a:t>Timer0;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Split-phase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80" y="1000108"/>
            <a:ext cx="8686800" cy="5143536"/>
          </a:xfrm>
        </p:spPr>
        <p:txBody>
          <a:bodyPr/>
          <a:lstStyle/>
          <a:p>
            <a:r>
              <a:rPr lang="en-US" sz="2800" dirty="0" smtClean="0"/>
              <a:t>Hardware is almost always </a:t>
            </a:r>
            <a:r>
              <a:rPr lang="en-US" sz="2800" dirty="0" smtClean="0">
                <a:solidFill>
                  <a:schemeClr val="accent2"/>
                </a:solidFill>
              </a:rPr>
              <a:t>split-phase</a:t>
            </a:r>
            <a:r>
              <a:rPr lang="en-US" sz="2800" dirty="0" smtClean="0"/>
              <a:t> rather than </a:t>
            </a:r>
            <a:r>
              <a:rPr lang="en-US" sz="2800" dirty="0" smtClean="0">
                <a:solidFill>
                  <a:schemeClr val="accent2"/>
                </a:solidFill>
              </a:rPr>
              <a:t>blocking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 </a:t>
            </a:r>
            <a:r>
              <a:rPr lang="en-US" sz="2800" dirty="0" smtClean="0">
                <a:solidFill>
                  <a:schemeClr val="accent2"/>
                </a:solidFill>
              </a:rPr>
              <a:t>split-phase</a:t>
            </a:r>
            <a:r>
              <a:rPr lang="en-US" sz="2800" dirty="0" smtClean="0"/>
              <a:t> operations, the request that initiates an operation completes immediately.</a:t>
            </a:r>
          </a:p>
          <a:p>
            <a:r>
              <a:rPr lang="en-US" sz="2800" dirty="0" smtClean="0"/>
              <a:t>Actual completion of the operation is signaled by a separate </a:t>
            </a:r>
            <a:r>
              <a:rPr lang="en-US" sz="2800" dirty="0" smtClean="0">
                <a:solidFill>
                  <a:schemeClr val="accent2"/>
                </a:solidFill>
              </a:rPr>
              <a:t>callback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To save RAM space, </a:t>
            </a:r>
            <a:r>
              <a:rPr lang="en-US" sz="2800" dirty="0" err="1" smtClean="0"/>
              <a:t>TinyOS</a:t>
            </a:r>
            <a:r>
              <a:rPr lang="en-US" sz="2800" dirty="0" smtClean="0"/>
              <a:t> does not use </a:t>
            </a:r>
            <a:r>
              <a:rPr lang="en-US" sz="2800" dirty="0" smtClean="0">
                <a:solidFill>
                  <a:srgbClr val="0033CC"/>
                </a:solidFill>
              </a:rPr>
              <a:t>multiple threads</a:t>
            </a:r>
            <a:r>
              <a:rPr lang="en-US" sz="2800" dirty="0" smtClean="0"/>
              <a:t>, but rather uses </a:t>
            </a:r>
            <a:r>
              <a:rPr lang="en-US" sz="2800" dirty="0" smtClean="0">
                <a:solidFill>
                  <a:srgbClr val="0033CC"/>
                </a:solidFill>
              </a:rPr>
              <a:t>bidirectional split-phase software interfaces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990033"/>
                </a:solidFill>
              </a:rPr>
              <a:t>command</a:t>
            </a:r>
            <a:r>
              <a:rPr lang="en-US" sz="2400" dirty="0" smtClean="0"/>
              <a:t> starts the operation.</a:t>
            </a:r>
          </a:p>
          <a:p>
            <a:pPr lvl="1"/>
            <a:r>
              <a:rPr lang="en-US" sz="2400" dirty="0" smtClean="0"/>
              <a:t>An event </a:t>
            </a:r>
            <a:r>
              <a:rPr lang="en-US" sz="2400" dirty="0" smtClean="0">
                <a:solidFill>
                  <a:srgbClr val="990033"/>
                </a:solidFill>
              </a:rPr>
              <a:t>signals</a:t>
            </a:r>
            <a:r>
              <a:rPr lang="en-US" sz="2400" dirty="0" smtClean="0"/>
              <a:t> the operation is complete.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929718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33CC"/>
                </a:solidFill>
              </a:rPr>
              <a:t>Read</a:t>
            </a:r>
            <a:r>
              <a:rPr lang="en-US" dirty="0" smtClean="0"/>
              <a:t> interface is the basic </a:t>
            </a:r>
            <a:r>
              <a:rPr lang="en-US" dirty="0" err="1" smtClean="0"/>
              <a:t>TinyOS</a:t>
            </a:r>
            <a:r>
              <a:rPr lang="en-US" dirty="0" smtClean="0"/>
              <a:t> interface for </a:t>
            </a:r>
            <a:r>
              <a:rPr lang="en-US" dirty="0" smtClean="0">
                <a:solidFill>
                  <a:schemeClr val="accent2"/>
                </a:solidFill>
              </a:rPr>
              <a:t>split-phase</a:t>
            </a:r>
            <a:r>
              <a:rPr lang="en-US" dirty="0" smtClean="0"/>
              <a:t> data acquisition.</a:t>
            </a:r>
          </a:p>
          <a:p>
            <a:pPr>
              <a:buNone/>
            </a:pPr>
            <a:r>
              <a:rPr lang="en-US" dirty="0" smtClean="0"/>
              <a:t>Most sensor drivers provide Read which is generic:</a:t>
            </a:r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Read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command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read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event void </a:t>
            </a:r>
            <a:r>
              <a:rPr lang="en-US" dirty="0" err="1" smtClean="0">
                <a:solidFill>
                  <a:srgbClr val="0033CC"/>
                </a:solidFill>
              </a:rPr>
              <a:t>readDone</a:t>
            </a:r>
            <a:r>
              <a:rPr lang="en-US" dirty="0" smtClean="0">
                <a:solidFill>
                  <a:srgbClr val="0033CC"/>
                </a:solidFill>
              </a:rPr>
              <a:t> (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</a:t>
            </a:r>
            <a:r>
              <a:rPr lang="en-US" dirty="0" err="1" smtClean="0"/>
              <a:t>TinyOS</a:t>
            </a:r>
            <a:r>
              <a:rPr lang="en-US" dirty="0" smtClean="0"/>
              <a:t> packet transmission interface, </a:t>
            </a:r>
            <a:r>
              <a:rPr lang="en-US" dirty="0" smtClean="0">
                <a:solidFill>
                  <a:srgbClr val="0033CC"/>
                </a:solidFill>
              </a:rPr>
              <a:t>Send</a:t>
            </a:r>
            <a:r>
              <a:rPr lang="en-US" dirty="0" smtClean="0"/>
              <a:t>, is also a split-phase operation.</a:t>
            </a:r>
          </a:p>
          <a:p>
            <a:r>
              <a:rPr lang="en-US" dirty="0" smtClean="0"/>
              <a:t>It is more complex because it requires passing a pointer for a packet to transmit.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Split-Phase Send Interface </a:t>
            </a:r>
            <a:r>
              <a:rPr lang="en-US" sz="2400" dirty="0" smtClean="0"/>
              <a:t>[List 3.26]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Send {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send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unint8_t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event void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  cancel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void* </a:t>
            </a:r>
            <a:r>
              <a:rPr lang="en-US" sz="2400" dirty="0" err="1" smtClean="0">
                <a:solidFill>
                  <a:srgbClr val="0033CC"/>
                </a:solidFill>
              </a:rPr>
              <a:t>getPayload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command</a:t>
            </a:r>
            <a:r>
              <a:rPr lang="en-US" sz="2400" dirty="0" smtClean="0">
                <a:solidFill>
                  <a:srgbClr val="0033CC"/>
                </a:solidFill>
              </a:rPr>
              <a:t> uint8_t </a:t>
            </a:r>
            <a:r>
              <a:rPr lang="en-US" sz="2400" dirty="0" err="1" smtClean="0">
                <a:solidFill>
                  <a:srgbClr val="0033CC"/>
                </a:solidFill>
              </a:rPr>
              <a:t>maxPayloadLength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Split-Phase Send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800600"/>
          </a:xfrm>
        </p:spPr>
        <p:txBody>
          <a:bodyPr/>
          <a:lstStyle/>
          <a:p>
            <a:r>
              <a:rPr lang="en-US" sz="2800" dirty="0" smtClean="0"/>
              <a:t>A provider of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defines the </a:t>
            </a:r>
            <a:r>
              <a:rPr lang="en-US" sz="2800" dirty="0" smtClean="0">
                <a:solidFill>
                  <a:srgbClr val="0033CC"/>
                </a:solidFill>
              </a:rPr>
              <a:t>send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33CC"/>
                </a:solidFill>
              </a:rPr>
              <a:t>cancel</a:t>
            </a:r>
            <a:r>
              <a:rPr lang="en-US" sz="2800" dirty="0" smtClean="0"/>
              <a:t> functions and can </a:t>
            </a:r>
            <a:r>
              <a:rPr lang="en-US" sz="2800" i="1" dirty="0" smtClean="0">
                <a:solidFill>
                  <a:schemeClr val="accent2"/>
                </a:solidFill>
              </a:rPr>
              <a:t>signal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event.</a:t>
            </a:r>
          </a:p>
          <a:p>
            <a:r>
              <a:rPr lang="en-US" sz="2800" dirty="0" smtClean="0"/>
              <a:t>A user of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needs to define the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/>
              <a:t> event and can </a:t>
            </a:r>
            <a:r>
              <a:rPr lang="en-US" sz="2800" i="1" dirty="0" smtClean="0">
                <a:solidFill>
                  <a:schemeClr val="accent2"/>
                </a:solidFill>
              </a:rPr>
              <a:t>call</a:t>
            </a:r>
            <a:r>
              <a:rPr lang="en-US" sz="2800" i="1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33CC"/>
                </a:solidFill>
              </a:rPr>
              <a:t>cancel</a:t>
            </a:r>
            <a:r>
              <a:rPr lang="en-US" sz="2800" dirty="0" smtClean="0"/>
              <a:t> commands.</a:t>
            </a:r>
          </a:p>
          <a:p>
            <a:r>
              <a:rPr lang="en-US" sz="2800" dirty="0" smtClean="0"/>
              <a:t>When a </a:t>
            </a:r>
            <a:r>
              <a:rPr lang="en-US" sz="2800" dirty="0" smtClean="0">
                <a:solidFill>
                  <a:srgbClr val="0033CC"/>
                </a:solidFill>
              </a:rPr>
              <a:t>send</a:t>
            </a:r>
            <a:r>
              <a:rPr lang="en-US" sz="2800" dirty="0" smtClean="0"/>
              <a:t> call returns </a:t>
            </a:r>
            <a:r>
              <a:rPr lang="en-US" sz="2800" dirty="0" smtClean="0">
                <a:solidFill>
                  <a:schemeClr val="accent1"/>
                </a:solidFill>
              </a:rPr>
              <a:t>SUCCESS</a:t>
            </a:r>
            <a:r>
              <a:rPr lang="en-US" sz="2800" dirty="0" smtClean="0"/>
              <a:t>, the </a:t>
            </a:r>
            <a:r>
              <a:rPr lang="en-US" sz="2800" dirty="0" err="1" smtClean="0"/>
              <a:t>msg</a:t>
            </a:r>
            <a:r>
              <a:rPr lang="en-US" sz="2800" dirty="0" smtClean="0"/>
              <a:t> parameter has been passed to the provider which tries to send the packet.</a:t>
            </a:r>
          </a:p>
          <a:p>
            <a:r>
              <a:rPr lang="en-US" sz="2800" dirty="0" smtClean="0"/>
              <a:t>When the </a:t>
            </a:r>
            <a:r>
              <a:rPr lang="en-US" sz="2800" dirty="0" smtClean="0">
                <a:solidFill>
                  <a:srgbClr val="0033CC"/>
                </a:solidFill>
              </a:rPr>
              <a:t>send </a:t>
            </a:r>
            <a:r>
              <a:rPr lang="en-US" sz="2800" dirty="0" smtClean="0"/>
              <a:t>completes, the provider signals </a:t>
            </a:r>
            <a:r>
              <a:rPr lang="en-US" sz="2800" dirty="0" err="1" smtClean="0">
                <a:solidFill>
                  <a:srgbClr val="0033CC"/>
                </a:solidFill>
              </a:rPr>
              <a:t>sendDone</a:t>
            </a:r>
            <a:r>
              <a:rPr lang="en-US" sz="2800" dirty="0" smtClean="0"/>
              <a:t>, passing the pointer back to the user.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Introduction to </a:t>
            </a:r>
            <a:r>
              <a:rPr lang="en-US" sz="4000" dirty="0" err="1" smtClean="0"/>
              <a:t>TinyOS</a:t>
            </a:r>
            <a:r>
              <a:rPr lang="en-US" sz="4000" dirty="0" smtClean="0"/>
              <a:t>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nesC</a:t>
            </a:r>
            <a:endParaRPr lang="en-US" dirty="0" smtClean="0"/>
          </a:p>
          <a:p>
            <a:r>
              <a:rPr lang="en-US" dirty="0" smtClean="0"/>
              <a:t>Component Model</a:t>
            </a:r>
          </a:p>
          <a:p>
            <a:pPr lvl="1"/>
            <a:r>
              <a:rPr lang="en-US" dirty="0" smtClean="0"/>
              <a:t>Components, interfaces, wiring</a:t>
            </a:r>
          </a:p>
          <a:p>
            <a:pPr lvl="1"/>
            <a:r>
              <a:rPr lang="en-US" dirty="0" smtClean="0"/>
              <a:t>Commands and events; user and provider;</a:t>
            </a:r>
          </a:p>
          <a:p>
            <a:pPr lvl="1"/>
            <a:r>
              <a:rPr lang="en-US" dirty="0" smtClean="0"/>
              <a:t>Modules and configurations</a:t>
            </a:r>
          </a:p>
          <a:p>
            <a:pPr lvl="1"/>
            <a:r>
              <a:rPr lang="en-US" dirty="0" smtClean="0"/>
              <a:t>Wiring and callbacks</a:t>
            </a:r>
          </a:p>
          <a:p>
            <a:r>
              <a:rPr lang="en-US" dirty="0" smtClean="0"/>
              <a:t>Concurrency Model</a:t>
            </a:r>
          </a:p>
          <a:p>
            <a:pPr lvl="1"/>
            <a:r>
              <a:rPr lang="en-US" dirty="0" smtClean="0"/>
              <a:t>Tasks and event handlers.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800600"/>
          </a:xfrm>
        </p:spPr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Signatures and implementation blocks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 Commands and events</a:t>
            </a:r>
          </a:p>
          <a:p>
            <a:pPr lvl="1"/>
            <a:r>
              <a:rPr lang="en-US" dirty="0" smtClean="0"/>
              <a:t> Generic and bidirectional  (</a:t>
            </a:r>
            <a:r>
              <a:rPr lang="en-US" dirty="0" smtClean="0">
                <a:solidFill>
                  <a:schemeClr val="accent2"/>
                </a:solidFill>
              </a:rPr>
              <a:t>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Wiring</a:t>
            </a:r>
          </a:p>
          <a:p>
            <a:r>
              <a:rPr lang="en-US" dirty="0" smtClean="0"/>
              <a:t>Generic components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Split-Phase Operation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Read and Send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 to </a:t>
            </a:r>
            <a:r>
              <a:rPr lang="en-US" sz="4000" dirty="0" err="1" smtClean="0"/>
              <a:t>TinyOS</a:t>
            </a:r>
            <a:r>
              <a:rPr lang="en-US" sz="4000" dirty="0" smtClean="0"/>
              <a:t> Summary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42910" y="1357298"/>
            <a:ext cx="7786742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Application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85786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Timer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786050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Sensors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14876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Routing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643702" y="3000372"/>
            <a:ext cx="1643074" cy="914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r>
              <a:rPr lang="en-US" b="1" dirty="0" smtClean="0"/>
              <a:t>Radio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4" name="Straight Connector 13"/>
          <p:cNvCxnSpPr>
            <a:stCxn id="9" idx="0"/>
          </p:cNvCxnSpPr>
          <p:nvPr/>
        </p:nvCxnSpPr>
        <p:spPr bwMode="auto">
          <a:xfrm rot="5400000" flipH="1" flipV="1">
            <a:off x="1267991" y="2625324"/>
            <a:ext cx="714380" cy="3571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10" idx="0"/>
          </p:cNvCxnSpPr>
          <p:nvPr/>
        </p:nvCxnSpPr>
        <p:spPr bwMode="auto">
          <a:xfrm rot="16200000" flipH="1">
            <a:off x="3232537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1" idx="0"/>
          </p:cNvCxnSpPr>
          <p:nvPr/>
        </p:nvCxnSpPr>
        <p:spPr bwMode="auto">
          <a:xfrm rot="16200000" flipH="1">
            <a:off x="5161363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2" idx="0"/>
          </p:cNvCxnSpPr>
          <p:nvPr/>
        </p:nvCxnSpPr>
        <p:spPr bwMode="auto">
          <a:xfrm rot="16200000" flipH="1">
            <a:off x="7090189" y="2625322"/>
            <a:ext cx="714380" cy="35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0974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Figure 1.3 </a:t>
            </a:r>
            <a:r>
              <a:rPr lang="en-US" sz="2400" dirty="0" smtClean="0"/>
              <a:t>Example application architecture. Application code uses a timer to act periodically, sensors to collect data, and a routing layer to deliver data to a sink.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143768" y="5643578"/>
            <a:ext cx="1700218" cy="571504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omic Sans MS" pitchFamily="66" charset="0"/>
              </a:rPr>
              <a:t>Levis &amp; Gay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8634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TinyOS</a:t>
            </a:r>
            <a:r>
              <a:rPr lang="en-US" dirty="0" smtClean="0"/>
              <a:t> system, libraries and applications are written in </a:t>
            </a:r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i="1" dirty="0" smtClean="0">
                <a:solidFill>
                  <a:srgbClr val="990033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dirty="0" smtClean="0">
                <a:solidFill>
                  <a:srgbClr val="990033"/>
                </a:solidFill>
              </a:rPr>
              <a:t>, </a:t>
            </a:r>
            <a:r>
              <a:rPr lang="en-US" dirty="0" smtClean="0"/>
              <a:t>a dialect of C, has features to reduce RAM use and help prevent race conditions.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nesC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applications are built from </a:t>
            </a:r>
            <a:r>
              <a:rPr lang="en-US" dirty="0" smtClean="0">
                <a:solidFill>
                  <a:srgbClr val="0033CC"/>
                </a:solidFill>
              </a:rPr>
              <a:t>components </a:t>
            </a:r>
            <a:r>
              <a:rPr lang="en-US" dirty="0" smtClean="0"/>
              <a:t>with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well-defined bidirectional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linked together to form an executable.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5024454"/>
          </a:xfrm>
        </p:spPr>
        <p:txBody>
          <a:bodyPr/>
          <a:lstStyle/>
          <a:p>
            <a:r>
              <a:rPr lang="en-US" dirty="0" smtClean="0"/>
              <a:t>Provides three features to make writing systems and applications easier: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33CC"/>
                </a:solidFill>
              </a:rPr>
              <a:t>component model </a:t>
            </a:r>
            <a:r>
              <a:rPr lang="en-US" sz="2400" dirty="0" smtClean="0"/>
              <a:t>which defines how to write small, reusable pieces of code and compose them into larger abstractions.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33CC"/>
                </a:solidFill>
              </a:rPr>
              <a:t>concurrent execution model </a:t>
            </a:r>
            <a:r>
              <a:rPr lang="en-US" sz="2400" dirty="0" smtClean="0"/>
              <a:t>which defines how components interleave their computations and how interrupt and non-interrupt code interact.</a:t>
            </a:r>
          </a:p>
          <a:p>
            <a:pPr lvl="1"/>
            <a:r>
              <a:rPr lang="en-US" sz="2400" dirty="0" smtClean="0"/>
              <a:t>application program interfaces (APIs), services, component libraries and an </a:t>
            </a:r>
            <a:r>
              <a:rPr lang="en-US" sz="2400" dirty="0" smtClean="0">
                <a:solidFill>
                  <a:srgbClr val="0033CC"/>
                </a:solidFill>
              </a:rPr>
              <a:t>overall component structure </a:t>
            </a:r>
            <a:r>
              <a:rPr lang="en-US" sz="2400" dirty="0" smtClean="0"/>
              <a:t>that simplifies writing new applications and services.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71406" y="0"/>
            <a:ext cx="8643966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3600" dirty="0">
                <a:solidFill>
                  <a:schemeClr val="bg1"/>
                </a:solidFill>
              </a:rPr>
              <a:t>A Operating System for Tiny Devices?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609600" y="1000108"/>
            <a:ext cx="80772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Main Concept</a:t>
            </a: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>
                <a:solidFill>
                  <a:schemeClr val="hlink"/>
                </a:solidFill>
              </a:rPr>
              <a:t>HURRY UP AND SLEEP!!</a:t>
            </a:r>
          </a:p>
          <a:p>
            <a:pPr marL="1143000" lvl="2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altLang="zh-CN" sz="1600" dirty="0">
                <a:solidFill>
                  <a:schemeClr val="hlink"/>
                </a:solidFill>
              </a:rPr>
              <a:t>Sleep as often as possible to save </a:t>
            </a:r>
            <a:r>
              <a:rPr lang="en-US" altLang="zh-CN" sz="1600" dirty="0" smtClean="0">
                <a:solidFill>
                  <a:schemeClr val="hlink"/>
                </a:solidFill>
              </a:rPr>
              <a:t>power.</a:t>
            </a:r>
            <a:endParaRPr lang="en-US" altLang="zh-CN" sz="1600" dirty="0">
              <a:solidFill>
                <a:schemeClr val="hlink"/>
              </a:solidFill>
            </a:endParaRP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>
                <a:solidFill>
                  <a:schemeClr val="hlink"/>
                </a:solidFill>
              </a:rPr>
              <a:t>provide framework for concurrency and </a:t>
            </a:r>
            <a:r>
              <a:rPr lang="en-US" altLang="zh-CN" sz="1800" dirty="0" smtClean="0">
                <a:solidFill>
                  <a:schemeClr val="hlink"/>
                </a:solidFill>
              </a:rPr>
              <a:t>modularity.</a:t>
            </a:r>
            <a:endParaRPr lang="en-US" altLang="zh-CN" sz="1800" dirty="0">
              <a:solidFill>
                <a:schemeClr val="hlink"/>
              </a:solidFill>
            </a:endParaRPr>
          </a:p>
          <a:p>
            <a:pPr marL="1143000" lvl="2" indent="-228600" algn="l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US" altLang="zh-CN" sz="1600" dirty="0">
                <a:solidFill>
                  <a:schemeClr val="hlink"/>
                </a:solidFill>
              </a:rPr>
              <a:t>Commands, events, tasks</a:t>
            </a: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>
                <a:solidFill>
                  <a:schemeClr val="hlink"/>
                </a:solidFill>
              </a:rPr>
              <a:t>interleaving flows, events - never poll, never </a:t>
            </a:r>
            <a:r>
              <a:rPr lang="en-US" altLang="zh-CN" sz="1800" dirty="0" smtClean="0">
                <a:solidFill>
                  <a:schemeClr val="hlink"/>
                </a:solidFill>
              </a:rPr>
              <a:t>block.</a:t>
            </a:r>
            <a:endParaRPr lang="en-US" altLang="zh-CN" sz="14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Separation of construction and </a:t>
            </a:r>
            <a:r>
              <a:rPr lang="en-US" altLang="zh-CN" sz="2000" dirty="0" smtClean="0"/>
              <a:t>composition.</a:t>
            </a:r>
            <a:endParaRPr lang="en-US" altLang="zh-CN" sz="20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Programs are built out of </a:t>
            </a:r>
            <a:r>
              <a:rPr lang="en-US" altLang="zh-CN" sz="2000" b="1" dirty="0" smtClean="0">
                <a:solidFill>
                  <a:srgbClr val="1F1FFF"/>
                </a:solidFill>
              </a:rPr>
              <a:t>components</a:t>
            </a:r>
            <a:r>
              <a:rPr lang="en-US" altLang="zh-CN" sz="2000" dirty="0" smtClean="0">
                <a:solidFill>
                  <a:srgbClr val="1F1FFF"/>
                </a:solidFill>
              </a:rPr>
              <a:t>.</a:t>
            </a:r>
            <a:endParaRPr lang="en-US" altLang="zh-CN" sz="2000" dirty="0">
              <a:solidFill>
                <a:srgbClr val="1F1FFF"/>
              </a:solidFill>
            </a:endParaRPr>
          </a:p>
          <a:p>
            <a:pPr marL="685800" lvl="1" indent="-2286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Libraries and components are written in </a:t>
            </a:r>
            <a:r>
              <a:rPr lang="en-US" altLang="zh-CN" sz="1800" dirty="0" err="1"/>
              <a:t>nesC</a:t>
            </a:r>
            <a:r>
              <a:rPr lang="en-US" altLang="zh-CN" sz="1800" dirty="0"/>
              <a:t>.</a:t>
            </a:r>
          </a:p>
          <a:p>
            <a:pPr marL="685800" lvl="1" indent="-2286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Applications are too -- just additional components composed with the OS components</a:t>
            </a:r>
            <a:endParaRPr lang="en-US" altLang="zh-CN" sz="1800" dirty="0">
              <a:solidFill>
                <a:srgbClr val="1F1FFF"/>
              </a:solidFill>
            </a:endParaRPr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Each component is specified by an </a:t>
            </a:r>
            <a:r>
              <a:rPr lang="en-US" altLang="zh-CN" sz="2000" b="1" dirty="0" smtClean="0">
                <a:solidFill>
                  <a:srgbClr val="1F1FFF"/>
                </a:solidFill>
              </a:rPr>
              <a:t>interface</a:t>
            </a:r>
            <a:r>
              <a:rPr lang="en-US" altLang="zh-CN" sz="2000" dirty="0" smtClean="0">
                <a:solidFill>
                  <a:srgbClr val="1F1FFF"/>
                </a:solidFill>
              </a:rPr>
              <a:t>.</a:t>
            </a:r>
            <a:endParaRPr lang="en-US" altLang="zh-CN" sz="2000" dirty="0">
              <a:solidFill>
                <a:srgbClr val="1F1FFF"/>
              </a:solidFill>
            </a:endParaRPr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Provides “hooks” for wiring components </a:t>
            </a:r>
            <a:r>
              <a:rPr lang="en-US" altLang="zh-CN" sz="1800" dirty="0" smtClean="0"/>
              <a:t>together.</a:t>
            </a:r>
            <a:endParaRPr lang="en-US" altLang="zh-CN" sz="1800" dirty="0"/>
          </a:p>
          <a:p>
            <a:pPr marL="285750" indent="-285750"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2000" dirty="0"/>
              <a:t>Components are </a:t>
            </a:r>
            <a:r>
              <a:rPr lang="en-US" altLang="zh-CN" sz="2000" b="1" dirty="0">
                <a:solidFill>
                  <a:srgbClr val="0033CC"/>
                </a:solidFill>
              </a:rPr>
              <a:t>statically wired </a:t>
            </a:r>
            <a:r>
              <a:rPr lang="en-US" altLang="zh-CN" sz="2000" dirty="0"/>
              <a:t>together based on their </a:t>
            </a:r>
            <a:r>
              <a:rPr lang="en-US" altLang="zh-CN" sz="2000" dirty="0" smtClean="0"/>
              <a:t>interfaces.</a:t>
            </a:r>
            <a:endParaRPr lang="en-US" altLang="zh-CN" sz="2000" dirty="0"/>
          </a:p>
          <a:p>
            <a:pPr marL="685800" lvl="1" indent="-2286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zh-CN" sz="1800" dirty="0"/>
              <a:t>Increases runtime </a:t>
            </a:r>
            <a:r>
              <a:rPr lang="en-US" altLang="zh-CN" sz="1800" dirty="0" smtClean="0"/>
              <a:t>efficiency. </a:t>
            </a:r>
            <a:endParaRPr lang="en-US" altLang="zh-CN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514988" y="5857892"/>
            <a:ext cx="3486168" cy="35719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Comnet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TinyOS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Tutorial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000108"/>
            <a:ext cx="9001156" cy="4800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33CC"/>
                </a:solidFill>
              </a:rPr>
              <a:t>component</a:t>
            </a:r>
            <a:r>
              <a:rPr lang="en-US" dirty="0" smtClean="0"/>
              <a:t> provides and uses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These interfaces are the only point of access to the component and are bi-directional.</a:t>
            </a:r>
          </a:p>
          <a:p>
            <a:r>
              <a:rPr lang="en-US" dirty="0" smtClean="0"/>
              <a:t>An interface declares a set of functions called </a:t>
            </a:r>
            <a:r>
              <a:rPr lang="en-US" dirty="0" smtClean="0">
                <a:solidFill>
                  <a:srgbClr val="990033"/>
                </a:solidFill>
              </a:rPr>
              <a:t>commands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interface’s </a:t>
            </a:r>
            <a:r>
              <a:rPr lang="en-US" i="1" dirty="0" smtClean="0">
                <a:solidFill>
                  <a:schemeClr val="accent1"/>
                </a:solidFill>
              </a:rPr>
              <a:t>user</a:t>
            </a:r>
            <a:r>
              <a:rPr lang="en-US" dirty="0" smtClean="0"/>
              <a:t> makes requests (</a:t>
            </a:r>
            <a:r>
              <a:rPr lang="en-US" dirty="0" smtClean="0">
                <a:solidFill>
                  <a:srgbClr val="990033"/>
                </a:solidFill>
              </a:rPr>
              <a:t>calls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commands</a:t>
            </a:r>
            <a:r>
              <a:rPr lang="en-US" dirty="0" smtClean="0"/>
              <a:t>) on the interface’s </a:t>
            </a:r>
            <a:r>
              <a:rPr lang="en-US" i="1" dirty="0" smtClean="0">
                <a:solidFill>
                  <a:schemeClr val="accent1"/>
                </a:solidFill>
              </a:rPr>
              <a:t>provider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provider makes callbacks (</a:t>
            </a:r>
            <a:r>
              <a:rPr lang="en-US" dirty="0" smtClean="0">
                <a:solidFill>
                  <a:srgbClr val="990033"/>
                </a:solidFill>
              </a:rPr>
              <a:t>signals events</a:t>
            </a:r>
            <a:r>
              <a:rPr lang="en-US" dirty="0" smtClean="0"/>
              <a:t>) to the interface’s user.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TinyOS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3527</TotalTime>
  <Words>2518</Words>
  <Application>Microsoft Office PowerPoint</Application>
  <PresentationFormat>On-screen Show (4:3)</PresentationFormat>
  <Paragraphs>468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Revised_Master</vt:lpstr>
      <vt:lpstr> TinyOS Introduction  </vt:lpstr>
      <vt:lpstr>TinyOS Outline</vt:lpstr>
      <vt:lpstr>TinyOS Outline (cont)</vt:lpstr>
      <vt:lpstr>TinyOS</vt:lpstr>
      <vt:lpstr>Application Architecture</vt:lpstr>
      <vt:lpstr>nesC</vt:lpstr>
      <vt:lpstr>TinyOS </vt:lpstr>
      <vt:lpstr>Slide 8</vt:lpstr>
      <vt:lpstr>Components and Interfaces</vt:lpstr>
      <vt:lpstr>Programming TinyOs</vt:lpstr>
      <vt:lpstr>PowerupC module</vt:lpstr>
      <vt:lpstr>Components</vt:lpstr>
      <vt:lpstr>Configurations</vt:lpstr>
      <vt:lpstr>PowerupAppC configuration</vt:lpstr>
      <vt:lpstr>Wiring and Callbacks</vt:lpstr>
      <vt:lpstr>Powerup with blinking LED [List 2.6]</vt:lpstr>
      <vt:lpstr>Timer interface</vt:lpstr>
      <vt:lpstr>Powerup with blinking LED configuration [List 2.7]</vt:lpstr>
      <vt:lpstr>Concurrency Model</vt:lpstr>
      <vt:lpstr>Event Handlers</vt:lpstr>
      <vt:lpstr>Components and Interfaces</vt:lpstr>
      <vt:lpstr>Signature and Implementation Blocks [List 3.1] </vt:lpstr>
      <vt:lpstr>MainC’s signature [List 3.8]</vt:lpstr>
      <vt:lpstr>MainC’s signature [List 3.8]</vt:lpstr>
      <vt:lpstr>Interfaces</vt:lpstr>
      <vt:lpstr>Init and Boot Interfaces [List 3.7]</vt:lpstr>
      <vt:lpstr>Interfaces </vt:lpstr>
      <vt:lpstr>PowerupC module</vt:lpstr>
      <vt:lpstr>Event Implementation</vt:lpstr>
      <vt:lpstr>Command Call</vt:lpstr>
      <vt:lpstr>Generic Interfaces [List 3.9]</vt:lpstr>
      <vt:lpstr>Generic Interfaces [List 3.10]</vt:lpstr>
      <vt:lpstr>Bidirectional Interfaces [List 3.12]</vt:lpstr>
      <vt:lpstr>Notify Interface</vt:lpstr>
      <vt:lpstr>PowerupToggleC module [List 3.16] </vt:lpstr>
      <vt:lpstr>PowerupToggleAppC configuration [List 3.17]</vt:lpstr>
      <vt:lpstr>     Get interface [List 3.19]</vt:lpstr>
      <vt:lpstr>     Get interface [List 3.20]</vt:lpstr>
      <vt:lpstr>CountingGetC module [List 3.20]</vt:lpstr>
      <vt:lpstr>Generic Components</vt:lpstr>
      <vt:lpstr>Split-phase Interfaces</vt:lpstr>
      <vt:lpstr>Read Interface</vt:lpstr>
      <vt:lpstr>Send Interface</vt:lpstr>
      <vt:lpstr>Split-Phase Send Interface [List 3.26]</vt:lpstr>
      <vt:lpstr>Split-Phase Send Interface</vt:lpstr>
      <vt:lpstr>Introduction to TinyOS Summary</vt:lpstr>
      <vt:lpstr>Introduction to TinyOS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132</cp:revision>
  <dcterms:created xsi:type="dcterms:W3CDTF">2004-01-21T20:05:10Z</dcterms:created>
  <dcterms:modified xsi:type="dcterms:W3CDTF">2010-02-24T17:14:04Z</dcterms:modified>
</cp:coreProperties>
</file>