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4"/>
  </p:notesMasterIdLst>
  <p:handoutMasterIdLst>
    <p:handoutMasterId r:id="rId45"/>
  </p:handoutMasterIdLst>
  <p:sldIdLst>
    <p:sldId id="256" r:id="rId2"/>
    <p:sldId id="321" r:id="rId3"/>
    <p:sldId id="362" r:id="rId4"/>
    <p:sldId id="322" r:id="rId5"/>
    <p:sldId id="323" r:id="rId6"/>
    <p:sldId id="324" r:id="rId7"/>
    <p:sldId id="325" r:id="rId8"/>
    <p:sldId id="326" r:id="rId9"/>
    <p:sldId id="327" r:id="rId10"/>
    <p:sldId id="328" r:id="rId11"/>
    <p:sldId id="363" r:id="rId12"/>
    <p:sldId id="330" r:id="rId13"/>
    <p:sldId id="364" r:id="rId14"/>
    <p:sldId id="332" r:id="rId15"/>
    <p:sldId id="365" r:id="rId16"/>
    <p:sldId id="366" r:id="rId17"/>
    <p:sldId id="334" r:id="rId18"/>
    <p:sldId id="335"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67" r:id="rId37"/>
    <p:sldId id="354" r:id="rId38"/>
    <p:sldId id="355" r:id="rId39"/>
    <p:sldId id="356" r:id="rId40"/>
    <p:sldId id="361" r:id="rId41"/>
    <p:sldId id="359" r:id="rId42"/>
    <p:sldId id="360" r:id="rId43"/>
  </p:sldIdLst>
  <p:sldSz cx="9144000" cy="6858000" type="screen4x3"/>
  <p:notesSz cx="6985000" cy="92837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33"/>
    <a:srgbClr val="99CCFF"/>
    <a:srgbClr val="0033CC"/>
    <a:srgbClr val="3399FF"/>
    <a:srgbClr val="003366"/>
    <a:srgbClr val="CC0000"/>
    <a:srgbClr val="008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36" autoAdjust="0"/>
    <p:restoredTop sz="9974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2/21/2013</a:t>
            </a:fld>
            <a:endParaRPr lang="en-US"/>
          </a:p>
        </p:txBody>
      </p:sp>
      <p:sp>
        <p:nvSpPr>
          <p:cNvPr id="8196" name="Rectangle 4"/>
          <p:cNvSpPr>
            <a:spLocks noGrp="1" noChangeArrowheads="1"/>
          </p:cNvSpPr>
          <p:nvPr>
            <p:ph type="ftr" sz="quarter" idx="2"/>
          </p:nvPr>
        </p:nvSpPr>
        <p:spPr bwMode="auto">
          <a:xfrm>
            <a:off x="1" y="8819515"/>
            <a:ext cx="3027363"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19515"/>
            <a:ext cx="3027362"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137909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2/21/2013</a:t>
            </a:fld>
            <a:endParaRPr lang="en-US"/>
          </a:p>
        </p:txBody>
      </p:sp>
      <p:sp>
        <p:nvSpPr>
          <p:cNvPr id="4301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4" y="4409758"/>
            <a:ext cx="5121275" cy="417766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19515"/>
            <a:ext cx="3027363"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19515"/>
            <a:ext cx="3027362"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44777372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ea typeface="+mn-ea"/>
                <a:cs typeface="+mn-cs"/>
              </a:rPr>
              <a:t>The International Telecommunication Union Telecommunication Standardization Sector (ITU-T) is the lead organization in developing ATM standards. In addition, the ATM Forum (now part of the Broadband Forum) was founded to ensure interoperability among public and private ATM implementations.</a:t>
            </a:r>
          </a:p>
          <a:p>
            <a:pPr>
              <a:defRPr/>
            </a:pPr>
            <a:r>
              <a:rPr lang="en-US" dirty="0" smtClean="0">
                <a:ea typeface="+mn-ea"/>
                <a:cs typeface="+mn-cs"/>
              </a:rPr>
              <a:t>	ATM was intended to be a universal networking technology, with much of the switching and routing capability implemented in hardware, and with the ability to support IP-based networks and circuit-switched networks. It was also anticipated that ATM would be used to implement local area networks (LANs). ATM never achieved this comprehensive deployment. However, ATM remains an important technology. ATM is commonly used telecommunications providers to implement wide-area networks. Many DSL implementations use ATM over the basic DSL hardware for multiplexing and switching, and ATM is used as a backbone network technology in numerous IP networks and portions of the Internet.</a:t>
            </a:r>
          </a:p>
          <a:p>
            <a:pPr>
              <a:defRPr/>
            </a:pPr>
            <a:r>
              <a:rPr lang="en-US" dirty="0" smtClean="0">
                <a:ea typeface="+mn-ea"/>
                <a:cs typeface="+mn-cs"/>
              </a:rPr>
              <a:t>	A number of factors have led to this lesser role for ATM. IP, with its many associated protocols provides an integrative technology that is more scalable and less complex than ATM. In addition, the need to use small fixed-sized cells to reduce jitter has disappeared as transport speeds have increased. The development of voice and video over IP protocols have provided an integration capability at the IP level.</a:t>
            </a:r>
          </a:p>
          <a:p>
            <a:pPr>
              <a:defRPr/>
            </a:pPr>
            <a:r>
              <a:rPr lang="en-US" dirty="0" smtClean="0">
                <a:ea typeface="+mn-ea"/>
                <a:cs typeface="+mn-cs"/>
              </a:rPr>
              <a:t>	Perhaps the most significant development related to the reduced role for ATM is the widespread acceptance of Multiprotocol Label Switching (MPLS). MPLS is a layer 2 connection-oriented packet-switching protocol that, as the name suggests, can provide a switching service for a variety of protocols and applications, including IP, voice, and video. We introduce MPLS in Chapter 21.</a:t>
            </a:r>
          </a:p>
          <a:p>
            <a:pPr>
              <a:defRPr/>
            </a:pPr>
            <a:r>
              <a:rPr lang="en-US" dirty="0" smtClean="0">
                <a:ea typeface="+mn-ea"/>
                <a:cs typeface="+mn-cs"/>
              </a:rPr>
              <a:t>	It remains worthwhile to study ATM for two reasons. First, ATM is still commonly deployed in wide-area networks and DSL broadband access configurations. Second, many of the concepts in ATM have been adopted in the MPLS standards.</a:t>
            </a:r>
          </a:p>
          <a:p>
            <a:pPr>
              <a:defRPr/>
            </a:pPr>
            <a:endParaRPr lang="en-US" dirty="0" smtClean="0">
              <a:ea typeface="+mn-ea"/>
              <a:cs typeface="+mn-cs"/>
            </a:endParaRPr>
          </a:p>
          <a:p>
            <a:pPr>
              <a:defRPr/>
            </a:pPr>
            <a:endParaRPr lang="en-US" dirty="0">
              <a:ea typeface="+mn-ea"/>
              <a:cs typeface="+mn-cs"/>
            </a:endParaRPr>
          </a:p>
        </p:txBody>
      </p:sp>
      <p:sp>
        <p:nvSpPr>
          <p:cNvPr id="22532" name="Slide Number Placeholder 3"/>
          <p:cNvSpPr>
            <a:spLocks noGrp="1"/>
          </p:cNvSpPr>
          <p:nvPr>
            <p:ph type="sldNum" sz="quarter" idx="5"/>
          </p:nvPr>
        </p:nvSpPr>
        <p:spPr>
          <a:noFill/>
        </p:spPr>
        <p:txBody>
          <a:bodyPr/>
          <a:lstStyle/>
          <a:p>
            <a:fld id="{AB3FC835-88C4-904E-AC35-CB4EE00847AE}" type="slidenum">
              <a:rPr lang="en-US" smtClean="0">
                <a:ea typeface="ＭＳ Ｐゴシック" pitchFamily="32" charset="-128"/>
                <a:cs typeface="ＭＳ Ｐゴシック" pitchFamily="32" charset="-128"/>
              </a:rPr>
              <a:pPr/>
              <a:t>3</a:t>
            </a:fld>
            <a:endParaRPr lang="en-US" dirty="0" smtClean="0">
              <a:ea typeface="ＭＳ Ｐゴシック" pitchFamily="32" charset="-128"/>
              <a:cs typeface="ＭＳ Ｐゴシック" pitchFamily="3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A502DE5-05F4-4C70-B079-7CFE0CDCB1E3}" type="slidenum">
              <a:rPr lang="en-US" smtClean="0"/>
              <a:pPr/>
              <a:t>20</a:t>
            </a:fld>
            <a:endParaRPr lang="en-US"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E204CB2-1573-4CD3-B85A-53045603DC70}" type="slidenum">
              <a:rPr lang="en-US" smtClean="0"/>
              <a:pPr/>
              <a:t>21</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1994EC4-41CE-42A1-9014-CA27C21AB3DD}" type="slidenum">
              <a:rPr lang="en-US" smtClean="0"/>
              <a:pPr/>
              <a:t>25</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A0425FC-D8CA-4A62-8FA0-E802C0342B46}" type="slidenum">
              <a:rPr lang="en-US" smtClean="0"/>
              <a:pPr/>
              <a:t>30</a:t>
            </a:fld>
            <a:endParaRPr 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FED7112-E4D8-4FDA-BEE4-BC8AEEA2E2CA}" type="slidenum">
              <a:rPr lang="en-US" smtClean="0"/>
              <a:pPr/>
              <a:t>31</a:t>
            </a:fld>
            <a:endParaRPr lang="en-US" smtClean="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9D31D00-A7CB-4336-8014-245F1D7DF93F}" type="slidenum">
              <a:rPr lang="en-US" smtClean="0"/>
              <a:pPr/>
              <a:t>32</a:t>
            </a:fld>
            <a:endParaRPr lang="en-US" smtClean="0"/>
          </a:p>
        </p:txBody>
      </p:sp>
      <p:sp>
        <p:nvSpPr>
          <p:cNvPr id="51203" name="Rectangle 1026"/>
          <p:cNvSpPr>
            <a:spLocks noGrp="1" noRot="1" noChangeAspect="1" noChangeArrowheads="1" noTextEdit="1"/>
          </p:cNvSpPr>
          <p:nvPr>
            <p:ph type="sldImg"/>
          </p:nvPr>
        </p:nvSpPr>
        <p:spPr>
          <a:solidFill>
            <a:srgbClr val="FFFFFF"/>
          </a:solidFill>
          <a:ln/>
        </p:spPr>
      </p:sp>
      <p:sp>
        <p:nvSpPr>
          <p:cNvPr id="5120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9BF9DD9-C159-48DB-A705-1F21B4C7F7A6}" type="slidenum">
              <a:rPr lang="en-US" smtClean="0"/>
              <a:pPr/>
              <a:t>33</a:t>
            </a:fld>
            <a:endParaRPr lang="en-US"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3F044E2-DAEC-42F1-8D9D-2913940EE5DC}" type="slidenum">
              <a:rPr lang="en-US" smtClean="0"/>
              <a:pPr/>
              <a:t>34</a:t>
            </a:fld>
            <a:endParaRPr lang="en-US" smtClean="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C194A90-0DE4-4CED-B645-A5E299B44AA6}" type="slidenum">
              <a:rPr lang="en-US" smtClean="0"/>
              <a:pPr/>
              <a:t>35</a:t>
            </a:fld>
            <a:endParaRPr lang="en-US"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EB3B9B9-024B-3242-9101-4E9ACC89A267}" type="slidenum">
              <a:rPr lang="en-US">
                <a:ea typeface="ＭＳ Ｐゴシック" pitchFamily="32" charset="-128"/>
                <a:cs typeface="ＭＳ Ｐゴシック" pitchFamily="32" charset="-128"/>
              </a:rPr>
              <a:pPr/>
              <a:t>36</a:t>
            </a:fld>
            <a:endParaRPr lang="en-US" dirty="0">
              <a:ea typeface="ＭＳ Ｐゴシック" pitchFamily="32" charset="-128"/>
              <a:cs typeface="ＭＳ Ｐゴシック" pitchFamily="32"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a:latin typeface="Times" pitchFamily="32" charset="0"/>
              </a:rPr>
              <a:t>For the SDH-based physical layer, framing is imposed using the STM-1 (STS-3) frame. </a:t>
            </a:r>
            <a:r>
              <a:rPr lang="en-US" dirty="0"/>
              <a:t>Stallings DCC9e </a:t>
            </a:r>
            <a:r>
              <a:rPr lang="en-US" dirty="0">
                <a:latin typeface="Times" pitchFamily="32" charset="0"/>
              </a:rPr>
              <a:t>Figure </a:t>
            </a:r>
            <a:r>
              <a:rPr lang="en-US" dirty="0" smtClean="0">
                <a:latin typeface="Times" pitchFamily="32" charset="0"/>
              </a:rPr>
              <a:t>11.13 </a:t>
            </a:r>
            <a:r>
              <a:rPr lang="en-US" dirty="0">
                <a:latin typeface="Times" pitchFamily="32" charset="0"/>
              </a:rPr>
              <a:t>shows the payload portion of an STM-1 frame (for comparison, see </a:t>
            </a:r>
            <a:r>
              <a:rPr lang="en-US" dirty="0"/>
              <a:t>Stallings DCC9e </a:t>
            </a:r>
            <a:r>
              <a:rPr lang="en-US" dirty="0">
                <a:latin typeface="Times" pitchFamily="32" charset="0"/>
              </a:rPr>
              <a:t>Figure 8.11). </a:t>
            </a:r>
          </a:p>
          <a:p>
            <a:r>
              <a:rPr lang="en-US" dirty="0"/>
              <a:t>The H4 octet in the path overhead is set at the sending side to indicate the next occurrence of a cell boundary. That is, the value in the H4 field indicates the number of octets to the first cell boundary following the H4 octet. The permissible range of values is 0 to 52.</a:t>
            </a:r>
          </a:p>
          <a:p>
            <a:r>
              <a:rPr lang="en-US" dirty="0"/>
              <a:t>	The advantages of the SDH-based approach include:</a:t>
            </a:r>
          </a:p>
          <a:p>
            <a:r>
              <a:rPr lang="en-US" dirty="0"/>
              <a:t> </a:t>
            </a:r>
          </a:p>
          <a:p>
            <a:r>
              <a:rPr lang="en-US" dirty="0"/>
              <a:t>It can be used to carry either ATM-based or STM-based (synchronous transfer mode) payloads, making it possible to initially deploy a high-capacity fiber-based transmission infrastructure for a variety of circuit-switched and dedicated applications and then readily migrate to the support of ATM.</a:t>
            </a:r>
          </a:p>
          <a:p>
            <a:r>
              <a:rPr lang="en-US" dirty="0"/>
              <a:t>Some specific connections can be circuit switched using an SDH channel. For example, a connection carrying constant-bit-rate video traffic can be mapped into its own exclusive payload envelope of the STM-1 signal, which can be circuit switched. This may be more efficient than ATM switching.</a:t>
            </a:r>
          </a:p>
          <a:p>
            <a:r>
              <a:rPr lang="en-US" dirty="0"/>
              <a:t>Using SDH synchronous multiplexing techniques, several ATM streams can be combined to build interfaces with higher bit rates than those supported by the ATM layer at a particular site. For example, four separate ATM streams, each with a bit rate of 155 Mbps (STM-1), can be combined to build a 622-Mbps (STM-4) interface. This arrangement may be more cost effective than one using a single 622-Mbps ATM stream.</a:t>
            </a:r>
          </a:p>
          <a:p>
            <a:endParaRPr lang="en-US" dirty="0">
              <a:latin typeface="Times" pitchFamily="32" charset="0"/>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2B15B18-A595-40CD-A296-161F15DA6876}" type="slidenum">
              <a:rPr lang="en-US" smtClean="0"/>
              <a:pPr/>
              <a:t>7</a:t>
            </a:fld>
            <a:endParaRPr lang="en-US" smtClean="0"/>
          </a:p>
        </p:txBody>
      </p:sp>
      <p:sp>
        <p:nvSpPr>
          <p:cNvPr id="38915" name="Rectangle 2"/>
          <p:cNvSpPr>
            <a:spLocks noGrp="1" noRot="1" noChangeAspect="1" noChangeArrowheads="1" noTextEdit="1"/>
          </p:cNvSpPr>
          <p:nvPr>
            <p:ph type="sldImg"/>
          </p:nvPr>
        </p:nvSpPr>
        <p:spPr>
          <a:ln w="12700" cap="flat">
            <a:solidFill>
              <a:schemeClr val="tx1"/>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6B4E5C9-0066-474D-ACFC-309CF3AD837A}" type="slidenum">
              <a:rPr lang="en-US" smtClean="0"/>
              <a:pPr/>
              <a:t>8</a:t>
            </a:fld>
            <a:endParaRPr lang="en-US" smtClean="0"/>
          </a:p>
        </p:txBody>
      </p:sp>
      <p:sp>
        <p:nvSpPr>
          <p:cNvPr id="39939" name="Rectangle 2"/>
          <p:cNvSpPr>
            <a:spLocks noGrp="1" noRot="1" noChangeAspect="1" noChangeArrowheads="1" noTextEdit="1"/>
          </p:cNvSpPr>
          <p:nvPr>
            <p:ph type="sldImg"/>
          </p:nvPr>
        </p:nvSpPr>
        <p:spPr>
          <a:xfrm>
            <a:off x="1181100" y="703263"/>
            <a:ext cx="4624388" cy="3468687"/>
          </a:xfrm>
          <a:ln w="12700" cap="flat">
            <a:solidFill>
              <a:schemeClr val="tx1"/>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r>
              <a:rPr lang="en-US" dirty="0" smtClean="0"/>
              <a:t>As shown in Stallings DCC9e Figure 11.3, the UNI connects and end system to an ATM switch. An end system can be an end user device, such as a telephone, workstation, video camera or display, and server. An end system can also be a network device, such as an IP router, a local area network (LAN) switch, or a telephone switch. Note that the UNI specification is used between a public ATM network and a private ATM network. In this case, the ATM switch in the private network that has a direct link to an ATM switch in the public network is considered an end system by the public ATM network.</a:t>
            </a:r>
          </a:p>
          <a:p>
            <a:r>
              <a:rPr lang="en-US" dirty="0" smtClean="0"/>
              <a:t>	The NNI connects two ATM switches in the same network. An additional specification, the broadband intercarrier interface (B-ICI), connects two public switches from different service providers. These interfaces include definition of routing and quality of service functionality.</a:t>
            </a:r>
          </a:p>
          <a:p>
            <a:endParaRPr lang="en-US" dirty="0" smtClean="0"/>
          </a:p>
          <a:p>
            <a:endParaRPr lang="en-US" dirty="0" smtClean="0"/>
          </a:p>
        </p:txBody>
      </p:sp>
      <p:sp>
        <p:nvSpPr>
          <p:cNvPr id="32772" name="Slide Number Placeholder 3"/>
          <p:cNvSpPr>
            <a:spLocks noGrp="1"/>
          </p:cNvSpPr>
          <p:nvPr>
            <p:ph type="sldNum" sz="quarter" idx="5"/>
          </p:nvPr>
        </p:nvSpPr>
        <p:spPr>
          <a:noFill/>
        </p:spPr>
        <p:txBody>
          <a:bodyPr/>
          <a:lstStyle/>
          <a:p>
            <a:fld id="{B85F51F8-2074-7B4D-B6C2-EB5AC256B9CA}" type="slidenum">
              <a:rPr lang="en-US" smtClean="0">
                <a:ea typeface="ＭＳ Ｐゴシック" pitchFamily="32" charset="-128"/>
                <a:cs typeface="ＭＳ Ｐゴシック" pitchFamily="32" charset="-128"/>
              </a:rPr>
              <a:pPr/>
              <a:t>11</a:t>
            </a:fld>
            <a:endParaRPr lang="en-US" dirty="0" smtClean="0">
              <a:ea typeface="ＭＳ Ｐゴシック" pitchFamily="32" charset="-128"/>
              <a:cs typeface="ＭＳ Ｐゴシック" pitchFamily="3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1EE955A-7A67-3E40-836D-CF93E29E616E}" type="slidenum">
              <a:rPr lang="en-US">
                <a:ea typeface="ＭＳ Ｐゴシック" pitchFamily="32" charset="-128"/>
                <a:cs typeface="ＭＳ Ｐゴシック" pitchFamily="32" charset="-128"/>
              </a:rPr>
              <a:pPr/>
              <a:t>13</a:t>
            </a:fld>
            <a:endParaRPr lang="en-US" dirty="0">
              <a:ea typeface="ＭＳ Ｐゴシック" pitchFamily="32" charset="-128"/>
              <a:cs typeface="ＭＳ Ｐゴシック" pitchFamily="32"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a:latin typeface="Times" pitchFamily="32" charset="0"/>
              </a:rPr>
              <a:t>For ATM, a second sublayer of processing has been introduced that deals with the concept of virtual path </a:t>
            </a:r>
            <a:r>
              <a:rPr lang="en-US" dirty="0" smtClean="0">
                <a:latin typeface="Times" pitchFamily="32" charset="0"/>
              </a:rPr>
              <a:t>(Stallings DCC9e</a:t>
            </a:r>
            <a:r>
              <a:rPr lang="en-US" baseline="0" dirty="0" smtClean="0">
                <a:latin typeface="Times" pitchFamily="32" charset="0"/>
              </a:rPr>
              <a:t> </a:t>
            </a:r>
            <a:r>
              <a:rPr lang="en-US" dirty="0" smtClean="0">
                <a:latin typeface="Times" pitchFamily="32" charset="0"/>
              </a:rPr>
              <a:t>Figure </a:t>
            </a:r>
            <a:r>
              <a:rPr lang="en-US" dirty="0">
                <a:latin typeface="Times" pitchFamily="32" charset="0"/>
              </a:rPr>
              <a:t>11.4). A </a:t>
            </a:r>
            <a:r>
              <a:rPr lang="en-US" b="1" dirty="0">
                <a:latin typeface="Times" pitchFamily="32" charset="0"/>
              </a:rPr>
              <a:t>virtual path connection</a:t>
            </a:r>
            <a:r>
              <a:rPr lang="en-US" dirty="0">
                <a:latin typeface="Times" pitchFamily="32" charset="0"/>
              </a:rPr>
              <a:t> (VPC) is a bundle of VCCs that have the same endpoints. Thus, all of the cells flowing over all of the VCCs in a single VPC are switched together. The virtual path concept was developed in response to a trend in high-speed networking in which the control cost of the network is becoming an increasingly higher proportion of the overall network cost. The virtual path technique helps contain the control cost by grouping connections sharing common paths through the network into a single unit. Network management actions can then be applied to a small number of groups of connections instead of a large number of individual connections.</a:t>
            </a:r>
          </a:p>
          <a:p>
            <a:r>
              <a:rPr lang="en-US" dirty="0">
                <a:latin typeface="Times" pitchFamily="32"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8050B5-DBEB-9D49-BE5A-B2A6F6FB2B75}" type="slidenum">
              <a:rPr lang="en-US">
                <a:ea typeface="ＭＳ Ｐゴシック" pitchFamily="32" charset="-128"/>
                <a:cs typeface="ＭＳ Ｐゴシック" pitchFamily="32" charset="-128"/>
              </a:rPr>
              <a:pPr/>
              <a:t>15</a:t>
            </a:fld>
            <a:endParaRPr lang="en-US" dirty="0">
              <a:ea typeface="ＭＳ Ｐゴシック" pitchFamily="32" charset="-128"/>
              <a:cs typeface="ＭＳ Ｐゴシック" pitchFamily="32"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The asynchronous transfer mode makes use of fixed-size cells, consisting of a 5-octet header and a 48-octet information field. There are several advantages to the use of small, fixed-size cells. First, the use of small cells may reduce queuing delay for a high-priority cell, because it waits less if it arrives slightly behind a lower-priority cell that has gained access to a resource (e.g., the transmitter). Second, it appears that fixed-size cells can be switched more efficiently, which is important for the very high data rates of ATM [PARE88]. With fixed-size cells, it is easier to implement the switching mechanism in hardware.</a:t>
            </a:r>
          </a:p>
          <a:p>
            <a:r>
              <a:rPr lang="en-US" dirty="0" smtClean="0">
                <a:latin typeface="Times" pitchFamily="32" charset="0"/>
              </a:rPr>
              <a:t>	</a:t>
            </a:r>
          </a:p>
          <a:p>
            <a:r>
              <a:rPr lang="en-US" dirty="0" smtClean="0"/>
              <a:t>Stallings DCC9e </a:t>
            </a:r>
            <a:r>
              <a:rPr lang="en-US" dirty="0" smtClean="0">
                <a:latin typeface="Times" pitchFamily="32" charset="0"/>
              </a:rPr>
              <a:t>Figure 11.6a shows the cell header format at the user-network interface, &amp; Stallings DCC9e Figure 11.6b shows the cell header format internal to the network.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Stallings DCC 9e Table 11.2 shows the interpretation of the PT bits</a:t>
            </a:r>
            <a:endParaRPr lang="en-US" dirty="0"/>
          </a:p>
        </p:txBody>
      </p:sp>
      <p:sp>
        <p:nvSpPr>
          <p:cNvPr id="4" name="Slide Number Placeholder 3"/>
          <p:cNvSpPr>
            <a:spLocks noGrp="1"/>
          </p:cNvSpPr>
          <p:nvPr>
            <p:ph type="sldNum" sz="quarter" idx="10"/>
          </p:nvPr>
        </p:nvSpPr>
        <p:spPr/>
        <p:txBody>
          <a:bodyPr/>
          <a:lstStyle/>
          <a:p>
            <a:pPr>
              <a:defRPr/>
            </a:pPr>
            <a:fld id="{E6778247-E1FD-3E41-B433-DD99D7D5D35C}" type="slidenum">
              <a:rPr lang="en-US" smtClean="0"/>
              <a:pPr>
                <a:defRPr/>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F740FFC-9385-4B53-B8B3-F2504A7AE461}" type="slidenum">
              <a:rPr lang="en-US" smtClean="0"/>
              <a:pPr/>
              <a:t>17</a:t>
            </a:fld>
            <a:endParaRPr lang="en-US" smtClean="0"/>
          </a:p>
        </p:txBody>
      </p:sp>
      <p:sp>
        <p:nvSpPr>
          <p:cNvPr id="44035" name="Rectangle 2"/>
          <p:cNvSpPr>
            <a:spLocks noGrp="1" noRot="1" noChangeAspect="1" noChangeArrowheads="1" noTextEdit="1"/>
          </p:cNvSpPr>
          <p:nvPr>
            <p:ph type="sldImg"/>
          </p:nvPr>
        </p:nvSpPr>
        <p:spPr>
          <a:xfrm>
            <a:off x="1181100" y="703263"/>
            <a:ext cx="4624388" cy="3468687"/>
          </a:xfrm>
          <a:ln w="12700" cap="flat">
            <a:solidFill>
              <a:schemeClr val="tx1"/>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8185A95-8466-4874-8BF8-2ACECD4CB2E4}" type="slidenum">
              <a:rPr lang="en-US" smtClean="0"/>
              <a:pPr/>
              <a:t>18</a:t>
            </a:fld>
            <a:endParaRPr lang="en-US" smtClean="0"/>
          </a:p>
        </p:txBody>
      </p:sp>
      <p:sp>
        <p:nvSpPr>
          <p:cNvPr id="45059" name="Rectangle 2"/>
          <p:cNvSpPr>
            <a:spLocks noGrp="1" noRot="1" noChangeAspect="1" noChangeArrowheads="1" noTextEdit="1"/>
          </p:cNvSpPr>
          <p:nvPr>
            <p:ph type="sldImg"/>
          </p:nvPr>
        </p:nvSpPr>
        <p:spPr>
          <a:xfrm>
            <a:off x="1181100" y="703263"/>
            <a:ext cx="4624388" cy="3468687"/>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2201342"/>
            <a:ext cx="8001000" cy="2235770"/>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99392"/>
            <a:ext cx="8713787" cy="1296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73238"/>
            <a:ext cx="7772400" cy="4114800"/>
          </a:xfrm>
        </p:spPr>
        <p:txBody>
          <a:bodyPr/>
          <a:lstStyle>
            <a:lvl1pPr marL="0" indent="0">
              <a:buNone/>
              <a:defRPr/>
            </a:lvl1pPr>
          </a:lstStyle>
          <a:p>
            <a:pPr lvl="0"/>
            <a:endParaRPr lang="en-US" noProof="0" dirty="0" smtClean="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FF739E-8DAB-4B5D-A7B4-A88FC80D52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403648"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lvl1pPr>
              <a:defRPr>
                <a:solidFill>
                  <a:srgbClr val="990033"/>
                </a:solidFill>
              </a:defRPr>
            </a:lvl1pPr>
          </a:lstStyle>
          <a:p>
            <a:pPr>
              <a:defRPr/>
            </a:pPr>
            <a:r>
              <a:rPr lang="en-US" dirty="0" smtClean="0">
                <a:solidFill>
                  <a:schemeClr val="tx1"/>
                </a:solidFill>
              </a:rPr>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
        <p:nvSpPr>
          <p:cNvPr id="6" name="Title 1"/>
          <p:cNvSpPr txBox="1">
            <a:spLocks/>
          </p:cNvSpPr>
          <p:nvPr userDrawn="1"/>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Click to edit Master title style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9145016" cy="100811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cstate="print"/>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ATM</a:t>
            </a:r>
            <a:endParaRPr lang="en-US" dirty="0">
              <a:solidFill>
                <a:srgbClr val="990033"/>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417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itchFamily="66" charset="0"/>
                <a:cs typeface="Courier New" pitchFamily="49" charset="0"/>
              </a:defRPr>
            </a:lvl1pPr>
          </a:lstStyle>
          <a:p>
            <a:pPr>
              <a:defRPr/>
            </a:pPr>
            <a:fld id="{7B009C64-9295-44C1-B10D-4427A8C123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package" Target="../embeddings/Microsoft_Word_Document1.docx"/><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Terabit"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en.wikipedia.org/wiki/Split_multi-link_trunk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1500174"/>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Asynchronous Transfer Mode</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(ATM)</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030983" y="5949280"/>
            <a:ext cx="6005513" cy="648072"/>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a:t>
            </a:r>
            <a:r>
              <a:rPr lang="en-US" sz="2800" dirty="0" smtClean="0">
                <a:solidFill>
                  <a:srgbClr val="800000"/>
                </a:solidFill>
                <a:effectLst>
                  <a:outerShdw blurRad="38100" dist="38100" dir="2700000" algn="tl">
                    <a:srgbClr val="000000"/>
                  </a:outerShdw>
                </a:effectLst>
              </a:rPr>
              <a:t>Networks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3600" dirty="0" smtClean="0"/>
              <a:t>ATM Conceptual Model</a:t>
            </a:r>
            <a:br>
              <a:rPr lang="en-US" sz="3600" dirty="0" smtClean="0"/>
            </a:br>
            <a:r>
              <a:rPr lang="en-US" sz="3600" dirty="0" smtClean="0"/>
              <a:t>Four Design Assumptions </a:t>
            </a:r>
          </a:p>
        </p:txBody>
      </p:sp>
      <p:sp>
        <p:nvSpPr>
          <p:cNvPr id="9221" name="Rectangle 3"/>
          <p:cNvSpPr>
            <a:spLocks noGrp="1" noChangeArrowheads="1"/>
          </p:cNvSpPr>
          <p:nvPr>
            <p:ph type="body" idx="1"/>
          </p:nvPr>
        </p:nvSpPr>
        <p:spPr>
          <a:xfrm>
            <a:off x="285720" y="1457340"/>
            <a:ext cx="8534400" cy="4114800"/>
          </a:xfrm>
        </p:spPr>
        <p:txBody>
          <a:bodyPr/>
          <a:lstStyle/>
          <a:p>
            <a:pPr marL="609600" indent="-609600" eaLnBrk="1" hangingPunct="1">
              <a:lnSpc>
                <a:spcPct val="90000"/>
              </a:lnSpc>
              <a:buNone/>
            </a:pPr>
            <a:r>
              <a:rPr lang="en-US" dirty="0" smtClean="0"/>
              <a:t>1. ATM network will be organized as a </a:t>
            </a:r>
            <a:r>
              <a:rPr lang="en-US" dirty="0" smtClean="0">
                <a:solidFill>
                  <a:srgbClr val="0033CC"/>
                </a:solidFill>
                <a:latin typeface="Comic Sans MS" pitchFamily="66" charset="0"/>
              </a:rPr>
              <a:t>hierarchy</a:t>
            </a:r>
            <a:r>
              <a:rPr lang="en-US" dirty="0" smtClean="0"/>
              <a:t>.</a:t>
            </a:r>
          </a:p>
          <a:p>
            <a:pPr marL="1127125" lvl="1" indent="-609600" eaLnBrk="1" hangingPunct="1">
              <a:lnSpc>
                <a:spcPct val="90000"/>
              </a:lnSpc>
            </a:pPr>
            <a:r>
              <a:rPr lang="en-US" dirty="0" smtClean="0"/>
              <a:t>User’s equipment connects to networks via a </a:t>
            </a:r>
            <a:r>
              <a:rPr lang="en-US" b="1" dirty="0" smtClean="0">
                <a:solidFill>
                  <a:srgbClr val="990033"/>
                </a:solidFill>
                <a:latin typeface="+mn-lt"/>
              </a:rPr>
              <a:t>UNI</a:t>
            </a:r>
            <a:r>
              <a:rPr lang="en-US" b="1" dirty="0" smtClean="0">
                <a:solidFill>
                  <a:srgbClr val="FF0000"/>
                </a:solidFill>
              </a:rPr>
              <a:t> </a:t>
            </a:r>
            <a:r>
              <a:rPr lang="en-US" dirty="0" smtClean="0"/>
              <a:t>(User-Network Interface).</a:t>
            </a:r>
          </a:p>
          <a:p>
            <a:pPr marL="1127125" lvl="1" indent="-609600" eaLnBrk="1" hangingPunct="1">
              <a:lnSpc>
                <a:spcPct val="90000"/>
              </a:lnSpc>
            </a:pPr>
            <a:r>
              <a:rPr lang="en-US" dirty="0" smtClean="0"/>
              <a:t>Connections between provided networks are made through </a:t>
            </a:r>
            <a:r>
              <a:rPr lang="en-US" b="1" dirty="0" smtClean="0">
                <a:solidFill>
                  <a:srgbClr val="006600"/>
                </a:solidFill>
                <a:latin typeface="+mn-lt"/>
              </a:rPr>
              <a:t>NNI</a:t>
            </a:r>
            <a:r>
              <a:rPr lang="en-US" dirty="0" smtClean="0"/>
              <a:t> (Network-Network Interface).</a:t>
            </a:r>
          </a:p>
          <a:p>
            <a:pPr marL="609600" indent="-609600" eaLnBrk="1" hangingPunct="1">
              <a:lnSpc>
                <a:spcPct val="90000"/>
              </a:lnSpc>
              <a:buNone/>
            </a:pPr>
            <a:r>
              <a:rPr lang="en-US" dirty="0" smtClean="0"/>
              <a:t>2. ATM will be </a:t>
            </a:r>
            <a:r>
              <a:rPr lang="en-US" dirty="0" smtClean="0">
                <a:solidFill>
                  <a:srgbClr val="0033CC"/>
                </a:solidFill>
                <a:latin typeface="Comic Sans MS" pitchFamily="66" charset="0"/>
              </a:rPr>
              <a:t>connection-oriented</a:t>
            </a:r>
            <a:r>
              <a:rPr lang="en-US" dirty="0" smtClean="0"/>
              <a:t>.</a:t>
            </a:r>
          </a:p>
          <a:p>
            <a:pPr marL="1127125" lvl="1" indent="-609600" eaLnBrk="1" hangingPunct="1">
              <a:lnSpc>
                <a:spcPct val="90000"/>
              </a:lnSpc>
            </a:pPr>
            <a:r>
              <a:rPr lang="en-US" dirty="0" smtClean="0"/>
              <a:t>A connection (</a:t>
            </a:r>
            <a:r>
              <a:rPr lang="en-US" dirty="0" smtClean="0">
                <a:solidFill>
                  <a:srgbClr val="0033CC"/>
                </a:solidFill>
              </a:rPr>
              <a:t>an ATM channel</a:t>
            </a:r>
            <a:r>
              <a:rPr lang="en-US" dirty="0" smtClean="0"/>
              <a:t>)</a:t>
            </a:r>
            <a:r>
              <a:rPr lang="en-US" i="1" dirty="0" smtClean="0">
                <a:solidFill>
                  <a:srgbClr val="666699"/>
                </a:solidFill>
              </a:rPr>
              <a:t> </a:t>
            </a:r>
            <a:r>
              <a:rPr lang="en-US" dirty="0" smtClean="0"/>
              <a:t>must be established before any cells are sent.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Figure 11.3_UNI-NNI.png"/>
          <p:cNvPicPr>
            <a:picLocks noGrp="1" noChangeAspect="1"/>
          </p:cNvPicPr>
          <p:nvPr>
            <p:ph idx="1"/>
          </p:nvPr>
        </p:nvPicPr>
        <p:blipFill>
          <a:blip r:embed="rId3"/>
          <a:srcRect l="-32030" r="-32030"/>
          <a:stretch>
            <a:fillRect/>
          </a:stretch>
        </p:blipFill>
        <p:spPr>
          <a:xfrm>
            <a:off x="72008" y="1052737"/>
            <a:ext cx="9036496" cy="5256583"/>
          </a:xfrm>
        </p:spPr>
      </p:pic>
      <p:sp>
        <p:nvSpPr>
          <p:cNvPr id="2" name="Title 1"/>
          <p:cNvSpPr>
            <a:spLocks noGrp="1"/>
          </p:cNvSpPr>
          <p:nvPr>
            <p:ph type="title"/>
          </p:nvPr>
        </p:nvSpPr>
        <p:spPr/>
        <p:txBody>
          <a:bodyPr/>
          <a:lstStyle/>
          <a:p>
            <a:r>
              <a:rPr lang="en-US" dirty="0" smtClean="0"/>
              <a:t>ATM Interfaces</a:t>
            </a:r>
            <a:endParaRPr lang="en-US" dirty="0"/>
          </a:p>
        </p:txBody>
      </p:sp>
      <p:sp>
        <p:nvSpPr>
          <p:cNvPr id="11" name="Rectangle 10"/>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3920686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24"/>
            <a:ext cx="8713787" cy="984272"/>
          </a:xfrm>
        </p:spPr>
        <p:txBody>
          <a:bodyPr/>
          <a:lstStyle/>
          <a:p>
            <a:pPr eaLnBrk="1" hangingPunct="1">
              <a:defRPr/>
            </a:pPr>
            <a:r>
              <a:rPr lang="en-US" dirty="0" smtClean="0"/>
              <a:t>ATM Connections</a:t>
            </a:r>
            <a:r>
              <a:rPr lang="en-US" sz="3600" dirty="0" smtClean="0"/>
              <a:t>    </a:t>
            </a:r>
          </a:p>
        </p:txBody>
      </p:sp>
      <p:sp>
        <p:nvSpPr>
          <p:cNvPr id="11269" name="Rectangle 3"/>
          <p:cNvSpPr>
            <a:spLocks noGrp="1" noChangeArrowheads="1"/>
          </p:cNvSpPr>
          <p:nvPr>
            <p:ph type="body" idx="1"/>
          </p:nvPr>
        </p:nvSpPr>
        <p:spPr>
          <a:xfrm>
            <a:off x="285720" y="1528778"/>
            <a:ext cx="8305800" cy="4114800"/>
          </a:xfrm>
        </p:spPr>
        <p:txBody>
          <a:bodyPr/>
          <a:lstStyle/>
          <a:p>
            <a:pPr marL="609600" indent="-609600" eaLnBrk="1" hangingPunct="1"/>
            <a:r>
              <a:rPr lang="en-US" dirty="0" smtClean="0"/>
              <a:t>two levels of ATM connections:</a:t>
            </a:r>
          </a:p>
          <a:p>
            <a:pPr marL="609600" indent="-609600" eaLnBrk="1" hangingPunct="1">
              <a:buFontTx/>
              <a:buNone/>
            </a:pPr>
            <a:r>
              <a:rPr lang="en-US" dirty="0" smtClean="0"/>
              <a:t>		</a:t>
            </a:r>
            <a:r>
              <a:rPr lang="en-US" dirty="0" smtClean="0">
                <a:solidFill>
                  <a:srgbClr val="0033CC"/>
                </a:solidFill>
              </a:rPr>
              <a:t>virtual path </a:t>
            </a:r>
            <a:r>
              <a:rPr lang="en-US" dirty="0" smtClean="0"/>
              <a:t>connections (VPC)</a:t>
            </a:r>
          </a:p>
          <a:p>
            <a:pPr marL="609600" indent="-609600" eaLnBrk="1" hangingPunct="1">
              <a:buFontTx/>
              <a:buNone/>
            </a:pPr>
            <a:r>
              <a:rPr lang="en-US" dirty="0" smtClean="0"/>
              <a:t>		</a:t>
            </a:r>
            <a:r>
              <a:rPr lang="en-US" dirty="0" smtClean="0">
                <a:solidFill>
                  <a:srgbClr val="0033CC"/>
                </a:solidFill>
              </a:rPr>
              <a:t>virtual channel </a:t>
            </a:r>
            <a:r>
              <a:rPr lang="en-US" dirty="0" smtClean="0"/>
              <a:t>connections (VCC)</a:t>
            </a:r>
          </a:p>
          <a:p>
            <a:pPr marL="609600" indent="-609600" eaLnBrk="1" hangingPunct="1"/>
            <a:r>
              <a:rPr lang="en-US" dirty="0" smtClean="0"/>
              <a:t>indicated by two fields in the cell header:</a:t>
            </a:r>
          </a:p>
          <a:p>
            <a:pPr marL="609600" indent="-609600" eaLnBrk="1" hangingPunct="1">
              <a:buFontTx/>
              <a:buNone/>
            </a:pPr>
            <a:r>
              <a:rPr lang="en-US" dirty="0" smtClean="0"/>
              <a:t>      </a:t>
            </a:r>
            <a:r>
              <a:rPr lang="en-US" i="1" dirty="0" smtClean="0">
                <a:solidFill>
                  <a:srgbClr val="0033CC"/>
                </a:solidFill>
              </a:rPr>
              <a:t>virtual path identifier </a:t>
            </a:r>
            <a:r>
              <a:rPr lang="en-US" i="1" dirty="0" smtClean="0"/>
              <a:t>	</a:t>
            </a:r>
            <a:r>
              <a:rPr lang="en-US" b="1" dirty="0" smtClean="0">
                <a:solidFill>
                  <a:srgbClr val="0033CC"/>
                </a:solidFill>
                <a:latin typeface="Comic Sans MS" pitchFamily="66" charset="0"/>
              </a:rPr>
              <a:t>VPI</a:t>
            </a:r>
          </a:p>
          <a:p>
            <a:pPr marL="609600" indent="-609600" eaLnBrk="1" hangingPunct="1">
              <a:buFontTx/>
              <a:buNone/>
            </a:pPr>
            <a:r>
              <a:rPr lang="en-US" b="1" dirty="0" smtClean="0">
                <a:solidFill>
                  <a:srgbClr val="666699"/>
                </a:solidFill>
              </a:rPr>
              <a:t>      </a:t>
            </a:r>
            <a:r>
              <a:rPr lang="en-US" i="1" dirty="0" smtClean="0">
                <a:solidFill>
                  <a:srgbClr val="0033CC"/>
                </a:solidFill>
              </a:rPr>
              <a:t>virtual channel identifier</a:t>
            </a:r>
            <a:r>
              <a:rPr lang="en-US" i="1" dirty="0" smtClean="0"/>
              <a:t>	</a:t>
            </a:r>
            <a:r>
              <a:rPr lang="en-US" b="1" dirty="0" smtClean="0">
                <a:solidFill>
                  <a:srgbClr val="0033CC"/>
                </a:solidFill>
                <a:latin typeface="Comic Sans MS" pitchFamily="66" charset="0"/>
              </a:rPr>
              <a:t>VCI</a:t>
            </a:r>
            <a:endParaRPr lang="en-US" dirty="0" smtClean="0">
              <a:solidFill>
                <a:srgbClr val="0033CC"/>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kumimoji="1" lang="en-US" dirty="0">
                <a:ea typeface="+mj-ea"/>
                <a:cs typeface="+mj-cs"/>
              </a:rPr>
              <a:t>ATM </a:t>
            </a:r>
            <a:r>
              <a:rPr kumimoji="1" lang="en-US" dirty="0" smtClean="0">
                <a:ea typeface="+mj-ea"/>
                <a:cs typeface="+mj-cs"/>
              </a:rPr>
              <a:t>Virtual Connections</a:t>
            </a:r>
            <a:endParaRPr kumimoji="1" lang="en-US" dirty="0">
              <a:ea typeface="+mj-ea"/>
              <a:cs typeface="+mj-cs"/>
            </a:endParaRPr>
          </a:p>
        </p:txBody>
      </p:sp>
      <p:pic>
        <p:nvPicPr>
          <p:cNvPr id="35843" name="Picture 5" descr="ATM Connections                                                002828A0  Mnementh                      BEAE7A2F:"/>
          <p:cNvPicPr>
            <a:picLocks noChangeAspect="1" noChangeArrowheads="1"/>
          </p:cNvPicPr>
          <p:nvPr/>
        </p:nvPicPr>
        <p:blipFill>
          <a:blip r:embed="rId3">
            <a:lum bright="-24000" contrast="42000"/>
            <a:alphaModFix amt="82000"/>
          </a:blip>
          <a:srcRect l="7159" t="18529" r="7159" b="37059"/>
          <a:stretch>
            <a:fillRect/>
          </a:stretch>
        </p:blipFill>
        <p:spPr bwMode="auto">
          <a:xfrm>
            <a:off x="381001" y="2636912"/>
            <a:ext cx="8489258" cy="3400788"/>
          </a:xfrm>
          <a:prstGeom prst="rect">
            <a:avLst/>
          </a:prstGeom>
          <a:noFill/>
          <a:ln w="9525">
            <a:noFill/>
            <a:miter lim="800000"/>
            <a:headEnd/>
            <a:tailEnd/>
          </a:ln>
        </p:spPr>
      </p:pic>
      <p:sp>
        <p:nvSpPr>
          <p:cNvPr id="9222" name="Rectangle 6"/>
          <p:cNvSpPr>
            <a:spLocks noGrp="1" noChangeArrowheads="1"/>
          </p:cNvSpPr>
          <p:nvPr>
            <p:ph type="body" idx="1"/>
          </p:nvPr>
        </p:nvSpPr>
        <p:spPr>
          <a:xfrm>
            <a:off x="457200" y="1412776"/>
            <a:ext cx="8229600" cy="1524000"/>
          </a:xfrm>
        </p:spPr>
        <p:txBody>
          <a:bodyPr/>
          <a:lstStyle/>
          <a:p>
            <a:pPr eaLnBrk="1" hangingPunct="1">
              <a:lnSpc>
                <a:spcPct val="90000"/>
              </a:lnSpc>
              <a:defRPr/>
            </a:pPr>
            <a:r>
              <a:rPr kumimoji="1" lang="en-US" sz="2800" dirty="0"/>
              <a:t>V</a:t>
            </a:r>
            <a:r>
              <a:rPr kumimoji="1" lang="en-US" sz="2800" dirty="0" smtClean="0">
                <a:ea typeface="+mn-ea"/>
                <a:cs typeface="+mn-cs"/>
              </a:rPr>
              <a:t>irtual </a:t>
            </a:r>
            <a:r>
              <a:rPr kumimoji="1" lang="en-US" sz="2800" dirty="0" smtClean="0"/>
              <a:t>P</a:t>
            </a:r>
            <a:r>
              <a:rPr kumimoji="1" lang="en-US" sz="2800" dirty="0" smtClean="0">
                <a:ea typeface="+mn-ea"/>
                <a:cs typeface="+mn-cs"/>
              </a:rPr>
              <a:t>ath </a:t>
            </a:r>
            <a:r>
              <a:rPr kumimoji="1" lang="en-US" sz="2800" dirty="0"/>
              <a:t>C</a:t>
            </a:r>
            <a:r>
              <a:rPr kumimoji="1" lang="en-US" sz="2800" dirty="0" smtClean="0">
                <a:ea typeface="+mn-ea"/>
                <a:cs typeface="+mn-cs"/>
              </a:rPr>
              <a:t>onnection </a:t>
            </a:r>
            <a:r>
              <a:rPr kumimoji="1" lang="en-US" sz="2800" dirty="0">
                <a:ea typeface="+mn-ea"/>
                <a:cs typeface="+mn-cs"/>
              </a:rPr>
              <a:t>(VPC)</a:t>
            </a:r>
          </a:p>
          <a:p>
            <a:pPr lvl="1" eaLnBrk="1" hangingPunct="1">
              <a:lnSpc>
                <a:spcPct val="90000"/>
              </a:lnSpc>
              <a:defRPr/>
            </a:pPr>
            <a:r>
              <a:rPr kumimoji="1" lang="en-US" sz="2400" dirty="0"/>
              <a:t>bundle of </a:t>
            </a:r>
            <a:r>
              <a:rPr kumimoji="1" lang="en-US" sz="2400" dirty="0" smtClean="0"/>
              <a:t>Virtual Channel Connections (VCC) </a:t>
            </a:r>
            <a:r>
              <a:rPr kumimoji="1" lang="en-US" sz="2400" dirty="0"/>
              <a:t>with same end </a:t>
            </a:r>
            <a:r>
              <a:rPr kumimoji="1" lang="en-US" sz="2400" dirty="0" smtClean="0"/>
              <a:t>points.</a:t>
            </a:r>
            <a:endParaRPr kumimoji="1" lang="en-US" sz="2400" dirty="0"/>
          </a:p>
        </p:txBody>
      </p:sp>
      <p:sp>
        <p:nvSpPr>
          <p:cNvPr id="5" name="Rectangle 4"/>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284409479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3600" smtClean="0"/>
              <a:t>ATM Conceptual Model</a:t>
            </a:r>
            <a:br>
              <a:rPr lang="en-US" sz="3600" smtClean="0"/>
            </a:br>
            <a:r>
              <a:rPr lang="en-US" sz="3600" smtClean="0"/>
              <a:t>    Assumptions  (cont.)</a:t>
            </a:r>
          </a:p>
        </p:txBody>
      </p:sp>
      <p:sp>
        <p:nvSpPr>
          <p:cNvPr id="13317" name="Rectangle 3"/>
          <p:cNvSpPr>
            <a:spLocks noGrp="1" noChangeArrowheads="1"/>
          </p:cNvSpPr>
          <p:nvPr>
            <p:ph type="body" idx="1"/>
          </p:nvPr>
        </p:nvSpPr>
        <p:spPr>
          <a:xfrm>
            <a:off x="0" y="1357298"/>
            <a:ext cx="9001156" cy="4114800"/>
          </a:xfrm>
        </p:spPr>
        <p:txBody>
          <a:bodyPr/>
          <a:lstStyle/>
          <a:p>
            <a:pPr marL="609600" indent="-609600" eaLnBrk="1" hangingPunct="1">
              <a:buNone/>
            </a:pPr>
            <a:r>
              <a:rPr lang="en-US" dirty="0" smtClean="0"/>
              <a:t>3. Vast majority of ATM networks will run on optical fiber networks with </a:t>
            </a:r>
            <a:r>
              <a:rPr lang="en-US" dirty="0" smtClean="0">
                <a:solidFill>
                  <a:srgbClr val="0033CC"/>
                </a:solidFill>
                <a:latin typeface="Comic Sans MS" pitchFamily="66" charset="0"/>
              </a:rPr>
              <a:t>extremely low error rates</a:t>
            </a:r>
            <a:r>
              <a:rPr lang="en-US" i="1" dirty="0" smtClean="0"/>
              <a:t>.</a:t>
            </a:r>
          </a:p>
          <a:p>
            <a:pPr marL="609600" indent="-609600" eaLnBrk="1" hangingPunct="1">
              <a:buNone/>
            </a:pPr>
            <a:r>
              <a:rPr lang="en-US" dirty="0" smtClean="0"/>
              <a:t>4. ATM must support </a:t>
            </a:r>
            <a:r>
              <a:rPr lang="en-US" dirty="0" smtClean="0">
                <a:solidFill>
                  <a:srgbClr val="0033CC"/>
                </a:solidFill>
                <a:latin typeface="Comic Sans MS" pitchFamily="66" charset="0"/>
              </a:rPr>
              <a:t>low cost attachments</a:t>
            </a:r>
            <a:r>
              <a:rPr lang="en-US" dirty="0" smtClean="0">
                <a:latin typeface="Comic Sans MS" pitchFamily="66" charset="0"/>
              </a:rPr>
              <a:t>.</a:t>
            </a:r>
          </a:p>
          <a:p>
            <a:pPr marL="1127125" lvl="1" indent="-609600" eaLnBrk="1" hangingPunct="1"/>
            <a:r>
              <a:rPr lang="en-US" dirty="0" smtClean="0"/>
              <a:t>This decision lead to a significant decision: to </a:t>
            </a:r>
            <a:r>
              <a:rPr lang="en-US" dirty="0" smtClean="0">
                <a:solidFill>
                  <a:schemeClr val="accent2"/>
                </a:solidFill>
                <a:latin typeface="Comic Sans MS" pitchFamily="66" charset="0"/>
              </a:rPr>
              <a:t>prohibit cell reordering</a:t>
            </a:r>
            <a:r>
              <a:rPr lang="en-US" dirty="0" smtClean="0"/>
              <a:t> in ATM networks.</a:t>
            </a:r>
          </a:p>
          <a:p>
            <a:pPr marL="990600" lvl="1" indent="-533400" eaLnBrk="1" hangingPunct="1">
              <a:buFontTx/>
              <a:buNone/>
            </a:pPr>
            <a:r>
              <a:rPr lang="en-US" dirty="0" smtClean="0">
                <a:sym typeface="Wingdings" pitchFamily="2" charset="2"/>
              </a:rPr>
              <a:t>	 ATM switch design is more difficult.</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5" descr="ATM Cell Format                                                002828A0  Mnementh                      BEAE7A2F:"/>
          <p:cNvPicPr>
            <a:picLocks noChangeAspect="1" noChangeArrowheads="1"/>
          </p:cNvPicPr>
          <p:nvPr/>
        </p:nvPicPr>
        <p:blipFill>
          <a:blip r:embed="rId3">
            <a:alphaModFix/>
            <a:lum/>
          </a:blip>
          <a:srcRect l="7159" t="4633" r="7159" b="13898"/>
          <a:stretch>
            <a:fillRect/>
          </a:stretch>
        </p:blipFill>
        <p:spPr bwMode="auto">
          <a:xfrm>
            <a:off x="1763688" y="908720"/>
            <a:ext cx="5688632" cy="545258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ATM Cell Formats</a:t>
            </a:r>
            <a:endParaRPr lang="en-US" dirty="0"/>
          </a:p>
        </p:txBody>
      </p:sp>
      <p:sp>
        <p:nvSpPr>
          <p:cNvPr id="7" name="Rectangle 6"/>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270187849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p:spPr>
        <p:txBody>
          <a:bodyPr/>
          <a:lstStyle/>
          <a:p>
            <a:r>
              <a:rPr lang="en-US" dirty="0" smtClean="0"/>
              <a:t>Payload Type (PT) Field Coding </a:t>
            </a:r>
            <a:endParaRPr lang="en-US" dirty="0"/>
          </a:p>
        </p:txBody>
      </p:sp>
      <p:graphicFrame>
        <p:nvGraphicFramePr>
          <p:cNvPr id="109570" name="Object 2"/>
          <p:cNvGraphicFramePr>
            <a:graphicFrameLocks noChangeAspect="1"/>
          </p:cNvGraphicFramePr>
          <p:nvPr>
            <p:extLst>
              <p:ext uri="{D42A27DB-BD31-4B8C-83A1-F6EECF244321}">
                <p14:modId xmlns:p14="http://schemas.microsoft.com/office/powerpoint/2010/main" val="2765752681"/>
              </p:ext>
            </p:extLst>
          </p:nvPr>
        </p:nvGraphicFramePr>
        <p:xfrm>
          <a:off x="-35495" y="1052736"/>
          <a:ext cx="8999983" cy="5181600"/>
        </p:xfrm>
        <a:graphic>
          <a:graphicData uri="http://schemas.openxmlformats.org/presentationml/2006/ole">
            <mc:AlternateContent xmlns:mc="http://schemas.openxmlformats.org/markup-compatibility/2006">
              <mc:Choice xmlns:v="urn:schemas-microsoft-com:vml" Requires="v">
                <p:oleObj spid="_x0000_s2056" name="Document" r:id="rId5" imgW="5613400" imgH="3022600" progId="Word.Document.12">
                  <p:embed/>
                </p:oleObj>
              </mc:Choice>
              <mc:Fallback>
                <p:oleObj name="Document" r:id="rId5" imgW="5613400" imgH="302260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5" y="1052736"/>
                        <a:ext cx="8999983" cy="5181600"/>
                      </a:xfrm>
                      <a:prstGeom prst="rect">
                        <a:avLst/>
                      </a:prstGeom>
                      <a:noFill/>
                      <a:ln>
                        <a:noFill/>
                      </a:ln>
                    </p:spPr>
                  </p:pic>
                </p:oleObj>
              </mc:Fallback>
            </mc:AlternateContent>
          </a:graphicData>
        </a:graphic>
      </p:graphicFrame>
      <p:sp>
        <p:nvSpPr>
          <p:cNvPr id="6"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487928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3289300" y="1720850"/>
            <a:ext cx="2578100" cy="3068638"/>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5" name="Line 3"/>
          <p:cNvSpPr>
            <a:spLocks noChangeShapeType="1"/>
          </p:cNvSpPr>
          <p:nvPr/>
        </p:nvSpPr>
        <p:spPr bwMode="auto">
          <a:xfrm>
            <a:off x="5926138" y="2763838"/>
            <a:ext cx="2527300" cy="0"/>
          </a:xfrm>
          <a:prstGeom prst="line">
            <a:avLst/>
          </a:prstGeom>
          <a:noFill/>
          <a:ln w="12700">
            <a:solidFill>
              <a:schemeClr val="tx1"/>
            </a:solidFill>
            <a:round/>
            <a:headEnd/>
            <a:tailEnd/>
          </a:ln>
        </p:spPr>
        <p:txBody>
          <a:bodyPr wrap="none" anchor="ctr"/>
          <a:lstStyle/>
          <a:p>
            <a:endParaRPr lang="en-US"/>
          </a:p>
        </p:txBody>
      </p:sp>
      <p:sp>
        <p:nvSpPr>
          <p:cNvPr id="15366" name="Rectangle 4"/>
          <p:cNvSpPr>
            <a:spLocks noChangeArrowheads="1"/>
          </p:cNvSpPr>
          <p:nvPr/>
        </p:nvSpPr>
        <p:spPr bwMode="auto">
          <a:xfrm>
            <a:off x="8372475" y="2462213"/>
            <a:ext cx="295275" cy="363537"/>
          </a:xfrm>
          <a:prstGeom prst="rect">
            <a:avLst/>
          </a:prstGeom>
          <a:noFill/>
          <a:ln w="12700">
            <a:noFill/>
            <a:miter lim="800000"/>
            <a:headEnd/>
            <a:tailEnd/>
          </a:ln>
        </p:spPr>
        <p:txBody>
          <a:bodyPr wrap="none" lIns="90488" tIns="44450" rIns="90488" bIns="44450">
            <a:spAutoFit/>
          </a:bodyPr>
          <a:lstStyle/>
          <a:p>
            <a:pPr eaLnBrk="0" hangingPunct="0"/>
            <a:r>
              <a:rPr lang="en-US" sz="1800"/>
              <a:t>2</a:t>
            </a:r>
          </a:p>
        </p:txBody>
      </p:sp>
      <p:sp>
        <p:nvSpPr>
          <p:cNvPr id="15367" name="Line 5"/>
          <p:cNvSpPr>
            <a:spLocks noChangeShapeType="1"/>
          </p:cNvSpPr>
          <p:nvPr/>
        </p:nvSpPr>
        <p:spPr bwMode="auto">
          <a:xfrm>
            <a:off x="5943600" y="3389313"/>
            <a:ext cx="2527300" cy="0"/>
          </a:xfrm>
          <a:prstGeom prst="line">
            <a:avLst/>
          </a:prstGeom>
          <a:noFill/>
          <a:ln w="12700">
            <a:solidFill>
              <a:schemeClr val="tx1"/>
            </a:solidFill>
            <a:round/>
            <a:headEnd/>
            <a:tailEnd/>
          </a:ln>
        </p:spPr>
        <p:txBody>
          <a:bodyPr wrap="none" anchor="ctr"/>
          <a:lstStyle/>
          <a:p>
            <a:endParaRPr lang="en-US"/>
          </a:p>
        </p:txBody>
      </p:sp>
      <p:sp>
        <p:nvSpPr>
          <p:cNvPr id="15368" name="Rectangle 6"/>
          <p:cNvSpPr>
            <a:spLocks noChangeArrowheads="1"/>
          </p:cNvSpPr>
          <p:nvPr/>
        </p:nvSpPr>
        <p:spPr bwMode="auto">
          <a:xfrm>
            <a:off x="8369300" y="3087688"/>
            <a:ext cx="295275" cy="363537"/>
          </a:xfrm>
          <a:prstGeom prst="rect">
            <a:avLst/>
          </a:prstGeom>
          <a:noFill/>
          <a:ln w="12700">
            <a:noFill/>
            <a:miter lim="800000"/>
            <a:headEnd/>
            <a:tailEnd/>
          </a:ln>
        </p:spPr>
        <p:txBody>
          <a:bodyPr wrap="none" lIns="90488" tIns="44450" rIns="90488" bIns="44450">
            <a:spAutoFit/>
          </a:bodyPr>
          <a:lstStyle/>
          <a:p>
            <a:pPr eaLnBrk="0" hangingPunct="0"/>
            <a:r>
              <a:rPr lang="en-US" sz="1800"/>
              <a:t>3</a:t>
            </a:r>
          </a:p>
        </p:txBody>
      </p:sp>
      <p:sp>
        <p:nvSpPr>
          <p:cNvPr id="15369" name="Line 7"/>
          <p:cNvSpPr>
            <a:spLocks noChangeShapeType="1"/>
          </p:cNvSpPr>
          <p:nvPr/>
        </p:nvSpPr>
        <p:spPr bwMode="auto">
          <a:xfrm>
            <a:off x="5907088" y="4714875"/>
            <a:ext cx="2527300" cy="0"/>
          </a:xfrm>
          <a:prstGeom prst="line">
            <a:avLst/>
          </a:prstGeom>
          <a:noFill/>
          <a:ln w="12700">
            <a:solidFill>
              <a:schemeClr val="tx1"/>
            </a:solidFill>
            <a:round/>
            <a:headEnd/>
            <a:tailEnd/>
          </a:ln>
        </p:spPr>
        <p:txBody>
          <a:bodyPr wrap="none" anchor="ctr"/>
          <a:lstStyle/>
          <a:p>
            <a:endParaRPr lang="en-US"/>
          </a:p>
        </p:txBody>
      </p:sp>
      <p:sp>
        <p:nvSpPr>
          <p:cNvPr id="15370" name="Rectangle 8"/>
          <p:cNvSpPr>
            <a:spLocks noChangeArrowheads="1"/>
          </p:cNvSpPr>
          <p:nvPr/>
        </p:nvSpPr>
        <p:spPr bwMode="auto">
          <a:xfrm>
            <a:off x="8402638" y="4413250"/>
            <a:ext cx="333375" cy="363538"/>
          </a:xfrm>
          <a:prstGeom prst="rect">
            <a:avLst/>
          </a:prstGeom>
          <a:noFill/>
          <a:ln w="12700">
            <a:noFill/>
            <a:miter lim="800000"/>
            <a:headEnd/>
            <a:tailEnd/>
          </a:ln>
        </p:spPr>
        <p:txBody>
          <a:bodyPr wrap="none" lIns="90488" tIns="44450" rIns="90488" bIns="44450">
            <a:spAutoFit/>
          </a:bodyPr>
          <a:lstStyle/>
          <a:p>
            <a:pPr eaLnBrk="0" hangingPunct="0"/>
            <a:r>
              <a:rPr lang="en-US" sz="1800" i="1"/>
              <a:t>N</a:t>
            </a:r>
            <a:endParaRPr lang="en-US" sz="1800"/>
          </a:p>
        </p:txBody>
      </p:sp>
      <p:sp>
        <p:nvSpPr>
          <p:cNvPr id="15371" name="Line 9"/>
          <p:cNvSpPr>
            <a:spLocks noChangeShapeType="1"/>
          </p:cNvSpPr>
          <p:nvPr/>
        </p:nvSpPr>
        <p:spPr bwMode="auto">
          <a:xfrm>
            <a:off x="5951538" y="2065338"/>
            <a:ext cx="2527300" cy="0"/>
          </a:xfrm>
          <a:prstGeom prst="line">
            <a:avLst/>
          </a:prstGeom>
          <a:noFill/>
          <a:ln w="12700">
            <a:solidFill>
              <a:schemeClr val="tx1"/>
            </a:solidFill>
            <a:round/>
            <a:headEnd/>
            <a:tailEnd/>
          </a:ln>
        </p:spPr>
        <p:txBody>
          <a:bodyPr wrap="none" anchor="ctr"/>
          <a:lstStyle/>
          <a:p>
            <a:endParaRPr lang="en-US"/>
          </a:p>
        </p:txBody>
      </p:sp>
      <p:sp>
        <p:nvSpPr>
          <p:cNvPr id="15372" name="Rectangle 10"/>
          <p:cNvSpPr>
            <a:spLocks noChangeArrowheads="1"/>
          </p:cNvSpPr>
          <p:nvPr/>
        </p:nvSpPr>
        <p:spPr bwMode="auto">
          <a:xfrm>
            <a:off x="8424863" y="1755775"/>
            <a:ext cx="295275" cy="363538"/>
          </a:xfrm>
          <a:prstGeom prst="rect">
            <a:avLst/>
          </a:prstGeom>
          <a:noFill/>
          <a:ln w="12700">
            <a:noFill/>
            <a:miter lim="800000"/>
            <a:headEnd/>
            <a:tailEnd/>
          </a:ln>
        </p:spPr>
        <p:txBody>
          <a:bodyPr wrap="none" lIns="90488" tIns="44450" rIns="90488" bIns="44450">
            <a:spAutoFit/>
          </a:bodyPr>
          <a:lstStyle/>
          <a:p>
            <a:pPr eaLnBrk="0" hangingPunct="0"/>
            <a:r>
              <a:rPr lang="en-US" sz="1800"/>
              <a:t>1</a:t>
            </a:r>
          </a:p>
        </p:txBody>
      </p:sp>
      <p:sp>
        <p:nvSpPr>
          <p:cNvPr id="15373" name="Rectangle 11"/>
          <p:cNvSpPr>
            <a:spLocks noChangeArrowheads="1"/>
          </p:cNvSpPr>
          <p:nvPr/>
        </p:nvSpPr>
        <p:spPr bwMode="auto">
          <a:xfrm>
            <a:off x="3940069" y="1814513"/>
            <a:ext cx="1006688" cy="397545"/>
          </a:xfrm>
          <a:prstGeom prst="rect">
            <a:avLst/>
          </a:prstGeom>
          <a:noFill/>
          <a:ln w="12700">
            <a:noFill/>
            <a:miter lim="800000"/>
            <a:headEnd/>
            <a:tailEnd/>
          </a:ln>
        </p:spPr>
        <p:txBody>
          <a:bodyPr wrap="none" lIns="90488" tIns="44450" rIns="90488" bIns="44450">
            <a:spAutoFit/>
          </a:bodyPr>
          <a:lstStyle/>
          <a:p>
            <a:pPr eaLnBrk="0" hangingPunct="0"/>
            <a:r>
              <a:rPr lang="en-US" sz="2000" dirty="0">
                <a:solidFill>
                  <a:schemeClr val="bg1"/>
                </a:solidFill>
              </a:rPr>
              <a:t>Switch</a:t>
            </a:r>
          </a:p>
        </p:txBody>
      </p:sp>
      <p:sp>
        <p:nvSpPr>
          <p:cNvPr id="15374" name="Line 12"/>
          <p:cNvSpPr>
            <a:spLocks noChangeShapeType="1"/>
          </p:cNvSpPr>
          <p:nvPr/>
        </p:nvSpPr>
        <p:spPr bwMode="auto">
          <a:xfrm>
            <a:off x="766763" y="3009900"/>
            <a:ext cx="2527300" cy="0"/>
          </a:xfrm>
          <a:prstGeom prst="line">
            <a:avLst/>
          </a:prstGeom>
          <a:noFill/>
          <a:ln w="12700">
            <a:solidFill>
              <a:schemeClr val="tx1"/>
            </a:solidFill>
            <a:round/>
            <a:headEnd/>
            <a:tailEnd/>
          </a:ln>
        </p:spPr>
        <p:txBody>
          <a:bodyPr wrap="none" anchor="ctr"/>
          <a:lstStyle/>
          <a:p>
            <a:endParaRPr lang="en-US"/>
          </a:p>
        </p:txBody>
      </p:sp>
      <p:sp>
        <p:nvSpPr>
          <p:cNvPr id="15375" name="Line 13"/>
          <p:cNvSpPr>
            <a:spLocks noChangeShapeType="1"/>
          </p:cNvSpPr>
          <p:nvPr/>
        </p:nvSpPr>
        <p:spPr bwMode="auto">
          <a:xfrm>
            <a:off x="723900" y="3902075"/>
            <a:ext cx="2527300" cy="0"/>
          </a:xfrm>
          <a:prstGeom prst="line">
            <a:avLst/>
          </a:prstGeom>
          <a:noFill/>
          <a:ln w="12700">
            <a:solidFill>
              <a:schemeClr val="tx1"/>
            </a:solidFill>
            <a:round/>
            <a:headEnd/>
            <a:tailEnd/>
          </a:ln>
        </p:spPr>
        <p:txBody>
          <a:bodyPr wrap="none" anchor="ctr"/>
          <a:lstStyle/>
          <a:p>
            <a:endParaRPr lang="en-US"/>
          </a:p>
        </p:txBody>
      </p:sp>
      <p:sp>
        <p:nvSpPr>
          <p:cNvPr id="15376" name="Rectangle 14"/>
          <p:cNvSpPr>
            <a:spLocks noChangeArrowheads="1"/>
          </p:cNvSpPr>
          <p:nvPr/>
        </p:nvSpPr>
        <p:spPr bwMode="auto">
          <a:xfrm>
            <a:off x="2846388" y="3603625"/>
            <a:ext cx="285750" cy="336550"/>
          </a:xfrm>
          <a:prstGeom prst="rect">
            <a:avLst/>
          </a:prstGeom>
          <a:noFill/>
          <a:ln w="12700">
            <a:noFill/>
            <a:miter lim="800000"/>
            <a:headEnd/>
            <a:tailEnd/>
          </a:ln>
        </p:spPr>
        <p:txBody>
          <a:bodyPr wrap="none" anchor="ctr"/>
          <a:lstStyle/>
          <a:p>
            <a:endParaRPr lang="en-US"/>
          </a:p>
        </p:txBody>
      </p:sp>
      <p:sp>
        <p:nvSpPr>
          <p:cNvPr id="15377" name="Line 15"/>
          <p:cNvSpPr>
            <a:spLocks noChangeShapeType="1"/>
          </p:cNvSpPr>
          <p:nvPr/>
        </p:nvSpPr>
        <p:spPr bwMode="auto">
          <a:xfrm>
            <a:off x="698500" y="4770438"/>
            <a:ext cx="2527300" cy="0"/>
          </a:xfrm>
          <a:prstGeom prst="line">
            <a:avLst/>
          </a:prstGeom>
          <a:noFill/>
          <a:ln w="12700">
            <a:solidFill>
              <a:schemeClr val="tx1"/>
            </a:solidFill>
            <a:round/>
            <a:headEnd/>
            <a:tailEnd/>
          </a:ln>
        </p:spPr>
        <p:txBody>
          <a:bodyPr wrap="none" anchor="ctr"/>
          <a:lstStyle/>
          <a:p>
            <a:endParaRPr lang="en-US"/>
          </a:p>
        </p:txBody>
      </p:sp>
      <p:sp>
        <p:nvSpPr>
          <p:cNvPr id="15378" name="Rectangle 16"/>
          <p:cNvSpPr>
            <a:spLocks noChangeArrowheads="1"/>
          </p:cNvSpPr>
          <p:nvPr/>
        </p:nvSpPr>
        <p:spPr bwMode="auto">
          <a:xfrm>
            <a:off x="415925" y="4519613"/>
            <a:ext cx="333375" cy="363537"/>
          </a:xfrm>
          <a:prstGeom prst="rect">
            <a:avLst/>
          </a:prstGeom>
          <a:noFill/>
          <a:ln w="12700">
            <a:noFill/>
            <a:miter lim="800000"/>
            <a:headEnd/>
            <a:tailEnd/>
          </a:ln>
        </p:spPr>
        <p:txBody>
          <a:bodyPr wrap="none" lIns="90488" tIns="44450" rIns="90488" bIns="44450">
            <a:spAutoFit/>
          </a:bodyPr>
          <a:lstStyle/>
          <a:p>
            <a:pPr eaLnBrk="0" hangingPunct="0"/>
            <a:r>
              <a:rPr lang="en-US" sz="1800" i="1"/>
              <a:t>N</a:t>
            </a:r>
            <a:endParaRPr lang="en-US" sz="1800"/>
          </a:p>
        </p:txBody>
      </p:sp>
      <p:sp>
        <p:nvSpPr>
          <p:cNvPr id="15379" name="Line 17"/>
          <p:cNvSpPr>
            <a:spLocks noChangeShapeType="1"/>
          </p:cNvSpPr>
          <p:nvPr/>
        </p:nvSpPr>
        <p:spPr bwMode="auto">
          <a:xfrm>
            <a:off x="736600" y="1905000"/>
            <a:ext cx="2527300" cy="0"/>
          </a:xfrm>
          <a:prstGeom prst="line">
            <a:avLst/>
          </a:prstGeom>
          <a:noFill/>
          <a:ln w="12700">
            <a:solidFill>
              <a:schemeClr val="tx1"/>
            </a:solidFill>
            <a:round/>
            <a:headEnd/>
            <a:tailEnd/>
          </a:ln>
        </p:spPr>
        <p:txBody>
          <a:bodyPr wrap="none" anchor="ctr"/>
          <a:lstStyle/>
          <a:p>
            <a:endParaRPr lang="en-US"/>
          </a:p>
        </p:txBody>
      </p:sp>
      <p:sp>
        <p:nvSpPr>
          <p:cNvPr id="15380" name="Rectangle 18"/>
          <p:cNvSpPr>
            <a:spLocks noChangeArrowheads="1"/>
          </p:cNvSpPr>
          <p:nvPr/>
        </p:nvSpPr>
        <p:spPr bwMode="auto">
          <a:xfrm>
            <a:off x="838200" y="16700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1" name="Line 19"/>
          <p:cNvSpPr>
            <a:spLocks noChangeShapeType="1"/>
          </p:cNvSpPr>
          <p:nvPr/>
        </p:nvSpPr>
        <p:spPr bwMode="auto">
          <a:xfrm>
            <a:off x="1636713" y="1670050"/>
            <a:ext cx="0" cy="241300"/>
          </a:xfrm>
          <a:prstGeom prst="line">
            <a:avLst/>
          </a:prstGeom>
          <a:noFill/>
          <a:ln w="12700">
            <a:solidFill>
              <a:schemeClr val="tx1"/>
            </a:solidFill>
            <a:round/>
            <a:headEnd/>
            <a:tailEnd/>
          </a:ln>
        </p:spPr>
        <p:txBody>
          <a:bodyPr wrap="none" anchor="ctr"/>
          <a:lstStyle/>
          <a:p>
            <a:endParaRPr lang="en-US"/>
          </a:p>
        </p:txBody>
      </p:sp>
      <p:sp>
        <p:nvSpPr>
          <p:cNvPr id="15382" name="Rectangle 20"/>
          <p:cNvSpPr>
            <a:spLocks noChangeArrowheads="1"/>
          </p:cNvSpPr>
          <p:nvPr/>
        </p:nvSpPr>
        <p:spPr bwMode="auto">
          <a:xfrm>
            <a:off x="1630363" y="1636713"/>
            <a:ext cx="285750" cy="336550"/>
          </a:xfrm>
          <a:prstGeom prst="rect">
            <a:avLst/>
          </a:prstGeom>
          <a:noFill/>
          <a:ln w="12700">
            <a:noFill/>
            <a:miter lim="800000"/>
            <a:headEnd/>
            <a:tailEnd/>
          </a:ln>
        </p:spPr>
        <p:txBody>
          <a:bodyPr wrap="none" anchor="ctr"/>
          <a:lstStyle/>
          <a:p>
            <a:endParaRPr lang="en-US"/>
          </a:p>
        </p:txBody>
      </p:sp>
      <p:sp>
        <p:nvSpPr>
          <p:cNvPr id="15383" name="Rectangle 21"/>
          <p:cNvSpPr>
            <a:spLocks noChangeArrowheads="1"/>
          </p:cNvSpPr>
          <p:nvPr/>
        </p:nvSpPr>
        <p:spPr bwMode="auto">
          <a:xfrm>
            <a:off x="390525" y="1603375"/>
            <a:ext cx="295275" cy="363538"/>
          </a:xfrm>
          <a:prstGeom prst="rect">
            <a:avLst/>
          </a:prstGeom>
          <a:noFill/>
          <a:ln w="12700">
            <a:noFill/>
            <a:miter lim="800000"/>
            <a:headEnd/>
            <a:tailEnd/>
          </a:ln>
        </p:spPr>
        <p:txBody>
          <a:bodyPr wrap="none" lIns="90488" tIns="44450" rIns="90488" bIns="44450">
            <a:spAutoFit/>
          </a:bodyPr>
          <a:lstStyle/>
          <a:p>
            <a:pPr eaLnBrk="0" hangingPunct="0"/>
            <a:r>
              <a:rPr lang="en-US" sz="1800"/>
              <a:t>1</a:t>
            </a:r>
          </a:p>
        </p:txBody>
      </p:sp>
      <p:sp>
        <p:nvSpPr>
          <p:cNvPr id="15384" name="Rectangle 22"/>
          <p:cNvSpPr>
            <a:spLocks noChangeArrowheads="1"/>
          </p:cNvSpPr>
          <p:nvPr/>
        </p:nvSpPr>
        <p:spPr bwMode="auto">
          <a:xfrm rot="-5400000">
            <a:off x="1583531" y="2167732"/>
            <a:ext cx="485775" cy="344488"/>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15385" name="Rectangle 23"/>
          <p:cNvSpPr>
            <a:spLocks noChangeArrowheads="1"/>
          </p:cNvSpPr>
          <p:nvPr/>
        </p:nvSpPr>
        <p:spPr bwMode="auto">
          <a:xfrm>
            <a:off x="390525" y="2708275"/>
            <a:ext cx="295275" cy="363538"/>
          </a:xfrm>
          <a:prstGeom prst="rect">
            <a:avLst/>
          </a:prstGeom>
          <a:noFill/>
          <a:ln w="25400">
            <a:noFill/>
            <a:miter lim="800000"/>
            <a:headEnd/>
            <a:tailEnd/>
          </a:ln>
        </p:spPr>
        <p:txBody>
          <a:bodyPr wrap="none" lIns="90488" tIns="44450" rIns="90488" bIns="44450">
            <a:spAutoFit/>
          </a:bodyPr>
          <a:lstStyle/>
          <a:p>
            <a:pPr eaLnBrk="0" hangingPunct="0"/>
            <a:r>
              <a:rPr lang="en-US" sz="1800"/>
              <a:t>5</a:t>
            </a:r>
          </a:p>
        </p:txBody>
      </p:sp>
      <p:sp>
        <p:nvSpPr>
          <p:cNvPr id="15386" name="Rectangle 24"/>
          <p:cNvSpPr>
            <a:spLocks noChangeArrowheads="1"/>
          </p:cNvSpPr>
          <p:nvPr/>
        </p:nvSpPr>
        <p:spPr bwMode="auto">
          <a:xfrm>
            <a:off x="504825" y="3660775"/>
            <a:ext cx="295275" cy="363538"/>
          </a:xfrm>
          <a:prstGeom prst="rect">
            <a:avLst/>
          </a:prstGeom>
          <a:noFill/>
          <a:ln w="25400">
            <a:noFill/>
            <a:miter lim="800000"/>
            <a:headEnd/>
            <a:tailEnd/>
          </a:ln>
        </p:spPr>
        <p:txBody>
          <a:bodyPr wrap="none" lIns="90488" tIns="44450" rIns="90488" bIns="44450">
            <a:spAutoFit/>
          </a:bodyPr>
          <a:lstStyle/>
          <a:p>
            <a:pPr eaLnBrk="0" hangingPunct="0"/>
            <a:r>
              <a:rPr lang="en-US" sz="1800"/>
              <a:t>6</a:t>
            </a:r>
          </a:p>
        </p:txBody>
      </p:sp>
      <p:sp>
        <p:nvSpPr>
          <p:cNvPr id="15387" name="Rectangle 25"/>
          <p:cNvSpPr>
            <a:spLocks noChangeArrowheads="1"/>
          </p:cNvSpPr>
          <p:nvPr/>
        </p:nvSpPr>
        <p:spPr bwMode="auto">
          <a:xfrm>
            <a:off x="2057400" y="2762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8" name="Line 26"/>
          <p:cNvSpPr>
            <a:spLocks noChangeShapeType="1"/>
          </p:cNvSpPr>
          <p:nvPr/>
        </p:nvSpPr>
        <p:spPr bwMode="auto">
          <a:xfrm>
            <a:off x="2678113" y="2762250"/>
            <a:ext cx="0" cy="241300"/>
          </a:xfrm>
          <a:prstGeom prst="line">
            <a:avLst/>
          </a:prstGeom>
          <a:noFill/>
          <a:ln w="12700">
            <a:solidFill>
              <a:schemeClr val="tx1"/>
            </a:solidFill>
            <a:round/>
            <a:headEnd/>
            <a:tailEnd/>
          </a:ln>
        </p:spPr>
        <p:txBody>
          <a:bodyPr wrap="none" anchor="ctr"/>
          <a:lstStyle/>
          <a:p>
            <a:endParaRPr lang="en-US"/>
          </a:p>
        </p:txBody>
      </p:sp>
      <p:sp>
        <p:nvSpPr>
          <p:cNvPr id="15389" name="Rectangle 27"/>
          <p:cNvSpPr>
            <a:spLocks noChangeArrowheads="1"/>
          </p:cNvSpPr>
          <p:nvPr/>
        </p:nvSpPr>
        <p:spPr bwMode="auto">
          <a:xfrm>
            <a:off x="2032000" y="3638550"/>
            <a:ext cx="1135063" cy="2540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0" name="Line 28"/>
          <p:cNvSpPr>
            <a:spLocks noChangeShapeType="1"/>
          </p:cNvSpPr>
          <p:nvPr/>
        </p:nvSpPr>
        <p:spPr bwMode="auto">
          <a:xfrm>
            <a:off x="2728913" y="3638550"/>
            <a:ext cx="0" cy="241300"/>
          </a:xfrm>
          <a:prstGeom prst="line">
            <a:avLst/>
          </a:prstGeom>
          <a:noFill/>
          <a:ln w="12700">
            <a:solidFill>
              <a:schemeClr val="tx1"/>
            </a:solidFill>
            <a:round/>
            <a:headEnd/>
            <a:tailEnd/>
          </a:ln>
        </p:spPr>
        <p:txBody>
          <a:bodyPr wrap="none" anchor="ctr"/>
          <a:lstStyle/>
          <a:p>
            <a:endParaRPr lang="en-US"/>
          </a:p>
        </p:txBody>
      </p:sp>
      <p:sp>
        <p:nvSpPr>
          <p:cNvPr id="15391" name="Rectangle 29"/>
          <p:cNvSpPr>
            <a:spLocks noChangeArrowheads="1"/>
          </p:cNvSpPr>
          <p:nvPr/>
        </p:nvSpPr>
        <p:spPr bwMode="auto">
          <a:xfrm>
            <a:off x="762000" y="2762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2" name="Line 30"/>
          <p:cNvSpPr>
            <a:spLocks noChangeShapeType="1"/>
          </p:cNvSpPr>
          <p:nvPr/>
        </p:nvSpPr>
        <p:spPr bwMode="auto">
          <a:xfrm>
            <a:off x="1382713" y="2762250"/>
            <a:ext cx="0" cy="241300"/>
          </a:xfrm>
          <a:prstGeom prst="line">
            <a:avLst/>
          </a:prstGeom>
          <a:noFill/>
          <a:ln w="12700">
            <a:solidFill>
              <a:schemeClr val="tx1"/>
            </a:solidFill>
            <a:round/>
            <a:headEnd/>
            <a:tailEnd/>
          </a:ln>
        </p:spPr>
        <p:txBody>
          <a:bodyPr wrap="none" anchor="ctr"/>
          <a:lstStyle/>
          <a:p>
            <a:endParaRPr lang="en-US"/>
          </a:p>
        </p:txBody>
      </p:sp>
      <p:sp>
        <p:nvSpPr>
          <p:cNvPr id="15393" name="Rectangle 31"/>
          <p:cNvSpPr>
            <a:spLocks noChangeArrowheads="1"/>
          </p:cNvSpPr>
          <p:nvPr/>
        </p:nvSpPr>
        <p:spPr bwMode="auto">
          <a:xfrm>
            <a:off x="1376363" y="2741613"/>
            <a:ext cx="463550" cy="298450"/>
          </a:xfrm>
          <a:prstGeom prst="rect">
            <a:avLst/>
          </a:prstGeom>
          <a:noFill/>
          <a:ln w="12700">
            <a:noFill/>
            <a:miter lim="800000"/>
            <a:headEnd/>
            <a:tailEnd/>
          </a:ln>
        </p:spPr>
        <p:txBody>
          <a:bodyPr wrap="none" anchor="ctr"/>
          <a:lstStyle/>
          <a:p>
            <a:endParaRPr lang="en-US"/>
          </a:p>
        </p:txBody>
      </p:sp>
      <p:sp>
        <p:nvSpPr>
          <p:cNvPr id="15394" name="Rectangle 32"/>
          <p:cNvSpPr>
            <a:spLocks noChangeArrowheads="1"/>
          </p:cNvSpPr>
          <p:nvPr/>
        </p:nvSpPr>
        <p:spPr bwMode="auto">
          <a:xfrm>
            <a:off x="774700" y="3651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5" name="Line 33"/>
          <p:cNvSpPr>
            <a:spLocks noChangeShapeType="1"/>
          </p:cNvSpPr>
          <p:nvPr/>
        </p:nvSpPr>
        <p:spPr bwMode="auto">
          <a:xfrm>
            <a:off x="1357313" y="3638550"/>
            <a:ext cx="0" cy="241300"/>
          </a:xfrm>
          <a:prstGeom prst="line">
            <a:avLst/>
          </a:prstGeom>
          <a:noFill/>
          <a:ln w="12700">
            <a:solidFill>
              <a:schemeClr val="tx1"/>
            </a:solidFill>
            <a:round/>
            <a:headEnd/>
            <a:tailEnd/>
          </a:ln>
        </p:spPr>
        <p:txBody>
          <a:bodyPr wrap="none" anchor="ctr"/>
          <a:lstStyle/>
          <a:p>
            <a:endParaRPr lang="en-US"/>
          </a:p>
        </p:txBody>
      </p:sp>
      <p:sp>
        <p:nvSpPr>
          <p:cNvPr id="15396" name="Rectangle 34"/>
          <p:cNvSpPr>
            <a:spLocks noChangeArrowheads="1"/>
          </p:cNvSpPr>
          <p:nvPr/>
        </p:nvSpPr>
        <p:spPr bwMode="auto">
          <a:xfrm>
            <a:off x="1566863" y="3617913"/>
            <a:ext cx="285750" cy="336550"/>
          </a:xfrm>
          <a:prstGeom prst="rect">
            <a:avLst/>
          </a:prstGeom>
          <a:noFill/>
          <a:ln w="12700">
            <a:noFill/>
            <a:miter lim="800000"/>
            <a:headEnd/>
            <a:tailEnd/>
          </a:ln>
        </p:spPr>
        <p:txBody>
          <a:bodyPr wrap="none" anchor="ctr"/>
          <a:lstStyle/>
          <a:p>
            <a:endParaRPr lang="en-US"/>
          </a:p>
        </p:txBody>
      </p:sp>
      <p:sp>
        <p:nvSpPr>
          <p:cNvPr id="15397" name="Rectangle 35"/>
          <p:cNvSpPr>
            <a:spLocks noChangeArrowheads="1"/>
          </p:cNvSpPr>
          <p:nvPr/>
        </p:nvSpPr>
        <p:spPr bwMode="auto">
          <a:xfrm>
            <a:off x="2070100" y="4540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8" name="Line 36"/>
          <p:cNvSpPr>
            <a:spLocks noChangeShapeType="1"/>
          </p:cNvSpPr>
          <p:nvPr/>
        </p:nvSpPr>
        <p:spPr bwMode="auto">
          <a:xfrm>
            <a:off x="2868613" y="4540250"/>
            <a:ext cx="0" cy="241300"/>
          </a:xfrm>
          <a:prstGeom prst="line">
            <a:avLst/>
          </a:prstGeom>
          <a:noFill/>
          <a:ln w="12700">
            <a:solidFill>
              <a:schemeClr val="tx1"/>
            </a:solidFill>
            <a:round/>
            <a:headEnd/>
            <a:tailEnd/>
          </a:ln>
        </p:spPr>
        <p:txBody>
          <a:bodyPr wrap="none" anchor="ctr"/>
          <a:lstStyle/>
          <a:p>
            <a:endParaRPr lang="en-US"/>
          </a:p>
        </p:txBody>
      </p:sp>
      <p:sp>
        <p:nvSpPr>
          <p:cNvPr id="15399" name="Rectangle 37"/>
          <p:cNvSpPr>
            <a:spLocks noChangeArrowheads="1"/>
          </p:cNvSpPr>
          <p:nvPr/>
        </p:nvSpPr>
        <p:spPr bwMode="auto">
          <a:xfrm>
            <a:off x="2862263" y="4506913"/>
            <a:ext cx="285750" cy="336550"/>
          </a:xfrm>
          <a:prstGeom prst="rect">
            <a:avLst/>
          </a:prstGeom>
          <a:noFill/>
          <a:ln w="12700">
            <a:noFill/>
            <a:miter lim="800000"/>
            <a:headEnd/>
            <a:tailEnd/>
          </a:ln>
        </p:spPr>
        <p:txBody>
          <a:bodyPr wrap="none" anchor="ctr"/>
          <a:lstStyle/>
          <a:p>
            <a:endParaRPr lang="en-US"/>
          </a:p>
        </p:txBody>
      </p:sp>
      <p:sp>
        <p:nvSpPr>
          <p:cNvPr id="15400" name="Rectangle 38"/>
          <p:cNvSpPr>
            <a:spLocks noChangeArrowheads="1"/>
          </p:cNvSpPr>
          <p:nvPr/>
        </p:nvSpPr>
        <p:spPr bwMode="auto">
          <a:xfrm>
            <a:off x="6789738" y="4403725"/>
            <a:ext cx="285750" cy="336550"/>
          </a:xfrm>
          <a:prstGeom prst="rect">
            <a:avLst/>
          </a:prstGeom>
          <a:noFill/>
          <a:ln w="12700">
            <a:noFill/>
            <a:miter lim="800000"/>
            <a:headEnd/>
            <a:tailEnd/>
          </a:ln>
        </p:spPr>
        <p:txBody>
          <a:bodyPr wrap="none" anchor="ctr"/>
          <a:lstStyle/>
          <a:p>
            <a:endParaRPr lang="en-US"/>
          </a:p>
        </p:txBody>
      </p:sp>
      <p:sp>
        <p:nvSpPr>
          <p:cNvPr id="15401" name="Rectangle 39"/>
          <p:cNvSpPr>
            <a:spLocks noChangeArrowheads="1"/>
          </p:cNvSpPr>
          <p:nvPr/>
        </p:nvSpPr>
        <p:spPr bwMode="auto">
          <a:xfrm>
            <a:off x="5969000" y="3143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2" name="Line 40"/>
          <p:cNvSpPr>
            <a:spLocks noChangeShapeType="1"/>
          </p:cNvSpPr>
          <p:nvPr/>
        </p:nvSpPr>
        <p:spPr bwMode="auto">
          <a:xfrm>
            <a:off x="6589713" y="3155950"/>
            <a:ext cx="0" cy="241300"/>
          </a:xfrm>
          <a:prstGeom prst="line">
            <a:avLst/>
          </a:prstGeom>
          <a:noFill/>
          <a:ln w="12700">
            <a:solidFill>
              <a:schemeClr val="tx1"/>
            </a:solidFill>
            <a:round/>
            <a:headEnd/>
            <a:tailEnd/>
          </a:ln>
        </p:spPr>
        <p:txBody>
          <a:bodyPr wrap="none" anchor="ctr"/>
          <a:lstStyle/>
          <a:p>
            <a:endParaRPr lang="en-US"/>
          </a:p>
        </p:txBody>
      </p:sp>
      <p:sp>
        <p:nvSpPr>
          <p:cNvPr id="15403" name="Rectangle 41"/>
          <p:cNvSpPr>
            <a:spLocks noChangeArrowheads="1"/>
          </p:cNvSpPr>
          <p:nvPr/>
        </p:nvSpPr>
        <p:spPr bwMode="auto">
          <a:xfrm>
            <a:off x="5975350" y="44767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4" name="Line 42"/>
          <p:cNvSpPr>
            <a:spLocks noChangeShapeType="1"/>
          </p:cNvSpPr>
          <p:nvPr/>
        </p:nvSpPr>
        <p:spPr bwMode="auto">
          <a:xfrm>
            <a:off x="6646863" y="4476750"/>
            <a:ext cx="0" cy="241300"/>
          </a:xfrm>
          <a:prstGeom prst="line">
            <a:avLst/>
          </a:prstGeom>
          <a:noFill/>
          <a:ln w="12700">
            <a:solidFill>
              <a:schemeClr val="tx1"/>
            </a:solidFill>
            <a:round/>
            <a:headEnd/>
            <a:tailEnd/>
          </a:ln>
        </p:spPr>
        <p:txBody>
          <a:bodyPr wrap="none" anchor="ctr"/>
          <a:lstStyle/>
          <a:p>
            <a:endParaRPr lang="en-US"/>
          </a:p>
        </p:txBody>
      </p:sp>
      <p:sp>
        <p:nvSpPr>
          <p:cNvPr id="15405" name="Rectangle 43"/>
          <p:cNvSpPr>
            <a:spLocks noChangeArrowheads="1"/>
          </p:cNvSpPr>
          <p:nvPr/>
        </p:nvSpPr>
        <p:spPr bwMode="auto">
          <a:xfrm>
            <a:off x="5943600" y="18224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6" name="Line 44"/>
          <p:cNvSpPr>
            <a:spLocks noChangeShapeType="1"/>
          </p:cNvSpPr>
          <p:nvPr/>
        </p:nvSpPr>
        <p:spPr bwMode="auto">
          <a:xfrm>
            <a:off x="6627813" y="1809750"/>
            <a:ext cx="0" cy="241300"/>
          </a:xfrm>
          <a:prstGeom prst="line">
            <a:avLst/>
          </a:prstGeom>
          <a:noFill/>
          <a:ln w="12700">
            <a:solidFill>
              <a:schemeClr val="tx1"/>
            </a:solidFill>
            <a:round/>
            <a:headEnd/>
            <a:tailEnd/>
          </a:ln>
        </p:spPr>
        <p:txBody>
          <a:bodyPr wrap="none" anchor="ctr"/>
          <a:lstStyle/>
          <a:p>
            <a:endParaRPr lang="en-US"/>
          </a:p>
        </p:txBody>
      </p:sp>
      <p:sp>
        <p:nvSpPr>
          <p:cNvPr id="15407" name="Rectangle 45"/>
          <p:cNvSpPr>
            <a:spLocks noChangeArrowheads="1"/>
          </p:cNvSpPr>
          <p:nvPr/>
        </p:nvSpPr>
        <p:spPr bwMode="auto">
          <a:xfrm>
            <a:off x="5943600" y="25209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8" name="Line 46"/>
          <p:cNvSpPr>
            <a:spLocks noChangeShapeType="1"/>
          </p:cNvSpPr>
          <p:nvPr/>
        </p:nvSpPr>
        <p:spPr bwMode="auto">
          <a:xfrm>
            <a:off x="6640513" y="2546350"/>
            <a:ext cx="0" cy="241300"/>
          </a:xfrm>
          <a:prstGeom prst="line">
            <a:avLst/>
          </a:prstGeom>
          <a:noFill/>
          <a:ln w="12700">
            <a:solidFill>
              <a:schemeClr val="tx1"/>
            </a:solidFill>
            <a:round/>
            <a:headEnd/>
            <a:tailEnd/>
          </a:ln>
        </p:spPr>
        <p:txBody>
          <a:bodyPr wrap="none" anchor="ctr"/>
          <a:lstStyle/>
          <a:p>
            <a:endParaRPr lang="en-US"/>
          </a:p>
        </p:txBody>
      </p:sp>
      <p:sp>
        <p:nvSpPr>
          <p:cNvPr id="15409" name="Rectangle 47"/>
          <p:cNvSpPr>
            <a:spLocks noChangeArrowheads="1"/>
          </p:cNvSpPr>
          <p:nvPr/>
        </p:nvSpPr>
        <p:spPr bwMode="auto">
          <a:xfrm>
            <a:off x="731415" y="26828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10" name="Rectangle 48"/>
          <p:cNvSpPr>
            <a:spLocks noChangeArrowheads="1"/>
          </p:cNvSpPr>
          <p:nvPr/>
        </p:nvSpPr>
        <p:spPr bwMode="auto">
          <a:xfrm>
            <a:off x="1366177" y="27082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25</a:t>
            </a:r>
          </a:p>
        </p:txBody>
      </p:sp>
      <p:sp>
        <p:nvSpPr>
          <p:cNvPr id="15411" name="Rectangle 49"/>
          <p:cNvSpPr>
            <a:spLocks noChangeArrowheads="1"/>
          </p:cNvSpPr>
          <p:nvPr/>
        </p:nvSpPr>
        <p:spPr bwMode="auto">
          <a:xfrm>
            <a:off x="2052215" y="35845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12" name="Rectangle 50"/>
          <p:cNvSpPr>
            <a:spLocks noChangeArrowheads="1"/>
          </p:cNvSpPr>
          <p:nvPr/>
        </p:nvSpPr>
        <p:spPr bwMode="auto">
          <a:xfrm>
            <a:off x="2029282" y="2695575"/>
            <a:ext cx="72616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voice</a:t>
            </a:r>
          </a:p>
        </p:txBody>
      </p:sp>
      <p:sp>
        <p:nvSpPr>
          <p:cNvPr id="15413" name="Rectangle 51"/>
          <p:cNvSpPr>
            <a:spLocks noChangeArrowheads="1"/>
          </p:cNvSpPr>
          <p:nvPr/>
        </p:nvSpPr>
        <p:spPr bwMode="auto">
          <a:xfrm>
            <a:off x="745289" y="3597275"/>
            <a:ext cx="66524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data</a:t>
            </a:r>
          </a:p>
        </p:txBody>
      </p:sp>
      <p:sp>
        <p:nvSpPr>
          <p:cNvPr id="15414" name="Rectangle 52"/>
          <p:cNvSpPr>
            <a:spLocks noChangeArrowheads="1"/>
          </p:cNvSpPr>
          <p:nvPr/>
        </p:nvSpPr>
        <p:spPr bwMode="auto">
          <a:xfrm>
            <a:off x="2623477" y="26828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15" name="Rectangle 53"/>
          <p:cNvSpPr>
            <a:spLocks noChangeArrowheads="1"/>
          </p:cNvSpPr>
          <p:nvPr/>
        </p:nvSpPr>
        <p:spPr bwMode="auto">
          <a:xfrm>
            <a:off x="1366177" y="35845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16" name="Rectangle 54"/>
          <p:cNvSpPr>
            <a:spLocks noChangeArrowheads="1"/>
          </p:cNvSpPr>
          <p:nvPr/>
        </p:nvSpPr>
        <p:spPr bwMode="auto">
          <a:xfrm>
            <a:off x="2718111" y="3584575"/>
            <a:ext cx="428003"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61</a:t>
            </a:r>
          </a:p>
        </p:txBody>
      </p:sp>
      <p:sp>
        <p:nvSpPr>
          <p:cNvPr id="15417" name="Rectangle 55"/>
          <p:cNvSpPr>
            <a:spLocks noChangeArrowheads="1"/>
          </p:cNvSpPr>
          <p:nvPr/>
        </p:nvSpPr>
        <p:spPr bwMode="auto">
          <a:xfrm>
            <a:off x="3300413" y="2590800"/>
            <a:ext cx="1498600" cy="787400"/>
          </a:xfrm>
          <a:prstGeom prst="rect">
            <a:avLst/>
          </a:prstGeom>
          <a:noFill/>
          <a:ln w="25400">
            <a:solidFill>
              <a:schemeClr val="tx1"/>
            </a:solidFill>
            <a:miter lim="800000"/>
            <a:headEnd/>
            <a:tailEnd/>
          </a:ln>
        </p:spPr>
        <p:txBody>
          <a:bodyPr wrap="none" anchor="ctr"/>
          <a:lstStyle/>
          <a:p>
            <a:endParaRPr lang="en-US"/>
          </a:p>
        </p:txBody>
      </p:sp>
      <p:sp>
        <p:nvSpPr>
          <p:cNvPr id="15418" name="Rectangle 56"/>
          <p:cNvSpPr>
            <a:spLocks noChangeArrowheads="1"/>
          </p:cNvSpPr>
          <p:nvPr/>
        </p:nvSpPr>
        <p:spPr bwMode="auto">
          <a:xfrm>
            <a:off x="3300413" y="3378200"/>
            <a:ext cx="1498600" cy="774700"/>
          </a:xfrm>
          <a:prstGeom prst="rect">
            <a:avLst/>
          </a:prstGeom>
          <a:noFill/>
          <a:ln w="25400">
            <a:solidFill>
              <a:schemeClr val="tx1"/>
            </a:solidFill>
            <a:miter lim="800000"/>
            <a:headEnd/>
            <a:tailEnd/>
          </a:ln>
        </p:spPr>
        <p:txBody>
          <a:bodyPr wrap="none" anchor="ctr"/>
          <a:lstStyle/>
          <a:p>
            <a:endParaRPr lang="en-US"/>
          </a:p>
        </p:txBody>
      </p:sp>
      <p:sp>
        <p:nvSpPr>
          <p:cNvPr id="15419" name="Line 57"/>
          <p:cNvSpPr>
            <a:spLocks noChangeShapeType="1"/>
          </p:cNvSpPr>
          <p:nvPr/>
        </p:nvSpPr>
        <p:spPr bwMode="auto">
          <a:xfrm>
            <a:off x="3795713" y="2590800"/>
            <a:ext cx="0" cy="1562100"/>
          </a:xfrm>
          <a:prstGeom prst="line">
            <a:avLst/>
          </a:prstGeom>
          <a:noFill/>
          <a:ln w="25400">
            <a:solidFill>
              <a:schemeClr val="tx1"/>
            </a:solidFill>
            <a:round/>
            <a:headEnd/>
            <a:tailEnd/>
          </a:ln>
        </p:spPr>
        <p:txBody>
          <a:bodyPr wrap="none" anchor="ctr"/>
          <a:lstStyle/>
          <a:p>
            <a:endParaRPr lang="en-US"/>
          </a:p>
        </p:txBody>
      </p:sp>
      <p:sp>
        <p:nvSpPr>
          <p:cNvPr id="15420" name="Rectangle 58"/>
          <p:cNvSpPr>
            <a:spLocks noChangeArrowheads="1"/>
          </p:cNvSpPr>
          <p:nvPr/>
        </p:nvSpPr>
        <p:spPr bwMode="auto">
          <a:xfrm>
            <a:off x="3321977" y="26066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25</a:t>
            </a:r>
          </a:p>
        </p:txBody>
      </p:sp>
      <p:sp>
        <p:nvSpPr>
          <p:cNvPr id="15421" name="Rectangle 59"/>
          <p:cNvSpPr>
            <a:spLocks noChangeArrowheads="1"/>
          </p:cNvSpPr>
          <p:nvPr/>
        </p:nvSpPr>
        <p:spPr bwMode="auto">
          <a:xfrm>
            <a:off x="3296577" y="29368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22" name="Rectangle 60"/>
          <p:cNvSpPr>
            <a:spLocks noChangeArrowheads="1"/>
          </p:cNvSpPr>
          <p:nvPr/>
        </p:nvSpPr>
        <p:spPr bwMode="auto">
          <a:xfrm>
            <a:off x="3296577" y="34321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23" name="Rectangle 61"/>
          <p:cNvSpPr>
            <a:spLocks noChangeArrowheads="1"/>
          </p:cNvSpPr>
          <p:nvPr/>
        </p:nvSpPr>
        <p:spPr bwMode="auto">
          <a:xfrm>
            <a:off x="3327711" y="3736975"/>
            <a:ext cx="428003"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61</a:t>
            </a:r>
          </a:p>
        </p:txBody>
      </p:sp>
      <p:sp>
        <p:nvSpPr>
          <p:cNvPr id="15424" name="Rectangle 62"/>
          <p:cNvSpPr>
            <a:spLocks noChangeArrowheads="1"/>
          </p:cNvSpPr>
          <p:nvPr/>
        </p:nvSpPr>
        <p:spPr bwMode="auto">
          <a:xfrm>
            <a:off x="4350677" y="26193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75</a:t>
            </a:r>
          </a:p>
        </p:txBody>
      </p:sp>
      <p:sp>
        <p:nvSpPr>
          <p:cNvPr id="15425" name="Rectangle 63"/>
          <p:cNvSpPr>
            <a:spLocks noChangeArrowheads="1"/>
          </p:cNvSpPr>
          <p:nvPr/>
        </p:nvSpPr>
        <p:spPr bwMode="auto">
          <a:xfrm>
            <a:off x="4350677" y="29876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26" name="Rectangle 64"/>
          <p:cNvSpPr>
            <a:spLocks noChangeArrowheads="1"/>
          </p:cNvSpPr>
          <p:nvPr/>
        </p:nvSpPr>
        <p:spPr bwMode="auto">
          <a:xfrm>
            <a:off x="4350677" y="34321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39</a:t>
            </a:r>
          </a:p>
        </p:txBody>
      </p:sp>
      <p:sp>
        <p:nvSpPr>
          <p:cNvPr id="15427" name="Rectangle 65"/>
          <p:cNvSpPr>
            <a:spLocks noChangeArrowheads="1"/>
          </p:cNvSpPr>
          <p:nvPr/>
        </p:nvSpPr>
        <p:spPr bwMode="auto">
          <a:xfrm>
            <a:off x="4350677" y="37623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28" name="Line 66"/>
          <p:cNvSpPr>
            <a:spLocks noChangeShapeType="1"/>
          </p:cNvSpPr>
          <p:nvPr/>
        </p:nvSpPr>
        <p:spPr bwMode="auto">
          <a:xfrm>
            <a:off x="4354513" y="2590800"/>
            <a:ext cx="0" cy="1562100"/>
          </a:xfrm>
          <a:prstGeom prst="line">
            <a:avLst/>
          </a:prstGeom>
          <a:noFill/>
          <a:ln w="25400">
            <a:solidFill>
              <a:schemeClr val="tx1"/>
            </a:solidFill>
            <a:round/>
            <a:headEnd/>
            <a:tailEnd/>
          </a:ln>
        </p:spPr>
        <p:txBody>
          <a:bodyPr wrap="none" anchor="ctr"/>
          <a:lstStyle/>
          <a:p>
            <a:endParaRPr lang="en-US"/>
          </a:p>
        </p:txBody>
      </p:sp>
      <p:sp>
        <p:nvSpPr>
          <p:cNvPr id="15429" name="Rectangle 67"/>
          <p:cNvSpPr>
            <a:spLocks noChangeArrowheads="1"/>
          </p:cNvSpPr>
          <p:nvPr/>
        </p:nvSpPr>
        <p:spPr bwMode="auto">
          <a:xfrm>
            <a:off x="3904268" y="2581275"/>
            <a:ext cx="367089" cy="366767"/>
          </a:xfrm>
          <a:prstGeom prst="rect">
            <a:avLst/>
          </a:prstGeom>
          <a:noFill/>
          <a:ln w="25400">
            <a:noFill/>
            <a:miter lim="800000"/>
            <a:headEnd/>
            <a:tailEnd/>
          </a:ln>
        </p:spPr>
        <p:txBody>
          <a:bodyPr wrap="none" lIns="90488" tIns="44450" rIns="90488" bIns="44450">
            <a:spAutoFit/>
          </a:bodyPr>
          <a:lstStyle/>
          <a:p>
            <a:pPr eaLnBrk="0" hangingPunct="0"/>
            <a:r>
              <a:rPr lang="en-US" sz="1800" i="1" dirty="0">
                <a:solidFill>
                  <a:schemeClr val="bg1"/>
                </a:solidFill>
              </a:rPr>
              <a:t>N</a:t>
            </a:r>
            <a:endParaRPr lang="en-US" sz="1800" dirty="0">
              <a:solidFill>
                <a:schemeClr val="bg1"/>
              </a:solidFill>
            </a:endParaRPr>
          </a:p>
        </p:txBody>
      </p:sp>
      <p:sp>
        <p:nvSpPr>
          <p:cNvPr id="15430" name="Rectangle 68"/>
          <p:cNvSpPr>
            <a:spLocks noChangeArrowheads="1"/>
          </p:cNvSpPr>
          <p:nvPr/>
        </p:nvSpPr>
        <p:spPr bwMode="auto">
          <a:xfrm>
            <a:off x="3933825" y="2911475"/>
            <a:ext cx="280985" cy="363538"/>
          </a:xfrm>
          <a:prstGeom prst="rect">
            <a:avLst/>
          </a:prstGeom>
          <a:noFill/>
          <a:ln w="25400">
            <a:noFill/>
            <a:miter lim="800000"/>
            <a:headEnd/>
            <a:tailEnd/>
          </a:ln>
        </p:spPr>
        <p:txBody>
          <a:bodyPr wrap="square" lIns="90488" tIns="44450" rIns="90488" bIns="44450">
            <a:spAutoFit/>
          </a:bodyPr>
          <a:lstStyle/>
          <a:p>
            <a:pPr eaLnBrk="0" hangingPunct="0"/>
            <a:r>
              <a:rPr lang="en-US" sz="1800" dirty="0">
                <a:solidFill>
                  <a:schemeClr val="bg1"/>
                </a:solidFill>
              </a:rPr>
              <a:t>1</a:t>
            </a:r>
          </a:p>
        </p:txBody>
      </p:sp>
      <p:sp>
        <p:nvSpPr>
          <p:cNvPr id="15431" name="Rectangle 69"/>
          <p:cNvSpPr>
            <a:spLocks noChangeArrowheads="1"/>
          </p:cNvSpPr>
          <p:nvPr/>
        </p:nvSpPr>
        <p:spPr bwMode="auto">
          <a:xfrm>
            <a:off x="3970359" y="3432175"/>
            <a:ext cx="32380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a:t>
            </a:r>
          </a:p>
        </p:txBody>
      </p:sp>
      <p:sp>
        <p:nvSpPr>
          <p:cNvPr id="15432" name="Rectangle 70"/>
          <p:cNvSpPr>
            <a:spLocks noChangeArrowheads="1"/>
          </p:cNvSpPr>
          <p:nvPr/>
        </p:nvSpPr>
        <p:spPr bwMode="auto">
          <a:xfrm>
            <a:off x="3957659" y="3736975"/>
            <a:ext cx="32380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a:t>
            </a:r>
          </a:p>
        </p:txBody>
      </p:sp>
      <p:sp>
        <p:nvSpPr>
          <p:cNvPr id="15433" name="Rectangle 71"/>
          <p:cNvSpPr>
            <a:spLocks noChangeArrowheads="1"/>
          </p:cNvSpPr>
          <p:nvPr/>
        </p:nvSpPr>
        <p:spPr bwMode="auto">
          <a:xfrm>
            <a:off x="5995565" y="44227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34" name="Rectangle 72"/>
          <p:cNvSpPr>
            <a:spLocks noChangeArrowheads="1"/>
          </p:cNvSpPr>
          <p:nvPr/>
        </p:nvSpPr>
        <p:spPr bwMode="auto">
          <a:xfrm>
            <a:off x="6604927" y="44227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75</a:t>
            </a:r>
          </a:p>
        </p:txBody>
      </p:sp>
      <p:sp>
        <p:nvSpPr>
          <p:cNvPr id="15435" name="Rectangle 73"/>
          <p:cNvSpPr>
            <a:spLocks noChangeArrowheads="1"/>
          </p:cNvSpPr>
          <p:nvPr/>
        </p:nvSpPr>
        <p:spPr bwMode="auto">
          <a:xfrm>
            <a:off x="5940882" y="1768475"/>
            <a:ext cx="72616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voice</a:t>
            </a:r>
          </a:p>
        </p:txBody>
      </p:sp>
      <p:sp>
        <p:nvSpPr>
          <p:cNvPr id="15436" name="Rectangle 74"/>
          <p:cNvSpPr>
            <a:spLocks noChangeArrowheads="1"/>
          </p:cNvSpPr>
          <p:nvPr/>
        </p:nvSpPr>
        <p:spPr bwMode="auto">
          <a:xfrm>
            <a:off x="6585877" y="17684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37" name="Rectangle 75"/>
          <p:cNvSpPr>
            <a:spLocks noChangeArrowheads="1"/>
          </p:cNvSpPr>
          <p:nvPr/>
        </p:nvSpPr>
        <p:spPr bwMode="auto">
          <a:xfrm>
            <a:off x="5990389" y="3076575"/>
            <a:ext cx="66524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data</a:t>
            </a:r>
          </a:p>
        </p:txBody>
      </p:sp>
      <p:sp>
        <p:nvSpPr>
          <p:cNvPr id="15438" name="Rectangle 76"/>
          <p:cNvSpPr>
            <a:spLocks noChangeArrowheads="1"/>
          </p:cNvSpPr>
          <p:nvPr/>
        </p:nvSpPr>
        <p:spPr bwMode="auto">
          <a:xfrm>
            <a:off x="6573177" y="31019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39</a:t>
            </a:r>
          </a:p>
        </p:txBody>
      </p:sp>
      <p:sp>
        <p:nvSpPr>
          <p:cNvPr id="15439" name="Rectangle 77"/>
          <p:cNvSpPr>
            <a:spLocks noChangeArrowheads="1"/>
          </p:cNvSpPr>
          <p:nvPr/>
        </p:nvSpPr>
        <p:spPr bwMode="auto">
          <a:xfrm>
            <a:off x="5976515" y="24415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40" name="Rectangle 78"/>
          <p:cNvSpPr>
            <a:spLocks noChangeArrowheads="1"/>
          </p:cNvSpPr>
          <p:nvPr/>
        </p:nvSpPr>
        <p:spPr bwMode="auto">
          <a:xfrm>
            <a:off x="6585877" y="24669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42" name="Rectangle 80"/>
          <p:cNvSpPr>
            <a:spLocks noChangeArrowheads="1"/>
          </p:cNvSpPr>
          <p:nvPr/>
        </p:nvSpPr>
        <p:spPr bwMode="auto">
          <a:xfrm rot="-5400000">
            <a:off x="1629569" y="4134644"/>
            <a:ext cx="485775" cy="344487"/>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15443" name="Rectangle 81"/>
          <p:cNvSpPr>
            <a:spLocks noChangeArrowheads="1"/>
          </p:cNvSpPr>
          <p:nvPr/>
        </p:nvSpPr>
        <p:spPr bwMode="auto">
          <a:xfrm rot="-5400000">
            <a:off x="7030244" y="3733007"/>
            <a:ext cx="485775" cy="344487"/>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70741" name="Rectangle 85"/>
          <p:cNvSpPr>
            <a:spLocks noGrp="1" noChangeArrowheads="1"/>
          </p:cNvSpPr>
          <p:nvPr>
            <p:ph type="title"/>
          </p:nvPr>
        </p:nvSpPr>
        <p:spPr>
          <a:xfrm>
            <a:off x="179388" y="-24"/>
            <a:ext cx="8713787" cy="1055710"/>
          </a:xfrm>
        </p:spPr>
        <p:txBody>
          <a:bodyPr/>
          <a:lstStyle/>
          <a:p>
            <a:pPr eaLnBrk="1" hangingPunct="1">
              <a:defRPr/>
            </a:pPr>
            <a:r>
              <a:rPr lang="en-US" dirty="0" smtClean="0"/>
              <a:t>ATM Cell Switching    </a:t>
            </a:r>
          </a:p>
        </p:txBody>
      </p:sp>
      <p:sp>
        <p:nvSpPr>
          <p:cNvPr id="87" name="Text Box 240"/>
          <p:cNvSpPr txBox="1">
            <a:spLocks noChangeArrowheads="1"/>
          </p:cNvSpPr>
          <p:nvPr/>
        </p:nvSpPr>
        <p:spPr bwMode="auto">
          <a:xfrm>
            <a:off x="7000892"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939800" y="2052638"/>
            <a:ext cx="271463" cy="333375"/>
          </a:xfrm>
          <a:prstGeom prst="rect">
            <a:avLst/>
          </a:prstGeom>
          <a:noFill/>
          <a:ln w="12700">
            <a:noFill/>
            <a:miter lim="800000"/>
            <a:headEnd/>
            <a:tailEnd/>
          </a:ln>
        </p:spPr>
        <p:txBody>
          <a:bodyPr wrap="none" lIns="90488" tIns="44450" rIns="90488" bIns="44450">
            <a:spAutoFit/>
          </a:bodyPr>
          <a:lstStyle/>
          <a:p>
            <a:pPr eaLnBrk="0" hangingPunct="0"/>
            <a:r>
              <a:rPr lang="en-US" sz="1600" b="1"/>
              <a:t>c</a:t>
            </a:r>
          </a:p>
        </p:txBody>
      </p:sp>
      <p:sp>
        <p:nvSpPr>
          <p:cNvPr id="16389" name="Rectangle 3"/>
          <p:cNvSpPr>
            <a:spLocks noChangeArrowheads="1"/>
          </p:cNvSpPr>
          <p:nvPr/>
        </p:nvSpPr>
        <p:spPr bwMode="auto">
          <a:xfrm>
            <a:off x="1778000" y="189230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0" name="Rectangle 4"/>
          <p:cNvSpPr>
            <a:spLocks noChangeArrowheads="1"/>
          </p:cNvSpPr>
          <p:nvPr/>
        </p:nvSpPr>
        <p:spPr bwMode="auto">
          <a:xfrm>
            <a:off x="3149600" y="1892300"/>
            <a:ext cx="520700" cy="958850"/>
          </a:xfrm>
          <a:prstGeom prst="rect">
            <a:avLst/>
          </a:prstGeom>
          <a:solidFill>
            <a:srgbClr val="33CC33"/>
          </a:solidFill>
          <a:ln w="12700">
            <a:solidFill>
              <a:schemeClr val="tx2"/>
            </a:solidFill>
            <a:miter lim="800000"/>
            <a:headEnd/>
            <a:tailEnd/>
          </a:ln>
        </p:spPr>
        <p:txBody>
          <a:bodyPr wrap="none" anchor="ctr"/>
          <a:lstStyle/>
          <a:p>
            <a:endParaRPr lang="en-US"/>
          </a:p>
        </p:txBody>
      </p:sp>
      <p:sp>
        <p:nvSpPr>
          <p:cNvPr id="16391" name="Rectangle 5"/>
          <p:cNvSpPr>
            <a:spLocks noChangeArrowheads="1"/>
          </p:cNvSpPr>
          <p:nvPr/>
        </p:nvSpPr>
        <p:spPr bwMode="auto">
          <a:xfrm>
            <a:off x="6864350" y="194945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2" name="Rectangle 6"/>
          <p:cNvSpPr>
            <a:spLocks noChangeArrowheads="1"/>
          </p:cNvSpPr>
          <p:nvPr/>
        </p:nvSpPr>
        <p:spPr bwMode="auto">
          <a:xfrm>
            <a:off x="5664200" y="374015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3" name="Rectangle 7"/>
          <p:cNvSpPr>
            <a:spLocks noChangeArrowheads="1"/>
          </p:cNvSpPr>
          <p:nvPr/>
        </p:nvSpPr>
        <p:spPr bwMode="auto">
          <a:xfrm>
            <a:off x="5016500" y="193040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4" name="Line 8"/>
          <p:cNvSpPr>
            <a:spLocks noChangeShapeType="1"/>
          </p:cNvSpPr>
          <p:nvPr/>
        </p:nvSpPr>
        <p:spPr bwMode="auto">
          <a:xfrm>
            <a:off x="1244600" y="2076450"/>
            <a:ext cx="520700" cy="0"/>
          </a:xfrm>
          <a:prstGeom prst="line">
            <a:avLst/>
          </a:prstGeom>
          <a:noFill/>
          <a:ln w="12700">
            <a:solidFill>
              <a:schemeClr val="tx2"/>
            </a:solidFill>
            <a:round/>
            <a:headEnd/>
            <a:tailEnd/>
          </a:ln>
        </p:spPr>
        <p:txBody>
          <a:bodyPr wrap="none" anchor="ctr"/>
          <a:lstStyle/>
          <a:p>
            <a:endParaRPr lang="en-US"/>
          </a:p>
        </p:txBody>
      </p:sp>
      <p:sp>
        <p:nvSpPr>
          <p:cNvPr id="16395" name="Line 9"/>
          <p:cNvSpPr>
            <a:spLocks noChangeShapeType="1"/>
          </p:cNvSpPr>
          <p:nvPr/>
        </p:nvSpPr>
        <p:spPr bwMode="auto">
          <a:xfrm>
            <a:off x="1250950" y="1943100"/>
            <a:ext cx="520700" cy="0"/>
          </a:xfrm>
          <a:prstGeom prst="line">
            <a:avLst/>
          </a:prstGeom>
          <a:noFill/>
          <a:ln w="12700">
            <a:solidFill>
              <a:schemeClr val="tx2"/>
            </a:solidFill>
            <a:round/>
            <a:headEnd/>
            <a:tailEnd/>
          </a:ln>
        </p:spPr>
        <p:txBody>
          <a:bodyPr wrap="none" anchor="ctr"/>
          <a:lstStyle/>
          <a:p>
            <a:endParaRPr lang="en-US"/>
          </a:p>
        </p:txBody>
      </p:sp>
      <p:sp>
        <p:nvSpPr>
          <p:cNvPr id="16396" name="Line 10"/>
          <p:cNvSpPr>
            <a:spLocks noChangeShapeType="1"/>
          </p:cNvSpPr>
          <p:nvPr/>
        </p:nvSpPr>
        <p:spPr bwMode="auto">
          <a:xfrm>
            <a:off x="1244600" y="2209800"/>
            <a:ext cx="520700" cy="0"/>
          </a:xfrm>
          <a:prstGeom prst="line">
            <a:avLst/>
          </a:prstGeom>
          <a:noFill/>
          <a:ln w="12700">
            <a:solidFill>
              <a:schemeClr val="tx2"/>
            </a:solidFill>
            <a:round/>
            <a:headEnd/>
            <a:tailEnd/>
          </a:ln>
        </p:spPr>
        <p:txBody>
          <a:bodyPr wrap="none" anchor="ctr"/>
          <a:lstStyle/>
          <a:p>
            <a:endParaRPr lang="en-US"/>
          </a:p>
        </p:txBody>
      </p:sp>
      <p:sp>
        <p:nvSpPr>
          <p:cNvPr id="16397" name="Line 11"/>
          <p:cNvSpPr>
            <a:spLocks noChangeShapeType="1"/>
          </p:cNvSpPr>
          <p:nvPr/>
        </p:nvSpPr>
        <p:spPr bwMode="auto">
          <a:xfrm>
            <a:off x="2349500" y="2095500"/>
            <a:ext cx="787400" cy="0"/>
          </a:xfrm>
          <a:prstGeom prst="line">
            <a:avLst/>
          </a:prstGeom>
          <a:noFill/>
          <a:ln w="12700">
            <a:solidFill>
              <a:schemeClr val="tx2"/>
            </a:solidFill>
            <a:round/>
            <a:headEnd/>
            <a:tailEnd/>
          </a:ln>
        </p:spPr>
        <p:txBody>
          <a:bodyPr wrap="none" anchor="ctr"/>
          <a:lstStyle/>
          <a:p>
            <a:endParaRPr lang="en-US"/>
          </a:p>
        </p:txBody>
      </p:sp>
      <p:sp>
        <p:nvSpPr>
          <p:cNvPr id="16398" name="Line 12"/>
          <p:cNvSpPr>
            <a:spLocks noChangeShapeType="1"/>
          </p:cNvSpPr>
          <p:nvPr/>
        </p:nvSpPr>
        <p:spPr bwMode="auto">
          <a:xfrm>
            <a:off x="2330450" y="1962150"/>
            <a:ext cx="806450" cy="0"/>
          </a:xfrm>
          <a:prstGeom prst="line">
            <a:avLst/>
          </a:prstGeom>
          <a:noFill/>
          <a:ln w="12700">
            <a:solidFill>
              <a:schemeClr val="tx2"/>
            </a:solidFill>
            <a:round/>
            <a:headEnd/>
            <a:tailEnd/>
          </a:ln>
        </p:spPr>
        <p:txBody>
          <a:bodyPr wrap="none" anchor="ctr"/>
          <a:lstStyle/>
          <a:p>
            <a:endParaRPr lang="en-US"/>
          </a:p>
        </p:txBody>
      </p:sp>
      <p:sp>
        <p:nvSpPr>
          <p:cNvPr id="16399" name="Line 13"/>
          <p:cNvSpPr>
            <a:spLocks noChangeShapeType="1"/>
          </p:cNvSpPr>
          <p:nvPr/>
        </p:nvSpPr>
        <p:spPr bwMode="auto">
          <a:xfrm>
            <a:off x="2349500" y="2228850"/>
            <a:ext cx="787400" cy="0"/>
          </a:xfrm>
          <a:prstGeom prst="line">
            <a:avLst/>
          </a:prstGeom>
          <a:noFill/>
          <a:ln w="12700">
            <a:solidFill>
              <a:schemeClr val="tx2"/>
            </a:solidFill>
            <a:round/>
            <a:headEnd/>
            <a:tailEnd/>
          </a:ln>
        </p:spPr>
        <p:txBody>
          <a:bodyPr wrap="none" anchor="ctr"/>
          <a:lstStyle/>
          <a:p>
            <a:endParaRPr lang="en-US"/>
          </a:p>
        </p:txBody>
      </p:sp>
      <p:sp>
        <p:nvSpPr>
          <p:cNvPr id="16400" name="Line 14"/>
          <p:cNvSpPr>
            <a:spLocks noChangeShapeType="1"/>
          </p:cNvSpPr>
          <p:nvPr/>
        </p:nvSpPr>
        <p:spPr bwMode="auto">
          <a:xfrm>
            <a:off x="3721100" y="2152650"/>
            <a:ext cx="1282700" cy="0"/>
          </a:xfrm>
          <a:prstGeom prst="line">
            <a:avLst/>
          </a:prstGeom>
          <a:noFill/>
          <a:ln w="12700">
            <a:solidFill>
              <a:schemeClr val="tx2"/>
            </a:solidFill>
            <a:round/>
            <a:headEnd/>
            <a:tailEnd/>
          </a:ln>
        </p:spPr>
        <p:txBody>
          <a:bodyPr wrap="none" anchor="ctr"/>
          <a:lstStyle/>
          <a:p>
            <a:endParaRPr lang="en-US"/>
          </a:p>
        </p:txBody>
      </p:sp>
      <p:sp>
        <p:nvSpPr>
          <p:cNvPr id="16401" name="Line 15"/>
          <p:cNvSpPr>
            <a:spLocks noChangeShapeType="1"/>
          </p:cNvSpPr>
          <p:nvPr/>
        </p:nvSpPr>
        <p:spPr bwMode="auto">
          <a:xfrm>
            <a:off x="3702050" y="2019300"/>
            <a:ext cx="1282700" cy="0"/>
          </a:xfrm>
          <a:prstGeom prst="line">
            <a:avLst/>
          </a:prstGeom>
          <a:noFill/>
          <a:ln w="12700">
            <a:solidFill>
              <a:schemeClr val="tx2"/>
            </a:solidFill>
            <a:round/>
            <a:headEnd/>
            <a:tailEnd/>
          </a:ln>
        </p:spPr>
        <p:txBody>
          <a:bodyPr wrap="none" anchor="ctr"/>
          <a:lstStyle/>
          <a:p>
            <a:endParaRPr lang="en-US"/>
          </a:p>
        </p:txBody>
      </p:sp>
      <p:sp>
        <p:nvSpPr>
          <p:cNvPr id="16402" name="Line 16"/>
          <p:cNvSpPr>
            <a:spLocks noChangeShapeType="1"/>
          </p:cNvSpPr>
          <p:nvPr/>
        </p:nvSpPr>
        <p:spPr bwMode="auto">
          <a:xfrm>
            <a:off x="3721100" y="2286000"/>
            <a:ext cx="1301750" cy="0"/>
          </a:xfrm>
          <a:prstGeom prst="line">
            <a:avLst/>
          </a:prstGeom>
          <a:noFill/>
          <a:ln w="12700">
            <a:solidFill>
              <a:schemeClr val="tx2"/>
            </a:solidFill>
            <a:round/>
            <a:headEnd/>
            <a:tailEnd/>
          </a:ln>
        </p:spPr>
        <p:txBody>
          <a:bodyPr wrap="none" anchor="ctr"/>
          <a:lstStyle/>
          <a:p>
            <a:endParaRPr lang="en-US"/>
          </a:p>
        </p:txBody>
      </p:sp>
      <p:sp>
        <p:nvSpPr>
          <p:cNvPr id="16403" name="Line 17"/>
          <p:cNvSpPr>
            <a:spLocks noChangeShapeType="1"/>
          </p:cNvSpPr>
          <p:nvPr/>
        </p:nvSpPr>
        <p:spPr bwMode="auto">
          <a:xfrm>
            <a:off x="5588000" y="2228850"/>
            <a:ext cx="1282700" cy="0"/>
          </a:xfrm>
          <a:prstGeom prst="line">
            <a:avLst/>
          </a:prstGeom>
          <a:noFill/>
          <a:ln w="12700">
            <a:solidFill>
              <a:schemeClr val="tx2"/>
            </a:solidFill>
            <a:round/>
            <a:headEnd/>
            <a:tailEnd/>
          </a:ln>
        </p:spPr>
        <p:txBody>
          <a:bodyPr wrap="none" anchor="ctr"/>
          <a:lstStyle/>
          <a:p>
            <a:endParaRPr lang="en-US"/>
          </a:p>
        </p:txBody>
      </p:sp>
      <p:sp>
        <p:nvSpPr>
          <p:cNvPr id="16404" name="Line 18"/>
          <p:cNvSpPr>
            <a:spLocks noChangeShapeType="1"/>
          </p:cNvSpPr>
          <p:nvPr/>
        </p:nvSpPr>
        <p:spPr bwMode="auto">
          <a:xfrm>
            <a:off x="5568950" y="2095500"/>
            <a:ext cx="596900" cy="0"/>
          </a:xfrm>
          <a:prstGeom prst="line">
            <a:avLst/>
          </a:prstGeom>
          <a:noFill/>
          <a:ln w="12700">
            <a:solidFill>
              <a:schemeClr val="tx2"/>
            </a:solidFill>
            <a:round/>
            <a:headEnd/>
            <a:tailEnd/>
          </a:ln>
        </p:spPr>
        <p:txBody>
          <a:bodyPr wrap="none" anchor="ctr"/>
          <a:lstStyle/>
          <a:p>
            <a:endParaRPr lang="en-US"/>
          </a:p>
        </p:txBody>
      </p:sp>
      <p:sp>
        <p:nvSpPr>
          <p:cNvPr id="16405" name="Line 19"/>
          <p:cNvSpPr>
            <a:spLocks noChangeShapeType="1"/>
          </p:cNvSpPr>
          <p:nvPr/>
        </p:nvSpPr>
        <p:spPr bwMode="auto">
          <a:xfrm>
            <a:off x="5588000" y="2362200"/>
            <a:ext cx="1301750" cy="0"/>
          </a:xfrm>
          <a:prstGeom prst="line">
            <a:avLst/>
          </a:prstGeom>
          <a:noFill/>
          <a:ln w="12700">
            <a:solidFill>
              <a:schemeClr val="tx2"/>
            </a:solidFill>
            <a:round/>
            <a:headEnd/>
            <a:tailEnd/>
          </a:ln>
        </p:spPr>
        <p:txBody>
          <a:bodyPr wrap="none" anchor="ctr"/>
          <a:lstStyle/>
          <a:p>
            <a:endParaRPr lang="en-US"/>
          </a:p>
        </p:txBody>
      </p:sp>
      <p:sp>
        <p:nvSpPr>
          <p:cNvPr id="16406" name="Line 20"/>
          <p:cNvSpPr>
            <a:spLocks noChangeShapeType="1"/>
          </p:cNvSpPr>
          <p:nvPr/>
        </p:nvSpPr>
        <p:spPr bwMode="auto">
          <a:xfrm flipV="1">
            <a:off x="6165850" y="1752600"/>
            <a:ext cx="0" cy="336550"/>
          </a:xfrm>
          <a:prstGeom prst="line">
            <a:avLst/>
          </a:prstGeom>
          <a:noFill/>
          <a:ln w="12700">
            <a:solidFill>
              <a:schemeClr val="tx2"/>
            </a:solidFill>
            <a:round/>
            <a:headEnd/>
            <a:tailEnd/>
          </a:ln>
        </p:spPr>
        <p:txBody>
          <a:bodyPr wrap="none" anchor="ctr"/>
          <a:lstStyle/>
          <a:p>
            <a:endParaRPr lang="en-US"/>
          </a:p>
        </p:txBody>
      </p:sp>
      <p:sp>
        <p:nvSpPr>
          <p:cNvPr id="16407" name="Line 21"/>
          <p:cNvSpPr>
            <a:spLocks noChangeShapeType="1"/>
          </p:cNvSpPr>
          <p:nvPr/>
        </p:nvSpPr>
        <p:spPr bwMode="auto">
          <a:xfrm>
            <a:off x="7435850" y="2228850"/>
            <a:ext cx="520700" cy="0"/>
          </a:xfrm>
          <a:prstGeom prst="line">
            <a:avLst/>
          </a:prstGeom>
          <a:noFill/>
          <a:ln w="12700">
            <a:solidFill>
              <a:schemeClr val="tx2"/>
            </a:solidFill>
            <a:round/>
            <a:headEnd/>
            <a:tailEnd/>
          </a:ln>
        </p:spPr>
        <p:txBody>
          <a:bodyPr wrap="none" anchor="ctr"/>
          <a:lstStyle/>
          <a:p>
            <a:endParaRPr lang="en-US"/>
          </a:p>
        </p:txBody>
      </p:sp>
      <p:sp>
        <p:nvSpPr>
          <p:cNvPr id="16408" name="Line 22"/>
          <p:cNvSpPr>
            <a:spLocks noChangeShapeType="1"/>
          </p:cNvSpPr>
          <p:nvPr/>
        </p:nvSpPr>
        <p:spPr bwMode="auto">
          <a:xfrm>
            <a:off x="7435850" y="2362200"/>
            <a:ext cx="520700" cy="0"/>
          </a:xfrm>
          <a:prstGeom prst="line">
            <a:avLst/>
          </a:prstGeom>
          <a:noFill/>
          <a:ln w="12700">
            <a:solidFill>
              <a:schemeClr val="tx2"/>
            </a:solidFill>
            <a:round/>
            <a:headEnd/>
            <a:tailEnd/>
          </a:ln>
        </p:spPr>
        <p:txBody>
          <a:bodyPr wrap="none" anchor="ctr"/>
          <a:lstStyle/>
          <a:p>
            <a:endParaRPr lang="en-US"/>
          </a:p>
        </p:txBody>
      </p:sp>
      <p:sp>
        <p:nvSpPr>
          <p:cNvPr id="16409" name="Line 23"/>
          <p:cNvSpPr>
            <a:spLocks noChangeShapeType="1"/>
          </p:cNvSpPr>
          <p:nvPr/>
        </p:nvSpPr>
        <p:spPr bwMode="auto">
          <a:xfrm>
            <a:off x="1244600" y="2609850"/>
            <a:ext cx="520700" cy="0"/>
          </a:xfrm>
          <a:prstGeom prst="line">
            <a:avLst/>
          </a:prstGeom>
          <a:noFill/>
          <a:ln w="12700">
            <a:solidFill>
              <a:schemeClr val="tx2"/>
            </a:solidFill>
            <a:round/>
            <a:headEnd/>
            <a:tailEnd/>
          </a:ln>
        </p:spPr>
        <p:txBody>
          <a:bodyPr wrap="none" anchor="ctr"/>
          <a:lstStyle/>
          <a:p>
            <a:endParaRPr lang="en-US"/>
          </a:p>
        </p:txBody>
      </p:sp>
      <p:sp>
        <p:nvSpPr>
          <p:cNvPr id="16410" name="Line 24"/>
          <p:cNvSpPr>
            <a:spLocks noChangeShapeType="1"/>
          </p:cNvSpPr>
          <p:nvPr/>
        </p:nvSpPr>
        <p:spPr bwMode="auto">
          <a:xfrm>
            <a:off x="1244600" y="2743200"/>
            <a:ext cx="520700" cy="0"/>
          </a:xfrm>
          <a:prstGeom prst="line">
            <a:avLst/>
          </a:prstGeom>
          <a:noFill/>
          <a:ln w="12700">
            <a:solidFill>
              <a:schemeClr val="tx2"/>
            </a:solidFill>
            <a:round/>
            <a:headEnd/>
            <a:tailEnd/>
          </a:ln>
        </p:spPr>
        <p:txBody>
          <a:bodyPr wrap="none" anchor="ctr"/>
          <a:lstStyle/>
          <a:p>
            <a:endParaRPr lang="en-US"/>
          </a:p>
        </p:txBody>
      </p:sp>
      <p:sp>
        <p:nvSpPr>
          <p:cNvPr id="16411" name="Line 25"/>
          <p:cNvSpPr>
            <a:spLocks noChangeShapeType="1"/>
          </p:cNvSpPr>
          <p:nvPr/>
        </p:nvSpPr>
        <p:spPr bwMode="auto">
          <a:xfrm>
            <a:off x="2349500" y="2609850"/>
            <a:ext cx="787400" cy="0"/>
          </a:xfrm>
          <a:prstGeom prst="line">
            <a:avLst/>
          </a:prstGeom>
          <a:noFill/>
          <a:ln w="12700">
            <a:solidFill>
              <a:schemeClr val="tx2"/>
            </a:solidFill>
            <a:round/>
            <a:headEnd/>
            <a:tailEnd/>
          </a:ln>
        </p:spPr>
        <p:txBody>
          <a:bodyPr wrap="none" anchor="ctr"/>
          <a:lstStyle/>
          <a:p>
            <a:endParaRPr lang="en-US"/>
          </a:p>
        </p:txBody>
      </p:sp>
      <p:sp>
        <p:nvSpPr>
          <p:cNvPr id="16412" name="Line 26"/>
          <p:cNvSpPr>
            <a:spLocks noChangeShapeType="1"/>
          </p:cNvSpPr>
          <p:nvPr/>
        </p:nvSpPr>
        <p:spPr bwMode="auto">
          <a:xfrm>
            <a:off x="2349500" y="2743200"/>
            <a:ext cx="787400" cy="0"/>
          </a:xfrm>
          <a:prstGeom prst="line">
            <a:avLst/>
          </a:prstGeom>
          <a:noFill/>
          <a:ln w="12700">
            <a:solidFill>
              <a:schemeClr val="tx2"/>
            </a:solidFill>
            <a:round/>
            <a:headEnd/>
            <a:tailEnd/>
          </a:ln>
        </p:spPr>
        <p:txBody>
          <a:bodyPr wrap="none" anchor="ctr"/>
          <a:lstStyle/>
          <a:p>
            <a:endParaRPr lang="en-US"/>
          </a:p>
        </p:txBody>
      </p:sp>
      <p:sp>
        <p:nvSpPr>
          <p:cNvPr id="16413" name="Line 27"/>
          <p:cNvSpPr>
            <a:spLocks noChangeShapeType="1"/>
          </p:cNvSpPr>
          <p:nvPr/>
        </p:nvSpPr>
        <p:spPr bwMode="auto">
          <a:xfrm>
            <a:off x="3721100" y="2647950"/>
            <a:ext cx="520700" cy="0"/>
          </a:xfrm>
          <a:prstGeom prst="line">
            <a:avLst/>
          </a:prstGeom>
          <a:noFill/>
          <a:ln w="12700">
            <a:solidFill>
              <a:schemeClr val="tx2"/>
            </a:solidFill>
            <a:round/>
            <a:headEnd/>
            <a:tailEnd/>
          </a:ln>
        </p:spPr>
        <p:txBody>
          <a:bodyPr wrap="none" anchor="ctr"/>
          <a:lstStyle/>
          <a:p>
            <a:endParaRPr lang="en-US"/>
          </a:p>
        </p:txBody>
      </p:sp>
      <p:sp>
        <p:nvSpPr>
          <p:cNvPr id="16414" name="Line 28"/>
          <p:cNvSpPr>
            <a:spLocks noChangeShapeType="1"/>
          </p:cNvSpPr>
          <p:nvPr/>
        </p:nvSpPr>
        <p:spPr bwMode="auto">
          <a:xfrm>
            <a:off x="3721100" y="2781300"/>
            <a:ext cx="520700" cy="0"/>
          </a:xfrm>
          <a:prstGeom prst="line">
            <a:avLst/>
          </a:prstGeom>
          <a:noFill/>
          <a:ln w="12700">
            <a:solidFill>
              <a:schemeClr val="tx2"/>
            </a:solidFill>
            <a:round/>
            <a:headEnd/>
            <a:tailEnd/>
          </a:ln>
        </p:spPr>
        <p:txBody>
          <a:bodyPr wrap="none" anchor="ctr"/>
          <a:lstStyle/>
          <a:p>
            <a:endParaRPr lang="en-US"/>
          </a:p>
        </p:txBody>
      </p:sp>
      <p:sp>
        <p:nvSpPr>
          <p:cNvPr id="16415" name="Line 29"/>
          <p:cNvSpPr>
            <a:spLocks noChangeShapeType="1"/>
          </p:cNvSpPr>
          <p:nvPr/>
        </p:nvSpPr>
        <p:spPr bwMode="auto">
          <a:xfrm>
            <a:off x="4235450" y="2654300"/>
            <a:ext cx="1397000" cy="1282700"/>
          </a:xfrm>
          <a:prstGeom prst="line">
            <a:avLst/>
          </a:prstGeom>
          <a:noFill/>
          <a:ln w="12700">
            <a:solidFill>
              <a:schemeClr val="tx2"/>
            </a:solidFill>
            <a:round/>
            <a:headEnd/>
            <a:tailEnd/>
          </a:ln>
        </p:spPr>
        <p:txBody>
          <a:bodyPr wrap="none" anchor="ctr"/>
          <a:lstStyle/>
          <a:p>
            <a:endParaRPr lang="en-US"/>
          </a:p>
        </p:txBody>
      </p:sp>
      <p:sp>
        <p:nvSpPr>
          <p:cNvPr id="16416" name="Line 30"/>
          <p:cNvSpPr>
            <a:spLocks noChangeShapeType="1"/>
          </p:cNvSpPr>
          <p:nvPr/>
        </p:nvSpPr>
        <p:spPr bwMode="auto">
          <a:xfrm>
            <a:off x="4235450" y="2806700"/>
            <a:ext cx="1397000" cy="1282700"/>
          </a:xfrm>
          <a:prstGeom prst="line">
            <a:avLst/>
          </a:prstGeom>
          <a:noFill/>
          <a:ln w="12700">
            <a:solidFill>
              <a:schemeClr val="tx2"/>
            </a:solidFill>
            <a:round/>
            <a:headEnd/>
            <a:tailEnd/>
          </a:ln>
        </p:spPr>
        <p:txBody>
          <a:bodyPr wrap="none" anchor="ctr"/>
          <a:lstStyle/>
          <a:p>
            <a:endParaRPr lang="en-US"/>
          </a:p>
        </p:txBody>
      </p:sp>
      <p:sp>
        <p:nvSpPr>
          <p:cNvPr id="16417" name="Line 31"/>
          <p:cNvSpPr>
            <a:spLocks noChangeShapeType="1"/>
          </p:cNvSpPr>
          <p:nvPr/>
        </p:nvSpPr>
        <p:spPr bwMode="auto">
          <a:xfrm>
            <a:off x="6235700" y="3981450"/>
            <a:ext cx="520700" cy="0"/>
          </a:xfrm>
          <a:prstGeom prst="line">
            <a:avLst/>
          </a:prstGeom>
          <a:noFill/>
          <a:ln w="12700">
            <a:solidFill>
              <a:schemeClr val="tx2"/>
            </a:solidFill>
            <a:round/>
            <a:headEnd/>
            <a:tailEnd/>
          </a:ln>
        </p:spPr>
        <p:txBody>
          <a:bodyPr wrap="none" anchor="ctr"/>
          <a:lstStyle/>
          <a:p>
            <a:endParaRPr lang="en-US"/>
          </a:p>
        </p:txBody>
      </p:sp>
      <p:sp>
        <p:nvSpPr>
          <p:cNvPr id="16418" name="Line 32"/>
          <p:cNvSpPr>
            <a:spLocks noChangeShapeType="1"/>
          </p:cNvSpPr>
          <p:nvPr/>
        </p:nvSpPr>
        <p:spPr bwMode="auto">
          <a:xfrm>
            <a:off x="6235700" y="4114800"/>
            <a:ext cx="520700" cy="0"/>
          </a:xfrm>
          <a:prstGeom prst="line">
            <a:avLst/>
          </a:prstGeom>
          <a:noFill/>
          <a:ln w="12700">
            <a:solidFill>
              <a:schemeClr val="tx2"/>
            </a:solidFill>
            <a:round/>
            <a:headEnd/>
            <a:tailEnd/>
          </a:ln>
        </p:spPr>
        <p:txBody>
          <a:bodyPr wrap="none" anchor="ctr"/>
          <a:lstStyle/>
          <a:p>
            <a:endParaRPr lang="en-US"/>
          </a:p>
        </p:txBody>
      </p:sp>
      <p:sp>
        <p:nvSpPr>
          <p:cNvPr id="16419" name="Rectangle 33"/>
          <p:cNvSpPr>
            <a:spLocks noChangeArrowheads="1"/>
          </p:cNvSpPr>
          <p:nvPr/>
        </p:nvSpPr>
        <p:spPr bwMode="auto">
          <a:xfrm>
            <a:off x="1755775" y="1985963"/>
            <a:ext cx="596900" cy="727075"/>
          </a:xfrm>
          <a:prstGeom prst="rect">
            <a:avLst/>
          </a:prstGeom>
          <a:noFill/>
          <a:ln w="12700">
            <a:noFill/>
            <a:miter lim="800000"/>
            <a:headEnd/>
            <a:tailEnd/>
          </a:ln>
        </p:spPr>
        <p:txBody>
          <a:bodyPr wrap="none"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1</a:t>
            </a:r>
          </a:p>
        </p:txBody>
      </p:sp>
      <p:sp>
        <p:nvSpPr>
          <p:cNvPr id="16420" name="Rectangle 34"/>
          <p:cNvSpPr>
            <a:spLocks noChangeArrowheads="1"/>
          </p:cNvSpPr>
          <p:nvPr/>
        </p:nvSpPr>
        <p:spPr bwMode="auto">
          <a:xfrm>
            <a:off x="5599113" y="3821113"/>
            <a:ext cx="6842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4</a:t>
            </a:r>
          </a:p>
        </p:txBody>
      </p:sp>
      <p:sp>
        <p:nvSpPr>
          <p:cNvPr id="16421" name="Rectangle 35"/>
          <p:cNvSpPr>
            <a:spLocks noChangeArrowheads="1"/>
          </p:cNvSpPr>
          <p:nvPr/>
        </p:nvSpPr>
        <p:spPr bwMode="auto">
          <a:xfrm>
            <a:off x="4900613" y="1985963"/>
            <a:ext cx="7477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2</a:t>
            </a:r>
          </a:p>
        </p:txBody>
      </p:sp>
      <p:sp>
        <p:nvSpPr>
          <p:cNvPr id="16422" name="Rectangle 36"/>
          <p:cNvSpPr>
            <a:spLocks noChangeArrowheads="1"/>
          </p:cNvSpPr>
          <p:nvPr/>
        </p:nvSpPr>
        <p:spPr bwMode="auto">
          <a:xfrm>
            <a:off x="6799263" y="2055813"/>
            <a:ext cx="6842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3</a:t>
            </a:r>
          </a:p>
        </p:txBody>
      </p:sp>
      <p:sp>
        <p:nvSpPr>
          <p:cNvPr id="16423" name="Rectangle 37"/>
          <p:cNvSpPr>
            <a:spLocks noChangeArrowheads="1"/>
          </p:cNvSpPr>
          <p:nvPr/>
        </p:nvSpPr>
        <p:spPr bwMode="auto">
          <a:xfrm>
            <a:off x="3059113" y="2030413"/>
            <a:ext cx="696912" cy="514350"/>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DCC</a:t>
            </a:r>
          </a:p>
        </p:txBody>
      </p:sp>
      <p:sp>
        <p:nvSpPr>
          <p:cNvPr id="16424" name="Rectangle 38"/>
          <p:cNvSpPr>
            <a:spLocks noChangeArrowheads="1"/>
          </p:cNvSpPr>
          <p:nvPr/>
        </p:nvSpPr>
        <p:spPr bwMode="auto">
          <a:xfrm>
            <a:off x="938213" y="1733550"/>
            <a:ext cx="282575" cy="333375"/>
          </a:xfrm>
          <a:prstGeom prst="rect">
            <a:avLst/>
          </a:prstGeom>
          <a:noFill/>
          <a:ln w="12700">
            <a:noFill/>
            <a:miter lim="800000"/>
            <a:headEnd/>
            <a:tailEnd/>
          </a:ln>
        </p:spPr>
        <p:txBody>
          <a:bodyPr wrap="none" lIns="90488" tIns="44450" rIns="90488" bIns="44450">
            <a:spAutoFit/>
          </a:bodyPr>
          <a:lstStyle/>
          <a:p>
            <a:pPr eaLnBrk="0" hangingPunct="0"/>
            <a:r>
              <a:rPr lang="en-US" sz="1600" b="1"/>
              <a:t>a</a:t>
            </a:r>
          </a:p>
        </p:txBody>
      </p:sp>
      <p:sp>
        <p:nvSpPr>
          <p:cNvPr id="16425" name="Rectangle 39"/>
          <p:cNvSpPr>
            <a:spLocks noChangeArrowheads="1"/>
          </p:cNvSpPr>
          <p:nvPr/>
        </p:nvSpPr>
        <p:spPr bwMode="auto">
          <a:xfrm>
            <a:off x="938213" y="19177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b</a:t>
            </a:r>
          </a:p>
        </p:txBody>
      </p:sp>
      <p:sp>
        <p:nvSpPr>
          <p:cNvPr id="16426" name="Rectangle 40"/>
          <p:cNvSpPr>
            <a:spLocks noChangeArrowheads="1"/>
          </p:cNvSpPr>
          <p:nvPr/>
        </p:nvSpPr>
        <p:spPr bwMode="auto">
          <a:xfrm>
            <a:off x="938213" y="24257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d</a:t>
            </a:r>
          </a:p>
        </p:txBody>
      </p:sp>
      <p:sp>
        <p:nvSpPr>
          <p:cNvPr id="16427" name="Rectangle 41"/>
          <p:cNvSpPr>
            <a:spLocks noChangeArrowheads="1"/>
          </p:cNvSpPr>
          <p:nvPr/>
        </p:nvSpPr>
        <p:spPr bwMode="auto">
          <a:xfrm>
            <a:off x="931863" y="25908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e</a:t>
            </a:r>
          </a:p>
        </p:txBody>
      </p:sp>
      <p:sp>
        <p:nvSpPr>
          <p:cNvPr id="16428" name="Oval 42"/>
          <p:cNvSpPr>
            <a:spLocks noChangeArrowheads="1"/>
          </p:cNvSpPr>
          <p:nvPr/>
        </p:nvSpPr>
        <p:spPr bwMode="auto">
          <a:xfrm>
            <a:off x="2501900" y="1854200"/>
            <a:ext cx="120650" cy="463550"/>
          </a:xfrm>
          <a:prstGeom prst="ellipse">
            <a:avLst/>
          </a:prstGeom>
          <a:noFill/>
          <a:ln w="12700">
            <a:solidFill>
              <a:schemeClr val="tx2"/>
            </a:solidFill>
            <a:round/>
            <a:headEnd/>
            <a:tailEnd/>
          </a:ln>
        </p:spPr>
        <p:txBody>
          <a:bodyPr wrap="none" anchor="ctr"/>
          <a:lstStyle/>
          <a:p>
            <a:endParaRPr lang="en-US"/>
          </a:p>
        </p:txBody>
      </p:sp>
      <p:sp>
        <p:nvSpPr>
          <p:cNvPr id="16429" name="Oval 43"/>
          <p:cNvSpPr>
            <a:spLocks noChangeArrowheads="1"/>
          </p:cNvSpPr>
          <p:nvPr/>
        </p:nvSpPr>
        <p:spPr bwMode="auto">
          <a:xfrm>
            <a:off x="2578100" y="2540000"/>
            <a:ext cx="82550" cy="349250"/>
          </a:xfrm>
          <a:prstGeom prst="ellipse">
            <a:avLst/>
          </a:prstGeom>
          <a:noFill/>
          <a:ln w="12700">
            <a:solidFill>
              <a:schemeClr val="tx2"/>
            </a:solidFill>
            <a:round/>
            <a:headEnd/>
            <a:tailEnd/>
          </a:ln>
        </p:spPr>
        <p:txBody>
          <a:bodyPr wrap="none" anchor="ctr"/>
          <a:lstStyle/>
          <a:p>
            <a:endParaRPr lang="en-US"/>
          </a:p>
        </p:txBody>
      </p:sp>
      <p:sp>
        <p:nvSpPr>
          <p:cNvPr id="16430" name="Oval 44"/>
          <p:cNvSpPr>
            <a:spLocks noChangeArrowheads="1"/>
          </p:cNvSpPr>
          <p:nvPr/>
        </p:nvSpPr>
        <p:spPr bwMode="auto">
          <a:xfrm>
            <a:off x="4140200" y="1911350"/>
            <a:ext cx="120650" cy="463550"/>
          </a:xfrm>
          <a:prstGeom prst="ellipse">
            <a:avLst/>
          </a:prstGeom>
          <a:noFill/>
          <a:ln w="12700">
            <a:solidFill>
              <a:schemeClr val="tx2"/>
            </a:solidFill>
            <a:round/>
            <a:headEnd/>
            <a:tailEnd/>
          </a:ln>
        </p:spPr>
        <p:txBody>
          <a:bodyPr wrap="none" anchor="ctr"/>
          <a:lstStyle/>
          <a:p>
            <a:endParaRPr lang="en-US"/>
          </a:p>
        </p:txBody>
      </p:sp>
      <p:sp>
        <p:nvSpPr>
          <p:cNvPr id="16431" name="Oval 45"/>
          <p:cNvSpPr>
            <a:spLocks noChangeArrowheads="1"/>
          </p:cNvSpPr>
          <p:nvPr/>
        </p:nvSpPr>
        <p:spPr bwMode="auto">
          <a:xfrm>
            <a:off x="4711700" y="3035300"/>
            <a:ext cx="82550" cy="349250"/>
          </a:xfrm>
          <a:prstGeom prst="ellipse">
            <a:avLst/>
          </a:prstGeom>
          <a:noFill/>
          <a:ln w="12700">
            <a:solidFill>
              <a:schemeClr val="tx2"/>
            </a:solidFill>
            <a:round/>
            <a:headEnd/>
            <a:tailEnd/>
          </a:ln>
        </p:spPr>
        <p:txBody>
          <a:bodyPr wrap="none" anchor="ctr"/>
          <a:lstStyle/>
          <a:p>
            <a:endParaRPr lang="en-US"/>
          </a:p>
        </p:txBody>
      </p:sp>
      <p:sp>
        <p:nvSpPr>
          <p:cNvPr id="16432" name="Rectangle 46"/>
          <p:cNvSpPr>
            <a:spLocks noChangeArrowheads="1"/>
          </p:cNvSpPr>
          <p:nvPr/>
        </p:nvSpPr>
        <p:spPr bwMode="auto">
          <a:xfrm>
            <a:off x="2405063" y="1485900"/>
            <a:ext cx="552450" cy="333375"/>
          </a:xfrm>
          <a:prstGeom prst="rect">
            <a:avLst/>
          </a:prstGeom>
          <a:noFill/>
          <a:ln w="12700">
            <a:noFill/>
            <a:miter lim="800000"/>
            <a:headEnd/>
            <a:tailEnd/>
          </a:ln>
        </p:spPr>
        <p:txBody>
          <a:bodyPr wrap="none" lIns="90488" tIns="44450" rIns="90488" bIns="44450">
            <a:spAutoFit/>
          </a:bodyPr>
          <a:lstStyle/>
          <a:p>
            <a:pPr eaLnBrk="0" hangingPunct="0"/>
            <a:r>
              <a:rPr lang="en-US" sz="1600" b="1"/>
              <a:t>VP3</a:t>
            </a:r>
          </a:p>
        </p:txBody>
      </p:sp>
      <p:sp>
        <p:nvSpPr>
          <p:cNvPr id="16433" name="Rectangle 47"/>
          <p:cNvSpPr>
            <a:spLocks noChangeArrowheads="1"/>
          </p:cNvSpPr>
          <p:nvPr/>
        </p:nvSpPr>
        <p:spPr bwMode="auto">
          <a:xfrm>
            <a:off x="3948113" y="154305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VP5</a:t>
            </a:r>
          </a:p>
        </p:txBody>
      </p:sp>
      <p:sp>
        <p:nvSpPr>
          <p:cNvPr id="16434" name="Rectangle 48"/>
          <p:cNvSpPr>
            <a:spLocks noChangeArrowheads="1"/>
          </p:cNvSpPr>
          <p:nvPr/>
        </p:nvSpPr>
        <p:spPr bwMode="auto">
          <a:xfrm>
            <a:off x="2462213" y="306705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VP2</a:t>
            </a:r>
          </a:p>
        </p:txBody>
      </p:sp>
      <p:sp>
        <p:nvSpPr>
          <p:cNvPr id="16435" name="Rectangle 49"/>
          <p:cNvSpPr>
            <a:spLocks noChangeArrowheads="1"/>
          </p:cNvSpPr>
          <p:nvPr/>
        </p:nvSpPr>
        <p:spPr bwMode="auto">
          <a:xfrm>
            <a:off x="4291013" y="350520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VP1</a:t>
            </a:r>
          </a:p>
        </p:txBody>
      </p:sp>
      <p:sp>
        <p:nvSpPr>
          <p:cNvPr id="16436" name="Rectangle 50"/>
          <p:cNvSpPr>
            <a:spLocks noChangeArrowheads="1"/>
          </p:cNvSpPr>
          <p:nvPr/>
        </p:nvSpPr>
        <p:spPr bwMode="auto">
          <a:xfrm>
            <a:off x="6100763" y="1390650"/>
            <a:ext cx="282575" cy="333375"/>
          </a:xfrm>
          <a:prstGeom prst="rect">
            <a:avLst/>
          </a:prstGeom>
          <a:noFill/>
          <a:ln w="12700">
            <a:noFill/>
            <a:miter lim="800000"/>
            <a:headEnd/>
            <a:tailEnd/>
          </a:ln>
        </p:spPr>
        <p:txBody>
          <a:bodyPr wrap="none" lIns="90488" tIns="44450" rIns="90488" bIns="44450">
            <a:spAutoFit/>
          </a:bodyPr>
          <a:lstStyle/>
          <a:p>
            <a:pPr eaLnBrk="0" hangingPunct="0"/>
            <a:r>
              <a:rPr lang="en-US" sz="1600" b="1"/>
              <a:t>a</a:t>
            </a:r>
          </a:p>
        </p:txBody>
      </p:sp>
      <p:sp>
        <p:nvSpPr>
          <p:cNvPr id="16437" name="Rectangle 51"/>
          <p:cNvSpPr>
            <a:spLocks noChangeArrowheads="1"/>
          </p:cNvSpPr>
          <p:nvPr/>
        </p:nvSpPr>
        <p:spPr bwMode="auto">
          <a:xfrm>
            <a:off x="7935913" y="20193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b</a:t>
            </a:r>
          </a:p>
        </p:txBody>
      </p:sp>
      <p:sp>
        <p:nvSpPr>
          <p:cNvPr id="16438" name="Rectangle 52"/>
          <p:cNvSpPr>
            <a:spLocks noChangeArrowheads="1"/>
          </p:cNvSpPr>
          <p:nvPr/>
        </p:nvSpPr>
        <p:spPr bwMode="auto">
          <a:xfrm>
            <a:off x="7929563" y="21844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c</a:t>
            </a:r>
          </a:p>
        </p:txBody>
      </p:sp>
      <p:sp>
        <p:nvSpPr>
          <p:cNvPr id="16439" name="Rectangle 53"/>
          <p:cNvSpPr>
            <a:spLocks noChangeArrowheads="1"/>
          </p:cNvSpPr>
          <p:nvPr/>
        </p:nvSpPr>
        <p:spPr bwMode="auto">
          <a:xfrm>
            <a:off x="6710363" y="37719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d</a:t>
            </a:r>
          </a:p>
        </p:txBody>
      </p:sp>
      <p:sp>
        <p:nvSpPr>
          <p:cNvPr id="16440" name="Rectangle 54"/>
          <p:cNvSpPr>
            <a:spLocks noChangeArrowheads="1"/>
          </p:cNvSpPr>
          <p:nvPr/>
        </p:nvSpPr>
        <p:spPr bwMode="auto">
          <a:xfrm>
            <a:off x="6716713" y="39497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e</a:t>
            </a:r>
          </a:p>
        </p:txBody>
      </p:sp>
      <p:sp>
        <p:nvSpPr>
          <p:cNvPr id="16441" name="Text Box 55"/>
          <p:cNvSpPr txBox="1">
            <a:spLocks noChangeArrowheads="1"/>
          </p:cNvSpPr>
          <p:nvPr/>
        </p:nvSpPr>
        <p:spPr bwMode="auto">
          <a:xfrm>
            <a:off x="1373188" y="3959225"/>
            <a:ext cx="2065337" cy="366713"/>
          </a:xfrm>
          <a:prstGeom prst="rect">
            <a:avLst/>
          </a:prstGeom>
          <a:noFill/>
          <a:ln w="50800">
            <a:noFill/>
            <a:miter lim="800000"/>
            <a:headEnd/>
            <a:tailEnd/>
          </a:ln>
        </p:spPr>
        <p:txBody>
          <a:bodyPr>
            <a:spAutoFit/>
          </a:bodyPr>
          <a:lstStyle/>
          <a:p>
            <a:pPr eaLnBrk="0" hangingPunct="0">
              <a:spcBef>
                <a:spcPct val="50000"/>
              </a:spcBef>
            </a:pPr>
            <a:r>
              <a:rPr lang="en-US" sz="1800"/>
              <a:t>Sw = switch</a:t>
            </a:r>
          </a:p>
        </p:txBody>
      </p:sp>
      <p:sp>
        <p:nvSpPr>
          <p:cNvPr id="16443" name="Rectangle 57"/>
          <p:cNvSpPr>
            <a:spLocks noChangeArrowheads="1"/>
          </p:cNvSpPr>
          <p:nvPr/>
        </p:nvSpPr>
        <p:spPr bwMode="auto">
          <a:xfrm>
            <a:off x="1524000" y="4572000"/>
            <a:ext cx="3976694" cy="1000140"/>
          </a:xfrm>
          <a:prstGeom prst="rect">
            <a:avLst/>
          </a:prstGeom>
          <a:solidFill>
            <a:srgbClr val="33CC33"/>
          </a:solidFill>
          <a:ln w="9525">
            <a:solidFill>
              <a:schemeClr val="tx1"/>
            </a:solidFill>
            <a:miter lim="800000"/>
            <a:headEnd/>
            <a:tailEnd/>
          </a:ln>
        </p:spPr>
        <p:txBody>
          <a:bodyPr wrap="none" anchor="ctr"/>
          <a:lstStyle/>
          <a:p>
            <a:pPr algn="ctr"/>
            <a:r>
              <a:rPr lang="en-US"/>
              <a:t>Digital Cross Connect</a:t>
            </a:r>
          </a:p>
          <a:p>
            <a:pPr algn="ctr"/>
            <a:r>
              <a:rPr lang="en-US" i="1">
                <a:solidFill>
                  <a:schemeClr val="bg1"/>
                </a:solidFill>
              </a:rPr>
              <a:t>Only switches virtual paths</a:t>
            </a:r>
          </a:p>
        </p:txBody>
      </p:sp>
      <p:cxnSp>
        <p:nvCxnSpPr>
          <p:cNvPr id="16444" name="AutoShape 58"/>
          <p:cNvCxnSpPr>
            <a:cxnSpLocks noChangeShapeType="1"/>
            <a:stCxn id="16443" idx="0"/>
            <a:endCxn id="16390" idx="2"/>
          </p:cNvCxnSpPr>
          <p:nvPr/>
        </p:nvCxnSpPr>
        <p:spPr bwMode="auto">
          <a:xfrm rot="16200000" flipV="1">
            <a:off x="2600724" y="3660376"/>
            <a:ext cx="1720850" cy="102397"/>
          </a:xfrm>
          <a:prstGeom prst="straightConnector1">
            <a:avLst/>
          </a:prstGeom>
          <a:noFill/>
          <a:ln w="25400">
            <a:solidFill>
              <a:schemeClr val="tx1"/>
            </a:solidFill>
            <a:round/>
            <a:headEnd/>
            <a:tailEnd type="triangle" w="med" len="med"/>
          </a:ln>
        </p:spPr>
      </p:cxnSp>
      <p:sp>
        <p:nvSpPr>
          <p:cNvPr id="64" name="Text Box 240"/>
          <p:cNvSpPr txBox="1">
            <a:spLocks noChangeArrowheads="1"/>
          </p:cNvSpPr>
          <p:nvPr/>
        </p:nvSpPr>
        <p:spPr bwMode="auto">
          <a:xfrm>
            <a:off x="7000892"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65" name="Title 7"/>
          <p:cNvSpPr>
            <a:spLocks noGrp="1"/>
          </p:cNvSpPr>
          <p:nvPr>
            <p:ph type="title"/>
          </p:nvPr>
        </p:nvSpPr>
        <p:spPr>
          <a:xfrm>
            <a:off x="179388" y="115888"/>
            <a:ext cx="8785225" cy="792162"/>
          </a:xfrm>
        </p:spPr>
        <p:txBody>
          <a:bodyPr/>
          <a:lstStyle/>
          <a:p>
            <a:r>
              <a:rPr lang="en-US" dirty="0" smtClean="0"/>
              <a:t>Two Levels of ATM Switches</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t>ATM</a:t>
            </a:r>
            <a:r>
              <a:rPr lang="en-US" dirty="0" smtClean="0">
                <a:solidFill>
                  <a:schemeClr val="tx1"/>
                </a:solidFill>
              </a:rPr>
              <a:t> </a:t>
            </a:r>
            <a:r>
              <a:rPr lang="en-US" dirty="0" smtClean="0"/>
              <a:t>Protocol Architecture</a:t>
            </a:r>
          </a:p>
        </p:txBody>
      </p:sp>
      <p:sp>
        <p:nvSpPr>
          <p:cNvPr id="17413" name="Rectangle 3"/>
          <p:cNvSpPr>
            <a:spLocks noGrp="1" noChangeArrowheads="1"/>
          </p:cNvSpPr>
          <p:nvPr>
            <p:ph type="body" idx="1"/>
          </p:nvPr>
        </p:nvSpPr>
        <p:spPr>
          <a:xfrm>
            <a:off x="571472" y="1600216"/>
            <a:ext cx="8115328" cy="4257676"/>
          </a:xfrm>
        </p:spPr>
        <p:txBody>
          <a:bodyPr/>
          <a:lstStyle/>
          <a:p>
            <a:pPr eaLnBrk="1" hangingPunct="1">
              <a:lnSpc>
                <a:spcPct val="90000"/>
              </a:lnSpc>
            </a:pPr>
            <a:r>
              <a:rPr lang="en-US" dirty="0" smtClean="0"/>
              <a:t>ATM Adaptation Layers (</a:t>
            </a:r>
            <a:r>
              <a:rPr lang="en-US" dirty="0" smtClean="0">
                <a:solidFill>
                  <a:schemeClr val="accent2"/>
                </a:solidFill>
              </a:rPr>
              <a:t>AAL</a:t>
            </a:r>
            <a:r>
              <a:rPr lang="en-US" dirty="0" smtClean="0"/>
              <a:t>) – the protocol for packaging data into cells is collectively referred to as </a:t>
            </a:r>
            <a:r>
              <a:rPr lang="en-US" dirty="0" smtClean="0">
                <a:solidFill>
                  <a:schemeClr val="accent2"/>
                </a:solidFill>
              </a:rPr>
              <a:t>AAL</a:t>
            </a:r>
            <a:r>
              <a:rPr lang="en-US" dirty="0" smtClean="0"/>
              <a:t>.</a:t>
            </a:r>
          </a:p>
          <a:p>
            <a:pPr eaLnBrk="1" hangingPunct="1">
              <a:lnSpc>
                <a:spcPct val="90000"/>
              </a:lnSpc>
            </a:pPr>
            <a:r>
              <a:rPr lang="en-US" dirty="0" smtClean="0"/>
              <a:t>Must efficiently package higher level data such as voice samples, video frames and datagram packets into a series of cells.</a:t>
            </a:r>
          </a:p>
          <a:p>
            <a:pPr eaLnBrk="1" hangingPunct="1">
              <a:lnSpc>
                <a:spcPct val="90000"/>
              </a:lnSpc>
              <a:buFontTx/>
              <a:buNone/>
            </a:pPr>
            <a:r>
              <a:rPr lang="en-US" b="1" dirty="0" smtClean="0">
                <a:solidFill>
                  <a:schemeClr val="accent1"/>
                </a:solidFill>
              </a:rPr>
              <a:t>Design Issue: How many adaptation layers should there be?</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Outline</a:t>
            </a:r>
            <a:endParaRPr lang="en-US" dirty="0"/>
          </a:p>
        </p:txBody>
      </p:sp>
      <p:sp>
        <p:nvSpPr>
          <p:cNvPr id="3" name="Content Placeholder 2"/>
          <p:cNvSpPr>
            <a:spLocks noGrp="1"/>
          </p:cNvSpPr>
          <p:nvPr>
            <p:ph idx="1"/>
          </p:nvPr>
        </p:nvSpPr>
        <p:spPr/>
        <p:txBody>
          <a:bodyPr/>
          <a:lstStyle/>
          <a:p>
            <a:r>
              <a:rPr lang="en-US" dirty="0" smtClean="0"/>
              <a:t>ATM Introduction</a:t>
            </a:r>
          </a:p>
          <a:p>
            <a:pPr lvl="1"/>
            <a:r>
              <a:rPr lang="en-US" dirty="0" smtClean="0"/>
              <a:t>Motivation for ATM Architecture</a:t>
            </a:r>
          </a:p>
          <a:p>
            <a:r>
              <a:rPr lang="en-US" dirty="0" smtClean="0"/>
              <a:t>Design Assumptions</a:t>
            </a:r>
          </a:p>
          <a:p>
            <a:r>
              <a:rPr lang="en-US" dirty="0" smtClean="0"/>
              <a:t>ATM Adaptation Layers</a:t>
            </a:r>
          </a:p>
          <a:p>
            <a:r>
              <a:rPr lang="en-US" dirty="0" smtClean="0"/>
              <a:t>Old ATM Design</a:t>
            </a:r>
          </a:p>
          <a:p>
            <a:r>
              <a:rPr lang="en-US" dirty="0" smtClean="0"/>
              <a:t>Revised ATM Design</a:t>
            </a:r>
          </a:p>
          <a:p>
            <a:r>
              <a:rPr lang="en-US" dirty="0" smtClean="0"/>
              <a:t>AAL Details</a:t>
            </a:r>
          </a:p>
          <a:p>
            <a:r>
              <a:rPr lang="en-US" dirty="0" smtClean="0"/>
              <a:t>MPLS</a:t>
            </a:r>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914400" y="2305070"/>
            <a:ext cx="5867400" cy="3962400"/>
          </a:xfrm>
          <a:prstGeom prst="rect">
            <a:avLst/>
          </a:prstGeom>
          <a:solidFill>
            <a:srgbClr val="F9F9F9"/>
          </a:solidFill>
          <a:ln w="9525">
            <a:miter lim="800000"/>
            <a:headEnd/>
            <a:tailEnd/>
          </a:ln>
          <a:scene3d>
            <a:camera prst="legacyObliqueTopRight"/>
            <a:lightRig rig="legacyFlat3" dir="b"/>
          </a:scene3d>
          <a:sp3d extrusionH="3630600" prstMaterial="legacyMatte">
            <a:bevelT w="13500" h="13500" prst="angle"/>
            <a:bevelB w="13500" h="13500" prst="angle"/>
            <a:extrusionClr>
              <a:srgbClr val="F9F9F9"/>
            </a:extrusionClr>
          </a:sp3d>
        </p:spPr>
        <p:txBody>
          <a:bodyPr wrap="none" anchor="ctr">
            <a:flatTx/>
          </a:bodyPr>
          <a:lstStyle/>
          <a:p>
            <a:endParaRPr lang="en-US"/>
          </a:p>
        </p:txBody>
      </p:sp>
      <p:sp>
        <p:nvSpPr>
          <p:cNvPr id="18437" name="Line 3"/>
          <p:cNvSpPr>
            <a:spLocks noChangeShapeType="1"/>
          </p:cNvSpPr>
          <p:nvPr/>
        </p:nvSpPr>
        <p:spPr bwMode="auto">
          <a:xfrm>
            <a:off x="914400" y="5505470"/>
            <a:ext cx="5867400" cy="0"/>
          </a:xfrm>
          <a:prstGeom prst="line">
            <a:avLst/>
          </a:prstGeom>
          <a:noFill/>
          <a:ln w="12700">
            <a:solidFill>
              <a:schemeClr val="tx1"/>
            </a:solidFill>
            <a:round/>
            <a:headEnd/>
            <a:tailEnd/>
          </a:ln>
        </p:spPr>
        <p:txBody>
          <a:bodyPr wrap="none" anchor="ctr"/>
          <a:lstStyle/>
          <a:p>
            <a:endParaRPr lang="en-US"/>
          </a:p>
        </p:txBody>
      </p:sp>
      <p:sp>
        <p:nvSpPr>
          <p:cNvPr id="18438" name="Line 4"/>
          <p:cNvSpPr>
            <a:spLocks noChangeShapeType="1"/>
          </p:cNvSpPr>
          <p:nvPr/>
        </p:nvSpPr>
        <p:spPr bwMode="auto">
          <a:xfrm>
            <a:off x="1828800" y="1390670"/>
            <a:ext cx="5867400" cy="0"/>
          </a:xfrm>
          <a:prstGeom prst="line">
            <a:avLst/>
          </a:prstGeom>
          <a:noFill/>
          <a:ln w="12700">
            <a:solidFill>
              <a:schemeClr val="tx1"/>
            </a:solidFill>
            <a:prstDash val="dash"/>
            <a:round/>
            <a:headEnd/>
            <a:tailEnd/>
          </a:ln>
        </p:spPr>
        <p:txBody>
          <a:bodyPr wrap="none" anchor="ctr"/>
          <a:lstStyle/>
          <a:p>
            <a:endParaRPr lang="en-US"/>
          </a:p>
        </p:txBody>
      </p:sp>
      <p:sp>
        <p:nvSpPr>
          <p:cNvPr id="18439" name="Line 5"/>
          <p:cNvSpPr>
            <a:spLocks noChangeShapeType="1"/>
          </p:cNvSpPr>
          <p:nvPr/>
        </p:nvSpPr>
        <p:spPr bwMode="auto">
          <a:xfrm>
            <a:off x="1447800" y="1771670"/>
            <a:ext cx="5867400" cy="0"/>
          </a:xfrm>
          <a:prstGeom prst="line">
            <a:avLst/>
          </a:prstGeom>
          <a:noFill/>
          <a:ln w="12700">
            <a:solidFill>
              <a:schemeClr val="tx1"/>
            </a:solidFill>
            <a:round/>
            <a:headEnd/>
            <a:tailEnd/>
          </a:ln>
        </p:spPr>
        <p:txBody>
          <a:bodyPr wrap="none" anchor="ctr"/>
          <a:lstStyle/>
          <a:p>
            <a:endParaRPr lang="en-US"/>
          </a:p>
        </p:txBody>
      </p:sp>
      <p:sp>
        <p:nvSpPr>
          <p:cNvPr id="18440" name="Line 6"/>
          <p:cNvSpPr>
            <a:spLocks noChangeShapeType="1"/>
          </p:cNvSpPr>
          <p:nvPr/>
        </p:nvSpPr>
        <p:spPr bwMode="auto">
          <a:xfrm>
            <a:off x="914400" y="4514870"/>
            <a:ext cx="5867400" cy="0"/>
          </a:xfrm>
          <a:prstGeom prst="line">
            <a:avLst/>
          </a:prstGeom>
          <a:noFill/>
          <a:ln w="12700">
            <a:solidFill>
              <a:schemeClr val="tx1"/>
            </a:solidFill>
            <a:round/>
            <a:headEnd/>
            <a:tailEnd/>
          </a:ln>
        </p:spPr>
        <p:txBody>
          <a:bodyPr wrap="none" anchor="ctr"/>
          <a:lstStyle/>
          <a:p>
            <a:endParaRPr lang="en-US"/>
          </a:p>
        </p:txBody>
      </p:sp>
      <p:sp>
        <p:nvSpPr>
          <p:cNvPr id="18441" name="Line 7"/>
          <p:cNvSpPr>
            <a:spLocks noChangeShapeType="1"/>
          </p:cNvSpPr>
          <p:nvPr/>
        </p:nvSpPr>
        <p:spPr bwMode="auto">
          <a:xfrm>
            <a:off x="914400" y="3371870"/>
            <a:ext cx="5867400" cy="0"/>
          </a:xfrm>
          <a:prstGeom prst="line">
            <a:avLst/>
          </a:prstGeom>
          <a:noFill/>
          <a:ln w="12700">
            <a:solidFill>
              <a:schemeClr val="tx1"/>
            </a:solidFill>
            <a:round/>
            <a:headEnd/>
            <a:tailEnd/>
          </a:ln>
        </p:spPr>
        <p:txBody>
          <a:bodyPr wrap="none" anchor="ctr"/>
          <a:lstStyle/>
          <a:p>
            <a:endParaRPr lang="en-US"/>
          </a:p>
        </p:txBody>
      </p:sp>
      <p:sp>
        <p:nvSpPr>
          <p:cNvPr id="18442" name="Line 8"/>
          <p:cNvSpPr>
            <a:spLocks noChangeShapeType="1"/>
          </p:cNvSpPr>
          <p:nvPr/>
        </p:nvSpPr>
        <p:spPr bwMode="auto">
          <a:xfrm>
            <a:off x="7315200" y="1771670"/>
            <a:ext cx="0" cy="3962400"/>
          </a:xfrm>
          <a:prstGeom prst="line">
            <a:avLst/>
          </a:prstGeom>
          <a:noFill/>
          <a:ln w="12700">
            <a:solidFill>
              <a:schemeClr val="tx1"/>
            </a:solidFill>
            <a:round/>
            <a:headEnd/>
            <a:tailEnd/>
          </a:ln>
        </p:spPr>
        <p:txBody>
          <a:bodyPr wrap="none" anchor="ctr"/>
          <a:lstStyle/>
          <a:p>
            <a:endParaRPr lang="en-US"/>
          </a:p>
        </p:txBody>
      </p:sp>
      <p:sp>
        <p:nvSpPr>
          <p:cNvPr id="18443" name="Line 9"/>
          <p:cNvSpPr>
            <a:spLocks noChangeShapeType="1"/>
          </p:cNvSpPr>
          <p:nvPr/>
        </p:nvSpPr>
        <p:spPr bwMode="auto">
          <a:xfrm>
            <a:off x="7696200" y="1390670"/>
            <a:ext cx="0" cy="3962400"/>
          </a:xfrm>
          <a:prstGeom prst="line">
            <a:avLst/>
          </a:prstGeom>
          <a:noFill/>
          <a:ln w="12700">
            <a:solidFill>
              <a:schemeClr val="tx1"/>
            </a:solidFill>
            <a:prstDash val="dash"/>
            <a:round/>
            <a:headEnd/>
            <a:tailEnd/>
          </a:ln>
        </p:spPr>
        <p:txBody>
          <a:bodyPr wrap="none" anchor="ctr"/>
          <a:lstStyle/>
          <a:p>
            <a:endParaRPr lang="en-US"/>
          </a:p>
        </p:txBody>
      </p:sp>
      <p:sp>
        <p:nvSpPr>
          <p:cNvPr id="18444" name="Line 10"/>
          <p:cNvSpPr>
            <a:spLocks noChangeShapeType="1"/>
          </p:cNvSpPr>
          <p:nvPr/>
        </p:nvSpPr>
        <p:spPr bwMode="auto">
          <a:xfrm>
            <a:off x="3810000" y="2305070"/>
            <a:ext cx="0" cy="3981450"/>
          </a:xfrm>
          <a:prstGeom prst="line">
            <a:avLst/>
          </a:prstGeom>
          <a:noFill/>
          <a:ln w="12700">
            <a:solidFill>
              <a:schemeClr val="tx1"/>
            </a:solidFill>
            <a:round/>
            <a:headEnd/>
            <a:tailEnd/>
          </a:ln>
        </p:spPr>
        <p:txBody>
          <a:bodyPr wrap="none" anchor="ctr"/>
          <a:lstStyle/>
          <a:p>
            <a:endParaRPr lang="en-US"/>
          </a:p>
        </p:txBody>
      </p:sp>
      <p:sp>
        <p:nvSpPr>
          <p:cNvPr id="18445" name="Line 11"/>
          <p:cNvSpPr>
            <a:spLocks noChangeShapeType="1"/>
          </p:cNvSpPr>
          <p:nvPr/>
        </p:nvSpPr>
        <p:spPr bwMode="auto">
          <a:xfrm flipV="1">
            <a:off x="3810000" y="1771670"/>
            <a:ext cx="533400" cy="533400"/>
          </a:xfrm>
          <a:prstGeom prst="line">
            <a:avLst/>
          </a:prstGeom>
          <a:noFill/>
          <a:ln w="12700">
            <a:solidFill>
              <a:schemeClr val="tx1"/>
            </a:solidFill>
            <a:round/>
            <a:headEnd/>
            <a:tailEnd/>
          </a:ln>
        </p:spPr>
        <p:txBody>
          <a:bodyPr wrap="none" anchor="ctr"/>
          <a:lstStyle/>
          <a:p>
            <a:endParaRPr lang="en-US"/>
          </a:p>
        </p:txBody>
      </p:sp>
      <p:sp>
        <p:nvSpPr>
          <p:cNvPr id="18446" name="Line 12"/>
          <p:cNvSpPr>
            <a:spLocks noChangeShapeType="1"/>
          </p:cNvSpPr>
          <p:nvPr/>
        </p:nvSpPr>
        <p:spPr bwMode="auto">
          <a:xfrm flipV="1">
            <a:off x="4343400" y="1390670"/>
            <a:ext cx="381000" cy="381000"/>
          </a:xfrm>
          <a:prstGeom prst="line">
            <a:avLst/>
          </a:prstGeom>
          <a:noFill/>
          <a:ln w="12700">
            <a:solidFill>
              <a:schemeClr val="tx1"/>
            </a:solidFill>
            <a:prstDash val="dash"/>
            <a:round/>
            <a:headEnd/>
            <a:tailEnd/>
          </a:ln>
        </p:spPr>
        <p:txBody>
          <a:bodyPr wrap="none" anchor="ctr"/>
          <a:lstStyle/>
          <a:p>
            <a:endParaRPr lang="en-US"/>
          </a:p>
        </p:txBody>
      </p:sp>
      <p:sp>
        <p:nvSpPr>
          <p:cNvPr id="18447" name="Text Box 13"/>
          <p:cNvSpPr txBox="1">
            <a:spLocks noChangeArrowheads="1"/>
          </p:cNvSpPr>
          <p:nvPr/>
        </p:nvSpPr>
        <p:spPr bwMode="auto">
          <a:xfrm>
            <a:off x="7696200" y="1619270"/>
            <a:ext cx="458788" cy="3429000"/>
          </a:xfrm>
          <a:prstGeom prst="rect">
            <a:avLst/>
          </a:prstGeom>
          <a:noFill/>
          <a:ln w="12700">
            <a:noFill/>
            <a:miter lim="800000"/>
            <a:headEnd/>
            <a:tailEnd/>
          </a:ln>
        </p:spPr>
        <p:txBody>
          <a:bodyPr vert="eaVert">
            <a:spAutoFit/>
          </a:bodyPr>
          <a:lstStyle/>
          <a:p>
            <a:pPr eaLnBrk="0" hangingPunct="0">
              <a:spcBef>
                <a:spcPct val="50000"/>
              </a:spcBef>
            </a:pPr>
            <a:r>
              <a:rPr lang="en-US" sz="1800"/>
              <a:t>Plane management</a:t>
            </a:r>
          </a:p>
        </p:txBody>
      </p:sp>
      <p:sp>
        <p:nvSpPr>
          <p:cNvPr id="18448" name="Line 14"/>
          <p:cNvSpPr>
            <a:spLocks noChangeShapeType="1"/>
          </p:cNvSpPr>
          <p:nvPr/>
        </p:nvSpPr>
        <p:spPr bwMode="auto">
          <a:xfrm flipV="1">
            <a:off x="6781800" y="2914670"/>
            <a:ext cx="533400" cy="457200"/>
          </a:xfrm>
          <a:prstGeom prst="line">
            <a:avLst/>
          </a:prstGeom>
          <a:noFill/>
          <a:ln w="12700">
            <a:solidFill>
              <a:schemeClr val="tx1"/>
            </a:solidFill>
            <a:round/>
            <a:headEnd/>
            <a:tailEnd/>
          </a:ln>
        </p:spPr>
        <p:txBody>
          <a:bodyPr wrap="none" anchor="ctr"/>
          <a:lstStyle/>
          <a:p>
            <a:endParaRPr lang="en-US"/>
          </a:p>
        </p:txBody>
      </p:sp>
      <p:sp>
        <p:nvSpPr>
          <p:cNvPr id="18449" name="Line 15"/>
          <p:cNvSpPr>
            <a:spLocks noChangeShapeType="1"/>
          </p:cNvSpPr>
          <p:nvPr/>
        </p:nvSpPr>
        <p:spPr bwMode="auto">
          <a:xfrm flipV="1">
            <a:off x="6781800" y="4133870"/>
            <a:ext cx="533400" cy="381000"/>
          </a:xfrm>
          <a:prstGeom prst="line">
            <a:avLst/>
          </a:prstGeom>
          <a:noFill/>
          <a:ln w="12700">
            <a:solidFill>
              <a:schemeClr val="tx1"/>
            </a:solidFill>
            <a:round/>
            <a:headEnd/>
            <a:tailEnd/>
          </a:ln>
        </p:spPr>
        <p:txBody>
          <a:bodyPr wrap="none" anchor="ctr"/>
          <a:lstStyle/>
          <a:p>
            <a:endParaRPr lang="en-US"/>
          </a:p>
        </p:txBody>
      </p:sp>
      <p:sp>
        <p:nvSpPr>
          <p:cNvPr id="18450" name="Line 16"/>
          <p:cNvSpPr>
            <a:spLocks noChangeShapeType="1"/>
          </p:cNvSpPr>
          <p:nvPr/>
        </p:nvSpPr>
        <p:spPr bwMode="auto">
          <a:xfrm flipV="1">
            <a:off x="6781800" y="5124470"/>
            <a:ext cx="533400" cy="381000"/>
          </a:xfrm>
          <a:prstGeom prst="line">
            <a:avLst/>
          </a:prstGeom>
          <a:noFill/>
          <a:ln w="12700">
            <a:solidFill>
              <a:schemeClr val="tx1"/>
            </a:solidFill>
            <a:round/>
            <a:headEnd/>
            <a:tailEnd/>
          </a:ln>
        </p:spPr>
        <p:txBody>
          <a:bodyPr wrap="none" anchor="ctr"/>
          <a:lstStyle/>
          <a:p>
            <a:endParaRPr lang="en-US"/>
          </a:p>
        </p:txBody>
      </p:sp>
      <p:sp>
        <p:nvSpPr>
          <p:cNvPr id="18451" name="Line 17"/>
          <p:cNvSpPr>
            <a:spLocks noChangeShapeType="1"/>
          </p:cNvSpPr>
          <p:nvPr/>
        </p:nvSpPr>
        <p:spPr bwMode="auto">
          <a:xfrm flipV="1">
            <a:off x="7315200" y="48196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2" name="Line 18"/>
          <p:cNvSpPr>
            <a:spLocks noChangeShapeType="1"/>
          </p:cNvSpPr>
          <p:nvPr/>
        </p:nvSpPr>
        <p:spPr bwMode="auto">
          <a:xfrm flipV="1">
            <a:off x="7315200" y="38290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3" name="Line 19"/>
          <p:cNvSpPr>
            <a:spLocks noChangeShapeType="1"/>
          </p:cNvSpPr>
          <p:nvPr/>
        </p:nvSpPr>
        <p:spPr bwMode="auto">
          <a:xfrm flipV="1">
            <a:off x="7315200" y="26098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4" name="Text Box 20"/>
          <p:cNvSpPr txBox="1">
            <a:spLocks noChangeArrowheads="1"/>
          </p:cNvSpPr>
          <p:nvPr/>
        </p:nvSpPr>
        <p:spPr bwMode="auto">
          <a:xfrm>
            <a:off x="3200400" y="1162070"/>
            <a:ext cx="2286000" cy="366713"/>
          </a:xfrm>
          <a:prstGeom prst="rect">
            <a:avLst/>
          </a:prstGeom>
          <a:solidFill>
            <a:srgbClr val="939393"/>
          </a:solidFill>
          <a:ln w="12700">
            <a:noFill/>
            <a:miter lim="800000"/>
            <a:headEnd/>
            <a:tailEnd/>
          </a:ln>
        </p:spPr>
        <p:txBody>
          <a:bodyPr>
            <a:spAutoFit/>
          </a:bodyPr>
          <a:lstStyle/>
          <a:p>
            <a:pPr eaLnBrk="0" hangingPunct="0">
              <a:spcBef>
                <a:spcPct val="50000"/>
              </a:spcBef>
            </a:pPr>
            <a:r>
              <a:rPr lang="en-US" sz="1800"/>
              <a:t>Management plane</a:t>
            </a:r>
          </a:p>
        </p:txBody>
      </p:sp>
      <p:sp>
        <p:nvSpPr>
          <p:cNvPr id="18455" name="Text Box 21"/>
          <p:cNvSpPr txBox="1">
            <a:spLocks noChangeArrowheads="1"/>
          </p:cNvSpPr>
          <p:nvPr/>
        </p:nvSpPr>
        <p:spPr bwMode="auto">
          <a:xfrm>
            <a:off x="1524000" y="1847870"/>
            <a:ext cx="2209800" cy="366713"/>
          </a:xfrm>
          <a:prstGeom prst="rect">
            <a:avLst/>
          </a:prstGeom>
          <a:noFill/>
          <a:ln w="12700">
            <a:noFill/>
            <a:miter lim="800000"/>
            <a:headEnd/>
            <a:tailEnd/>
          </a:ln>
        </p:spPr>
        <p:txBody>
          <a:bodyPr>
            <a:spAutoFit/>
          </a:bodyPr>
          <a:lstStyle/>
          <a:p>
            <a:pPr eaLnBrk="0" hangingPunct="0">
              <a:spcBef>
                <a:spcPct val="50000"/>
              </a:spcBef>
            </a:pPr>
            <a:r>
              <a:rPr lang="en-US" sz="1800"/>
              <a:t>Control plane</a:t>
            </a:r>
          </a:p>
        </p:txBody>
      </p:sp>
      <p:sp>
        <p:nvSpPr>
          <p:cNvPr id="18456" name="Text Box 22"/>
          <p:cNvSpPr txBox="1">
            <a:spLocks noChangeArrowheads="1"/>
          </p:cNvSpPr>
          <p:nvPr/>
        </p:nvSpPr>
        <p:spPr bwMode="auto">
          <a:xfrm>
            <a:off x="4495800" y="1847870"/>
            <a:ext cx="1828800" cy="366713"/>
          </a:xfrm>
          <a:prstGeom prst="rect">
            <a:avLst/>
          </a:prstGeom>
          <a:noFill/>
          <a:ln w="12700">
            <a:noFill/>
            <a:miter lim="800000"/>
            <a:headEnd/>
            <a:tailEnd/>
          </a:ln>
        </p:spPr>
        <p:txBody>
          <a:bodyPr>
            <a:spAutoFit/>
          </a:bodyPr>
          <a:lstStyle/>
          <a:p>
            <a:pPr eaLnBrk="0" hangingPunct="0">
              <a:spcBef>
                <a:spcPct val="50000"/>
              </a:spcBef>
            </a:pPr>
            <a:r>
              <a:rPr lang="en-US" sz="1800"/>
              <a:t>User plane</a:t>
            </a:r>
          </a:p>
        </p:txBody>
      </p:sp>
      <p:sp>
        <p:nvSpPr>
          <p:cNvPr id="18457" name="Text Box 23"/>
          <p:cNvSpPr txBox="1">
            <a:spLocks noChangeArrowheads="1"/>
          </p:cNvSpPr>
          <p:nvPr/>
        </p:nvSpPr>
        <p:spPr bwMode="auto">
          <a:xfrm>
            <a:off x="1930400" y="5734070"/>
            <a:ext cx="3048000" cy="366713"/>
          </a:xfrm>
          <a:prstGeom prst="rect">
            <a:avLst/>
          </a:prstGeom>
          <a:noFill/>
          <a:ln w="12700">
            <a:noFill/>
            <a:miter lim="800000"/>
            <a:headEnd/>
            <a:tailEnd/>
          </a:ln>
        </p:spPr>
        <p:txBody>
          <a:bodyPr>
            <a:spAutoFit/>
          </a:bodyPr>
          <a:lstStyle/>
          <a:p>
            <a:pPr algn="ctr" eaLnBrk="0" hangingPunct="0">
              <a:spcBef>
                <a:spcPct val="50000"/>
              </a:spcBef>
            </a:pPr>
            <a:r>
              <a:rPr lang="en-US" sz="1800"/>
              <a:t>Physical layer</a:t>
            </a:r>
          </a:p>
        </p:txBody>
      </p:sp>
      <p:sp>
        <p:nvSpPr>
          <p:cNvPr id="18458" name="Text Box 24"/>
          <p:cNvSpPr txBox="1">
            <a:spLocks noChangeArrowheads="1"/>
          </p:cNvSpPr>
          <p:nvPr/>
        </p:nvSpPr>
        <p:spPr bwMode="auto">
          <a:xfrm>
            <a:off x="1955800" y="4819670"/>
            <a:ext cx="3124200" cy="366713"/>
          </a:xfrm>
          <a:prstGeom prst="rect">
            <a:avLst/>
          </a:prstGeom>
          <a:noFill/>
          <a:ln w="12700">
            <a:noFill/>
            <a:miter lim="800000"/>
            <a:headEnd/>
            <a:tailEnd/>
          </a:ln>
        </p:spPr>
        <p:txBody>
          <a:bodyPr>
            <a:spAutoFit/>
          </a:bodyPr>
          <a:lstStyle/>
          <a:p>
            <a:pPr algn="ctr" eaLnBrk="0" hangingPunct="0">
              <a:spcBef>
                <a:spcPct val="50000"/>
              </a:spcBef>
            </a:pPr>
            <a:r>
              <a:rPr lang="en-US" sz="1800" b="1" dirty="0">
                <a:solidFill>
                  <a:srgbClr val="0033CC"/>
                </a:solidFill>
                <a:effectLst>
                  <a:outerShdw blurRad="38100" dist="38100" dir="2700000" algn="tl">
                    <a:srgbClr val="000000">
                      <a:alpha val="43137"/>
                    </a:srgbClr>
                  </a:outerShdw>
                </a:effectLst>
              </a:rPr>
              <a:t>ATM layer</a:t>
            </a:r>
          </a:p>
        </p:txBody>
      </p:sp>
      <p:sp>
        <p:nvSpPr>
          <p:cNvPr id="18459" name="Text Box 25"/>
          <p:cNvSpPr txBox="1">
            <a:spLocks noChangeArrowheads="1"/>
          </p:cNvSpPr>
          <p:nvPr/>
        </p:nvSpPr>
        <p:spPr bwMode="auto">
          <a:xfrm>
            <a:off x="1955800" y="3829070"/>
            <a:ext cx="2971800" cy="366713"/>
          </a:xfrm>
          <a:prstGeom prst="rect">
            <a:avLst/>
          </a:prstGeom>
          <a:noFill/>
          <a:ln w="12700">
            <a:noFill/>
            <a:miter lim="800000"/>
            <a:headEnd/>
            <a:tailEnd/>
          </a:ln>
        </p:spPr>
        <p:txBody>
          <a:bodyPr>
            <a:spAutoFit/>
          </a:bodyPr>
          <a:lstStyle/>
          <a:p>
            <a:pPr eaLnBrk="0" hangingPunct="0">
              <a:spcBef>
                <a:spcPct val="50000"/>
              </a:spcBef>
            </a:pPr>
            <a:r>
              <a:rPr lang="en-US" sz="1800" b="1" dirty="0">
                <a:solidFill>
                  <a:schemeClr val="accent2"/>
                </a:solidFill>
                <a:effectLst>
                  <a:outerShdw blurRad="38100" dist="38100" dir="2700000" algn="tl">
                    <a:srgbClr val="000000">
                      <a:alpha val="43137"/>
                    </a:srgbClr>
                  </a:outerShdw>
                </a:effectLst>
              </a:rPr>
              <a:t>ATM </a:t>
            </a:r>
            <a:r>
              <a:rPr lang="en-US" sz="1800" b="1" dirty="0" smtClean="0">
                <a:solidFill>
                  <a:schemeClr val="accent2"/>
                </a:solidFill>
                <a:effectLst>
                  <a:outerShdw blurRad="38100" dist="38100" dir="2700000" algn="tl">
                    <a:srgbClr val="000000">
                      <a:alpha val="43137"/>
                    </a:srgbClr>
                  </a:outerShdw>
                </a:effectLst>
              </a:rPr>
              <a:t>Adaptation Layer</a:t>
            </a:r>
            <a:endParaRPr lang="en-US" sz="1800" b="1" dirty="0">
              <a:solidFill>
                <a:schemeClr val="accent2"/>
              </a:solidFill>
              <a:effectLst>
                <a:outerShdw blurRad="38100" dist="38100" dir="2700000" algn="tl">
                  <a:srgbClr val="000000">
                    <a:alpha val="43137"/>
                  </a:srgbClr>
                </a:outerShdw>
              </a:effectLst>
            </a:endParaRPr>
          </a:p>
        </p:txBody>
      </p:sp>
      <p:sp>
        <p:nvSpPr>
          <p:cNvPr id="18460" name="Text Box 26"/>
          <p:cNvSpPr txBox="1">
            <a:spLocks noChangeArrowheads="1"/>
          </p:cNvSpPr>
          <p:nvPr/>
        </p:nvSpPr>
        <p:spPr bwMode="auto">
          <a:xfrm>
            <a:off x="1447800" y="2686070"/>
            <a:ext cx="1752600" cy="366713"/>
          </a:xfrm>
          <a:prstGeom prst="rect">
            <a:avLst/>
          </a:prstGeom>
          <a:noFill/>
          <a:ln w="12700">
            <a:noFill/>
            <a:miter lim="800000"/>
            <a:headEnd/>
            <a:tailEnd/>
          </a:ln>
        </p:spPr>
        <p:txBody>
          <a:bodyPr>
            <a:spAutoFit/>
          </a:bodyPr>
          <a:lstStyle/>
          <a:p>
            <a:pPr eaLnBrk="0" hangingPunct="0">
              <a:spcBef>
                <a:spcPct val="50000"/>
              </a:spcBef>
            </a:pPr>
            <a:r>
              <a:rPr lang="en-US" sz="1800"/>
              <a:t>Higher layers</a:t>
            </a:r>
          </a:p>
        </p:txBody>
      </p:sp>
      <p:sp>
        <p:nvSpPr>
          <p:cNvPr id="18461" name="Text Box 27"/>
          <p:cNvSpPr txBox="1">
            <a:spLocks noChangeArrowheads="1"/>
          </p:cNvSpPr>
          <p:nvPr/>
        </p:nvSpPr>
        <p:spPr bwMode="auto">
          <a:xfrm>
            <a:off x="4267200" y="2686070"/>
            <a:ext cx="1752600" cy="366713"/>
          </a:xfrm>
          <a:prstGeom prst="rect">
            <a:avLst/>
          </a:prstGeom>
          <a:noFill/>
          <a:ln w="12700">
            <a:noFill/>
            <a:miter lim="800000"/>
            <a:headEnd/>
            <a:tailEnd/>
          </a:ln>
        </p:spPr>
        <p:txBody>
          <a:bodyPr>
            <a:spAutoFit/>
          </a:bodyPr>
          <a:lstStyle/>
          <a:p>
            <a:pPr eaLnBrk="0" hangingPunct="0">
              <a:spcBef>
                <a:spcPct val="50000"/>
              </a:spcBef>
            </a:pPr>
            <a:r>
              <a:rPr lang="en-US" sz="1800"/>
              <a:t>Higher layers</a:t>
            </a:r>
          </a:p>
        </p:txBody>
      </p:sp>
      <p:sp>
        <p:nvSpPr>
          <p:cNvPr id="18462" name="Text Box 28"/>
          <p:cNvSpPr txBox="1">
            <a:spLocks noChangeArrowheads="1"/>
          </p:cNvSpPr>
          <p:nvPr/>
        </p:nvSpPr>
        <p:spPr bwMode="auto">
          <a:xfrm>
            <a:off x="7273925" y="1941533"/>
            <a:ext cx="458788" cy="3429000"/>
          </a:xfrm>
          <a:prstGeom prst="rect">
            <a:avLst/>
          </a:prstGeom>
          <a:noFill/>
          <a:ln w="12700">
            <a:noFill/>
            <a:miter lim="800000"/>
            <a:headEnd/>
            <a:tailEnd/>
          </a:ln>
        </p:spPr>
        <p:txBody>
          <a:bodyPr vert="eaVert">
            <a:spAutoFit/>
          </a:bodyPr>
          <a:lstStyle/>
          <a:p>
            <a:pPr eaLnBrk="0" hangingPunct="0">
              <a:spcBef>
                <a:spcPct val="50000"/>
              </a:spcBef>
            </a:pPr>
            <a:r>
              <a:rPr lang="en-US" sz="1800"/>
              <a:t>Layer management</a:t>
            </a:r>
          </a:p>
        </p:txBody>
      </p:sp>
      <p:sp>
        <p:nvSpPr>
          <p:cNvPr id="34" name="Rectangle 2"/>
          <p:cNvSpPr txBox="1">
            <a:spLocks noChangeArrowheads="1"/>
          </p:cNvSpPr>
          <p:nvPr/>
        </p:nvSpPr>
        <p:spPr>
          <a:xfrm>
            <a:off x="179388" y="115888"/>
            <a:ext cx="8785225" cy="792162"/>
          </a:xfrm>
          <a:prstGeom prst="rect">
            <a:avLst/>
          </a:prstGeom>
        </p:spPr>
        <p:txBody>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ATM</a:t>
            </a:r>
            <a:r>
              <a:rPr kumimoji="0" lang="en-US" sz="4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rPr>
              <a:t> </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Protocol Architecture</a:t>
            </a:r>
          </a:p>
        </p:txBody>
      </p:sp>
      <p:sp>
        <p:nvSpPr>
          <p:cNvPr id="35"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ChangeArrowheads="1"/>
          </p:cNvSpPr>
          <p:nvPr/>
        </p:nvSpPr>
        <p:spPr bwMode="auto">
          <a:xfrm>
            <a:off x="865188" y="23510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1" name="Rectangle 3"/>
          <p:cNvSpPr>
            <a:spLocks noChangeArrowheads="1"/>
          </p:cNvSpPr>
          <p:nvPr/>
        </p:nvSpPr>
        <p:spPr bwMode="auto">
          <a:xfrm>
            <a:off x="865188" y="30114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2" name="Rectangle 4"/>
          <p:cNvSpPr>
            <a:spLocks noChangeArrowheads="1"/>
          </p:cNvSpPr>
          <p:nvPr/>
        </p:nvSpPr>
        <p:spPr bwMode="auto">
          <a:xfrm>
            <a:off x="865188" y="36718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3" name="Rectangle 5"/>
          <p:cNvSpPr>
            <a:spLocks noChangeArrowheads="1"/>
          </p:cNvSpPr>
          <p:nvPr/>
        </p:nvSpPr>
        <p:spPr bwMode="auto">
          <a:xfrm>
            <a:off x="6707188" y="23510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4" name="Rectangle 6"/>
          <p:cNvSpPr>
            <a:spLocks noChangeArrowheads="1"/>
          </p:cNvSpPr>
          <p:nvPr/>
        </p:nvSpPr>
        <p:spPr bwMode="auto">
          <a:xfrm>
            <a:off x="6707188" y="30114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5" name="Rectangle 7"/>
          <p:cNvSpPr>
            <a:spLocks noChangeArrowheads="1"/>
          </p:cNvSpPr>
          <p:nvPr/>
        </p:nvSpPr>
        <p:spPr bwMode="auto">
          <a:xfrm>
            <a:off x="6707188" y="36718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6" name="Rectangle 8"/>
          <p:cNvSpPr>
            <a:spLocks noChangeArrowheads="1"/>
          </p:cNvSpPr>
          <p:nvPr/>
        </p:nvSpPr>
        <p:spPr bwMode="auto">
          <a:xfrm>
            <a:off x="2770188" y="3049588"/>
            <a:ext cx="1346200" cy="660400"/>
          </a:xfrm>
          <a:prstGeom prst="rect">
            <a:avLst/>
          </a:prstGeom>
          <a:noFill/>
          <a:ln w="25400">
            <a:noFill/>
            <a:miter lim="800000"/>
            <a:headEnd/>
            <a:tailEnd/>
          </a:ln>
        </p:spPr>
        <p:txBody>
          <a:bodyPr wrap="none" anchor="ctr"/>
          <a:lstStyle/>
          <a:p>
            <a:endParaRPr lang="en-US"/>
          </a:p>
        </p:txBody>
      </p:sp>
      <p:sp>
        <p:nvSpPr>
          <p:cNvPr id="19467" name="Rectangle 9"/>
          <p:cNvSpPr>
            <a:spLocks noChangeArrowheads="1"/>
          </p:cNvSpPr>
          <p:nvPr/>
        </p:nvSpPr>
        <p:spPr bwMode="auto">
          <a:xfrm>
            <a:off x="2770188" y="29733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8" name="Rectangle 10"/>
          <p:cNvSpPr>
            <a:spLocks noChangeArrowheads="1"/>
          </p:cNvSpPr>
          <p:nvPr/>
        </p:nvSpPr>
        <p:spPr bwMode="auto">
          <a:xfrm>
            <a:off x="1238533" y="2482850"/>
            <a:ext cx="59792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chemeClr val="accent2"/>
                </a:solidFill>
                <a:latin typeface="Comic Sans MS" pitchFamily="66" charset="0"/>
              </a:rPr>
              <a:t>AAL</a:t>
            </a:r>
          </a:p>
        </p:txBody>
      </p:sp>
      <p:sp>
        <p:nvSpPr>
          <p:cNvPr id="19469" name="Rectangle 11"/>
          <p:cNvSpPr>
            <a:spLocks noChangeArrowheads="1"/>
          </p:cNvSpPr>
          <p:nvPr/>
        </p:nvSpPr>
        <p:spPr bwMode="auto">
          <a:xfrm>
            <a:off x="1220799" y="3155950"/>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70" name="Rectangle 12"/>
          <p:cNvSpPr>
            <a:spLocks noChangeArrowheads="1"/>
          </p:cNvSpPr>
          <p:nvPr/>
        </p:nvSpPr>
        <p:spPr bwMode="auto">
          <a:xfrm>
            <a:off x="2770188" y="36337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1" name="Rectangle 13"/>
          <p:cNvSpPr>
            <a:spLocks noChangeArrowheads="1"/>
          </p:cNvSpPr>
          <p:nvPr/>
        </p:nvSpPr>
        <p:spPr bwMode="auto">
          <a:xfrm>
            <a:off x="868363" y="1295400"/>
            <a:ext cx="1514475"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User information</a:t>
            </a:r>
          </a:p>
        </p:txBody>
      </p:sp>
      <p:sp>
        <p:nvSpPr>
          <p:cNvPr id="19472" name="Line 14"/>
          <p:cNvSpPr>
            <a:spLocks noChangeShapeType="1"/>
          </p:cNvSpPr>
          <p:nvPr/>
        </p:nvSpPr>
        <p:spPr bwMode="auto">
          <a:xfrm>
            <a:off x="1568450" y="1958975"/>
            <a:ext cx="0" cy="363538"/>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9473" name="Line 15"/>
          <p:cNvSpPr>
            <a:spLocks noChangeShapeType="1"/>
          </p:cNvSpPr>
          <p:nvPr/>
        </p:nvSpPr>
        <p:spPr bwMode="auto">
          <a:xfrm>
            <a:off x="3024188" y="4357688"/>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74" name="Rectangle 16"/>
          <p:cNvSpPr>
            <a:spLocks noChangeArrowheads="1"/>
          </p:cNvSpPr>
          <p:nvPr/>
        </p:nvSpPr>
        <p:spPr bwMode="auto">
          <a:xfrm>
            <a:off x="4725988" y="3605213"/>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5" name="Rectangle 17"/>
          <p:cNvSpPr>
            <a:spLocks noChangeArrowheads="1"/>
          </p:cNvSpPr>
          <p:nvPr/>
        </p:nvSpPr>
        <p:spPr bwMode="auto">
          <a:xfrm>
            <a:off x="4725988" y="294163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6" name="Line 18"/>
          <p:cNvSpPr>
            <a:spLocks noChangeShapeType="1"/>
          </p:cNvSpPr>
          <p:nvPr/>
        </p:nvSpPr>
        <p:spPr bwMode="auto">
          <a:xfrm>
            <a:off x="1563688" y="4608513"/>
            <a:ext cx="1447800" cy="0"/>
          </a:xfrm>
          <a:prstGeom prst="line">
            <a:avLst/>
          </a:prstGeom>
          <a:noFill/>
          <a:ln w="19050">
            <a:solidFill>
              <a:schemeClr val="tx1"/>
            </a:solidFill>
            <a:round/>
            <a:headEnd/>
            <a:tailEnd/>
          </a:ln>
        </p:spPr>
        <p:txBody>
          <a:bodyPr wrap="none" anchor="ctr"/>
          <a:lstStyle/>
          <a:p>
            <a:endParaRPr lang="en-US"/>
          </a:p>
        </p:txBody>
      </p:sp>
      <p:sp>
        <p:nvSpPr>
          <p:cNvPr id="19477" name="Line 19"/>
          <p:cNvSpPr>
            <a:spLocks noChangeShapeType="1"/>
          </p:cNvSpPr>
          <p:nvPr/>
        </p:nvSpPr>
        <p:spPr bwMode="auto">
          <a:xfrm>
            <a:off x="2419350" y="2573338"/>
            <a:ext cx="4137025" cy="0"/>
          </a:xfrm>
          <a:prstGeom prst="line">
            <a:avLst/>
          </a:prstGeom>
          <a:noFill/>
          <a:ln w="31750">
            <a:solidFill>
              <a:srgbClr val="990033"/>
            </a:solidFill>
            <a:prstDash val="sysDot"/>
            <a:round/>
            <a:headEnd type="triangle" w="med" len="med"/>
            <a:tailEnd type="triangle" w="med" len="med"/>
          </a:ln>
        </p:spPr>
        <p:txBody>
          <a:bodyPr wrap="none" anchor="ctr"/>
          <a:lstStyle/>
          <a:p>
            <a:endParaRPr lang="en-US"/>
          </a:p>
        </p:txBody>
      </p:sp>
      <p:sp>
        <p:nvSpPr>
          <p:cNvPr id="19478" name="Rectangle 20"/>
          <p:cNvSpPr>
            <a:spLocks noChangeArrowheads="1"/>
          </p:cNvSpPr>
          <p:nvPr/>
        </p:nvSpPr>
        <p:spPr bwMode="auto">
          <a:xfrm>
            <a:off x="6638925" y="1304925"/>
            <a:ext cx="1514475"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User information</a:t>
            </a:r>
          </a:p>
        </p:txBody>
      </p:sp>
      <p:sp>
        <p:nvSpPr>
          <p:cNvPr id="19479" name="Rectangle 21"/>
          <p:cNvSpPr>
            <a:spLocks noChangeArrowheads="1"/>
          </p:cNvSpPr>
          <p:nvPr/>
        </p:nvSpPr>
        <p:spPr bwMode="auto">
          <a:xfrm>
            <a:off x="7071008" y="2514600"/>
            <a:ext cx="59792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chemeClr val="accent2"/>
                </a:solidFill>
                <a:latin typeface="Comic Sans MS" pitchFamily="66" charset="0"/>
              </a:rPr>
              <a:t>AAL</a:t>
            </a:r>
          </a:p>
        </p:txBody>
      </p:sp>
      <p:sp>
        <p:nvSpPr>
          <p:cNvPr id="19480" name="Rectangle 22"/>
          <p:cNvSpPr>
            <a:spLocks noChangeArrowheads="1"/>
          </p:cNvSpPr>
          <p:nvPr/>
        </p:nvSpPr>
        <p:spPr bwMode="auto">
          <a:xfrm>
            <a:off x="7027874" y="3175000"/>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1" name="Rectangle 23"/>
          <p:cNvSpPr>
            <a:spLocks noChangeArrowheads="1"/>
          </p:cNvSpPr>
          <p:nvPr/>
        </p:nvSpPr>
        <p:spPr bwMode="auto">
          <a:xfrm>
            <a:off x="7031038" y="3833813"/>
            <a:ext cx="585787"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2" name="Rectangle 24"/>
          <p:cNvSpPr>
            <a:spLocks noChangeArrowheads="1"/>
          </p:cNvSpPr>
          <p:nvPr/>
        </p:nvSpPr>
        <p:spPr bwMode="auto">
          <a:xfrm>
            <a:off x="1250950" y="3841750"/>
            <a:ext cx="585788"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3" name="Rectangle 25"/>
          <p:cNvSpPr>
            <a:spLocks noChangeArrowheads="1"/>
          </p:cNvSpPr>
          <p:nvPr/>
        </p:nvSpPr>
        <p:spPr bwMode="auto">
          <a:xfrm>
            <a:off x="3059110" y="3189288"/>
            <a:ext cx="65723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4" name="Rectangle 26"/>
          <p:cNvSpPr>
            <a:spLocks noChangeArrowheads="1"/>
          </p:cNvSpPr>
          <p:nvPr/>
        </p:nvSpPr>
        <p:spPr bwMode="auto">
          <a:xfrm>
            <a:off x="3090863" y="3849688"/>
            <a:ext cx="585787"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5" name="Rectangle 27"/>
          <p:cNvSpPr>
            <a:spLocks noChangeArrowheads="1"/>
          </p:cNvSpPr>
          <p:nvPr/>
        </p:nvSpPr>
        <p:spPr bwMode="auto">
          <a:xfrm>
            <a:off x="5094299" y="3160713"/>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6" name="Rectangle 28"/>
          <p:cNvSpPr>
            <a:spLocks noChangeArrowheads="1"/>
          </p:cNvSpPr>
          <p:nvPr/>
        </p:nvSpPr>
        <p:spPr bwMode="auto">
          <a:xfrm>
            <a:off x="5124450" y="3833813"/>
            <a:ext cx="585788"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7" name="Line 29"/>
          <p:cNvSpPr>
            <a:spLocks noChangeShapeType="1"/>
          </p:cNvSpPr>
          <p:nvPr/>
        </p:nvSpPr>
        <p:spPr bwMode="auto">
          <a:xfrm>
            <a:off x="1573213" y="4354513"/>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88" name="Line 30"/>
          <p:cNvSpPr>
            <a:spLocks noChangeShapeType="1"/>
          </p:cNvSpPr>
          <p:nvPr/>
        </p:nvSpPr>
        <p:spPr bwMode="auto">
          <a:xfrm>
            <a:off x="5141913" y="4378325"/>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89" name="Line 31"/>
          <p:cNvSpPr>
            <a:spLocks noChangeShapeType="1"/>
          </p:cNvSpPr>
          <p:nvPr/>
        </p:nvSpPr>
        <p:spPr bwMode="auto">
          <a:xfrm>
            <a:off x="3690938" y="4375150"/>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0" name="Line 32"/>
          <p:cNvSpPr>
            <a:spLocks noChangeShapeType="1"/>
          </p:cNvSpPr>
          <p:nvPr/>
        </p:nvSpPr>
        <p:spPr bwMode="auto">
          <a:xfrm>
            <a:off x="7235825" y="4360863"/>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1" name="Line 33"/>
          <p:cNvSpPr>
            <a:spLocks noChangeShapeType="1"/>
          </p:cNvSpPr>
          <p:nvPr/>
        </p:nvSpPr>
        <p:spPr bwMode="auto">
          <a:xfrm>
            <a:off x="5775325" y="4611688"/>
            <a:ext cx="1447800" cy="0"/>
          </a:xfrm>
          <a:prstGeom prst="line">
            <a:avLst/>
          </a:prstGeom>
          <a:noFill/>
          <a:ln w="19050">
            <a:solidFill>
              <a:schemeClr val="tx1"/>
            </a:solidFill>
            <a:round/>
            <a:headEnd/>
            <a:tailEnd/>
          </a:ln>
        </p:spPr>
        <p:txBody>
          <a:bodyPr wrap="none" anchor="ctr"/>
          <a:lstStyle/>
          <a:p>
            <a:endParaRPr lang="en-US"/>
          </a:p>
        </p:txBody>
      </p:sp>
      <p:sp>
        <p:nvSpPr>
          <p:cNvPr id="19492" name="Line 34"/>
          <p:cNvSpPr>
            <a:spLocks noChangeShapeType="1"/>
          </p:cNvSpPr>
          <p:nvPr/>
        </p:nvSpPr>
        <p:spPr bwMode="auto">
          <a:xfrm>
            <a:off x="5784850" y="4357688"/>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3" name="Text Box 35"/>
          <p:cNvSpPr txBox="1">
            <a:spLocks noChangeArrowheads="1"/>
          </p:cNvSpPr>
          <p:nvPr/>
        </p:nvSpPr>
        <p:spPr bwMode="auto">
          <a:xfrm>
            <a:off x="4171950" y="4335463"/>
            <a:ext cx="458788" cy="457200"/>
          </a:xfrm>
          <a:prstGeom prst="rect">
            <a:avLst/>
          </a:prstGeom>
          <a:noFill/>
          <a:ln w="9525">
            <a:noFill/>
            <a:miter lim="800000"/>
            <a:headEnd/>
            <a:tailEnd/>
          </a:ln>
        </p:spPr>
        <p:txBody>
          <a:bodyPr>
            <a:spAutoFit/>
          </a:bodyPr>
          <a:lstStyle/>
          <a:p>
            <a:pPr eaLnBrk="0" hangingPunct="0">
              <a:spcBef>
                <a:spcPct val="50000"/>
              </a:spcBef>
            </a:pPr>
            <a:r>
              <a:rPr lang="en-US" b="1"/>
              <a:t>…</a:t>
            </a:r>
            <a:endParaRPr lang="en-US"/>
          </a:p>
        </p:txBody>
      </p:sp>
      <p:sp>
        <p:nvSpPr>
          <p:cNvPr id="19494" name="Rectangle 36"/>
          <p:cNvSpPr>
            <a:spLocks noChangeArrowheads="1"/>
          </p:cNvSpPr>
          <p:nvPr/>
        </p:nvSpPr>
        <p:spPr bwMode="auto">
          <a:xfrm>
            <a:off x="755650" y="4992688"/>
            <a:ext cx="1514475" cy="363537"/>
          </a:xfrm>
          <a:prstGeom prst="rect">
            <a:avLst/>
          </a:prstGeom>
          <a:noFill/>
          <a:ln w="25400">
            <a:noFill/>
            <a:miter lim="800000"/>
            <a:headEnd/>
            <a:tailEnd/>
          </a:ln>
        </p:spPr>
        <p:txBody>
          <a:bodyPr lIns="90488" tIns="44450" rIns="90488" bIns="44450">
            <a:spAutoFit/>
          </a:bodyPr>
          <a:lstStyle/>
          <a:p>
            <a:pPr algn="ctr" eaLnBrk="0" hangingPunct="0"/>
            <a:r>
              <a:rPr lang="en-US" sz="1800"/>
              <a:t>End system</a:t>
            </a:r>
            <a:endParaRPr lang="en-US" sz="2000"/>
          </a:p>
        </p:txBody>
      </p:sp>
      <p:sp>
        <p:nvSpPr>
          <p:cNvPr id="19495" name="Line 37"/>
          <p:cNvSpPr>
            <a:spLocks noChangeShapeType="1"/>
          </p:cNvSpPr>
          <p:nvPr/>
        </p:nvSpPr>
        <p:spPr bwMode="auto">
          <a:xfrm rot="5400000" flipH="1">
            <a:off x="674688" y="5040313"/>
            <a:ext cx="0" cy="266700"/>
          </a:xfrm>
          <a:prstGeom prst="line">
            <a:avLst/>
          </a:prstGeom>
          <a:noFill/>
          <a:ln w="19050">
            <a:solidFill>
              <a:schemeClr val="tx1"/>
            </a:solidFill>
            <a:round/>
            <a:headEnd/>
            <a:tailEnd type="triangle" w="med" len="med"/>
          </a:ln>
        </p:spPr>
        <p:txBody>
          <a:bodyPr wrap="none" anchor="ctr"/>
          <a:lstStyle/>
          <a:p>
            <a:endParaRPr lang="en-US"/>
          </a:p>
        </p:txBody>
      </p:sp>
      <p:sp>
        <p:nvSpPr>
          <p:cNvPr id="19496" name="Line 38"/>
          <p:cNvSpPr>
            <a:spLocks noChangeShapeType="1"/>
          </p:cNvSpPr>
          <p:nvPr/>
        </p:nvSpPr>
        <p:spPr bwMode="auto">
          <a:xfrm rot="5400000" flipH="1">
            <a:off x="2311400" y="5059363"/>
            <a:ext cx="0" cy="266700"/>
          </a:xfrm>
          <a:prstGeom prst="line">
            <a:avLst/>
          </a:prstGeom>
          <a:noFill/>
          <a:ln w="19050">
            <a:solidFill>
              <a:schemeClr val="tx1"/>
            </a:solidFill>
            <a:round/>
            <a:headEnd type="triangle" w="med" len="med"/>
            <a:tailEnd/>
          </a:ln>
        </p:spPr>
        <p:txBody>
          <a:bodyPr wrap="none" anchor="ctr"/>
          <a:lstStyle/>
          <a:p>
            <a:endParaRPr lang="en-US"/>
          </a:p>
        </p:txBody>
      </p:sp>
      <p:sp>
        <p:nvSpPr>
          <p:cNvPr id="19497" name="Rectangle 39"/>
          <p:cNvSpPr>
            <a:spLocks noChangeArrowheads="1"/>
          </p:cNvSpPr>
          <p:nvPr/>
        </p:nvSpPr>
        <p:spPr bwMode="auto">
          <a:xfrm>
            <a:off x="6478588" y="5013325"/>
            <a:ext cx="1514475" cy="363538"/>
          </a:xfrm>
          <a:prstGeom prst="rect">
            <a:avLst/>
          </a:prstGeom>
          <a:noFill/>
          <a:ln w="25400">
            <a:noFill/>
            <a:miter lim="800000"/>
            <a:headEnd/>
            <a:tailEnd/>
          </a:ln>
        </p:spPr>
        <p:txBody>
          <a:bodyPr lIns="90488" tIns="44450" rIns="90488" bIns="44450">
            <a:spAutoFit/>
          </a:bodyPr>
          <a:lstStyle/>
          <a:p>
            <a:pPr algn="ctr" eaLnBrk="0" hangingPunct="0"/>
            <a:r>
              <a:rPr lang="en-US" sz="1800"/>
              <a:t>End system</a:t>
            </a:r>
            <a:endParaRPr lang="en-US" sz="2000"/>
          </a:p>
        </p:txBody>
      </p:sp>
      <p:sp>
        <p:nvSpPr>
          <p:cNvPr id="19498" name="Line 40"/>
          <p:cNvSpPr>
            <a:spLocks noChangeShapeType="1"/>
          </p:cNvSpPr>
          <p:nvPr/>
        </p:nvSpPr>
        <p:spPr bwMode="auto">
          <a:xfrm rot="5400000" flipH="1">
            <a:off x="6397625" y="5060950"/>
            <a:ext cx="0" cy="266700"/>
          </a:xfrm>
          <a:prstGeom prst="line">
            <a:avLst/>
          </a:prstGeom>
          <a:noFill/>
          <a:ln w="19050">
            <a:solidFill>
              <a:schemeClr val="tx1"/>
            </a:solidFill>
            <a:round/>
            <a:headEnd/>
            <a:tailEnd type="triangle" w="med" len="med"/>
          </a:ln>
        </p:spPr>
        <p:txBody>
          <a:bodyPr wrap="none" anchor="ctr"/>
          <a:lstStyle/>
          <a:p>
            <a:endParaRPr lang="en-US"/>
          </a:p>
        </p:txBody>
      </p:sp>
      <p:sp>
        <p:nvSpPr>
          <p:cNvPr id="19499" name="Line 41"/>
          <p:cNvSpPr>
            <a:spLocks noChangeShapeType="1"/>
          </p:cNvSpPr>
          <p:nvPr/>
        </p:nvSpPr>
        <p:spPr bwMode="auto">
          <a:xfrm rot="5400000" flipH="1">
            <a:off x="8034338" y="5080000"/>
            <a:ext cx="0" cy="266700"/>
          </a:xfrm>
          <a:prstGeom prst="line">
            <a:avLst/>
          </a:prstGeom>
          <a:noFill/>
          <a:ln w="19050">
            <a:solidFill>
              <a:schemeClr val="tx1"/>
            </a:solidFill>
            <a:round/>
            <a:headEnd type="triangle" w="med" len="med"/>
            <a:tailEnd/>
          </a:ln>
        </p:spPr>
        <p:txBody>
          <a:bodyPr wrap="none" anchor="ctr"/>
          <a:lstStyle/>
          <a:p>
            <a:endParaRPr lang="en-US"/>
          </a:p>
        </p:txBody>
      </p:sp>
      <p:sp>
        <p:nvSpPr>
          <p:cNvPr id="19500" name="Rectangle 42"/>
          <p:cNvSpPr>
            <a:spLocks noChangeArrowheads="1"/>
          </p:cNvSpPr>
          <p:nvPr/>
        </p:nvSpPr>
        <p:spPr bwMode="auto">
          <a:xfrm>
            <a:off x="3676650" y="5021263"/>
            <a:ext cx="1514475" cy="363537"/>
          </a:xfrm>
          <a:prstGeom prst="rect">
            <a:avLst/>
          </a:prstGeom>
          <a:noFill/>
          <a:ln w="25400">
            <a:noFill/>
            <a:miter lim="800000"/>
            <a:headEnd/>
            <a:tailEnd/>
          </a:ln>
        </p:spPr>
        <p:txBody>
          <a:bodyPr lIns="90488" tIns="44450" rIns="90488" bIns="44450">
            <a:spAutoFit/>
          </a:bodyPr>
          <a:lstStyle/>
          <a:p>
            <a:pPr algn="ctr" eaLnBrk="0" hangingPunct="0"/>
            <a:r>
              <a:rPr lang="en-US" sz="1800"/>
              <a:t>Network</a:t>
            </a:r>
            <a:endParaRPr lang="en-US" sz="2000"/>
          </a:p>
        </p:txBody>
      </p:sp>
      <p:sp>
        <p:nvSpPr>
          <p:cNvPr id="19501" name="Line 43"/>
          <p:cNvSpPr>
            <a:spLocks noChangeShapeType="1"/>
          </p:cNvSpPr>
          <p:nvPr/>
        </p:nvSpPr>
        <p:spPr bwMode="auto">
          <a:xfrm rot="-5400000" flipH="1" flipV="1">
            <a:off x="3226594" y="4507706"/>
            <a:ext cx="3175" cy="1363663"/>
          </a:xfrm>
          <a:prstGeom prst="line">
            <a:avLst/>
          </a:prstGeom>
          <a:noFill/>
          <a:ln w="19050">
            <a:solidFill>
              <a:schemeClr val="tx1"/>
            </a:solidFill>
            <a:round/>
            <a:headEnd/>
            <a:tailEnd type="triangle" w="med" len="med"/>
          </a:ln>
        </p:spPr>
        <p:txBody>
          <a:bodyPr wrap="none" anchor="ctr"/>
          <a:lstStyle/>
          <a:p>
            <a:endParaRPr lang="en-US"/>
          </a:p>
        </p:txBody>
      </p:sp>
      <p:sp>
        <p:nvSpPr>
          <p:cNvPr id="19502" name="Line 44"/>
          <p:cNvSpPr>
            <a:spLocks noChangeShapeType="1"/>
          </p:cNvSpPr>
          <p:nvPr/>
        </p:nvSpPr>
        <p:spPr bwMode="auto">
          <a:xfrm rot="5400000" flipH="1">
            <a:off x="5556250" y="4570413"/>
            <a:ext cx="0" cy="1231900"/>
          </a:xfrm>
          <a:prstGeom prst="line">
            <a:avLst/>
          </a:prstGeom>
          <a:noFill/>
          <a:ln w="19050">
            <a:solidFill>
              <a:schemeClr val="tx1"/>
            </a:solidFill>
            <a:round/>
            <a:headEnd type="triangle" w="med" len="med"/>
            <a:tailEnd/>
          </a:ln>
        </p:spPr>
        <p:txBody>
          <a:bodyPr wrap="none" anchor="ctr"/>
          <a:lstStyle/>
          <a:p>
            <a:endParaRPr lang="en-US"/>
          </a:p>
        </p:txBody>
      </p:sp>
      <p:sp>
        <p:nvSpPr>
          <p:cNvPr id="19503" name="Line 45"/>
          <p:cNvSpPr>
            <a:spLocks noChangeShapeType="1"/>
          </p:cNvSpPr>
          <p:nvPr/>
        </p:nvSpPr>
        <p:spPr bwMode="auto">
          <a:xfrm>
            <a:off x="7329488" y="1976438"/>
            <a:ext cx="0" cy="363537"/>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9504" name="Line 46"/>
          <p:cNvSpPr>
            <a:spLocks noChangeShapeType="1"/>
          </p:cNvSpPr>
          <p:nvPr/>
        </p:nvSpPr>
        <p:spPr bwMode="auto">
          <a:xfrm flipV="1">
            <a:off x="3679825" y="4637088"/>
            <a:ext cx="495300" cy="0"/>
          </a:xfrm>
          <a:prstGeom prst="line">
            <a:avLst/>
          </a:prstGeom>
          <a:noFill/>
          <a:ln w="19050">
            <a:solidFill>
              <a:schemeClr val="tx1"/>
            </a:solidFill>
            <a:round/>
            <a:headEnd/>
            <a:tailEnd/>
          </a:ln>
        </p:spPr>
        <p:txBody>
          <a:bodyPr wrap="none" anchor="ctr"/>
          <a:lstStyle/>
          <a:p>
            <a:endParaRPr lang="en-US"/>
          </a:p>
        </p:txBody>
      </p:sp>
      <p:sp>
        <p:nvSpPr>
          <p:cNvPr id="19505" name="Line 47"/>
          <p:cNvSpPr>
            <a:spLocks noChangeShapeType="1"/>
          </p:cNvSpPr>
          <p:nvPr/>
        </p:nvSpPr>
        <p:spPr bwMode="auto">
          <a:xfrm flipV="1">
            <a:off x="4645025" y="4637088"/>
            <a:ext cx="495300" cy="0"/>
          </a:xfrm>
          <a:prstGeom prst="line">
            <a:avLst/>
          </a:prstGeom>
          <a:noFill/>
          <a:ln w="19050">
            <a:solidFill>
              <a:schemeClr val="tx1"/>
            </a:solidFill>
            <a:round/>
            <a:headEnd/>
            <a:tailEnd/>
          </a:ln>
        </p:spPr>
        <p:txBody>
          <a:bodyPr wrap="none" anchor="ctr"/>
          <a:lstStyle/>
          <a:p>
            <a:endParaRPr lang="en-US"/>
          </a:p>
        </p:txBody>
      </p:sp>
      <p:sp>
        <p:nvSpPr>
          <p:cNvPr id="53" name="Rectangle 2"/>
          <p:cNvSpPr txBox="1">
            <a:spLocks noChangeArrowheads="1"/>
          </p:cNvSpPr>
          <p:nvPr/>
        </p:nvSpPr>
        <p:spPr>
          <a:xfrm>
            <a:off x="179388" y="115888"/>
            <a:ext cx="8785225" cy="792162"/>
          </a:xfrm>
          <a:prstGeom prst="rect">
            <a:avLst/>
          </a:prstGeom>
        </p:spPr>
        <p:txBody>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ATM</a:t>
            </a:r>
            <a:r>
              <a:rPr kumimoji="0" lang="en-US" sz="4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rPr>
              <a:t> </a:t>
            </a:r>
            <a:r>
              <a:rPr lang="en-US" sz="4400" b="1" kern="0" dirty="0" smtClean="0">
                <a:solidFill>
                  <a:schemeClr val="bg1"/>
                </a:solidFill>
                <a:effectLst>
                  <a:outerShdw blurRad="38100" dist="38100" dir="2700000" algn="tl">
                    <a:srgbClr val="000000"/>
                  </a:outerShdw>
                </a:effectLst>
                <a:latin typeface="+mj-lt"/>
                <a:ea typeface="+mj-ea"/>
                <a:cs typeface="+mj-cs"/>
              </a:rPr>
              <a:t>in the Protocol Stack</a:t>
            </a:r>
            <a:endPar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54"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smtClean="0">
                <a:solidFill>
                  <a:srgbClr val="FFC000"/>
                </a:solidFill>
              </a:rPr>
              <a:t>Original</a:t>
            </a:r>
            <a:r>
              <a:rPr lang="en-US" dirty="0" smtClean="0"/>
              <a:t> ATM Architecture </a:t>
            </a:r>
          </a:p>
        </p:txBody>
      </p:sp>
      <p:sp>
        <p:nvSpPr>
          <p:cNvPr id="20485" name="Rectangle 3"/>
          <p:cNvSpPr>
            <a:spLocks noGrp="1" noChangeArrowheads="1"/>
          </p:cNvSpPr>
          <p:nvPr>
            <p:ph type="body" idx="1"/>
          </p:nvPr>
        </p:nvSpPr>
        <p:spPr>
          <a:xfrm>
            <a:off x="500034" y="1285860"/>
            <a:ext cx="8077200" cy="4786346"/>
          </a:xfrm>
        </p:spPr>
        <p:txBody>
          <a:bodyPr/>
          <a:lstStyle/>
          <a:p>
            <a:pPr marL="609600" indent="-609600" eaLnBrk="1" hangingPunct="1"/>
            <a:r>
              <a:rPr lang="en-US" dirty="0" smtClean="0"/>
              <a:t>CCITT envisioned four classes of applications (A-D) requiring four distinct adaptation layers (1-4) which would be </a:t>
            </a:r>
            <a:r>
              <a:rPr lang="en-US" i="1" dirty="0" smtClean="0"/>
              <a:t>optimized </a:t>
            </a:r>
            <a:r>
              <a:rPr lang="en-US" dirty="0" smtClean="0"/>
              <a:t>for an application class:</a:t>
            </a:r>
          </a:p>
          <a:p>
            <a:pPr marL="990600" lvl="1" indent="-533400" eaLnBrk="1" hangingPunct="1">
              <a:buFontTx/>
              <a:buAutoNum type="alphaUcPeriod"/>
            </a:pPr>
            <a:r>
              <a:rPr lang="en-US" dirty="0" smtClean="0"/>
              <a:t>Constant bit-rate applications </a:t>
            </a:r>
            <a:r>
              <a:rPr lang="en-US" dirty="0" smtClean="0">
                <a:solidFill>
                  <a:srgbClr val="990033"/>
                </a:solidFill>
              </a:rPr>
              <a:t> </a:t>
            </a:r>
            <a:r>
              <a:rPr lang="en-US" dirty="0" smtClean="0">
                <a:solidFill>
                  <a:srgbClr val="990033"/>
                </a:solidFill>
                <a:latin typeface="Comic Sans MS" pitchFamily="66" charset="0"/>
              </a:rPr>
              <a:t>CBR</a:t>
            </a:r>
          </a:p>
          <a:p>
            <a:pPr marL="990600" lvl="1" indent="-533400" eaLnBrk="1" hangingPunct="1">
              <a:buFontTx/>
              <a:buAutoNum type="alphaUcPeriod"/>
            </a:pPr>
            <a:r>
              <a:rPr lang="en-US" dirty="0" smtClean="0"/>
              <a:t>Variable bit-rate applications   </a:t>
            </a:r>
            <a:r>
              <a:rPr lang="en-US" dirty="0" smtClean="0">
                <a:solidFill>
                  <a:srgbClr val="990033"/>
                </a:solidFill>
                <a:latin typeface="Comic Sans MS" pitchFamily="66" charset="0"/>
              </a:rPr>
              <a:t>VBR</a:t>
            </a:r>
            <a:r>
              <a:rPr lang="en-US" dirty="0" smtClean="0"/>
              <a:t> </a:t>
            </a:r>
          </a:p>
          <a:p>
            <a:pPr marL="990600" lvl="1" indent="-533400" eaLnBrk="1" hangingPunct="1">
              <a:buFontTx/>
              <a:buAutoNum type="alphaUcPeriod"/>
            </a:pPr>
            <a:r>
              <a:rPr lang="en-US" dirty="0" smtClean="0"/>
              <a:t>Connection-oriented data applications</a:t>
            </a:r>
          </a:p>
          <a:p>
            <a:pPr marL="990600" lvl="1" indent="-533400" eaLnBrk="1" hangingPunct="1">
              <a:buFontTx/>
              <a:buAutoNum type="alphaUcPeriod"/>
            </a:pPr>
            <a:r>
              <a:rPr lang="en-US" dirty="0" smtClean="0"/>
              <a:t>Connectionless data application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24"/>
            <a:ext cx="7772400" cy="1009672"/>
          </a:xfrm>
        </p:spPr>
        <p:txBody>
          <a:bodyPr/>
          <a:lstStyle/>
          <a:p>
            <a:pPr eaLnBrk="1" hangingPunct="1">
              <a:defRPr/>
            </a:pPr>
            <a:r>
              <a:rPr lang="en-US" dirty="0" smtClean="0"/>
              <a:t>ATM Architecture</a:t>
            </a:r>
          </a:p>
        </p:txBody>
      </p:sp>
      <p:sp>
        <p:nvSpPr>
          <p:cNvPr id="21509" name="Rectangle 3"/>
          <p:cNvSpPr>
            <a:spLocks noGrp="1" noChangeArrowheads="1"/>
          </p:cNvSpPr>
          <p:nvPr>
            <p:ph type="body" idx="1"/>
          </p:nvPr>
        </p:nvSpPr>
        <p:spPr>
          <a:xfrm>
            <a:off x="609600" y="1071546"/>
            <a:ext cx="7696200" cy="609600"/>
          </a:xfrm>
        </p:spPr>
        <p:txBody>
          <a:bodyPr/>
          <a:lstStyle/>
          <a:p>
            <a:pPr algn="ctr" eaLnBrk="1" hangingPunct="1">
              <a:buFontTx/>
              <a:buNone/>
            </a:pPr>
            <a:r>
              <a:rPr lang="en-US" dirty="0" smtClean="0"/>
              <a:t>An AAL was further divided into:</a:t>
            </a:r>
          </a:p>
          <a:p>
            <a:pPr lvl="1" eaLnBrk="1" hangingPunct="1">
              <a:buFontTx/>
              <a:buNone/>
            </a:pPr>
            <a:endParaRPr lang="en-US" dirty="0" smtClean="0"/>
          </a:p>
        </p:txBody>
      </p:sp>
      <p:sp>
        <p:nvSpPr>
          <p:cNvPr id="21510" name="Rectangle 5"/>
          <p:cNvSpPr>
            <a:spLocks noChangeArrowheads="1"/>
          </p:cNvSpPr>
          <p:nvPr/>
        </p:nvSpPr>
        <p:spPr bwMode="auto">
          <a:xfrm>
            <a:off x="323848" y="2000240"/>
            <a:ext cx="8320118" cy="1371600"/>
          </a:xfrm>
          <a:prstGeom prst="rect">
            <a:avLst/>
          </a:prstGeom>
          <a:noFill/>
          <a:ln w="25400">
            <a:solidFill>
              <a:srgbClr val="FF0000"/>
            </a:solidFill>
            <a:miter lim="800000"/>
            <a:headEnd/>
            <a:tailEnd/>
          </a:ln>
        </p:spPr>
        <p:txBody>
          <a:bodyPr wrap="none" anchor="ctr"/>
          <a:lstStyle/>
          <a:p>
            <a:pPr lvl="1" algn="ctr">
              <a:spcBef>
                <a:spcPct val="20000"/>
              </a:spcBef>
            </a:pPr>
            <a:r>
              <a:rPr lang="en-US" sz="2800" dirty="0" smtClean="0"/>
              <a:t> </a:t>
            </a:r>
            <a:r>
              <a:rPr lang="en-US" sz="2800" b="1" dirty="0">
                <a:solidFill>
                  <a:srgbClr val="FF0000"/>
                </a:solidFill>
                <a:latin typeface="Comic Sans MS" pitchFamily="66" charset="0"/>
              </a:rPr>
              <a:t>Convergence </a:t>
            </a:r>
            <a:r>
              <a:rPr lang="en-US" sz="2800" b="1" dirty="0" err="1">
                <a:solidFill>
                  <a:srgbClr val="FF0000"/>
                </a:solidFill>
                <a:latin typeface="Comic Sans MS" pitchFamily="66" charset="0"/>
              </a:rPr>
              <a:t>Sublayer</a:t>
            </a:r>
            <a:r>
              <a:rPr lang="en-US" sz="2800" b="1" dirty="0">
                <a:solidFill>
                  <a:srgbClr val="FF0000"/>
                </a:solidFill>
                <a:latin typeface="Comic Sans MS" pitchFamily="66" charset="0"/>
              </a:rPr>
              <a:t> (CS)</a:t>
            </a:r>
            <a:r>
              <a:rPr lang="en-US" sz="2800" dirty="0">
                <a:solidFill>
                  <a:srgbClr val="FF0000"/>
                </a:solidFill>
              </a:rPr>
              <a:t> </a:t>
            </a:r>
          </a:p>
          <a:p>
            <a:pPr lvl="1" algn="ctr">
              <a:spcBef>
                <a:spcPct val="20000"/>
              </a:spcBef>
            </a:pPr>
            <a:r>
              <a:rPr lang="en-US" dirty="0"/>
              <a:t>manages the flow of  data to and from </a:t>
            </a:r>
            <a:r>
              <a:rPr lang="en-US" b="1" dirty="0">
                <a:solidFill>
                  <a:schemeClr val="accent1"/>
                </a:solidFill>
              </a:rPr>
              <a:t>SAR</a:t>
            </a:r>
            <a:r>
              <a:rPr lang="en-US" dirty="0"/>
              <a:t> </a:t>
            </a:r>
            <a:r>
              <a:rPr lang="en-US" dirty="0" err="1"/>
              <a:t>sublayer</a:t>
            </a:r>
            <a:r>
              <a:rPr lang="en-US" dirty="0"/>
              <a:t>.</a:t>
            </a:r>
          </a:p>
          <a:p>
            <a:pPr algn="ctr"/>
            <a:endParaRPr lang="en-US" dirty="0"/>
          </a:p>
        </p:txBody>
      </p:sp>
      <p:sp>
        <p:nvSpPr>
          <p:cNvPr id="21511" name="Rectangle 6"/>
          <p:cNvSpPr>
            <a:spLocks noChangeArrowheads="1"/>
          </p:cNvSpPr>
          <p:nvPr/>
        </p:nvSpPr>
        <p:spPr bwMode="auto">
          <a:xfrm>
            <a:off x="357158" y="3581400"/>
            <a:ext cx="8286808" cy="2419368"/>
          </a:xfrm>
          <a:prstGeom prst="rect">
            <a:avLst/>
          </a:prstGeom>
          <a:noFill/>
          <a:ln w="25400">
            <a:solidFill>
              <a:schemeClr val="accent1"/>
            </a:solidFill>
            <a:miter lim="800000"/>
            <a:headEnd/>
            <a:tailEnd/>
          </a:ln>
        </p:spPr>
        <p:txBody>
          <a:bodyPr wrap="none" anchor="ctr"/>
          <a:lstStyle/>
          <a:p>
            <a:pPr lvl="1" algn="ctr">
              <a:spcBef>
                <a:spcPct val="20000"/>
              </a:spcBef>
            </a:pPr>
            <a:r>
              <a:rPr lang="en-US" sz="2800" dirty="0" smtClean="0"/>
              <a:t> </a:t>
            </a:r>
            <a:r>
              <a:rPr lang="en-US" sz="2800" b="1" dirty="0">
                <a:solidFill>
                  <a:schemeClr val="accent1"/>
                </a:solidFill>
                <a:latin typeface="Comic Sans MS" pitchFamily="66" charset="0"/>
              </a:rPr>
              <a:t>Segmentation and Reassembly </a:t>
            </a:r>
            <a:r>
              <a:rPr lang="en-US" sz="2800" b="1" dirty="0" err="1">
                <a:solidFill>
                  <a:schemeClr val="accent1"/>
                </a:solidFill>
                <a:latin typeface="Comic Sans MS" pitchFamily="66" charset="0"/>
              </a:rPr>
              <a:t>Sublayer</a:t>
            </a:r>
            <a:endParaRPr lang="en-US" sz="2800" b="1" dirty="0">
              <a:solidFill>
                <a:schemeClr val="accent1"/>
              </a:solidFill>
              <a:latin typeface="Comic Sans MS" pitchFamily="66" charset="0"/>
            </a:endParaRPr>
          </a:p>
          <a:p>
            <a:pPr lvl="1" algn="ctr">
              <a:spcBef>
                <a:spcPct val="20000"/>
              </a:spcBef>
            </a:pPr>
            <a:r>
              <a:rPr lang="en-US" sz="2800" b="1" dirty="0">
                <a:solidFill>
                  <a:schemeClr val="accent1"/>
                </a:solidFill>
                <a:latin typeface="Comic Sans MS" pitchFamily="66" charset="0"/>
              </a:rPr>
              <a:t> (SAR)</a:t>
            </a:r>
            <a:r>
              <a:rPr lang="en-US" sz="2800" dirty="0">
                <a:solidFill>
                  <a:schemeClr val="accent1"/>
                </a:solidFill>
              </a:rPr>
              <a:t> </a:t>
            </a:r>
          </a:p>
          <a:p>
            <a:pPr lvl="1" algn="ctr">
              <a:spcBef>
                <a:spcPct val="20000"/>
              </a:spcBef>
            </a:pPr>
            <a:r>
              <a:rPr lang="en-US" dirty="0"/>
              <a:t>breaks data into cells at the sender and reassembles</a:t>
            </a:r>
          </a:p>
          <a:p>
            <a:pPr lvl="1" algn="ctr">
              <a:spcBef>
                <a:spcPct val="20000"/>
              </a:spcBef>
            </a:pPr>
            <a:r>
              <a:rPr lang="en-US" dirty="0"/>
              <a:t>cells into larger data units at the receiver.</a:t>
            </a:r>
          </a:p>
          <a:p>
            <a:pPr algn="ctr"/>
            <a:endParaRPr lang="en-US" sz="28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ATM Architecture"/>
          <p:cNvPicPr>
            <a:picLocks noChangeAspect="1" noChangeArrowheads="1"/>
          </p:cNvPicPr>
          <p:nvPr/>
        </p:nvPicPr>
        <p:blipFill>
          <a:blip r:embed="rId2" cstate="print"/>
          <a:srcRect/>
          <a:stretch>
            <a:fillRect/>
          </a:stretch>
        </p:blipFill>
        <p:spPr bwMode="auto">
          <a:xfrm>
            <a:off x="1558925" y="-24"/>
            <a:ext cx="6513537" cy="6324424"/>
          </a:xfrm>
          <a:prstGeom prst="rect">
            <a:avLst/>
          </a:prstGeom>
          <a:noFill/>
          <a:ln w="9525">
            <a:noFill/>
            <a:miter lim="800000"/>
            <a:headEnd/>
            <a:tailEnd/>
          </a:ln>
        </p:spPr>
      </p:pic>
      <p:sp>
        <p:nvSpPr>
          <p:cNvPr id="22533" name="Rectangle 3"/>
          <p:cNvSpPr>
            <a:spLocks noChangeArrowheads="1"/>
          </p:cNvSpPr>
          <p:nvPr/>
        </p:nvSpPr>
        <p:spPr bwMode="auto">
          <a:xfrm>
            <a:off x="1871663" y="50800"/>
            <a:ext cx="6156325" cy="641350"/>
          </a:xfrm>
          <a:prstGeom prst="rect">
            <a:avLst/>
          </a:prstGeom>
          <a:noFill/>
          <a:ln w="9525">
            <a:noFill/>
            <a:miter lim="800000"/>
            <a:headEnd/>
            <a:tailEnd/>
          </a:ln>
        </p:spPr>
        <p:txBody>
          <a:bodyPr>
            <a:spAutoFit/>
          </a:bodyPr>
          <a:lstStyle/>
          <a:p>
            <a:r>
              <a:rPr lang="en-US" sz="3600" b="1" dirty="0">
                <a:solidFill>
                  <a:srgbClr val="990033"/>
                </a:solidFill>
                <a:latin typeface="Comic Sans MS" pitchFamily="66" charset="0"/>
              </a:rPr>
              <a:t>Original</a:t>
            </a:r>
            <a:r>
              <a:rPr lang="en-US" sz="3600" b="1" dirty="0">
                <a:solidFill>
                  <a:schemeClr val="tx2"/>
                </a:solidFill>
                <a:latin typeface="Comic Sans MS" pitchFamily="66" charset="0"/>
              </a:rPr>
              <a:t> </a:t>
            </a:r>
            <a:r>
              <a:rPr lang="en-US" sz="3600" b="1" dirty="0">
                <a:solidFill>
                  <a:srgbClr val="0033CC"/>
                </a:solidFill>
                <a:latin typeface="Comic Sans MS" pitchFamily="66" charset="0"/>
              </a:rPr>
              <a:t>ATM Architecture</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ChangeArrowheads="1"/>
          </p:cNvSpPr>
          <p:nvPr/>
        </p:nvSpPr>
        <p:spPr bwMode="auto">
          <a:xfrm>
            <a:off x="3702050" y="2000241"/>
            <a:ext cx="2370148" cy="1206510"/>
          </a:xfrm>
          <a:prstGeom prst="rect">
            <a:avLst/>
          </a:prstGeom>
          <a:noFill/>
          <a:ln w="19050">
            <a:solidFill>
              <a:schemeClr val="tx1"/>
            </a:solidFill>
            <a:miter lim="800000"/>
            <a:headEnd/>
            <a:tailEnd/>
          </a:ln>
        </p:spPr>
        <p:txBody>
          <a:bodyPr wrap="none" anchor="ctr"/>
          <a:lstStyle/>
          <a:p>
            <a:endParaRPr lang="en-US"/>
          </a:p>
        </p:txBody>
      </p:sp>
      <p:sp>
        <p:nvSpPr>
          <p:cNvPr id="23557" name="Rectangle 3"/>
          <p:cNvSpPr>
            <a:spLocks noChangeArrowheads="1"/>
          </p:cNvSpPr>
          <p:nvPr/>
        </p:nvSpPr>
        <p:spPr bwMode="auto">
          <a:xfrm>
            <a:off x="4000497" y="2179638"/>
            <a:ext cx="1536704" cy="828432"/>
          </a:xfrm>
          <a:prstGeom prst="rect">
            <a:avLst/>
          </a:prstGeom>
          <a:noFill/>
          <a:ln w="25400">
            <a:noFill/>
            <a:miter lim="800000"/>
            <a:headEnd/>
            <a:tailEnd/>
          </a:ln>
        </p:spPr>
        <p:txBody>
          <a:bodyPr wrap="square" lIns="90488" tIns="44450" rIns="90488" bIns="44450">
            <a:spAutoFit/>
          </a:bodyPr>
          <a:lstStyle/>
          <a:p>
            <a:pPr algn="ctr" eaLnBrk="0" hangingPunct="0"/>
            <a:r>
              <a:rPr lang="en-US" sz="1600" dirty="0"/>
              <a:t>Transmission convergence </a:t>
            </a:r>
            <a:r>
              <a:rPr lang="en-US" sz="1600" dirty="0" err="1"/>
              <a:t>sublayer</a:t>
            </a:r>
            <a:endParaRPr lang="en-US" sz="1600" dirty="0"/>
          </a:p>
        </p:txBody>
      </p:sp>
      <p:sp>
        <p:nvSpPr>
          <p:cNvPr id="23558" name="Rectangle 4"/>
          <p:cNvSpPr>
            <a:spLocks noChangeArrowheads="1"/>
          </p:cNvSpPr>
          <p:nvPr/>
        </p:nvSpPr>
        <p:spPr bwMode="auto">
          <a:xfrm>
            <a:off x="3709988" y="3214686"/>
            <a:ext cx="2362210" cy="1181102"/>
          </a:xfrm>
          <a:prstGeom prst="rect">
            <a:avLst/>
          </a:prstGeom>
          <a:noFill/>
          <a:ln w="19050">
            <a:solidFill>
              <a:schemeClr val="tx1"/>
            </a:solidFill>
            <a:miter lim="800000"/>
            <a:headEnd/>
            <a:tailEnd/>
          </a:ln>
        </p:spPr>
        <p:txBody>
          <a:bodyPr wrap="none" anchor="ctr"/>
          <a:lstStyle/>
          <a:p>
            <a:endParaRPr lang="en-US"/>
          </a:p>
        </p:txBody>
      </p:sp>
      <p:sp>
        <p:nvSpPr>
          <p:cNvPr id="23559" name="Rectangle 5"/>
          <p:cNvSpPr>
            <a:spLocks noChangeArrowheads="1"/>
          </p:cNvSpPr>
          <p:nvPr/>
        </p:nvSpPr>
        <p:spPr bwMode="auto">
          <a:xfrm>
            <a:off x="3963988" y="3417888"/>
            <a:ext cx="1820862" cy="577850"/>
          </a:xfrm>
          <a:prstGeom prst="rect">
            <a:avLst/>
          </a:prstGeom>
          <a:noFill/>
          <a:ln w="25400">
            <a:noFill/>
            <a:miter lim="800000"/>
            <a:headEnd/>
            <a:tailEnd/>
          </a:ln>
        </p:spPr>
        <p:txBody>
          <a:bodyPr lIns="90488" tIns="44450" rIns="90488" bIns="44450">
            <a:spAutoFit/>
          </a:bodyPr>
          <a:lstStyle/>
          <a:p>
            <a:pPr algn="ctr" eaLnBrk="0" hangingPunct="0"/>
            <a:r>
              <a:rPr lang="en-US" sz="1600"/>
              <a:t>Physical medium dependent sublayer</a:t>
            </a:r>
          </a:p>
        </p:txBody>
      </p:sp>
      <p:sp>
        <p:nvSpPr>
          <p:cNvPr id="23560" name="Line 6"/>
          <p:cNvSpPr>
            <a:spLocks noChangeShapeType="1"/>
          </p:cNvSpPr>
          <p:nvPr/>
        </p:nvSpPr>
        <p:spPr bwMode="auto">
          <a:xfrm>
            <a:off x="4398963" y="1609725"/>
            <a:ext cx="0" cy="384175"/>
          </a:xfrm>
          <a:prstGeom prst="line">
            <a:avLst/>
          </a:prstGeom>
          <a:noFill/>
          <a:ln w="19050">
            <a:solidFill>
              <a:schemeClr val="tx1"/>
            </a:solidFill>
            <a:round/>
            <a:headEnd type="triangle" w="med" len="med"/>
            <a:tailEnd/>
          </a:ln>
        </p:spPr>
        <p:txBody>
          <a:bodyPr wrap="none" anchor="ctr"/>
          <a:lstStyle/>
          <a:p>
            <a:endParaRPr lang="en-US"/>
          </a:p>
        </p:txBody>
      </p:sp>
      <p:sp>
        <p:nvSpPr>
          <p:cNvPr id="23561" name="Line 7"/>
          <p:cNvSpPr>
            <a:spLocks noChangeShapeType="1"/>
          </p:cNvSpPr>
          <p:nvPr/>
        </p:nvSpPr>
        <p:spPr bwMode="auto">
          <a:xfrm flipH="1">
            <a:off x="5259388" y="1638300"/>
            <a:ext cx="1587" cy="373063"/>
          </a:xfrm>
          <a:prstGeom prst="line">
            <a:avLst/>
          </a:prstGeom>
          <a:noFill/>
          <a:ln w="19050">
            <a:solidFill>
              <a:schemeClr val="tx1"/>
            </a:solidFill>
            <a:round/>
            <a:headEnd/>
            <a:tailEnd type="triangle" w="med" len="med"/>
          </a:ln>
        </p:spPr>
        <p:txBody>
          <a:bodyPr wrap="none" anchor="ctr"/>
          <a:lstStyle/>
          <a:p>
            <a:endParaRPr lang="en-US"/>
          </a:p>
        </p:txBody>
      </p:sp>
      <p:sp>
        <p:nvSpPr>
          <p:cNvPr id="23562" name="Line 8"/>
          <p:cNvSpPr>
            <a:spLocks noChangeShapeType="1"/>
          </p:cNvSpPr>
          <p:nvPr/>
        </p:nvSpPr>
        <p:spPr bwMode="auto">
          <a:xfrm>
            <a:off x="4394200" y="4437063"/>
            <a:ext cx="0" cy="384175"/>
          </a:xfrm>
          <a:prstGeom prst="line">
            <a:avLst/>
          </a:prstGeom>
          <a:noFill/>
          <a:ln w="19050">
            <a:solidFill>
              <a:schemeClr val="tx1"/>
            </a:solidFill>
            <a:round/>
            <a:headEnd type="triangle" w="med" len="med"/>
            <a:tailEnd/>
          </a:ln>
        </p:spPr>
        <p:txBody>
          <a:bodyPr wrap="none" anchor="ctr"/>
          <a:lstStyle/>
          <a:p>
            <a:endParaRPr lang="en-US"/>
          </a:p>
        </p:txBody>
      </p:sp>
      <p:sp>
        <p:nvSpPr>
          <p:cNvPr id="23563" name="Line 9"/>
          <p:cNvSpPr>
            <a:spLocks noChangeShapeType="1"/>
          </p:cNvSpPr>
          <p:nvPr/>
        </p:nvSpPr>
        <p:spPr bwMode="auto">
          <a:xfrm flipH="1">
            <a:off x="5267325" y="4454525"/>
            <a:ext cx="1588" cy="398463"/>
          </a:xfrm>
          <a:prstGeom prst="line">
            <a:avLst/>
          </a:prstGeom>
          <a:noFill/>
          <a:ln w="19050">
            <a:solidFill>
              <a:schemeClr val="tx1"/>
            </a:solidFill>
            <a:round/>
            <a:headEnd/>
            <a:tailEnd type="triangle" w="med" len="med"/>
          </a:ln>
        </p:spPr>
        <p:txBody>
          <a:bodyPr wrap="none" anchor="ctr"/>
          <a:lstStyle/>
          <a:p>
            <a:endParaRPr lang="en-US"/>
          </a:p>
        </p:txBody>
      </p:sp>
      <p:sp>
        <p:nvSpPr>
          <p:cNvPr id="23564" name="Rectangle 10"/>
          <p:cNvSpPr>
            <a:spLocks noChangeArrowheads="1"/>
          </p:cNvSpPr>
          <p:nvPr/>
        </p:nvSpPr>
        <p:spPr bwMode="auto">
          <a:xfrm>
            <a:off x="3960813" y="4872038"/>
            <a:ext cx="1639887"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Physical medium</a:t>
            </a:r>
            <a:endParaRPr lang="en-US" sz="1600" b="1" dirty="0"/>
          </a:p>
        </p:txBody>
      </p:sp>
      <p:sp>
        <p:nvSpPr>
          <p:cNvPr id="23565" name="Rectangle 11"/>
          <p:cNvSpPr>
            <a:spLocks noChangeArrowheads="1"/>
          </p:cNvSpPr>
          <p:nvPr/>
        </p:nvSpPr>
        <p:spPr bwMode="auto">
          <a:xfrm>
            <a:off x="4052888" y="1249363"/>
            <a:ext cx="1639887" cy="363537"/>
          </a:xfrm>
          <a:prstGeom prst="rect">
            <a:avLst/>
          </a:prstGeom>
          <a:noFill/>
          <a:ln w="25400">
            <a:noFill/>
            <a:miter lim="800000"/>
            <a:headEnd/>
            <a:tailEnd/>
          </a:ln>
        </p:spPr>
        <p:txBody>
          <a:bodyPr lIns="90488" tIns="44450" rIns="90488" bIns="44450">
            <a:spAutoFit/>
          </a:bodyPr>
          <a:lstStyle/>
          <a:p>
            <a:pPr algn="ctr" eaLnBrk="0" hangingPunct="0"/>
            <a:r>
              <a:rPr lang="en-US" sz="1800" b="1" dirty="0">
                <a:solidFill>
                  <a:srgbClr val="0033CC"/>
                </a:solidFill>
                <a:latin typeface="Comic Sans MS" pitchFamily="66" charset="0"/>
              </a:rPr>
              <a:t>ATM layer</a:t>
            </a:r>
            <a:endParaRPr lang="en-US" sz="1600" b="1" dirty="0">
              <a:solidFill>
                <a:srgbClr val="0033CC"/>
              </a:solidFill>
              <a:latin typeface="Comic Sans MS" pitchFamily="66" charset="0"/>
            </a:endParaRPr>
          </a:p>
        </p:txBody>
      </p:sp>
      <p:sp>
        <p:nvSpPr>
          <p:cNvPr id="23566" name="Rectangle 12"/>
          <p:cNvSpPr>
            <a:spLocks noChangeArrowheads="1"/>
          </p:cNvSpPr>
          <p:nvPr/>
        </p:nvSpPr>
        <p:spPr bwMode="auto">
          <a:xfrm>
            <a:off x="1554163" y="2994025"/>
            <a:ext cx="1833562" cy="705321"/>
          </a:xfrm>
          <a:prstGeom prst="rect">
            <a:avLst/>
          </a:prstGeom>
          <a:noFill/>
          <a:ln w="25400">
            <a:noFill/>
            <a:miter lim="800000"/>
            <a:headEnd/>
            <a:tailEnd/>
          </a:ln>
        </p:spPr>
        <p:txBody>
          <a:bodyPr lIns="90488" tIns="44450" rIns="90488" bIns="44450">
            <a:spAutoFit/>
          </a:bodyPr>
          <a:lstStyle/>
          <a:p>
            <a:pPr algn="ctr" eaLnBrk="0" hangingPunct="0"/>
            <a:r>
              <a:rPr lang="en-US" sz="2000" b="1" dirty="0"/>
              <a:t>Physical layer</a:t>
            </a:r>
          </a:p>
        </p:txBody>
      </p:sp>
      <p:sp>
        <p:nvSpPr>
          <p:cNvPr id="23567" name="Line 13"/>
          <p:cNvSpPr>
            <a:spLocks noChangeShapeType="1"/>
          </p:cNvSpPr>
          <p:nvPr/>
        </p:nvSpPr>
        <p:spPr bwMode="auto">
          <a:xfrm flipH="1">
            <a:off x="2381250" y="2014538"/>
            <a:ext cx="1588" cy="1012825"/>
          </a:xfrm>
          <a:prstGeom prst="line">
            <a:avLst/>
          </a:prstGeom>
          <a:noFill/>
          <a:ln w="19050">
            <a:solidFill>
              <a:schemeClr val="tx1"/>
            </a:solidFill>
            <a:round/>
            <a:headEnd type="triangle" w="med" len="med"/>
            <a:tailEnd/>
          </a:ln>
        </p:spPr>
        <p:txBody>
          <a:bodyPr wrap="none" anchor="ctr"/>
          <a:lstStyle/>
          <a:p>
            <a:endParaRPr lang="en-US"/>
          </a:p>
        </p:txBody>
      </p:sp>
      <p:sp>
        <p:nvSpPr>
          <p:cNvPr id="23568" name="Line 14"/>
          <p:cNvSpPr>
            <a:spLocks noChangeShapeType="1"/>
          </p:cNvSpPr>
          <p:nvPr/>
        </p:nvSpPr>
        <p:spPr bwMode="auto">
          <a:xfrm>
            <a:off x="2357422" y="3786190"/>
            <a:ext cx="7953" cy="574673"/>
          </a:xfrm>
          <a:prstGeom prst="line">
            <a:avLst/>
          </a:prstGeom>
          <a:noFill/>
          <a:ln w="19050">
            <a:solidFill>
              <a:schemeClr val="tx1"/>
            </a:solidFill>
            <a:round/>
            <a:headEnd/>
            <a:tailEnd type="triangle" w="med" len="med"/>
          </a:ln>
        </p:spPr>
        <p:txBody>
          <a:bodyPr wrap="none" anchor="ctr"/>
          <a:lstStyle/>
          <a:p>
            <a:endParaRPr lang="en-US"/>
          </a:p>
        </p:txBody>
      </p:sp>
      <p:sp>
        <p:nvSpPr>
          <p:cNvPr id="23569" name="Line 15"/>
          <p:cNvSpPr>
            <a:spLocks noChangeShapeType="1"/>
          </p:cNvSpPr>
          <p:nvPr/>
        </p:nvSpPr>
        <p:spPr bwMode="auto">
          <a:xfrm>
            <a:off x="1982788" y="2019300"/>
            <a:ext cx="4654550" cy="0"/>
          </a:xfrm>
          <a:prstGeom prst="line">
            <a:avLst/>
          </a:prstGeom>
          <a:noFill/>
          <a:ln w="9525">
            <a:solidFill>
              <a:schemeClr val="tx1"/>
            </a:solidFill>
            <a:round/>
            <a:headEnd/>
            <a:tailEnd/>
          </a:ln>
        </p:spPr>
        <p:txBody>
          <a:bodyPr wrap="none" anchor="ctr"/>
          <a:lstStyle/>
          <a:p>
            <a:endParaRPr lang="en-US"/>
          </a:p>
        </p:txBody>
      </p:sp>
      <p:sp>
        <p:nvSpPr>
          <p:cNvPr id="23570" name="Line 16"/>
          <p:cNvSpPr>
            <a:spLocks noChangeShapeType="1"/>
          </p:cNvSpPr>
          <p:nvPr/>
        </p:nvSpPr>
        <p:spPr bwMode="auto">
          <a:xfrm>
            <a:off x="2019300" y="4400550"/>
            <a:ext cx="4654550" cy="0"/>
          </a:xfrm>
          <a:prstGeom prst="line">
            <a:avLst/>
          </a:prstGeom>
          <a:noFill/>
          <a:ln w="9525">
            <a:solidFill>
              <a:schemeClr val="tx1"/>
            </a:solidFill>
            <a:round/>
            <a:headEnd/>
            <a:tailEnd/>
          </a:ln>
        </p:spPr>
        <p:txBody>
          <a:bodyPr wrap="none" anchor="ctr"/>
          <a:lstStyle/>
          <a:p>
            <a:endParaRPr lang="en-US"/>
          </a:p>
        </p:txBody>
      </p:sp>
      <p:sp>
        <p:nvSpPr>
          <p:cNvPr id="22" name="Title 8"/>
          <p:cNvSpPr txBox="1">
            <a:spLocks/>
          </p:cNvSpPr>
          <p:nvPr/>
        </p:nvSpPr>
        <p:spPr>
          <a:xfrm>
            <a:off x="-71438" y="20620"/>
            <a:ext cx="9286908" cy="908050"/>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Physical Layer ATM Adjustments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14282" y="985854"/>
            <a:ext cx="8624918" cy="5372104"/>
          </a:xfrm>
        </p:spPr>
        <p:txBody>
          <a:bodyPr/>
          <a:lstStyle/>
          <a:p>
            <a:pPr eaLnBrk="1" hangingPunct="1">
              <a:defRPr/>
            </a:pPr>
            <a:r>
              <a:rPr lang="en-US" sz="2800" dirty="0" smtClean="0"/>
              <a:t>The AAL interface was initially defined as classes </a:t>
            </a:r>
            <a:r>
              <a:rPr lang="en-US" sz="2800" b="1" dirty="0" smtClean="0">
                <a:solidFill>
                  <a:srgbClr val="990033"/>
                </a:solidFill>
              </a:rPr>
              <a:t>A-D</a:t>
            </a:r>
            <a:r>
              <a:rPr lang="en-US" sz="2800" b="1" dirty="0" smtClean="0"/>
              <a:t> </a:t>
            </a:r>
            <a:r>
              <a:rPr lang="en-US" sz="2800" dirty="0" smtClean="0"/>
              <a:t>with SAP (Service Access Points) for </a:t>
            </a:r>
            <a:r>
              <a:rPr lang="en-US" sz="2800" b="1" dirty="0" smtClean="0">
                <a:solidFill>
                  <a:srgbClr val="990033"/>
                </a:solidFill>
                <a:latin typeface="+mj-lt"/>
              </a:rPr>
              <a:t>AAL1-4</a:t>
            </a:r>
            <a:r>
              <a:rPr lang="en-US" sz="2800" b="1" dirty="0" smtClean="0"/>
              <a:t>.</a:t>
            </a:r>
          </a:p>
          <a:p>
            <a:pPr eaLnBrk="1" hangingPunct="1">
              <a:defRPr/>
            </a:pPr>
            <a:r>
              <a:rPr lang="en-US" sz="2800" b="1" dirty="0" smtClean="0">
                <a:solidFill>
                  <a:srgbClr val="990033"/>
                </a:solidFill>
                <a:latin typeface="+mj-lt"/>
              </a:rPr>
              <a:t>AAL3</a:t>
            </a:r>
            <a:r>
              <a:rPr lang="en-US" sz="2800" b="1" dirty="0" smtClean="0"/>
              <a:t> </a:t>
            </a:r>
            <a:r>
              <a:rPr lang="en-US" sz="2800" dirty="0" smtClean="0"/>
              <a:t>and </a:t>
            </a:r>
            <a:r>
              <a:rPr lang="en-US" sz="2800" b="1" dirty="0" smtClean="0">
                <a:solidFill>
                  <a:srgbClr val="990033"/>
                </a:solidFill>
                <a:latin typeface="+mj-lt"/>
              </a:rPr>
              <a:t>AAL4</a:t>
            </a:r>
            <a:r>
              <a:rPr lang="en-US" sz="2800" b="1" dirty="0" smtClean="0">
                <a:latin typeface="+mj-lt"/>
              </a:rPr>
              <a:t> </a:t>
            </a:r>
            <a:r>
              <a:rPr lang="en-US" sz="2800" dirty="0" smtClean="0"/>
              <a:t>were so similar that they were merged into </a:t>
            </a:r>
            <a:r>
              <a:rPr lang="en-US" sz="2800" b="1" dirty="0" smtClean="0">
                <a:solidFill>
                  <a:srgbClr val="990033"/>
                </a:solidFill>
                <a:latin typeface="+mj-lt"/>
              </a:rPr>
              <a:t>AAL3/4</a:t>
            </a:r>
            <a:r>
              <a:rPr lang="en-US" sz="2800" b="1" dirty="0" smtClean="0"/>
              <a:t>.</a:t>
            </a:r>
          </a:p>
          <a:p>
            <a:pPr eaLnBrk="1" hangingPunct="1">
              <a:defRPr/>
            </a:pPr>
            <a:r>
              <a:rPr lang="en-US" sz="2800" dirty="0" smtClean="0"/>
              <a:t>The data communications community concluded that </a:t>
            </a:r>
            <a:r>
              <a:rPr lang="en-US" sz="2800" b="1" dirty="0" smtClean="0">
                <a:solidFill>
                  <a:srgbClr val="990033"/>
                </a:solidFill>
                <a:latin typeface="+mj-lt"/>
              </a:rPr>
              <a:t>AAL3/4</a:t>
            </a:r>
            <a:r>
              <a:rPr lang="en-US" sz="2800" b="1" dirty="0" smtClean="0"/>
              <a:t> </a:t>
            </a:r>
            <a:r>
              <a:rPr lang="en-US" sz="2800" i="1" dirty="0" smtClean="0">
                <a:solidFill>
                  <a:schemeClr val="accent1"/>
                </a:solidFill>
              </a:rPr>
              <a:t>was not suitable </a:t>
            </a:r>
            <a:r>
              <a:rPr lang="en-US" sz="2800" dirty="0" smtClean="0"/>
              <a:t>for data communications applications. They pushed for standardization of </a:t>
            </a:r>
            <a:r>
              <a:rPr lang="en-US" sz="2800" b="1" dirty="0" smtClean="0">
                <a:solidFill>
                  <a:srgbClr val="990033"/>
                </a:solidFill>
                <a:latin typeface="+mj-lt"/>
              </a:rPr>
              <a:t>AAL5</a:t>
            </a:r>
            <a:r>
              <a:rPr lang="en-US" sz="2800" b="1" dirty="0" smtClean="0">
                <a:solidFill>
                  <a:srgbClr val="666699"/>
                </a:solidFill>
              </a:rPr>
              <a:t> </a:t>
            </a:r>
            <a:r>
              <a:rPr lang="en-US" sz="2800" b="1" dirty="0" smtClean="0"/>
              <a:t>(also referred to as SEAL – the Simple and Efficient Adaptation Layer).</a:t>
            </a:r>
          </a:p>
          <a:p>
            <a:pPr eaLnBrk="1" hangingPunct="1">
              <a:defRPr/>
            </a:pPr>
            <a:r>
              <a:rPr lang="en-US" sz="2800" b="1" dirty="0" smtClean="0">
                <a:solidFill>
                  <a:srgbClr val="990033"/>
                </a:solidFill>
                <a:latin typeface="+mj-lt"/>
              </a:rPr>
              <a:t>AAL2</a:t>
            </a:r>
            <a:r>
              <a:rPr lang="en-US" sz="2800" b="1" dirty="0" smtClean="0">
                <a:solidFill>
                  <a:srgbClr val="666699"/>
                </a:solidFill>
              </a:rPr>
              <a:t> </a:t>
            </a:r>
            <a:r>
              <a:rPr lang="en-US" sz="2800" b="1" dirty="0" smtClean="0"/>
              <a:t>was not </a:t>
            </a:r>
            <a:r>
              <a:rPr lang="en-US" sz="2800" b="1" i="1" dirty="0" smtClean="0">
                <a:solidFill>
                  <a:schemeClr val="accent1"/>
                </a:solidFill>
              </a:rPr>
              <a:t>initially</a:t>
            </a:r>
            <a:r>
              <a:rPr lang="en-US" sz="2800" b="1" dirty="0" smtClean="0"/>
              <a:t> deployed.</a:t>
            </a:r>
            <a:endParaRPr lang="en-US" sz="2800" dirty="0" smtClean="0"/>
          </a:p>
        </p:txBody>
      </p:sp>
      <p:sp>
        <p:nvSpPr>
          <p:cNvPr id="41989" name="Rectangle 5"/>
          <p:cNvSpPr>
            <a:spLocks noGrp="1" noChangeArrowheads="1"/>
          </p:cNvSpPr>
          <p:nvPr>
            <p:ph type="title"/>
          </p:nvPr>
        </p:nvSpPr>
        <p:spPr>
          <a:xfrm>
            <a:off x="685800" y="-24"/>
            <a:ext cx="7772400" cy="1066800"/>
          </a:xfrm>
        </p:spPr>
        <p:txBody>
          <a:bodyPr/>
          <a:lstStyle/>
          <a:p>
            <a:pPr eaLnBrk="1" hangingPunct="1">
              <a:defRPr/>
            </a:pPr>
            <a:r>
              <a:rPr lang="en-US" dirty="0" smtClean="0">
                <a:solidFill>
                  <a:srgbClr val="FFC000"/>
                </a:solidFill>
              </a:rPr>
              <a:t>Original</a:t>
            </a:r>
            <a:r>
              <a:rPr lang="en-US" dirty="0" smtClean="0"/>
              <a:t> ATM Architecture</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ATM Arch New"/>
          <p:cNvPicPr>
            <a:picLocks noChangeAspect="1" noChangeArrowheads="1"/>
          </p:cNvPicPr>
          <p:nvPr/>
        </p:nvPicPr>
        <p:blipFill>
          <a:blip r:embed="rId2" cstate="print"/>
          <a:srcRect/>
          <a:stretch>
            <a:fillRect/>
          </a:stretch>
        </p:blipFill>
        <p:spPr bwMode="auto">
          <a:xfrm>
            <a:off x="1071538" y="44469"/>
            <a:ext cx="7467600" cy="6099175"/>
          </a:xfrm>
          <a:prstGeom prst="rect">
            <a:avLst/>
          </a:prstGeom>
          <a:noFill/>
          <a:ln w="9525">
            <a:noFill/>
            <a:miter lim="800000"/>
            <a:headEnd/>
            <a:tailEnd/>
          </a:ln>
        </p:spPr>
      </p:pic>
      <p:sp>
        <p:nvSpPr>
          <p:cNvPr id="25605" name="Rectangle 3"/>
          <p:cNvSpPr>
            <a:spLocks noChangeArrowheads="1"/>
          </p:cNvSpPr>
          <p:nvPr/>
        </p:nvSpPr>
        <p:spPr bwMode="auto">
          <a:xfrm>
            <a:off x="1827213" y="-26988"/>
            <a:ext cx="6097587" cy="641351"/>
          </a:xfrm>
          <a:prstGeom prst="rect">
            <a:avLst/>
          </a:prstGeom>
          <a:noFill/>
          <a:ln w="9525">
            <a:noFill/>
            <a:miter lim="800000"/>
            <a:headEnd/>
            <a:tailEnd/>
          </a:ln>
        </p:spPr>
        <p:txBody>
          <a:bodyPr wrap="none">
            <a:spAutoFit/>
          </a:bodyPr>
          <a:lstStyle/>
          <a:p>
            <a:pPr algn="r"/>
            <a:r>
              <a:rPr lang="en-US" sz="3600" b="1" dirty="0">
                <a:solidFill>
                  <a:srgbClr val="FF0000"/>
                </a:solidFill>
                <a:effectLst>
                  <a:outerShdw blurRad="38100" dist="38100" dir="2700000" algn="tl">
                    <a:srgbClr val="000000">
                      <a:alpha val="43137"/>
                    </a:srgbClr>
                  </a:outerShdw>
                </a:effectLst>
                <a:latin typeface="Comic Sans MS" pitchFamily="66" charset="0"/>
              </a:rPr>
              <a:t>Revised</a:t>
            </a:r>
            <a:r>
              <a:rPr lang="en-US" sz="3600" b="1" dirty="0">
                <a:solidFill>
                  <a:schemeClr val="tx2"/>
                </a:solidFill>
                <a:latin typeface="Comic Sans MS" pitchFamily="66" charset="0"/>
              </a:rPr>
              <a:t> </a:t>
            </a:r>
            <a:r>
              <a:rPr lang="en-US" sz="3600" b="1" dirty="0">
                <a:solidFill>
                  <a:srgbClr val="0033CC"/>
                </a:solidFill>
                <a:effectLst>
                  <a:outerShdw blurRad="38100" dist="38100" dir="2700000" algn="tl">
                    <a:srgbClr val="000000">
                      <a:alpha val="43137"/>
                    </a:srgbClr>
                  </a:outerShdw>
                </a:effectLst>
                <a:latin typeface="Comic Sans MS" pitchFamily="66" charset="0"/>
              </a:rPr>
              <a:t>ATM Architecture</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96875" y="115888"/>
            <a:ext cx="8278813" cy="1030287"/>
          </a:xfrm>
        </p:spPr>
        <p:txBody>
          <a:bodyPr/>
          <a:lstStyle/>
          <a:p>
            <a:pPr eaLnBrk="1" hangingPunct="1">
              <a:defRPr/>
            </a:pPr>
            <a:r>
              <a:rPr lang="en-US" sz="4000" dirty="0" smtClean="0">
                <a:solidFill>
                  <a:srgbClr val="FFC000"/>
                </a:solidFill>
              </a:rPr>
              <a:t>Revised</a:t>
            </a:r>
            <a:r>
              <a:rPr lang="en-US" sz="4000" dirty="0" smtClean="0"/>
              <a:t> ATM Service Categories</a:t>
            </a:r>
          </a:p>
        </p:txBody>
      </p:sp>
      <p:graphicFrame>
        <p:nvGraphicFramePr>
          <p:cNvPr id="109608" name="Group 40"/>
          <p:cNvGraphicFramePr>
            <a:graphicFrameLocks noGrp="1"/>
          </p:cNvGraphicFramePr>
          <p:nvPr>
            <p:ph type="tbl" idx="1"/>
          </p:nvPr>
        </p:nvGraphicFramePr>
        <p:xfrm>
          <a:off x="500034" y="1328738"/>
          <a:ext cx="7958166" cy="4814906"/>
        </p:xfrm>
        <a:graphic>
          <a:graphicData uri="http://schemas.openxmlformats.org/drawingml/2006/table">
            <a:tbl>
              <a:tblPr/>
              <a:tblGrid>
                <a:gridCol w="1638446"/>
                <a:gridCol w="3666998"/>
                <a:gridCol w="2652722"/>
              </a:tblGrid>
              <a:tr h="7066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CBR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Constant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T1 circuit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RT-VBR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Real Time Variable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Real-time videoconferencing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NRT-VBR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Non-real-time Variable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Multimedia email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ABR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Available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Browsing the Web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UBR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Unspecified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Background file transfer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ndParaRPr>
          </a:p>
        </p:txBody>
      </p:sp>
      <p:sp>
        <p:nvSpPr>
          <p:cNvPr id="5" name="Slide Number Placeholder 4"/>
          <p:cNvSpPr>
            <a:spLocks noGrp="1"/>
          </p:cNvSpPr>
          <p:nvPr>
            <p:ph type="sldNum" sz="quarter" idx="12"/>
          </p:nvPr>
        </p:nvSpPr>
        <p:spPr/>
        <p:txBody>
          <a:bodyPr/>
          <a:lstStyle/>
          <a:p>
            <a:pPr>
              <a:defRPr/>
            </a:pPr>
            <a:fld id="{F5FF739E-8DAB-4B5D-A7B4-A88FC80D5264}"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4"/>
            <a:ext cx="7772400" cy="990600"/>
          </a:xfrm>
        </p:spPr>
        <p:txBody>
          <a:bodyPr/>
          <a:lstStyle/>
          <a:p>
            <a:pPr eaLnBrk="1" hangingPunct="1">
              <a:defRPr/>
            </a:pPr>
            <a:r>
              <a:rPr lang="en-US" dirty="0" err="1" smtClean="0"/>
              <a:t>QoS</a:t>
            </a:r>
            <a:r>
              <a:rPr lang="en-US" dirty="0" smtClean="0"/>
              <a:t>, PVC, and SVC</a:t>
            </a:r>
          </a:p>
        </p:txBody>
      </p:sp>
      <p:sp>
        <p:nvSpPr>
          <p:cNvPr id="27653" name="Rectangle 3"/>
          <p:cNvSpPr>
            <a:spLocks noGrp="1" noChangeArrowheads="1"/>
          </p:cNvSpPr>
          <p:nvPr>
            <p:ph type="body" idx="1"/>
          </p:nvPr>
        </p:nvSpPr>
        <p:spPr>
          <a:xfrm>
            <a:off x="214282" y="1095396"/>
            <a:ext cx="8243918" cy="5334000"/>
          </a:xfrm>
        </p:spPr>
        <p:txBody>
          <a:bodyPr/>
          <a:lstStyle/>
          <a:p>
            <a:pPr eaLnBrk="1" hangingPunct="1">
              <a:lnSpc>
                <a:spcPct val="90000"/>
              </a:lnSpc>
            </a:pPr>
            <a:r>
              <a:rPr lang="en-US" sz="2800" dirty="0" smtClean="0"/>
              <a:t>Quality of Service (</a:t>
            </a:r>
            <a:r>
              <a:rPr lang="en-US" sz="2800" b="1" dirty="0" err="1" smtClean="0">
                <a:solidFill>
                  <a:srgbClr val="0033CC"/>
                </a:solidFill>
                <a:latin typeface="Comic Sans MS" pitchFamily="66" charset="0"/>
              </a:rPr>
              <a:t>QoS</a:t>
            </a:r>
            <a:r>
              <a:rPr lang="en-US" sz="2800" dirty="0" smtClean="0"/>
              <a:t>) requirements are handled at connection time and viewed as part of </a:t>
            </a:r>
            <a:r>
              <a:rPr lang="en-US" sz="2800" b="1" dirty="0" smtClean="0">
                <a:solidFill>
                  <a:srgbClr val="006600"/>
                </a:solidFill>
              </a:rPr>
              <a:t>signaling (e.g., RSVP)</a:t>
            </a:r>
            <a:r>
              <a:rPr lang="en-US" sz="2800" dirty="0" smtClean="0"/>
              <a:t>. </a:t>
            </a:r>
          </a:p>
          <a:p>
            <a:pPr eaLnBrk="1" hangingPunct="1">
              <a:lnSpc>
                <a:spcPct val="90000"/>
              </a:lnSpc>
            </a:pPr>
            <a:r>
              <a:rPr lang="en-US" sz="2800" dirty="0" smtClean="0"/>
              <a:t>ATM provides permanent virtual connections and switched virtual connections.</a:t>
            </a:r>
          </a:p>
          <a:p>
            <a:pPr lvl="1" eaLnBrk="1" hangingPunct="1">
              <a:lnSpc>
                <a:spcPct val="90000"/>
              </a:lnSpc>
            </a:pPr>
            <a:r>
              <a:rPr lang="en-US" dirty="0" smtClean="0">
                <a:solidFill>
                  <a:srgbClr val="990033"/>
                </a:solidFill>
              </a:rPr>
              <a:t>Permanent Virtual Connections (</a:t>
            </a:r>
            <a:r>
              <a:rPr lang="en-US" b="1" dirty="0" smtClean="0">
                <a:solidFill>
                  <a:srgbClr val="990033"/>
                </a:solidFill>
                <a:latin typeface="Comic Sans MS" pitchFamily="66" charset="0"/>
              </a:rPr>
              <a:t>PVC</a:t>
            </a:r>
            <a:r>
              <a:rPr lang="en-US" dirty="0" smtClean="0">
                <a:solidFill>
                  <a:srgbClr val="990033"/>
                </a:solidFill>
              </a:rPr>
              <a:t>)</a:t>
            </a:r>
          </a:p>
          <a:p>
            <a:pPr eaLnBrk="1" hangingPunct="1">
              <a:lnSpc>
                <a:spcPct val="90000"/>
              </a:lnSpc>
              <a:buFontTx/>
              <a:buNone/>
            </a:pPr>
            <a:r>
              <a:rPr lang="en-US" sz="2800" dirty="0" smtClean="0"/>
              <a:t>		permanent connections set up </a:t>
            </a:r>
            <a:r>
              <a:rPr lang="en-US" sz="2800" i="1" dirty="0" smtClean="0">
                <a:solidFill>
                  <a:schemeClr val="accent1"/>
                </a:solidFill>
              </a:rPr>
              <a:t>manually </a:t>
            </a:r>
            <a:r>
              <a:rPr lang="en-US" sz="2800" i="1" dirty="0" smtClean="0"/>
              <a:t>	</a:t>
            </a:r>
            <a:r>
              <a:rPr lang="en-US" sz="2800" dirty="0" smtClean="0"/>
              <a:t>by network manager.</a:t>
            </a:r>
          </a:p>
          <a:p>
            <a:pPr lvl="1" eaLnBrk="1" hangingPunct="1">
              <a:lnSpc>
                <a:spcPct val="90000"/>
              </a:lnSpc>
            </a:pPr>
            <a:r>
              <a:rPr lang="en-US" dirty="0" smtClean="0">
                <a:solidFill>
                  <a:srgbClr val="990033"/>
                </a:solidFill>
              </a:rPr>
              <a:t>Switched Virtual Connections (</a:t>
            </a:r>
            <a:r>
              <a:rPr lang="en-US" b="1" dirty="0" smtClean="0">
                <a:solidFill>
                  <a:srgbClr val="990033"/>
                </a:solidFill>
                <a:latin typeface="Comic Sans MS" pitchFamily="66" charset="0"/>
              </a:rPr>
              <a:t>SVC</a:t>
            </a:r>
            <a:r>
              <a:rPr lang="en-US" dirty="0" smtClean="0">
                <a:solidFill>
                  <a:srgbClr val="990033"/>
                </a:solidFill>
              </a:rPr>
              <a:t>)</a:t>
            </a:r>
          </a:p>
          <a:p>
            <a:pPr lvl="1" eaLnBrk="1" hangingPunct="1">
              <a:lnSpc>
                <a:spcPct val="90000"/>
              </a:lnSpc>
              <a:buFontTx/>
              <a:buNone/>
            </a:pPr>
            <a:r>
              <a:rPr lang="en-US" dirty="0" smtClean="0"/>
              <a:t>   set up and released </a:t>
            </a:r>
            <a:r>
              <a:rPr lang="en-US" i="1" dirty="0" smtClean="0">
                <a:solidFill>
                  <a:schemeClr val="accent1"/>
                </a:solidFill>
              </a:rPr>
              <a:t>on demand </a:t>
            </a:r>
            <a:r>
              <a:rPr lang="en-US" dirty="0" smtClean="0"/>
              <a:t>by the end user via signaling procedures.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ATM Introduction</a:t>
            </a:r>
            <a:endParaRPr lang="en-US" dirty="0">
              <a:ea typeface="+mj-ea"/>
              <a:cs typeface="+mj-cs"/>
            </a:endParaRPr>
          </a:p>
        </p:txBody>
      </p:sp>
      <p:sp>
        <p:nvSpPr>
          <p:cNvPr id="3" name="Content Placeholder 2"/>
          <p:cNvSpPr>
            <a:spLocks noGrp="1"/>
          </p:cNvSpPr>
          <p:nvPr>
            <p:ph idx="1"/>
          </p:nvPr>
        </p:nvSpPr>
        <p:spPr>
          <a:xfrm>
            <a:off x="304800" y="1052736"/>
            <a:ext cx="8534400" cy="5040560"/>
          </a:xfrm>
        </p:spPr>
        <p:txBody>
          <a:bodyPr/>
          <a:lstStyle/>
          <a:p>
            <a:pPr eaLnBrk="1" hangingPunct="1"/>
            <a:r>
              <a:rPr lang="en-US" dirty="0" smtClean="0"/>
              <a:t>ITU-T lead the standards development.</a:t>
            </a:r>
          </a:p>
          <a:p>
            <a:pPr eaLnBrk="1" hangingPunct="1"/>
            <a:r>
              <a:rPr lang="en-US" dirty="0" smtClean="0"/>
              <a:t>ATM Forum ensures interoperability among private and public ATM implementations.</a:t>
            </a:r>
          </a:p>
          <a:p>
            <a:pPr eaLnBrk="1" hangingPunct="1"/>
            <a:r>
              <a:rPr lang="en-US" dirty="0" smtClean="0"/>
              <a:t>commonly used to implement WANs.</a:t>
            </a:r>
          </a:p>
          <a:p>
            <a:pPr eaLnBrk="1" hangingPunct="1"/>
            <a:r>
              <a:rPr lang="en-US" dirty="0" smtClean="0"/>
              <a:t>DSL uses ATM for multiplexing and switching.</a:t>
            </a:r>
          </a:p>
          <a:p>
            <a:pPr eaLnBrk="1" hangingPunct="1"/>
            <a:r>
              <a:rPr lang="en-US" dirty="0" smtClean="0"/>
              <a:t>used as a backbone in IP networks and Internet.</a:t>
            </a:r>
          </a:p>
        </p:txBody>
      </p:sp>
      <p:sp>
        <p:nvSpPr>
          <p:cNvPr id="6"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3936153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3"/>
          <p:cNvSpPr txBox="1">
            <a:spLocks noChangeArrowheads="1"/>
          </p:cNvSpPr>
          <p:nvPr/>
        </p:nvSpPr>
        <p:spPr bwMode="auto">
          <a:xfrm>
            <a:off x="71406" y="1214422"/>
            <a:ext cx="7143800" cy="369332"/>
          </a:xfrm>
          <a:prstGeom prst="rect">
            <a:avLst/>
          </a:prstGeom>
          <a:noFill/>
          <a:ln w="9525">
            <a:noFill/>
            <a:miter lim="800000"/>
            <a:headEnd/>
            <a:tailEnd/>
          </a:ln>
        </p:spPr>
        <p:txBody>
          <a:bodyPr wrap="square" anchor="ctr">
            <a:spAutoFit/>
          </a:bodyPr>
          <a:lstStyle/>
          <a:p>
            <a:pPr algn="ctr" eaLnBrk="0" hangingPunct="0">
              <a:spcBef>
                <a:spcPct val="50000"/>
              </a:spcBef>
            </a:pPr>
            <a:r>
              <a:rPr lang="en-US" sz="1800" b="1" dirty="0"/>
              <a:t>(b)  CS PDU with pointer in structured data transfer</a:t>
            </a:r>
          </a:p>
        </p:txBody>
      </p:sp>
      <p:sp>
        <p:nvSpPr>
          <p:cNvPr id="28677" name="Rectangle 9"/>
          <p:cNvSpPr>
            <a:spLocks noChangeArrowheads="1"/>
          </p:cNvSpPr>
          <p:nvPr/>
        </p:nvSpPr>
        <p:spPr bwMode="auto">
          <a:xfrm>
            <a:off x="642938" y="2343150"/>
            <a:ext cx="7477125" cy="514350"/>
          </a:xfrm>
          <a:prstGeom prst="rect">
            <a:avLst/>
          </a:prstGeom>
          <a:noFill/>
          <a:ln w="25400">
            <a:solidFill>
              <a:srgbClr val="3366FF"/>
            </a:solidFill>
            <a:miter lim="800000"/>
            <a:headEnd/>
            <a:tailEnd/>
          </a:ln>
        </p:spPr>
        <p:txBody>
          <a:bodyPr/>
          <a:lstStyle/>
          <a:p>
            <a:endParaRPr lang="en-US"/>
          </a:p>
        </p:txBody>
      </p:sp>
      <p:sp>
        <p:nvSpPr>
          <p:cNvPr id="28678" name="Rectangle 10"/>
          <p:cNvSpPr>
            <a:spLocks noChangeArrowheads="1"/>
          </p:cNvSpPr>
          <p:nvPr/>
        </p:nvSpPr>
        <p:spPr bwMode="auto">
          <a:xfrm>
            <a:off x="973138" y="2511425"/>
            <a:ext cx="7372350" cy="223838"/>
          </a:xfrm>
          <a:prstGeom prst="rect">
            <a:avLst/>
          </a:prstGeom>
          <a:noFill/>
          <a:ln w="9525">
            <a:noFill/>
            <a:miter lim="800000"/>
            <a:headEnd/>
            <a:tailEnd/>
          </a:ln>
        </p:spPr>
        <p:txBody>
          <a:bodyPr/>
          <a:lstStyle/>
          <a:p>
            <a:endParaRPr lang="en-US"/>
          </a:p>
        </p:txBody>
      </p:sp>
      <p:sp>
        <p:nvSpPr>
          <p:cNvPr id="28679" name="Rectangle 11"/>
          <p:cNvSpPr>
            <a:spLocks noChangeArrowheads="1"/>
          </p:cNvSpPr>
          <p:nvPr/>
        </p:nvSpPr>
        <p:spPr bwMode="auto">
          <a:xfrm>
            <a:off x="712788" y="2387600"/>
            <a:ext cx="1006475" cy="488950"/>
          </a:xfrm>
          <a:prstGeom prst="rect">
            <a:avLst/>
          </a:prstGeom>
          <a:noFill/>
          <a:ln w="9525">
            <a:noFill/>
            <a:miter lim="800000"/>
            <a:headEnd/>
            <a:tailEnd/>
          </a:ln>
        </p:spPr>
        <p:txBody>
          <a:bodyPr lIns="0" tIns="0" rIns="0" bIns="0">
            <a:spAutoFit/>
          </a:bodyPr>
          <a:lstStyle/>
          <a:p>
            <a:pPr eaLnBrk="0" hangingPunct="0"/>
            <a:r>
              <a:rPr lang="en-US" sz="1600"/>
              <a:t>AAL 1 Pointer</a:t>
            </a:r>
          </a:p>
        </p:txBody>
      </p:sp>
      <p:sp>
        <p:nvSpPr>
          <p:cNvPr id="28680" name="Line 12"/>
          <p:cNvSpPr>
            <a:spLocks noChangeShapeType="1"/>
          </p:cNvSpPr>
          <p:nvPr/>
        </p:nvSpPr>
        <p:spPr bwMode="auto">
          <a:xfrm>
            <a:off x="1725613" y="2365375"/>
            <a:ext cx="1587" cy="508000"/>
          </a:xfrm>
          <a:prstGeom prst="line">
            <a:avLst/>
          </a:prstGeom>
          <a:noFill/>
          <a:ln w="19050">
            <a:solidFill>
              <a:srgbClr val="000000"/>
            </a:solidFill>
            <a:round/>
            <a:headEnd/>
            <a:tailEnd/>
          </a:ln>
        </p:spPr>
        <p:txBody>
          <a:bodyPr/>
          <a:lstStyle/>
          <a:p>
            <a:endParaRPr lang="en-US"/>
          </a:p>
        </p:txBody>
      </p:sp>
      <p:sp>
        <p:nvSpPr>
          <p:cNvPr id="28681" name="Rectangle 13"/>
          <p:cNvSpPr>
            <a:spLocks noChangeArrowheads="1"/>
          </p:cNvSpPr>
          <p:nvPr/>
        </p:nvSpPr>
        <p:spPr bwMode="auto">
          <a:xfrm>
            <a:off x="869950" y="2911475"/>
            <a:ext cx="715963" cy="244475"/>
          </a:xfrm>
          <a:prstGeom prst="rect">
            <a:avLst/>
          </a:prstGeom>
          <a:noFill/>
          <a:ln w="9525">
            <a:noFill/>
            <a:miter lim="800000"/>
            <a:headEnd/>
            <a:tailEnd/>
          </a:ln>
        </p:spPr>
        <p:txBody>
          <a:bodyPr lIns="0" tIns="0" rIns="0" bIns="0">
            <a:spAutoFit/>
          </a:bodyPr>
          <a:lstStyle/>
          <a:p>
            <a:pPr eaLnBrk="0" hangingPunct="0"/>
            <a:r>
              <a:rPr lang="en-US" sz="1600"/>
              <a:t>1 Byte</a:t>
            </a:r>
          </a:p>
        </p:txBody>
      </p:sp>
      <p:sp>
        <p:nvSpPr>
          <p:cNvPr id="28682" name="Rectangle 14"/>
          <p:cNvSpPr>
            <a:spLocks noChangeArrowheads="1"/>
          </p:cNvSpPr>
          <p:nvPr/>
        </p:nvSpPr>
        <p:spPr bwMode="auto">
          <a:xfrm>
            <a:off x="4403725" y="2908300"/>
            <a:ext cx="1006475" cy="244475"/>
          </a:xfrm>
          <a:prstGeom prst="rect">
            <a:avLst/>
          </a:prstGeom>
          <a:noFill/>
          <a:ln w="9525">
            <a:noFill/>
            <a:miter lim="800000"/>
            <a:headEnd/>
            <a:tailEnd/>
          </a:ln>
        </p:spPr>
        <p:txBody>
          <a:bodyPr lIns="0" tIns="0" rIns="0" bIns="0">
            <a:spAutoFit/>
          </a:bodyPr>
          <a:lstStyle/>
          <a:p>
            <a:pPr eaLnBrk="0" hangingPunct="0"/>
            <a:r>
              <a:rPr lang="en-US" sz="1600" dirty="0">
                <a:solidFill>
                  <a:srgbClr val="990033"/>
                </a:solidFill>
              </a:rPr>
              <a:t>46 Bytes</a:t>
            </a:r>
          </a:p>
        </p:txBody>
      </p:sp>
      <p:sp>
        <p:nvSpPr>
          <p:cNvPr id="28683" name="Line 15"/>
          <p:cNvSpPr>
            <a:spLocks noChangeShapeType="1"/>
          </p:cNvSpPr>
          <p:nvPr/>
        </p:nvSpPr>
        <p:spPr bwMode="auto">
          <a:xfrm>
            <a:off x="1535113" y="2990850"/>
            <a:ext cx="209550" cy="0"/>
          </a:xfrm>
          <a:prstGeom prst="line">
            <a:avLst/>
          </a:prstGeom>
          <a:noFill/>
          <a:ln w="9525">
            <a:solidFill>
              <a:schemeClr val="tx1"/>
            </a:solidFill>
            <a:round/>
            <a:headEnd/>
            <a:tailEnd type="triangle" w="med" len="med"/>
          </a:ln>
        </p:spPr>
        <p:txBody>
          <a:bodyPr wrap="none" anchor="ctr"/>
          <a:lstStyle/>
          <a:p>
            <a:endParaRPr lang="en-US"/>
          </a:p>
        </p:txBody>
      </p:sp>
      <p:sp>
        <p:nvSpPr>
          <p:cNvPr id="28684" name="Line 16"/>
          <p:cNvSpPr>
            <a:spLocks noChangeShapeType="1"/>
          </p:cNvSpPr>
          <p:nvPr/>
        </p:nvSpPr>
        <p:spPr bwMode="auto">
          <a:xfrm flipH="1">
            <a:off x="655638" y="2994025"/>
            <a:ext cx="211137" cy="0"/>
          </a:xfrm>
          <a:prstGeom prst="line">
            <a:avLst/>
          </a:prstGeom>
          <a:noFill/>
          <a:ln w="9525">
            <a:solidFill>
              <a:schemeClr val="tx1"/>
            </a:solidFill>
            <a:round/>
            <a:headEnd/>
            <a:tailEnd type="triangle" w="med" len="med"/>
          </a:ln>
        </p:spPr>
        <p:txBody>
          <a:bodyPr wrap="none" anchor="ctr"/>
          <a:lstStyle/>
          <a:p>
            <a:endParaRPr lang="en-US"/>
          </a:p>
        </p:txBody>
      </p:sp>
      <p:sp>
        <p:nvSpPr>
          <p:cNvPr id="28685" name="Line 17"/>
          <p:cNvSpPr>
            <a:spLocks noChangeShapeType="1"/>
          </p:cNvSpPr>
          <p:nvPr/>
        </p:nvSpPr>
        <p:spPr bwMode="auto">
          <a:xfrm flipH="1" flipV="1">
            <a:off x="1771650" y="2997200"/>
            <a:ext cx="2565400" cy="1588"/>
          </a:xfrm>
          <a:prstGeom prst="line">
            <a:avLst/>
          </a:prstGeom>
          <a:noFill/>
          <a:ln w="9525">
            <a:solidFill>
              <a:schemeClr val="tx1"/>
            </a:solidFill>
            <a:round/>
            <a:headEnd/>
            <a:tailEnd type="triangle" w="med" len="med"/>
          </a:ln>
        </p:spPr>
        <p:txBody>
          <a:bodyPr wrap="none" anchor="ctr"/>
          <a:lstStyle/>
          <a:p>
            <a:endParaRPr lang="en-US"/>
          </a:p>
        </p:txBody>
      </p:sp>
      <p:sp>
        <p:nvSpPr>
          <p:cNvPr id="28686" name="Line 18"/>
          <p:cNvSpPr>
            <a:spLocks noChangeShapeType="1"/>
          </p:cNvSpPr>
          <p:nvPr/>
        </p:nvSpPr>
        <p:spPr bwMode="auto">
          <a:xfrm flipH="1" flipV="1">
            <a:off x="5419725" y="2995613"/>
            <a:ext cx="2671763" cy="0"/>
          </a:xfrm>
          <a:prstGeom prst="line">
            <a:avLst/>
          </a:prstGeom>
          <a:noFill/>
          <a:ln w="9525">
            <a:solidFill>
              <a:schemeClr val="tx1"/>
            </a:solidFill>
            <a:round/>
            <a:headEnd type="triangle" w="med" len="med"/>
            <a:tailEnd/>
          </a:ln>
        </p:spPr>
        <p:txBody>
          <a:bodyPr wrap="none" anchor="ctr"/>
          <a:lstStyle/>
          <a:p>
            <a:endParaRPr lang="en-US"/>
          </a:p>
        </p:txBody>
      </p:sp>
      <p:sp>
        <p:nvSpPr>
          <p:cNvPr id="28687" name="Rectangle 19"/>
          <p:cNvSpPr>
            <a:spLocks noChangeArrowheads="1"/>
          </p:cNvSpPr>
          <p:nvPr/>
        </p:nvSpPr>
        <p:spPr bwMode="auto">
          <a:xfrm>
            <a:off x="3760788" y="2071678"/>
            <a:ext cx="1006475" cy="244475"/>
          </a:xfrm>
          <a:prstGeom prst="rect">
            <a:avLst/>
          </a:prstGeom>
          <a:noFill/>
          <a:ln w="9525">
            <a:noFill/>
            <a:miter lim="800000"/>
            <a:headEnd/>
            <a:tailEnd/>
          </a:ln>
        </p:spPr>
        <p:txBody>
          <a:bodyPr lIns="0" tIns="0" rIns="0" bIns="0">
            <a:spAutoFit/>
          </a:bodyPr>
          <a:lstStyle/>
          <a:p>
            <a:pPr eaLnBrk="0" hangingPunct="0"/>
            <a:r>
              <a:rPr lang="en-US" sz="1600" dirty="0">
                <a:solidFill>
                  <a:srgbClr val="990033"/>
                </a:solidFill>
              </a:rPr>
              <a:t>47 Bytes</a:t>
            </a:r>
          </a:p>
        </p:txBody>
      </p:sp>
      <p:sp>
        <p:nvSpPr>
          <p:cNvPr id="28688" name="Line 20"/>
          <p:cNvSpPr>
            <a:spLocks noChangeShapeType="1"/>
          </p:cNvSpPr>
          <p:nvPr/>
        </p:nvSpPr>
        <p:spPr bwMode="auto">
          <a:xfrm flipH="1">
            <a:off x="655638" y="2192338"/>
            <a:ext cx="2976562" cy="0"/>
          </a:xfrm>
          <a:prstGeom prst="line">
            <a:avLst/>
          </a:prstGeom>
          <a:noFill/>
          <a:ln w="9525">
            <a:solidFill>
              <a:schemeClr val="tx1"/>
            </a:solidFill>
            <a:round/>
            <a:headEnd/>
            <a:tailEnd type="triangle" w="med" len="med"/>
          </a:ln>
        </p:spPr>
        <p:txBody>
          <a:bodyPr wrap="none" anchor="ctr"/>
          <a:lstStyle/>
          <a:p>
            <a:endParaRPr lang="en-US"/>
          </a:p>
        </p:txBody>
      </p:sp>
      <p:sp>
        <p:nvSpPr>
          <p:cNvPr id="28689" name="Line 21"/>
          <p:cNvSpPr>
            <a:spLocks noChangeShapeType="1"/>
          </p:cNvSpPr>
          <p:nvPr/>
        </p:nvSpPr>
        <p:spPr bwMode="auto">
          <a:xfrm flipH="1">
            <a:off x="4941888" y="2193925"/>
            <a:ext cx="3149600" cy="0"/>
          </a:xfrm>
          <a:prstGeom prst="line">
            <a:avLst/>
          </a:prstGeom>
          <a:noFill/>
          <a:ln w="9525">
            <a:solidFill>
              <a:schemeClr val="tx1"/>
            </a:solidFill>
            <a:round/>
            <a:headEnd type="triangle" w="med" len="med"/>
            <a:tailEnd/>
          </a:ln>
        </p:spPr>
        <p:txBody>
          <a:bodyPr wrap="none" anchor="ctr"/>
          <a:lstStyle/>
          <a:p>
            <a:endParaRPr lang="en-US"/>
          </a:p>
        </p:txBody>
      </p:sp>
      <p:sp>
        <p:nvSpPr>
          <p:cNvPr id="28691" name="Rectangle 27"/>
          <p:cNvSpPr>
            <a:spLocks noChangeArrowheads="1"/>
          </p:cNvSpPr>
          <p:nvPr/>
        </p:nvSpPr>
        <p:spPr bwMode="auto">
          <a:xfrm>
            <a:off x="1676400" y="2317750"/>
            <a:ext cx="6477000" cy="5334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8694" name="Rectangle 30"/>
          <p:cNvSpPr>
            <a:spLocks noChangeArrowheads="1"/>
          </p:cNvSpPr>
          <p:nvPr/>
        </p:nvSpPr>
        <p:spPr bwMode="auto">
          <a:xfrm>
            <a:off x="2486020" y="3308350"/>
            <a:ext cx="1371600" cy="457200"/>
          </a:xfrm>
          <a:prstGeom prst="rect">
            <a:avLst/>
          </a:prstGeom>
          <a:solidFill>
            <a:schemeClr val="bg1"/>
          </a:solidFill>
          <a:ln w="9525">
            <a:solidFill>
              <a:schemeClr val="bg1"/>
            </a:solidFill>
            <a:miter lim="800000"/>
            <a:headEnd/>
            <a:tailEnd/>
          </a:ln>
        </p:spPr>
        <p:txBody>
          <a:bodyPr wrap="none" anchor="ctr"/>
          <a:lstStyle/>
          <a:p>
            <a:pPr algn="ctr"/>
            <a:r>
              <a:rPr lang="en-US" sz="1800" b="1" dirty="0">
                <a:solidFill>
                  <a:srgbClr val="990033"/>
                </a:solidFill>
              </a:rPr>
              <a:t>optional</a:t>
            </a:r>
          </a:p>
        </p:txBody>
      </p:sp>
      <p:cxnSp>
        <p:nvCxnSpPr>
          <p:cNvPr id="28695" name="AutoShape 31"/>
          <p:cNvCxnSpPr>
            <a:cxnSpLocks noChangeShapeType="1"/>
            <a:stCxn id="28694" idx="1"/>
          </p:cNvCxnSpPr>
          <p:nvPr/>
        </p:nvCxnSpPr>
        <p:spPr bwMode="auto">
          <a:xfrm rot="10800000">
            <a:off x="1571604" y="2928934"/>
            <a:ext cx="914416" cy="608016"/>
          </a:xfrm>
          <a:prstGeom prst="straightConnector1">
            <a:avLst/>
          </a:prstGeom>
          <a:noFill/>
          <a:ln w="25400">
            <a:solidFill>
              <a:srgbClr val="990033"/>
            </a:solidFill>
            <a:round/>
            <a:headEnd/>
            <a:tailEnd type="triangle" w="med" len="med"/>
          </a:ln>
        </p:spPr>
      </p:cxnSp>
      <p:sp>
        <p:nvSpPr>
          <p:cNvPr id="28696" name="Text Box 32"/>
          <p:cNvSpPr txBox="1">
            <a:spLocks noChangeArrowheads="1"/>
          </p:cNvSpPr>
          <p:nvPr/>
        </p:nvSpPr>
        <p:spPr bwMode="auto">
          <a:xfrm>
            <a:off x="658812" y="4055895"/>
            <a:ext cx="2841618" cy="369332"/>
          </a:xfrm>
          <a:prstGeom prst="rect">
            <a:avLst/>
          </a:prstGeom>
          <a:noFill/>
          <a:ln w="9525">
            <a:noFill/>
            <a:miter lim="800000"/>
            <a:headEnd/>
            <a:tailEnd/>
          </a:ln>
        </p:spPr>
        <p:txBody>
          <a:bodyPr wrap="square" anchor="ctr">
            <a:spAutoFit/>
          </a:bodyPr>
          <a:lstStyle/>
          <a:p>
            <a:pPr algn="ctr" eaLnBrk="0" hangingPunct="0">
              <a:spcBef>
                <a:spcPct val="50000"/>
              </a:spcBef>
            </a:pPr>
            <a:r>
              <a:rPr lang="en-US" sz="1800" b="1" dirty="0"/>
              <a:t>(a)  SAR PDU header</a:t>
            </a:r>
          </a:p>
        </p:txBody>
      </p:sp>
      <p:sp>
        <p:nvSpPr>
          <p:cNvPr id="28697" name="Rectangle 33"/>
          <p:cNvSpPr>
            <a:spLocks noChangeArrowheads="1"/>
          </p:cNvSpPr>
          <p:nvPr/>
        </p:nvSpPr>
        <p:spPr bwMode="auto">
          <a:xfrm>
            <a:off x="744538" y="4922838"/>
            <a:ext cx="7531100" cy="393700"/>
          </a:xfrm>
          <a:prstGeom prst="rect">
            <a:avLst/>
          </a:prstGeom>
          <a:noFill/>
          <a:ln w="19050">
            <a:solidFill>
              <a:srgbClr val="000000"/>
            </a:solidFill>
            <a:miter lim="800000"/>
            <a:headEnd/>
            <a:tailEnd/>
          </a:ln>
        </p:spPr>
        <p:txBody>
          <a:bodyPr/>
          <a:lstStyle/>
          <a:p>
            <a:endParaRPr lang="en-US"/>
          </a:p>
        </p:txBody>
      </p:sp>
      <p:sp>
        <p:nvSpPr>
          <p:cNvPr id="28698" name="Rectangle 34"/>
          <p:cNvSpPr>
            <a:spLocks noChangeArrowheads="1"/>
          </p:cNvSpPr>
          <p:nvPr/>
        </p:nvSpPr>
        <p:spPr bwMode="auto">
          <a:xfrm>
            <a:off x="1077913" y="4870450"/>
            <a:ext cx="7426325" cy="169863"/>
          </a:xfrm>
          <a:prstGeom prst="rect">
            <a:avLst/>
          </a:prstGeom>
          <a:noFill/>
          <a:ln w="9525">
            <a:noFill/>
            <a:miter lim="800000"/>
            <a:headEnd/>
            <a:tailEnd/>
          </a:ln>
        </p:spPr>
        <p:txBody>
          <a:bodyPr/>
          <a:lstStyle/>
          <a:p>
            <a:endParaRPr lang="en-US"/>
          </a:p>
        </p:txBody>
      </p:sp>
      <p:sp>
        <p:nvSpPr>
          <p:cNvPr id="28699" name="Rectangle 35"/>
          <p:cNvSpPr>
            <a:spLocks noChangeArrowheads="1"/>
          </p:cNvSpPr>
          <p:nvPr/>
        </p:nvSpPr>
        <p:spPr bwMode="auto">
          <a:xfrm>
            <a:off x="500034" y="5041913"/>
            <a:ext cx="1014412" cy="244475"/>
          </a:xfrm>
          <a:prstGeom prst="rect">
            <a:avLst/>
          </a:prstGeom>
          <a:noFill/>
          <a:ln w="9525">
            <a:noFill/>
            <a:miter lim="800000"/>
            <a:headEnd/>
            <a:tailEnd/>
          </a:ln>
        </p:spPr>
        <p:txBody>
          <a:bodyPr lIns="0" tIns="0" rIns="0" bIns="0">
            <a:spAutoFit/>
          </a:bodyPr>
          <a:lstStyle/>
          <a:p>
            <a:pPr eaLnBrk="0" hangingPunct="0"/>
            <a:r>
              <a:rPr lang="en-US" sz="1600" dirty="0"/>
              <a:t>CSI</a:t>
            </a:r>
          </a:p>
        </p:txBody>
      </p:sp>
      <p:sp>
        <p:nvSpPr>
          <p:cNvPr id="28700" name="Line 36"/>
          <p:cNvSpPr>
            <a:spLocks noChangeShapeType="1"/>
          </p:cNvSpPr>
          <p:nvPr/>
        </p:nvSpPr>
        <p:spPr bwMode="auto">
          <a:xfrm>
            <a:off x="1243013" y="4946650"/>
            <a:ext cx="1587" cy="388938"/>
          </a:xfrm>
          <a:prstGeom prst="line">
            <a:avLst/>
          </a:prstGeom>
          <a:noFill/>
          <a:ln w="19050">
            <a:solidFill>
              <a:srgbClr val="000000"/>
            </a:solidFill>
            <a:round/>
            <a:headEnd/>
            <a:tailEnd/>
          </a:ln>
        </p:spPr>
        <p:txBody>
          <a:bodyPr/>
          <a:lstStyle/>
          <a:p>
            <a:endParaRPr lang="en-US"/>
          </a:p>
        </p:txBody>
      </p:sp>
      <p:sp>
        <p:nvSpPr>
          <p:cNvPr id="28701" name="Rectangle 37"/>
          <p:cNvSpPr>
            <a:spLocks noChangeArrowheads="1"/>
          </p:cNvSpPr>
          <p:nvPr/>
        </p:nvSpPr>
        <p:spPr bwMode="auto">
          <a:xfrm>
            <a:off x="5713413" y="4984750"/>
            <a:ext cx="1273175" cy="244475"/>
          </a:xfrm>
          <a:prstGeom prst="rect">
            <a:avLst/>
          </a:prstGeom>
          <a:noFill/>
          <a:ln w="9525">
            <a:noFill/>
            <a:miter lim="800000"/>
            <a:headEnd/>
            <a:tailEnd/>
          </a:ln>
        </p:spPr>
        <p:txBody>
          <a:bodyPr lIns="0" tIns="0" rIns="0" bIns="0">
            <a:spAutoFit/>
          </a:bodyPr>
          <a:lstStyle/>
          <a:p>
            <a:pPr eaLnBrk="0" hangingPunct="0"/>
            <a:r>
              <a:rPr lang="en-US" sz="1600"/>
              <a:t>SNP</a:t>
            </a:r>
          </a:p>
        </p:txBody>
      </p:sp>
      <p:sp>
        <p:nvSpPr>
          <p:cNvPr id="28702" name="Line 38"/>
          <p:cNvSpPr>
            <a:spLocks noChangeShapeType="1"/>
          </p:cNvSpPr>
          <p:nvPr/>
        </p:nvSpPr>
        <p:spPr bwMode="auto">
          <a:xfrm>
            <a:off x="3686175" y="4929188"/>
            <a:ext cx="1588" cy="388937"/>
          </a:xfrm>
          <a:prstGeom prst="line">
            <a:avLst/>
          </a:prstGeom>
          <a:noFill/>
          <a:ln w="19050">
            <a:solidFill>
              <a:srgbClr val="000000"/>
            </a:solidFill>
            <a:round/>
            <a:headEnd/>
            <a:tailEnd/>
          </a:ln>
        </p:spPr>
        <p:txBody>
          <a:bodyPr/>
          <a:lstStyle/>
          <a:p>
            <a:endParaRPr lang="en-US"/>
          </a:p>
        </p:txBody>
      </p:sp>
      <p:sp>
        <p:nvSpPr>
          <p:cNvPr id="28703" name="Rectangle 39"/>
          <p:cNvSpPr>
            <a:spLocks noChangeArrowheads="1"/>
          </p:cNvSpPr>
          <p:nvPr/>
        </p:nvSpPr>
        <p:spPr bwMode="auto">
          <a:xfrm>
            <a:off x="1951038" y="5003800"/>
            <a:ext cx="1519237" cy="244475"/>
          </a:xfrm>
          <a:prstGeom prst="rect">
            <a:avLst/>
          </a:prstGeom>
          <a:noFill/>
          <a:ln w="9525">
            <a:noFill/>
            <a:miter lim="800000"/>
            <a:headEnd/>
            <a:tailEnd/>
          </a:ln>
        </p:spPr>
        <p:txBody>
          <a:bodyPr lIns="0" tIns="0" rIns="0" bIns="0">
            <a:spAutoFit/>
          </a:bodyPr>
          <a:lstStyle/>
          <a:p>
            <a:pPr eaLnBrk="0" hangingPunct="0"/>
            <a:r>
              <a:rPr lang="en-US" sz="1600"/>
              <a:t>Seq. Count</a:t>
            </a:r>
          </a:p>
        </p:txBody>
      </p:sp>
      <p:sp>
        <p:nvSpPr>
          <p:cNvPr id="28704" name="Rectangle 40"/>
          <p:cNvSpPr>
            <a:spLocks noChangeArrowheads="1"/>
          </p:cNvSpPr>
          <p:nvPr/>
        </p:nvSpPr>
        <p:spPr bwMode="auto">
          <a:xfrm>
            <a:off x="709613" y="5394325"/>
            <a:ext cx="6308725" cy="246221"/>
          </a:xfrm>
          <a:prstGeom prst="rect">
            <a:avLst/>
          </a:prstGeom>
          <a:noFill/>
          <a:ln w="9525">
            <a:noFill/>
            <a:miter lim="800000"/>
            <a:headEnd/>
            <a:tailEnd/>
          </a:ln>
        </p:spPr>
        <p:txBody>
          <a:bodyPr lIns="0" tIns="0" rIns="0" bIns="0">
            <a:spAutoFit/>
          </a:bodyPr>
          <a:lstStyle/>
          <a:p>
            <a:pPr algn="l" eaLnBrk="0" hangingPunct="0"/>
            <a:r>
              <a:rPr lang="en-US" sz="1600" dirty="0" smtClean="0"/>
              <a:t> </a:t>
            </a:r>
            <a:r>
              <a:rPr lang="en-US" sz="1600" dirty="0"/>
              <a:t>1 bit	         3 bits		            	 </a:t>
            </a:r>
            <a:r>
              <a:rPr lang="en-US" sz="1600" dirty="0" smtClean="0"/>
              <a:t>            4 </a:t>
            </a:r>
            <a:r>
              <a:rPr lang="en-US" sz="1600" dirty="0"/>
              <a:t>bits</a:t>
            </a:r>
          </a:p>
        </p:txBody>
      </p:sp>
      <p:sp>
        <p:nvSpPr>
          <p:cNvPr id="34" name="Rectangle 2"/>
          <p:cNvSpPr txBox="1">
            <a:spLocks noChangeArrowheads="1"/>
          </p:cNvSpPr>
          <p:nvPr/>
        </p:nvSpPr>
        <p:spPr>
          <a:xfrm>
            <a:off x="609600" y="-24"/>
            <a:ext cx="7772400" cy="1000125"/>
          </a:xfrm>
          <a:prstGeom prst="rect">
            <a:avLst/>
          </a:prstGeom>
        </p:spPr>
        <p:txBody>
          <a:bodyPr/>
          <a:lstStyle/>
          <a:p>
            <a:pPr algn="ctr">
              <a:defRPr/>
            </a:pPr>
            <a:r>
              <a:rPr lang="en-US" sz="4400" b="1" kern="0" dirty="0">
                <a:solidFill>
                  <a:schemeClr val="bg1"/>
                </a:solidFill>
                <a:latin typeface="+mj-lt"/>
                <a:ea typeface="+mj-ea"/>
                <a:cs typeface="+mj-cs"/>
              </a:rPr>
              <a:t>AAL 1</a:t>
            </a:r>
          </a:p>
        </p:txBody>
      </p:sp>
      <p:sp>
        <p:nvSpPr>
          <p:cNvPr id="35"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2"/>
          <p:cNvSpPr txBox="1">
            <a:spLocks noChangeArrowheads="1"/>
          </p:cNvSpPr>
          <p:nvPr/>
        </p:nvSpPr>
        <p:spPr bwMode="auto">
          <a:xfrm>
            <a:off x="6080125" y="1627188"/>
            <a:ext cx="488950"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a:t>
            </a:r>
          </a:p>
        </p:txBody>
      </p:sp>
      <p:sp>
        <p:nvSpPr>
          <p:cNvPr id="29701" name="Text Box 3"/>
          <p:cNvSpPr txBox="1">
            <a:spLocks noChangeArrowheads="1"/>
          </p:cNvSpPr>
          <p:nvPr/>
        </p:nvSpPr>
        <p:spPr bwMode="auto">
          <a:xfrm>
            <a:off x="635000" y="1447800"/>
            <a:ext cx="13335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Higher layer</a:t>
            </a:r>
          </a:p>
        </p:txBody>
      </p:sp>
      <p:sp>
        <p:nvSpPr>
          <p:cNvPr id="29702" name="Text Box 4"/>
          <p:cNvSpPr txBox="1">
            <a:spLocks noChangeArrowheads="1"/>
          </p:cNvSpPr>
          <p:nvPr/>
        </p:nvSpPr>
        <p:spPr bwMode="auto">
          <a:xfrm>
            <a:off x="7069138" y="1443038"/>
            <a:ext cx="1720850" cy="366712"/>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User data stream</a:t>
            </a:r>
          </a:p>
        </p:txBody>
      </p:sp>
      <p:sp>
        <p:nvSpPr>
          <p:cNvPr id="29703" name="Text Box 5"/>
          <p:cNvSpPr txBox="1">
            <a:spLocks noChangeArrowheads="1"/>
          </p:cNvSpPr>
          <p:nvPr/>
        </p:nvSpPr>
        <p:spPr bwMode="auto">
          <a:xfrm>
            <a:off x="198438" y="2406650"/>
            <a:ext cx="1963737" cy="641350"/>
          </a:xfrm>
          <a:prstGeom prst="rect">
            <a:avLst/>
          </a:prstGeom>
          <a:noFill/>
          <a:ln w="9525">
            <a:noFill/>
            <a:miter lim="800000"/>
            <a:headEnd/>
            <a:tailEnd/>
          </a:ln>
        </p:spPr>
        <p:txBody>
          <a:bodyPr anchor="ctr">
            <a:spAutoFit/>
          </a:bodyPr>
          <a:lstStyle/>
          <a:p>
            <a:pPr algn="ctr" eaLnBrk="0" hangingPunct="0">
              <a:spcBef>
                <a:spcPct val="50000"/>
              </a:spcBef>
            </a:pPr>
            <a:r>
              <a:rPr lang="en-US" sz="1800"/>
              <a:t>Convergence sublayer</a:t>
            </a:r>
          </a:p>
        </p:txBody>
      </p:sp>
      <p:sp>
        <p:nvSpPr>
          <p:cNvPr id="29704" name="Text Box 6"/>
          <p:cNvSpPr txBox="1">
            <a:spLocks noChangeArrowheads="1"/>
          </p:cNvSpPr>
          <p:nvPr/>
        </p:nvSpPr>
        <p:spPr bwMode="auto">
          <a:xfrm>
            <a:off x="198438" y="3595688"/>
            <a:ext cx="1963737"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SAR sublayer</a:t>
            </a:r>
          </a:p>
        </p:txBody>
      </p:sp>
      <p:sp>
        <p:nvSpPr>
          <p:cNvPr id="29705" name="Text Box 7"/>
          <p:cNvSpPr txBox="1">
            <a:spLocks noChangeArrowheads="1"/>
          </p:cNvSpPr>
          <p:nvPr/>
        </p:nvSpPr>
        <p:spPr bwMode="auto">
          <a:xfrm>
            <a:off x="198438" y="4662488"/>
            <a:ext cx="1963737"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ATM layer</a:t>
            </a:r>
          </a:p>
        </p:txBody>
      </p:sp>
      <p:sp>
        <p:nvSpPr>
          <p:cNvPr id="29706" name="Text Box 8"/>
          <p:cNvSpPr txBox="1">
            <a:spLocks noChangeArrowheads="1"/>
          </p:cNvSpPr>
          <p:nvPr/>
        </p:nvSpPr>
        <p:spPr bwMode="auto">
          <a:xfrm>
            <a:off x="6996113" y="2355850"/>
            <a:ext cx="10668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CS PDUs</a:t>
            </a:r>
          </a:p>
        </p:txBody>
      </p:sp>
      <p:sp>
        <p:nvSpPr>
          <p:cNvPr id="29707" name="Text Box 9"/>
          <p:cNvSpPr txBox="1">
            <a:spLocks noChangeArrowheads="1"/>
          </p:cNvSpPr>
          <p:nvPr/>
        </p:nvSpPr>
        <p:spPr bwMode="auto">
          <a:xfrm>
            <a:off x="6983413" y="3340100"/>
            <a:ext cx="12319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SAR PDUs</a:t>
            </a:r>
          </a:p>
        </p:txBody>
      </p:sp>
      <p:sp>
        <p:nvSpPr>
          <p:cNvPr id="29708" name="Text Box 10"/>
          <p:cNvSpPr txBox="1">
            <a:spLocks noChangeArrowheads="1"/>
          </p:cNvSpPr>
          <p:nvPr/>
        </p:nvSpPr>
        <p:spPr bwMode="auto">
          <a:xfrm>
            <a:off x="6934200" y="4530725"/>
            <a:ext cx="12192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ATM Cells</a:t>
            </a:r>
          </a:p>
        </p:txBody>
      </p:sp>
      <p:sp>
        <p:nvSpPr>
          <p:cNvPr id="29709" name="Line 11"/>
          <p:cNvSpPr>
            <a:spLocks noChangeShapeType="1"/>
          </p:cNvSpPr>
          <p:nvPr/>
        </p:nvSpPr>
        <p:spPr bwMode="auto">
          <a:xfrm>
            <a:off x="2139950" y="2155825"/>
            <a:ext cx="4725988" cy="0"/>
          </a:xfrm>
          <a:prstGeom prst="line">
            <a:avLst/>
          </a:prstGeom>
          <a:noFill/>
          <a:ln w="9525">
            <a:solidFill>
              <a:schemeClr val="tx1"/>
            </a:solidFill>
            <a:round/>
            <a:headEnd/>
            <a:tailEnd/>
          </a:ln>
        </p:spPr>
        <p:txBody>
          <a:bodyPr wrap="none" anchor="ctr"/>
          <a:lstStyle/>
          <a:p>
            <a:endParaRPr lang="en-US"/>
          </a:p>
        </p:txBody>
      </p:sp>
      <p:grpSp>
        <p:nvGrpSpPr>
          <p:cNvPr id="2" name="Group 12"/>
          <p:cNvGrpSpPr>
            <a:grpSpLocks/>
          </p:cNvGrpSpPr>
          <p:nvPr/>
        </p:nvGrpSpPr>
        <p:grpSpPr bwMode="auto">
          <a:xfrm>
            <a:off x="3105150" y="2520950"/>
            <a:ext cx="530225" cy="682625"/>
            <a:chOff x="1923" y="1195"/>
            <a:chExt cx="334" cy="430"/>
          </a:xfrm>
        </p:grpSpPr>
        <p:sp>
          <p:nvSpPr>
            <p:cNvPr id="29767" name="Rectangle 13"/>
            <p:cNvSpPr>
              <a:spLocks noChangeArrowheads="1"/>
            </p:cNvSpPr>
            <p:nvPr/>
          </p:nvSpPr>
          <p:spPr bwMode="auto">
            <a:xfrm>
              <a:off x="1923" y="1195"/>
              <a:ext cx="334" cy="228"/>
            </a:xfrm>
            <a:prstGeom prst="rect">
              <a:avLst/>
            </a:prstGeom>
            <a:noFill/>
            <a:ln w="19050">
              <a:solidFill>
                <a:schemeClr val="tx1"/>
              </a:solidFill>
              <a:miter lim="800000"/>
              <a:headEnd/>
              <a:tailEnd/>
            </a:ln>
          </p:spPr>
          <p:txBody>
            <a:bodyPr wrap="none" anchor="ctr"/>
            <a:lstStyle/>
            <a:p>
              <a:endParaRPr lang="en-US"/>
            </a:p>
          </p:txBody>
        </p:sp>
        <p:sp>
          <p:nvSpPr>
            <p:cNvPr id="29768" name="Text Box 14"/>
            <p:cNvSpPr txBox="1">
              <a:spLocks noChangeArrowheads="1"/>
            </p:cNvSpPr>
            <p:nvPr/>
          </p:nvSpPr>
          <p:spPr bwMode="auto">
            <a:xfrm>
              <a:off x="1956" y="1433"/>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grpSp>
        <p:nvGrpSpPr>
          <p:cNvPr id="3" name="Group 15"/>
          <p:cNvGrpSpPr>
            <a:grpSpLocks/>
          </p:cNvGrpSpPr>
          <p:nvPr/>
        </p:nvGrpSpPr>
        <p:grpSpPr bwMode="auto">
          <a:xfrm>
            <a:off x="4389438" y="2500313"/>
            <a:ext cx="530225" cy="687387"/>
            <a:chOff x="2640" y="1182"/>
            <a:chExt cx="334" cy="433"/>
          </a:xfrm>
        </p:grpSpPr>
        <p:sp>
          <p:nvSpPr>
            <p:cNvPr id="29765" name="Rectangle 16"/>
            <p:cNvSpPr>
              <a:spLocks noChangeArrowheads="1"/>
            </p:cNvSpPr>
            <p:nvPr/>
          </p:nvSpPr>
          <p:spPr bwMode="auto">
            <a:xfrm>
              <a:off x="2640" y="1182"/>
              <a:ext cx="334" cy="228"/>
            </a:xfrm>
            <a:prstGeom prst="rect">
              <a:avLst/>
            </a:prstGeom>
            <a:noFill/>
            <a:ln w="19050">
              <a:solidFill>
                <a:schemeClr val="tx1"/>
              </a:solidFill>
              <a:miter lim="800000"/>
              <a:headEnd/>
              <a:tailEnd/>
            </a:ln>
          </p:spPr>
          <p:txBody>
            <a:bodyPr wrap="none" anchor="ctr"/>
            <a:lstStyle/>
            <a:p>
              <a:endParaRPr lang="en-US"/>
            </a:p>
          </p:txBody>
        </p:sp>
        <p:sp>
          <p:nvSpPr>
            <p:cNvPr id="29766" name="Text Box 17"/>
            <p:cNvSpPr txBox="1">
              <a:spLocks noChangeArrowheads="1"/>
            </p:cNvSpPr>
            <p:nvPr/>
          </p:nvSpPr>
          <p:spPr bwMode="auto">
            <a:xfrm>
              <a:off x="2683" y="1423"/>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grpSp>
        <p:nvGrpSpPr>
          <p:cNvPr id="4" name="Group 18"/>
          <p:cNvGrpSpPr>
            <a:grpSpLocks/>
          </p:cNvGrpSpPr>
          <p:nvPr/>
        </p:nvGrpSpPr>
        <p:grpSpPr bwMode="auto">
          <a:xfrm>
            <a:off x="5648325" y="2492375"/>
            <a:ext cx="530225" cy="666750"/>
            <a:chOff x="3433" y="1177"/>
            <a:chExt cx="334" cy="420"/>
          </a:xfrm>
        </p:grpSpPr>
        <p:sp>
          <p:nvSpPr>
            <p:cNvPr id="29763" name="Rectangle 19"/>
            <p:cNvSpPr>
              <a:spLocks noChangeArrowheads="1"/>
            </p:cNvSpPr>
            <p:nvPr/>
          </p:nvSpPr>
          <p:spPr bwMode="auto">
            <a:xfrm>
              <a:off x="3433" y="1177"/>
              <a:ext cx="334" cy="228"/>
            </a:xfrm>
            <a:prstGeom prst="rect">
              <a:avLst/>
            </a:prstGeom>
            <a:noFill/>
            <a:ln w="19050">
              <a:solidFill>
                <a:schemeClr val="tx1"/>
              </a:solidFill>
              <a:miter lim="800000"/>
              <a:headEnd/>
              <a:tailEnd/>
            </a:ln>
          </p:spPr>
          <p:txBody>
            <a:bodyPr wrap="none" anchor="ctr"/>
            <a:lstStyle/>
            <a:p>
              <a:endParaRPr lang="en-US"/>
            </a:p>
          </p:txBody>
        </p:sp>
        <p:sp>
          <p:nvSpPr>
            <p:cNvPr id="29764" name="Text Box 20"/>
            <p:cNvSpPr txBox="1">
              <a:spLocks noChangeArrowheads="1"/>
            </p:cNvSpPr>
            <p:nvPr/>
          </p:nvSpPr>
          <p:spPr bwMode="auto">
            <a:xfrm>
              <a:off x="3455" y="1405"/>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sp>
        <p:nvSpPr>
          <p:cNvPr id="29713" name="Line 21"/>
          <p:cNvSpPr>
            <a:spLocks noChangeShapeType="1"/>
          </p:cNvSpPr>
          <p:nvPr/>
        </p:nvSpPr>
        <p:spPr bwMode="auto">
          <a:xfrm>
            <a:off x="2159000" y="3308350"/>
            <a:ext cx="4725988" cy="0"/>
          </a:xfrm>
          <a:prstGeom prst="line">
            <a:avLst/>
          </a:prstGeom>
          <a:noFill/>
          <a:ln w="9525">
            <a:solidFill>
              <a:schemeClr val="tx1"/>
            </a:solidFill>
            <a:round/>
            <a:headEnd/>
            <a:tailEnd/>
          </a:ln>
        </p:spPr>
        <p:txBody>
          <a:bodyPr wrap="none" anchor="ctr"/>
          <a:lstStyle/>
          <a:p>
            <a:endParaRPr lang="en-US"/>
          </a:p>
        </p:txBody>
      </p:sp>
      <p:sp>
        <p:nvSpPr>
          <p:cNvPr id="29714" name="Line 22"/>
          <p:cNvSpPr>
            <a:spLocks noChangeShapeType="1"/>
          </p:cNvSpPr>
          <p:nvPr/>
        </p:nvSpPr>
        <p:spPr bwMode="auto">
          <a:xfrm>
            <a:off x="2130425" y="4400550"/>
            <a:ext cx="4725988" cy="0"/>
          </a:xfrm>
          <a:prstGeom prst="line">
            <a:avLst/>
          </a:prstGeom>
          <a:noFill/>
          <a:ln w="9525">
            <a:solidFill>
              <a:schemeClr val="tx1"/>
            </a:solidFill>
            <a:round/>
            <a:headEnd/>
            <a:tailEnd/>
          </a:ln>
        </p:spPr>
        <p:txBody>
          <a:bodyPr wrap="none" anchor="ctr"/>
          <a:lstStyle/>
          <a:p>
            <a:endParaRPr lang="en-US"/>
          </a:p>
        </p:txBody>
      </p:sp>
      <p:grpSp>
        <p:nvGrpSpPr>
          <p:cNvPr id="5" name="Group 23"/>
          <p:cNvGrpSpPr>
            <a:grpSpLocks/>
          </p:cNvGrpSpPr>
          <p:nvPr/>
        </p:nvGrpSpPr>
        <p:grpSpPr bwMode="auto">
          <a:xfrm>
            <a:off x="2892425" y="3649663"/>
            <a:ext cx="725488" cy="647700"/>
            <a:chOff x="1697" y="1906"/>
            <a:chExt cx="457" cy="408"/>
          </a:xfrm>
        </p:grpSpPr>
        <p:sp>
          <p:nvSpPr>
            <p:cNvPr id="29760" name="Rectangle 24"/>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61" name="Text Box 25"/>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62" name="Line 26"/>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grpSp>
        <p:nvGrpSpPr>
          <p:cNvPr id="6" name="Group 27"/>
          <p:cNvGrpSpPr>
            <a:grpSpLocks/>
          </p:cNvGrpSpPr>
          <p:nvPr/>
        </p:nvGrpSpPr>
        <p:grpSpPr bwMode="auto">
          <a:xfrm>
            <a:off x="4189413" y="3632200"/>
            <a:ext cx="725487" cy="647700"/>
            <a:chOff x="1697" y="1906"/>
            <a:chExt cx="457" cy="408"/>
          </a:xfrm>
        </p:grpSpPr>
        <p:sp>
          <p:nvSpPr>
            <p:cNvPr id="29757" name="Rectangle 28"/>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58" name="Text Box 29"/>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59" name="Line 30"/>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grpSp>
        <p:nvGrpSpPr>
          <p:cNvPr id="7" name="Group 31"/>
          <p:cNvGrpSpPr>
            <a:grpSpLocks/>
          </p:cNvGrpSpPr>
          <p:nvPr/>
        </p:nvGrpSpPr>
        <p:grpSpPr bwMode="auto">
          <a:xfrm>
            <a:off x="5449888" y="3638550"/>
            <a:ext cx="725487" cy="647700"/>
            <a:chOff x="1697" y="1906"/>
            <a:chExt cx="457" cy="408"/>
          </a:xfrm>
        </p:grpSpPr>
        <p:sp>
          <p:nvSpPr>
            <p:cNvPr id="29754" name="Rectangle 32"/>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55" name="Text Box 33"/>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56" name="Line 34"/>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sp>
        <p:nvSpPr>
          <p:cNvPr id="29718" name="Text Box 35"/>
          <p:cNvSpPr txBox="1">
            <a:spLocks noChangeArrowheads="1"/>
          </p:cNvSpPr>
          <p:nvPr/>
        </p:nvSpPr>
        <p:spPr bwMode="auto">
          <a:xfrm>
            <a:off x="2871788" y="3671888"/>
            <a:ext cx="293687"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sp>
        <p:nvSpPr>
          <p:cNvPr id="29719" name="Text Box 36"/>
          <p:cNvSpPr txBox="1">
            <a:spLocks noChangeArrowheads="1"/>
          </p:cNvSpPr>
          <p:nvPr/>
        </p:nvSpPr>
        <p:spPr bwMode="auto">
          <a:xfrm>
            <a:off x="4156075" y="3667125"/>
            <a:ext cx="293688" cy="274638"/>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sp>
        <p:nvSpPr>
          <p:cNvPr id="29720" name="Text Box 37"/>
          <p:cNvSpPr txBox="1">
            <a:spLocks noChangeArrowheads="1"/>
          </p:cNvSpPr>
          <p:nvPr/>
        </p:nvSpPr>
        <p:spPr bwMode="auto">
          <a:xfrm>
            <a:off x="5418138" y="3662363"/>
            <a:ext cx="293687"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nvGrpSpPr>
          <p:cNvPr id="8" name="Group 38"/>
          <p:cNvGrpSpPr>
            <a:grpSpLocks/>
          </p:cNvGrpSpPr>
          <p:nvPr/>
        </p:nvGrpSpPr>
        <p:grpSpPr bwMode="auto">
          <a:xfrm>
            <a:off x="2686050" y="4624388"/>
            <a:ext cx="936625" cy="693737"/>
            <a:chOff x="2311" y="3204"/>
            <a:chExt cx="590" cy="437"/>
          </a:xfrm>
        </p:grpSpPr>
        <p:sp>
          <p:nvSpPr>
            <p:cNvPr id="29750" name="Rectangle 39"/>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51" name="Rectangle 40"/>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52" name="Text Box 41"/>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53" name="Text Box 42"/>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grpSp>
        <p:nvGrpSpPr>
          <p:cNvPr id="9" name="Group 43"/>
          <p:cNvGrpSpPr>
            <a:grpSpLocks/>
          </p:cNvGrpSpPr>
          <p:nvPr/>
        </p:nvGrpSpPr>
        <p:grpSpPr bwMode="auto">
          <a:xfrm>
            <a:off x="3962400" y="4621213"/>
            <a:ext cx="936625" cy="693737"/>
            <a:chOff x="2311" y="3204"/>
            <a:chExt cx="590" cy="437"/>
          </a:xfrm>
        </p:grpSpPr>
        <p:sp>
          <p:nvSpPr>
            <p:cNvPr id="29746" name="Rectangle 44"/>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47" name="Rectangle 45"/>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48" name="Text Box 46"/>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49" name="Text Box 47"/>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grpSp>
        <p:nvGrpSpPr>
          <p:cNvPr id="10" name="Group 48"/>
          <p:cNvGrpSpPr>
            <a:grpSpLocks/>
          </p:cNvGrpSpPr>
          <p:nvPr/>
        </p:nvGrpSpPr>
        <p:grpSpPr bwMode="auto">
          <a:xfrm>
            <a:off x="5262563" y="4640263"/>
            <a:ext cx="936625" cy="693737"/>
            <a:chOff x="2311" y="3204"/>
            <a:chExt cx="590" cy="437"/>
          </a:xfrm>
        </p:grpSpPr>
        <p:sp>
          <p:nvSpPr>
            <p:cNvPr id="29742" name="Rectangle 49"/>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43" name="Rectangle 50"/>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44" name="Text Box 51"/>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45" name="Text Box 52"/>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sp>
        <p:nvSpPr>
          <p:cNvPr id="29724" name="Line 53"/>
          <p:cNvSpPr>
            <a:spLocks noChangeShapeType="1"/>
          </p:cNvSpPr>
          <p:nvPr/>
        </p:nvSpPr>
        <p:spPr bwMode="auto">
          <a:xfrm>
            <a:off x="6167438" y="2854325"/>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5" name="Line 54"/>
          <p:cNvSpPr>
            <a:spLocks noChangeShapeType="1"/>
          </p:cNvSpPr>
          <p:nvPr/>
        </p:nvSpPr>
        <p:spPr bwMode="auto">
          <a:xfrm>
            <a:off x="6173788" y="399573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26" name="Line 55"/>
          <p:cNvSpPr>
            <a:spLocks noChangeShapeType="1"/>
          </p:cNvSpPr>
          <p:nvPr/>
        </p:nvSpPr>
        <p:spPr bwMode="auto">
          <a:xfrm>
            <a:off x="5480050" y="402748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27" name="Line 56"/>
          <p:cNvSpPr>
            <a:spLocks noChangeShapeType="1"/>
          </p:cNvSpPr>
          <p:nvPr/>
        </p:nvSpPr>
        <p:spPr bwMode="auto">
          <a:xfrm>
            <a:off x="5643563" y="2886075"/>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8" name="Line 57"/>
          <p:cNvSpPr>
            <a:spLocks noChangeShapeType="1"/>
          </p:cNvSpPr>
          <p:nvPr/>
        </p:nvSpPr>
        <p:spPr bwMode="auto">
          <a:xfrm>
            <a:off x="4914900" y="2894013"/>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9" name="Line 58"/>
          <p:cNvSpPr>
            <a:spLocks noChangeShapeType="1"/>
          </p:cNvSpPr>
          <p:nvPr/>
        </p:nvSpPr>
        <p:spPr bwMode="auto">
          <a:xfrm>
            <a:off x="4392613" y="2878138"/>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0" name="Line 59"/>
          <p:cNvSpPr>
            <a:spLocks noChangeShapeType="1"/>
          </p:cNvSpPr>
          <p:nvPr/>
        </p:nvSpPr>
        <p:spPr bwMode="auto">
          <a:xfrm>
            <a:off x="3605213" y="2909888"/>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1" name="Line 60"/>
          <p:cNvSpPr>
            <a:spLocks noChangeShapeType="1"/>
          </p:cNvSpPr>
          <p:nvPr/>
        </p:nvSpPr>
        <p:spPr bwMode="auto">
          <a:xfrm>
            <a:off x="3108325" y="2881313"/>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2" name="Line 61"/>
          <p:cNvSpPr>
            <a:spLocks noChangeShapeType="1"/>
          </p:cNvSpPr>
          <p:nvPr/>
        </p:nvSpPr>
        <p:spPr bwMode="auto">
          <a:xfrm>
            <a:off x="4884738" y="402431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3" name="Line 62"/>
          <p:cNvSpPr>
            <a:spLocks noChangeShapeType="1"/>
          </p:cNvSpPr>
          <p:nvPr/>
        </p:nvSpPr>
        <p:spPr bwMode="auto">
          <a:xfrm>
            <a:off x="4197350" y="401161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4" name="Line 63"/>
          <p:cNvSpPr>
            <a:spLocks noChangeShapeType="1"/>
          </p:cNvSpPr>
          <p:nvPr/>
        </p:nvSpPr>
        <p:spPr bwMode="auto">
          <a:xfrm>
            <a:off x="2914650" y="399573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5" name="Line 64"/>
          <p:cNvSpPr>
            <a:spLocks noChangeShapeType="1"/>
          </p:cNvSpPr>
          <p:nvPr/>
        </p:nvSpPr>
        <p:spPr bwMode="auto">
          <a:xfrm>
            <a:off x="3625850" y="406876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6" name="Text Box 65"/>
          <p:cNvSpPr txBox="1">
            <a:spLocks noChangeArrowheads="1"/>
          </p:cNvSpPr>
          <p:nvPr/>
        </p:nvSpPr>
        <p:spPr bwMode="auto">
          <a:xfrm>
            <a:off x="3552825" y="1646238"/>
            <a:ext cx="2378075" cy="336550"/>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b</a:t>
            </a:r>
            <a:r>
              <a:rPr lang="en-US" sz="1600" baseline="-25000"/>
              <a:t>1                      </a:t>
            </a:r>
            <a:r>
              <a:rPr lang="en-US" sz="1600"/>
              <a:t>b</a:t>
            </a:r>
            <a:r>
              <a:rPr lang="en-US" sz="1600" baseline="-25000"/>
              <a:t>2                       </a:t>
            </a:r>
            <a:r>
              <a:rPr lang="en-US" sz="1600"/>
              <a:t>b</a:t>
            </a:r>
            <a:r>
              <a:rPr lang="en-US" sz="1600" baseline="-25000"/>
              <a:t>3  </a:t>
            </a:r>
            <a:r>
              <a:rPr lang="en-US" sz="1800" b="1" baseline="-25000"/>
              <a:t> </a:t>
            </a:r>
            <a:endParaRPr lang="en-US" sz="1600" baseline="-25000"/>
          </a:p>
        </p:txBody>
      </p:sp>
      <p:sp>
        <p:nvSpPr>
          <p:cNvPr id="29738" name="Rectangle 68"/>
          <p:cNvSpPr>
            <a:spLocks noChangeArrowheads="1"/>
          </p:cNvSpPr>
          <p:nvPr/>
        </p:nvSpPr>
        <p:spPr bwMode="auto">
          <a:xfrm>
            <a:off x="3124200" y="3657600"/>
            <a:ext cx="533400" cy="3810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74" name="Rectangle 2"/>
          <p:cNvSpPr txBox="1">
            <a:spLocks noChangeArrowheads="1"/>
          </p:cNvSpPr>
          <p:nvPr/>
        </p:nvSpPr>
        <p:spPr>
          <a:xfrm>
            <a:off x="609600" y="142875"/>
            <a:ext cx="7772400" cy="1000125"/>
          </a:xfrm>
          <a:prstGeom prst="rect">
            <a:avLst/>
          </a:prstGeom>
        </p:spPr>
        <p:txBody>
          <a:bodyPr/>
          <a:lstStyle/>
          <a:p>
            <a:pPr algn="ctr">
              <a:defRPr/>
            </a:pPr>
            <a:r>
              <a:rPr lang="en-US" sz="4400" b="1" kern="0" dirty="0">
                <a:solidFill>
                  <a:schemeClr val="bg1"/>
                </a:solidFill>
                <a:effectLst>
                  <a:outerShdw blurRad="38100" dist="38100" dir="2700000" algn="tl">
                    <a:srgbClr val="000000">
                      <a:alpha val="43137"/>
                    </a:srgbClr>
                  </a:outerShdw>
                </a:effectLst>
                <a:latin typeface="+mj-lt"/>
                <a:ea typeface="+mj-ea"/>
                <a:cs typeface="+mj-cs"/>
              </a:rPr>
              <a:t>AAL 1</a:t>
            </a:r>
          </a:p>
        </p:txBody>
      </p:sp>
      <p:sp>
        <p:nvSpPr>
          <p:cNvPr id="73"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13" name="Footer Placeholder 12"/>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14" name="Slide Number Placeholder 13"/>
          <p:cNvSpPr>
            <a:spLocks noGrp="1"/>
          </p:cNvSpPr>
          <p:nvPr>
            <p:ph type="sldNum" sz="quarter" idx="11"/>
          </p:nvPr>
        </p:nvSpPr>
        <p:spPr/>
        <p:txBody>
          <a:bodyPr/>
          <a:lstStyle/>
          <a:p>
            <a:pPr>
              <a:defRPr/>
            </a:pPr>
            <a:fld id="{1A54BAB6-FEBD-4F64-A6D7-C50E0F3E21C7}"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1026"/>
          <p:cNvSpPr txBox="1">
            <a:spLocks noChangeArrowheads="1"/>
          </p:cNvSpPr>
          <p:nvPr/>
        </p:nvSpPr>
        <p:spPr bwMode="auto">
          <a:xfrm>
            <a:off x="76200" y="1152525"/>
            <a:ext cx="225425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dirty="0"/>
              <a:t>(a) CPCS-PDU format</a:t>
            </a:r>
          </a:p>
        </p:txBody>
      </p:sp>
      <p:sp>
        <p:nvSpPr>
          <p:cNvPr id="30725" name="Text Box 1027"/>
          <p:cNvSpPr txBox="1">
            <a:spLocks noChangeArrowheads="1"/>
          </p:cNvSpPr>
          <p:nvPr/>
        </p:nvSpPr>
        <p:spPr bwMode="auto">
          <a:xfrm>
            <a:off x="230188" y="3429000"/>
            <a:ext cx="219075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(b)  SAR PDU format</a:t>
            </a:r>
          </a:p>
        </p:txBody>
      </p:sp>
      <p:sp>
        <p:nvSpPr>
          <p:cNvPr id="30726" name="Rectangle 1028"/>
          <p:cNvSpPr>
            <a:spLocks noChangeArrowheads="1"/>
          </p:cNvSpPr>
          <p:nvPr/>
        </p:nvSpPr>
        <p:spPr bwMode="auto">
          <a:xfrm>
            <a:off x="114300" y="1917700"/>
            <a:ext cx="8747125" cy="669925"/>
          </a:xfrm>
          <a:prstGeom prst="rect">
            <a:avLst/>
          </a:prstGeom>
          <a:noFill/>
          <a:ln w="19050">
            <a:solidFill>
              <a:srgbClr val="000000"/>
            </a:solidFill>
            <a:miter lim="800000"/>
            <a:headEnd/>
            <a:tailEnd/>
          </a:ln>
        </p:spPr>
        <p:txBody>
          <a:bodyPr/>
          <a:lstStyle/>
          <a:p>
            <a:endParaRPr lang="en-US"/>
          </a:p>
        </p:txBody>
      </p:sp>
      <p:sp>
        <p:nvSpPr>
          <p:cNvPr id="30727" name="Rectangle 1029"/>
          <p:cNvSpPr>
            <a:spLocks noChangeArrowheads="1"/>
          </p:cNvSpPr>
          <p:nvPr/>
        </p:nvSpPr>
        <p:spPr bwMode="auto">
          <a:xfrm>
            <a:off x="142844" y="2122488"/>
            <a:ext cx="1981200" cy="244475"/>
          </a:xfrm>
          <a:prstGeom prst="rect">
            <a:avLst/>
          </a:prstGeom>
          <a:noFill/>
          <a:ln w="9525">
            <a:noFill/>
            <a:miter lim="800000"/>
            <a:headEnd/>
            <a:tailEnd/>
          </a:ln>
        </p:spPr>
        <p:txBody>
          <a:bodyPr lIns="0" tIns="0" rIns="0" bIns="0">
            <a:spAutoFit/>
          </a:bodyPr>
          <a:lstStyle/>
          <a:p>
            <a:pPr algn="l" eaLnBrk="0" hangingPunct="0"/>
            <a:r>
              <a:rPr lang="en-US" sz="1600" dirty="0"/>
              <a:t>CPI  </a:t>
            </a:r>
            <a:r>
              <a:rPr lang="en-US" sz="1600" dirty="0" err="1"/>
              <a:t>Btag</a:t>
            </a:r>
            <a:r>
              <a:rPr lang="en-US" sz="1600" dirty="0"/>
              <a:t> </a:t>
            </a:r>
            <a:r>
              <a:rPr lang="en-US" sz="1600" dirty="0" smtClean="0"/>
              <a:t> </a:t>
            </a:r>
            <a:r>
              <a:rPr lang="en-US" sz="1600" dirty="0" err="1"/>
              <a:t>BASize</a:t>
            </a:r>
            <a:endParaRPr lang="en-US" sz="1600" dirty="0"/>
          </a:p>
        </p:txBody>
      </p:sp>
      <p:sp>
        <p:nvSpPr>
          <p:cNvPr id="30728" name="Line 1030"/>
          <p:cNvSpPr>
            <a:spLocks noChangeShapeType="1"/>
          </p:cNvSpPr>
          <p:nvPr/>
        </p:nvSpPr>
        <p:spPr bwMode="auto">
          <a:xfrm flipH="1">
            <a:off x="522288" y="1916113"/>
            <a:ext cx="6350" cy="679450"/>
          </a:xfrm>
          <a:prstGeom prst="line">
            <a:avLst/>
          </a:prstGeom>
          <a:noFill/>
          <a:ln w="19050">
            <a:solidFill>
              <a:srgbClr val="000000"/>
            </a:solidFill>
            <a:round/>
            <a:headEnd/>
            <a:tailEnd/>
          </a:ln>
        </p:spPr>
        <p:txBody>
          <a:bodyPr/>
          <a:lstStyle/>
          <a:p>
            <a:endParaRPr lang="en-US"/>
          </a:p>
        </p:txBody>
      </p:sp>
      <p:sp>
        <p:nvSpPr>
          <p:cNvPr id="30729" name="Rectangle 1031"/>
          <p:cNvSpPr>
            <a:spLocks noChangeArrowheads="1"/>
          </p:cNvSpPr>
          <p:nvPr/>
        </p:nvSpPr>
        <p:spPr bwMode="auto">
          <a:xfrm>
            <a:off x="3322638" y="2162175"/>
            <a:ext cx="2246312" cy="244475"/>
          </a:xfrm>
          <a:prstGeom prst="rect">
            <a:avLst/>
          </a:prstGeom>
          <a:noFill/>
          <a:ln w="9525">
            <a:noFill/>
            <a:miter lim="800000"/>
            <a:headEnd/>
            <a:tailEnd/>
          </a:ln>
        </p:spPr>
        <p:txBody>
          <a:bodyPr lIns="0" tIns="0" rIns="0" bIns="0">
            <a:spAutoFit/>
          </a:bodyPr>
          <a:lstStyle/>
          <a:p>
            <a:pPr eaLnBrk="0" hangingPunct="0"/>
            <a:r>
              <a:rPr lang="en-US" sz="1600" b="1" dirty="0"/>
              <a:t>CPCS - PDU Payload</a:t>
            </a:r>
          </a:p>
        </p:txBody>
      </p:sp>
      <p:sp>
        <p:nvSpPr>
          <p:cNvPr id="30730" name="Rectangle 1032"/>
          <p:cNvSpPr>
            <a:spLocks noChangeArrowheads="1"/>
          </p:cNvSpPr>
          <p:nvPr/>
        </p:nvSpPr>
        <p:spPr bwMode="auto">
          <a:xfrm>
            <a:off x="133350" y="2651125"/>
            <a:ext cx="8907463" cy="553998"/>
          </a:xfrm>
          <a:prstGeom prst="rect">
            <a:avLst/>
          </a:prstGeom>
          <a:noFill/>
          <a:ln w="9525">
            <a:noFill/>
            <a:miter lim="800000"/>
            <a:headEnd/>
            <a:tailEnd/>
          </a:ln>
        </p:spPr>
        <p:txBody>
          <a:bodyPr lIns="0" tIns="0" rIns="0" bIns="0">
            <a:spAutoFit/>
          </a:bodyPr>
          <a:lstStyle/>
          <a:p>
            <a:pPr algn="l" eaLnBrk="0" hangingPunct="0"/>
            <a:r>
              <a:rPr lang="en-US" sz="1800" dirty="0" smtClean="0"/>
              <a:t> </a:t>
            </a:r>
            <a:r>
              <a:rPr lang="en-US" sz="1800" dirty="0"/>
              <a:t>1       1         2                           	1 - 65,535          	     </a:t>
            </a:r>
            <a:r>
              <a:rPr lang="en-US" sz="1800" dirty="0" smtClean="0"/>
              <a:t>             </a:t>
            </a:r>
            <a:r>
              <a:rPr lang="en-US" sz="1800" dirty="0"/>
              <a:t>0-3   1    1        2                      </a:t>
            </a:r>
            <a:r>
              <a:rPr lang="en-US" sz="1800" dirty="0" smtClean="0"/>
              <a:t>     	(</a:t>
            </a:r>
            <a:r>
              <a:rPr lang="en-US" sz="1800" dirty="0"/>
              <a:t>bytes)			</a:t>
            </a:r>
            <a:r>
              <a:rPr lang="en-US" sz="1800" dirty="0" smtClean="0"/>
              <a:t>    (</a:t>
            </a:r>
            <a:r>
              <a:rPr lang="en-US" sz="1800" dirty="0"/>
              <a:t>bytes</a:t>
            </a:r>
            <a:r>
              <a:rPr lang="en-US" sz="1800" dirty="0" smtClean="0"/>
              <a:t>) </a:t>
            </a:r>
            <a:r>
              <a:rPr lang="en-US" sz="1800" dirty="0"/>
              <a:t>		</a:t>
            </a:r>
            <a:r>
              <a:rPr lang="en-US" sz="1800" dirty="0" smtClean="0"/>
              <a:t>	(</a:t>
            </a:r>
            <a:r>
              <a:rPr lang="en-US" sz="1800" dirty="0"/>
              <a:t>bytes)</a:t>
            </a:r>
          </a:p>
        </p:txBody>
      </p:sp>
      <p:sp>
        <p:nvSpPr>
          <p:cNvPr id="30731" name="Rectangle 1033"/>
          <p:cNvSpPr>
            <a:spLocks noChangeArrowheads="1"/>
          </p:cNvSpPr>
          <p:nvPr/>
        </p:nvSpPr>
        <p:spPr bwMode="auto">
          <a:xfrm>
            <a:off x="7265988" y="2117725"/>
            <a:ext cx="1878012" cy="246221"/>
          </a:xfrm>
          <a:prstGeom prst="rect">
            <a:avLst/>
          </a:prstGeom>
          <a:noFill/>
          <a:ln w="9525">
            <a:noFill/>
            <a:miter lim="800000"/>
            <a:headEnd/>
            <a:tailEnd/>
          </a:ln>
        </p:spPr>
        <p:txBody>
          <a:bodyPr wrap="square" lIns="0" tIns="0" rIns="0" bIns="0">
            <a:spAutoFit/>
          </a:bodyPr>
          <a:lstStyle/>
          <a:p>
            <a:pPr algn="l" eaLnBrk="0" hangingPunct="0"/>
            <a:r>
              <a:rPr lang="en-US" sz="1600" dirty="0"/>
              <a:t>AL </a:t>
            </a:r>
            <a:r>
              <a:rPr lang="en-US" sz="1600" dirty="0" err="1" smtClean="0"/>
              <a:t>Etag</a:t>
            </a:r>
            <a:r>
              <a:rPr lang="en-US" sz="1600" dirty="0" smtClean="0"/>
              <a:t>  Length</a:t>
            </a:r>
            <a:endParaRPr lang="en-US" sz="1600" dirty="0"/>
          </a:p>
        </p:txBody>
      </p:sp>
      <p:sp>
        <p:nvSpPr>
          <p:cNvPr id="30732" name="Line 1034"/>
          <p:cNvSpPr>
            <a:spLocks noChangeShapeType="1"/>
          </p:cNvSpPr>
          <p:nvPr/>
        </p:nvSpPr>
        <p:spPr bwMode="auto">
          <a:xfrm flipH="1">
            <a:off x="1025525" y="1909763"/>
            <a:ext cx="6350" cy="679450"/>
          </a:xfrm>
          <a:prstGeom prst="line">
            <a:avLst/>
          </a:prstGeom>
          <a:noFill/>
          <a:ln w="19050">
            <a:solidFill>
              <a:srgbClr val="000000"/>
            </a:solidFill>
            <a:round/>
            <a:headEnd/>
            <a:tailEnd/>
          </a:ln>
        </p:spPr>
        <p:txBody>
          <a:bodyPr/>
          <a:lstStyle/>
          <a:p>
            <a:endParaRPr lang="en-US"/>
          </a:p>
        </p:txBody>
      </p:sp>
      <p:sp>
        <p:nvSpPr>
          <p:cNvPr id="30733" name="Line 1035"/>
          <p:cNvSpPr>
            <a:spLocks noChangeShapeType="1"/>
          </p:cNvSpPr>
          <p:nvPr/>
        </p:nvSpPr>
        <p:spPr bwMode="auto">
          <a:xfrm flipH="1">
            <a:off x="1909763" y="1903413"/>
            <a:ext cx="6350" cy="679450"/>
          </a:xfrm>
          <a:prstGeom prst="line">
            <a:avLst/>
          </a:prstGeom>
          <a:noFill/>
          <a:ln w="19050">
            <a:solidFill>
              <a:srgbClr val="000000"/>
            </a:solidFill>
            <a:round/>
            <a:headEnd/>
            <a:tailEnd/>
          </a:ln>
        </p:spPr>
        <p:txBody>
          <a:bodyPr/>
          <a:lstStyle/>
          <a:p>
            <a:endParaRPr lang="en-US"/>
          </a:p>
        </p:txBody>
      </p:sp>
      <p:sp>
        <p:nvSpPr>
          <p:cNvPr id="30734" name="Line 1036"/>
          <p:cNvSpPr>
            <a:spLocks noChangeShapeType="1"/>
          </p:cNvSpPr>
          <p:nvPr/>
        </p:nvSpPr>
        <p:spPr bwMode="auto">
          <a:xfrm flipH="1">
            <a:off x="7223125" y="1922463"/>
            <a:ext cx="6350" cy="679450"/>
          </a:xfrm>
          <a:prstGeom prst="line">
            <a:avLst/>
          </a:prstGeom>
          <a:noFill/>
          <a:ln w="19050">
            <a:solidFill>
              <a:srgbClr val="000000"/>
            </a:solidFill>
            <a:round/>
            <a:headEnd/>
            <a:tailEnd/>
          </a:ln>
        </p:spPr>
        <p:txBody>
          <a:bodyPr/>
          <a:lstStyle/>
          <a:p>
            <a:endParaRPr lang="en-US"/>
          </a:p>
        </p:txBody>
      </p:sp>
      <p:sp>
        <p:nvSpPr>
          <p:cNvPr id="30735" name="Line 1037"/>
          <p:cNvSpPr>
            <a:spLocks noChangeShapeType="1"/>
          </p:cNvSpPr>
          <p:nvPr/>
        </p:nvSpPr>
        <p:spPr bwMode="auto">
          <a:xfrm>
            <a:off x="7551738" y="1917700"/>
            <a:ext cx="6350" cy="666750"/>
          </a:xfrm>
          <a:prstGeom prst="line">
            <a:avLst/>
          </a:prstGeom>
          <a:noFill/>
          <a:ln w="19050">
            <a:solidFill>
              <a:srgbClr val="000000"/>
            </a:solidFill>
            <a:round/>
            <a:headEnd/>
            <a:tailEnd/>
          </a:ln>
        </p:spPr>
        <p:txBody>
          <a:bodyPr/>
          <a:lstStyle/>
          <a:p>
            <a:endParaRPr lang="en-US"/>
          </a:p>
        </p:txBody>
      </p:sp>
      <p:sp>
        <p:nvSpPr>
          <p:cNvPr id="30736" name="Line 1038"/>
          <p:cNvSpPr>
            <a:spLocks noChangeShapeType="1"/>
          </p:cNvSpPr>
          <p:nvPr/>
        </p:nvSpPr>
        <p:spPr bwMode="auto">
          <a:xfrm>
            <a:off x="8045450" y="1912938"/>
            <a:ext cx="6350" cy="666750"/>
          </a:xfrm>
          <a:prstGeom prst="line">
            <a:avLst/>
          </a:prstGeom>
          <a:noFill/>
          <a:ln w="19050">
            <a:solidFill>
              <a:srgbClr val="000000"/>
            </a:solidFill>
            <a:round/>
            <a:headEnd/>
            <a:tailEnd/>
          </a:ln>
        </p:spPr>
        <p:txBody>
          <a:bodyPr/>
          <a:lstStyle/>
          <a:p>
            <a:endParaRPr lang="en-US"/>
          </a:p>
        </p:txBody>
      </p:sp>
      <p:sp>
        <p:nvSpPr>
          <p:cNvPr id="30737" name="Line 1039"/>
          <p:cNvSpPr>
            <a:spLocks noChangeShapeType="1"/>
          </p:cNvSpPr>
          <p:nvPr/>
        </p:nvSpPr>
        <p:spPr bwMode="auto">
          <a:xfrm flipH="1">
            <a:off x="6813550" y="1928813"/>
            <a:ext cx="6350" cy="679450"/>
          </a:xfrm>
          <a:prstGeom prst="line">
            <a:avLst/>
          </a:prstGeom>
          <a:noFill/>
          <a:ln w="19050">
            <a:solidFill>
              <a:srgbClr val="000000"/>
            </a:solidFill>
            <a:round/>
            <a:headEnd/>
            <a:tailEnd/>
          </a:ln>
        </p:spPr>
        <p:txBody>
          <a:bodyPr/>
          <a:lstStyle/>
          <a:p>
            <a:endParaRPr lang="en-US"/>
          </a:p>
        </p:txBody>
      </p:sp>
      <p:sp>
        <p:nvSpPr>
          <p:cNvPr id="30738" name="Rectangle 1040"/>
          <p:cNvSpPr>
            <a:spLocks noChangeArrowheads="1"/>
          </p:cNvSpPr>
          <p:nvPr/>
        </p:nvSpPr>
        <p:spPr bwMode="auto">
          <a:xfrm>
            <a:off x="6877050" y="2132013"/>
            <a:ext cx="390525" cy="215444"/>
          </a:xfrm>
          <a:prstGeom prst="rect">
            <a:avLst/>
          </a:prstGeom>
          <a:noFill/>
          <a:ln w="9525">
            <a:noFill/>
            <a:miter lim="800000"/>
            <a:headEnd/>
            <a:tailEnd/>
          </a:ln>
        </p:spPr>
        <p:txBody>
          <a:bodyPr lIns="0" tIns="0" rIns="0" bIns="0">
            <a:spAutoFit/>
          </a:bodyPr>
          <a:lstStyle/>
          <a:p>
            <a:pPr eaLnBrk="0" hangingPunct="0"/>
            <a:r>
              <a:rPr lang="en-US" sz="1400" b="1" dirty="0"/>
              <a:t>Pad</a:t>
            </a:r>
          </a:p>
        </p:txBody>
      </p:sp>
      <p:sp>
        <p:nvSpPr>
          <p:cNvPr id="30739" name="Rectangle 1041"/>
          <p:cNvSpPr>
            <a:spLocks noChangeArrowheads="1"/>
          </p:cNvSpPr>
          <p:nvPr/>
        </p:nvSpPr>
        <p:spPr bwMode="auto">
          <a:xfrm>
            <a:off x="461963" y="1555750"/>
            <a:ext cx="847725" cy="274638"/>
          </a:xfrm>
          <a:prstGeom prst="rect">
            <a:avLst/>
          </a:prstGeom>
          <a:noFill/>
          <a:ln w="9525">
            <a:noFill/>
            <a:miter lim="800000"/>
            <a:headEnd/>
            <a:tailEnd/>
          </a:ln>
        </p:spPr>
        <p:txBody>
          <a:bodyPr lIns="0" tIns="0" rIns="0" bIns="0">
            <a:spAutoFit/>
          </a:bodyPr>
          <a:lstStyle/>
          <a:p>
            <a:pPr eaLnBrk="0" hangingPunct="0"/>
            <a:r>
              <a:rPr lang="en-US" sz="1800"/>
              <a:t>Header</a:t>
            </a:r>
          </a:p>
        </p:txBody>
      </p:sp>
      <p:sp>
        <p:nvSpPr>
          <p:cNvPr id="30740" name="Rectangle 1042"/>
          <p:cNvSpPr>
            <a:spLocks noChangeArrowheads="1"/>
          </p:cNvSpPr>
          <p:nvPr/>
        </p:nvSpPr>
        <p:spPr bwMode="auto">
          <a:xfrm>
            <a:off x="7550150" y="1539875"/>
            <a:ext cx="847725" cy="274638"/>
          </a:xfrm>
          <a:prstGeom prst="rect">
            <a:avLst/>
          </a:prstGeom>
          <a:noFill/>
          <a:ln w="9525">
            <a:noFill/>
            <a:miter lim="800000"/>
            <a:headEnd/>
            <a:tailEnd/>
          </a:ln>
        </p:spPr>
        <p:txBody>
          <a:bodyPr lIns="0" tIns="0" rIns="0" bIns="0">
            <a:spAutoFit/>
          </a:bodyPr>
          <a:lstStyle/>
          <a:p>
            <a:pPr eaLnBrk="0" hangingPunct="0"/>
            <a:r>
              <a:rPr lang="en-US" sz="1800"/>
              <a:t>Trailer</a:t>
            </a:r>
          </a:p>
        </p:txBody>
      </p:sp>
      <p:sp>
        <p:nvSpPr>
          <p:cNvPr id="30741" name="Line 1043"/>
          <p:cNvSpPr>
            <a:spLocks noChangeShapeType="1"/>
          </p:cNvSpPr>
          <p:nvPr/>
        </p:nvSpPr>
        <p:spPr bwMode="auto">
          <a:xfrm>
            <a:off x="1308100" y="1698625"/>
            <a:ext cx="601663" cy="0"/>
          </a:xfrm>
          <a:prstGeom prst="line">
            <a:avLst/>
          </a:prstGeom>
          <a:noFill/>
          <a:ln w="9525">
            <a:solidFill>
              <a:schemeClr val="tx1"/>
            </a:solidFill>
            <a:round/>
            <a:headEnd/>
            <a:tailEnd type="triangle" w="med" len="med"/>
          </a:ln>
        </p:spPr>
        <p:txBody>
          <a:bodyPr wrap="none" anchor="ctr"/>
          <a:lstStyle/>
          <a:p>
            <a:endParaRPr lang="en-US"/>
          </a:p>
        </p:txBody>
      </p:sp>
      <p:sp>
        <p:nvSpPr>
          <p:cNvPr id="30742" name="Line 1044"/>
          <p:cNvSpPr>
            <a:spLocks noChangeShapeType="1"/>
          </p:cNvSpPr>
          <p:nvPr/>
        </p:nvSpPr>
        <p:spPr bwMode="auto">
          <a:xfrm flipH="1">
            <a:off x="150813" y="1698625"/>
            <a:ext cx="288925" cy="0"/>
          </a:xfrm>
          <a:prstGeom prst="line">
            <a:avLst/>
          </a:prstGeom>
          <a:noFill/>
          <a:ln w="9525">
            <a:solidFill>
              <a:schemeClr val="tx1"/>
            </a:solidFill>
            <a:round/>
            <a:headEnd/>
            <a:tailEnd type="triangle" w="med" len="med"/>
          </a:ln>
        </p:spPr>
        <p:txBody>
          <a:bodyPr wrap="none" anchor="ctr"/>
          <a:lstStyle/>
          <a:p>
            <a:endParaRPr lang="en-US"/>
          </a:p>
        </p:txBody>
      </p:sp>
      <p:sp>
        <p:nvSpPr>
          <p:cNvPr id="30743" name="Line 1045"/>
          <p:cNvSpPr>
            <a:spLocks noChangeShapeType="1"/>
          </p:cNvSpPr>
          <p:nvPr/>
        </p:nvSpPr>
        <p:spPr bwMode="auto">
          <a:xfrm flipH="1">
            <a:off x="7240588" y="1695450"/>
            <a:ext cx="301625" cy="3175"/>
          </a:xfrm>
          <a:prstGeom prst="line">
            <a:avLst/>
          </a:prstGeom>
          <a:noFill/>
          <a:ln w="9525">
            <a:solidFill>
              <a:schemeClr val="tx1"/>
            </a:solidFill>
            <a:round/>
            <a:headEnd/>
            <a:tailEnd type="triangle" w="med" len="med"/>
          </a:ln>
        </p:spPr>
        <p:txBody>
          <a:bodyPr wrap="none" anchor="ctr"/>
          <a:lstStyle/>
          <a:p>
            <a:endParaRPr lang="en-US"/>
          </a:p>
        </p:txBody>
      </p:sp>
      <p:sp>
        <p:nvSpPr>
          <p:cNvPr id="30744" name="Line 1046"/>
          <p:cNvSpPr>
            <a:spLocks noChangeShapeType="1"/>
          </p:cNvSpPr>
          <p:nvPr/>
        </p:nvSpPr>
        <p:spPr bwMode="auto">
          <a:xfrm>
            <a:off x="8240713" y="1698625"/>
            <a:ext cx="615950" cy="0"/>
          </a:xfrm>
          <a:prstGeom prst="line">
            <a:avLst/>
          </a:prstGeom>
          <a:noFill/>
          <a:ln w="9525">
            <a:solidFill>
              <a:schemeClr val="tx1"/>
            </a:solidFill>
            <a:round/>
            <a:headEnd/>
            <a:tailEnd type="triangle" w="med" len="med"/>
          </a:ln>
        </p:spPr>
        <p:txBody>
          <a:bodyPr wrap="none" anchor="ctr"/>
          <a:lstStyle/>
          <a:p>
            <a:endParaRPr lang="en-US"/>
          </a:p>
        </p:txBody>
      </p:sp>
      <p:sp>
        <p:nvSpPr>
          <p:cNvPr id="30745" name="Rectangle 1047"/>
          <p:cNvSpPr>
            <a:spLocks noChangeArrowheads="1"/>
          </p:cNvSpPr>
          <p:nvPr/>
        </p:nvSpPr>
        <p:spPr bwMode="auto">
          <a:xfrm>
            <a:off x="779463" y="4579938"/>
            <a:ext cx="7935941" cy="706450"/>
          </a:xfrm>
          <a:prstGeom prst="rect">
            <a:avLst/>
          </a:prstGeom>
          <a:noFill/>
          <a:ln w="19050">
            <a:solidFill>
              <a:srgbClr val="000000"/>
            </a:solidFill>
            <a:miter lim="800000"/>
            <a:headEnd/>
            <a:tailEnd/>
          </a:ln>
        </p:spPr>
        <p:txBody>
          <a:bodyPr/>
          <a:lstStyle/>
          <a:p>
            <a:endParaRPr lang="en-US"/>
          </a:p>
        </p:txBody>
      </p:sp>
      <p:sp>
        <p:nvSpPr>
          <p:cNvPr id="30746" name="Rectangle 1048"/>
          <p:cNvSpPr>
            <a:spLocks noChangeArrowheads="1"/>
          </p:cNvSpPr>
          <p:nvPr/>
        </p:nvSpPr>
        <p:spPr bwMode="auto">
          <a:xfrm>
            <a:off x="825500" y="4797425"/>
            <a:ext cx="1981200" cy="244475"/>
          </a:xfrm>
          <a:prstGeom prst="rect">
            <a:avLst/>
          </a:prstGeom>
          <a:noFill/>
          <a:ln w="9525">
            <a:noFill/>
            <a:miter lim="800000"/>
            <a:headEnd/>
            <a:tailEnd/>
          </a:ln>
        </p:spPr>
        <p:txBody>
          <a:bodyPr lIns="0" tIns="0" rIns="0" bIns="0">
            <a:spAutoFit/>
          </a:bodyPr>
          <a:lstStyle/>
          <a:p>
            <a:pPr algn="l" eaLnBrk="0" hangingPunct="0"/>
            <a:r>
              <a:rPr lang="en-US" sz="1600" dirty="0" smtClean="0"/>
              <a:t>ST </a:t>
            </a:r>
            <a:r>
              <a:rPr lang="en-US" sz="1600" dirty="0"/>
              <a:t>SN  </a:t>
            </a:r>
            <a:r>
              <a:rPr lang="en-US" sz="1600" dirty="0" smtClean="0"/>
              <a:t> MID</a:t>
            </a:r>
            <a:endParaRPr lang="en-US" sz="1600" dirty="0"/>
          </a:p>
        </p:txBody>
      </p:sp>
      <p:sp>
        <p:nvSpPr>
          <p:cNvPr id="30747" name="Line 1049"/>
          <p:cNvSpPr>
            <a:spLocks noChangeShapeType="1"/>
          </p:cNvSpPr>
          <p:nvPr/>
        </p:nvSpPr>
        <p:spPr bwMode="auto">
          <a:xfrm flipH="1">
            <a:off x="1122363" y="4591050"/>
            <a:ext cx="6350" cy="679450"/>
          </a:xfrm>
          <a:prstGeom prst="line">
            <a:avLst/>
          </a:prstGeom>
          <a:noFill/>
          <a:ln w="19050">
            <a:solidFill>
              <a:srgbClr val="000000"/>
            </a:solidFill>
            <a:round/>
            <a:headEnd/>
            <a:tailEnd/>
          </a:ln>
        </p:spPr>
        <p:txBody>
          <a:bodyPr/>
          <a:lstStyle/>
          <a:p>
            <a:endParaRPr lang="en-US"/>
          </a:p>
        </p:txBody>
      </p:sp>
      <p:sp>
        <p:nvSpPr>
          <p:cNvPr id="30748" name="Rectangle 1050"/>
          <p:cNvSpPr>
            <a:spLocks noChangeArrowheads="1"/>
          </p:cNvSpPr>
          <p:nvPr/>
        </p:nvSpPr>
        <p:spPr bwMode="auto">
          <a:xfrm>
            <a:off x="3325819" y="4824413"/>
            <a:ext cx="2246313" cy="244475"/>
          </a:xfrm>
          <a:prstGeom prst="rect">
            <a:avLst/>
          </a:prstGeom>
          <a:noFill/>
          <a:ln w="9525">
            <a:noFill/>
            <a:miter lim="800000"/>
            <a:headEnd/>
            <a:tailEnd/>
          </a:ln>
        </p:spPr>
        <p:txBody>
          <a:bodyPr lIns="0" tIns="0" rIns="0" bIns="0">
            <a:spAutoFit/>
          </a:bodyPr>
          <a:lstStyle/>
          <a:p>
            <a:pPr eaLnBrk="0" hangingPunct="0"/>
            <a:r>
              <a:rPr lang="en-US" sz="1600" b="1" dirty="0"/>
              <a:t>SAR - PDU Payload</a:t>
            </a:r>
          </a:p>
        </p:txBody>
      </p:sp>
      <p:sp>
        <p:nvSpPr>
          <p:cNvPr id="30749" name="Rectangle 1051"/>
          <p:cNvSpPr>
            <a:spLocks noChangeArrowheads="1"/>
          </p:cNvSpPr>
          <p:nvPr/>
        </p:nvSpPr>
        <p:spPr bwMode="auto">
          <a:xfrm>
            <a:off x="785786" y="5287962"/>
            <a:ext cx="8143932" cy="553998"/>
          </a:xfrm>
          <a:prstGeom prst="rect">
            <a:avLst/>
          </a:prstGeom>
          <a:noFill/>
          <a:ln w="9525">
            <a:noFill/>
            <a:miter lim="800000"/>
            <a:headEnd/>
            <a:tailEnd/>
          </a:ln>
        </p:spPr>
        <p:txBody>
          <a:bodyPr wrap="square" lIns="0" tIns="0" rIns="0" bIns="0">
            <a:spAutoFit/>
          </a:bodyPr>
          <a:lstStyle/>
          <a:p>
            <a:pPr algn="l" eaLnBrk="0" hangingPunct="0"/>
            <a:r>
              <a:rPr lang="en-US" sz="1800" dirty="0"/>
              <a:t>  </a:t>
            </a:r>
            <a:r>
              <a:rPr lang="en-US" sz="1800" dirty="0" smtClean="0"/>
              <a:t>2    </a:t>
            </a:r>
            <a:r>
              <a:rPr lang="en-US" sz="1800" dirty="0"/>
              <a:t>4    10                            44		            	     	       6     10        </a:t>
            </a:r>
            <a:r>
              <a:rPr lang="en-US" sz="1800" dirty="0" smtClean="0"/>
              <a:t>                                                                           (bits</a:t>
            </a:r>
            <a:r>
              <a:rPr lang="en-US" sz="1800" dirty="0"/>
              <a:t>)			(bytes)				       (</a:t>
            </a:r>
            <a:r>
              <a:rPr lang="en-US" sz="1800" dirty="0" smtClean="0"/>
              <a:t>bits)</a:t>
            </a:r>
            <a:endParaRPr lang="en-US" sz="1800" dirty="0"/>
          </a:p>
        </p:txBody>
      </p:sp>
      <p:sp>
        <p:nvSpPr>
          <p:cNvPr id="30750" name="Rectangle 1052"/>
          <p:cNvSpPr>
            <a:spLocks noChangeArrowheads="1"/>
          </p:cNvSpPr>
          <p:nvPr/>
        </p:nvSpPr>
        <p:spPr bwMode="auto">
          <a:xfrm>
            <a:off x="7508875" y="4779963"/>
            <a:ext cx="939800" cy="244475"/>
          </a:xfrm>
          <a:prstGeom prst="rect">
            <a:avLst/>
          </a:prstGeom>
          <a:noFill/>
          <a:ln w="9525">
            <a:noFill/>
            <a:miter lim="800000"/>
            <a:headEnd/>
            <a:tailEnd/>
          </a:ln>
        </p:spPr>
        <p:txBody>
          <a:bodyPr lIns="0" tIns="0" rIns="0" bIns="0">
            <a:spAutoFit/>
          </a:bodyPr>
          <a:lstStyle/>
          <a:p>
            <a:pPr eaLnBrk="0" hangingPunct="0"/>
            <a:r>
              <a:rPr lang="en-US" sz="1600" dirty="0"/>
              <a:t>LI   </a:t>
            </a:r>
            <a:r>
              <a:rPr lang="en-US" sz="1600" dirty="0" smtClean="0"/>
              <a:t>  CRC </a:t>
            </a:r>
            <a:endParaRPr lang="en-US" sz="1600" dirty="0"/>
          </a:p>
        </p:txBody>
      </p:sp>
      <p:sp>
        <p:nvSpPr>
          <p:cNvPr id="30751" name="Line 1053"/>
          <p:cNvSpPr>
            <a:spLocks noChangeShapeType="1"/>
          </p:cNvSpPr>
          <p:nvPr/>
        </p:nvSpPr>
        <p:spPr bwMode="auto">
          <a:xfrm flipH="1">
            <a:off x="1536700" y="4584700"/>
            <a:ext cx="6350" cy="679450"/>
          </a:xfrm>
          <a:prstGeom prst="line">
            <a:avLst/>
          </a:prstGeom>
          <a:noFill/>
          <a:ln w="19050">
            <a:solidFill>
              <a:srgbClr val="000000"/>
            </a:solidFill>
            <a:round/>
            <a:headEnd/>
            <a:tailEnd/>
          </a:ln>
        </p:spPr>
        <p:txBody>
          <a:bodyPr/>
          <a:lstStyle/>
          <a:p>
            <a:r>
              <a:rPr lang="en-US" dirty="0" smtClean="0"/>
              <a:t> </a:t>
            </a:r>
            <a:endParaRPr lang="en-US" dirty="0"/>
          </a:p>
        </p:txBody>
      </p:sp>
      <p:sp>
        <p:nvSpPr>
          <p:cNvPr id="30752" name="Line 1054"/>
          <p:cNvSpPr>
            <a:spLocks noChangeShapeType="1"/>
          </p:cNvSpPr>
          <p:nvPr/>
        </p:nvSpPr>
        <p:spPr bwMode="auto">
          <a:xfrm flipH="1">
            <a:off x="2208196" y="4578350"/>
            <a:ext cx="6350" cy="679450"/>
          </a:xfrm>
          <a:prstGeom prst="line">
            <a:avLst/>
          </a:prstGeom>
          <a:noFill/>
          <a:ln w="19050">
            <a:solidFill>
              <a:srgbClr val="000000"/>
            </a:solidFill>
            <a:round/>
            <a:headEnd/>
            <a:tailEnd/>
          </a:ln>
        </p:spPr>
        <p:txBody>
          <a:bodyPr/>
          <a:lstStyle/>
          <a:p>
            <a:endParaRPr lang="en-US"/>
          </a:p>
        </p:txBody>
      </p:sp>
      <p:sp>
        <p:nvSpPr>
          <p:cNvPr id="30753" name="Line 1055"/>
          <p:cNvSpPr>
            <a:spLocks noChangeShapeType="1"/>
          </p:cNvSpPr>
          <p:nvPr/>
        </p:nvSpPr>
        <p:spPr bwMode="auto">
          <a:xfrm>
            <a:off x="7923236" y="4586288"/>
            <a:ext cx="6350" cy="666750"/>
          </a:xfrm>
          <a:prstGeom prst="line">
            <a:avLst/>
          </a:prstGeom>
          <a:noFill/>
          <a:ln w="19050">
            <a:solidFill>
              <a:srgbClr val="000000"/>
            </a:solidFill>
            <a:round/>
            <a:headEnd/>
            <a:tailEnd/>
          </a:ln>
        </p:spPr>
        <p:txBody>
          <a:bodyPr/>
          <a:lstStyle/>
          <a:p>
            <a:endParaRPr lang="en-US"/>
          </a:p>
        </p:txBody>
      </p:sp>
      <p:sp>
        <p:nvSpPr>
          <p:cNvPr id="30754" name="Rectangle 1056"/>
          <p:cNvSpPr>
            <a:spLocks noChangeArrowheads="1"/>
          </p:cNvSpPr>
          <p:nvPr/>
        </p:nvSpPr>
        <p:spPr bwMode="auto">
          <a:xfrm>
            <a:off x="1085850" y="3905250"/>
            <a:ext cx="909638" cy="492443"/>
          </a:xfrm>
          <a:prstGeom prst="rect">
            <a:avLst/>
          </a:prstGeom>
          <a:noFill/>
          <a:ln w="9525">
            <a:noFill/>
            <a:miter lim="800000"/>
            <a:headEnd/>
            <a:tailEnd/>
          </a:ln>
        </p:spPr>
        <p:txBody>
          <a:bodyPr lIns="0" tIns="0" rIns="0" bIns="0">
            <a:spAutoFit/>
          </a:bodyPr>
          <a:lstStyle/>
          <a:p>
            <a:pPr eaLnBrk="0" hangingPunct="0"/>
            <a:r>
              <a:rPr lang="en-US" sz="1600" dirty="0"/>
              <a:t>Header  (2 bytes)</a:t>
            </a:r>
          </a:p>
        </p:txBody>
      </p:sp>
      <p:sp>
        <p:nvSpPr>
          <p:cNvPr id="30755" name="Rectangle 1057"/>
          <p:cNvSpPr>
            <a:spLocks noChangeArrowheads="1"/>
          </p:cNvSpPr>
          <p:nvPr/>
        </p:nvSpPr>
        <p:spPr bwMode="auto">
          <a:xfrm>
            <a:off x="7535863" y="3936689"/>
            <a:ext cx="922337" cy="492443"/>
          </a:xfrm>
          <a:prstGeom prst="rect">
            <a:avLst/>
          </a:prstGeom>
          <a:noFill/>
          <a:ln w="9525">
            <a:noFill/>
            <a:miter lim="800000"/>
            <a:headEnd/>
            <a:tailEnd/>
          </a:ln>
        </p:spPr>
        <p:txBody>
          <a:bodyPr lIns="0" tIns="0" rIns="0" bIns="0">
            <a:spAutoFit/>
          </a:bodyPr>
          <a:lstStyle/>
          <a:p>
            <a:pPr eaLnBrk="0" hangingPunct="0"/>
            <a:r>
              <a:rPr lang="en-US" sz="1600" dirty="0"/>
              <a:t>Trailer  (2 bytes)</a:t>
            </a:r>
          </a:p>
        </p:txBody>
      </p:sp>
      <p:sp>
        <p:nvSpPr>
          <p:cNvPr id="30756" name="Line 1058"/>
          <p:cNvSpPr>
            <a:spLocks noChangeShapeType="1"/>
          </p:cNvSpPr>
          <p:nvPr/>
        </p:nvSpPr>
        <p:spPr bwMode="auto">
          <a:xfrm>
            <a:off x="1855788" y="4048125"/>
            <a:ext cx="287337" cy="1588"/>
          </a:xfrm>
          <a:prstGeom prst="line">
            <a:avLst/>
          </a:prstGeom>
          <a:noFill/>
          <a:ln w="9525">
            <a:solidFill>
              <a:schemeClr val="tx1"/>
            </a:solidFill>
            <a:round/>
            <a:headEnd/>
            <a:tailEnd type="triangle" w="med" len="med"/>
          </a:ln>
        </p:spPr>
        <p:txBody>
          <a:bodyPr wrap="none" anchor="ctr"/>
          <a:lstStyle/>
          <a:p>
            <a:endParaRPr lang="en-US"/>
          </a:p>
        </p:txBody>
      </p:sp>
      <p:sp>
        <p:nvSpPr>
          <p:cNvPr id="30757" name="Line 1059"/>
          <p:cNvSpPr>
            <a:spLocks noChangeShapeType="1"/>
          </p:cNvSpPr>
          <p:nvPr/>
        </p:nvSpPr>
        <p:spPr bwMode="auto">
          <a:xfrm flipH="1">
            <a:off x="774700" y="4048125"/>
            <a:ext cx="288925" cy="1588"/>
          </a:xfrm>
          <a:prstGeom prst="line">
            <a:avLst/>
          </a:prstGeom>
          <a:noFill/>
          <a:ln w="9525">
            <a:solidFill>
              <a:schemeClr val="tx1"/>
            </a:solidFill>
            <a:round/>
            <a:headEnd/>
            <a:tailEnd type="triangle" w="med" len="med"/>
          </a:ln>
        </p:spPr>
        <p:txBody>
          <a:bodyPr wrap="none" anchor="ctr"/>
          <a:lstStyle/>
          <a:p>
            <a:endParaRPr lang="en-US"/>
          </a:p>
        </p:txBody>
      </p:sp>
      <p:sp>
        <p:nvSpPr>
          <p:cNvPr id="30758" name="Line 1060"/>
          <p:cNvSpPr>
            <a:spLocks noChangeShapeType="1"/>
          </p:cNvSpPr>
          <p:nvPr/>
        </p:nvSpPr>
        <p:spPr bwMode="auto">
          <a:xfrm>
            <a:off x="8496329" y="4097338"/>
            <a:ext cx="219075" cy="1587"/>
          </a:xfrm>
          <a:prstGeom prst="line">
            <a:avLst/>
          </a:prstGeom>
          <a:noFill/>
          <a:ln w="9525">
            <a:solidFill>
              <a:schemeClr val="tx1"/>
            </a:solidFill>
            <a:round/>
            <a:headEnd/>
            <a:tailEnd type="triangle" w="med" len="med"/>
          </a:ln>
        </p:spPr>
        <p:txBody>
          <a:bodyPr wrap="none" anchor="ctr"/>
          <a:lstStyle/>
          <a:p>
            <a:endParaRPr lang="en-US"/>
          </a:p>
        </p:txBody>
      </p:sp>
      <p:sp>
        <p:nvSpPr>
          <p:cNvPr id="30759" name="Line 1061"/>
          <p:cNvSpPr>
            <a:spLocks noChangeShapeType="1"/>
          </p:cNvSpPr>
          <p:nvPr/>
        </p:nvSpPr>
        <p:spPr bwMode="auto">
          <a:xfrm>
            <a:off x="7416800" y="4581525"/>
            <a:ext cx="6350" cy="666750"/>
          </a:xfrm>
          <a:prstGeom prst="line">
            <a:avLst/>
          </a:prstGeom>
          <a:noFill/>
          <a:ln w="19050">
            <a:solidFill>
              <a:srgbClr val="000000"/>
            </a:solidFill>
            <a:round/>
            <a:headEnd/>
            <a:tailEnd/>
          </a:ln>
        </p:spPr>
        <p:txBody>
          <a:bodyPr/>
          <a:lstStyle/>
          <a:p>
            <a:endParaRPr lang="en-US"/>
          </a:p>
        </p:txBody>
      </p:sp>
      <p:sp>
        <p:nvSpPr>
          <p:cNvPr id="45" name="Rectangle 2"/>
          <p:cNvSpPr txBox="1">
            <a:spLocks noChangeArrowheads="1"/>
          </p:cNvSpPr>
          <p:nvPr/>
        </p:nvSpPr>
        <p:spPr>
          <a:xfrm>
            <a:off x="190528" y="71414"/>
            <a:ext cx="8382000" cy="785810"/>
          </a:xfrm>
          <a:prstGeom prst="rect">
            <a:avLst/>
          </a:prstGeom>
        </p:spPr>
        <p:txBody>
          <a:bodyPr/>
          <a:lstStyle/>
          <a:p>
            <a:pPr algn="ctr">
              <a:defRPr/>
            </a:pPr>
            <a:r>
              <a:rPr lang="en-US" sz="3600" b="1" kern="0" dirty="0">
                <a:solidFill>
                  <a:schemeClr val="bg1"/>
                </a:solidFill>
                <a:effectLst>
                  <a:outerShdw blurRad="38100" dist="38100" dir="2700000" algn="tl">
                    <a:srgbClr val="C0C0C0"/>
                  </a:outerShdw>
                </a:effectLst>
                <a:latin typeface="+mj-lt"/>
                <a:ea typeface="+mj-ea"/>
                <a:cs typeface="+mj-cs"/>
              </a:rPr>
              <a:t>AAL </a:t>
            </a:r>
            <a:r>
              <a:rPr lang="en-US" sz="3600" b="1" kern="0" dirty="0" smtClean="0">
                <a:solidFill>
                  <a:schemeClr val="bg1"/>
                </a:solidFill>
                <a:effectLst>
                  <a:outerShdw blurRad="38100" dist="38100" dir="2700000" algn="tl">
                    <a:srgbClr val="C0C0C0"/>
                  </a:outerShdw>
                </a:effectLst>
                <a:latin typeface="+mj-lt"/>
                <a:ea typeface="+mj-ea"/>
                <a:cs typeface="+mj-cs"/>
              </a:rPr>
              <a:t>3/4 CS </a:t>
            </a:r>
            <a:r>
              <a:rPr lang="en-US" sz="3600" b="1" kern="0" dirty="0">
                <a:solidFill>
                  <a:schemeClr val="bg1"/>
                </a:solidFill>
                <a:effectLst>
                  <a:outerShdw blurRad="38100" dist="38100" dir="2700000" algn="tl">
                    <a:srgbClr val="C0C0C0"/>
                  </a:outerShdw>
                </a:effectLst>
                <a:latin typeface="+mj-lt"/>
                <a:ea typeface="+mj-ea"/>
                <a:cs typeface="+mj-cs"/>
              </a:rPr>
              <a:t>and SAR PDUs</a:t>
            </a:r>
          </a:p>
        </p:txBody>
      </p:sp>
      <p:sp>
        <p:nvSpPr>
          <p:cNvPr id="48" name="Line 1060"/>
          <p:cNvSpPr>
            <a:spLocks noChangeShapeType="1"/>
          </p:cNvSpPr>
          <p:nvPr/>
        </p:nvSpPr>
        <p:spPr bwMode="auto">
          <a:xfrm flipH="1">
            <a:off x="7362842" y="4071942"/>
            <a:ext cx="209553" cy="0"/>
          </a:xfrm>
          <a:prstGeom prst="line">
            <a:avLst/>
          </a:prstGeom>
          <a:noFill/>
          <a:ln w="9525">
            <a:solidFill>
              <a:schemeClr val="tx1"/>
            </a:solidFill>
            <a:round/>
            <a:headEnd/>
            <a:tailEnd type="triangle" w="med" len="med"/>
          </a:ln>
        </p:spPr>
        <p:txBody>
          <a:bodyPr wrap="none" anchor="ctr"/>
          <a:lstStyle/>
          <a:p>
            <a:endParaRPr lang="en-US"/>
          </a:p>
        </p:txBody>
      </p:sp>
      <p:sp>
        <p:nvSpPr>
          <p:cNvPr id="49" name="Text Box 240"/>
          <p:cNvSpPr txBox="1">
            <a:spLocks noChangeArrowheads="1"/>
          </p:cNvSpPr>
          <p:nvPr/>
        </p:nvSpPr>
        <p:spPr bwMode="auto">
          <a:xfrm>
            <a:off x="7072344" y="5886470"/>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2"/>
          <p:cNvSpPr txBox="1">
            <a:spLocks noChangeArrowheads="1"/>
          </p:cNvSpPr>
          <p:nvPr/>
        </p:nvSpPr>
        <p:spPr bwMode="auto">
          <a:xfrm>
            <a:off x="436563" y="990600"/>
            <a:ext cx="13335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Higher layer</a:t>
            </a:r>
          </a:p>
        </p:txBody>
      </p:sp>
      <p:sp>
        <p:nvSpPr>
          <p:cNvPr id="31749" name="Text Box 3"/>
          <p:cNvSpPr txBox="1">
            <a:spLocks noChangeArrowheads="1"/>
          </p:cNvSpPr>
          <p:nvPr/>
        </p:nvSpPr>
        <p:spPr bwMode="auto">
          <a:xfrm>
            <a:off x="93663" y="2895600"/>
            <a:ext cx="1963737" cy="915988"/>
          </a:xfrm>
          <a:prstGeom prst="rect">
            <a:avLst/>
          </a:prstGeom>
          <a:noFill/>
          <a:ln w="9525">
            <a:noFill/>
            <a:miter lim="800000"/>
            <a:headEnd/>
            <a:tailEnd/>
          </a:ln>
        </p:spPr>
        <p:txBody>
          <a:bodyPr anchor="ctr">
            <a:spAutoFit/>
          </a:bodyPr>
          <a:lstStyle/>
          <a:p>
            <a:pPr algn="ctr" eaLnBrk="0" hangingPunct="0">
              <a:spcBef>
                <a:spcPct val="50000"/>
              </a:spcBef>
            </a:pPr>
            <a:r>
              <a:rPr lang="en-US" sz="1800"/>
              <a:t>Common part convergence sublayer</a:t>
            </a:r>
          </a:p>
        </p:txBody>
      </p:sp>
      <p:sp>
        <p:nvSpPr>
          <p:cNvPr id="31750" name="Text Box 4"/>
          <p:cNvSpPr txBox="1">
            <a:spLocks noChangeArrowheads="1"/>
          </p:cNvSpPr>
          <p:nvPr/>
        </p:nvSpPr>
        <p:spPr bwMode="auto">
          <a:xfrm>
            <a:off x="76200" y="4343400"/>
            <a:ext cx="1905000" cy="366713"/>
          </a:xfrm>
          <a:prstGeom prst="rect">
            <a:avLst/>
          </a:prstGeom>
          <a:noFill/>
          <a:ln w="9525">
            <a:noFill/>
            <a:miter lim="800000"/>
            <a:headEnd/>
            <a:tailEnd/>
          </a:ln>
        </p:spPr>
        <p:txBody>
          <a:bodyPr anchor="ctr">
            <a:spAutoFit/>
          </a:bodyPr>
          <a:lstStyle/>
          <a:p>
            <a:pPr algn="ctr" eaLnBrk="0" hangingPunct="0">
              <a:spcBef>
                <a:spcPct val="50000"/>
              </a:spcBef>
            </a:pPr>
            <a:r>
              <a:rPr lang="en-US" sz="1800"/>
              <a:t>SAR sublayer</a:t>
            </a:r>
          </a:p>
        </p:txBody>
      </p:sp>
      <p:sp>
        <p:nvSpPr>
          <p:cNvPr id="31751" name="Text Box 5"/>
          <p:cNvSpPr txBox="1">
            <a:spLocks noChangeArrowheads="1"/>
          </p:cNvSpPr>
          <p:nvPr/>
        </p:nvSpPr>
        <p:spPr bwMode="auto">
          <a:xfrm>
            <a:off x="103188" y="5562600"/>
            <a:ext cx="1801812" cy="366713"/>
          </a:xfrm>
          <a:prstGeom prst="rect">
            <a:avLst/>
          </a:prstGeom>
          <a:noFill/>
          <a:ln w="9525">
            <a:noFill/>
            <a:miter lim="800000"/>
            <a:headEnd/>
            <a:tailEnd/>
          </a:ln>
        </p:spPr>
        <p:txBody>
          <a:bodyPr anchor="ctr">
            <a:spAutoFit/>
          </a:bodyPr>
          <a:lstStyle/>
          <a:p>
            <a:pPr algn="ctr" eaLnBrk="0" hangingPunct="0">
              <a:spcBef>
                <a:spcPct val="50000"/>
              </a:spcBef>
            </a:pPr>
            <a:r>
              <a:rPr lang="en-US" sz="1800"/>
              <a:t>ATM layer</a:t>
            </a:r>
          </a:p>
        </p:txBody>
      </p:sp>
      <p:sp>
        <p:nvSpPr>
          <p:cNvPr id="31752" name="Line 6"/>
          <p:cNvSpPr>
            <a:spLocks noChangeShapeType="1"/>
          </p:cNvSpPr>
          <p:nvPr/>
        </p:nvSpPr>
        <p:spPr bwMode="auto">
          <a:xfrm>
            <a:off x="2005013" y="2759075"/>
            <a:ext cx="4725987" cy="0"/>
          </a:xfrm>
          <a:prstGeom prst="line">
            <a:avLst/>
          </a:prstGeom>
          <a:noFill/>
          <a:ln w="9525">
            <a:solidFill>
              <a:schemeClr val="tx1"/>
            </a:solidFill>
            <a:round/>
            <a:headEnd/>
            <a:tailEnd/>
          </a:ln>
        </p:spPr>
        <p:txBody>
          <a:bodyPr wrap="none" anchor="ctr"/>
          <a:lstStyle/>
          <a:p>
            <a:endParaRPr lang="en-US"/>
          </a:p>
        </p:txBody>
      </p:sp>
      <p:sp>
        <p:nvSpPr>
          <p:cNvPr id="31753" name="Line 7"/>
          <p:cNvSpPr>
            <a:spLocks noChangeShapeType="1"/>
          </p:cNvSpPr>
          <p:nvPr/>
        </p:nvSpPr>
        <p:spPr bwMode="auto">
          <a:xfrm>
            <a:off x="1987550" y="3995738"/>
            <a:ext cx="4725988" cy="0"/>
          </a:xfrm>
          <a:prstGeom prst="line">
            <a:avLst/>
          </a:prstGeom>
          <a:noFill/>
          <a:ln w="9525">
            <a:solidFill>
              <a:schemeClr val="tx1"/>
            </a:solidFill>
            <a:round/>
            <a:headEnd/>
            <a:tailEnd/>
          </a:ln>
        </p:spPr>
        <p:txBody>
          <a:bodyPr wrap="none" anchor="ctr"/>
          <a:lstStyle/>
          <a:p>
            <a:endParaRPr lang="en-US"/>
          </a:p>
        </p:txBody>
      </p:sp>
      <p:sp>
        <p:nvSpPr>
          <p:cNvPr id="31754" name="Line 8"/>
          <p:cNvSpPr>
            <a:spLocks noChangeShapeType="1"/>
          </p:cNvSpPr>
          <p:nvPr/>
        </p:nvSpPr>
        <p:spPr bwMode="auto">
          <a:xfrm>
            <a:off x="1958975" y="5299075"/>
            <a:ext cx="4725988" cy="0"/>
          </a:xfrm>
          <a:prstGeom prst="line">
            <a:avLst/>
          </a:prstGeom>
          <a:noFill/>
          <a:ln w="9525">
            <a:solidFill>
              <a:schemeClr val="tx1"/>
            </a:solidFill>
            <a:round/>
            <a:headEnd/>
            <a:tailEnd/>
          </a:ln>
        </p:spPr>
        <p:txBody>
          <a:bodyPr wrap="none" anchor="ctr"/>
          <a:lstStyle/>
          <a:p>
            <a:endParaRPr lang="en-US"/>
          </a:p>
        </p:txBody>
      </p:sp>
      <p:sp>
        <p:nvSpPr>
          <p:cNvPr id="31755" name="Line 9"/>
          <p:cNvSpPr>
            <a:spLocks noChangeShapeType="1"/>
          </p:cNvSpPr>
          <p:nvPr/>
        </p:nvSpPr>
        <p:spPr bwMode="auto">
          <a:xfrm>
            <a:off x="2728913" y="3408363"/>
            <a:ext cx="482600" cy="833437"/>
          </a:xfrm>
          <a:prstGeom prst="line">
            <a:avLst/>
          </a:prstGeom>
          <a:noFill/>
          <a:ln w="9525">
            <a:solidFill>
              <a:schemeClr val="tx1"/>
            </a:solidFill>
            <a:prstDash val="dash"/>
            <a:round/>
            <a:headEnd/>
            <a:tailEnd/>
          </a:ln>
        </p:spPr>
        <p:txBody>
          <a:bodyPr wrap="none" anchor="ctr"/>
          <a:lstStyle/>
          <a:p>
            <a:endParaRPr lang="en-US"/>
          </a:p>
        </p:txBody>
      </p:sp>
      <p:sp>
        <p:nvSpPr>
          <p:cNvPr id="31756" name="Line 10"/>
          <p:cNvSpPr>
            <a:spLocks noChangeShapeType="1"/>
          </p:cNvSpPr>
          <p:nvPr/>
        </p:nvSpPr>
        <p:spPr bwMode="auto">
          <a:xfrm>
            <a:off x="3192463" y="3392488"/>
            <a:ext cx="446087" cy="869950"/>
          </a:xfrm>
          <a:prstGeom prst="line">
            <a:avLst/>
          </a:prstGeom>
          <a:noFill/>
          <a:ln w="9525">
            <a:solidFill>
              <a:schemeClr val="tx1"/>
            </a:solidFill>
            <a:prstDash val="dash"/>
            <a:round/>
            <a:headEnd/>
            <a:tailEnd/>
          </a:ln>
        </p:spPr>
        <p:txBody>
          <a:bodyPr wrap="none" anchor="ctr"/>
          <a:lstStyle/>
          <a:p>
            <a:endParaRPr lang="en-US"/>
          </a:p>
        </p:txBody>
      </p:sp>
      <p:sp>
        <p:nvSpPr>
          <p:cNvPr id="31757" name="Line 11"/>
          <p:cNvSpPr>
            <a:spLocks noChangeShapeType="1"/>
          </p:cNvSpPr>
          <p:nvPr/>
        </p:nvSpPr>
        <p:spPr bwMode="auto">
          <a:xfrm>
            <a:off x="1981200" y="1784350"/>
            <a:ext cx="4725988" cy="0"/>
          </a:xfrm>
          <a:prstGeom prst="line">
            <a:avLst/>
          </a:prstGeom>
          <a:noFill/>
          <a:ln w="9525">
            <a:solidFill>
              <a:schemeClr val="tx1"/>
            </a:solidFill>
            <a:round/>
            <a:headEnd/>
            <a:tailEnd/>
          </a:ln>
        </p:spPr>
        <p:txBody>
          <a:bodyPr wrap="none" anchor="ctr"/>
          <a:lstStyle/>
          <a:p>
            <a:endParaRPr lang="en-US"/>
          </a:p>
        </p:txBody>
      </p:sp>
      <p:sp>
        <p:nvSpPr>
          <p:cNvPr id="31758" name="Text Box 12"/>
          <p:cNvSpPr txBox="1">
            <a:spLocks noChangeArrowheads="1"/>
          </p:cNvSpPr>
          <p:nvPr/>
        </p:nvSpPr>
        <p:spPr bwMode="auto">
          <a:xfrm>
            <a:off x="76200" y="1751013"/>
            <a:ext cx="1905000" cy="915987"/>
          </a:xfrm>
          <a:prstGeom prst="rect">
            <a:avLst/>
          </a:prstGeom>
          <a:noFill/>
          <a:ln w="9525">
            <a:noFill/>
            <a:miter lim="800000"/>
            <a:headEnd/>
            <a:tailEnd/>
          </a:ln>
        </p:spPr>
        <p:txBody>
          <a:bodyPr anchor="ctr">
            <a:spAutoFit/>
          </a:bodyPr>
          <a:lstStyle/>
          <a:p>
            <a:pPr algn="ctr" eaLnBrk="0" hangingPunct="0">
              <a:spcBef>
                <a:spcPct val="50000"/>
              </a:spcBef>
            </a:pPr>
            <a:r>
              <a:rPr lang="en-US" sz="1800"/>
              <a:t>Service specific convergence sublayer</a:t>
            </a:r>
          </a:p>
        </p:txBody>
      </p:sp>
      <p:sp>
        <p:nvSpPr>
          <p:cNvPr id="31759" name="Rectangle 13"/>
          <p:cNvSpPr>
            <a:spLocks noChangeArrowheads="1"/>
          </p:cNvSpPr>
          <p:nvPr/>
        </p:nvSpPr>
        <p:spPr bwMode="auto">
          <a:xfrm>
            <a:off x="2654300" y="1128713"/>
            <a:ext cx="2268538" cy="361950"/>
          </a:xfrm>
          <a:prstGeom prst="rect">
            <a:avLst/>
          </a:prstGeom>
          <a:noFill/>
          <a:ln w="19050">
            <a:solidFill>
              <a:schemeClr val="tx1"/>
            </a:solidFill>
            <a:miter lim="800000"/>
            <a:headEnd/>
            <a:tailEnd/>
          </a:ln>
        </p:spPr>
        <p:txBody>
          <a:bodyPr wrap="none" anchor="ctr"/>
          <a:lstStyle/>
          <a:p>
            <a:endParaRPr lang="en-US"/>
          </a:p>
        </p:txBody>
      </p:sp>
      <p:sp>
        <p:nvSpPr>
          <p:cNvPr id="31760" name="Text Box 14"/>
          <p:cNvSpPr txBox="1">
            <a:spLocks noChangeArrowheads="1"/>
          </p:cNvSpPr>
          <p:nvPr/>
        </p:nvSpPr>
        <p:spPr bwMode="auto">
          <a:xfrm>
            <a:off x="2735263" y="1158875"/>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1761" name="Text Box 15"/>
          <p:cNvSpPr txBox="1">
            <a:spLocks noChangeArrowheads="1"/>
          </p:cNvSpPr>
          <p:nvPr/>
        </p:nvSpPr>
        <p:spPr bwMode="auto">
          <a:xfrm>
            <a:off x="6738938" y="2074863"/>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Assume null</a:t>
            </a:r>
          </a:p>
        </p:txBody>
      </p:sp>
      <p:sp>
        <p:nvSpPr>
          <p:cNvPr id="31762" name="Line 16"/>
          <p:cNvSpPr>
            <a:spLocks noChangeShapeType="1"/>
          </p:cNvSpPr>
          <p:nvPr/>
        </p:nvSpPr>
        <p:spPr bwMode="auto">
          <a:xfrm flipH="1">
            <a:off x="4900613" y="1416050"/>
            <a:ext cx="12700" cy="1614488"/>
          </a:xfrm>
          <a:prstGeom prst="line">
            <a:avLst/>
          </a:prstGeom>
          <a:noFill/>
          <a:ln w="9525">
            <a:solidFill>
              <a:schemeClr val="tx1"/>
            </a:solidFill>
            <a:prstDash val="dash"/>
            <a:round/>
            <a:headEnd/>
            <a:tailEnd/>
          </a:ln>
        </p:spPr>
        <p:txBody>
          <a:bodyPr wrap="none" anchor="ctr"/>
          <a:lstStyle/>
          <a:p>
            <a:endParaRPr lang="en-US"/>
          </a:p>
        </p:txBody>
      </p:sp>
      <p:sp>
        <p:nvSpPr>
          <p:cNvPr id="31763" name="Line 17"/>
          <p:cNvSpPr>
            <a:spLocks noChangeShapeType="1"/>
          </p:cNvSpPr>
          <p:nvPr/>
        </p:nvSpPr>
        <p:spPr bwMode="auto">
          <a:xfrm flipH="1">
            <a:off x="2641600" y="1462088"/>
            <a:ext cx="12700" cy="1577975"/>
          </a:xfrm>
          <a:prstGeom prst="line">
            <a:avLst/>
          </a:prstGeom>
          <a:noFill/>
          <a:ln w="9525">
            <a:solidFill>
              <a:schemeClr val="tx1"/>
            </a:solidFill>
            <a:prstDash val="dash"/>
            <a:round/>
            <a:headEnd/>
            <a:tailEnd/>
          </a:ln>
        </p:spPr>
        <p:txBody>
          <a:bodyPr wrap="none" anchor="ctr"/>
          <a:lstStyle/>
          <a:p>
            <a:endParaRPr lang="en-US"/>
          </a:p>
        </p:txBody>
      </p:sp>
      <p:sp>
        <p:nvSpPr>
          <p:cNvPr id="31764" name="Rectangle 18"/>
          <p:cNvSpPr>
            <a:spLocks noChangeArrowheads="1"/>
          </p:cNvSpPr>
          <p:nvPr/>
        </p:nvSpPr>
        <p:spPr bwMode="auto">
          <a:xfrm>
            <a:off x="4914900" y="3032125"/>
            <a:ext cx="803275" cy="361950"/>
          </a:xfrm>
          <a:prstGeom prst="rect">
            <a:avLst/>
          </a:prstGeom>
          <a:noFill/>
          <a:ln w="19050">
            <a:solidFill>
              <a:schemeClr val="tx1"/>
            </a:solidFill>
            <a:miter lim="800000"/>
            <a:headEnd/>
            <a:tailEnd/>
          </a:ln>
        </p:spPr>
        <p:txBody>
          <a:bodyPr wrap="none" anchor="ctr"/>
          <a:lstStyle/>
          <a:p>
            <a:endParaRPr lang="en-US"/>
          </a:p>
        </p:txBody>
      </p:sp>
      <p:sp>
        <p:nvSpPr>
          <p:cNvPr id="31765" name="Text Box 19"/>
          <p:cNvSpPr txBox="1">
            <a:spLocks noChangeArrowheads="1"/>
          </p:cNvSpPr>
          <p:nvPr/>
        </p:nvSpPr>
        <p:spPr bwMode="auto">
          <a:xfrm>
            <a:off x="5380038" y="3071813"/>
            <a:ext cx="292100"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T</a:t>
            </a:r>
            <a:endParaRPr lang="en-US"/>
          </a:p>
        </p:txBody>
      </p:sp>
      <p:sp>
        <p:nvSpPr>
          <p:cNvPr id="31766" name="Line 20"/>
          <p:cNvSpPr>
            <a:spLocks noChangeShapeType="1"/>
          </p:cNvSpPr>
          <p:nvPr/>
        </p:nvSpPr>
        <p:spPr bwMode="auto">
          <a:xfrm>
            <a:off x="5327650" y="3021013"/>
            <a:ext cx="0" cy="373062"/>
          </a:xfrm>
          <a:prstGeom prst="line">
            <a:avLst/>
          </a:prstGeom>
          <a:noFill/>
          <a:ln w="19050">
            <a:solidFill>
              <a:schemeClr val="tx1"/>
            </a:solidFill>
            <a:round/>
            <a:headEnd/>
            <a:tailEnd/>
          </a:ln>
        </p:spPr>
        <p:txBody>
          <a:bodyPr wrap="none" anchor="ctr"/>
          <a:lstStyle/>
          <a:p>
            <a:endParaRPr lang="en-US"/>
          </a:p>
        </p:txBody>
      </p:sp>
      <p:sp>
        <p:nvSpPr>
          <p:cNvPr id="31767" name="Text Box 21"/>
          <p:cNvSpPr txBox="1">
            <a:spLocks noChangeArrowheads="1"/>
          </p:cNvSpPr>
          <p:nvPr/>
        </p:nvSpPr>
        <p:spPr bwMode="auto">
          <a:xfrm>
            <a:off x="4913313" y="3079750"/>
            <a:ext cx="438150" cy="244475"/>
          </a:xfrm>
          <a:prstGeom prst="rect">
            <a:avLst/>
          </a:prstGeom>
          <a:noFill/>
          <a:ln w="9525">
            <a:noFill/>
            <a:miter lim="800000"/>
            <a:headEnd/>
            <a:tailEnd/>
          </a:ln>
        </p:spPr>
        <p:txBody>
          <a:bodyPr wrap="none" anchor="ctr">
            <a:spAutoFit/>
          </a:bodyPr>
          <a:lstStyle/>
          <a:p>
            <a:pPr algn="ctr" eaLnBrk="0" hangingPunct="0">
              <a:spcBef>
                <a:spcPct val="50000"/>
              </a:spcBef>
            </a:pPr>
            <a:r>
              <a:rPr lang="en-US" sz="1000"/>
              <a:t>PAD</a:t>
            </a:r>
          </a:p>
        </p:txBody>
      </p:sp>
      <p:grpSp>
        <p:nvGrpSpPr>
          <p:cNvPr id="2" name="Group 22"/>
          <p:cNvGrpSpPr>
            <a:grpSpLocks/>
          </p:cNvGrpSpPr>
          <p:nvPr/>
        </p:nvGrpSpPr>
        <p:grpSpPr bwMode="auto">
          <a:xfrm>
            <a:off x="2236788" y="3041650"/>
            <a:ext cx="2994025" cy="361950"/>
            <a:chOff x="1734" y="605"/>
            <a:chExt cx="231" cy="228"/>
          </a:xfrm>
        </p:grpSpPr>
        <p:sp>
          <p:nvSpPr>
            <p:cNvPr id="31820" name="Rectangle 23"/>
            <p:cNvSpPr>
              <a:spLocks noChangeArrowheads="1"/>
            </p:cNvSpPr>
            <p:nvPr/>
          </p:nvSpPr>
          <p:spPr bwMode="auto">
            <a:xfrm>
              <a:off x="1766" y="605"/>
              <a:ext cx="175" cy="228"/>
            </a:xfrm>
            <a:prstGeom prst="rect">
              <a:avLst/>
            </a:prstGeom>
            <a:noFill/>
            <a:ln w="19050">
              <a:solidFill>
                <a:schemeClr val="tx1"/>
              </a:solidFill>
              <a:miter lim="800000"/>
              <a:headEnd/>
              <a:tailEnd/>
            </a:ln>
          </p:spPr>
          <p:txBody>
            <a:bodyPr wrap="none" anchor="ctr"/>
            <a:lstStyle/>
            <a:p>
              <a:endParaRPr lang="en-US"/>
            </a:p>
          </p:txBody>
        </p:sp>
        <p:sp>
          <p:nvSpPr>
            <p:cNvPr id="31821" name="Text Box 24"/>
            <p:cNvSpPr txBox="1">
              <a:spLocks noChangeArrowheads="1"/>
            </p:cNvSpPr>
            <p:nvPr/>
          </p:nvSpPr>
          <p:spPr bwMode="auto">
            <a:xfrm>
              <a:off x="1734" y="624"/>
              <a:ext cx="231" cy="192"/>
            </a:xfrm>
            <a:prstGeom prst="rect">
              <a:avLst/>
            </a:prstGeom>
            <a:noFill/>
            <a:ln w="9525">
              <a:noFill/>
              <a:miter lim="800000"/>
              <a:headEnd/>
              <a:tailEnd/>
            </a:ln>
          </p:spPr>
          <p:txBody>
            <a:bodyPr anchor="ctr">
              <a:spAutoFit/>
            </a:bodyPr>
            <a:lstStyle/>
            <a:p>
              <a:pPr algn="ctr" eaLnBrk="0" hangingPunct="0">
                <a:spcBef>
                  <a:spcPct val="50000"/>
                </a:spcBef>
              </a:pPr>
              <a:endParaRPr lang="en-US" sz="1400"/>
            </a:p>
          </p:txBody>
        </p:sp>
      </p:grpSp>
      <p:sp>
        <p:nvSpPr>
          <p:cNvPr id="31769" name="Text Box 25"/>
          <p:cNvSpPr txBox="1">
            <a:spLocks noChangeArrowheads="1"/>
          </p:cNvSpPr>
          <p:nvPr/>
        </p:nvSpPr>
        <p:spPr bwMode="auto">
          <a:xfrm>
            <a:off x="6834188" y="1201738"/>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User message</a:t>
            </a:r>
          </a:p>
        </p:txBody>
      </p:sp>
      <p:sp>
        <p:nvSpPr>
          <p:cNvPr id="31770" name="Text Box 26"/>
          <p:cNvSpPr txBox="1">
            <a:spLocks noChangeArrowheads="1"/>
          </p:cNvSpPr>
          <p:nvPr/>
        </p:nvSpPr>
        <p:spPr bwMode="auto">
          <a:xfrm>
            <a:off x="6881813" y="2791966"/>
            <a:ext cx="2262187" cy="1077218"/>
          </a:xfrm>
          <a:prstGeom prst="rect">
            <a:avLst/>
          </a:prstGeom>
          <a:noFill/>
          <a:ln w="9525">
            <a:noFill/>
            <a:miter lim="800000"/>
            <a:headEnd/>
            <a:tailEnd/>
          </a:ln>
        </p:spPr>
        <p:txBody>
          <a:bodyPr anchor="ctr">
            <a:spAutoFit/>
          </a:bodyPr>
          <a:lstStyle/>
          <a:p>
            <a:pPr eaLnBrk="0" hangingPunct="0">
              <a:spcBef>
                <a:spcPct val="50000"/>
              </a:spcBef>
            </a:pPr>
            <a:r>
              <a:rPr lang="en-US" sz="1600" b="1" dirty="0"/>
              <a:t>Pad message to multiple of 4 bytes.  Add header and trailer.</a:t>
            </a:r>
          </a:p>
        </p:txBody>
      </p:sp>
      <p:sp>
        <p:nvSpPr>
          <p:cNvPr id="31771" name="Text Box 27"/>
          <p:cNvSpPr txBox="1">
            <a:spLocks noChangeArrowheads="1"/>
          </p:cNvSpPr>
          <p:nvPr/>
        </p:nvSpPr>
        <p:spPr bwMode="auto">
          <a:xfrm>
            <a:off x="6715140" y="4014622"/>
            <a:ext cx="2351087" cy="1323439"/>
          </a:xfrm>
          <a:prstGeom prst="rect">
            <a:avLst/>
          </a:prstGeom>
          <a:noFill/>
          <a:ln w="9525">
            <a:noFill/>
            <a:miter lim="800000"/>
            <a:headEnd/>
            <a:tailEnd/>
          </a:ln>
        </p:spPr>
        <p:txBody>
          <a:bodyPr anchor="ctr">
            <a:spAutoFit/>
          </a:bodyPr>
          <a:lstStyle/>
          <a:p>
            <a:pPr eaLnBrk="0" hangingPunct="0">
              <a:spcBef>
                <a:spcPct val="50000"/>
              </a:spcBef>
            </a:pPr>
            <a:r>
              <a:rPr lang="en-US" sz="1600" b="1" dirty="0">
                <a:solidFill>
                  <a:schemeClr val="accent2"/>
                </a:solidFill>
              </a:rPr>
              <a:t>Each SAR-PDU consists of 2-byte header, 2-byte trailer, and 44-byte payload.</a:t>
            </a:r>
          </a:p>
        </p:txBody>
      </p:sp>
      <p:sp>
        <p:nvSpPr>
          <p:cNvPr id="31772" name="Text Box 28"/>
          <p:cNvSpPr txBox="1">
            <a:spLocks noChangeArrowheads="1"/>
          </p:cNvSpPr>
          <p:nvPr/>
        </p:nvSpPr>
        <p:spPr bwMode="auto">
          <a:xfrm>
            <a:off x="2292350" y="3055938"/>
            <a:ext cx="312738"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H</a:t>
            </a:r>
            <a:endParaRPr lang="en-US"/>
          </a:p>
        </p:txBody>
      </p:sp>
      <p:sp>
        <p:nvSpPr>
          <p:cNvPr id="31773" name="Rectangle 29"/>
          <p:cNvSpPr>
            <a:spLocks noChangeArrowheads="1"/>
          </p:cNvSpPr>
          <p:nvPr/>
        </p:nvSpPr>
        <p:spPr bwMode="auto">
          <a:xfrm>
            <a:off x="2292350" y="3033713"/>
            <a:ext cx="360363" cy="363537"/>
          </a:xfrm>
          <a:prstGeom prst="rect">
            <a:avLst/>
          </a:prstGeom>
          <a:noFill/>
          <a:ln w="19050">
            <a:solidFill>
              <a:schemeClr val="tx1"/>
            </a:solidFill>
            <a:miter lim="800000"/>
            <a:headEnd/>
            <a:tailEnd/>
          </a:ln>
        </p:spPr>
        <p:txBody>
          <a:bodyPr wrap="none" anchor="ctr"/>
          <a:lstStyle/>
          <a:p>
            <a:endParaRPr lang="en-US"/>
          </a:p>
        </p:txBody>
      </p:sp>
      <p:sp>
        <p:nvSpPr>
          <p:cNvPr id="31774" name="Text Box 30"/>
          <p:cNvSpPr txBox="1">
            <a:spLocks noChangeArrowheads="1"/>
          </p:cNvSpPr>
          <p:nvPr/>
        </p:nvSpPr>
        <p:spPr bwMode="auto">
          <a:xfrm>
            <a:off x="2384425" y="3398838"/>
            <a:ext cx="260350"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4</a:t>
            </a:r>
            <a:endParaRPr lang="en-US" sz="1400"/>
          </a:p>
        </p:txBody>
      </p:sp>
      <p:sp>
        <p:nvSpPr>
          <p:cNvPr id="31775" name="Text Box 31"/>
          <p:cNvSpPr txBox="1">
            <a:spLocks noChangeArrowheads="1"/>
          </p:cNvSpPr>
          <p:nvPr/>
        </p:nvSpPr>
        <p:spPr bwMode="auto">
          <a:xfrm>
            <a:off x="5418138" y="3394075"/>
            <a:ext cx="260350" cy="274638"/>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4</a:t>
            </a:r>
            <a:endParaRPr lang="en-US" sz="1400"/>
          </a:p>
        </p:txBody>
      </p:sp>
      <p:grpSp>
        <p:nvGrpSpPr>
          <p:cNvPr id="3" name="Group 32"/>
          <p:cNvGrpSpPr>
            <a:grpSpLocks/>
          </p:cNvGrpSpPr>
          <p:nvPr/>
        </p:nvGrpSpPr>
        <p:grpSpPr bwMode="auto">
          <a:xfrm>
            <a:off x="1971675" y="4214813"/>
            <a:ext cx="1055688" cy="631825"/>
            <a:chOff x="1549" y="2572"/>
            <a:chExt cx="665" cy="398"/>
          </a:xfrm>
        </p:grpSpPr>
        <p:sp>
          <p:nvSpPr>
            <p:cNvPr id="31816" name="Rectangle 33"/>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17" name="Text Box 34"/>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8" name="Line 35"/>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9" name="Line 36"/>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grpSp>
        <p:nvGrpSpPr>
          <p:cNvPr id="4" name="Group 37"/>
          <p:cNvGrpSpPr>
            <a:grpSpLocks/>
          </p:cNvGrpSpPr>
          <p:nvPr/>
        </p:nvGrpSpPr>
        <p:grpSpPr bwMode="auto">
          <a:xfrm>
            <a:off x="2897188" y="4224338"/>
            <a:ext cx="1055687" cy="631825"/>
            <a:chOff x="1549" y="2572"/>
            <a:chExt cx="665" cy="398"/>
          </a:xfrm>
        </p:grpSpPr>
        <p:sp>
          <p:nvSpPr>
            <p:cNvPr id="31812" name="Rectangle 38"/>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13" name="Text Box 39"/>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4" name="Line 40"/>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5" name="Line 41"/>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grpSp>
        <p:nvGrpSpPr>
          <p:cNvPr id="5" name="Group 42"/>
          <p:cNvGrpSpPr>
            <a:grpSpLocks/>
          </p:cNvGrpSpPr>
          <p:nvPr/>
        </p:nvGrpSpPr>
        <p:grpSpPr bwMode="auto">
          <a:xfrm>
            <a:off x="4945063" y="4268788"/>
            <a:ext cx="1055687" cy="631825"/>
            <a:chOff x="1549" y="2572"/>
            <a:chExt cx="665" cy="398"/>
          </a:xfrm>
        </p:grpSpPr>
        <p:sp>
          <p:nvSpPr>
            <p:cNvPr id="31808" name="Rectangle 43"/>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09" name="Text Box 44"/>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0" name="Line 45"/>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1" name="Line 46"/>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sp>
        <p:nvSpPr>
          <p:cNvPr id="31779" name="Text Box 47"/>
          <p:cNvSpPr txBox="1">
            <a:spLocks noChangeArrowheads="1"/>
          </p:cNvSpPr>
          <p:nvPr/>
        </p:nvSpPr>
        <p:spPr bwMode="auto">
          <a:xfrm>
            <a:off x="4237038" y="5632450"/>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1780" name="Text Box 48"/>
          <p:cNvSpPr txBox="1">
            <a:spLocks noChangeArrowheads="1"/>
          </p:cNvSpPr>
          <p:nvPr/>
        </p:nvSpPr>
        <p:spPr bwMode="auto">
          <a:xfrm>
            <a:off x="4232275" y="4313238"/>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1781" name="Text Box 49"/>
          <p:cNvSpPr txBox="1">
            <a:spLocks noChangeArrowheads="1"/>
          </p:cNvSpPr>
          <p:nvPr/>
        </p:nvSpPr>
        <p:spPr bwMode="auto">
          <a:xfrm>
            <a:off x="2767013" y="3071813"/>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1782" name="Line 50"/>
          <p:cNvSpPr>
            <a:spLocks noChangeShapeType="1"/>
          </p:cNvSpPr>
          <p:nvPr/>
        </p:nvSpPr>
        <p:spPr bwMode="auto">
          <a:xfrm>
            <a:off x="21415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3" name="Line 51"/>
          <p:cNvSpPr>
            <a:spLocks noChangeShapeType="1"/>
          </p:cNvSpPr>
          <p:nvPr/>
        </p:nvSpPr>
        <p:spPr bwMode="auto">
          <a:xfrm>
            <a:off x="28400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4" name="Line 52"/>
          <p:cNvSpPr>
            <a:spLocks noChangeShapeType="1"/>
          </p:cNvSpPr>
          <p:nvPr/>
        </p:nvSpPr>
        <p:spPr bwMode="auto">
          <a:xfrm>
            <a:off x="30686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5" name="Line 53"/>
          <p:cNvSpPr>
            <a:spLocks noChangeShapeType="1"/>
          </p:cNvSpPr>
          <p:nvPr/>
        </p:nvSpPr>
        <p:spPr bwMode="auto">
          <a:xfrm>
            <a:off x="37671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6" name="Line 54"/>
          <p:cNvSpPr>
            <a:spLocks noChangeShapeType="1"/>
          </p:cNvSpPr>
          <p:nvPr/>
        </p:nvSpPr>
        <p:spPr bwMode="auto">
          <a:xfrm>
            <a:off x="5118100" y="46148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7" name="Line 55"/>
          <p:cNvSpPr>
            <a:spLocks noChangeShapeType="1"/>
          </p:cNvSpPr>
          <p:nvPr/>
        </p:nvSpPr>
        <p:spPr bwMode="auto">
          <a:xfrm>
            <a:off x="5829300" y="46148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8" name="Line 56"/>
          <p:cNvSpPr>
            <a:spLocks noChangeShapeType="1"/>
          </p:cNvSpPr>
          <p:nvPr/>
        </p:nvSpPr>
        <p:spPr bwMode="auto">
          <a:xfrm>
            <a:off x="2278063" y="33861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89" name="Line 57"/>
          <p:cNvSpPr>
            <a:spLocks noChangeShapeType="1"/>
          </p:cNvSpPr>
          <p:nvPr/>
        </p:nvSpPr>
        <p:spPr bwMode="auto">
          <a:xfrm>
            <a:off x="2722563" y="34115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90" name="Line 58"/>
          <p:cNvSpPr>
            <a:spLocks noChangeShapeType="1"/>
          </p:cNvSpPr>
          <p:nvPr/>
        </p:nvSpPr>
        <p:spPr bwMode="auto">
          <a:xfrm>
            <a:off x="5708650" y="34147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91" name="Line 59"/>
          <p:cNvSpPr>
            <a:spLocks noChangeShapeType="1"/>
          </p:cNvSpPr>
          <p:nvPr/>
        </p:nvSpPr>
        <p:spPr bwMode="auto">
          <a:xfrm>
            <a:off x="5238750" y="3402013"/>
            <a:ext cx="0" cy="831850"/>
          </a:xfrm>
          <a:prstGeom prst="line">
            <a:avLst/>
          </a:prstGeom>
          <a:noFill/>
          <a:ln w="9525">
            <a:solidFill>
              <a:schemeClr val="tx1"/>
            </a:solidFill>
            <a:prstDash val="sysDot"/>
            <a:round/>
            <a:headEnd/>
            <a:tailEnd/>
          </a:ln>
        </p:spPr>
        <p:txBody>
          <a:bodyPr wrap="none" anchor="ctr"/>
          <a:lstStyle/>
          <a:p>
            <a:endParaRPr lang="en-US"/>
          </a:p>
        </p:txBody>
      </p:sp>
      <p:grpSp>
        <p:nvGrpSpPr>
          <p:cNvPr id="6" name="Group 61"/>
          <p:cNvGrpSpPr>
            <a:grpSpLocks/>
          </p:cNvGrpSpPr>
          <p:nvPr/>
        </p:nvGrpSpPr>
        <p:grpSpPr bwMode="auto">
          <a:xfrm>
            <a:off x="1962150" y="5559425"/>
            <a:ext cx="889000" cy="385763"/>
            <a:chOff x="1236" y="3397"/>
            <a:chExt cx="560" cy="243"/>
          </a:xfrm>
        </p:grpSpPr>
        <p:sp>
          <p:nvSpPr>
            <p:cNvPr id="31805" name="Rectangle 62"/>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6" name="Text Box 63"/>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7" name="Line 64"/>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grpSp>
        <p:nvGrpSpPr>
          <p:cNvPr id="7" name="Group 65"/>
          <p:cNvGrpSpPr>
            <a:grpSpLocks/>
          </p:cNvGrpSpPr>
          <p:nvPr/>
        </p:nvGrpSpPr>
        <p:grpSpPr bwMode="auto">
          <a:xfrm>
            <a:off x="2887663" y="5570538"/>
            <a:ext cx="889000" cy="385762"/>
            <a:chOff x="1236" y="3397"/>
            <a:chExt cx="560" cy="243"/>
          </a:xfrm>
        </p:grpSpPr>
        <p:sp>
          <p:nvSpPr>
            <p:cNvPr id="31802" name="Rectangle 66"/>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3" name="Text Box 67"/>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4" name="Line 68"/>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grpSp>
        <p:nvGrpSpPr>
          <p:cNvPr id="8" name="Group 69"/>
          <p:cNvGrpSpPr>
            <a:grpSpLocks/>
          </p:cNvGrpSpPr>
          <p:nvPr/>
        </p:nvGrpSpPr>
        <p:grpSpPr bwMode="auto">
          <a:xfrm>
            <a:off x="4943475" y="5581650"/>
            <a:ext cx="889000" cy="385763"/>
            <a:chOff x="1236" y="3397"/>
            <a:chExt cx="560" cy="243"/>
          </a:xfrm>
        </p:grpSpPr>
        <p:sp>
          <p:nvSpPr>
            <p:cNvPr id="31799" name="Rectangle 70"/>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0" name="Text Box 71"/>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1" name="Line 72"/>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sp>
        <p:nvSpPr>
          <p:cNvPr id="78" name="Rectangle 2"/>
          <p:cNvSpPr txBox="1">
            <a:spLocks noChangeArrowheads="1"/>
          </p:cNvSpPr>
          <p:nvPr/>
        </p:nvSpPr>
        <p:spPr>
          <a:xfrm>
            <a:off x="609600" y="71438"/>
            <a:ext cx="7772400" cy="1000125"/>
          </a:xfrm>
          <a:prstGeom prst="rect">
            <a:avLst/>
          </a:prstGeom>
        </p:spPr>
        <p:txBody>
          <a:bodyPr/>
          <a:lstStyle/>
          <a:p>
            <a:pPr algn="ctr">
              <a:defRPr/>
            </a:pPr>
            <a:r>
              <a:rPr lang="en-US" sz="4400" b="1" kern="0" dirty="0">
                <a:solidFill>
                  <a:schemeClr val="bg1"/>
                </a:solidFill>
                <a:latin typeface="+mj-lt"/>
                <a:ea typeface="+mj-ea"/>
                <a:cs typeface="+mj-cs"/>
              </a:rPr>
              <a:t>AAL 3/4</a:t>
            </a:r>
          </a:p>
        </p:txBody>
      </p:sp>
      <p:sp>
        <p:nvSpPr>
          <p:cNvPr id="79"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11" name="Footer Placeholder 10"/>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12" name="Slide Number Placeholder 11"/>
          <p:cNvSpPr>
            <a:spLocks noGrp="1"/>
          </p:cNvSpPr>
          <p:nvPr>
            <p:ph type="sldNum" sz="quarter" idx="11"/>
          </p:nvPr>
        </p:nvSpPr>
        <p:spPr/>
        <p:txBody>
          <a:bodyPr/>
          <a:lstStyle/>
          <a:p>
            <a:pPr>
              <a:defRPr/>
            </a:pPr>
            <a:fld id="{1A54BAB6-FEBD-4F64-A6D7-C50E0F3E21C7}"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ChangeArrowheads="1"/>
          </p:cNvSpPr>
          <p:nvPr/>
        </p:nvSpPr>
        <p:spPr bwMode="auto">
          <a:xfrm>
            <a:off x="1219200" y="2286000"/>
            <a:ext cx="6635750" cy="669925"/>
          </a:xfrm>
          <a:prstGeom prst="rect">
            <a:avLst/>
          </a:prstGeom>
          <a:noFill/>
          <a:ln w="19050">
            <a:solidFill>
              <a:srgbClr val="000000"/>
            </a:solidFill>
            <a:miter lim="800000"/>
            <a:headEnd/>
            <a:tailEnd/>
          </a:ln>
        </p:spPr>
        <p:txBody>
          <a:bodyPr/>
          <a:lstStyle/>
          <a:p>
            <a:endParaRPr lang="en-US"/>
          </a:p>
        </p:txBody>
      </p:sp>
      <p:sp>
        <p:nvSpPr>
          <p:cNvPr id="32773" name="Rectangle 3"/>
          <p:cNvSpPr>
            <a:spLocks noChangeArrowheads="1"/>
          </p:cNvSpPr>
          <p:nvPr/>
        </p:nvSpPr>
        <p:spPr bwMode="auto">
          <a:xfrm>
            <a:off x="2209800" y="2514600"/>
            <a:ext cx="2246313" cy="244475"/>
          </a:xfrm>
          <a:prstGeom prst="rect">
            <a:avLst/>
          </a:prstGeom>
          <a:noFill/>
          <a:ln w="9525">
            <a:noFill/>
            <a:miter lim="800000"/>
            <a:headEnd/>
            <a:tailEnd/>
          </a:ln>
        </p:spPr>
        <p:txBody>
          <a:bodyPr lIns="0" tIns="0" rIns="0" bIns="0">
            <a:spAutoFit/>
          </a:bodyPr>
          <a:lstStyle/>
          <a:p>
            <a:pPr eaLnBrk="0" hangingPunct="0"/>
            <a:r>
              <a:rPr lang="en-US" sz="1600"/>
              <a:t>Information</a:t>
            </a:r>
          </a:p>
        </p:txBody>
      </p:sp>
      <p:sp>
        <p:nvSpPr>
          <p:cNvPr id="32774" name="Rectangle 4"/>
          <p:cNvSpPr>
            <a:spLocks noChangeArrowheads="1"/>
          </p:cNvSpPr>
          <p:nvPr/>
        </p:nvSpPr>
        <p:spPr bwMode="auto">
          <a:xfrm>
            <a:off x="1150938" y="3092450"/>
            <a:ext cx="6827837" cy="488950"/>
          </a:xfrm>
          <a:prstGeom prst="rect">
            <a:avLst/>
          </a:prstGeom>
          <a:noFill/>
          <a:ln w="9525">
            <a:noFill/>
            <a:miter lim="800000"/>
            <a:headEnd/>
            <a:tailEnd/>
          </a:ln>
        </p:spPr>
        <p:txBody>
          <a:bodyPr lIns="0" tIns="0" rIns="0" bIns="0">
            <a:spAutoFit/>
          </a:bodyPr>
          <a:lstStyle/>
          <a:p>
            <a:pPr eaLnBrk="0" hangingPunct="0"/>
            <a:r>
              <a:rPr lang="en-US" sz="1600" dirty="0"/>
              <a:t>	0 - 65,535                     </a:t>
            </a:r>
            <a:r>
              <a:rPr lang="en-US" sz="1600" dirty="0" smtClean="0"/>
              <a:t>      0-47   </a:t>
            </a:r>
            <a:r>
              <a:rPr lang="en-US" sz="1600" dirty="0"/>
              <a:t>1      1      </a:t>
            </a:r>
            <a:r>
              <a:rPr lang="en-US" sz="1600" dirty="0" smtClean="0"/>
              <a:t>   </a:t>
            </a:r>
            <a:r>
              <a:rPr lang="en-US" sz="1600" dirty="0"/>
              <a:t>2     </a:t>
            </a:r>
            <a:r>
              <a:rPr lang="en-US" sz="1600" dirty="0" smtClean="0"/>
              <a:t>   </a:t>
            </a:r>
            <a:r>
              <a:rPr lang="en-US" sz="1600" dirty="0"/>
              <a:t>4                      	(bytes)				(bytes)</a:t>
            </a:r>
          </a:p>
        </p:txBody>
      </p:sp>
      <p:sp>
        <p:nvSpPr>
          <p:cNvPr id="32775" name="Rectangle 5"/>
          <p:cNvSpPr>
            <a:spLocks noChangeArrowheads="1"/>
          </p:cNvSpPr>
          <p:nvPr/>
        </p:nvSpPr>
        <p:spPr bwMode="auto">
          <a:xfrm>
            <a:off x="5643563" y="2486025"/>
            <a:ext cx="2162175" cy="246221"/>
          </a:xfrm>
          <a:prstGeom prst="rect">
            <a:avLst/>
          </a:prstGeom>
          <a:noFill/>
          <a:ln w="9525">
            <a:noFill/>
            <a:miter lim="800000"/>
            <a:headEnd/>
            <a:tailEnd/>
          </a:ln>
        </p:spPr>
        <p:txBody>
          <a:bodyPr lIns="0" tIns="0" rIns="0" bIns="0">
            <a:spAutoFit/>
          </a:bodyPr>
          <a:lstStyle/>
          <a:p>
            <a:pPr algn="l" eaLnBrk="0" hangingPunct="0"/>
            <a:r>
              <a:rPr lang="en-US" sz="1600" dirty="0"/>
              <a:t>UU  CPI  </a:t>
            </a:r>
            <a:r>
              <a:rPr lang="en-US" sz="1600" dirty="0" smtClean="0"/>
              <a:t> </a:t>
            </a:r>
            <a:r>
              <a:rPr lang="en-US" sz="1600" dirty="0"/>
              <a:t>Length </a:t>
            </a:r>
            <a:r>
              <a:rPr lang="en-US" sz="1600" dirty="0" smtClean="0"/>
              <a:t> </a:t>
            </a:r>
            <a:r>
              <a:rPr lang="en-US" sz="1600" dirty="0"/>
              <a:t>CRC</a:t>
            </a:r>
          </a:p>
        </p:txBody>
      </p:sp>
      <p:sp>
        <p:nvSpPr>
          <p:cNvPr id="32776" name="Line 6"/>
          <p:cNvSpPr>
            <a:spLocks noChangeShapeType="1"/>
          </p:cNvSpPr>
          <p:nvPr/>
        </p:nvSpPr>
        <p:spPr bwMode="auto">
          <a:xfrm flipH="1">
            <a:off x="5572125" y="2312988"/>
            <a:ext cx="6350" cy="679450"/>
          </a:xfrm>
          <a:prstGeom prst="line">
            <a:avLst/>
          </a:prstGeom>
          <a:noFill/>
          <a:ln w="19050">
            <a:solidFill>
              <a:srgbClr val="000000"/>
            </a:solidFill>
            <a:round/>
            <a:headEnd/>
            <a:tailEnd/>
          </a:ln>
        </p:spPr>
        <p:txBody>
          <a:bodyPr/>
          <a:lstStyle/>
          <a:p>
            <a:endParaRPr lang="en-US"/>
          </a:p>
        </p:txBody>
      </p:sp>
      <p:sp>
        <p:nvSpPr>
          <p:cNvPr id="32777" name="Line 7"/>
          <p:cNvSpPr>
            <a:spLocks noChangeShapeType="1"/>
          </p:cNvSpPr>
          <p:nvPr/>
        </p:nvSpPr>
        <p:spPr bwMode="auto">
          <a:xfrm>
            <a:off x="7231063" y="2320925"/>
            <a:ext cx="6350" cy="666750"/>
          </a:xfrm>
          <a:prstGeom prst="line">
            <a:avLst/>
          </a:prstGeom>
          <a:noFill/>
          <a:ln w="19050">
            <a:solidFill>
              <a:srgbClr val="000000"/>
            </a:solidFill>
            <a:round/>
            <a:headEnd/>
            <a:tailEnd/>
          </a:ln>
        </p:spPr>
        <p:txBody>
          <a:bodyPr/>
          <a:lstStyle/>
          <a:p>
            <a:endParaRPr lang="en-US"/>
          </a:p>
        </p:txBody>
      </p:sp>
      <p:sp>
        <p:nvSpPr>
          <p:cNvPr id="32778" name="Line 8"/>
          <p:cNvSpPr>
            <a:spLocks noChangeShapeType="1"/>
          </p:cNvSpPr>
          <p:nvPr/>
        </p:nvSpPr>
        <p:spPr bwMode="auto">
          <a:xfrm flipH="1">
            <a:off x="6442075" y="2328863"/>
            <a:ext cx="4763" cy="666750"/>
          </a:xfrm>
          <a:prstGeom prst="line">
            <a:avLst/>
          </a:prstGeom>
          <a:noFill/>
          <a:ln w="19050">
            <a:solidFill>
              <a:srgbClr val="000000"/>
            </a:solidFill>
            <a:round/>
            <a:headEnd/>
            <a:tailEnd/>
          </a:ln>
        </p:spPr>
        <p:txBody>
          <a:bodyPr/>
          <a:lstStyle/>
          <a:p>
            <a:endParaRPr lang="en-US"/>
          </a:p>
        </p:txBody>
      </p:sp>
      <p:sp>
        <p:nvSpPr>
          <p:cNvPr id="32779" name="Line 9"/>
          <p:cNvSpPr>
            <a:spLocks noChangeShapeType="1"/>
          </p:cNvSpPr>
          <p:nvPr/>
        </p:nvSpPr>
        <p:spPr bwMode="auto">
          <a:xfrm flipH="1">
            <a:off x="5099050" y="2319338"/>
            <a:ext cx="6350" cy="679450"/>
          </a:xfrm>
          <a:prstGeom prst="line">
            <a:avLst/>
          </a:prstGeom>
          <a:noFill/>
          <a:ln w="19050">
            <a:solidFill>
              <a:srgbClr val="000000"/>
            </a:solidFill>
            <a:round/>
            <a:headEnd/>
            <a:tailEnd/>
          </a:ln>
        </p:spPr>
        <p:txBody>
          <a:bodyPr/>
          <a:lstStyle/>
          <a:p>
            <a:endParaRPr lang="en-US"/>
          </a:p>
        </p:txBody>
      </p:sp>
      <p:sp>
        <p:nvSpPr>
          <p:cNvPr id="32780" name="Rectangle 10"/>
          <p:cNvSpPr>
            <a:spLocks noChangeArrowheads="1"/>
          </p:cNvSpPr>
          <p:nvPr/>
        </p:nvSpPr>
        <p:spPr bwMode="auto">
          <a:xfrm>
            <a:off x="5167313" y="2511425"/>
            <a:ext cx="390525" cy="215444"/>
          </a:xfrm>
          <a:prstGeom prst="rect">
            <a:avLst/>
          </a:prstGeom>
          <a:noFill/>
          <a:ln w="9525">
            <a:noFill/>
            <a:miter lim="800000"/>
            <a:headEnd/>
            <a:tailEnd/>
          </a:ln>
        </p:spPr>
        <p:txBody>
          <a:bodyPr lIns="0" tIns="0" rIns="0" bIns="0">
            <a:spAutoFit/>
          </a:bodyPr>
          <a:lstStyle/>
          <a:p>
            <a:pPr eaLnBrk="0" hangingPunct="0"/>
            <a:r>
              <a:rPr lang="en-US" sz="1400" b="1" dirty="0"/>
              <a:t>Pad</a:t>
            </a:r>
          </a:p>
        </p:txBody>
      </p:sp>
      <p:sp>
        <p:nvSpPr>
          <p:cNvPr id="32781" name="Line 11"/>
          <p:cNvSpPr>
            <a:spLocks noChangeShapeType="1"/>
          </p:cNvSpPr>
          <p:nvPr/>
        </p:nvSpPr>
        <p:spPr bwMode="auto">
          <a:xfrm flipH="1">
            <a:off x="5965825" y="2312988"/>
            <a:ext cx="6350" cy="679450"/>
          </a:xfrm>
          <a:prstGeom prst="line">
            <a:avLst/>
          </a:prstGeom>
          <a:noFill/>
          <a:ln w="19050">
            <a:solidFill>
              <a:srgbClr val="000000"/>
            </a:solidFill>
            <a:round/>
            <a:headEnd/>
            <a:tailEnd/>
          </a:ln>
        </p:spPr>
        <p:txBody>
          <a:bodyPr/>
          <a:lstStyle/>
          <a:p>
            <a:endParaRPr lang="en-US"/>
          </a:p>
        </p:txBody>
      </p:sp>
      <p:sp>
        <p:nvSpPr>
          <p:cNvPr id="32783" name="Rectangle 14"/>
          <p:cNvSpPr>
            <a:spLocks noChangeArrowheads="1"/>
          </p:cNvSpPr>
          <p:nvPr/>
        </p:nvSpPr>
        <p:spPr bwMode="auto">
          <a:xfrm>
            <a:off x="1928794" y="1371600"/>
            <a:ext cx="4548206" cy="628640"/>
          </a:xfrm>
          <a:prstGeom prst="rect">
            <a:avLst/>
          </a:prstGeom>
          <a:solidFill>
            <a:srgbClr val="FFCC99"/>
          </a:solidFill>
          <a:ln w="9525">
            <a:solidFill>
              <a:schemeClr val="tx1"/>
            </a:solidFill>
            <a:miter lim="800000"/>
            <a:headEnd/>
            <a:tailEnd/>
          </a:ln>
        </p:spPr>
        <p:txBody>
          <a:bodyPr wrap="none" anchor="ctr"/>
          <a:lstStyle/>
          <a:p>
            <a:pPr algn="ctr"/>
            <a:r>
              <a:rPr lang="en-US"/>
              <a:t>Convergent Sublayer Format</a:t>
            </a:r>
          </a:p>
        </p:txBody>
      </p:sp>
      <p:sp>
        <p:nvSpPr>
          <p:cNvPr id="32784" name="Rectangle 15"/>
          <p:cNvSpPr>
            <a:spLocks noChangeArrowheads="1"/>
          </p:cNvSpPr>
          <p:nvPr/>
        </p:nvSpPr>
        <p:spPr bwMode="auto">
          <a:xfrm>
            <a:off x="2362200" y="3733800"/>
            <a:ext cx="4114800" cy="609600"/>
          </a:xfrm>
          <a:prstGeom prst="rect">
            <a:avLst/>
          </a:prstGeom>
          <a:solidFill>
            <a:srgbClr val="99CCFF"/>
          </a:solidFill>
          <a:ln w="9525">
            <a:solidFill>
              <a:schemeClr val="tx1"/>
            </a:solidFill>
            <a:miter lim="800000"/>
            <a:headEnd/>
            <a:tailEnd/>
          </a:ln>
        </p:spPr>
        <p:txBody>
          <a:bodyPr wrap="none" anchor="ctr"/>
          <a:lstStyle/>
          <a:p>
            <a:pPr algn="ctr"/>
            <a:r>
              <a:rPr lang="en-US"/>
              <a:t>SAR Format </a:t>
            </a:r>
          </a:p>
        </p:txBody>
      </p:sp>
      <p:sp>
        <p:nvSpPr>
          <p:cNvPr id="32785" name="Rectangle 16"/>
          <p:cNvSpPr>
            <a:spLocks noChangeArrowheads="1"/>
          </p:cNvSpPr>
          <p:nvPr/>
        </p:nvSpPr>
        <p:spPr bwMode="auto">
          <a:xfrm>
            <a:off x="2133600" y="4800600"/>
            <a:ext cx="5638800" cy="685800"/>
          </a:xfrm>
          <a:prstGeom prst="rect">
            <a:avLst/>
          </a:prstGeom>
          <a:solidFill>
            <a:srgbClr val="FF00FF"/>
          </a:solidFill>
          <a:ln w="9525">
            <a:solidFill>
              <a:schemeClr val="tx1"/>
            </a:solidFill>
            <a:miter lim="800000"/>
            <a:headEnd/>
            <a:tailEnd/>
          </a:ln>
        </p:spPr>
        <p:txBody>
          <a:bodyPr wrap="none" anchor="ctr"/>
          <a:lstStyle/>
          <a:p>
            <a:pPr algn="ctr"/>
            <a:r>
              <a:rPr lang="en-US"/>
              <a:t>48 bytes of Data</a:t>
            </a:r>
          </a:p>
        </p:txBody>
      </p:sp>
      <p:sp>
        <p:nvSpPr>
          <p:cNvPr id="32786" name="Rectangle 17"/>
          <p:cNvSpPr>
            <a:spLocks noChangeArrowheads="1"/>
          </p:cNvSpPr>
          <p:nvPr/>
        </p:nvSpPr>
        <p:spPr bwMode="auto">
          <a:xfrm>
            <a:off x="1214414" y="4800600"/>
            <a:ext cx="919186" cy="700102"/>
          </a:xfrm>
          <a:prstGeom prst="rect">
            <a:avLst/>
          </a:prstGeom>
          <a:solidFill>
            <a:srgbClr val="FFCC00"/>
          </a:solidFill>
          <a:ln w="9525">
            <a:solidFill>
              <a:schemeClr val="tx1"/>
            </a:solidFill>
            <a:miter lim="800000"/>
            <a:headEnd/>
            <a:tailEnd/>
          </a:ln>
        </p:spPr>
        <p:txBody>
          <a:bodyPr wrap="none" anchor="ctr"/>
          <a:lstStyle/>
          <a:p>
            <a:pPr algn="ctr"/>
            <a:r>
              <a:rPr lang="en-US" sz="1800" dirty="0"/>
              <a:t>ATM</a:t>
            </a:r>
          </a:p>
          <a:p>
            <a:pPr algn="ctr"/>
            <a:r>
              <a:rPr lang="en-US" sz="1800" dirty="0"/>
              <a:t>Header</a:t>
            </a:r>
          </a:p>
        </p:txBody>
      </p:sp>
      <p:sp>
        <p:nvSpPr>
          <p:cNvPr id="32787" name="Rectangle 18"/>
          <p:cNvSpPr>
            <a:spLocks noChangeArrowheads="1"/>
          </p:cNvSpPr>
          <p:nvPr/>
        </p:nvSpPr>
        <p:spPr bwMode="auto">
          <a:xfrm>
            <a:off x="2709874" y="5562600"/>
            <a:ext cx="3505200" cy="457200"/>
          </a:xfrm>
          <a:prstGeom prst="rect">
            <a:avLst/>
          </a:prstGeom>
          <a:solidFill>
            <a:schemeClr val="bg1"/>
          </a:solidFill>
          <a:ln w="9525">
            <a:solidFill>
              <a:schemeClr val="bg1"/>
            </a:solidFill>
            <a:miter lim="800000"/>
            <a:headEnd/>
            <a:tailEnd/>
          </a:ln>
        </p:spPr>
        <p:txBody>
          <a:bodyPr wrap="none" anchor="ctr"/>
          <a:lstStyle/>
          <a:p>
            <a:pPr algn="ctr"/>
            <a:r>
              <a:rPr lang="en-US" sz="2000" dirty="0"/>
              <a:t>1-bit end-of-datagram field (PTI)</a:t>
            </a:r>
          </a:p>
        </p:txBody>
      </p:sp>
      <p:cxnSp>
        <p:nvCxnSpPr>
          <p:cNvPr id="32788" name="AutoShape 19"/>
          <p:cNvCxnSpPr>
            <a:cxnSpLocks noChangeShapeType="1"/>
            <a:endCxn id="32786" idx="2"/>
          </p:cNvCxnSpPr>
          <p:nvPr/>
        </p:nvCxnSpPr>
        <p:spPr bwMode="auto">
          <a:xfrm rot="10800000">
            <a:off x="1674008" y="5500702"/>
            <a:ext cx="754853" cy="285752"/>
          </a:xfrm>
          <a:prstGeom prst="bentConnector2">
            <a:avLst/>
          </a:prstGeom>
          <a:noFill/>
          <a:ln w="9525">
            <a:solidFill>
              <a:schemeClr val="tx1"/>
            </a:solidFill>
            <a:miter lim="800000"/>
            <a:headEnd/>
            <a:tailEnd type="triangle" w="med" len="med"/>
          </a:ln>
        </p:spPr>
      </p:cxnSp>
      <p:sp>
        <p:nvSpPr>
          <p:cNvPr id="24" name="Rectangle 2"/>
          <p:cNvSpPr txBox="1">
            <a:spLocks noChangeArrowheads="1"/>
          </p:cNvSpPr>
          <p:nvPr/>
        </p:nvSpPr>
        <p:spPr>
          <a:xfrm>
            <a:off x="609600" y="71415"/>
            <a:ext cx="7772400" cy="857256"/>
          </a:xfrm>
          <a:prstGeom prst="rect">
            <a:avLst/>
          </a:prstGeom>
        </p:spPr>
        <p:txBody>
          <a:bodyPr/>
          <a:lstStyle/>
          <a:p>
            <a:pPr algn="ctr">
              <a:defRPr/>
            </a:pPr>
            <a:r>
              <a:rPr lang="en-US" sz="4400" b="1" kern="0" dirty="0">
                <a:solidFill>
                  <a:schemeClr val="bg1"/>
                </a:solidFill>
                <a:latin typeface="+mj-lt"/>
                <a:ea typeface="+mj-ea"/>
                <a:cs typeface="+mj-cs"/>
              </a:rPr>
              <a:t>AAL 5</a:t>
            </a:r>
          </a:p>
        </p:txBody>
      </p:sp>
      <p:sp>
        <p:nvSpPr>
          <p:cNvPr id="27"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2"/>
          <p:cNvSpPr txBox="1">
            <a:spLocks noChangeArrowheads="1"/>
          </p:cNvSpPr>
          <p:nvPr/>
        </p:nvSpPr>
        <p:spPr bwMode="auto">
          <a:xfrm>
            <a:off x="312872" y="1155978"/>
            <a:ext cx="1580882" cy="369332"/>
          </a:xfrm>
          <a:prstGeom prst="rect">
            <a:avLst/>
          </a:prstGeom>
          <a:noFill/>
          <a:ln w="9525">
            <a:noFill/>
            <a:miter lim="800000"/>
            <a:headEnd/>
            <a:tailEnd/>
          </a:ln>
        </p:spPr>
        <p:txBody>
          <a:bodyPr wrap="none" anchor="ctr">
            <a:spAutoFit/>
          </a:bodyPr>
          <a:lstStyle/>
          <a:p>
            <a:pPr algn="ctr" eaLnBrk="0" hangingPunct="0">
              <a:spcBef>
                <a:spcPct val="50000"/>
              </a:spcBef>
            </a:pPr>
            <a:r>
              <a:rPr lang="en-US" sz="1800" b="1" dirty="0"/>
              <a:t>Higher layer</a:t>
            </a:r>
          </a:p>
        </p:txBody>
      </p:sp>
      <p:sp>
        <p:nvSpPr>
          <p:cNvPr id="33797" name="Text Box 3"/>
          <p:cNvSpPr txBox="1">
            <a:spLocks noChangeArrowheads="1"/>
          </p:cNvSpPr>
          <p:nvPr/>
        </p:nvSpPr>
        <p:spPr bwMode="auto">
          <a:xfrm>
            <a:off x="93663" y="2819400"/>
            <a:ext cx="1735137" cy="914400"/>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Common part convergence </a:t>
            </a:r>
            <a:r>
              <a:rPr lang="en-US" sz="1800" b="1" dirty="0" err="1"/>
              <a:t>sublayer</a:t>
            </a:r>
            <a:endParaRPr lang="en-US" sz="1800" b="1" dirty="0"/>
          </a:p>
        </p:txBody>
      </p:sp>
      <p:sp>
        <p:nvSpPr>
          <p:cNvPr id="33798" name="Text Box 4"/>
          <p:cNvSpPr txBox="1">
            <a:spLocks noChangeArrowheads="1"/>
          </p:cNvSpPr>
          <p:nvPr/>
        </p:nvSpPr>
        <p:spPr bwMode="auto">
          <a:xfrm>
            <a:off x="93663" y="4343400"/>
            <a:ext cx="1963737" cy="366713"/>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smtClean="0"/>
              <a:t>SAR </a:t>
            </a:r>
            <a:r>
              <a:rPr lang="en-US" sz="1800" b="1" dirty="0" err="1" smtClean="0"/>
              <a:t>sublayer</a:t>
            </a:r>
            <a:endParaRPr lang="en-US" sz="1800" b="1" dirty="0"/>
          </a:p>
        </p:txBody>
      </p:sp>
      <p:sp>
        <p:nvSpPr>
          <p:cNvPr id="33799" name="Text Box 5"/>
          <p:cNvSpPr txBox="1">
            <a:spLocks noChangeArrowheads="1"/>
          </p:cNvSpPr>
          <p:nvPr/>
        </p:nvSpPr>
        <p:spPr bwMode="auto">
          <a:xfrm>
            <a:off x="93663" y="5486400"/>
            <a:ext cx="1963737" cy="366713"/>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ATM layer</a:t>
            </a:r>
          </a:p>
        </p:txBody>
      </p:sp>
      <p:sp>
        <p:nvSpPr>
          <p:cNvPr id="33800" name="Line 6"/>
          <p:cNvSpPr>
            <a:spLocks noChangeShapeType="1"/>
          </p:cNvSpPr>
          <p:nvPr/>
        </p:nvSpPr>
        <p:spPr bwMode="auto">
          <a:xfrm>
            <a:off x="1958975" y="5222875"/>
            <a:ext cx="4725988" cy="0"/>
          </a:xfrm>
          <a:prstGeom prst="line">
            <a:avLst/>
          </a:prstGeom>
          <a:noFill/>
          <a:ln w="9525">
            <a:solidFill>
              <a:schemeClr val="tx1"/>
            </a:solidFill>
            <a:round/>
            <a:headEnd/>
            <a:tailEnd/>
          </a:ln>
        </p:spPr>
        <p:txBody>
          <a:bodyPr wrap="none" anchor="ctr"/>
          <a:lstStyle/>
          <a:p>
            <a:endParaRPr lang="en-US"/>
          </a:p>
        </p:txBody>
      </p:sp>
      <p:sp>
        <p:nvSpPr>
          <p:cNvPr id="33801" name="Text Box 7"/>
          <p:cNvSpPr txBox="1">
            <a:spLocks noChangeArrowheads="1"/>
          </p:cNvSpPr>
          <p:nvPr/>
        </p:nvSpPr>
        <p:spPr bwMode="auto">
          <a:xfrm>
            <a:off x="2578100" y="6096000"/>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0</a:t>
            </a:r>
          </a:p>
        </p:txBody>
      </p:sp>
      <p:sp>
        <p:nvSpPr>
          <p:cNvPr id="33802" name="Line 8"/>
          <p:cNvSpPr>
            <a:spLocks noChangeShapeType="1"/>
          </p:cNvSpPr>
          <p:nvPr/>
        </p:nvSpPr>
        <p:spPr bwMode="auto">
          <a:xfrm>
            <a:off x="1981200" y="1708150"/>
            <a:ext cx="4725988" cy="0"/>
          </a:xfrm>
          <a:prstGeom prst="line">
            <a:avLst/>
          </a:prstGeom>
          <a:noFill/>
          <a:ln w="9525">
            <a:solidFill>
              <a:schemeClr val="tx1"/>
            </a:solidFill>
            <a:round/>
            <a:headEnd/>
            <a:tailEnd/>
          </a:ln>
        </p:spPr>
        <p:txBody>
          <a:bodyPr wrap="none" anchor="ctr"/>
          <a:lstStyle/>
          <a:p>
            <a:endParaRPr lang="en-US"/>
          </a:p>
        </p:txBody>
      </p:sp>
      <p:sp>
        <p:nvSpPr>
          <p:cNvPr id="33803" name="Text Box 9"/>
          <p:cNvSpPr txBox="1">
            <a:spLocks noChangeArrowheads="1"/>
          </p:cNvSpPr>
          <p:nvPr/>
        </p:nvSpPr>
        <p:spPr bwMode="auto">
          <a:xfrm>
            <a:off x="169863" y="1609636"/>
            <a:ext cx="1811337" cy="1200329"/>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Service specific convergence </a:t>
            </a:r>
            <a:r>
              <a:rPr lang="en-US" sz="1800" b="1" dirty="0" err="1"/>
              <a:t>sublayer</a:t>
            </a:r>
            <a:endParaRPr lang="en-US" sz="1800" b="1" dirty="0"/>
          </a:p>
        </p:txBody>
      </p:sp>
      <p:sp>
        <p:nvSpPr>
          <p:cNvPr id="33804" name="Text Box 10"/>
          <p:cNvSpPr txBox="1">
            <a:spLocks noChangeArrowheads="1"/>
          </p:cNvSpPr>
          <p:nvPr/>
        </p:nvSpPr>
        <p:spPr bwMode="auto">
          <a:xfrm>
            <a:off x="6738938" y="2000240"/>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Assume null</a:t>
            </a:r>
          </a:p>
        </p:txBody>
      </p:sp>
      <p:sp>
        <p:nvSpPr>
          <p:cNvPr id="33805" name="Text Box 11"/>
          <p:cNvSpPr txBox="1">
            <a:spLocks noChangeArrowheads="1"/>
          </p:cNvSpPr>
          <p:nvPr/>
        </p:nvSpPr>
        <p:spPr bwMode="auto">
          <a:xfrm>
            <a:off x="5095875" y="4562475"/>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(1)</a:t>
            </a:r>
          </a:p>
        </p:txBody>
      </p:sp>
      <p:sp>
        <p:nvSpPr>
          <p:cNvPr id="33806" name="Line 12"/>
          <p:cNvSpPr>
            <a:spLocks noChangeShapeType="1"/>
          </p:cNvSpPr>
          <p:nvPr/>
        </p:nvSpPr>
        <p:spPr bwMode="auto">
          <a:xfrm>
            <a:off x="2005013" y="2682875"/>
            <a:ext cx="4725987" cy="0"/>
          </a:xfrm>
          <a:prstGeom prst="line">
            <a:avLst/>
          </a:prstGeom>
          <a:noFill/>
          <a:ln w="9525">
            <a:solidFill>
              <a:schemeClr val="tx1"/>
            </a:solidFill>
            <a:round/>
            <a:headEnd/>
            <a:tailEnd/>
          </a:ln>
        </p:spPr>
        <p:txBody>
          <a:bodyPr wrap="none" anchor="ctr"/>
          <a:lstStyle/>
          <a:p>
            <a:endParaRPr lang="en-US"/>
          </a:p>
        </p:txBody>
      </p:sp>
      <p:sp>
        <p:nvSpPr>
          <p:cNvPr id="33807" name="Line 13"/>
          <p:cNvSpPr>
            <a:spLocks noChangeShapeType="1"/>
          </p:cNvSpPr>
          <p:nvPr/>
        </p:nvSpPr>
        <p:spPr bwMode="auto">
          <a:xfrm>
            <a:off x="1987550" y="3919538"/>
            <a:ext cx="4725988" cy="0"/>
          </a:xfrm>
          <a:prstGeom prst="line">
            <a:avLst/>
          </a:prstGeom>
          <a:noFill/>
          <a:ln w="9525">
            <a:solidFill>
              <a:schemeClr val="tx1"/>
            </a:solidFill>
            <a:round/>
            <a:headEnd/>
            <a:tailEnd/>
          </a:ln>
        </p:spPr>
        <p:txBody>
          <a:bodyPr wrap="none" anchor="ctr"/>
          <a:lstStyle/>
          <a:p>
            <a:endParaRPr lang="en-US"/>
          </a:p>
        </p:txBody>
      </p:sp>
      <p:sp>
        <p:nvSpPr>
          <p:cNvPr id="33808" name="Line 14"/>
          <p:cNvSpPr>
            <a:spLocks noChangeShapeType="1"/>
          </p:cNvSpPr>
          <p:nvPr/>
        </p:nvSpPr>
        <p:spPr bwMode="auto">
          <a:xfrm>
            <a:off x="1958975" y="5222875"/>
            <a:ext cx="4725988" cy="0"/>
          </a:xfrm>
          <a:prstGeom prst="line">
            <a:avLst/>
          </a:prstGeom>
          <a:noFill/>
          <a:ln w="9525">
            <a:solidFill>
              <a:schemeClr val="tx1"/>
            </a:solidFill>
            <a:round/>
            <a:headEnd/>
            <a:tailEnd/>
          </a:ln>
        </p:spPr>
        <p:txBody>
          <a:bodyPr wrap="none" anchor="ctr"/>
          <a:lstStyle/>
          <a:p>
            <a:endParaRPr lang="en-US"/>
          </a:p>
        </p:txBody>
      </p:sp>
      <p:sp>
        <p:nvSpPr>
          <p:cNvPr id="33809" name="Text Box 15"/>
          <p:cNvSpPr txBox="1">
            <a:spLocks noChangeArrowheads="1"/>
          </p:cNvSpPr>
          <p:nvPr/>
        </p:nvSpPr>
        <p:spPr bwMode="auto">
          <a:xfrm>
            <a:off x="2760663" y="5900738"/>
            <a:ext cx="173037"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10" name="Text Box 16"/>
          <p:cNvSpPr txBox="1">
            <a:spLocks noChangeArrowheads="1"/>
          </p:cNvSpPr>
          <p:nvPr/>
        </p:nvSpPr>
        <p:spPr bwMode="auto">
          <a:xfrm>
            <a:off x="2497138" y="5564188"/>
            <a:ext cx="173037" cy="274637"/>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11" name="Line 17"/>
          <p:cNvSpPr>
            <a:spLocks noChangeShapeType="1"/>
          </p:cNvSpPr>
          <p:nvPr/>
        </p:nvSpPr>
        <p:spPr bwMode="auto">
          <a:xfrm>
            <a:off x="4090988" y="3343275"/>
            <a:ext cx="204787" cy="833438"/>
          </a:xfrm>
          <a:prstGeom prst="line">
            <a:avLst/>
          </a:prstGeom>
          <a:noFill/>
          <a:ln w="9525">
            <a:solidFill>
              <a:schemeClr val="tx1"/>
            </a:solidFill>
            <a:prstDash val="dash"/>
            <a:round/>
            <a:headEnd/>
            <a:tailEnd/>
          </a:ln>
        </p:spPr>
        <p:txBody>
          <a:bodyPr wrap="none" anchor="ctr"/>
          <a:lstStyle/>
          <a:p>
            <a:endParaRPr lang="en-US"/>
          </a:p>
        </p:txBody>
      </p:sp>
      <p:sp>
        <p:nvSpPr>
          <p:cNvPr id="33812" name="Line 18"/>
          <p:cNvSpPr>
            <a:spLocks noChangeShapeType="1"/>
          </p:cNvSpPr>
          <p:nvPr/>
        </p:nvSpPr>
        <p:spPr bwMode="auto">
          <a:xfrm>
            <a:off x="3370263" y="3316288"/>
            <a:ext cx="228600" cy="893762"/>
          </a:xfrm>
          <a:prstGeom prst="line">
            <a:avLst/>
          </a:prstGeom>
          <a:noFill/>
          <a:ln w="9525">
            <a:solidFill>
              <a:schemeClr val="tx1"/>
            </a:solidFill>
            <a:prstDash val="dash"/>
            <a:round/>
            <a:headEnd/>
            <a:tailEnd/>
          </a:ln>
        </p:spPr>
        <p:txBody>
          <a:bodyPr wrap="none" anchor="ctr"/>
          <a:lstStyle/>
          <a:p>
            <a:endParaRPr lang="en-US"/>
          </a:p>
        </p:txBody>
      </p:sp>
      <p:sp>
        <p:nvSpPr>
          <p:cNvPr id="33813" name="Line 19"/>
          <p:cNvSpPr>
            <a:spLocks noChangeShapeType="1"/>
          </p:cNvSpPr>
          <p:nvPr/>
        </p:nvSpPr>
        <p:spPr bwMode="auto">
          <a:xfrm>
            <a:off x="1981200" y="1708150"/>
            <a:ext cx="4725988" cy="0"/>
          </a:xfrm>
          <a:prstGeom prst="line">
            <a:avLst/>
          </a:prstGeom>
          <a:noFill/>
          <a:ln w="9525">
            <a:solidFill>
              <a:schemeClr val="tx1"/>
            </a:solidFill>
            <a:round/>
            <a:headEnd/>
            <a:tailEnd/>
          </a:ln>
        </p:spPr>
        <p:txBody>
          <a:bodyPr wrap="none" anchor="ctr"/>
          <a:lstStyle/>
          <a:p>
            <a:endParaRPr lang="en-US"/>
          </a:p>
        </p:txBody>
      </p:sp>
      <p:sp>
        <p:nvSpPr>
          <p:cNvPr id="33814" name="Rectangle 20"/>
          <p:cNvSpPr>
            <a:spLocks noChangeArrowheads="1"/>
          </p:cNvSpPr>
          <p:nvPr/>
        </p:nvSpPr>
        <p:spPr bwMode="auto">
          <a:xfrm>
            <a:off x="2654300" y="1052513"/>
            <a:ext cx="2268538" cy="361950"/>
          </a:xfrm>
          <a:prstGeom prst="rect">
            <a:avLst/>
          </a:prstGeom>
          <a:noFill/>
          <a:ln w="19050">
            <a:solidFill>
              <a:schemeClr val="tx1"/>
            </a:solidFill>
            <a:miter lim="800000"/>
            <a:headEnd/>
            <a:tailEnd/>
          </a:ln>
        </p:spPr>
        <p:txBody>
          <a:bodyPr wrap="none" anchor="ctr"/>
          <a:lstStyle/>
          <a:p>
            <a:endParaRPr lang="en-US"/>
          </a:p>
        </p:txBody>
      </p:sp>
      <p:sp>
        <p:nvSpPr>
          <p:cNvPr id="33815" name="Text Box 21"/>
          <p:cNvSpPr txBox="1">
            <a:spLocks noChangeArrowheads="1"/>
          </p:cNvSpPr>
          <p:nvPr/>
        </p:nvSpPr>
        <p:spPr bwMode="auto">
          <a:xfrm>
            <a:off x="2735263" y="1082675"/>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3816" name="Line 22"/>
          <p:cNvSpPr>
            <a:spLocks noChangeShapeType="1"/>
          </p:cNvSpPr>
          <p:nvPr/>
        </p:nvSpPr>
        <p:spPr bwMode="auto">
          <a:xfrm flipH="1">
            <a:off x="4900613" y="1339850"/>
            <a:ext cx="12700" cy="1614488"/>
          </a:xfrm>
          <a:prstGeom prst="line">
            <a:avLst/>
          </a:prstGeom>
          <a:noFill/>
          <a:ln w="9525">
            <a:solidFill>
              <a:schemeClr val="tx1"/>
            </a:solidFill>
            <a:prstDash val="dash"/>
            <a:round/>
            <a:headEnd/>
            <a:tailEnd/>
          </a:ln>
        </p:spPr>
        <p:txBody>
          <a:bodyPr wrap="none" anchor="ctr"/>
          <a:lstStyle/>
          <a:p>
            <a:endParaRPr lang="en-US"/>
          </a:p>
        </p:txBody>
      </p:sp>
      <p:sp>
        <p:nvSpPr>
          <p:cNvPr id="33817" name="Line 23"/>
          <p:cNvSpPr>
            <a:spLocks noChangeShapeType="1"/>
          </p:cNvSpPr>
          <p:nvPr/>
        </p:nvSpPr>
        <p:spPr bwMode="auto">
          <a:xfrm flipH="1">
            <a:off x="2641600" y="1385888"/>
            <a:ext cx="12700" cy="1577975"/>
          </a:xfrm>
          <a:prstGeom prst="line">
            <a:avLst/>
          </a:prstGeom>
          <a:noFill/>
          <a:ln w="9525">
            <a:solidFill>
              <a:schemeClr val="tx1"/>
            </a:solidFill>
            <a:prstDash val="dash"/>
            <a:round/>
            <a:headEnd/>
            <a:tailEnd/>
          </a:ln>
        </p:spPr>
        <p:txBody>
          <a:bodyPr wrap="none" anchor="ctr"/>
          <a:lstStyle/>
          <a:p>
            <a:endParaRPr lang="en-US"/>
          </a:p>
        </p:txBody>
      </p:sp>
      <p:sp>
        <p:nvSpPr>
          <p:cNvPr id="33818" name="Rectangle 24"/>
          <p:cNvSpPr>
            <a:spLocks noChangeArrowheads="1"/>
          </p:cNvSpPr>
          <p:nvPr/>
        </p:nvSpPr>
        <p:spPr bwMode="auto">
          <a:xfrm>
            <a:off x="4914900" y="2955925"/>
            <a:ext cx="803275" cy="361950"/>
          </a:xfrm>
          <a:prstGeom prst="rect">
            <a:avLst/>
          </a:prstGeom>
          <a:noFill/>
          <a:ln w="19050">
            <a:solidFill>
              <a:schemeClr val="tx1"/>
            </a:solidFill>
            <a:miter lim="800000"/>
            <a:headEnd/>
            <a:tailEnd/>
          </a:ln>
        </p:spPr>
        <p:txBody>
          <a:bodyPr wrap="none" anchor="ctr"/>
          <a:lstStyle/>
          <a:p>
            <a:endParaRPr lang="en-US"/>
          </a:p>
        </p:txBody>
      </p:sp>
      <p:sp>
        <p:nvSpPr>
          <p:cNvPr id="33819" name="Text Box 25"/>
          <p:cNvSpPr txBox="1">
            <a:spLocks noChangeArrowheads="1"/>
          </p:cNvSpPr>
          <p:nvPr/>
        </p:nvSpPr>
        <p:spPr bwMode="auto">
          <a:xfrm>
            <a:off x="5380038" y="2995613"/>
            <a:ext cx="292100"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T</a:t>
            </a:r>
            <a:endParaRPr lang="en-US"/>
          </a:p>
        </p:txBody>
      </p:sp>
      <p:sp>
        <p:nvSpPr>
          <p:cNvPr id="33820" name="Line 26"/>
          <p:cNvSpPr>
            <a:spLocks noChangeShapeType="1"/>
          </p:cNvSpPr>
          <p:nvPr/>
        </p:nvSpPr>
        <p:spPr bwMode="auto">
          <a:xfrm>
            <a:off x="5327650" y="2944813"/>
            <a:ext cx="0" cy="373062"/>
          </a:xfrm>
          <a:prstGeom prst="line">
            <a:avLst/>
          </a:prstGeom>
          <a:noFill/>
          <a:ln w="19050">
            <a:solidFill>
              <a:schemeClr val="tx1"/>
            </a:solidFill>
            <a:round/>
            <a:headEnd/>
            <a:tailEnd/>
          </a:ln>
        </p:spPr>
        <p:txBody>
          <a:bodyPr wrap="none" anchor="ctr"/>
          <a:lstStyle/>
          <a:p>
            <a:endParaRPr lang="en-US"/>
          </a:p>
        </p:txBody>
      </p:sp>
      <p:sp>
        <p:nvSpPr>
          <p:cNvPr id="33821" name="Text Box 27"/>
          <p:cNvSpPr txBox="1">
            <a:spLocks noChangeArrowheads="1"/>
          </p:cNvSpPr>
          <p:nvPr/>
        </p:nvSpPr>
        <p:spPr bwMode="auto">
          <a:xfrm>
            <a:off x="4913313" y="3003550"/>
            <a:ext cx="438150" cy="244475"/>
          </a:xfrm>
          <a:prstGeom prst="rect">
            <a:avLst/>
          </a:prstGeom>
          <a:noFill/>
          <a:ln w="9525">
            <a:noFill/>
            <a:miter lim="800000"/>
            <a:headEnd/>
            <a:tailEnd/>
          </a:ln>
        </p:spPr>
        <p:txBody>
          <a:bodyPr wrap="none" anchor="ctr">
            <a:spAutoFit/>
          </a:bodyPr>
          <a:lstStyle/>
          <a:p>
            <a:pPr algn="ctr" eaLnBrk="0" hangingPunct="0">
              <a:spcBef>
                <a:spcPct val="50000"/>
              </a:spcBef>
            </a:pPr>
            <a:r>
              <a:rPr lang="en-US" sz="1000"/>
              <a:t>PAD</a:t>
            </a:r>
          </a:p>
        </p:txBody>
      </p:sp>
      <p:grpSp>
        <p:nvGrpSpPr>
          <p:cNvPr id="2" name="Group 28"/>
          <p:cNvGrpSpPr>
            <a:grpSpLocks/>
          </p:cNvGrpSpPr>
          <p:nvPr/>
        </p:nvGrpSpPr>
        <p:grpSpPr bwMode="auto">
          <a:xfrm>
            <a:off x="2236788" y="2965450"/>
            <a:ext cx="2994025" cy="361950"/>
            <a:chOff x="1734" y="605"/>
            <a:chExt cx="231" cy="228"/>
          </a:xfrm>
        </p:grpSpPr>
        <p:sp>
          <p:nvSpPr>
            <p:cNvPr id="33864" name="Rectangle 29"/>
            <p:cNvSpPr>
              <a:spLocks noChangeArrowheads="1"/>
            </p:cNvSpPr>
            <p:nvPr/>
          </p:nvSpPr>
          <p:spPr bwMode="auto">
            <a:xfrm>
              <a:off x="1766" y="605"/>
              <a:ext cx="175" cy="228"/>
            </a:xfrm>
            <a:prstGeom prst="rect">
              <a:avLst/>
            </a:prstGeom>
            <a:noFill/>
            <a:ln w="19050">
              <a:solidFill>
                <a:schemeClr val="tx1"/>
              </a:solidFill>
              <a:miter lim="800000"/>
              <a:headEnd/>
              <a:tailEnd/>
            </a:ln>
          </p:spPr>
          <p:txBody>
            <a:bodyPr wrap="none" anchor="ctr"/>
            <a:lstStyle/>
            <a:p>
              <a:endParaRPr lang="en-US"/>
            </a:p>
          </p:txBody>
        </p:sp>
        <p:sp>
          <p:nvSpPr>
            <p:cNvPr id="33865" name="Text Box 30"/>
            <p:cNvSpPr txBox="1">
              <a:spLocks noChangeArrowheads="1"/>
            </p:cNvSpPr>
            <p:nvPr/>
          </p:nvSpPr>
          <p:spPr bwMode="auto">
            <a:xfrm>
              <a:off x="1734" y="624"/>
              <a:ext cx="231" cy="192"/>
            </a:xfrm>
            <a:prstGeom prst="rect">
              <a:avLst/>
            </a:prstGeom>
            <a:noFill/>
            <a:ln w="9525">
              <a:noFill/>
              <a:miter lim="800000"/>
              <a:headEnd/>
              <a:tailEnd/>
            </a:ln>
          </p:spPr>
          <p:txBody>
            <a:bodyPr anchor="ctr">
              <a:spAutoFit/>
            </a:bodyPr>
            <a:lstStyle/>
            <a:p>
              <a:pPr algn="ctr" eaLnBrk="0" hangingPunct="0">
                <a:spcBef>
                  <a:spcPct val="50000"/>
                </a:spcBef>
              </a:pPr>
              <a:endParaRPr lang="en-US" sz="1400"/>
            </a:p>
          </p:txBody>
        </p:sp>
      </p:grpSp>
      <p:sp>
        <p:nvSpPr>
          <p:cNvPr id="33823" name="Rectangle 31"/>
          <p:cNvSpPr>
            <a:spLocks noChangeArrowheads="1"/>
          </p:cNvSpPr>
          <p:nvPr/>
        </p:nvSpPr>
        <p:spPr bwMode="auto">
          <a:xfrm>
            <a:off x="2633663" y="4164013"/>
            <a:ext cx="725487" cy="361950"/>
          </a:xfrm>
          <a:prstGeom prst="rect">
            <a:avLst/>
          </a:prstGeom>
          <a:noFill/>
          <a:ln w="19050">
            <a:solidFill>
              <a:schemeClr val="tx1"/>
            </a:solidFill>
            <a:miter lim="800000"/>
            <a:headEnd/>
            <a:tailEnd/>
          </a:ln>
        </p:spPr>
        <p:txBody>
          <a:bodyPr wrap="none" anchor="ctr"/>
          <a:lstStyle/>
          <a:p>
            <a:endParaRPr lang="en-US"/>
          </a:p>
        </p:txBody>
      </p:sp>
      <p:sp>
        <p:nvSpPr>
          <p:cNvPr id="33824" name="Rectangle 32"/>
          <p:cNvSpPr>
            <a:spLocks noChangeArrowheads="1"/>
          </p:cNvSpPr>
          <p:nvPr/>
        </p:nvSpPr>
        <p:spPr bwMode="auto">
          <a:xfrm>
            <a:off x="3584575" y="4173538"/>
            <a:ext cx="725488" cy="361950"/>
          </a:xfrm>
          <a:prstGeom prst="rect">
            <a:avLst/>
          </a:prstGeom>
          <a:noFill/>
          <a:ln w="19050">
            <a:solidFill>
              <a:schemeClr val="tx1"/>
            </a:solidFill>
            <a:miter lim="800000"/>
            <a:headEnd/>
            <a:tailEnd/>
          </a:ln>
        </p:spPr>
        <p:txBody>
          <a:bodyPr wrap="none" anchor="ctr"/>
          <a:lstStyle/>
          <a:p>
            <a:endParaRPr lang="en-US"/>
          </a:p>
        </p:txBody>
      </p:sp>
      <p:sp>
        <p:nvSpPr>
          <p:cNvPr id="33825" name="Rectangle 33"/>
          <p:cNvSpPr>
            <a:spLocks noChangeArrowheads="1"/>
          </p:cNvSpPr>
          <p:nvPr/>
        </p:nvSpPr>
        <p:spPr bwMode="auto">
          <a:xfrm>
            <a:off x="4972050" y="4192588"/>
            <a:ext cx="725488" cy="361950"/>
          </a:xfrm>
          <a:prstGeom prst="rect">
            <a:avLst/>
          </a:prstGeom>
          <a:noFill/>
          <a:ln w="19050">
            <a:solidFill>
              <a:schemeClr val="tx1"/>
            </a:solidFill>
            <a:miter lim="800000"/>
            <a:headEnd/>
            <a:tailEnd/>
          </a:ln>
        </p:spPr>
        <p:txBody>
          <a:bodyPr wrap="none" anchor="ctr"/>
          <a:lstStyle/>
          <a:p>
            <a:endParaRPr lang="en-US"/>
          </a:p>
        </p:txBody>
      </p:sp>
      <p:sp>
        <p:nvSpPr>
          <p:cNvPr id="33826" name="Text Box 34"/>
          <p:cNvSpPr txBox="1">
            <a:spLocks noChangeArrowheads="1"/>
          </p:cNvSpPr>
          <p:nvPr/>
        </p:nvSpPr>
        <p:spPr bwMode="auto">
          <a:xfrm>
            <a:off x="4287838" y="5505450"/>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3827" name="Text Box 35"/>
          <p:cNvSpPr txBox="1">
            <a:spLocks noChangeArrowheads="1"/>
          </p:cNvSpPr>
          <p:nvPr/>
        </p:nvSpPr>
        <p:spPr bwMode="auto">
          <a:xfrm>
            <a:off x="4359275" y="4237038"/>
            <a:ext cx="441325"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3828" name="Text Box 36"/>
          <p:cNvSpPr txBox="1">
            <a:spLocks noChangeArrowheads="1"/>
          </p:cNvSpPr>
          <p:nvPr/>
        </p:nvSpPr>
        <p:spPr bwMode="auto">
          <a:xfrm>
            <a:off x="2767013" y="2995613"/>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3829" name="Text Box 37"/>
          <p:cNvSpPr txBox="1">
            <a:spLocks noChangeArrowheads="1"/>
          </p:cNvSpPr>
          <p:nvPr/>
        </p:nvSpPr>
        <p:spPr bwMode="auto">
          <a:xfrm>
            <a:off x="3687763" y="5900738"/>
            <a:ext cx="173037"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30" name="Text Box 38"/>
          <p:cNvSpPr txBox="1">
            <a:spLocks noChangeArrowheads="1"/>
          </p:cNvSpPr>
          <p:nvPr/>
        </p:nvSpPr>
        <p:spPr bwMode="auto">
          <a:xfrm>
            <a:off x="5059363" y="5910263"/>
            <a:ext cx="177800"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31" name="Line 39"/>
          <p:cNvSpPr>
            <a:spLocks noChangeShapeType="1"/>
          </p:cNvSpPr>
          <p:nvPr/>
        </p:nvSpPr>
        <p:spPr bwMode="auto">
          <a:xfrm>
            <a:off x="2649538" y="45291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2" name="Line 40"/>
          <p:cNvSpPr>
            <a:spLocks noChangeShapeType="1"/>
          </p:cNvSpPr>
          <p:nvPr/>
        </p:nvSpPr>
        <p:spPr bwMode="auto">
          <a:xfrm>
            <a:off x="3348038" y="45291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3" name="Line 41"/>
          <p:cNvSpPr>
            <a:spLocks noChangeShapeType="1"/>
          </p:cNvSpPr>
          <p:nvPr/>
        </p:nvSpPr>
        <p:spPr bwMode="auto">
          <a:xfrm>
            <a:off x="3589338" y="4529138"/>
            <a:ext cx="144462" cy="957262"/>
          </a:xfrm>
          <a:prstGeom prst="line">
            <a:avLst/>
          </a:prstGeom>
          <a:noFill/>
          <a:ln w="9525">
            <a:solidFill>
              <a:schemeClr val="tx1"/>
            </a:solidFill>
            <a:prstDash val="sysDot"/>
            <a:round/>
            <a:headEnd/>
            <a:tailEnd/>
          </a:ln>
        </p:spPr>
        <p:txBody>
          <a:bodyPr wrap="none" anchor="ctr"/>
          <a:lstStyle/>
          <a:p>
            <a:endParaRPr lang="en-US"/>
          </a:p>
        </p:txBody>
      </p:sp>
      <p:sp>
        <p:nvSpPr>
          <p:cNvPr id="33834" name="Line 42"/>
          <p:cNvSpPr>
            <a:spLocks noChangeShapeType="1"/>
          </p:cNvSpPr>
          <p:nvPr/>
        </p:nvSpPr>
        <p:spPr bwMode="auto">
          <a:xfrm>
            <a:off x="4300538" y="4529138"/>
            <a:ext cx="119062" cy="1033462"/>
          </a:xfrm>
          <a:prstGeom prst="line">
            <a:avLst/>
          </a:prstGeom>
          <a:noFill/>
          <a:ln w="9525">
            <a:solidFill>
              <a:schemeClr val="tx1"/>
            </a:solidFill>
            <a:prstDash val="sysDot"/>
            <a:round/>
            <a:headEnd/>
            <a:tailEnd/>
          </a:ln>
        </p:spPr>
        <p:txBody>
          <a:bodyPr wrap="none" anchor="ctr"/>
          <a:lstStyle/>
          <a:p>
            <a:endParaRPr lang="en-US"/>
          </a:p>
        </p:txBody>
      </p:sp>
      <p:sp>
        <p:nvSpPr>
          <p:cNvPr id="33835" name="Line 43"/>
          <p:cNvSpPr>
            <a:spLocks noChangeShapeType="1"/>
          </p:cNvSpPr>
          <p:nvPr/>
        </p:nvSpPr>
        <p:spPr bwMode="auto">
          <a:xfrm>
            <a:off x="4978400" y="45386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6" name="Line 44"/>
          <p:cNvSpPr>
            <a:spLocks noChangeShapeType="1"/>
          </p:cNvSpPr>
          <p:nvPr/>
        </p:nvSpPr>
        <p:spPr bwMode="auto">
          <a:xfrm>
            <a:off x="5689600" y="45386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7" name="Line 45"/>
          <p:cNvSpPr>
            <a:spLocks noChangeShapeType="1"/>
          </p:cNvSpPr>
          <p:nvPr/>
        </p:nvSpPr>
        <p:spPr bwMode="auto">
          <a:xfrm>
            <a:off x="2659063" y="33099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38" name="Line 46"/>
          <p:cNvSpPr>
            <a:spLocks noChangeShapeType="1"/>
          </p:cNvSpPr>
          <p:nvPr/>
        </p:nvSpPr>
        <p:spPr bwMode="auto">
          <a:xfrm>
            <a:off x="3370263" y="33353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39" name="Line 47"/>
          <p:cNvSpPr>
            <a:spLocks noChangeShapeType="1"/>
          </p:cNvSpPr>
          <p:nvPr/>
        </p:nvSpPr>
        <p:spPr bwMode="auto">
          <a:xfrm>
            <a:off x="5708650" y="33385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40" name="Line 48"/>
          <p:cNvSpPr>
            <a:spLocks noChangeShapeType="1"/>
          </p:cNvSpPr>
          <p:nvPr/>
        </p:nvSpPr>
        <p:spPr bwMode="auto">
          <a:xfrm>
            <a:off x="4984750" y="33258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41" name="Text Box 49"/>
          <p:cNvSpPr txBox="1">
            <a:spLocks noChangeArrowheads="1"/>
          </p:cNvSpPr>
          <p:nvPr/>
        </p:nvSpPr>
        <p:spPr bwMode="auto">
          <a:xfrm>
            <a:off x="3689350" y="4548188"/>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(0)</a:t>
            </a:r>
          </a:p>
        </p:txBody>
      </p:sp>
      <p:sp>
        <p:nvSpPr>
          <p:cNvPr id="33842" name="Text Box 50"/>
          <p:cNvSpPr txBox="1">
            <a:spLocks noChangeArrowheads="1"/>
          </p:cNvSpPr>
          <p:nvPr/>
        </p:nvSpPr>
        <p:spPr bwMode="auto">
          <a:xfrm>
            <a:off x="2792413" y="4543425"/>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(0)</a:t>
            </a:r>
          </a:p>
        </p:txBody>
      </p:sp>
      <p:sp>
        <p:nvSpPr>
          <p:cNvPr id="33843" name="Text Box 51"/>
          <p:cNvSpPr txBox="1">
            <a:spLocks noChangeArrowheads="1"/>
          </p:cNvSpPr>
          <p:nvPr/>
        </p:nvSpPr>
        <p:spPr bwMode="auto">
          <a:xfrm>
            <a:off x="3538538" y="6091238"/>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0</a:t>
            </a:r>
          </a:p>
        </p:txBody>
      </p:sp>
      <p:sp>
        <p:nvSpPr>
          <p:cNvPr id="33844" name="Text Box 52"/>
          <p:cNvSpPr txBox="1">
            <a:spLocks noChangeArrowheads="1"/>
          </p:cNvSpPr>
          <p:nvPr/>
        </p:nvSpPr>
        <p:spPr bwMode="auto">
          <a:xfrm>
            <a:off x="4935538" y="5942013"/>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1</a:t>
            </a:r>
          </a:p>
        </p:txBody>
      </p:sp>
      <p:grpSp>
        <p:nvGrpSpPr>
          <p:cNvPr id="3" name="Group 54"/>
          <p:cNvGrpSpPr>
            <a:grpSpLocks/>
          </p:cNvGrpSpPr>
          <p:nvPr/>
        </p:nvGrpSpPr>
        <p:grpSpPr bwMode="auto">
          <a:xfrm>
            <a:off x="4775200" y="5519738"/>
            <a:ext cx="912813" cy="368300"/>
            <a:chOff x="3008" y="3420"/>
            <a:chExt cx="575" cy="232"/>
          </a:xfrm>
        </p:grpSpPr>
        <p:sp>
          <p:nvSpPr>
            <p:cNvPr id="33861" name="Rectangle 55"/>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62" name="Text Box 56"/>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63" name="Line 57"/>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grpSp>
        <p:nvGrpSpPr>
          <p:cNvPr id="4" name="Group 58"/>
          <p:cNvGrpSpPr>
            <a:grpSpLocks/>
          </p:cNvGrpSpPr>
          <p:nvPr/>
        </p:nvGrpSpPr>
        <p:grpSpPr bwMode="auto">
          <a:xfrm>
            <a:off x="3506788" y="5503863"/>
            <a:ext cx="912812" cy="368300"/>
            <a:chOff x="3008" y="3420"/>
            <a:chExt cx="575" cy="232"/>
          </a:xfrm>
        </p:grpSpPr>
        <p:sp>
          <p:nvSpPr>
            <p:cNvPr id="33858" name="Rectangle 59"/>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59" name="Text Box 60"/>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60" name="Line 61"/>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grpSp>
        <p:nvGrpSpPr>
          <p:cNvPr id="5" name="Group 62"/>
          <p:cNvGrpSpPr>
            <a:grpSpLocks/>
          </p:cNvGrpSpPr>
          <p:nvPr/>
        </p:nvGrpSpPr>
        <p:grpSpPr bwMode="auto">
          <a:xfrm>
            <a:off x="2435225" y="5513388"/>
            <a:ext cx="912813" cy="368300"/>
            <a:chOff x="3008" y="3420"/>
            <a:chExt cx="575" cy="232"/>
          </a:xfrm>
        </p:grpSpPr>
        <p:sp>
          <p:nvSpPr>
            <p:cNvPr id="33855" name="Rectangle 63"/>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56" name="Text Box 64"/>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57" name="Line 65"/>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sp>
        <p:nvSpPr>
          <p:cNvPr id="33849" name="Rectangle 67"/>
          <p:cNvSpPr>
            <a:spLocks noChangeArrowheads="1"/>
          </p:cNvSpPr>
          <p:nvPr/>
        </p:nvSpPr>
        <p:spPr bwMode="auto">
          <a:xfrm>
            <a:off x="3581400" y="4137025"/>
            <a:ext cx="762000" cy="3810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33850" name="Rectangle 68"/>
          <p:cNvSpPr>
            <a:spLocks noChangeArrowheads="1"/>
          </p:cNvSpPr>
          <p:nvPr/>
        </p:nvSpPr>
        <p:spPr bwMode="auto">
          <a:xfrm>
            <a:off x="3733800" y="5508625"/>
            <a:ext cx="685800" cy="3810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33851" name="Rectangle 69"/>
          <p:cNvSpPr>
            <a:spLocks noChangeArrowheads="1"/>
          </p:cNvSpPr>
          <p:nvPr/>
        </p:nvSpPr>
        <p:spPr bwMode="auto">
          <a:xfrm>
            <a:off x="3505200" y="5508625"/>
            <a:ext cx="228600" cy="3810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74" name="Rectangle 2"/>
          <p:cNvSpPr txBox="1">
            <a:spLocks noChangeArrowheads="1"/>
          </p:cNvSpPr>
          <p:nvPr/>
        </p:nvSpPr>
        <p:spPr>
          <a:xfrm>
            <a:off x="609600" y="71438"/>
            <a:ext cx="7772400" cy="1071562"/>
          </a:xfrm>
          <a:prstGeom prst="rect">
            <a:avLst/>
          </a:prstGeom>
        </p:spPr>
        <p:txBody>
          <a:bodyPr/>
          <a:lstStyle/>
          <a:p>
            <a:pPr algn="ctr">
              <a:defRPr/>
            </a:pPr>
            <a:r>
              <a:rPr lang="en-US" sz="4400" b="1" kern="0" dirty="0">
                <a:solidFill>
                  <a:schemeClr val="bg1"/>
                </a:solidFill>
                <a:effectLst>
                  <a:outerShdw blurRad="38100" dist="38100" dir="2700000" algn="tl">
                    <a:srgbClr val="000000">
                      <a:alpha val="43137"/>
                    </a:srgbClr>
                  </a:outerShdw>
                </a:effectLst>
                <a:latin typeface="+mj-lt"/>
                <a:ea typeface="+mj-ea"/>
                <a:cs typeface="+mj-cs"/>
              </a:rPr>
              <a:t>AAL 5</a:t>
            </a:r>
          </a:p>
        </p:txBody>
      </p:sp>
      <p:sp>
        <p:nvSpPr>
          <p:cNvPr id="75"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8" name="Footer Placeholder 7"/>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1A54BAB6-FEBD-4F64-A6D7-C50E0F3E21C7}"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99392"/>
            <a:ext cx="8382000" cy="1231776"/>
          </a:xfrm>
        </p:spPr>
        <p:txBody>
          <a:bodyPr/>
          <a:lstStyle/>
          <a:p>
            <a:pPr eaLnBrk="1" hangingPunct="1"/>
            <a:r>
              <a:rPr kumimoji="1" lang="en-US" sz="3200" dirty="0" smtClean="0"/>
              <a:t>STM-1 (STS-3) Payload </a:t>
            </a:r>
            <a:r>
              <a:rPr kumimoji="1" lang="en-US" sz="3200" dirty="0"/>
              <a:t>for SDH-Based ATM Cell </a:t>
            </a:r>
            <a:r>
              <a:rPr kumimoji="1" lang="en-US" sz="3200" dirty="0" smtClean="0"/>
              <a:t>Transmission</a:t>
            </a:r>
            <a:endParaRPr kumimoji="1" lang="en-US" sz="3200" dirty="0"/>
          </a:p>
        </p:txBody>
      </p:sp>
      <p:pic>
        <p:nvPicPr>
          <p:cNvPr id="89091" name="Picture 5" descr="ATM in SONET                                                   002828A0  Mnementh                      BEAE7A2F:"/>
          <p:cNvPicPr>
            <a:picLocks noChangeAspect="1" noChangeArrowheads="1"/>
          </p:cNvPicPr>
          <p:nvPr/>
        </p:nvPicPr>
        <p:blipFill>
          <a:blip r:embed="rId3">
            <a:alphaModFix/>
            <a:lum/>
          </a:blip>
          <a:srcRect l="7159" t="9265" r="3580" b="32426"/>
          <a:stretch>
            <a:fillRect/>
          </a:stretch>
        </p:blipFill>
        <p:spPr bwMode="auto">
          <a:xfrm>
            <a:off x="386142" y="1288504"/>
            <a:ext cx="8529258" cy="48768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370907430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pPr>
              <a:defRPr/>
            </a:pPr>
            <a:r>
              <a:rPr lang="en-US" sz="3600" dirty="0" smtClean="0"/>
              <a:t>MPLS (Multi Protocol Label Switching)</a:t>
            </a:r>
            <a:endParaRPr lang="en-US" sz="3600" dirty="0"/>
          </a:p>
        </p:txBody>
      </p:sp>
      <p:pic>
        <p:nvPicPr>
          <p:cNvPr id="34822" name="Picture 2"/>
          <p:cNvPicPr>
            <a:picLocks noChangeAspect="1" noChangeArrowheads="1"/>
          </p:cNvPicPr>
          <p:nvPr/>
        </p:nvPicPr>
        <p:blipFill>
          <a:blip r:embed="rId2" cstate="print"/>
          <a:srcRect/>
          <a:stretch>
            <a:fillRect/>
          </a:stretch>
        </p:blipFill>
        <p:spPr bwMode="auto">
          <a:xfrm>
            <a:off x="500035" y="1000108"/>
            <a:ext cx="7500966" cy="5210348"/>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The Nortel Networks Passport 8600 Routing Switch</a:t>
            </a:r>
            <a:endParaRPr lang="en-US" sz="3600" dirty="0"/>
          </a:p>
        </p:txBody>
      </p:sp>
      <p:sp>
        <p:nvSpPr>
          <p:cNvPr id="35843" name="Content Placeholder 2"/>
          <p:cNvSpPr>
            <a:spLocks noGrp="1"/>
          </p:cNvSpPr>
          <p:nvPr>
            <p:ph idx="1"/>
          </p:nvPr>
        </p:nvSpPr>
        <p:spPr>
          <a:xfrm>
            <a:off x="457200" y="1214422"/>
            <a:ext cx="8229600" cy="4800600"/>
          </a:xfrm>
        </p:spPr>
        <p:txBody>
          <a:bodyPr/>
          <a:lstStyle/>
          <a:p>
            <a:r>
              <a:rPr lang="en-US" sz="2800" dirty="0" smtClean="0"/>
              <a:t>designed for high-performance Enterprise, carrier, and service provider networks. </a:t>
            </a:r>
          </a:p>
          <a:p>
            <a:r>
              <a:rPr lang="en-US" sz="2800" dirty="0" smtClean="0"/>
              <a:t>As a chassis based Ethernet switching platform, the </a:t>
            </a:r>
            <a:r>
              <a:rPr lang="en-US" sz="2800" dirty="0" smtClean="0">
                <a:solidFill>
                  <a:srgbClr val="990033"/>
                </a:solidFill>
              </a:rPr>
              <a:t>Passport 8600 </a:t>
            </a:r>
            <a:r>
              <a:rPr lang="en-US" sz="2800" dirty="0" smtClean="0"/>
              <a:t>series provides wire speed L2-L7 traffic classification, filtering, forwarding and routing. Hardware based wire speed performance enables fast and efficient traffic classification, policy enforcement and filtering.</a:t>
            </a:r>
          </a:p>
          <a:p>
            <a:r>
              <a:rPr lang="en-US" sz="2800" dirty="0" smtClean="0"/>
              <a:t>Provides wire speed L2- L7 traffic classification.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The Nortel Networks Passport 8600 Routing Switch</a:t>
            </a:r>
            <a:endParaRPr lang="en-US" sz="3600" dirty="0"/>
          </a:p>
        </p:txBody>
      </p:sp>
      <p:sp>
        <p:nvSpPr>
          <p:cNvPr id="36867" name="Content Placeholder 2"/>
          <p:cNvSpPr>
            <a:spLocks noGrp="1"/>
          </p:cNvSpPr>
          <p:nvPr>
            <p:ph idx="1"/>
          </p:nvPr>
        </p:nvSpPr>
        <p:spPr>
          <a:xfrm>
            <a:off x="214282" y="1295400"/>
            <a:ext cx="8472518" cy="4800600"/>
          </a:xfrm>
        </p:spPr>
        <p:txBody>
          <a:bodyPr/>
          <a:lstStyle/>
          <a:p>
            <a:r>
              <a:rPr lang="en-US" sz="2800" dirty="0" smtClean="0"/>
              <a:t>Multi-layer redundancy with five 9’s reliability</a:t>
            </a:r>
          </a:p>
          <a:p>
            <a:r>
              <a:rPr lang="en-US" sz="2800" dirty="0" smtClean="0">
                <a:solidFill>
                  <a:srgbClr val="800000"/>
                </a:solidFill>
                <a:latin typeface="Comic Sans MS" pitchFamily="66" charset="0"/>
              </a:rPr>
              <a:t>Integrated intelligent bandwidth connectivity for 10/100/1000 Ethernet, ATM, PoS,10 Gig and WDM</a:t>
            </a:r>
          </a:p>
          <a:p>
            <a:r>
              <a:rPr lang="en-US" sz="2800" dirty="0" smtClean="0"/>
              <a:t>Seamless LAN/MAN/WAN connectivity</a:t>
            </a:r>
          </a:p>
          <a:p>
            <a:r>
              <a:rPr lang="en-US" sz="2800" dirty="0" smtClean="0"/>
              <a:t>Eight policy enabled hardware queues per port</a:t>
            </a:r>
          </a:p>
          <a:p>
            <a:r>
              <a:rPr lang="en-US" sz="2800" dirty="0" smtClean="0"/>
              <a:t>512 Gigabits per second backplane switch capacity.</a:t>
            </a:r>
          </a:p>
          <a:p>
            <a:pPr>
              <a:buNone/>
            </a:pPr>
            <a:endParaRPr lang="en-US" sz="2800"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98500" y="-24"/>
            <a:ext cx="7970838" cy="1046184"/>
          </a:xfrm>
        </p:spPr>
        <p:txBody>
          <a:bodyPr/>
          <a:lstStyle/>
          <a:p>
            <a:pPr eaLnBrk="1" hangingPunct="1">
              <a:defRPr/>
            </a:pPr>
            <a:r>
              <a:rPr lang="en-US" dirty="0" smtClean="0"/>
              <a:t>Issues Driving LAN Changes</a:t>
            </a:r>
          </a:p>
        </p:txBody>
      </p:sp>
      <p:sp>
        <p:nvSpPr>
          <p:cNvPr id="101379" name="Rectangle 3"/>
          <p:cNvSpPr>
            <a:spLocks noGrp="1" noChangeArrowheads="1"/>
          </p:cNvSpPr>
          <p:nvPr>
            <p:ph type="body" idx="1"/>
          </p:nvPr>
        </p:nvSpPr>
        <p:spPr>
          <a:xfrm>
            <a:off x="571472" y="1357298"/>
            <a:ext cx="7886728" cy="4419600"/>
          </a:xfrm>
        </p:spPr>
        <p:txBody>
          <a:bodyPr/>
          <a:lstStyle/>
          <a:p>
            <a:pPr eaLnBrk="1" hangingPunct="1">
              <a:lnSpc>
                <a:spcPct val="90000"/>
              </a:lnSpc>
              <a:defRPr/>
            </a:pPr>
            <a:r>
              <a:rPr lang="en-US" sz="2800" dirty="0" smtClean="0"/>
              <a:t>Traffic Integration</a:t>
            </a:r>
          </a:p>
          <a:p>
            <a:pPr lvl="1" eaLnBrk="1" hangingPunct="1">
              <a:lnSpc>
                <a:spcPct val="90000"/>
              </a:lnSpc>
              <a:defRPr/>
            </a:pPr>
            <a:r>
              <a:rPr lang="en-US" sz="2400" dirty="0" smtClean="0"/>
              <a:t>Voice, video and data traffic</a:t>
            </a:r>
          </a:p>
          <a:p>
            <a:pPr lvl="1" eaLnBrk="1" hangingPunct="1">
              <a:lnSpc>
                <a:spcPct val="90000"/>
              </a:lnSpc>
              <a:defRPr/>
            </a:pPr>
            <a:r>
              <a:rPr lang="en-US" sz="2400" b="1" dirty="0" smtClean="0">
                <a:solidFill>
                  <a:schemeClr val="accent2"/>
                </a:solidFill>
                <a:latin typeface="+mj-lt"/>
              </a:rPr>
              <a:t>Multimedia</a:t>
            </a:r>
            <a:r>
              <a:rPr lang="en-US" sz="2400" b="1" dirty="0" smtClean="0">
                <a:latin typeface="+mj-lt"/>
              </a:rPr>
              <a:t> </a:t>
            </a:r>
            <a:r>
              <a:rPr lang="en-US" sz="2400" dirty="0" smtClean="0"/>
              <a:t>became the ‘buzz word’</a:t>
            </a:r>
          </a:p>
          <a:p>
            <a:pPr lvl="2" eaLnBrk="1" hangingPunct="1">
              <a:lnSpc>
                <a:spcPct val="90000"/>
              </a:lnSpc>
              <a:defRPr/>
            </a:pPr>
            <a:r>
              <a:rPr lang="en-US" sz="2000" dirty="0" smtClean="0"/>
              <a:t>One-way batch		Web traffic</a:t>
            </a:r>
          </a:p>
          <a:p>
            <a:pPr lvl="2" eaLnBrk="1" hangingPunct="1">
              <a:lnSpc>
                <a:spcPct val="90000"/>
              </a:lnSpc>
              <a:defRPr/>
            </a:pPr>
            <a:r>
              <a:rPr lang="en-US" sz="2000" dirty="0" smtClean="0"/>
              <a:t>Two-way batch		voice messages</a:t>
            </a:r>
          </a:p>
          <a:p>
            <a:pPr lvl="2" eaLnBrk="1" hangingPunct="1">
              <a:lnSpc>
                <a:spcPct val="90000"/>
              </a:lnSpc>
              <a:defRPr/>
            </a:pPr>
            <a:r>
              <a:rPr lang="en-US" sz="2000" dirty="0" smtClean="0"/>
              <a:t>One-way interactive		</a:t>
            </a:r>
            <a:r>
              <a:rPr lang="en-US" sz="2000" dirty="0" err="1" smtClean="0"/>
              <a:t>Mbone</a:t>
            </a:r>
            <a:r>
              <a:rPr lang="en-US" sz="2000" dirty="0" smtClean="0"/>
              <a:t> broadcasts</a:t>
            </a:r>
          </a:p>
          <a:p>
            <a:pPr lvl="2" eaLnBrk="1" hangingPunct="1">
              <a:lnSpc>
                <a:spcPct val="90000"/>
              </a:lnSpc>
              <a:defRPr/>
            </a:pPr>
            <a:r>
              <a:rPr lang="en-US" sz="2000" dirty="0" smtClean="0"/>
              <a:t>Two-way interactive		video conferencing</a:t>
            </a:r>
          </a:p>
          <a:p>
            <a:pPr eaLnBrk="1" hangingPunct="1">
              <a:lnSpc>
                <a:spcPct val="90000"/>
              </a:lnSpc>
              <a:defRPr/>
            </a:pPr>
            <a:r>
              <a:rPr lang="en-US" sz="2800" dirty="0" smtClean="0"/>
              <a:t>Quality of Service guarantees (e.g. limited jitter, non-blocking streams)</a:t>
            </a:r>
          </a:p>
          <a:p>
            <a:pPr eaLnBrk="1" hangingPunct="1">
              <a:lnSpc>
                <a:spcPct val="90000"/>
              </a:lnSpc>
              <a:defRPr/>
            </a:pPr>
            <a:r>
              <a:rPr lang="en-US" sz="2800" dirty="0" smtClean="0"/>
              <a:t>LAN Interoperability</a:t>
            </a:r>
          </a:p>
          <a:p>
            <a:pPr eaLnBrk="1" hangingPunct="1">
              <a:lnSpc>
                <a:spcPct val="90000"/>
              </a:lnSpc>
              <a:defRPr/>
            </a:pPr>
            <a:r>
              <a:rPr lang="en-US" sz="2800" dirty="0" smtClean="0"/>
              <a:t>Mobile and Wireless nodes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Nortel Ethernet Routing Switch 8600</a:t>
            </a:r>
            <a:endParaRPr lang="en-US" sz="3600" dirty="0"/>
          </a:p>
        </p:txBody>
      </p:sp>
      <p:pic>
        <p:nvPicPr>
          <p:cNvPr id="6" name="Content Placeholder 5" descr="ERS-8600.JPG"/>
          <p:cNvPicPr>
            <a:picLocks noGrp="1" noChangeAspect="1"/>
          </p:cNvPicPr>
          <p:nvPr>
            <p:ph idx="1"/>
          </p:nvPr>
        </p:nvPicPr>
        <p:blipFill>
          <a:blip r:embed="rId2" cstate="print"/>
          <a:stretch>
            <a:fillRect/>
          </a:stretch>
        </p:blipFill>
        <p:spPr>
          <a:xfrm>
            <a:off x="5229254" y="1466850"/>
            <a:ext cx="3486150" cy="4457700"/>
          </a:xfrm>
        </p:spPr>
      </p:pic>
      <p:sp>
        <p:nvSpPr>
          <p:cNvPr id="8" name="Content Placeholder 2"/>
          <p:cNvSpPr txBox="1">
            <a:spLocks/>
          </p:cNvSpPr>
          <p:nvPr/>
        </p:nvSpPr>
        <p:spPr bwMode="auto">
          <a:xfrm>
            <a:off x="0" y="1295400"/>
            <a:ext cx="5143504"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Arial" pitchFamily="34" charset="0"/>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Avaya Switch</a:t>
            </a:r>
            <a:r>
              <a:rPr kumimoji="0" lang="en-US" sz="28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ERS 8600</a:t>
            </a:r>
          </a:p>
          <a:p>
            <a:pPr marL="225425" lvl="0" indent="-225425" algn="l">
              <a:spcBef>
                <a:spcPct val="20000"/>
              </a:spcBef>
              <a:buClr>
                <a:schemeClr val="tx1"/>
              </a:buClr>
              <a:buSzPct val="50000"/>
              <a:buFont typeface="Arial" pitchFamily="34" charset="0"/>
              <a:buChar char="•"/>
            </a:pPr>
            <a:r>
              <a:rPr lang="en-US" dirty="0" smtClean="0">
                <a:solidFill>
                  <a:srgbClr val="990033"/>
                </a:solidFill>
              </a:rPr>
              <a:t>Configurable as a 1.440 </a:t>
            </a:r>
            <a:r>
              <a:rPr lang="en-US" dirty="0" smtClean="0">
                <a:solidFill>
                  <a:srgbClr val="990033"/>
                </a:solidFill>
                <a:hlinkClick r:id="rId3" tooltip="Terabit"/>
              </a:rPr>
              <a:t>Terabit</a:t>
            </a:r>
            <a:r>
              <a:rPr lang="en-US" dirty="0" smtClean="0">
                <a:solidFill>
                  <a:srgbClr val="990033"/>
                </a:solidFill>
              </a:rPr>
              <a:t> Switch cluster using </a:t>
            </a:r>
            <a:r>
              <a:rPr lang="en-US" dirty="0" smtClean="0">
                <a:solidFill>
                  <a:srgbClr val="990033"/>
                </a:solidFill>
                <a:hlinkClick r:id="rId4" tooltip="Split multi-link trunking"/>
              </a:rPr>
              <a:t>SMLT</a:t>
            </a:r>
            <a:r>
              <a:rPr lang="en-US" dirty="0" smtClean="0">
                <a:solidFill>
                  <a:srgbClr val="990033"/>
                </a:solidFill>
              </a:rPr>
              <a:t> </a:t>
            </a:r>
          </a:p>
          <a:p>
            <a:pPr marL="225425" lvl="0" indent="-225425" algn="l">
              <a:spcBef>
                <a:spcPct val="20000"/>
              </a:spcBef>
              <a:buClr>
                <a:schemeClr val="tx1"/>
              </a:buClr>
              <a:buSzPct val="50000"/>
              <a:buFont typeface="Arial" pitchFamily="34" charset="0"/>
              <a:buChar char="•"/>
            </a:pPr>
            <a:r>
              <a:rPr lang="en-US" b="1" dirty="0" smtClean="0"/>
              <a:t>10 Gigabit Ethernet</a:t>
            </a:r>
          </a:p>
          <a:p>
            <a:pPr marL="225425" lvl="0" indent="-225425" algn="l">
              <a:spcBef>
                <a:spcPct val="20000"/>
              </a:spcBef>
              <a:buClr>
                <a:schemeClr val="tx1"/>
              </a:buClr>
              <a:buSzPct val="50000"/>
              <a:buFont typeface="Arial" pitchFamily="34" charset="0"/>
              <a:buChar char="•"/>
            </a:pPr>
            <a:r>
              <a:rPr lang="en-US" b="1" dirty="0" smtClean="0"/>
              <a:t>Packet Over SONET</a:t>
            </a:r>
          </a:p>
          <a:p>
            <a:pPr algn="l"/>
            <a:r>
              <a:rPr lang="en-US" dirty="0" smtClean="0"/>
              <a:t>   6 OC-3 or 3 OC-12 ports</a:t>
            </a:r>
          </a:p>
          <a:p>
            <a:pPr algn="l">
              <a:buFont typeface="Arial" pitchFamily="34" charset="0"/>
              <a:buChar char="•"/>
            </a:pPr>
            <a:r>
              <a:rPr lang="en-US" dirty="0" smtClean="0"/>
              <a:t>  ATM</a:t>
            </a:r>
          </a:p>
          <a:p>
            <a:pPr algn="l">
              <a:buFont typeface="Arial" pitchFamily="34" charset="0"/>
              <a:buChar char="•"/>
            </a:pPr>
            <a:r>
              <a:rPr lang="en-US" dirty="0" smtClean="0"/>
              <a:t>  4 firewall or IDS</a:t>
            </a:r>
          </a:p>
          <a:p>
            <a:pPr algn="l"/>
            <a:r>
              <a:rPr lang="en-US" dirty="0" smtClean="0"/>
              <a:t> </a:t>
            </a:r>
          </a:p>
          <a:p>
            <a:pPr algn="l"/>
            <a:endParaRPr lang="en-US" dirty="0" smtClean="0"/>
          </a:p>
          <a:p>
            <a:endParaRPr lang="en-US" dirty="0" smtClean="0"/>
          </a:p>
          <a:p>
            <a:endParaRPr lang="en-US" dirty="0" smtClean="0"/>
          </a:p>
          <a:p>
            <a:r>
              <a:rPr lang="en-US" dirty="0" smtClean="0"/>
              <a:t>	</a:t>
            </a:r>
          </a:p>
          <a:p>
            <a:pPr marL="225425" lvl="0" indent="-225425" algn="l">
              <a:spcBef>
                <a:spcPct val="20000"/>
              </a:spcBef>
              <a:buClr>
                <a:schemeClr val="tx1"/>
              </a:buClr>
              <a:buSzPct val="50000"/>
              <a:buFont typeface="Arial" pitchFamily="34" charset="0"/>
              <a:buChar char="•"/>
            </a:pPr>
            <a:endParaRPr lang="en-US" dirty="0" smtClean="0">
              <a:solidFill>
                <a:srgbClr val="990033"/>
              </a:solidFill>
            </a:endParaRPr>
          </a:p>
          <a:p>
            <a:pPr marL="225425" lvl="0" indent="-225425" algn="l">
              <a:spcBef>
                <a:spcPct val="20000"/>
              </a:spcBef>
              <a:buClr>
                <a:schemeClr val="tx1"/>
              </a:buClr>
              <a:buSzPct val="50000"/>
              <a:buFont typeface="Arial" pitchFamily="34" charset="0"/>
              <a:buChar char="•"/>
            </a:pPr>
            <a:endParaRPr kumimoji="0" lang="en-US"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lvl="0" indent="-225425" algn="l">
              <a:spcBef>
                <a:spcPct val="20000"/>
              </a:spcBef>
              <a:buClr>
                <a:schemeClr val="tx1"/>
              </a:buClr>
              <a:buSzPct val="50000"/>
              <a:buFont typeface="Arial" pitchFamily="34" charset="0"/>
              <a:buChar char="•"/>
            </a:pPr>
            <a:endParaRPr kumimoji="0" lang="en-US"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Summary</a:t>
            </a:r>
            <a:endParaRPr lang="en-US" dirty="0"/>
          </a:p>
        </p:txBody>
      </p:sp>
      <p:sp>
        <p:nvSpPr>
          <p:cNvPr id="3" name="Content Placeholder 2"/>
          <p:cNvSpPr>
            <a:spLocks noGrp="1"/>
          </p:cNvSpPr>
          <p:nvPr>
            <p:ph idx="1"/>
          </p:nvPr>
        </p:nvSpPr>
        <p:spPr/>
        <p:txBody>
          <a:bodyPr/>
          <a:lstStyle/>
          <a:p>
            <a:r>
              <a:rPr lang="en-US" dirty="0" smtClean="0"/>
              <a:t>Motivation for ATM Architecture</a:t>
            </a:r>
          </a:p>
          <a:p>
            <a:r>
              <a:rPr lang="en-US" dirty="0" smtClean="0"/>
              <a:t>Four Design Assumptions</a:t>
            </a:r>
          </a:p>
          <a:p>
            <a:r>
              <a:rPr lang="en-US" dirty="0" smtClean="0"/>
              <a:t>ATM Hierarchy</a:t>
            </a:r>
          </a:p>
          <a:p>
            <a:pPr lvl="1"/>
            <a:r>
              <a:rPr lang="en-US" dirty="0" smtClean="0">
                <a:solidFill>
                  <a:schemeClr val="accent2"/>
                </a:solidFill>
              </a:rPr>
              <a:t>UNI,NNI, VPI, VCI, two switch levels</a:t>
            </a:r>
          </a:p>
          <a:p>
            <a:r>
              <a:rPr lang="en-US" dirty="0" smtClean="0"/>
              <a:t>Old ATM Design</a:t>
            </a:r>
          </a:p>
          <a:p>
            <a:pPr lvl="1"/>
            <a:r>
              <a:rPr lang="en-US" dirty="0" smtClean="0">
                <a:solidFill>
                  <a:schemeClr val="accent2"/>
                </a:solidFill>
              </a:rPr>
              <a:t>Convergence </a:t>
            </a:r>
            <a:r>
              <a:rPr lang="en-US" dirty="0" err="1" smtClean="0">
                <a:solidFill>
                  <a:schemeClr val="accent2"/>
                </a:solidFill>
              </a:rPr>
              <a:t>Sublayer</a:t>
            </a:r>
            <a:r>
              <a:rPr lang="en-US" dirty="0" smtClean="0">
                <a:solidFill>
                  <a:schemeClr val="accent2"/>
                </a:solidFill>
              </a:rPr>
              <a:t> (CS), Segmentation and Reassembly </a:t>
            </a:r>
            <a:r>
              <a:rPr lang="en-US" dirty="0" err="1" smtClean="0">
                <a:solidFill>
                  <a:schemeClr val="accent2"/>
                </a:solidFill>
              </a:rPr>
              <a:t>Sublayer</a:t>
            </a:r>
            <a:r>
              <a:rPr lang="en-US" dirty="0" smtClean="0">
                <a:solidFill>
                  <a:schemeClr val="accent2"/>
                </a:solidFill>
              </a:rPr>
              <a:t> (SAR)</a:t>
            </a:r>
          </a:p>
          <a:p>
            <a:r>
              <a:rPr lang="en-US" dirty="0" smtClean="0"/>
              <a:t>ATM Adaptation Layers</a:t>
            </a:r>
            <a:endParaRPr lang="en-US" dirty="0"/>
          </a:p>
          <a:p>
            <a:pPr lvl="1"/>
            <a:r>
              <a:rPr lang="en-US" dirty="0" smtClean="0">
                <a:solidFill>
                  <a:schemeClr val="accent2"/>
                </a:solidFill>
              </a:rPr>
              <a:t>AAL1-4</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Summary</a:t>
            </a:r>
            <a:endParaRPr lang="en-US" dirty="0"/>
          </a:p>
        </p:txBody>
      </p:sp>
      <p:sp>
        <p:nvSpPr>
          <p:cNvPr id="3" name="Content Placeholder 2"/>
          <p:cNvSpPr>
            <a:spLocks noGrp="1"/>
          </p:cNvSpPr>
          <p:nvPr>
            <p:ph idx="1"/>
          </p:nvPr>
        </p:nvSpPr>
        <p:spPr/>
        <p:txBody>
          <a:bodyPr/>
          <a:lstStyle/>
          <a:p>
            <a:r>
              <a:rPr lang="en-US" dirty="0" smtClean="0"/>
              <a:t>New ATM Design</a:t>
            </a:r>
          </a:p>
          <a:p>
            <a:pPr lvl="1"/>
            <a:r>
              <a:rPr lang="en-US" dirty="0" smtClean="0">
                <a:solidFill>
                  <a:schemeClr val="accent2"/>
                </a:solidFill>
              </a:rPr>
              <a:t>PVC, SVC</a:t>
            </a:r>
          </a:p>
          <a:p>
            <a:r>
              <a:rPr lang="en-US" dirty="0" smtClean="0"/>
              <a:t>AAL Details</a:t>
            </a:r>
          </a:p>
          <a:p>
            <a:pPr lvl="1"/>
            <a:r>
              <a:rPr lang="en-US" dirty="0" smtClean="0">
                <a:solidFill>
                  <a:schemeClr val="accent2"/>
                </a:solidFill>
              </a:rPr>
              <a:t>AAL1, AAL3-4, AAL5</a:t>
            </a:r>
          </a:p>
          <a:p>
            <a:r>
              <a:rPr lang="en-US" dirty="0" smtClean="0"/>
              <a:t>Multi-Protocol Layer Switching (MPLS)</a:t>
            </a:r>
          </a:p>
          <a:p>
            <a:pPr lvl="1"/>
            <a:r>
              <a:rPr lang="en-US" dirty="0" smtClean="0"/>
              <a:t>Passport Switch</a:t>
            </a:r>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14282" y="461983"/>
          <a:ext cx="8809037" cy="5824537"/>
        </p:xfrm>
        <a:graphic>
          <a:graphicData uri="http://schemas.openxmlformats.org/presentationml/2006/ole">
            <mc:AlternateContent xmlns:mc="http://schemas.openxmlformats.org/markup-compatibility/2006">
              <mc:Choice xmlns:v="urn:schemas-microsoft-com:vml" Requires="v">
                <p:oleObj spid="_x0000_s1034" name="Bitmap Image" r:id="rId3" imgW="8809524" imgH="6009524" progId="PBrush">
                  <p:embed/>
                </p:oleObj>
              </mc:Choice>
              <mc:Fallback>
                <p:oleObj name="Bitmap Image" r:id="rId3" imgW="8809524" imgH="6009524"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461983"/>
                        <a:ext cx="8809037" cy="5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ChangeArrowheads="1"/>
          </p:cNvSpPr>
          <p:nvPr/>
        </p:nvSpPr>
        <p:spPr bwMode="auto">
          <a:xfrm>
            <a:off x="1428728" y="-24"/>
            <a:ext cx="6215106" cy="785818"/>
          </a:xfrm>
          <a:prstGeom prst="rect">
            <a:avLst/>
          </a:prstGeom>
          <a:solidFill>
            <a:srgbClr val="FFFFCC"/>
          </a:solidFill>
          <a:ln w="9525">
            <a:solidFill>
              <a:schemeClr val="tx1"/>
            </a:solidFill>
            <a:miter lim="800000"/>
            <a:headEnd/>
            <a:tailEnd/>
          </a:ln>
        </p:spPr>
        <p:txBody>
          <a:bodyPr wrap="none" anchor="ctr"/>
          <a:lstStyle/>
          <a:p>
            <a:pPr algn="ctr"/>
            <a:r>
              <a:rPr lang="en-US" sz="2800" dirty="0" smtClean="0"/>
              <a:t>Stallings’ </a:t>
            </a:r>
            <a:r>
              <a:rPr lang="en-US" sz="2800" dirty="0"/>
              <a:t>“High-Speed Networks”</a:t>
            </a:r>
          </a:p>
        </p:txBody>
      </p:sp>
      <p:sp>
        <p:nvSpPr>
          <p:cNvPr id="6" name="Oval 5"/>
          <p:cNvSpPr/>
          <p:nvPr/>
        </p:nvSpPr>
        <p:spPr>
          <a:xfrm>
            <a:off x="2428875" y="1285875"/>
            <a:ext cx="4714875" cy="3429000"/>
          </a:xfrm>
          <a:prstGeom prst="ellipse">
            <a:avLst/>
          </a:prstGeom>
          <a:noFill/>
          <a:ln w="317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a:endCxn id="6" idx="4"/>
          </p:cNvCxnSpPr>
          <p:nvPr/>
        </p:nvCxnSpPr>
        <p:spPr>
          <a:xfrm rot="16200000" flipV="1">
            <a:off x="4679156" y="4822032"/>
            <a:ext cx="428625" cy="214312"/>
          </a:xfrm>
          <a:prstGeom prst="straightConnector1">
            <a:avLst/>
          </a:prstGeom>
          <a:ln w="317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29063" y="5143500"/>
            <a:ext cx="2128837"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6600"/>
                </a:solidFill>
                <a:latin typeface="+mj-lt"/>
              </a:rPr>
              <a:t>Backbone</a:t>
            </a:r>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1A54BAB6-FEBD-4F64-A6D7-C50E0F3E21C7}"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3" descr="pic1a"/>
          <p:cNvPicPr>
            <a:picLocks noChangeAspect="1" noChangeArrowheads="1"/>
          </p:cNvPicPr>
          <p:nvPr/>
        </p:nvPicPr>
        <p:blipFill>
          <a:blip r:embed="rId2" cstate="print"/>
          <a:srcRect/>
          <a:stretch>
            <a:fillRect/>
          </a:stretch>
        </p:blipFill>
        <p:spPr bwMode="auto">
          <a:xfrm>
            <a:off x="295276" y="915273"/>
            <a:ext cx="8420128" cy="5371247"/>
          </a:xfrm>
          <a:prstGeom prst="rect">
            <a:avLst/>
          </a:prstGeom>
          <a:noFill/>
          <a:ln w="9525">
            <a:noFill/>
            <a:miter lim="800000"/>
            <a:headEnd/>
            <a:tailEnd/>
          </a:ln>
        </p:spPr>
      </p:pic>
      <p:sp>
        <p:nvSpPr>
          <p:cNvPr id="6" name="Title 1"/>
          <p:cNvSpPr txBox="1">
            <a:spLocks/>
          </p:cNvSpPr>
          <p:nvPr/>
        </p:nvSpPr>
        <p:spPr>
          <a:xfrm>
            <a:off x="-71470" y="0"/>
            <a:ext cx="9358346" cy="1000108"/>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Stallings’ “High Speed Networks” </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Freeform 2"/>
          <p:cNvSpPr>
            <a:spLocks/>
          </p:cNvSpPr>
          <p:nvPr/>
        </p:nvSpPr>
        <p:spPr bwMode="auto">
          <a:xfrm>
            <a:off x="609600" y="1582759"/>
            <a:ext cx="1382713" cy="569913"/>
          </a:xfrm>
          <a:custGeom>
            <a:avLst/>
            <a:gdLst>
              <a:gd name="T0" fmla="*/ 2147483647 w 871"/>
              <a:gd name="T1" fmla="*/ 2147483647 h 359"/>
              <a:gd name="T2" fmla="*/ 2147483647 w 871"/>
              <a:gd name="T3" fmla="*/ 2147483647 h 359"/>
              <a:gd name="T4" fmla="*/ 2147483647 w 871"/>
              <a:gd name="T5" fmla="*/ 2147483647 h 359"/>
              <a:gd name="T6" fmla="*/ 2147483647 w 871"/>
              <a:gd name="T7" fmla="*/ 2147483647 h 359"/>
              <a:gd name="T8" fmla="*/ 2147483647 w 871"/>
              <a:gd name="T9" fmla="*/ 2147483647 h 359"/>
              <a:gd name="T10" fmla="*/ 2147483647 w 871"/>
              <a:gd name="T11" fmla="*/ 2147483647 h 359"/>
              <a:gd name="T12" fmla="*/ 2147483647 w 871"/>
              <a:gd name="T13" fmla="*/ 2147483647 h 359"/>
              <a:gd name="T14" fmla="*/ 2147483647 w 871"/>
              <a:gd name="T15" fmla="*/ 2147483647 h 359"/>
              <a:gd name="T16" fmla="*/ 2147483647 w 871"/>
              <a:gd name="T17" fmla="*/ 2147483647 h 359"/>
              <a:gd name="T18" fmla="*/ 2147483647 w 871"/>
              <a:gd name="T19" fmla="*/ 2147483647 h 359"/>
              <a:gd name="T20" fmla="*/ 2147483647 w 871"/>
              <a:gd name="T21" fmla="*/ 2147483647 h 359"/>
              <a:gd name="T22" fmla="*/ 2147483647 w 871"/>
              <a:gd name="T23" fmla="*/ 2147483647 h 359"/>
              <a:gd name="T24" fmla="*/ 2147483647 w 871"/>
              <a:gd name="T25" fmla="*/ 2147483647 h 359"/>
              <a:gd name="T26" fmla="*/ 2147483647 w 871"/>
              <a:gd name="T27" fmla="*/ 2147483647 h 359"/>
              <a:gd name="T28" fmla="*/ 2147483647 w 871"/>
              <a:gd name="T29" fmla="*/ 2147483647 h 359"/>
              <a:gd name="T30" fmla="*/ 2147483647 w 871"/>
              <a:gd name="T31" fmla="*/ 2147483647 h 359"/>
              <a:gd name="T32" fmla="*/ 2147483647 w 871"/>
              <a:gd name="T33" fmla="*/ 2147483647 h 359"/>
              <a:gd name="T34" fmla="*/ 2147483647 w 871"/>
              <a:gd name="T35" fmla="*/ 2147483647 h 359"/>
              <a:gd name="T36" fmla="*/ 2147483647 w 871"/>
              <a:gd name="T37" fmla="*/ 2147483647 h 359"/>
              <a:gd name="T38" fmla="*/ 2147483647 w 871"/>
              <a:gd name="T39" fmla="*/ 2147483647 h 359"/>
              <a:gd name="T40" fmla="*/ 2147483647 w 871"/>
              <a:gd name="T41" fmla="*/ 2147483647 h 359"/>
              <a:gd name="T42" fmla="*/ 2147483647 w 871"/>
              <a:gd name="T43" fmla="*/ 2147483647 h 359"/>
              <a:gd name="T44" fmla="*/ 2147483647 w 871"/>
              <a:gd name="T45" fmla="*/ 2147483647 h 359"/>
              <a:gd name="T46" fmla="*/ 2147483647 w 871"/>
              <a:gd name="T47" fmla="*/ 2147483647 h 359"/>
              <a:gd name="T48" fmla="*/ 2147483647 w 871"/>
              <a:gd name="T49" fmla="*/ 2147483647 h 359"/>
              <a:gd name="T50" fmla="*/ 2147483647 w 871"/>
              <a:gd name="T51" fmla="*/ 2147483647 h 359"/>
              <a:gd name="T52" fmla="*/ 2147483647 w 871"/>
              <a:gd name="T53" fmla="*/ 2147483647 h 359"/>
              <a:gd name="T54" fmla="*/ 2147483647 w 871"/>
              <a:gd name="T55" fmla="*/ 2147483647 h 359"/>
              <a:gd name="T56" fmla="*/ 2147483647 w 871"/>
              <a:gd name="T57" fmla="*/ 2147483647 h 359"/>
              <a:gd name="T58" fmla="*/ 2147483647 w 871"/>
              <a:gd name="T59" fmla="*/ 2147483647 h 359"/>
              <a:gd name="T60" fmla="*/ 2147483647 w 871"/>
              <a:gd name="T61" fmla="*/ 2147483647 h 359"/>
              <a:gd name="T62" fmla="*/ 2147483647 w 871"/>
              <a:gd name="T63" fmla="*/ 2147483647 h 359"/>
              <a:gd name="T64" fmla="*/ 2147483647 w 871"/>
              <a:gd name="T65" fmla="*/ 2147483647 h 359"/>
              <a:gd name="T66" fmla="*/ 2147483647 w 871"/>
              <a:gd name="T67" fmla="*/ 2147483647 h 359"/>
              <a:gd name="T68" fmla="*/ 2147483647 w 871"/>
              <a:gd name="T69" fmla="*/ 2147483647 h 359"/>
              <a:gd name="T70" fmla="*/ 2147483647 w 871"/>
              <a:gd name="T71" fmla="*/ 2147483647 h 359"/>
              <a:gd name="T72" fmla="*/ 2147483647 w 871"/>
              <a:gd name="T73" fmla="*/ 2147483647 h 359"/>
              <a:gd name="T74" fmla="*/ 2147483647 w 871"/>
              <a:gd name="T75" fmla="*/ 2147483647 h 359"/>
              <a:gd name="T76" fmla="*/ 2147483647 w 871"/>
              <a:gd name="T77" fmla="*/ 2147483647 h 359"/>
              <a:gd name="T78" fmla="*/ 2147483647 w 871"/>
              <a:gd name="T79" fmla="*/ 2147483647 h 359"/>
              <a:gd name="T80" fmla="*/ 2147483647 w 871"/>
              <a:gd name="T81" fmla="*/ 2147483647 h 359"/>
              <a:gd name="T82" fmla="*/ 2147483647 w 871"/>
              <a:gd name="T83" fmla="*/ 2147483647 h 359"/>
              <a:gd name="T84" fmla="*/ 2147483647 w 871"/>
              <a:gd name="T85" fmla="*/ 2147483647 h 359"/>
              <a:gd name="T86" fmla="*/ 2147483647 w 871"/>
              <a:gd name="T87" fmla="*/ 2147483647 h 359"/>
              <a:gd name="T88" fmla="*/ 2147483647 w 871"/>
              <a:gd name="T89" fmla="*/ 2147483647 h 359"/>
              <a:gd name="T90" fmla="*/ 2147483647 w 871"/>
              <a:gd name="T91" fmla="*/ 2147483647 h 3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1"/>
              <a:gd name="T139" fmla="*/ 0 h 359"/>
              <a:gd name="T140" fmla="*/ 871 w 871"/>
              <a:gd name="T141" fmla="*/ 359 h 3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1" h="359">
                <a:moveTo>
                  <a:pt x="0" y="131"/>
                </a:moveTo>
                <a:lnTo>
                  <a:pt x="24" y="129"/>
                </a:lnTo>
                <a:lnTo>
                  <a:pt x="42" y="110"/>
                </a:lnTo>
                <a:lnTo>
                  <a:pt x="51" y="92"/>
                </a:lnTo>
                <a:lnTo>
                  <a:pt x="60" y="73"/>
                </a:lnTo>
                <a:lnTo>
                  <a:pt x="70" y="92"/>
                </a:lnTo>
                <a:lnTo>
                  <a:pt x="70" y="110"/>
                </a:lnTo>
                <a:lnTo>
                  <a:pt x="70" y="138"/>
                </a:lnTo>
                <a:lnTo>
                  <a:pt x="79" y="156"/>
                </a:lnTo>
                <a:lnTo>
                  <a:pt x="88" y="175"/>
                </a:lnTo>
                <a:lnTo>
                  <a:pt x="106" y="165"/>
                </a:lnTo>
                <a:lnTo>
                  <a:pt x="125" y="147"/>
                </a:lnTo>
                <a:lnTo>
                  <a:pt x="143" y="129"/>
                </a:lnTo>
                <a:lnTo>
                  <a:pt x="161" y="110"/>
                </a:lnTo>
                <a:lnTo>
                  <a:pt x="171" y="129"/>
                </a:lnTo>
                <a:lnTo>
                  <a:pt x="180" y="147"/>
                </a:lnTo>
                <a:lnTo>
                  <a:pt x="198" y="129"/>
                </a:lnTo>
                <a:lnTo>
                  <a:pt x="217" y="110"/>
                </a:lnTo>
                <a:lnTo>
                  <a:pt x="235" y="101"/>
                </a:lnTo>
                <a:lnTo>
                  <a:pt x="253" y="73"/>
                </a:lnTo>
                <a:lnTo>
                  <a:pt x="263" y="55"/>
                </a:lnTo>
                <a:lnTo>
                  <a:pt x="281" y="46"/>
                </a:lnTo>
                <a:lnTo>
                  <a:pt x="290" y="27"/>
                </a:lnTo>
                <a:lnTo>
                  <a:pt x="299" y="9"/>
                </a:lnTo>
                <a:lnTo>
                  <a:pt x="299" y="27"/>
                </a:lnTo>
                <a:lnTo>
                  <a:pt x="299" y="46"/>
                </a:lnTo>
                <a:lnTo>
                  <a:pt x="299" y="64"/>
                </a:lnTo>
                <a:lnTo>
                  <a:pt x="290" y="83"/>
                </a:lnTo>
                <a:lnTo>
                  <a:pt x="290" y="101"/>
                </a:lnTo>
                <a:lnTo>
                  <a:pt x="290" y="129"/>
                </a:lnTo>
                <a:lnTo>
                  <a:pt x="290" y="147"/>
                </a:lnTo>
                <a:lnTo>
                  <a:pt x="290" y="165"/>
                </a:lnTo>
                <a:lnTo>
                  <a:pt x="290" y="184"/>
                </a:lnTo>
                <a:lnTo>
                  <a:pt x="290" y="202"/>
                </a:lnTo>
                <a:lnTo>
                  <a:pt x="290" y="221"/>
                </a:lnTo>
                <a:lnTo>
                  <a:pt x="281" y="239"/>
                </a:lnTo>
                <a:lnTo>
                  <a:pt x="281" y="276"/>
                </a:lnTo>
                <a:lnTo>
                  <a:pt x="281" y="294"/>
                </a:lnTo>
                <a:lnTo>
                  <a:pt x="281" y="322"/>
                </a:lnTo>
                <a:lnTo>
                  <a:pt x="290" y="340"/>
                </a:lnTo>
                <a:lnTo>
                  <a:pt x="290" y="358"/>
                </a:lnTo>
                <a:lnTo>
                  <a:pt x="309" y="349"/>
                </a:lnTo>
                <a:lnTo>
                  <a:pt x="318" y="331"/>
                </a:lnTo>
                <a:lnTo>
                  <a:pt x="336" y="322"/>
                </a:lnTo>
                <a:lnTo>
                  <a:pt x="345" y="303"/>
                </a:lnTo>
                <a:lnTo>
                  <a:pt x="355" y="322"/>
                </a:lnTo>
                <a:lnTo>
                  <a:pt x="373" y="331"/>
                </a:lnTo>
                <a:lnTo>
                  <a:pt x="382" y="349"/>
                </a:lnTo>
                <a:lnTo>
                  <a:pt x="401" y="340"/>
                </a:lnTo>
                <a:lnTo>
                  <a:pt x="428" y="322"/>
                </a:lnTo>
                <a:lnTo>
                  <a:pt x="447" y="303"/>
                </a:lnTo>
                <a:lnTo>
                  <a:pt x="465" y="303"/>
                </a:lnTo>
                <a:lnTo>
                  <a:pt x="483" y="303"/>
                </a:lnTo>
                <a:lnTo>
                  <a:pt x="502" y="303"/>
                </a:lnTo>
                <a:lnTo>
                  <a:pt x="520" y="294"/>
                </a:lnTo>
                <a:lnTo>
                  <a:pt x="538" y="276"/>
                </a:lnTo>
                <a:lnTo>
                  <a:pt x="566" y="248"/>
                </a:lnTo>
                <a:lnTo>
                  <a:pt x="584" y="221"/>
                </a:lnTo>
                <a:lnTo>
                  <a:pt x="603" y="202"/>
                </a:lnTo>
                <a:lnTo>
                  <a:pt x="621" y="175"/>
                </a:lnTo>
                <a:lnTo>
                  <a:pt x="621" y="156"/>
                </a:lnTo>
                <a:lnTo>
                  <a:pt x="640" y="129"/>
                </a:lnTo>
                <a:lnTo>
                  <a:pt x="658" y="119"/>
                </a:lnTo>
                <a:lnTo>
                  <a:pt x="658" y="101"/>
                </a:lnTo>
                <a:lnTo>
                  <a:pt x="667" y="83"/>
                </a:lnTo>
                <a:lnTo>
                  <a:pt x="676" y="55"/>
                </a:lnTo>
                <a:lnTo>
                  <a:pt x="676" y="37"/>
                </a:lnTo>
                <a:lnTo>
                  <a:pt x="686" y="18"/>
                </a:lnTo>
                <a:lnTo>
                  <a:pt x="686" y="0"/>
                </a:lnTo>
                <a:lnTo>
                  <a:pt x="686" y="18"/>
                </a:lnTo>
                <a:lnTo>
                  <a:pt x="686" y="37"/>
                </a:lnTo>
                <a:lnTo>
                  <a:pt x="686" y="64"/>
                </a:lnTo>
                <a:lnTo>
                  <a:pt x="686" y="83"/>
                </a:lnTo>
                <a:lnTo>
                  <a:pt x="695" y="101"/>
                </a:lnTo>
                <a:lnTo>
                  <a:pt x="695" y="119"/>
                </a:lnTo>
                <a:lnTo>
                  <a:pt x="695" y="138"/>
                </a:lnTo>
                <a:lnTo>
                  <a:pt x="713" y="138"/>
                </a:lnTo>
                <a:lnTo>
                  <a:pt x="732" y="129"/>
                </a:lnTo>
                <a:lnTo>
                  <a:pt x="750" y="129"/>
                </a:lnTo>
                <a:lnTo>
                  <a:pt x="759" y="147"/>
                </a:lnTo>
                <a:lnTo>
                  <a:pt x="768" y="165"/>
                </a:lnTo>
                <a:lnTo>
                  <a:pt x="778" y="184"/>
                </a:lnTo>
                <a:lnTo>
                  <a:pt x="787" y="211"/>
                </a:lnTo>
                <a:lnTo>
                  <a:pt x="796" y="230"/>
                </a:lnTo>
                <a:lnTo>
                  <a:pt x="796" y="248"/>
                </a:lnTo>
                <a:lnTo>
                  <a:pt x="805" y="267"/>
                </a:lnTo>
                <a:lnTo>
                  <a:pt x="814" y="285"/>
                </a:lnTo>
                <a:lnTo>
                  <a:pt x="833" y="285"/>
                </a:lnTo>
                <a:lnTo>
                  <a:pt x="842" y="303"/>
                </a:lnTo>
                <a:lnTo>
                  <a:pt x="851" y="322"/>
                </a:lnTo>
                <a:lnTo>
                  <a:pt x="860" y="340"/>
                </a:lnTo>
                <a:lnTo>
                  <a:pt x="870" y="358"/>
                </a:lnTo>
              </a:path>
            </a:pathLst>
          </a:custGeom>
          <a:noFill/>
          <a:ln w="12700" cap="rnd">
            <a:solidFill>
              <a:schemeClr val="tx1"/>
            </a:solidFill>
            <a:round/>
            <a:headEnd/>
            <a:tailEnd/>
          </a:ln>
        </p:spPr>
        <p:txBody>
          <a:bodyPr/>
          <a:lstStyle/>
          <a:p>
            <a:endParaRPr lang="en-US"/>
          </a:p>
        </p:txBody>
      </p:sp>
      <p:sp>
        <p:nvSpPr>
          <p:cNvPr id="6149" name="Line 3"/>
          <p:cNvSpPr>
            <a:spLocks noChangeShapeType="1"/>
          </p:cNvSpPr>
          <p:nvPr/>
        </p:nvSpPr>
        <p:spPr bwMode="auto">
          <a:xfrm>
            <a:off x="2147888" y="194312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50" name="Rectangle 4"/>
          <p:cNvSpPr>
            <a:spLocks noChangeArrowheads="1"/>
          </p:cNvSpPr>
          <p:nvPr/>
        </p:nvSpPr>
        <p:spPr bwMode="auto">
          <a:xfrm>
            <a:off x="2728913" y="1762147"/>
            <a:ext cx="7985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A/D</a:t>
            </a:r>
          </a:p>
        </p:txBody>
      </p:sp>
      <p:sp>
        <p:nvSpPr>
          <p:cNvPr id="6151" name="Line 5"/>
          <p:cNvSpPr>
            <a:spLocks noChangeShapeType="1"/>
          </p:cNvSpPr>
          <p:nvPr/>
        </p:nvSpPr>
        <p:spPr bwMode="auto">
          <a:xfrm>
            <a:off x="3713163" y="1943122"/>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6152" name="Line 7"/>
          <p:cNvSpPr>
            <a:spLocks noChangeShapeType="1"/>
          </p:cNvSpPr>
          <p:nvPr/>
        </p:nvSpPr>
        <p:spPr bwMode="auto">
          <a:xfrm>
            <a:off x="6153150" y="1955822"/>
            <a:ext cx="749300" cy="0"/>
          </a:xfrm>
          <a:prstGeom prst="line">
            <a:avLst/>
          </a:prstGeom>
          <a:noFill/>
          <a:ln w="12700">
            <a:solidFill>
              <a:schemeClr val="tx1"/>
            </a:solidFill>
            <a:round/>
            <a:headEnd/>
            <a:tailEnd type="triangle" w="med" len="med"/>
          </a:ln>
        </p:spPr>
        <p:txBody>
          <a:bodyPr wrap="none" anchor="ctr"/>
          <a:lstStyle/>
          <a:p>
            <a:endParaRPr lang="en-US"/>
          </a:p>
        </p:txBody>
      </p:sp>
      <p:sp>
        <p:nvSpPr>
          <p:cNvPr id="6153" name="Line 8"/>
          <p:cNvSpPr>
            <a:spLocks noChangeShapeType="1"/>
          </p:cNvSpPr>
          <p:nvPr/>
        </p:nvSpPr>
        <p:spPr bwMode="auto">
          <a:xfrm>
            <a:off x="611188" y="1966934"/>
            <a:ext cx="1435100" cy="0"/>
          </a:xfrm>
          <a:prstGeom prst="line">
            <a:avLst/>
          </a:prstGeom>
          <a:noFill/>
          <a:ln w="9525">
            <a:solidFill>
              <a:schemeClr val="tx1"/>
            </a:solidFill>
            <a:round/>
            <a:headEnd/>
            <a:tailEnd/>
          </a:ln>
        </p:spPr>
        <p:txBody>
          <a:bodyPr wrap="none" anchor="ctr"/>
          <a:lstStyle/>
          <a:p>
            <a:endParaRPr lang="en-US"/>
          </a:p>
        </p:txBody>
      </p:sp>
      <p:sp>
        <p:nvSpPr>
          <p:cNvPr id="6154" name="Text Box 9"/>
          <p:cNvSpPr txBox="1">
            <a:spLocks noChangeArrowheads="1"/>
          </p:cNvSpPr>
          <p:nvPr/>
        </p:nvSpPr>
        <p:spPr bwMode="auto">
          <a:xfrm>
            <a:off x="485775" y="973159"/>
            <a:ext cx="819150" cy="366713"/>
          </a:xfrm>
          <a:prstGeom prst="rect">
            <a:avLst/>
          </a:prstGeom>
          <a:noFill/>
          <a:ln w="9525">
            <a:noFill/>
            <a:miter lim="800000"/>
            <a:headEnd/>
            <a:tailEnd/>
          </a:ln>
        </p:spPr>
        <p:txBody>
          <a:bodyPr>
            <a:spAutoFit/>
          </a:bodyPr>
          <a:lstStyle/>
          <a:p>
            <a:pPr eaLnBrk="0" hangingPunct="0">
              <a:spcBef>
                <a:spcPct val="50000"/>
              </a:spcBef>
            </a:pPr>
            <a:r>
              <a:rPr lang="en-US" sz="1800"/>
              <a:t>Voice</a:t>
            </a:r>
            <a:endParaRPr lang="en-US" sz="2800"/>
          </a:p>
        </p:txBody>
      </p:sp>
      <p:sp>
        <p:nvSpPr>
          <p:cNvPr id="6155" name="Text Box 10"/>
          <p:cNvSpPr txBox="1">
            <a:spLocks noChangeArrowheads="1"/>
          </p:cNvSpPr>
          <p:nvPr/>
        </p:nvSpPr>
        <p:spPr bwMode="auto">
          <a:xfrm>
            <a:off x="3760788" y="1979634"/>
            <a:ext cx="1422400" cy="366713"/>
          </a:xfrm>
          <a:prstGeom prst="rect">
            <a:avLst/>
          </a:prstGeom>
          <a:noFill/>
          <a:ln w="9525">
            <a:noFill/>
            <a:miter lim="800000"/>
            <a:headEnd/>
            <a:tailEnd/>
          </a:ln>
        </p:spPr>
        <p:txBody>
          <a:bodyPr>
            <a:spAutoFit/>
          </a:bodyPr>
          <a:lstStyle/>
          <a:p>
            <a:pPr eaLnBrk="0" hangingPunct="0">
              <a:spcBef>
                <a:spcPct val="50000"/>
              </a:spcBef>
            </a:pPr>
            <a:r>
              <a:rPr lang="en-US" sz="1800" i="1"/>
              <a:t>s</a:t>
            </a:r>
            <a:r>
              <a:rPr lang="en-US" sz="1800" i="1" baseline="-25000"/>
              <a:t>1 ,</a:t>
            </a:r>
            <a:r>
              <a:rPr lang="en-US" sz="1800" i="1"/>
              <a:t> s</a:t>
            </a:r>
            <a:r>
              <a:rPr lang="en-US" sz="1800" i="1" baseline="-25000"/>
              <a:t>2</a:t>
            </a:r>
            <a:r>
              <a:rPr lang="en-US" sz="1800" i="1"/>
              <a:t> …</a:t>
            </a:r>
            <a:endParaRPr lang="en-US"/>
          </a:p>
        </p:txBody>
      </p:sp>
      <p:sp>
        <p:nvSpPr>
          <p:cNvPr id="6156" name="Text Box 11"/>
          <p:cNvSpPr txBox="1">
            <a:spLocks noChangeArrowheads="1"/>
          </p:cNvSpPr>
          <p:nvPr/>
        </p:nvSpPr>
        <p:spPr bwMode="auto">
          <a:xfrm>
            <a:off x="3430588" y="2393972"/>
            <a:ext cx="2155825" cy="336550"/>
          </a:xfrm>
          <a:prstGeom prst="rect">
            <a:avLst/>
          </a:prstGeom>
          <a:noFill/>
          <a:ln w="9525">
            <a:noFill/>
            <a:miter lim="800000"/>
            <a:headEnd/>
            <a:tailEnd/>
          </a:ln>
        </p:spPr>
        <p:txBody>
          <a:bodyPr>
            <a:spAutoFit/>
          </a:bodyPr>
          <a:lstStyle/>
          <a:p>
            <a:pPr eaLnBrk="0" hangingPunct="0">
              <a:spcBef>
                <a:spcPct val="50000"/>
              </a:spcBef>
            </a:pPr>
            <a:r>
              <a:rPr lang="en-US" sz="1600"/>
              <a:t>Digital voice samples</a:t>
            </a:r>
            <a:endParaRPr lang="en-US"/>
          </a:p>
        </p:txBody>
      </p:sp>
      <p:sp>
        <p:nvSpPr>
          <p:cNvPr id="6157" name="Line 12"/>
          <p:cNvSpPr>
            <a:spLocks noChangeShapeType="1"/>
          </p:cNvSpPr>
          <p:nvPr/>
        </p:nvSpPr>
        <p:spPr bwMode="auto">
          <a:xfrm>
            <a:off x="250825" y="3773509"/>
            <a:ext cx="704850" cy="0"/>
          </a:xfrm>
          <a:prstGeom prst="line">
            <a:avLst/>
          </a:prstGeom>
          <a:noFill/>
          <a:ln w="12700">
            <a:solidFill>
              <a:schemeClr val="tx1"/>
            </a:solidFill>
            <a:round/>
            <a:headEnd/>
            <a:tailEnd type="triangle" w="med" len="med"/>
          </a:ln>
        </p:spPr>
        <p:txBody>
          <a:bodyPr wrap="none" anchor="ctr"/>
          <a:lstStyle/>
          <a:p>
            <a:endParaRPr lang="en-US"/>
          </a:p>
        </p:txBody>
      </p:sp>
      <p:sp>
        <p:nvSpPr>
          <p:cNvPr id="6158" name="Rectangle 13"/>
          <p:cNvSpPr>
            <a:spLocks noChangeArrowheads="1"/>
          </p:cNvSpPr>
          <p:nvPr/>
        </p:nvSpPr>
        <p:spPr bwMode="auto">
          <a:xfrm>
            <a:off x="1062038" y="3629047"/>
            <a:ext cx="7985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A/D</a:t>
            </a:r>
          </a:p>
        </p:txBody>
      </p:sp>
      <p:sp>
        <p:nvSpPr>
          <p:cNvPr id="6159" name="Line 15"/>
          <p:cNvSpPr>
            <a:spLocks noChangeShapeType="1"/>
          </p:cNvSpPr>
          <p:nvPr/>
        </p:nvSpPr>
        <p:spPr bwMode="auto">
          <a:xfrm>
            <a:off x="7423150" y="3757634"/>
            <a:ext cx="473075" cy="0"/>
          </a:xfrm>
          <a:prstGeom prst="line">
            <a:avLst/>
          </a:prstGeom>
          <a:noFill/>
          <a:ln w="12700">
            <a:solidFill>
              <a:schemeClr val="tx1"/>
            </a:solidFill>
            <a:round/>
            <a:headEnd/>
            <a:tailEnd type="triangle" w="med" len="med"/>
          </a:ln>
        </p:spPr>
        <p:txBody>
          <a:bodyPr wrap="none" anchor="ctr"/>
          <a:lstStyle/>
          <a:p>
            <a:endParaRPr lang="en-US"/>
          </a:p>
        </p:txBody>
      </p:sp>
      <p:sp>
        <p:nvSpPr>
          <p:cNvPr id="6160" name="Text Box 16"/>
          <p:cNvSpPr txBox="1">
            <a:spLocks noChangeArrowheads="1"/>
          </p:cNvSpPr>
          <p:nvPr/>
        </p:nvSpPr>
        <p:spPr bwMode="auto">
          <a:xfrm>
            <a:off x="193675" y="3079772"/>
            <a:ext cx="819150" cy="366712"/>
          </a:xfrm>
          <a:prstGeom prst="rect">
            <a:avLst/>
          </a:prstGeom>
          <a:noFill/>
          <a:ln w="9525">
            <a:noFill/>
            <a:miter lim="800000"/>
            <a:headEnd/>
            <a:tailEnd/>
          </a:ln>
        </p:spPr>
        <p:txBody>
          <a:bodyPr>
            <a:spAutoFit/>
          </a:bodyPr>
          <a:lstStyle/>
          <a:p>
            <a:pPr eaLnBrk="0" hangingPunct="0">
              <a:spcBef>
                <a:spcPct val="50000"/>
              </a:spcBef>
            </a:pPr>
            <a:r>
              <a:rPr lang="en-US" sz="1800"/>
              <a:t>Video</a:t>
            </a:r>
            <a:endParaRPr lang="en-US" sz="2800"/>
          </a:p>
        </p:txBody>
      </p:sp>
      <p:grpSp>
        <p:nvGrpSpPr>
          <p:cNvPr id="2" name="Group 17"/>
          <p:cNvGrpSpPr>
            <a:grpSpLocks/>
          </p:cNvGrpSpPr>
          <p:nvPr/>
        </p:nvGrpSpPr>
        <p:grpSpPr bwMode="auto">
          <a:xfrm>
            <a:off x="2144713" y="3622697"/>
            <a:ext cx="1284287" cy="366712"/>
            <a:chOff x="1634" y="1838"/>
            <a:chExt cx="923" cy="266"/>
          </a:xfrm>
        </p:grpSpPr>
        <p:sp>
          <p:nvSpPr>
            <p:cNvPr id="6201" name="AutoShape 18"/>
            <p:cNvSpPr>
              <a:spLocks noChangeArrowheads="1"/>
            </p:cNvSpPr>
            <p:nvPr/>
          </p:nvSpPr>
          <p:spPr bwMode="auto">
            <a:xfrm rot="-2642390">
              <a:off x="1634" y="1875"/>
              <a:ext cx="405" cy="144"/>
            </a:xfrm>
            <a:prstGeom prst="parallelogram">
              <a:avLst>
                <a:gd name="adj" fmla="val 119440"/>
              </a:avLst>
            </a:prstGeom>
            <a:noFill/>
            <a:ln w="9525">
              <a:solidFill>
                <a:schemeClr val="tx1"/>
              </a:solidFill>
              <a:miter lim="800000"/>
              <a:headEnd/>
              <a:tailEnd/>
            </a:ln>
          </p:spPr>
          <p:txBody>
            <a:bodyPr wrap="none" anchor="ctr"/>
            <a:lstStyle/>
            <a:p>
              <a:endParaRPr lang="en-US"/>
            </a:p>
          </p:txBody>
        </p:sp>
        <p:sp>
          <p:nvSpPr>
            <p:cNvPr id="6202" name="AutoShape 19"/>
            <p:cNvSpPr>
              <a:spLocks noChangeArrowheads="1"/>
            </p:cNvSpPr>
            <p:nvPr/>
          </p:nvSpPr>
          <p:spPr bwMode="auto">
            <a:xfrm rot="-2642390">
              <a:off x="1813" y="1872"/>
              <a:ext cx="405" cy="143"/>
            </a:xfrm>
            <a:prstGeom prst="parallelogram">
              <a:avLst>
                <a:gd name="adj" fmla="val 120275"/>
              </a:avLst>
            </a:prstGeom>
            <a:noFill/>
            <a:ln w="9525">
              <a:solidFill>
                <a:schemeClr val="tx1"/>
              </a:solidFill>
              <a:miter lim="800000"/>
              <a:headEnd/>
              <a:tailEnd/>
            </a:ln>
          </p:spPr>
          <p:txBody>
            <a:bodyPr wrap="none" anchor="ctr"/>
            <a:lstStyle/>
            <a:p>
              <a:endParaRPr lang="en-US"/>
            </a:p>
          </p:txBody>
        </p:sp>
        <p:sp>
          <p:nvSpPr>
            <p:cNvPr id="6203" name="AutoShape 20"/>
            <p:cNvSpPr>
              <a:spLocks noChangeArrowheads="1"/>
            </p:cNvSpPr>
            <p:nvPr/>
          </p:nvSpPr>
          <p:spPr bwMode="auto">
            <a:xfrm rot="-2642390">
              <a:off x="2152" y="1869"/>
              <a:ext cx="405" cy="143"/>
            </a:xfrm>
            <a:prstGeom prst="parallelogram">
              <a:avLst>
                <a:gd name="adj" fmla="val 120275"/>
              </a:avLst>
            </a:prstGeom>
            <a:noFill/>
            <a:ln w="9525">
              <a:solidFill>
                <a:schemeClr val="tx1"/>
              </a:solidFill>
              <a:miter lim="800000"/>
              <a:headEnd/>
              <a:tailEnd/>
            </a:ln>
          </p:spPr>
          <p:txBody>
            <a:bodyPr wrap="none" anchor="ctr"/>
            <a:lstStyle/>
            <a:p>
              <a:endParaRPr lang="en-US"/>
            </a:p>
          </p:txBody>
        </p:sp>
        <p:sp>
          <p:nvSpPr>
            <p:cNvPr id="6204" name="Text Box 21"/>
            <p:cNvSpPr txBox="1">
              <a:spLocks noChangeArrowheads="1"/>
            </p:cNvSpPr>
            <p:nvPr/>
          </p:nvSpPr>
          <p:spPr bwMode="auto">
            <a:xfrm>
              <a:off x="1998" y="1838"/>
              <a:ext cx="278" cy="266"/>
            </a:xfrm>
            <a:prstGeom prst="rect">
              <a:avLst/>
            </a:prstGeom>
            <a:noFill/>
            <a:ln w="9525">
              <a:noFill/>
              <a:miter lim="800000"/>
              <a:headEnd/>
              <a:tailEnd/>
            </a:ln>
          </p:spPr>
          <p:txBody>
            <a:bodyPr wrap="none" anchor="ctr">
              <a:spAutoFit/>
            </a:bodyPr>
            <a:lstStyle/>
            <a:p>
              <a:pPr algn="ctr" eaLnBrk="0" hangingPunct="0">
                <a:spcBef>
                  <a:spcPct val="50000"/>
                </a:spcBef>
              </a:pPr>
              <a:r>
                <a:rPr lang="en-US" sz="1800" i="1"/>
                <a:t>…</a:t>
              </a:r>
            </a:p>
          </p:txBody>
        </p:sp>
      </p:grpSp>
      <p:sp>
        <p:nvSpPr>
          <p:cNvPr id="6162" name="Line 22"/>
          <p:cNvSpPr>
            <a:spLocks noChangeShapeType="1"/>
          </p:cNvSpPr>
          <p:nvPr/>
        </p:nvSpPr>
        <p:spPr bwMode="auto">
          <a:xfrm>
            <a:off x="1854200" y="377192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63" name="Line 23"/>
          <p:cNvSpPr>
            <a:spLocks noChangeShapeType="1"/>
          </p:cNvSpPr>
          <p:nvPr/>
        </p:nvSpPr>
        <p:spPr bwMode="auto">
          <a:xfrm>
            <a:off x="3286125" y="377827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64" name="Rectangle 24"/>
          <p:cNvSpPr>
            <a:spLocks noChangeArrowheads="1"/>
          </p:cNvSpPr>
          <p:nvPr/>
        </p:nvSpPr>
        <p:spPr bwMode="auto">
          <a:xfrm>
            <a:off x="3776663" y="3578247"/>
            <a:ext cx="13954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Compression</a:t>
            </a:r>
          </a:p>
        </p:txBody>
      </p:sp>
      <p:sp>
        <p:nvSpPr>
          <p:cNvPr id="6165" name="Line 25"/>
          <p:cNvSpPr>
            <a:spLocks noChangeShapeType="1"/>
          </p:cNvSpPr>
          <p:nvPr/>
        </p:nvSpPr>
        <p:spPr bwMode="auto">
          <a:xfrm>
            <a:off x="5300663" y="3771922"/>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6166" name="Rectangle 26"/>
          <p:cNvSpPr>
            <a:spLocks noChangeArrowheads="1"/>
          </p:cNvSpPr>
          <p:nvPr/>
        </p:nvSpPr>
        <p:spPr bwMode="auto">
          <a:xfrm>
            <a:off x="5484813" y="3182959"/>
            <a:ext cx="122237" cy="592138"/>
          </a:xfrm>
          <a:prstGeom prst="rect">
            <a:avLst/>
          </a:prstGeom>
          <a:noFill/>
          <a:ln w="9525">
            <a:solidFill>
              <a:schemeClr val="tx1"/>
            </a:solidFill>
            <a:miter lim="800000"/>
            <a:headEnd/>
            <a:tailEnd/>
          </a:ln>
        </p:spPr>
        <p:txBody>
          <a:bodyPr wrap="none" anchor="ctr"/>
          <a:lstStyle/>
          <a:p>
            <a:endParaRPr lang="en-US"/>
          </a:p>
        </p:txBody>
      </p:sp>
      <p:sp>
        <p:nvSpPr>
          <p:cNvPr id="6167" name="Rectangle 27"/>
          <p:cNvSpPr>
            <a:spLocks noChangeArrowheads="1"/>
          </p:cNvSpPr>
          <p:nvPr/>
        </p:nvSpPr>
        <p:spPr bwMode="auto">
          <a:xfrm>
            <a:off x="5757863" y="3359172"/>
            <a:ext cx="122237" cy="411162"/>
          </a:xfrm>
          <a:prstGeom prst="rect">
            <a:avLst/>
          </a:prstGeom>
          <a:noFill/>
          <a:ln w="9525">
            <a:solidFill>
              <a:schemeClr val="tx1"/>
            </a:solidFill>
            <a:miter lim="800000"/>
            <a:headEnd/>
            <a:tailEnd/>
          </a:ln>
        </p:spPr>
        <p:txBody>
          <a:bodyPr wrap="none" anchor="ctr"/>
          <a:lstStyle/>
          <a:p>
            <a:endParaRPr lang="en-US"/>
          </a:p>
        </p:txBody>
      </p:sp>
      <p:sp>
        <p:nvSpPr>
          <p:cNvPr id="6168" name="Rectangle 28"/>
          <p:cNvSpPr>
            <a:spLocks noChangeArrowheads="1"/>
          </p:cNvSpPr>
          <p:nvPr/>
        </p:nvSpPr>
        <p:spPr bwMode="auto">
          <a:xfrm>
            <a:off x="6018213" y="3354409"/>
            <a:ext cx="122237" cy="423863"/>
          </a:xfrm>
          <a:prstGeom prst="rect">
            <a:avLst/>
          </a:prstGeom>
          <a:noFill/>
          <a:ln w="9525">
            <a:solidFill>
              <a:schemeClr val="tx1"/>
            </a:solidFill>
            <a:miter lim="800000"/>
            <a:headEnd/>
            <a:tailEnd/>
          </a:ln>
        </p:spPr>
        <p:txBody>
          <a:bodyPr wrap="none" anchor="ctr"/>
          <a:lstStyle/>
          <a:p>
            <a:endParaRPr lang="en-US"/>
          </a:p>
        </p:txBody>
      </p:sp>
      <p:sp>
        <p:nvSpPr>
          <p:cNvPr id="6169" name="Text Box 29"/>
          <p:cNvSpPr txBox="1">
            <a:spLocks noChangeArrowheads="1"/>
          </p:cNvSpPr>
          <p:nvPr/>
        </p:nvSpPr>
        <p:spPr bwMode="auto">
          <a:xfrm>
            <a:off x="5232400" y="3957659"/>
            <a:ext cx="1420813" cy="581025"/>
          </a:xfrm>
          <a:prstGeom prst="rect">
            <a:avLst/>
          </a:prstGeom>
          <a:noFill/>
          <a:ln w="9525">
            <a:noFill/>
            <a:miter lim="800000"/>
            <a:headEnd/>
            <a:tailEnd/>
          </a:ln>
        </p:spPr>
        <p:txBody>
          <a:bodyPr>
            <a:spAutoFit/>
          </a:bodyPr>
          <a:lstStyle/>
          <a:p>
            <a:pPr algn="ctr" eaLnBrk="0" hangingPunct="0">
              <a:spcBef>
                <a:spcPct val="50000"/>
              </a:spcBef>
            </a:pPr>
            <a:r>
              <a:rPr lang="en-US" sz="1600"/>
              <a:t>compressed frames</a:t>
            </a:r>
            <a:endParaRPr lang="en-US"/>
          </a:p>
        </p:txBody>
      </p:sp>
      <p:sp>
        <p:nvSpPr>
          <p:cNvPr id="6170" name="Text Box 30"/>
          <p:cNvSpPr txBox="1">
            <a:spLocks noChangeArrowheads="1"/>
          </p:cNvSpPr>
          <p:nvPr/>
        </p:nvSpPr>
        <p:spPr bwMode="auto">
          <a:xfrm>
            <a:off x="2139950" y="4060847"/>
            <a:ext cx="1420813" cy="336550"/>
          </a:xfrm>
          <a:prstGeom prst="rect">
            <a:avLst/>
          </a:prstGeom>
          <a:noFill/>
          <a:ln w="9525">
            <a:noFill/>
            <a:miter lim="800000"/>
            <a:headEnd/>
            <a:tailEnd/>
          </a:ln>
        </p:spPr>
        <p:txBody>
          <a:bodyPr>
            <a:spAutoFit/>
          </a:bodyPr>
          <a:lstStyle/>
          <a:p>
            <a:pPr algn="ctr" eaLnBrk="0" hangingPunct="0">
              <a:spcBef>
                <a:spcPct val="50000"/>
              </a:spcBef>
            </a:pPr>
            <a:r>
              <a:rPr lang="en-US" sz="1600"/>
              <a:t>picture frames</a:t>
            </a:r>
            <a:endParaRPr lang="en-US"/>
          </a:p>
        </p:txBody>
      </p:sp>
      <p:sp>
        <p:nvSpPr>
          <p:cNvPr id="6171" name="Line 31"/>
          <p:cNvSpPr>
            <a:spLocks noChangeShapeType="1"/>
          </p:cNvSpPr>
          <p:nvPr/>
        </p:nvSpPr>
        <p:spPr bwMode="auto">
          <a:xfrm>
            <a:off x="1582708" y="5391169"/>
            <a:ext cx="704850" cy="0"/>
          </a:xfrm>
          <a:prstGeom prst="line">
            <a:avLst/>
          </a:prstGeom>
          <a:noFill/>
          <a:ln w="12700">
            <a:solidFill>
              <a:schemeClr val="tx1"/>
            </a:solidFill>
            <a:round/>
            <a:headEnd/>
            <a:tailEnd type="triangle" w="med" len="med"/>
          </a:ln>
        </p:spPr>
        <p:txBody>
          <a:bodyPr wrap="none" anchor="ctr"/>
          <a:lstStyle/>
          <a:p>
            <a:endParaRPr lang="en-US"/>
          </a:p>
        </p:txBody>
      </p:sp>
      <p:sp>
        <p:nvSpPr>
          <p:cNvPr id="6172" name="Text Box 34"/>
          <p:cNvSpPr txBox="1">
            <a:spLocks noChangeArrowheads="1"/>
          </p:cNvSpPr>
          <p:nvPr/>
        </p:nvSpPr>
        <p:spPr bwMode="auto">
          <a:xfrm>
            <a:off x="357158" y="5180031"/>
            <a:ext cx="819150" cy="366713"/>
          </a:xfrm>
          <a:prstGeom prst="rect">
            <a:avLst/>
          </a:prstGeom>
          <a:noFill/>
          <a:ln w="9525">
            <a:noFill/>
            <a:miter lim="800000"/>
            <a:headEnd/>
            <a:tailEnd/>
          </a:ln>
        </p:spPr>
        <p:txBody>
          <a:bodyPr>
            <a:spAutoFit/>
          </a:bodyPr>
          <a:lstStyle/>
          <a:p>
            <a:pPr eaLnBrk="0" hangingPunct="0">
              <a:spcBef>
                <a:spcPct val="50000"/>
              </a:spcBef>
            </a:pPr>
            <a:r>
              <a:rPr lang="en-US" sz="1800"/>
              <a:t>Data</a:t>
            </a:r>
            <a:endParaRPr lang="en-US" sz="2800"/>
          </a:p>
        </p:txBody>
      </p:sp>
      <p:sp>
        <p:nvSpPr>
          <p:cNvPr id="6173" name="Line 35"/>
          <p:cNvSpPr>
            <a:spLocks noChangeShapeType="1"/>
          </p:cNvSpPr>
          <p:nvPr/>
        </p:nvSpPr>
        <p:spPr bwMode="auto">
          <a:xfrm flipV="1">
            <a:off x="2605058" y="5380056"/>
            <a:ext cx="1974850" cy="0"/>
          </a:xfrm>
          <a:prstGeom prst="line">
            <a:avLst/>
          </a:prstGeom>
          <a:noFill/>
          <a:ln w="12700">
            <a:solidFill>
              <a:schemeClr val="tx1"/>
            </a:solidFill>
            <a:round/>
            <a:headEnd/>
            <a:tailEnd type="triangle" w="med" len="med"/>
          </a:ln>
        </p:spPr>
        <p:txBody>
          <a:bodyPr wrap="none" anchor="ctr"/>
          <a:lstStyle/>
          <a:p>
            <a:endParaRPr lang="en-US"/>
          </a:p>
        </p:txBody>
      </p:sp>
      <p:sp>
        <p:nvSpPr>
          <p:cNvPr id="6174" name="Rectangle 36"/>
          <p:cNvSpPr>
            <a:spLocks noChangeArrowheads="1"/>
          </p:cNvSpPr>
          <p:nvPr/>
        </p:nvSpPr>
        <p:spPr bwMode="auto">
          <a:xfrm>
            <a:off x="2874933" y="4787919"/>
            <a:ext cx="122238" cy="592137"/>
          </a:xfrm>
          <a:prstGeom prst="rect">
            <a:avLst/>
          </a:prstGeom>
          <a:noFill/>
          <a:ln w="9525">
            <a:solidFill>
              <a:schemeClr val="tx1"/>
            </a:solidFill>
            <a:miter lim="800000"/>
            <a:headEnd/>
            <a:tailEnd/>
          </a:ln>
        </p:spPr>
        <p:txBody>
          <a:bodyPr wrap="none" anchor="ctr"/>
          <a:lstStyle/>
          <a:p>
            <a:endParaRPr lang="en-US"/>
          </a:p>
        </p:txBody>
      </p:sp>
      <p:sp>
        <p:nvSpPr>
          <p:cNvPr id="6175" name="Rectangle 37"/>
          <p:cNvSpPr>
            <a:spLocks noChangeArrowheads="1"/>
          </p:cNvSpPr>
          <p:nvPr/>
        </p:nvSpPr>
        <p:spPr bwMode="auto">
          <a:xfrm>
            <a:off x="3509933" y="4975244"/>
            <a:ext cx="122238" cy="411162"/>
          </a:xfrm>
          <a:prstGeom prst="rect">
            <a:avLst/>
          </a:prstGeom>
          <a:noFill/>
          <a:ln w="9525">
            <a:solidFill>
              <a:schemeClr val="tx1"/>
            </a:solidFill>
            <a:miter lim="800000"/>
            <a:headEnd/>
            <a:tailEnd/>
          </a:ln>
        </p:spPr>
        <p:txBody>
          <a:bodyPr wrap="none" anchor="ctr"/>
          <a:lstStyle/>
          <a:p>
            <a:endParaRPr lang="en-US"/>
          </a:p>
        </p:txBody>
      </p:sp>
      <p:sp>
        <p:nvSpPr>
          <p:cNvPr id="6176" name="Rectangle 38"/>
          <p:cNvSpPr>
            <a:spLocks noChangeArrowheads="1"/>
          </p:cNvSpPr>
          <p:nvPr/>
        </p:nvSpPr>
        <p:spPr bwMode="auto">
          <a:xfrm>
            <a:off x="4143346" y="4959369"/>
            <a:ext cx="122237" cy="423862"/>
          </a:xfrm>
          <a:prstGeom prst="rect">
            <a:avLst/>
          </a:prstGeom>
          <a:noFill/>
          <a:ln w="9525">
            <a:solidFill>
              <a:schemeClr val="tx1"/>
            </a:solidFill>
            <a:miter lim="800000"/>
            <a:headEnd/>
            <a:tailEnd/>
          </a:ln>
        </p:spPr>
        <p:txBody>
          <a:bodyPr wrap="none" anchor="ctr"/>
          <a:lstStyle/>
          <a:p>
            <a:endParaRPr lang="en-US"/>
          </a:p>
        </p:txBody>
      </p:sp>
      <p:sp>
        <p:nvSpPr>
          <p:cNvPr id="6177" name="Text Box 39"/>
          <p:cNvSpPr txBox="1">
            <a:spLocks noChangeArrowheads="1"/>
          </p:cNvSpPr>
          <p:nvPr/>
        </p:nvSpPr>
        <p:spPr bwMode="auto">
          <a:xfrm>
            <a:off x="2319308" y="5491181"/>
            <a:ext cx="2325688" cy="581025"/>
          </a:xfrm>
          <a:prstGeom prst="rect">
            <a:avLst/>
          </a:prstGeom>
          <a:noFill/>
          <a:ln w="9525">
            <a:noFill/>
            <a:miter lim="800000"/>
            <a:headEnd/>
            <a:tailEnd/>
          </a:ln>
        </p:spPr>
        <p:txBody>
          <a:bodyPr>
            <a:spAutoFit/>
          </a:bodyPr>
          <a:lstStyle/>
          <a:p>
            <a:pPr algn="ctr" eaLnBrk="0" hangingPunct="0">
              <a:spcBef>
                <a:spcPct val="50000"/>
              </a:spcBef>
            </a:pPr>
            <a:r>
              <a:rPr lang="en-US" sz="1600"/>
              <a:t>Bursty  variable-length packets</a:t>
            </a:r>
            <a:endParaRPr lang="en-US"/>
          </a:p>
        </p:txBody>
      </p:sp>
      <p:grpSp>
        <p:nvGrpSpPr>
          <p:cNvPr id="3" name="Group 40"/>
          <p:cNvGrpSpPr>
            <a:grpSpLocks/>
          </p:cNvGrpSpPr>
          <p:nvPr/>
        </p:nvGrpSpPr>
        <p:grpSpPr bwMode="auto">
          <a:xfrm>
            <a:off x="7108825" y="1827234"/>
            <a:ext cx="1146175" cy="563563"/>
            <a:chOff x="4510" y="710"/>
            <a:chExt cx="722" cy="355"/>
          </a:xfrm>
        </p:grpSpPr>
        <p:sp>
          <p:nvSpPr>
            <p:cNvPr id="6197" name="Line 41"/>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8" name="Rectangle 42"/>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9" name="Text Box 43"/>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200" name="Rectangle 44"/>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grpSp>
        <p:nvGrpSpPr>
          <p:cNvPr id="4" name="Group 45"/>
          <p:cNvGrpSpPr>
            <a:grpSpLocks/>
          </p:cNvGrpSpPr>
          <p:nvPr/>
        </p:nvGrpSpPr>
        <p:grpSpPr bwMode="auto">
          <a:xfrm>
            <a:off x="6559521" y="5167331"/>
            <a:ext cx="1146175" cy="563563"/>
            <a:chOff x="4510" y="710"/>
            <a:chExt cx="722" cy="355"/>
          </a:xfrm>
        </p:grpSpPr>
        <p:sp>
          <p:nvSpPr>
            <p:cNvPr id="6193" name="Line 46"/>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4" name="Rectangle 47"/>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5" name="Text Box 48"/>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196" name="Rectangle 49"/>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grpSp>
        <p:nvGrpSpPr>
          <p:cNvPr id="5" name="Group 50"/>
          <p:cNvGrpSpPr>
            <a:grpSpLocks/>
          </p:cNvGrpSpPr>
          <p:nvPr/>
        </p:nvGrpSpPr>
        <p:grpSpPr bwMode="auto">
          <a:xfrm>
            <a:off x="7947025" y="3565547"/>
            <a:ext cx="1146175" cy="563562"/>
            <a:chOff x="4510" y="710"/>
            <a:chExt cx="722" cy="355"/>
          </a:xfrm>
        </p:grpSpPr>
        <p:sp>
          <p:nvSpPr>
            <p:cNvPr id="6189" name="Line 51"/>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0" name="Rectangle 52"/>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1" name="Text Box 53"/>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192" name="Rectangle 54"/>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sp>
        <p:nvSpPr>
          <p:cNvPr id="6184" name="Rectangle 59"/>
          <p:cNvSpPr>
            <a:spLocks noChangeArrowheads="1"/>
          </p:cNvSpPr>
          <p:nvPr/>
        </p:nvSpPr>
        <p:spPr bwMode="auto">
          <a:xfrm>
            <a:off x="5086350" y="1754209"/>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5" name="Rectangle 60"/>
          <p:cNvSpPr>
            <a:spLocks noChangeArrowheads="1"/>
          </p:cNvSpPr>
          <p:nvPr/>
        </p:nvSpPr>
        <p:spPr bwMode="auto">
          <a:xfrm>
            <a:off x="6477000" y="3557609"/>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6" name="Rectangle 61"/>
          <p:cNvSpPr>
            <a:spLocks noChangeArrowheads="1"/>
          </p:cNvSpPr>
          <p:nvPr/>
        </p:nvSpPr>
        <p:spPr bwMode="auto">
          <a:xfrm>
            <a:off x="4821208" y="5186381"/>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7" name="Line 62"/>
          <p:cNvSpPr>
            <a:spLocks noChangeShapeType="1"/>
          </p:cNvSpPr>
          <p:nvPr/>
        </p:nvSpPr>
        <p:spPr bwMode="auto">
          <a:xfrm>
            <a:off x="5735608" y="5338781"/>
            <a:ext cx="609600" cy="0"/>
          </a:xfrm>
          <a:prstGeom prst="line">
            <a:avLst/>
          </a:prstGeom>
          <a:noFill/>
          <a:ln w="9525">
            <a:solidFill>
              <a:schemeClr val="tx1"/>
            </a:solidFill>
            <a:round/>
            <a:headEnd/>
            <a:tailEnd type="triangle" w="med" len="med"/>
          </a:ln>
        </p:spPr>
        <p:txBody>
          <a:bodyPr/>
          <a:lstStyle/>
          <a:p>
            <a:endParaRPr lang="en-US"/>
          </a:p>
        </p:txBody>
      </p:sp>
      <p:sp>
        <p:nvSpPr>
          <p:cNvPr id="61" name="Text Box 240"/>
          <p:cNvSpPr txBox="1">
            <a:spLocks noChangeArrowheads="1"/>
          </p:cNvSpPr>
          <p:nvPr/>
        </p:nvSpPr>
        <p:spPr bwMode="auto">
          <a:xfrm>
            <a:off x="692945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62" name="Title 5"/>
          <p:cNvSpPr>
            <a:spLocks noGrp="1"/>
          </p:cNvSpPr>
          <p:nvPr>
            <p:ph type="title"/>
          </p:nvPr>
        </p:nvSpPr>
        <p:spPr>
          <a:xfrm>
            <a:off x="179388" y="115888"/>
            <a:ext cx="8785225" cy="792162"/>
          </a:xfrm>
        </p:spPr>
        <p:txBody>
          <a:bodyPr/>
          <a:lstStyle/>
          <a:p>
            <a:r>
              <a:rPr lang="en-US" dirty="0" smtClean="0">
                <a:solidFill>
                  <a:srgbClr val="FFC000"/>
                </a:solidFill>
              </a:rPr>
              <a:t>A</a:t>
            </a:r>
            <a:r>
              <a:rPr lang="en-US" dirty="0" smtClean="0"/>
              <a:t>TM </a:t>
            </a:r>
            <a:r>
              <a:rPr lang="en-US" dirty="0" smtClean="0">
                <a:solidFill>
                  <a:srgbClr val="FFC000"/>
                </a:solidFill>
              </a:rPr>
              <a:t>A</a:t>
            </a:r>
            <a:r>
              <a:rPr lang="en-US" dirty="0" smtClean="0"/>
              <a:t>daptation</a:t>
            </a:r>
            <a:r>
              <a:rPr lang="en-US" dirty="0" smtClean="0">
                <a:solidFill>
                  <a:srgbClr val="FFC000"/>
                </a:solidFill>
              </a:rPr>
              <a:t> L</a:t>
            </a:r>
            <a:r>
              <a:rPr lang="en-US" dirty="0" smtClean="0"/>
              <a:t>ayers</a:t>
            </a:r>
            <a:endParaRPr lang="en-US" dirty="0"/>
          </a:p>
        </p:txBody>
      </p:sp>
      <p:sp>
        <p:nvSpPr>
          <p:cNvPr id="8" name="Footer Placeholder 7"/>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2001838" y="3009900"/>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173" name="Rectangle 3"/>
          <p:cNvSpPr>
            <a:spLocks noChangeArrowheads="1"/>
          </p:cNvSpPr>
          <p:nvPr/>
        </p:nvSpPr>
        <p:spPr bwMode="auto">
          <a:xfrm>
            <a:off x="2630488" y="158908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74" name="Rectangle 4"/>
          <p:cNvSpPr>
            <a:spLocks noChangeArrowheads="1"/>
          </p:cNvSpPr>
          <p:nvPr/>
        </p:nvSpPr>
        <p:spPr bwMode="auto">
          <a:xfrm>
            <a:off x="6661150" y="4826000"/>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75" name="Rectangle 5"/>
          <p:cNvSpPr>
            <a:spLocks noChangeArrowheads="1"/>
          </p:cNvSpPr>
          <p:nvPr/>
        </p:nvSpPr>
        <p:spPr bwMode="auto">
          <a:xfrm>
            <a:off x="2647950" y="207168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76" name="Rectangle 6"/>
          <p:cNvSpPr>
            <a:spLocks noChangeArrowheads="1"/>
          </p:cNvSpPr>
          <p:nvPr/>
        </p:nvSpPr>
        <p:spPr bwMode="auto">
          <a:xfrm>
            <a:off x="1530350" y="207168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77" name="Rectangle 7"/>
          <p:cNvSpPr>
            <a:spLocks noChangeArrowheads="1"/>
          </p:cNvSpPr>
          <p:nvPr/>
        </p:nvSpPr>
        <p:spPr bwMode="auto">
          <a:xfrm>
            <a:off x="2516188" y="25606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78" name="Rectangle 8"/>
          <p:cNvSpPr>
            <a:spLocks noChangeArrowheads="1"/>
          </p:cNvSpPr>
          <p:nvPr/>
        </p:nvSpPr>
        <p:spPr bwMode="auto">
          <a:xfrm>
            <a:off x="1576388" y="25606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79" name="Line 9"/>
          <p:cNvSpPr>
            <a:spLocks noChangeShapeType="1"/>
          </p:cNvSpPr>
          <p:nvPr/>
        </p:nvSpPr>
        <p:spPr bwMode="auto">
          <a:xfrm>
            <a:off x="1166813" y="1836738"/>
            <a:ext cx="1841500" cy="0"/>
          </a:xfrm>
          <a:prstGeom prst="line">
            <a:avLst/>
          </a:prstGeom>
          <a:noFill/>
          <a:ln w="12700">
            <a:solidFill>
              <a:schemeClr val="tx1"/>
            </a:solidFill>
            <a:round/>
            <a:headEnd/>
            <a:tailEnd/>
          </a:ln>
        </p:spPr>
        <p:txBody>
          <a:bodyPr wrap="none" anchor="ctr"/>
          <a:lstStyle/>
          <a:p>
            <a:endParaRPr lang="en-US"/>
          </a:p>
        </p:txBody>
      </p:sp>
      <p:sp>
        <p:nvSpPr>
          <p:cNvPr id="7180" name="AutoShape 10"/>
          <p:cNvSpPr>
            <a:spLocks noChangeArrowheads="1"/>
          </p:cNvSpPr>
          <p:nvPr/>
        </p:nvSpPr>
        <p:spPr bwMode="auto">
          <a:xfrm rot="5400000">
            <a:off x="3054351" y="1571625"/>
            <a:ext cx="1765300" cy="1800225"/>
          </a:xfrm>
          <a:prstGeom prst="triangle">
            <a:avLst>
              <a:gd name="adj" fmla="val 49995"/>
            </a:avLst>
          </a:prstGeom>
          <a:solidFill>
            <a:schemeClr val="accent1"/>
          </a:solidFill>
          <a:ln w="12700">
            <a:solidFill>
              <a:schemeClr val="tx1"/>
            </a:solidFill>
            <a:miter lim="800000"/>
            <a:headEnd/>
            <a:tailEnd/>
          </a:ln>
        </p:spPr>
        <p:txBody>
          <a:bodyPr wrap="none" anchor="ctr"/>
          <a:lstStyle/>
          <a:p>
            <a:endParaRPr lang="en-US"/>
          </a:p>
        </p:txBody>
      </p:sp>
      <p:sp>
        <p:nvSpPr>
          <p:cNvPr id="7181" name="Rectangle 11"/>
          <p:cNvSpPr>
            <a:spLocks noChangeArrowheads="1"/>
          </p:cNvSpPr>
          <p:nvPr/>
        </p:nvSpPr>
        <p:spPr bwMode="auto">
          <a:xfrm>
            <a:off x="3189465" y="2206625"/>
            <a:ext cx="783870" cy="39754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MUX</a:t>
            </a:r>
          </a:p>
        </p:txBody>
      </p:sp>
      <p:sp>
        <p:nvSpPr>
          <p:cNvPr id="7182" name="Line 12"/>
          <p:cNvSpPr>
            <a:spLocks noChangeShapeType="1"/>
          </p:cNvSpPr>
          <p:nvPr/>
        </p:nvSpPr>
        <p:spPr bwMode="auto">
          <a:xfrm>
            <a:off x="4883150" y="2463800"/>
            <a:ext cx="2849563" cy="0"/>
          </a:xfrm>
          <a:prstGeom prst="line">
            <a:avLst/>
          </a:prstGeom>
          <a:noFill/>
          <a:ln w="12700">
            <a:solidFill>
              <a:schemeClr val="tx1"/>
            </a:solidFill>
            <a:round/>
            <a:headEnd/>
            <a:tailEnd type="triangle" w="med" len="med"/>
          </a:ln>
        </p:spPr>
        <p:txBody>
          <a:bodyPr wrap="none" anchor="ctr"/>
          <a:lstStyle/>
          <a:p>
            <a:endParaRPr lang="en-US"/>
          </a:p>
        </p:txBody>
      </p:sp>
      <p:sp>
        <p:nvSpPr>
          <p:cNvPr id="7183" name="Rectangle 13"/>
          <p:cNvSpPr>
            <a:spLocks noChangeArrowheads="1"/>
          </p:cNvSpPr>
          <p:nvPr/>
        </p:nvSpPr>
        <p:spPr bwMode="auto">
          <a:xfrm>
            <a:off x="1454150" y="158908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84" name="Rectangle 14"/>
          <p:cNvSpPr>
            <a:spLocks noChangeArrowheads="1"/>
          </p:cNvSpPr>
          <p:nvPr/>
        </p:nvSpPr>
        <p:spPr bwMode="auto">
          <a:xfrm>
            <a:off x="6305550" y="4826000"/>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5" name="Rectangle 15"/>
          <p:cNvSpPr>
            <a:spLocks noChangeArrowheads="1"/>
          </p:cNvSpPr>
          <p:nvPr/>
        </p:nvSpPr>
        <p:spPr bwMode="auto">
          <a:xfrm>
            <a:off x="5949950" y="4826000"/>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186" name="Rectangle 16"/>
          <p:cNvSpPr>
            <a:spLocks noChangeArrowheads="1"/>
          </p:cNvSpPr>
          <p:nvPr/>
        </p:nvSpPr>
        <p:spPr bwMode="auto">
          <a:xfrm>
            <a:off x="55943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87" name="Rectangle 17"/>
          <p:cNvSpPr>
            <a:spLocks noChangeArrowheads="1"/>
          </p:cNvSpPr>
          <p:nvPr/>
        </p:nvSpPr>
        <p:spPr bwMode="auto">
          <a:xfrm>
            <a:off x="8083550" y="4826000"/>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88" name="Rectangle 18"/>
          <p:cNvSpPr>
            <a:spLocks noChangeArrowheads="1"/>
          </p:cNvSpPr>
          <p:nvPr/>
        </p:nvSpPr>
        <p:spPr bwMode="auto">
          <a:xfrm>
            <a:off x="7727950" y="4826000"/>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89" name="Rectangle 19"/>
          <p:cNvSpPr>
            <a:spLocks noChangeArrowheads="1"/>
          </p:cNvSpPr>
          <p:nvPr/>
        </p:nvSpPr>
        <p:spPr bwMode="auto">
          <a:xfrm>
            <a:off x="7372350" y="4826000"/>
            <a:ext cx="327025" cy="241300"/>
          </a:xfrm>
          <a:prstGeom prst="rect">
            <a:avLst/>
          </a:prstGeom>
          <a:solidFill>
            <a:srgbClr val="F0F0F0"/>
          </a:solidFill>
          <a:ln w="12700">
            <a:solidFill>
              <a:schemeClr val="tx1"/>
            </a:solidFill>
            <a:miter lim="800000"/>
            <a:headEnd/>
            <a:tailEnd/>
          </a:ln>
        </p:spPr>
        <p:txBody>
          <a:bodyPr wrap="none" anchor="ctr"/>
          <a:lstStyle/>
          <a:p>
            <a:pPr algn="ctr" eaLnBrk="0" hangingPunct="0"/>
            <a:endParaRPr lang="en-US" sz="1800" dirty="0"/>
          </a:p>
        </p:txBody>
      </p:sp>
      <p:sp>
        <p:nvSpPr>
          <p:cNvPr id="7190" name="Rectangle 20"/>
          <p:cNvSpPr>
            <a:spLocks noChangeArrowheads="1"/>
          </p:cNvSpPr>
          <p:nvPr/>
        </p:nvSpPr>
        <p:spPr bwMode="auto">
          <a:xfrm>
            <a:off x="7016750" y="4826000"/>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91" name="Rectangle 21"/>
          <p:cNvSpPr>
            <a:spLocks noChangeArrowheads="1"/>
          </p:cNvSpPr>
          <p:nvPr/>
        </p:nvSpPr>
        <p:spPr bwMode="auto">
          <a:xfrm>
            <a:off x="52387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2" name="Rectangle 22"/>
          <p:cNvSpPr>
            <a:spLocks noChangeArrowheads="1"/>
          </p:cNvSpPr>
          <p:nvPr/>
        </p:nvSpPr>
        <p:spPr bwMode="auto">
          <a:xfrm>
            <a:off x="48831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3" name="Rectangle 23"/>
          <p:cNvSpPr>
            <a:spLocks noChangeArrowheads="1"/>
          </p:cNvSpPr>
          <p:nvPr/>
        </p:nvSpPr>
        <p:spPr bwMode="auto">
          <a:xfrm>
            <a:off x="45275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4" name="Rectangle 24"/>
          <p:cNvSpPr>
            <a:spLocks noChangeArrowheads="1"/>
          </p:cNvSpPr>
          <p:nvPr/>
        </p:nvSpPr>
        <p:spPr bwMode="auto">
          <a:xfrm>
            <a:off x="41719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5" name="Rectangle 25"/>
          <p:cNvSpPr>
            <a:spLocks noChangeArrowheads="1"/>
          </p:cNvSpPr>
          <p:nvPr/>
        </p:nvSpPr>
        <p:spPr bwMode="auto">
          <a:xfrm>
            <a:off x="4956358" y="2770188"/>
            <a:ext cx="2260235" cy="366767"/>
          </a:xfrm>
          <a:prstGeom prst="rect">
            <a:avLst/>
          </a:prstGeom>
          <a:noFill/>
          <a:ln w="12700">
            <a:noFill/>
            <a:miter lim="800000"/>
            <a:headEnd/>
            <a:tailEnd/>
          </a:ln>
        </p:spPr>
        <p:txBody>
          <a:bodyPr wrap="none" lIns="90488" tIns="44450" rIns="90488" bIns="44450">
            <a:spAutoFit/>
          </a:bodyPr>
          <a:lstStyle/>
          <a:p>
            <a:pPr eaLnBrk="0" hangingPunct="0"/>
            <a:r>
              <a:rPr lang="en-US" sz="1800" b="1" dirty="0"/>
              <a:t>Wasted bandwidth</a:t>
            </a:r>
          </a:p>
        </p:txBody>
      </p:sp>
      <p:sp>
        <p:nvSpPr>
          <p:cNvPr id="7196" name="Line 26"/>
          <p:cNvSpPr>
            <a:spLocks noChangeShapeType="1"/>
          </p:cNvSpPr>
          <p:nvPr/>
        </p:nvSpPr>
        <p:spPr bwMode="auto">
          <a:xfrm flipH="1">
            <a:off x="5040313" y="3130550"/>
            <a:ext cx="520700" cy="868363"/>
          </a:xfrm>
          <a:prstGeom prst="line">
            <a:avLst/>
          </a:prstGeom>
          <a:noFill/>
          <a:ln w="12700">
            <a:solidFill>
              <a:schemeClr val="tx1"/>
            </a:solidFill>
            <a:round/>
            <a:headEnd/>
            <a:tailEnd type="triangle" w="med" len="med"/>
          </a:ln>
        </p:spPr>
        <p:txBody>
          <a:bodyPr wrap="none" anchor="ctr"/>
          <a:lstStyle/>
          <a:p>
            <a:endParaRPr lang="en-US"/>
          </a:p>
        </p:txBody>
      </p:sp>
      <p:sp>
        <p:nvSpPr>
          <p:cNvPr id="7197" name="Line 27"/>
          <p:cNvSpPr>
            <a:spLocks noChangeShapeType="1"/>
          </p:cNvSpPr>
          <p:nvPr/>
        </p:nvSpPr>
        <p:spPr bwMode="auto">
          <a:xfrm flipH="1">
            <a:off x="5751513" y="3148013"/>
            <a:ext cx="165100" cy="850900"/>
          </a:xfrm>
          <a:prstGeom prst="line">
            <a:avLst/>
          </a:prstGeom>
          <a:noFill/>
          <a:ln w="12700">
            <a:solidFill>
              <a:schemeClr val="tx1"/>
            </a:solidFill>
            <a:round/>
            <a:headEnd/>
            <a:tailEnd type="triangle" w="med" len="med"/>
          </a:ln>
        </p:spPr>
        <p:txBody>
          <a:bodyPr wrap="none" anchor="ctr"/>
          <a:lstStyle/>
          <a:p>
            <a:endParaRPr lang="en-US"/>
          </a:p>
        </p:txBody>
      </p:sp>
      <p:sp>
        <p:nvSpPr>
          <p:cNvPr id="7198" name="Line 28"/>
          <p:cNvSpPr>
            <a:spLocks noChangeShapeType="1"/>
          </p:cNvSpPr>
          <p:nvPr/>
        </p:nvSpPr>
        <p:spPr bwMode="auto">
          <a:xfrm>
            <a:off x="6237288" y="3163888"/>
            <a:ext cx="581025" cy="835025"/>
          </a:xfrm>
          <a:prstGeom prst="line">
            <a:avLst/>
          </a:prstGeom>
          <a:noFill/>
          <a:ln w="12700">
            <a:solidFill>
              <a:schemeClr val="tx1"/>
            </a:solidFill>
            <a:round/>
            <a:headEnd/>
            <a:tailEnd type="triangle" w="med" len="med"/>
          </a:ln>
        </p:spPr>
        <p:txBody>
          <a:bodyPr wrap="none" anchor="ctr"/>
          <a:lstStyle/>
          <a:p>
            <a:endParaRPr lang="en-US"/>
          </a:p>
        </p:txBody>
      </p:sp>
      <p:sp>
        <p:nvSpPr>
          <p:cNvPr id="7199" name="Line 29"/>
          <p:cNvSpPr>
            <a:spLocks noChangeShapeType="1"/>
          </p:cNvSpPr>
          <p:nvPr/>
        </p:nvSpPr>
        <p:spPr bwMode="auto">
          <a:xfrm>
            <a:off x="6508750" y="3148013"/>
            <a:ext cx="647700" cy="850900"/>
          </a:xfrm>
          <a:prstGeom prst="line">
            <a:avLst/>
          </a:prstGeom>
          <a:noFill/>
          <a:ln w="12700">
            <a:solidFill>
              <a:schemeClr val="tx1"/>
            </a:solidFill>
            <a:round/>
            <a:headEnd/>
            <a:tailEnd type="triangle" w="med" len="med"/>
          </a:ln>
        </p:spPr>
        <p:txBody>
          <a:bodyPr wrap="none" anchor="ctr"/>
          <a:lstStyle/>
          <a:p>
            <a:endParaRPr lang="en-US"/>
          </a:p>
        </p:txBody>
      </p:sp>
      <p:sp>
        <p:nvSpPr>
          <p:cNvPr id="7200" name="Line 30"/>
          <p:cNvSpPr>
            <a:spLocks noChangeShapeType="1"/>
          </p:cNvSpPr>
          <p:nvPr/>
        </p:nvSpPr>
        <p:spPr bwMode="auto">
          <a:xfrm>
            <a:off x="6780213" y="3163888"/>
            <a:ext cx="698500" cy="835025"/>
          </a:xfrm>
          <a:prstGeom prst="line">
            <a:avLst/>
          </a:prstGeom>
          <a:noFill/>
          <a:ln w="12700">
            <a:solidFill>
              <a:schemeClr val="tx1"/>
            </a:solidFill>
            <a:round/>
            <a:headEnd/>
            <a:tailEnd type="triangle" w="med" len="med"/>
          </a:ln>
        </p:spPr>
        <p:txBody>
          <a:bodyPr wrap="none" anchor="ctr"/>
          <a:lstStyle/>
          <a:p>
            <a:endParaRPr lang="en-US"/>
          </a:p>
        </p:txBody>
      </p:sp>
      <p:sp>
        <p:nvSpPr>
          <p:cNvPr id="7201" name="Rectangle 31"/>
          <p:cNvSpPr>
            <a:spLocks noChangeArrowheads="1"/>
          </p:cNvSpPr>
          <p:nvPr/>
        </p:nvSpPr>
        <p:spPr bwMode="auto">
          <a:xfrm>
            <a:off x="66278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2" name="Rectangle 32"/>
          <p:cNvSpPr>
            <a:spLocks noChangeArrowheads="1"/>
          </p:cNvSpPr>
          <p:nvPr/>
        </p:nvSpPr>
        <p:spPr bwMode="auto">
          <a:xfrm>
            <a:off x="6272213" y="404653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203" name="Rectangle 33"/>
          <p:cNvSpPr>
            <a:spLocks noChangeArrowheads="1"/>
          </p:cNvSpPr>
          <p:nvPr/>
        </p:nvSpPr>
        <p:spPr bwMode="auto">
          <a:xfrm>
            <a:off x="5916613" y="40465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4" name="Rectangle 34"/>
          <p:cNvSpPr>
            <a:spLocks noChangeArrowheads="1"/>
          </p:cNvSpPr>
          <p:nvPr/>
        </p:nvSpPr>
        <p:spPr bwMode="auto">
          <a:xfrm>
            <a:off x="55610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5" name="Rectangle 35"/>
          <p:cNvSpPr>
            <a:spLocks noChangeArrowheads="1"/>
          </p:cNvSpPr>
          <p:nvPr/>
        </p:nvSpPr>
        <p:spPr bwMode="auto">
          <a:xfrm>
            <a:off x="8050213" y="404653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206" name="Rectangle 36"/>
          <p:cNvSpPr>
            <a:spLocks noChangeArrowheads="1"/>
          </p:cNvSpPr>
          <p:nvPr/>
        </p:nvSpPr>
        <p:spPr bwMode="auto">
          <a:xfrm>
            <a:off x="7694613" y="404653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207" name="Rectangle 37"/>
          <p:cNvSpPr>
            <a:spLocks noChangeArrowheads="1"/>
          </p:cNvSpPr>
          <p:nvPr/>
        </p:nvSpPr>
        <p:spPr bwMode="auto">
          <a:xfrm>
            <a:off x="73390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8" name="Rectangle 38"/>
          <p:cNvSpPr>
            <a:spLocks noChangeArrowheads="1"/>
          </p:cNvSpPr>
          <p:nvPr/>
        </p:nvSpPr>
        <p:spPr bwMode="auto">
          <a:xfrm>
            <a:off x="69834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9" name="Rectangle 39"/>
          <p:cNvSpPr>
            <a:spLocks noChangeArrowheads="1"/>
          </p:cNvSpPr>
          <p:nvPr/>
        </p:nvSpPr>
        <p:spPr bwMode="auto">
          <a:xfrm>
            <a:off x="5205413" y="404653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210" name="Rectangle 40"/>
          <p:cNvSpPr>
            <a:spLocks noChangeArrowheads="1"/>
          </p:cNvSpPr>
          <p:nvPr/>
        </p:nvSpPr>
        <p:spPr bwMode="auto">
          <a:xfrm>
            <a:off x="48498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11" name="Rectangle 41"/>
          <p:cNvSpPr>
            <a:spLocks noChangeArrowheads="1"/>
          </p:cNvSpPr>
          <p:nvPr/>
        </p:nvSpPr>
        <p:spPr bwMode="auto">
          <a:xfrm>
            <a:off x="4494213" y="40465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12" name="Rectangle 42"/>
          <p:cNvSpPr>
            <a:spLocks noChangeArrowheads="1"/>
          </p:cNvSpPr>
          <p:nvPr/>
        </p:nvSpPr>
        <p:spPr bwMode="auto">
          <a:xfrm>
            <a:off x="4138613" y="4046538"/>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213" name="Rectangle 43"/>
          <p:cNvSpPr>
            <a:spLocks noChangeArrowheads="1"/>
          </p:cNvSpPr>
          <p:nvPr/>
        </p:nvSpPr>
        <p:spPr bwMode="auto">
          <a:xfrm>
            <a:off x="3468685" y="4759325"/>
            <a:ext cx="657232"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a:t>ATM</a:t>
            </a:r>
          </a:p>
        </p:txBody>
      </p:sp>
      <p:sp>
        <p:nvSpPr>
          <p:cNvPr id="7214" name="Rectangle 44"/>
          <p:cNvSpPr>
            <a:spLocks noChangeArrowheads="1"/>
          </p:cNvSpPr>
          <p:nvPr/>
        </p:nvSpPr>
        <p:spPr bwMode="auto">
          <a:xfrm>
            <a:off x="3454412" y="3979863"/>
            <a:ext cx="654027"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a:t>TDM</a:t>
            </a:r>
          </a:p>
        </p:txBody>
      </p:sp>
      <p:sp>
        <p:nvSpPr>
          <p:cNvPr id="7215" name="Rectangle 45"/>
          <p:cNvSpPr>
            <a:spLocks noChangeArrowheads="1"/>
          </p:cNvSpPr>
          <p:nvPr/>
        </p:nvSpPr>
        <p:spPr bwMode="auto">
          <a:xfrm>
            <a:off x="4143375" y="4318000"/>
            <a:ext cx="4286431" cy="335989"/>
          </a:xfrm>
          <a:prstGeom prst="rect">
            <a:avLst/>
          </a:prstGeom>
          <a:noFill/>
          <a:ln w="12700">
            <a:noFill/>
            <a:miter lim="800000"/>
            <a:headEnd/>
            <a:tailEnd/>
          </a:ln>
        </p:spPr>
        <p:txBody>
          <a:bodyPr wrap="none" lIns="90488" tIns="44450" rIns="90488" bIns="44450">
            <a:spAutoFit/>
          </a:bodyPr>
          <a:lstStyle/>
          <a:p>
            <a:pPr algn="l" eaLnBrk="0" hangingPunct="0"/>
            <a:r>
              <a:rPr lang="en-US" sz="1600" b="1" dirty="0"/>
              <a:t>4   </a:t>
            </a:r>
            <a:r>
              <a:rPr lang="en-US" sz="1600" b="1" dirty="0" smtClean="0"/>
              <a:t>3   2  1   4   3  2   1  4   3   2  1</a:t>
            </a:r>
            <a:endParaRPr lang="en-US" sz="1600" b="1" dirty="0"/>
          </a:p>
        </p:txBody>
      </p:sp>
      <p:sp>
        <p:nvSpPr>
          <p:cNvPr id="7216" name="Rectangle 46"/>
          <p:cNvSpPr>
            <a:spLocks noChangeArrowheads="1"/>
          </p:cNvSpPr>
          <p:nvPr/>
        </p:nvSpPr>
        <p:spPr bwMode="auto">
          <a:xfrm>
            <a:off x="5972175" y="5062538"/>
            <a:ext cx="2494274" cy="335989"/>
          </a:xfrm>
          <a:prstGeom prst="rect">
            <a:avLst/>
          </a:prstGeom>
          <a:noFill/>
          <a:ln w="12700">
            <a:noFill/>
            <a:miter lim="800000"/>
            <a:headEnd/>
            <a:tailEnd/>
          </a:ln>
        </p:spPr>
        <p:txBody>
          <a:bodyPr wrap="none" lIns="90488" tIns="44450" rIns="90488" bIns="44450">
            <a:spAutoFit/>
          </a:bodyPr>
          <a:lstStyle/>
          <a:p>
            <a:pPr algn="l" eaLnBrk="0" hangingPunct="0"/>
            <a:r>
              <a:rPr lang="en-US" sz="1600" b="1" dirty="0"/>
              <a:t>4  </a:t>
            </a:r>
            <a:r>
              <a:rPr lang="en-US" sz="1600" b="1" dirty="0" smtClean="0"/>
              <a:t> 3  1   3   2  2   1</a:t>
            </a:r>
            <a:endParaRPr lang="en-US" sz="1600" b="1" dirty="0"/>
          </a:p>
        </p:txBody>
      </p:sp>
      <p:sp>
        <p:nvSpPr>
          <p:cNvPr id="7217" name="Rectangle 47"/>
          <p:cNvSpPr>
            <a:spLocks noChangeArrowheads="1"/>
          </p:cNvSpPr>
          <p:nvPr/>
        </p:nvSpPr>
        <p:spPr bwMode="auto">
          <a:xfrm>
            <a:off x="71406" y="1568450"/>
            <a:ext cx="1011214" cy="397545"/>
          </a:xfrm>
          <a:prstGeom prst="rect">
            <a:avLst/>
          </a:prstGeom>
          <a:noFill/>
          <a:ln w="25400">
            <a:noFill/>
            <a:miter lim="800000"/>
            <a:headEnd/>
            <a:tailEnd/>
          </a:ln>
        </p:spPr>
        <p:txBody>
          <a:bodyPr wrap="square" lIns="90488" tIns="44450" rIns="90488" bIns="44450">
            <a:spAutoFit/>
          </a:bodyPr>
          <a:lstStyle/>
          <a:p>
            <a:pPr eaLnBrk="0" hangingPunct="0"/>
            <a:r>
              <a:rPr lang="en-US" sz="2000" b="1" dirty="0"/>
              <a:t>Voice</a:t>
            </a:r>
          </a:p>
        </p:txBody>
      </p:sp>
      <p:sp>
        <p:nvSpPr>
          <p:cNvPr id="7218" name="Rectangle 48"/>
          <p:cNvSpPr>
            <a:spLocks noChangeArrowheads="1"/>
          </p:cNvSpPr>
          <p:nvPr/>
        </p:nvSpPr>
        <p:spPr bwMode="auto">
          <a:xfrm>
            <a:off x="0" y="2087558"/>
            <a:ext cx="1247775" cy="698500"/>
          </a:xfrm>
          <a:prstGeom prst="rect">
            <a:avLst/>
          </a:prstGeom>
          <a:noFill/>
          <a:ln w="25400">
            <a:noFill/>
            <a:miter lim="800000"/>
            <a:headEnd/>
            <a:tailEnd/>
          </a:ln>
        </p:spPr>
        <p:txBody>
          <a:bodyPr wrap="square" lIns="90488" tIns="44450" rIns="90488" bIns="44450">
            <a:spAutoFit/>
          </a:bodyPr>
          <a:lstStyle/>
          <a:p>
            <a:pPr eaLnBrk="0" hangingPunct="0"/>
            <a:r>
              <a:rPr lang="en-US" sz="2000" b="1" dirty="0"/>
              <a:t>Data packets</a:t>
            </a:r>
          </a:p>
        </p:txBody>
      </p:sp>
      <p:sp>
        <p:nvSpPr>
          <p:cNvPr id="7219" name="Rectangle 49"/>
          <p:cNvSpPr>
            <a:spLocks noChangeArrowheads="1"/>
          </p:cNvSpPr>
          <p:nvPr/>
        </p:nvSpPr>
        <p:spPr bwMode="auto">
          <a:xfrm>
            <a:off x="0" y="2940050"/>
            <a:ext cx="1189038" cy="397545"/>
          </a:xfrm>
          <a:prstGeom prst="rect">
            <a:avLst/>
          </a:prstGeom>
          <a:noFill/>
          <a:ln w="25400">
            <a:noFill/>
            <a:miter lim="800000"/>
            <a:headEnd/>
            <a:tailEnd/>
          </a:ln>
        </p:spPr>
        <p:txBody>
          <a:bodyPr wrap="square" lIns="90488" tIns="44450" rIns="90488" bIns="44450">
            <a:spAutoFit/>
          </a:bodyPr>
          <a:lstStyle/>
          <a:p>
            <a:pPr eaLnBrk="0" hangingPunct="0"/>
            <a:r>
              <a:rPr lang="en-US" sz="2000" b="1" dirty="0"/>
              <a:t>Images</a:t>
            </a:r>
          </a:p>
        </p:txBody>
      </p:sp>
      <p:sp>
        <p:nvSpPr>
          <p:cNvPr id="7220" name="Line 50"/>
          <p:cNvSpPr>
            <a:spLocks noChangeShapeType="1"/>
          </p:cNvSpPr>
          <p:nvPr/>
        </p:nvSpPr>
        <p:spPr bwMode="auto">
          <a:xfrm>
            <a:off x="1230313" y="2319338"/>
            <a:ext cx="1841500" cy="0"/>
          </a:xfrm>
          <a:prstGeom prst="line">
            <a:avLst/>
          </a:prstGeom>
          <a:noFill/>
          <a:ln w="12700">
            <a:solidFill>
              <a:schemeClr val="tx1"/>
            </a:solidFill>
            <a:round/>
            <a:headEnd/>
            <a:tailEnd/>
          </a:ln>
        </p:spPr>
        <p:txBody>
          <a:bodyPr wrap="none" anchor="ctr"/>
          <a:lstStyle/>
          <a:p>
            <a:endParaRPr lang="en-US"/>
          </a:p>
        </p:txBody>
      </p:sp>
      <p:sp>
        <p:nvSpPr>
          <p:cNvPr id="7221" name="Line 51"/>
          <p:cNvSpPr>
            <a:spLocks noChangeShapeType="1"/>
          </p:cNvSpPr>
          <p:nvPr/>
        </p:nvSpPr>
        <p:spPr bwMode="auto">
          <a:xfrm>
            <a:off x="1192213" y="2801938"/>
            <a:ext cx="1841500" cy="0"/>
          </a:xfrm>
          <a:prstGeom prst="line">
            <a:avLst/>
          </a:prstGeom>
          <a:noFill/>
          <a:ln w="12700">
            <a:solidFill>
              <a:schemeClr val="tx1"/>
            </a:solidFill>
            <a:round/>
            <a:headEnd/>
            <a:tailEnd/>
          </a:ln>
        </p:spPr>
        <p:txBody>
          <a:bodyPr wrap="none" anchor="ctr"/>
          <a:lstStyle/>
          <a:p>
            <a:endParaRPr lang="en-US"/>
          </a:p>
        </p:txBody>
      </p:sp>
      <p:sp>
        <p:nvSpPr>
          <p:cNvPr id="7222" name="Line 52"/>
          <p:cNvSpPr>
            <a:spLocks noChangeShapeType="1"/>
          </p:cNvSpPr>
          <p:nvPr/>
        </p:nvSpPr>
        <p:spPr bwMode="auto">
          <a:xfrm>
            <a:off x="1204913" y="3259138"/>
            <a:ext cx="1841500" cy="0"/>
          </a:xfrm>
          <a:prstGeom prst="line">
            <a:avLst/>
          </a:prstGeom>
          <a:noFill/>
          <a:ln w="12700">
            <a:solidFill>
              <a:schemeClr val="tx1"/>
            </a:solidFill>
            <a:round/>
            <a:headEnd/>
            <a:tailEnd/>
          </a:ln>
        </p:spPr>
        <p:txBody>
          <a:bodyPr wrap="none" anchor="ctr"/>
          <a:lstStyle/>
          <a:p>
            <a:endParaRPr lang="en-US"/>
          </a:p>
        </p:txBody>
      </p:sp>
      <p:sp>
        <p:nvSpPr>
          <p:cNvPr id="58425" name="Rectangle 57"/>
          <p:cNvSpPr>
            <a:spLocks noGrp="1" noChangeArrowheads="1"/>
          </p:cNvSpPr>
          <p:nvPr>
            <p:ph type="title"/>
          </p:nvPr>
        </p:nvSpPr>
        <p:spPr>
          <a:xfrm>
            <a:off x="34925" y="-24"/>
            <a:ext cx="9144000" cy="984272"/>
          </a:xfrm>
        </p:spPr>
        <p:txBody>
          <a:bodyPr/>
          <a:lstStyle/>
          <a:p>
            <a:pPr eaLnBrk="1" hangingPunct="1">
              <a:defRPr/>
            </a:pPr>
            <a:r>
              <a:rPr lang="en-US" sz="3600" dirty="0" smtClean="0"/>
              <a:t>Asynchronous Transfer Mode  (ATM)</a:t>
            </a:r>
          </a:p>
        </p:txBody>
      </p:sp>
      <p:sp>
        <p:nvSpPr>
          <p:cNvPr id="59" name="Text Box 240"/>
          <p:cNvSpPr txBox="1">
            <a:spLocks noChangeArrowheads="1"/>
          </p:cNvSpPr>
          <p:nvPr/>
        </p:nvSpPr>
        <p:spPr bwMode="auto">
          <a:xfrm>
            <a:off x="692945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1414"/>
            <a:ext cx="7772400" cy="838200"/>
          </a:xfrm>
        </p:spPr>
        <p:txBody>
          <a:bodyPr/>
          <a:lstStyle/>
          <a:p>
            <a:pPr eaLnBrk="1" hangingPunct="1">
              <a:defRPr/>
            </a:pPr>
            <a:r>
              <a:rPr lang="en-US" dirty="0" smtClean="0"/>
              <a:t>ATM</a:t>
            </a:r>
          </a:p>
        </p:txBody>
      </p:sp>
      <p:sp>
        <p:nvSpPr>
          <p:cNvPr id="19459" name="Rectangle 3"/>
          <p:cNvSpPr>
            <a:spLocks noGrp="1" noChangeArrowheads="1"/>
          </p:cNvSpPr>
          <p:nvPr>
            <p:ph type="body" idx="1"/>
          </p:nvPr>
        </p:nvSpPr>
        <p:spPr>
          <a:xfrm>
            <a:off x="0" y="1071546"/>
            <a:ext cx="9144000" cy="2571752"/>
          </a:xfrm>
        </p:spPr>
        <p:txBody>
          <a:bodyPr/>
          <a:lstStyle/>
          <a:p>
            <a:pPr eaLnBrk="1" hangingPunct="1">
              <a:defRPr/>
            </a:pPr>
            <a:r>
              <a:rPr lang="en-US" sz="2800" dirty="0" smtClean="0"/>
              <a:t>ATM standard (defined by CCITT) was widely accepted by common carriers as mode of operation for communication (particularly BISDN).</a:t>
            </a:r>
          </a:p>
          <a:p>
            <a:pPr eaLnBrk="1" hangingPunct="1">
              <a:defRPr/>
            </a:pPr>
            <a:r>
              <a:rPr lang="en-US" sz="2800" dirty="0" smtClean="0"/>
              <a:t>ATM is a form of </a:t>
            </a:r>
            <a:r>
              <a:rPr lang="en-US" sz="2800" dirty="0" smtClean="0">
                <a:solidFill>
                  <a:srgbClr val="0033CC"/>
                </a:solidFill>
                <a:latin typeface="+mj-lt"/>
              </a:rPr>
              <a:t>cell switching </a:t>
            </a:r>
            <a:r>
              <a:rPr lang="en-US" sz="2800" dirty="0" smtClean="0"/>
              <a:t>using small fixed-sized packets. </a:t>
            </a:r>
          </a:p>
        </p:txBody>
      </p:sp>
      <p:sp>
        <p:nvSpPr>
          <p:cNvPr id="8198" name="Rectangle 4"/>
          <p:cNvSpPr>
            <a:spLocks noChangeArrowheads="1"/>
          </p:cNvSpPr>
          <p:nvPr/>
        </p:nvSpPr>
        <p:spPr bwMode="auto">
          <a:xfrm>
            <a:off x="674688" y="5040313"/>
            <a:ext cx="7723187" cy="814387"/>
          </a:xfrm>
          <a:prstGeom prst="rect">
            <a:avLst/>
          </a:prstGeom>
          <a:noFill/>
          <a:ln w="19050">
            <a:solidFill>
              <a:srgbClr val="000000"/>
            </a:solidFill>
            <a:miter lim="800000"/>
            <a:headEnd/>
            <a:tailEnd/>
          </a:ln>
        </p:spPr>
        <p:txBody>
          <a:bodyPr/>
          <a:lstStyle/>
          <a:p>
            <a:endParaRPr lang="en-US"/>
          </a:p>
        </p:txBody>
      </p:sp>
      <p:sp>
        <p:nvSpPr>
          <p:cNvPr id="8199" name="Rectangle 5"/>
          <p:cNvSpPr>
            <a:spLocks noChangeArrowheads="1"/>
          </p:cNvSpPr>
          <p:nvPr/>
        </p:nvSpPr>
        <p:spPr bwMode="auto">
          <a:xfrm>
            <a:off x="1066800" y="5262563"/>
            <a:ext cx="1039813" cy="307777"/>
          </a:xfrm>
          <a:prstGeom prst="rect">
            <a:avLst/>
          </a:prstGeom>
          <a:noFill/>
          <a:ln w="9525">
            <a:noFill/>
            <a:miter lim="800000"/>
            <a:headEnd/>
            <a:tailEnd/>
          </a:ln>
        </p:spPr>
        <p:txBody>
          <a:bodyPr lIns="0" tIns="0" rIns="0" bIns="0">
            <a:spAutoFit/>
          </a:bodyPr>
          <a:lstStyle/>
          <a:p>
            <a:pPr eaLnBrk="0" hangingPunct="0"/>
            <a:r>
              <a:rPr lang="en-US" sz="2000" b="1" dirty="0"/>
              <a:t>Header</a:t>
            </a:r>
          </a:p>
        </p:txBody>
      </p:sp>
      <p:sp>
        <p:nvSpPr>
          <p:cNvPr id="8200" name="Line 6"/>
          <p:cNvSpPr>
            <a:spLocks noChangeShapeType="1"/>
          </p:cNvSpPr>
          <p:nvPr/>
        </p:nvSpPr>
        <p:spPr bwMode="auto">
          <a:xfrm>
            <a:off x="2438400" y="5029200"/>
            <a:ext cx="0" cy="838200"/>
          </a:xfrm>
          <a:prstGeom prst="line">
            <a:avLst/>
          </a:prstGeom>
          <a:noFill/>
          <a:ln w="19050">
            <a:solidFill>
              <a:srgbClr val="000000"/>
            </a:solidFill>
            <a:round/>
            <a:headEnd/>
            <a:tailEnd/>
          </a:ln>
        </p:spPr>
        <p:txBody>
          <a:bodyPr/>
          <a:lstStyle/>
          <a:p>
            <a:endParaRPr lang="en-US"/>
          </a:p>
        </p:txBody>
      </p:sp>
      <p:sp>
        <p:nvSpPr>
          <p:cNvPr id="8201" name="Rectangle 7"/>
          <p:cNvSpPr>
            <a:spLocks noChangeArrowheads="1"/>
          </p:cNvSpPr>
          <p:nvPr/>
        </p:nvSpPr>
        <p:spPr bwMode="auto">
          <a:xfrm>
            <a:off x="4751388" y="5281613"/>
            <a:ext cx="1304925" cy="307777"/>
          </a:xfrm>
          <a:prstGeom prst="rect">
            <a:avLst/>
          </a:prstGeom>
          <a:noFill/>
          <a:ln w="9525">
            <a:noFill/>
            <a:miter lim="800000"/>
            <a:headEnd/>
            <a:tailEnd/>
          </a:ln>
        </p:spPr>
        <p:txBody>
          <a:bodyPr lIns="0" tIns="0" rIns="0" bIns="0">
            <a:spAutoFit/>
          </a:bodyPr>
          <a:lstStyle/>
          <a:p>
            <a:pPr eaLnBrk="0" hangingPunct="0"/>
            <a:r>
              <a:rPr lang="en-US" sz="2000" b="1" dirty="0"/>
              <a:t>Payload</a:t>
            </a:r>
          </a:p>
        </p:txBody>
      </p:sp>
      <p:sp>
        <p:nvSpPr>
          <p:cNvPr id="8202" name="Rectangle 8"/>
          <p:cNvSpPr>
            <a:spLocks noChangeArrowheads="1"/>
          </p:cNvSpPr>
          <p:nvPr/>
        </p:nvSpPr>
        <p:spPr bwMode="auto">
          <a:xfrm>
            <a:off x="1071538" y="4551363"/>
            <a:ext cx="1039812" cy="274637"/>
          </a:xfrm>
          <a:prstGeom prst="rect">
            <a:avLst/>
          </a:prstGeom>
          <a:noFill/>
          <a:ln w="9525">
            <a:noFill/>
            <a:miter lim="800000"/>
            <a:headEnd/>
            <a:tailEnd/>
          </a:ln>
        </p:spPr>
        <p:txBody>
          <a:bodyPr lIns="0" tIns="0" rIns="0" bIns="0">
            <a:spAutoFit/>
          </a:bodyPr>
          <a:lstStyle/>
          <a:p>
            <a:pPr eaLnBrk="0" hangingPunct="0"/>
            <a:r>
              <a:rPr lang="en-US" sz="1800" dirty="0"/>
              <a:t>5 Bytes</a:t>
            </a:r>
          </a:p>
        </p:txBody>
      </p:sp>
      <p:sp>
        <p:nvSpPr>
          <p:cNvPr id="8203" name="Rectangle 9"/>
          <p:cNvSpPr>
            <a:spLocks noChangeArrowheads="1"/>
          </p:cNvSpPr>
          <p:nvPr/>
        </p:nvSpPr>
        <p:spPr bwMode="auto">
          <a:xfrm>
            <a:off x="4554538" y="4533900"/>
            <a:ext cx="1039812" cy="274638"/>
          </a:xfrm>
          <a:prstGeom prst="rect">
            <a:avLst/>
          </a:prstGeom>
          <a:noFill/>
          <a:ln w="9525">
            <a:noFill/>
            <a:miter lim="800000"/>
            <a:headEnd/>
            <a:tailEnd/>
          </a:ln>
        </p:spPr>
        <p:txBody>
          <a:bodyPr lIns="0" tIns="0" rIns="0" bIns="0">
            <a:spAutoFit/>
          </a:bodyPr>
          <a:lstStyle/>
          <a:p>
            <a:pPr eaLnBrk="0" hangingPunct="0"/>
            <a:r>
              <a:rPr lang="en-US" sz="1800"/>
              <a:t>48 Bytes</a:t>
            </a:r>
          </a:p>
        </p:txBody>
      </p:sp>
      <p:sp>
        <p:nvSpPr>
          <p:cNvPr id="8204" name="Line 10"/>
          <p:cNvSpPr>
            <a:spLocks noChangeShapeType="1"/>
          </p:cNvSpPr>
          <p:nvPr/>
        </p:nvSpPr>
        <p:spPr bwMode="auto">
          <a:xfrm>
            <a:off x="2049463" y="4713288"/>
            <a:ext cx="398462" cy="0"/>
          </a:xfrm>
          <a:prstGeom prst="line">
            <a:avLst/>
          </a:prstGeom>
          <a:noFill/>
          <a:ln w="9525">
            <a:solidFill>
              <a:schemeClr val="tx1"/>
            </a:solidFill>
            <a:round/>
            <a:headEnd/>
            <a:tailEnd type="triangle" w="med" len="med"/>
          </a:ln>
        </p:spPr>
        <p:txBody>
          <a:bodyPr wrap="none" anchor="ctr"/>
          <a:lstStyle/>
          <a:p>
            <a:endParaRPr lang="en-US"/>
          </a:p>
        </p:txBody>
      </p:sp>
      <p:sp>
        <p:nvSpPr>
          <p:cNvPr id="8205" name="Line 11"/>
          <p:cNvSpPr>
            <a:spLocks noChangeShapeType="1"/>
          </p:cNvSpPr>
          <p:nvPr/>
        </p:nvSpPr>
        <p:spPr bwMode="auto">
          <a:xfrm flipH="1">
            <a:off x="682625" y="4708525"/>
            <a:ext cx="398463" cy="0"/>
          </a:xfrm>
          <a:prstGeom prst="line">
            <a:avLst/>
          </a:prstGeom>
          <a:noFill/>
          <a:ln w="9525">
            <a:solidFill>
              <a:schemeClr val="tx1"/>
            </a:solidFill>
            <a:round/>
            <a:headEnd/>
            <a:tailEnd type="triangle" w="med" len="med"/>
          </a:ln>
        </p:spPr>
        <p:txBody>
          <a:bodyPr wrap="none" anchor="ctr"/>
          <a:lstStyle/>
          <a:p>
            <a:endParaRPr lang="en-US"/>
          </a:p>
        </p:txBody>
      </p:sp>
      <p:sp>
        <p:nvSpPr>
          <p:cNvPr id="8206" name="Line 12"/>
          <p:cNvSpPr>
            <a:spLocks noChangeShapeType="1"/>
          </p:cNvSpPr>
          <p:nvPr/>
        </p:nvSpPr>
        <p:spPr bwMode="auto">
          <a:xfrm flipH="1" flipV="1">
            <a:off x="2462213" y="4727575"/>
            <a:ext cx="2012950" cy="0"/>
          </a:xfrm>
          <a:prstGeom prst="line">
            <a:avLst/>
          </a:prstGeom>
          <a:noFill/>
          <a:ln w="9525">
            <a:solidFill>
              <a:schemeClr val="tx1"/>
            </a:solidFill>
            <a:round/>
            <a:headEnd/>
            <a:tailEnd type="triangle" w="med" len="med"/>
          </a:ln>
        </p:spPr>
        <p:txBody>
          <a:bodyPr wrap="none" anchor="ctr"/>
          <a:lstStyle/>
          <a:p>
            <a:endParaRPr lang="en-US"/>
          </a:p>
        </p:txBody>
      </p:sp>
      <p:sp>
        <p:nvSpPr>
          <p:cNvPr id="8207" name="Line 13"/>
          <p:cNvSpPr>
            <a:spLocks noChangeShapeType="1"/>
          </p:cNvSpPr>
          <p:nvPr/>
        </p:nvSpPr>
        <p:spPr bwMode="auto">
          <a:xfrm flipH="1" flipV="1">
            <a:off x="5603875" y="4710113"/>
            <a:ext cx="2760663" cy="0"/>
          </a:xfrm>
          <a:prstGeom prst="line">
            <a:avLst/>
          </a:prstGeom>
          <a:noFill/>
          <a:ln w="9525">
            <a:solidFill>
              <a:schemeClr val="tx1"/>
            </a:solidFill>
            <a:round/>
            <a:headEnd type="triangle" w="med" len="med"/>
            <a:tailEnd/>
          </a:ln>
        </p:spPr>
        <p:txBody>
          <a:bodyPr wrap="none" anchor="ctr"/>
          <a:lstStyle/>
          <a:p>
            <a:endParaRPr lang="en-US"/>
          </a:p>
        </p:txBody>
      </p:sp>
      <p:sp>
        <p:nvSpPr>
          <p:cNvPr id="8209" name="Rectangle 15"/>
          <p:cNvSpPr>
            <a:spLocks noChangeArrowheads="1"/>
          </p:cNvSpPr>
          <p:nvPr/>
        </p:nvSpPr>
        <p:spPr bwMode="auto">
          <a:xfrm>
            <a:off x="1928794" y="3571876"/>
            <a:ext cx="5105400" cy="609600"/>
          </a:xfrm>
          <a:prstGeom prst="rect">
            <a:avLst/>
          </a:prstGeom>
          <a:solidFill>
            <a:srgbClr val="99CCFF"/>
          </a:solidFill>
          <a:ln w="25400">
            <a:solidFill>
              <a:schemeClr val="tx1"/>
            </a:solidFill>
            <a:miter lim="800000"/>
            <a:headEnd/>
            <a:tailEnd/>
          </a:ln>
        </p:spPr>
        <p:txBody>
          <a:bodyPr wrap="none" anchor="ctr"/>
          <a:lstStyle/>
          <a:p>
            <a:pPr algn="ctr"/>
            <a:r>
              <a:rPr lang="en-US"/>
              <a:t>Basic ATM Cell Format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2960</TotalTime>
  <Words>2206</Words>
  <Application>Microsoft Office PowerPoint</Application>
  <PresentationFormat>On-screen Show (4:3)</PresentationFormat>
  <Paragraphs>559</Paragraphs>
  <Slides>42</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Revised_Master</vt:lpstr>
      <vt:lpstr>Bitmap Image</vt:lpstr>
      <vt:lpstr>Document</vt:lpstr>
      <vt:lpstr> Asynchronous Transfer Mode (ATM)  </vt:lpstr>
      <vt:lpstr>ATM Outline</vt:lpstr>
      <vt:lpstr>ATM Introduction</vt:lpstr>
      <vt:lpstr>Issues Driving LAN Changes</vt:lpstr>
      <vt:lpstr>PowerPoint Presentation</vt:lpstr>
      <vt:lpstr>PowerPoint Presentation</vt:lpstr>
      <vt:lpstr>ATM Adaptation Layers</vt:lpstr>
      <vt:lpstr>Asynchronous Transfer Mode  (ATM)</vt:lpstr>
      <vt:lpstr>ATM</vt:lpstr>
      <vt:lpstr>ATM Conceptual Model Four Design Assumptions </vt:lpstr>
      <vt:lpstr>ATM Interfaces</vt:lpstr>
      <vt:lpstr>ATM Connections    </vt:lpstr>
      <vt:lpstr>ATM Virtual Connections</vt:lpstr>
      <vt:lpstr>ATM Conceptual Model     Assumptions  (cont.)</vt:lpstr>
      <vt:lpstr>ATM Cell Formats</vt:lpstr>
      <vt:lpstr>Payload Type (PT) Field Coding </vt:lpstr>
      <vt:lpstr>ATM Cell Switching    </vt:lpstr>
      <vt:lpstr>Two Levels of ATM Switches</vt:lpstr>
      <vt:lpstr>ATM Protocol Architecture</vt:lpstr>
      <vt:lpstr>PowerPoint Presentation</vt:lpstr>
      <vt:lpstr>PowerPoint Presentation</vt:lpstr>
      <vt:lpstr>Original ATM Architecture </vt:lpstr>
      <vt:lpstr>ATM Architecture</vt:lpstr>
      <vt:lpstr>PowerPoint Presentation</vt:lpstr>
      <vt:lpstr>PowerPoint Presentation</vt:lpstr>
      <vt:lpstr>Original ATM Architecture</vt:lpstr>
      <vt:lpstr>PowerPoint Presentation</vt:lpstr>
      <vt:lpstr>Revised ATM Service Categories</vt:lpstr>
      <vt:lpstr>QoS, PVC, and SVC</vt:lpstr>
      <vt:lpstr>PowerPoint Presentation</vt:lpstr>
      <vt:lpstr>PowerPoint Presentation</vt:lpstr>
      <vt:lpstr>PowerPoint Presentation</vt:lpstr>
      <vt:lpstr>PowerPoint Presentation</vt:lpstr>
      <vt:lpstr>PowerPoint Presentation</vt:lpstr>
      <vt:lpstr>PowerPoint Presentation</vt:lpstr>
      <vt:lpstr>STM-1 (STS-3) Payload for SDH-Based ATM Cell Transmission</vt:lpstr>
      <vt:lpstr>MPLS (Multi Protocol Label Switching)</vt:lpstr>
      <vt:lpstr>The Nortel Networks Passport 8600 Routing Switch</vt:lpstr>
      <vt:lpstr>The Nortel Networks Passport 8600 Routing Switch</vt:lpstr>
      <vt:lpstr>Nortel Ethernet Routing Switch 8600</vt:lpstr>
      <vt:lpstr>ATM Summary</vt:lpstr>
      <vt:lpstr>ATM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136</cp:revision>
  <dcterms:created xsi:type="dcterms:W3CDTF">2004-01-21T20:05:10Z</dcterms:created>
  <dcterms:modified xsi:type="dcterms:W3CDTF">2013-02-21T13:51:22Z</dcterms:modified>
</cp:coreProperties>
</file>