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FF3399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88CEAF-98BB-4A42-94CE-A1FBBD96848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105D6-5F6F-41AC-8E0E-ED1E1B3D006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F7FE6C-4BA5-4DEE-8B2D-1639B3900A91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1FA3B5-DF99-4FCF-B199-53A950926A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8C34E-8E53-4E2B-AD16-00EBF5B517D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060F0C-0EDD-461D-AF7B-7950DE40627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1EE233-4444-4D22-BC46-71425B6A6F4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C13390-E29E-498C-A619-2EEFAF95971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15BD8-EC88-449A-9FC4-20D6EDCAB52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Bridges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216834"/>
            <a:ext cx="8462993" cy="2436302"/>
          </a:xfrm>
        </p:spPr>
        <p:txBody>
          <a:bodyPr/>
          <a:lstStyle/>
          <a:p>
            <a:pPr>
              <a:defRPr/>
            </a:pP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Bridges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02991" y="5674295"/>
            <a:ext cx="6005513" cy="11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C13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673100" y="2481263"/>
            <a:ext cx="1800225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651125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66040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911908" y="28194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 smtClean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4771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3736975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6800850" y="2481263"/>
            <a:ext cx="1801813" cy="1587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>
            <a:off x="84772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1885950" y="1408113"/>
            <a:ext cx="37782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1973263" y="1514475"/>
            <a:ext cx="2778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2073275" y="184943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>
            <a:off x="2312988" y="2481263"/>
            <a:ext cx="322262" cy="463550"/>
          </a:xfrm>
          <a:custGeom>
            <a:avLst/>
            <a:gdLst>
              <a:gd name="T0" fmla="*/ 320681 w 21600"/>
              <a:gd name="T1" fmla="*/ 463550 h 21672"/>
              <a:gd name="T2" fmla="*/ 0 w 21600"/>
              <a:gd name="T3" fmla="*/ 0 h 21672"/>
              <a:gd name="T4" fmla="*/ 322262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>
            <a:off x="3409950" y="2481263"/>
            <a:ext cx="423863" cy="442912"/>
          </a:xfrm>
          <a:custGeom>
            <a:avLst/>
            <a:gdLst>
              <a:gd name="T0" fmla="*/ 423863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35638" y="2713038"/>
            <a:ext cx="765175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6020233" y="28194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1283" name="Arc 17"/>
          <p:cNvSpPr>
            <a:spLocks/>
          </p:cNvSpPr>
          <p:nvPr/>
        </p:nvSpPr>
        <p:spPr bwMode="auto">
          <a:xfrm>
            <a:off x="5397500" y="2481263"/>
            <a:ext cx="322263" cy="463550"/>
          </a:xfrm>
          <a:custGeom>
            <a:avLst/>
            <a:gdLst>
              <a:gd name="T0" fmla="*/ 320682 w 21600"/>
              <a:gd name="T1" fmla="*/ 463550 h 21672"/>
              <a:gd name="T2" fmla="*/ 0 w 21600"/>
              <a:gd name="T3" fmla="*/ 0 h 21672"/>
              <a:gd name="T4" fmla="*/ 322263 w 21600"/>
              <a:gd name="T5" fmla="*/ 1540 h 21672"/>
              <a:gd name="T6" fmla="*/ 0 60000 65536"/>
              <a:gd name="T7" fmla="*/ 0 60000 65536"/>
              <a:gd name="T8" fmla="*/ 0 60000 65536"/>
              <a:gd name="T9" fmla="*/ 0 w 21600"/>
              <a:gd name="T10" fmla="*/ 0 h 21672"/>
              <a:gd name="T11" fmla="*/ 21600 w 21600"/>
              <a:gd name="T12" fmla="*/ 21672 h 21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2" fill="none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</a:path>
              <a:path w="21600" h="21672" stroke="0" extrusionOk="0">
                <a:moveTo>
                  <a:pt x="21494" y="21671"/>
                </a:moveTo>
                <a:cubicBezTo>
                  <a:pt x="9606" y="21613"/>
                  <a:pt x="0" y="11959"/>
                  <a:pt x="0" y="72"/>
                </a:cubicBezTo>
                <a:cubicBezTo>
                  <a:pt x="-1" y="48"/>
                  <a:pt x="0" y="24"/>
                  <a:pt x="0" y="0"/>
                </a:cubicBezTo>
                <a:lnTo>
                  <a:pt x="21600" y="72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Arc 18"/>
          <p:cNvSpPr>
            <a:spLocks/>
          </p:cNvSpPr>
          <p:nvPr/>
        </p:nvSpPr>
        <p:spPr bwMode="auto">
          <a:xfrm>
            <a:off x="6494463" y="2481263"/>
            <a:ext cx="423862" cy="442912"/>
          </a:xfrm>
          <a:custGeom>
            <a:avLst/>
            <a:gdLst>
              <a:gd name="T0" fmla="*/ 423862 w 21680"/>
              <a:gd name="T1" fmla="*/ 0 h 21677"/>
              <a:gd name="T2" fmla="*/ 0 w 21680"/>
              <a:gd name="T3" fmla="*/ 442912 h 21677"/>
              <a:gd name="T4" fmla="*/ 1564 w 21680"/>
              <a:gd name="T5" fmla="*/ 1573 h 21677"/>
              <a:gd name="T6" fmla="*/ 0 60000 65536"/>
              <a:gd name="T7" fmla="*/ 0 60000 65536"/>
              <a:gd name="T8" fmla="*/ 0 60000 65536"/>
              <a:gd name="T9" fmla="*/ 0 w 21680"/>
              <a:gd name="T10" fmla="*/ 0 h 21677"/>
              <a:gd name="T11" fmla="*/ 21680 w 21680"/>
              <a:gd name="T12" fmla="*/ 21677 h 21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7" fill="none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</a:path>
              <a:path w="21680" h="21677" stroke="0" extrusionOk="0">
                <a:moveTo>
                  <a:pt x="21679" y="0"/>
                </a:moveTo>
                <a:cubicBezTo>
                  <a:pt x="21679" y="25"/>
                  <a:pt x="21680" y="51"/>
                  <a:pt x="21680" y="77"/>
                </a:cubicBezTo>
                <a:cubicBezTo>
                  <a:pt x="21680" y="12006"/>
                  <a:pt x="12009" y="21677"/>
                  <a:pt x="80" y="21677"/>
                </a:cubicBezTo>
                <a:cubicBezTo>
                  <a:pt x="53" y="21677"/>
                  <a:pt x="26" y="21676"/>
                  <a:pt x="0" y="21676"/>
                </a:cubicBezTo>
                <a:lnTo>
                  <a:pt x="80" y="77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38308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447040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1287" name="Line 21"/>
          <p:cNvSpPr>
            <a:spLocks noChangeShapeType="1"/>
          </p:cNvSpPr>
          <p:nvPr/>
        </p:nvSpPr>
        <p:spPr bwMode="auto">
          <a:xfrm>
            <a:off x="457041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878638" y="1412875"/>
            <a:ext cx="377825" cy="4381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6965950" y="1519238"/>
            <a:ext cx="277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1290" name="Line 24"/>
          <p:cNvSpPr>
            <a:spLocks noChangeShapeType="1"/>
          </p:cNvSpPr>
          <p:nvPr/>
        </p:nvSpPr>
        <p:spPr bwMode="auto">
          <a:xfrm>
            <a:off x="7065963" y="1854200"/>
            <a:ext cx="1587" cy="6556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8096250" y="1401763"/>
            <a:ext cx="376238" cy="4365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8183563" y="1506538"/>
            <a:ext cx="2778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1293" name="Line 27"/>
          <p:cNvSpPr>
            <a:spLocks noChangeShapeType="1"/>
          </p:cNvSpPr>
          <p:nvPr/>
        </p:nvSpPr>
        <p:spPr bwMode="auto">
          <a:xfrm>
            <a:off x="8283575" y="1843088"/>
            <a:ext cx="1588" cy="6556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2414588" y="3524250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2336800" y="3473450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2338388" y="3838575"/>
            <a:ext cx="1522412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2338388" y="4092575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2338388" y="4348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2338388" y="4602163"/>
            <a:ext cx="1522412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2338388" y="4856163"/>
            <a:ext cx="1522412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5486400" y="3529013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1302" name="Rectangle 36"/>
          <p:cNvSpPr>
            <a:spLocks noChangeArrowheads="1"/>
          </p:cNvSpPr>
          <p:nvPr/>
        </p:nvSpPr>
        <p:spPr bwMode="auto">
          <a:xfrm>
            <a:off x="5403850" y="3475038"/>
            <a:ext cx="1520825" cy="3587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Rectangle 37"/>
          <p:cNvSpPr>
            <a:spLocks noChangeArrowheads="1"/>
          </p:cNvSpPr>
          <p:nvPr/>
        </p:nvSpPr>
        <p:spPr bwMode="auto">
          <a:xfrm>
            <a:off x="5403850" y="3838575"/>
            <a:ext cx="1520825" cy="2460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Rectangle 38"/>
          <p:cNvSpPr>
            <a:spLocks noChangeArrowheads="1"/>
          </p:cNvSpPr>
          <p:nvPr/>
        </p:nvSpPr>
        <p:spPr bwMode="auto">
          <a:xfrm>
            <a:off x="5403850" y="4092575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Rectangle 39"/>
          <p:cNvSpPr>
            <a:spLocks noChangeArrowheads="1"/>
          </p:cNvSpPr>
          <p:nvPr/>
        </p:nvSpPr>
        <p:spPr bwMode="auto">
          <a:xfrm>
            <a:off x="5403850" y="4348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Rectangle 40"/>
          <p:cNvSpPr>
            <a:spLocks noChangeArrowheads="1"/>
          </p:cNvSpPr>
          <p:nvPr/>
        </p:nvSpPr>
        <p:spPr bwMode="auto">
          <a:xfrm>
            <a:off x="5403850" y="4602163"/>
            <a:ext cx="1520825" cy="2460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Rectangle 41"/>
          <p:cNvSpPr>
            <a:spLocks noChangeArrowheads="1"/>
          </p:cNvSpPr>
          <p:nvPr/>
        </p:nvSpPr>
        <p:spPr bwMode="auto">
          <a:xfrm>
            <a:off x="5403850" y="4856163"/>
            <a:ext cx="1520825" cy="2476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2"/>
          <p:cNvSpPr>
            <a:spLocks noChangeShapeType="1"/>
          </p:cNvSpPr>
          <p:nvPr/>
        </p:nvSpPr>
        <p:spPr bwMode="auto">
          <a:xfrm>
            <a:off x="3094038" y="3468688"/>
            <a:ext cx="1587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3"/>
          <p:cNvSpPr>
            <a:spLocks noChangeShapeType="1"/>
          </p:cNvSpPr>
          <p:nvPr/>
        </p:nvSpPr>
        <p:spPr bwMode="auto">
          <a:xfrm>
            <a:off x="6178550" y="3468688"/>
            <a:ext cx="1588" cy="16383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Rectangle 44"/>
          <p:cNvSpPr>
            <a:spLocks noChangeArrowheads="1"/>
          </p:cNvSpPr>
          <p:nvPr/>
        </p:nvSpPr>
        <p:spPr bwMode="auto">
          <a:xfrm>
            <a:off x="211296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1" name="Rectangle 45"/>
          <p:cNvSpPr>
            <a:spLocks noChangeArrowheads="1"/>
          </p:cNvSpPr>
          <p:nvPr/>
        </p:nvSpPr>
        <p:spPr bwMode="auto">
          <a:xfrm>
            <a:off x="354330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2" name="Rectangle 46"/>
          <p:cNvSpPr>
            <a:spLocks noChangeArrowheads="1"/>
          </p:cNvSpPr>
          <p:nvPr/>
        </p:nvSpPr>
        <p:spPr bwMode="auto">
          <a:xfrm>
            <a:off x="5167313" y="2994025"/>
            <a:ext cx="5254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1313" name="Rectangle 47"/>
          <p:cNvSpPr>
            <a:spLocks noChangeArrowheads="1"/>
          </p:cNvSpPr>
          <p:nvPr/>
        </p:nvSpPr>
        <p:spPr bwMode="auto">
          <a:xfrm>
            <a:off x="6648450" y="2994025"/>
            <a:ext cx="5254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1314" name="Rectangle 48"/>
          <p:cNvSpPr>
            <a:spLocks noChangeArrowheads="1"/>
          </p:cNvSpPr>
          <p:nvPr/>
        </p:nvSpPr>
        <p:spPr bwMode="auto">
          <a:xfrm>
            <a:off x="9382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1315" name="Rectangle 49"/>
          <p:cNvSpPr>
            <a:spLocks noChangeArrowheads="1"/>
          </p:cNvSpPr>
          <p:nvPr/>
        </p:nvSpPr>
        <p:spPr bwMode="auto">
          <a:xfrm>
            <a:off x="432911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1316" name="Rectangle 50"/>
          <p:cNvSpPr>
            <a:spLocks noChangeArrowheads="1"/>
          </p:cNvSpPr>
          <p:nvPr/>
        </p:nvSpPr>
        <p:spPr bwMode="auto">
          <a:xfrm>
            <a:off x="7535863" y="2597150"/>
            <a:ext cx="5635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622135" y="38687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3408590" y="38687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5708235" y="38687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6526440" y="38687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622135" y="41163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3408590" y="41163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708235" y="41179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526440" y="41163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5701885" y="437832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6520090" y="4378325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622135" y="437832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3410178" y="4362450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334" name="Rectangle 71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LAN1</a:t>
            </a:r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7635378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529785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51"/>
          <p:cNvSpPr>
            <a:spLocks noChangeArrowheads="1"/>
          </p:cNvSpPr>
          <p:nvPr/>
        </p:nvSpPr>
        <p:spPr bwMode="auto">
          <a:xfrm>
            <a:off x="7183331" y="2161456"/>
            <a:ext cx="9040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S4       S3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2"/>
          <p:cNvSpPr>
            <a:spLocks noChangeShapeType="1"/>
          </p:cNvSpPr>
          <p:nvPr/>
        </p:nvSpPr>
        <p:spPr bwMode="auto">
          <a:xfrm>
            <a:off x="615950" y="2468563"/>
            <a:ext cx="1833563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28900" y="2705100"/>
            <a:ext cx="779463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603250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684212" y="2814638"/>
            <a:ext cx="7085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Bridge1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92150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3735388" y="2468563"/>
            <a:ext cx="1833562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>
            <a:off x="6853238" y="2468563"/>
            <a:ext cx="1806575" cy="1587"/>
          </a:xfrm>
          <a:prstGeom prst="line">
            <a:avLst/>
          </a:prstGeom>
          <a:noFill/>
          <a:ln w="555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795338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851025" y="1371600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1939925" y="147955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2043113" y="1824038"/>
            <a:ext cx="1587" cy="6683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Arc 13"/>
          <p:cNvSpPr>
            <a:spLocks/>
          </p:cNvSpPr>
          <p:nvPr/>
        </p:nvSpPr>
        <p:spPr bwMode="auto">
          <a:xfrm>
            <a:off x="2286000" y="2468563"/>
            <a:ext cx="327025" cy="474662"/>
          </a:xfrm>
          <a:custGeom>
            <a:avLst/>
            <a:gdLst>
              <a:gd name="T0" fmla="*/ 327025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600" y="21671"/>
                </a:moveTo>
                <a:cubicBezTo>
                  <a:pt x="9670" y="21671"/>
                  <a:pt x="0" y="12000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Arc 14"/>
          <p:cNvSpPr>
            <a:spLocks/>
          </p:cNvSpPr>
          <p:nvPr/>
        </p:nvSpPr>
        <p:spPr bwMode="auto">
          <a:xfrm>
            <a:off x="3402013" y="2468563"/>
            <a:ext cx="431800" cy="454025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754689" y="2705100"/>
            <a:ext cx="842328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5784196" y="2814638"/>
            <a:ext cx="79188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Bridge</a:t>
            </a:r>
            <a:r>
              <a:rPr lang="en-US" sz="1500" b="1" dirty="0">
                <a:solidFill>
                  <a:srgbClr val="FF0066"/>
                </a:solidFill>
              </a:rPr>
              <a:t> 2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12307" name="Arc 17"/>
          <p:cNvSpPr>
            <a:spLocks/>
          </p:cNvSpPr>
          <p:nvPr/>
        </p:nvSpPr>
        <p:spPr bwMode="auto">
          <a:xfrm>
            <a:off x="5426075" y="2468563"/>
            <a:ext cx="327025" cy="474662"/>
          </a:xfrm>
          <a:custGeom>
            <a:avLst/>
            <a:gdLst>
              <a:gd name="T0" fmla="*/ 325450 w 21600"/>
              <a:gd name="T1" fmla="*/ 474662 h 21671"/>
              <a:gd name="T2" fmla="*/ 0 w 21600"/>
              <a:gd name="T3" fmla="*/ 0 h 21671"/>
              <a:gd name="T4" fmla="*/ 327025 w 21600"/>
              <a:gd name="T5" fmla="*/ 1555 h 21671"/>
              <a:gd name="T6" fmla="*/ 0 60000 65536"/>
              <a:gd name="T7" fmla="*/ 0 60000 65536"/>
              <a:gd name="T8" fmla="*/ 0 60000 65536"/>
              <a:gd name="T9" fmla="*/ 0 w 21600"/>
              <a:gd name="T10" fmla="*/ 0 h 21671"/>
              <a:gd name="T11" fmla="*/ 21600 w 21600"/>
              <a:gd name="T12" fmla="*/ 21671 h 216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1" fill="none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</a:path>
              <a:path w="21600" h="21671" stroke="0" extrusionOk="0">
                <a:moveTo>
                  <a:pt x="21496" y="21670"/>
                </a:moveTo>
                <a:cubicBezTo>
                  <a:pt x="9607" y="21613"/>
                  <a:pt x="0" y="11959"/>
                  <a:pt x="0" y="71"/>
                </a:cubicBezTo>
                <a:cubicBezTo>
                  <a:pt x="-1" y="47"/>
                  <a:pt x="0" y="23"/>
                  <a:pt x="0" y="0"/>
                </a:cubicBezTo>
                <a:lnTo>
                  <a:pt x="21600" y="71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Arc 18"/>
          <p:cNvSpPr>
            <a:spLocks/>
          </p:cNvSpPr>
          <p:nvPr/>
        </p:nvSpPr>
        <p:spPr bwMode="auto">
          <a:xfrm>
            <a:off x="6597016" y="2468563"/>
            <a:ext cx="376871" cy="474662"/>
          </a:xfrm>
          <a:custGeom>
            <a:avLst/>
            <a:gdLst>
              <a:gd name="T0" fmla="*/ 431800 w 21679"/>
              <a:gd name="T1" fmla="*/ 0 h 21675"/>
              <a:gd name="T2" fmla="*/ 0 w 21679"/>
              <a:gd name="T3" fmla="*/ 454025 h 21675"/>
              <a:gd name="T4" fmla="*/ 1574 w 21679"/>
              <a:gd name="T5" fmla="*/ 1571 h 21675"/>
              <a:gd name="T6" fmla="*/ 0 60000 65536"/>
              <a:gd name="T7" fmla="*/ 0 60000 65536"/>
              <a:gd name="T8" fmla="*/ 0 60000 65536"/>
              <a:gd name="T9" fmla="*/ 0 w 21679"/>
              <a:gd name="T10" fmla="*/ 0 h 21675"/>
              <a:gd name="T11" fmla="*/ 21679 w 21679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79" h="21675" fill="none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</a:path>
              <a:path w="21679" h="21675" stroke="0" extrusionOk="0">
                <a:moveTo>
                  <a:pt x="21678" y="0"/>
                </a:moveTo>
                <a:cubicBezTo>
                  <a:pt x="21678" y="25"/>
                  <a:pt x="21679" y="50"/>
                  <a:pt x="21679" y="75"/>
                </a:cubicBezTo>
                <a:cubicBezTo>
                  <a:pt x="21679" y="12004"/>
                  <a:pt x="12008" y="21675"/>
                  <a:pt x="79" y="21675"/>
                </a:cubicBezTo>
                <a:cubicBezTo>
                  <a:pt x="52" y="21675"/>
                  <a:pt x="26" y="21674"/>
                  <a:pt x="0" y="21674"/>
                </a:cubicBezTo>
                <a:lnTo>
                  <a:pt x="79" y="75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439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448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2311" name="Line 21"/>
          <p:cNvSpPr>
            <a:spLocks noChangeShapeType="1"/>
          </p:cNvSpPr>
          <p:nvPr/>
        </p:nvSpPr>
        <p:spPr bwMode="auto">
          <a:xfrm>
            <a:off x="458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6932613" y="1376363"/>
            <a:ext cx="384175" cy="4476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7021513" y="1485900"/>
            <a:ext cx="2968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2314" name="Line 24"/>
          <p:cNvSpPr>
            <a:spLocks noChangeShapeType="1"/>
          </p:cNvSpPr>
          <p:nvPr/>
        </p:nvSpPr>
        <p:spPr bwMode="auto">
          <a:xfrm>
            <a:off x="7124700" y="18288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8172450" y="1365250"/>
            <a:ext cx="384175" cy="4460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8261350" y="1473200"/>
            <a:ext cx="2968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2317" name="Line 27"/>
          <p:cNvSpPr>
            <a:spLocks noChangeShapeType="1"/>
          </p:cNvSpPr>
          <p:nvPr/>
        </p:nvSpPr>
        <p:spPr bwMode="auto">
          <a:xfrm>
            <a:off x="8362950" y="1816100"/>
            <a:ext cx="1588" cy="6699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2392363" y="353536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2309813" y="3482975"/>
            <a:ext cx="1549400" cy="3667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2311400" y="38560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2311400" y="41163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2311400" y="43767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2311400" y="463708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2311400" y="4897438"/>
            <a:ext cx="1549400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5557838" y="3541713"/>
            <a:ext cx="1228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Port</a:t>
            </a:r>
            <a:endParaRPr lang="en-US" sz="2000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5430838" y="3484563"/>
            <a:ext cx="1547812" cy="3667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5430838" y="38560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5430838" y="41163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30838" y="43767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5430838" y="463708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5430838" y="4897438"/>
            <a:ext cx="1547812" cy="2524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2"/>
          <p:cNvSpPr>
            <a:spLocks noChangeShapeType="1"/>
          </p:cNvSpPr>
          <p:nvPr/>
        </p:nvSpPr>
        <p:spPr bwMode="auto">
          <a:xfrm>
            <a:off x="3079750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3"/>
          <p:cNvSpPr>
            <a:spLocks noChangeShapeType="1"/>
          </p:cNvSpPr>
          <p:nvPr/>
        </p:nvSpPr>
        <p:spPr bwMode="auto">
          <a:xfrm>
            <a:off x="6219825" y="3478213"/>
            <a:ext cx="1588" cy="16748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208280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3536950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5191125" y="2992438"/>
            <a:ext cx="563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6697663" y="2992438"/>
            <a:ext cx="5635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887413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43386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7602538" y="2587625"/>
            <a:ext cx="5984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2609435" y="388778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S1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3413353" y="3887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5751097" y="388778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7" name="Rectangle 57"/>
          <p:cNvSpPr>
            <a:spLocks noChangeArrowheads="1"/>
          </p:cNvSpPr>
          <p:nvPr/>
        </p:nvSpPr>
        <p:spPr bwMode="auto">
          <a:xfrm>
            <a:off x="6580415" y="3887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8" name="Rectangle 58"/>
          <p:cNvSpPr>
            <a:spLocks noChangeArrowheads="1"/>
          </p:cNvSpPr>
          <p:nvPr/>
        </p:nvSpPr>
        <p:spPr bwMode="auto">
          <a:xfrm>
            <a:off x="2609435" y="41417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49" name="Rectangle 59"/>
          <p:cNvSpPr>
            <a:spLocks noChangeArrowheads="1"/>
          </p:cNvSpPr>
          <p:nvPr/>
        </p:nvSpPr>
        <p:spPr bwMode="auto">
          <a:xfrm>
            <a:off x="3413353" y="41417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0" name="Rectangle 60"/>
          <p:cNvSpPr>
            <a:spLocks noChangeArrowheads="1"/>
          </p:cNvSpPr>
          <p:nvPr/>
        </p:nvSpPr>
        <p:spPr bwMode="auto">
          <a:xfrm>
            <a:off x="5751097" y="41433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1" name="Rectangle 61"/>
          <p:cNvSpPr>
            <a:spLocks noChangeArrowheads="1"/>
          </p:cNvSpPr>
          <p:nvPr/>
        </p:nvSpPr>
        <p:spPr bwMode="auto">
          <a:xfrm>
            <a:off x="6580415" y="414178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2" name="Rectangle 62"/>
          <p:cNvSpPr>
            <a:spLocks noChangeArrowheads="1"/>
          </p:cNvSpPr>
          <p:nvPr/>
        </p:nvSpPr>
        <p:spPr bwMode="auto">
          <a:xfrm>
            <a:off x="5744747" y="44084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3" name="Rectangle 63"/>
          <p:cNvSpPr>
            <a:spLocks noChangeArrowheads="1"/>
          </p:cNvSpPr>
          <p:nvPr/>
        </p:nvSpPr>
        <p:spPr bwMode="auto">
          <a:xfrm>
            <a:off x="6574065" y="4408488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4" name="Rectangle 64"/>
          <p:cNvSpPr>
            <a:spLocks noChangeArrowheads="1"/>
          </p:cNvSpPr>
          <p:nvPr/>
        </p:nvSpPr>
        <p:spPr bwMode="auto">
          <a:xfrm>
            <a:off x="2609435" y="4408488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S4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5" name="Rectangle 65"/>
          <p:cNvSpPr>
            <a:spLocks noChangeArrowheads="1"/>
          </p:cNvSpPr>
          <p:nvPr/>
        </p:nvSpPr>
        <p:spPr bwMode="auto">
          <a:xfrm>
            <a:off x="3413353" y="4392613"/>
            <a:ext cx="1170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6" name="Rectangle 66"/>
          <p:cNvSpPr>
            <a:spLocks noChangeArrowheads="1"/>
          </p:cNvSpPr>
          <p:nvPr/>
        </p:nvSpPr>
        <p:spPr bwMode="auto">
          <a:xfrm>
            <a:off x="2609435" y="4676775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S2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57" name="Rectangle 67"/>
          <p:cNvSpPr>
            <a:spLocks noChangeArrowheads="1"/>
          </p:cNvSpPr>
          <p:nvPr/>
        </p:nvSpPr>
        <p:spPr bwMode="auto">
          <a:xfrm>
            <a:off x="3413353" y="4676775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361" name="Rectangle 72"/>
          <p:cNvSpPr>
            <a:spLocks noChangeArrowheads="1"/>
          </p:cNvSpPr>
          <p:nvPr/>
        </p:nvSpPr>
        <p:spPr bwMode="auto">
          <a:xfrm>
            <a:off x="107950" y="3573463"/>
            <a:ext cx="1871663" cy="1295400"/>
          </a:xfrm>
          <a:prstGeom prst="rect">
            <a:avLst/>
          </a:prstGeom>
          <a:noFill/>
          <a:ln w="158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Bridge 1 does not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forward the</a:t>
            </a:r>
          </a:p>
          <a:p>
            <a:pPr algn="ctr"/>
            <a:r>
              <a:rPr lang="en-US" sz="1600">
                <a:solidFill>
                  <a:srgbClr val="990000"/>
                </a:solidFill>
                <a:latin typeface="Comic Sans MS" pitchFamily="66" charset="0"/>
              </a:rPr>
              <a:t>frame to LAN2</a:t>
            </a:r>
          </a:p>
        </p:txBody>
      </p:sp>
      <p:sp>
        <p:nvSpPr>
          <p:cNvPr id="78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9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2575775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2470182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51"/>
          <p:cNvSpPr>
            <a:spLocks noChangeArrowheads="1"/>
          </p:cNvSpPr>
          <p:nvPr/>
        </p:nvSpPr>
        <p:spPr bwMode="auto">
          <a:xfrm>
            <a:off x="2138957" y="2161456"/>
            <a:ext cx="8736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S2       S1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8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6" name="Group 2"/>
          <p:cNvGrpSpPr>
            <a:grpSpLocks/>
          </p:cNvGrpSpPr>
          <p:nvPr/>
        </p:nvGrpSpPr>
        <p:grpSpPr bwMode="auto">
          <a:xfrm>
            <a:off x="1835696" y="1065808"/>
            <a:ext cx="4935537" cy="5243512"/>
            <a:chOff x="1365" y="378"/>
            <a:chExt cx="3109" cy="3303"/>
          </a:xfrm>
        </p:grpSpPr>
        <p:sp>
          <p:nvSpPr>
            <p:cNvPr id="13329" name="Rectangle 3"/>
            <p:cNvSpPr>
              <a:spLocks noChangeArrowheads="1"/>
            </p:cNvSpPr>
            <p:nvPr/>
          </p:nvSpPr>
          <p:spPr bwMode="auto">
            <a:xfrm>
              <a:off x="1462" y="883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4"/>
            <p:cNvSpPr>
              <a:spLocks noChangeShapeType="1"/>
            </p:cNvSpPr>
            <p:nvPr/>
          </p:nvSpPr>
          <p:spPr bwMode="auto">
            <a:xfrm>
              <a:off x="1431" y="1594"/>
              <a:ext cx="125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5"/>
            <p:cNvSpPr>
              <a:spLocks noChangeShapeType="1"/>
            </p:cNvSpPr>
            <p:nvPr/>
          </p:nvSpPr>
          <p:spPr bwMode="auto">
            <a:xfrm>
              <a:off x="1443" y="2556"/>
              <a:ext cx="2121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Rectangle 6"/>
            <p:cNvSpPr>
              <a:spLocks noChangeArrowheads="1"/>
            </p:cNvSpPr>
            <p:nvPr/>
          </p:nvSpPr>
          <p:spPr bwMode="auto">
            <a:xfrm>
              <a:off x="1872" y="37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LAN1</a:t>
              </a:r>
              <a:endParaRPr lang="en-US" sz="1800"/>
            </a:p>
          </p:txBody>
        </p:sp>
        <p:sp>
          <p:nvSpPr>
            <p:cNvPr id="13333" name="Rectangle 7"/>
            <p:cNvSpPr>
              <a:spLocks noChangeArrowheads="1"/>
            </p:cNvSpPr>
            <p:nvPr/>
          </p:nvSpPr>
          <p:spPr bwMode="auto">
            <a:xfrm>
              <a:off x="1365" y="1643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LAN2</a:t>
              </a:r>
              <a:endParaRPr lang="en-US" sz="1800"/>
            </a:p>
          </p:txBody>
        </p:sp>
        <p:sp>
          <p:nvSpPr>
            <p:cNvPr id="13334" name="Rectangle 8"/>
            <p:cNvSpPr>
              <a:spLocks noChangeArrowheads="1"/>
            </p:cNvSpPr>
            <p:nvPr/>
          </p:nvSpPr>
          <p:spPr bwMode="auto">
            <a:xfrm>
              <a:off x="1649" y="2594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LAN3</a:t>
              </a:r>
              <a:endParaRPr lang="en-US" sz="1800"/>
            </a:p>
          </p:txBody>
        </p:sp>
        <p:sp>
          <p:nvSpPr>
            <p:cNvPr id="13335" name="Rectangle 9"/>
            <p:cNvSpPr>
              <a:spLocks noChangeArrowheads="1"/>
            </p:cNvSpPr>
            <p:nvPr/>
          </p:nvSpPr>
          <p:spPr bwMode="auto">
            <a:xfrm>
              <a:off x="1573" y="974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B1</a:t>
              </a:r>
            </a:p>
          </p:txBody>
        </p:sp>
        <p:sp>
          <p:nvSpPr>
            <p:cNvPr id="13336" name="Rectangle 10"/>
            <p:cNvSpPr>
              <a:spLocks noChangeArrowheads="1"/>
            </p:cNvSpPr>
            <p:nvPr/>
          </p:nvSpPr>
          <p:spPr bwMode="auto">
            <a:xfrm>
              <a:off x="2258" y="890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11"/>
            <p:cNvSpPr>
              <a:spLocks noChangeArrowheads="1"/>
            </p:cNvSpPr>
            <p:nvPr/>
          </p:nvSpPr>
          <p:spPr bwMode="auto">
            <a:xfrm>
              <a:off x="2369" y="981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B2</a:t>
              </a:r>
            </a:p>
          </p:txBody>
        </p:sp>
        <p:sp>
          <p:nvSpPr>
            <p:cNvPr id="13338" name="Rectangle 12"/>
            <p:cNvSpPr>
              <a:spLocks noChangeArrowheads="1"/>
            </p:cNvSpPr>
            <p:nvPr/>
          </p:nvSpPr>
          <p:spPr bwMode="auto">
            <a:xfrm>
              <a:off x="1622" y="87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Rectangle 13"/>
            <p:cNvSpPr>
              <a:spLocks noChangeArrowheads="1"/>
            </p:cNvSpPr>
            <p:nvPr/>
          </p:nvSpPr>
          <p:spPr bwMode="auto">
            <a:xfrm>
              <a:off x="1622" y="83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14"/>
            <p:cNvSpPr>
              <a:spLocks noChangeArrowheads="1"/>
            </p:cNvSpPr>
            <p:nvPr/>
          </p:nvSpPr>
          <p:spPr bwMode="auto">
            <a:xfrm>
              <a:off x="1622" y="79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15"/>
            <p:cNvSpPr>
              <a:spLocks noChangeArrowheads="1"/>
            </p:cNvSpPr>
            <p:nvPr/>
          </p:nvSpPr>
          <p:spPr bwMode="auto">
            <a:xfrm>
              <a:off x="1622" y="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1622" y="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Rectangle 17"/>
            <p:cNvSpPr>
              <a:spLocks noChangeArrowheads="1"/>
            </p:cNvSpPr>
            <p:nvPr/>
          </p:nvSpPr>
          <p:spPr bwMode="auto">
            <a:xfrm>
              <a:off x="1622" y="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Rectangle 18"/>
            <p:cNvSpPr>
              <a:spLocks noChangeArrowheads="1"/>
            </p:cNvSpPr>
            <p:nvPr/>
          </p:nvSpPr>
          <p:spPr bwMode="auto">
            <a:xfrm>
              <a:off x="1622" y="6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Rectangle 19"/>
            <p:cNvSpPr>
              <a:spLocks noChangeArrowheads="1"/>
            </p:cNvSpPr>
            <p:nvPr/>
          </p:nvSpPr>
          <p:spPr bwMode="auto">
            <a:xfrm>
              <a:off x="1622" y="6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Rectangle 20"/>
            <p:cNvSpPr>
              <a:spLocks noChangeArrowheads="1"/>
            </p:cNvSpPr>
            <p:nvPr/>
          </p:nvSpPr>
          <p:spPr bwMode="auto">
            <a:xfrm>
              <a:off x="1622" y="57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21"/>
            <p:cNvSpPr>
              <a:spLocks noChangeArrowheads="1"/>
            </p:cNvSpPr>
            <p:nvPr/>
          </p:nvSpPr>
          <p:spPr bwMode="auto">
            <a:xfrm>
              <a:off x="1622" y="122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22"/>
            <p:cNvSpPr>
              <a:spLocks noChangeArrowheads="1"/>
            </p:cNvSpPr>
            <p:nvPr/>
          </p:nvSpPr>
          <p:spPr bwMode="auto">
            <a:xfrm>
              <a:off x="1622" y="126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Rectangle 23"/>
            <p:cNvSpPr>
              <a:spLocks noChangeArrowheads="1"/>
            </p:cNvSpPr>
            <p:nvPr/>
          </p:nvSpPr>
          <p:spPr bwMode="auto">
            <a:xfrm>
              <a:off x="1622" y="130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24"/>
            <p:cNvSpPr>
              <a:spLocks noChangeArrowheads="1"/>
            </p:cNvSpPr>
            <p:nvPr/>
          </p:nvSpPr>
          <p:spPr bwMode="auto">
            <a:xfrm>
              <a:off x="1622" y="133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Rectangle 25"/>
            <p:cNvSpPr>
              <a:spLocks noChangeArrowheads="1"/>
            </p:cNvSpPr>
            <p:nvPr/>
          </p:nvSpPr>
          <p:spPr bwMode="auto">
            <a:xfrm>
              <a:off x="1622" y="137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26"/>
            <p:cNvSpPr>
              <a:spLocks noChangeArrowheads="1"/>
            </p:cNvSpPr>
            <p:nvPr/>
          </p:nvSpPr>
          <p:spPr bwMode="auto">
            <a:xfrm>
              <a:off x="1622" y="141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27"/>
            <p:cNvSpPr>
              <a:spLocks noChangeArrowheads="1"/>
            </p:cNvSpPr>
            <p:nvPr/>
          </p:nvSpPr>
          <p:spPr bwMode="auto">
            <a:xfrm>
              <a:off x="1622" y="145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28"/>
            <p:cNvSpPr>
              <a:spLocks noChangeArrowheads="1"/>
            </p:cNvSpPr>
            <p:nvPr/>
          </p:nvSpPr>
          <p:spPr bwMode="auto">
            <a:xfrm>
              <a:off x="1622" y="149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29"/>
            <p:cNvSpPr>
              <a:spLocks noChangeArrowheads="1"/>
            </p:cNvSpPr>
            <p:nvPr/>
          </p:nvSpPr>
          <p:spPr bwMode="auto">
            <a:xfrm>
              <a:off x="1622" y="1530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30"/>
            <p:cNvSpPr>
              <a:spLocks noChangeArrowheads="1"/>
            </p:cNvSpPr>
            <p:nvPr/>
          </p:nvSpPr>
          <p:spPr bwMode="auto">
            <a:xfrm>
              <a:off x="1622" y="156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Rectangle 31"/>
            <p:cNvSpPr>
              <a:spLocks noChangeArrowheads="1"/>
            </p:cNvSpPr>
            <p:nvPr/>
          </p:nvSpPr>
          <p:spPr bwMode="auto">
            <a:xfrm>
              <a:off x="2422" y="86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32"/>
            <p:cNvSpPr>
              <a:spLocks noChangeArrowheads="1"/>
            </p:cNvSpPr>
            <p:nvPr/>
          </p:nvSpPr>
          <p:spPr bwMode="auto">
            <a:xfrm>
              <a:off x="2422" y="82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2422" y="78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34"/>
            <p:cNvSpPr>
              <a:spLocks noChangeArrowheads="1"/>
            </p:cNvSpPr>
            <p:nvPr/>
          </p:nvSpPr>
          <p:spPr bwMode="auto">
            <a:xfrm>
              <a:off x="2422" y="74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Rectangle 35"/>
            <p:cNvSpPr>
              <a:spLocks noChangeArrowheads="1"/>
            </p:cNvSpPr>
            <p:nvPr/>
          </p:nvSpPr>
          <p:spPr bwMode="auto">
            <a:xfrm>
              <a:off x="2422" y="71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36"/>
            <p:cNvSpPr>
              <a:spLocks noChangeArrowheads="1"/>
            </p:cNvSpPr>
            <p:nvPr/>
          </p:nvSpPr>
          <p:spPr bwMode="auto">
            <a:xfrm>
              <a:off x="2422" y="67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2422" y="63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38"/>
            <p:cNvSpPr>
              <a:spLocks noChangeArrowheads="1"/>
            </p:cNvSpPr>
            <p:nvPr/>
          </p:nvSpPr>
          <p:spPr bwMode="auto">
            <a:xfrm>
              <a:off x="2422" y="59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39"/>
            <p:cNvSpPr>
              <a:spLocks noChangeArrowheads="1"/>
            </p:cNvSpPr>
            <p:nvPr/>
          </p:nvSpPr>
          <p:spPr bwMode="auto">
            <a:xfrm>
              <a:off x="2422" y="55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40"/>
            <p:cNvSpPr>
              <a:spLocks noChangeArrowheads="1"/>
            </p:cNvSpPr>
            <p:nvPr/>
          </p:nvSpPr>
          <p:spPr bwMode="auto">
            <a:xfrm>
              <a:off x="2433" y="123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Rectangle 41"/>
            <p:cNvSpPr>
              <a:spLocks noChangeArrowheads="1"/>
            </p:cNvSpPr>
            <p:nvPr/>
          </p:nvSpPr>
          <p:spPr bwMode="auto">
            <a:xfrm>
              <a:off x="2433" y="127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42"/>
            <p:cNvSpPr>
              <a:spLocks noChangeArrowheads="1"/>
            </p:cNvSpPr>
            <p:nvPr/>
          </p:nvSpPr>
          <p:spPr bwMode="auto">
            <a:xfrm>
              <a:off x="2433" y="131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43"/>
            <p:cNvSpPr>
              <a:spLocks noChangeArrowheads="1"/>
            </p:cNvSpPr>
            <p:nvPr/>
          </p:nvSpPr>
          <p:spPr bwMode="auto">
            <a:xfrm>
              <a:off x="2433" y="135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44"/>
            <p:cNvSpPr>
              <a:spLocks noChangeArrowheads="1"/>
            </p:cNvSpPr>
            <p:nvPr/>
          </p:nvSpPr>
          <p:spPr bwMode="auto">
            <a:xfrm>
              <a:off x="2433" y="138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Rectangle 45"/>
            <p:cNvSpPr>
              <a:spLocks noChangeArrowheads="1"/>
            </p:cNvSpPr>
            <p:nvPr/>
          </p:nvSpPr>
          <p:spPr bwMode="auto">
            <a:xfrm>
              <a:off x="2433" y="142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46"/>
            <p:cNvSpPr>
              <a:spLocks noChangeArrowheads="1"/>
            </p:cNvSpPr>
            <p:nvPr/>
          </p:nvSpPr>
          <p:spPr bwMode="auto">
            <a:xfrm>
              <a:off x="2433" y="146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Rectangle 47"/>
            <p:cNvSpPr>
              <a:spLocks noChangeArrowheads="1"/>
            </p:cNvSpPr>
            <p:nvPr/>
          </p:nvSpPr>
          <p:spPr bwMode="auto">
            <a:xfrm>
              <a:off x="2433" y="150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48"/>
            <p:cNvSpPr>
              <a:spLocks noChangeArrowheads="1"/>
            </p:cNvSpPr>
            <p:nvPr/>
          </p:nvSpPr>
          <p:spPr bwMode="auto">
            <a:xfrm>
              <a:off x="2433" y="154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Rectangle 49"/>
            <p:cNvSpPr>
              <a:spLocks noChangeArrowheads="1"/>
            </p:cNvSpPr>
            <p:nvPr/>
          </p:nvSpPr>
          <p:spPr bwMode="auto">
            <a:xfrm>
              <a:off x="2433" y="157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50"/>
            <p:cNvSpPr>
              <a:spLocks noChangeArrowheads="1"/>
            </p:cNvSpPr>
            <p:nvPr/>
          </p:nvSpPr>
          <p:spPr bwMode="auto">
            <a:xfrm>
              <a:off x="3129" y="1308"/>
              <a:ext cx="344" cy="3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Rectangle 51"/>
            <p:cNvSpPr>
              <a:spLocks noChangeArrowheads="1"/>
            </p:cNvSpPr>
            <p:nvPr/>
          </p:nvSpPr>
          <p:spPr bwMode="auto">
            <a:xfrm>
              <a:off x="3239" y="1399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B3</a:t>
              </a:r>
            </a:p>
          </p:txBody>
        </p:sp>
        <p:sp>
          <p:nvSpPr>
            <p:cNvPr id="13378" name="Line 52"/>
            <p:cNvSpPr>
              <a:spLocks noChangeShapeType="1"/>
            </p:cNvSpPr>
            <p:nvPr/>
          </p:nvSpPr>
          <p:spPr bwMode="auto">
            <a:xfrm>
              <a:off x="1398" y="556"/>
              <a:ext cx="233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53"/>
            <p:cNvSpPr>
              <a:spLocks noChangeShapeType="1"/>
            </p:cNvSpPr>
            <p:nvPr/>
          </p:nvSpPr>
          <p:spPr bwMode="auto">
            <a:xfrm>
              <a:off x="1685" y="3480"/>
              <a:ext cx="2789" cy="1"/>
            </a:xfrm>
            <a:prstGeom prst="line">
              <a:avLst/>
            </a:prstGeom>
            <a:noFill/>
            <a:ln w="603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54"/>
            <p:cNvSpPr>
              <a:spLocks noChangeArrowheads="1"/>
            </p:cNvSpPr>
            <p:nvPr/>
          </p:nvSpPr>
          <p:spPr bwMode="auto">
            <a:xfrm>
              <a:off x="3287" y="129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Rectangle 55"/>
            <p:cNvSpPr>
              <a:spLocks noChangeArrowheads="1"/>
            </p:cNvSpPr>
            <p:nvPr/>
          </p:nvSpPr>
          <p:spPr bwMode="auto">
            <a:xfrm>
              <a:off x="3287" y="125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6"/>
            <p:cNvSpPr>
              <a:spLocks noChangeArrowheads="1"/>
            </p:cNvSpPr>
            <p:nvPr/>
          </p:nvSpPr>
          <p:spPr bwMode="auto">
            <a:xfrm>
              <a:off x="3287" y="121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57"/>
            <p:cNvSpPr>
              <a:spLocks noChangeArrowheads="1"/>
            </p:cNvSpPr>
            <p:nvPr/>
          </p:nvSpPr>
          <p:spPr bwMode="auto">
            <a:xfrm>
              <a:off x="3287" y="118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58"/>
            <p:cNvSpPr>
              <a:spLocks noChangeArrowheads="1"/>
            </p:cNvSpPr>
            <p:nvPr/>
          </p:nvSpPr>
          <p:spPr bwMode="auto">
            <a:xfrm>
              <a:off x="3287" y="114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59"/>
            <p:cNvSpPr>
              <a:spLocks noChangeArrowheads="1"/>
            </p:cNvSpPr>
            <p:nvPr/>
          </p:nvSpPr>
          <p:spPr bwMode="auto">
            <a:xfrm>
              <a:off x="3287" y="110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Rectangle 60"/>
            <p:cNvSpPr>
              <a:spLocks noChangeArrowheads="1"/>
            </p:cNvSpPr>
            <p:nvPr/>
          </p:nvSpPr>
          <p:spPr bwMode="auto">
            <a:xfrm>
              <a:off x="3287" y="106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Rectangle 61"/>
            <p:cNvSpPr>
              <a:spLocks noChangeArrowheads="1"/>
            </p:cNvSpPr>
            <p:nvPr/>
          </p:nvSpPr>
          <p:spPr bwMode="auto">
            <a:xfrm>
              <a:off x="3287" y="102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62"/>
            <p:cNvSpPr>
              <a:spLocks noChangeArrowheads="1"/>
            </p:cNvSpPr>
            <p:nvPr/>
          </p:nvSpPr>
          <p:spPr bwMode="auto">
            <a:xfrm>
              <a:off x="3287" y="99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Rectangle 63"/>
            <p:cNvSpPr>
              <a:spLocks noChangeArrowheads="1"/>
            </p:cNvSpPr>
            <p:nvPr/>
          </p:nvSpPr>
          <p:spPr bwMode="auto">
            <a:xfrm>
              <a:off x="3287" y="95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64"/>
            <p:cNvSpPr>
              <a:spLocks noChangeArrowheads="1"/>
            </p:cNvSpPr>
            <p:nvPr/>
          </p:nvSpPr>
          <p:spPr bwMode="auto">
            <a:xfrm>
              <a:off x="3287" y="91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65"/>
            <p:cNvSpPr>
              <a:spLocks noChangeArrowheads="1"/>
            </p:cNvSpPr>
            <p:nvPr/>
          </p:nvSpPr>
          <p:spPr bwMode="auto">
            <a:xfrm>
              <a:off x="3287" y="87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Rectangle 66"/>
            <p:cNvSpPr>
              <a:spLocks noChangeArrowheads="1"/>
            </p:cNvSpPr>
            <p:nvPr/>
          </p:nvSpPr>
          <p:spPr bwMode="auto">
            <a:xfrm>
              <a:off x="3287" y="83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Rectangle 67"/>
            <p:cNvSpPr>
              <a:spLocks noChangeArrowheads="1"/>
            </p:cNvSpPr>
            <p:nvPr/>
          </p:nvSpPr>
          <p:spPr bwMode="auto">
            <a:xfrm>
              <a:off x="3287" y="80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Rectangle 68"/>
            <p:cNvSpPr>
              <a:spLocks noChangeArrowheads="1"/>
            </p:cNvSpPr>
            <p:nvPr/>
          </p:nvSpPr>
          <p:spPr bwMode="auto">
            <a:xfrm>
              <a:off x="3287" y="76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5" name="Rectangle 69"/>
            <p:cNvSpPr>
              <a:spLocks noChangeArrowheads="1"/>
            </p:cNvSpPr>
            <p:nvPr/>
          </p:nvSpPr>
          <p:spPr bwMode="auto">
            <a:xfrm>
              <a:off x="3287" y="72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6" name="Rectangle 70"/>
            <p:cNvSpPr>
              <a:spLocks noChangeArrowheads="1"/>
            </p:cNvSpPr>
            <p:nvPr/>
          </p:nvSpPr>
          <p:spPr bwMode="auto">
            <a:xfrm>
              <a:off x="3287" y="68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Rectangle 71"/>
            <p:cNvSpPr>
              <a:spLocks noChangeArrowheads="1"/>
            </p:cNvSpPr>
            <p:nvPr/>
          </p:nvSpPr>
          <p:spPr bwMode="auto">
            <a:xfrm>
              <a:off x="3287" y="648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Rectangle 72"/>
            <p:cNvSpPr>
              <a:spLocks noChangeArrowheads="1"/>
            </p:cNvSpPr>
            <p:nvPr/>
          </p:nvSpPr>
          <p:spPr bwMode="auto">
            <a:xfrm>
              <a:off x="3287" y="61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Rectangle 73"/>
            <p:cNvSpPr>
              <a:spLocks noChangeArrowheads="1"/>
            </p:cNvSpPr>
            <p:nvPr/>
          </p:nvSpPr>
          <p:spPr bwMode="auto">
            <a:xfrm>
              <a:off x="3287" y="57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74"/>
            <p:cNvSpPr>
              <a:spLocks noChangeArrowheads="1"/>
            </p:cNvSpPr>
            <p:nvPr/>
          </p:nvSpPr>
          <p:spPr bwMode="auto">
            <a:xfrm>
              <a:off x="3287" y="1646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1" name="Rectangle 75"/>
            <p:cNvSpPr>
              <a:spLocks noChangeArrowheads="1"/>
            </p:cNvSpPr>
            <p:nvPr/>
          </p:nvSpPr>
          <p:spPr bwMode="auto">
            <a:xfrm>
              <a:off x="3287" y="1684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2" name="Rectangle 76"/>
            <p:cNvSpPr>
              <a:spLocks noChangeArrowheads="1"/>
            </p:cNvSpPr>
            <p:nvPr/>
          </p:nvSpPr>
          <p:spPr bwMode="auto">
            <a:xfrm>
              <a:off x="3287" y="1722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3" name="Rectangle 77"/>
            <p:cNvSpPr>
              <a:spLocks noChangeArrowheads="1"/>
            </p:cNvSpPr>
            <p:nvPr/>
          </p:nvSpPr>
          <p:spPr bwMode="auto">
            <a:xfrm>
              <a:off x="3287" y="176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4" name="Rectangle 78"/>
            <p:cNvSpPr>
              <a:spLocks noChangeArrowheads="1"/>
            </p:cNvSpPr>
            <p:nvPr/>
          </p:nvSpPr>
          <p:spPr bwMode="auto">
            <a:xfrm>
              <a:off x="3287" y="179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5" name="Rectangle 79"/>
            <p:cNvSpPr>
              <a:spLocks noChangeArrowheads="1"/>
            </p:cNvSpPr>
            <p:nvPr/>
          </p:nvSpPr>
          <p:spPr bwMode="auto">
            <a:xfrm>
              <a:off x="3287" y="183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6" name="Rectangle 80"/>
            <p:cNvSpPr>
              <a:spLocks noChangeArrowheads="1"/>
            </p:cNvSpPr>
            <p:nvPr/>
          </p:nvSpPr>
          <p:spPr bwMode="auto">
            <a:xfrm>
              <a:off x="3287" y="187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7" name="Rectangle 81"/>
            <p:cNvSpPr>
              <a:spLocks noChangeArrowheads="1"/>
            </p:cNvSpPr>
            <p:nvPr/>
          </p:nvSpPr>
          <p:spPr bwMode="auto">
            <a:xfrm>
              <a:off x="3287" y="1913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8" name="Rectangle 82"/>
            <p:cNvSpPr>
              <a:spLocks noChangeArrowheads="1"/>
            </p:cNvSpPr>
            <p:nvPr/>
          </p:nvSpPr>
          <p:spPr bwMode="auto">
            <a:xfrm>
              <a:off x="3287" y="1951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9" name="Rectangle 83"/>
            <p:cNvSpPr>
              <a:spLocks noChangeArrowheads="1"/>
            </p:cNvSpPr>
            <p:nvPr/>
          </p:nvSpPr>
          <p:spPr bwMode="auto">
            <a:xfrm>
              <a:off x="3287" y="1989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0" name="Rectangle 84"/>
            <p:cNvSpPr>
              <a:spLocks noChangeArrowheads="1"/>
            </p:cNvSpPr>
            <p:nvPr/>
          </p:nvSpPr>
          <p:spPr bwMode="auto">
            <a:xfrm>
              <a:off x="3287" y="2027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1" name="Rectangle 85"/>
            <p:cNvSpPr>
              <a:spLocks noChangeArrowheads="1"/>
            </p:cNvSpPr>
            <p:nvPr/>
          </p:nvSpPr>
          <p:spPr bwMode="auto">
            <a:xfrm>
              <a:off x="3287" y="2065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2" name="Rectangle 86"/>
            <p:cNvSpPr>
              <a:spLocks noChangeArrowheads="1"/>
            </p:cNvSpPr>
            <p:nvPr/>
          </p:nvSpPr>
          <p:spPr bwMode="auto">
            <a:xfrm>
              <a:off x="3287" y="210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3" name="Rectangle 87"/>
            <p:cNvSpPr>
              <a:spLocks noChangeArrowheads="1"/>
            </p:cNvSpPr>
            <p:nvPr/>
          </p:nvSpPr>
          <p:spPr bwMode="auto">
            <a:xfrm>
              <a:off x="3287" y="214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4" name="Rectangle 88"/>
            <p:cNvSpPr>
              <a:spLocks noChangeArrowheads="1"/>
            </p:cNvSpPr>
            <p:nvPr/>
          </p:nvSpPr>
          <p:spPr bwMode="auto">
            <a:xfrm>
              <a:off x="3287" y="217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5" name="Rectangle 89"/>
            <p:cNvSpPr>
              <a:spLocks noChangeArrowheads="1"/>
            </p:cNvSpPr>
            <p:nvPr/>
          </p:nvSpPr>
          <p:spPr bwMode="auto">
            <a:xfrm>
              <a:off x="3287" y="2217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Rectangle 90"/>
            <p:cNvSpPr>
              <a:spLocks noChangeArrowheads="1"/>
            </p:cNvSpPr>
            <p:nvPr/>
          </p:nvSpPr>
          <p:spPr bwMode="auto">
            <a:xfrm>
              <a:off x="3287" y="2255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7" name="Rectangle 91"/>
            <p:cNvSpPr>
              <a:spLocks noChangeArrowheads="1"/>
            </p:cNvSpPr>
            <p:nvPr/>
          </p:nvSpPr>
          <p:spPr bwMode="auto">
            <a:xfrm>
              <a:off x="3287" y="2293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8" name="Rectangle 92"/>
            <p:cNvSpPr>
              <a:spLocks noChangeArrowheads="1"/>
            </p:cNvSpPr>
            <p:nvPr/>
          </p:nvSpPr>
          <p:spPr bwMode="auto">
            <a:xfrm>
              <a:off x="3287" y="233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Rectangle 93"/>
            <p:cNvSpPr>
              <a:spLocks noChangeArrowheads="1"/>
            </p:cNvSpPr>
            <p:nvPr/>
          </p:nvSpPr>
          <p:spPr bwMode="auto">
            <a:xfrm>
              <a:off x="3287" y="2369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Rectangle 94"/>
            <p:cNvSpPr>
              <a:spLocks noChangeArrowheads="1"/>
            </p:cNvSpPr>
            <p:nvPr/>
          </p:nvSpPr>
          <p:spPr bwMode="auto">
            <a:xfrm>
              <a:off x="3287" y="2408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Rectangle 95"/>
            <p:cNvSpPr>
              <a:spLocks noChangeArrowheads="1"/>
            </p:cNvSpPr>
            <p:nvPr/>
          </p:nvSpPr>
          <p:spPr bwMode="auto">
            <a:xfrm>
              <a:off x="3287" y="2446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Rectangle 96"/>
            <p:cNvSpPr>
              <a:spLocks noChangeArrowheads="1"/>
            </p:cNvSpPr>
            <p:nvPr/>
          </p:nvSpPr>
          <p:spPr bwMode="auto">
            <a:xfrm>
              <a:off x="3287" y="2484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Rectangle 97"/>
            <p:cNvSpPr>
              <a:spLocks noChangeArrowheads="1"/>
            </p:cNvSpPr>
            <p:nvPr/>
          </p:nvSpPr>
          <p:spPr bwMode="auto">
            <a:xfrm>
              <a:off x="3287" y="2522"/>
              <a:ext cx="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Rectangle 98"/>
            <p:cNvSpPr>
              <a:spLocks noChangeArrowheads="1"/>
            </p:cNvSpPr>
            <p:nvPr/>
          </p:nvSpPr>
          <p:spPr bwMode="auto">
            <a:xfrm>
              <a:off x="3287" y="2560"/>
              <a:ext cx="9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5" name="Rectangle 99"/>
            <p:cNvSpPr>
              <a:spLocks noChangeArrowheads="1"/>
            </p:cNvSpPr>
            <p:nvPr/>
          </p:nvSpPr>
          <p:spPr bwMode="auto">
            <a:xfrm>
              <a:off x="3476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6" name="Rectangle 100"/>
            <p:cNvSpPr>
              <a:spLocks noChangeArrowheads="1"/>
            </p:cNvSpPr>
            <p:nvPr/>
          </p:nvSpPr>
          <p:spPr bwMode="auto">
            <a:xfrm>
              <a:off x="3514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7" name="Rectangle 101"/>
            <p:cNvSpPr>
              <a:spLocks noChangeArrowheads="1"/>
            </p:cNvSpPr>
            <p:nvPr/>
          </p:nvSpPr>
          <p:spPr bwMode="auto">
            <a:xfrm>
              <a:off x="3552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8" name="Rectangle 102"/>
            <p:cNvSpPr>
              <a:spLocks noChangeArrowheads="1"/>
            </p:cNvSpPr>
            <p:nvPr/>
          </p:nvSpPr>
          <p:spPr bwMode="auto">
            <a:xfrm>
              <a:off x="3590" y="1471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9" name="Rectangle 103"/>
            <p:cNvSpPr>
              <a:spLocks noChangeArrowheads="1"/>
            </p:cNvSpPr>
            <p:nvPr/>
          </p:nvSpPr>
          <p:spPr bwMode="auto">
            <a:xfrm>
              <a:off x="3628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0" name="Rectangle 104"/>
            <p:cNvSpPr>
              <a:spLocks noChangeArrowheads="1"/>
            </p:cNvSpPr>
            <p:nvPr/>
          </p:nvSpPr>
          <p:spPr bwMode="auto">
            <a:xfrm>
              <a:off x="3666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1" name="Rectangle 105"/>
            <p:cNvSpPr>
              <a:spLocks noChangeArrowheads="1"/>
            </p:cNvSpPr>
            <p:nvPr/>
          </p:nvSpPr>
          <p:spPr bwMode="auto">
            <a:xfrm>
              <a:off x="3704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2" name="Rectangle 106"/>
            <p:cNvSpPr>
              <a:spLocks noChangeArrowheads="1"/>
            </p:cNvSpPr>
            <p:nvPr/>
          </p:nvSpPr>
          <p:spPr bwMode="auto">
            <a:xfrm>
              <a:off x="3742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3" name="Rectangle 107"/>
            <p:cNvSpPr>
              <a:spLocks noChangeArrowheads="1"/>
            </p:cNvSpPr>
            <p:nvPr/>
          </p:nvSpPr>
          <p:spPr bwMode="auto">
            <a:xfrm>
              <a:off x="3780" y="14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4" name="Rectangle 108"/>
            <p:cNvSpPr>
              <a:spLocks noChangeArrowheads="1"/>
            </p:cNvSpPr>
            <p:nvPr/>
          </p:nvSpPr>
          <p:spPr bwMode="auto">
            <a:xfrm>
              <a:off x="3818" y="1471"/>
              <a:ext cx="4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5" name="Rectangle 109"/>
            <p:cNvSpPr>
              <a:spLocks noChangeArrowheads="1"/>
            </p:cNvSpPr>
            <p:nvPr/>
          </p:nvSpPr>
          <p:spPr bwMode="auto">
            <a:xfrm>
              <a:off x="3817" y="1476"/>
              <a:ext cx="1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6" name="Rectangle 110"/>
            <p:cNvSpPr>
              <a:spLocks noChangeArrowheads="1"/>
            </p:cNvSpPr>
            <p:nvPr/>
          </p:nvSpPr>
          <p:spPr bwMode="auto">
            <a:xfrm>
              <a:off x="3817" y="151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Rectangle 111"/>
            <p:cNvSpPr>
              <a:spLocks noChangeArrowheads="1"/>
            </p:cNvSpPr>
            <p:nvPr/>
          </p:nvSpPr>
          <p:spPr bwMode="auto">
            <a:xfrm>
              <a:off x="3817" y="15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8" name="Rectangle 112"/>
            <p:cNvSpPr>
              <a:spLocks noChangeArrowheads="1"/>
            </p:cNvSpPr>
            <p:nvPr/>
          </p:nvSpPr>
          <p:spPr bwMode="auto">
            <a:xfrm>
              <a:off x="3817" y="15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9" name="Rectangle 113"/>
            <p:cNvSpPr>
              <a:spLocks noChangeArrowheads="1"/>
            </p:cNvSpPr>
            <p:nvPr/>
          </p:nvSpPr>
          <p:spPr bwMode="auto">
            <a:xfrm>
              <a:off x="3817" y="16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Rectangle 114"/>
            <p:cNvSpPr>
              <a:spLocks noChangeArrowheads="1"/>
            </p:cNvSpPr>
            <p:nvPr/>
          </p:nvSpPr>
          <p:spPr bwMode="auto">
            <a:xfrm>
              <a:off x="3817" y="16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Rectangle 115"/>
            <p:cNvSpPr>
              <a:spLocks noChangeArrowheads="1"/>
            </p:cNvSpPr>
            <p:nvPr/>
          </p:nvSpPr>
          <p:spPr bwMode="auto">
            <a:xfrm>
              <a:off x="3817" y="17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Rectangle 116"/>
            <p:cNvSpPr>
              <a:spLocks noChangeArrowheads="1"/>
            </p:cNvSpPr>
            <p:nvPr/>
          </p:nvSpPr>
          <p:spPr bwMode="auto">
            <a:xfrm>
              <a:off x="3817" y="173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Rectangle 117"/>
            <p:cNvSpPr>
              <a:spLocks noChangeArrowheads="1"/>
            </p:cNvSpPr>
            <p:nvPr/>
          </p:nvSpPr>
          <p:spPr bwMode="auto">
            <a:xfrm>
              <a:off x="3817" y="177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Rectangle 118"/>
            <p:cNvSpPr>
              <a:spLocks noChangeArrowheads="1"/>
            </p:cNvSpPr>
            <p:nvPr/>
          </p:nvSpPr>
          <p:spPr bwMode="auto">
            <a:xfrm>
              <a:off x="3817" y="181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5" name="Rectangle 119"/>
            <p:cNvSpPr>
              <a:spLocks noChangeArrowheads="1"/>
            </p:cNvSpPr>
            <p:nvPr/>
          </p:nvSpPr>
          <p:spPr bwMode="auto">
            <a:xfrm>
              <a:off x="3817" y="185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Rectangle 120"/>
            <p:cNvSpPr>
              <a:spLocks noChangeArrowheads="1"/>
            </p:cNvSpPr>
            <p:nvPr/>
          </p:nvSpPr>
          <p:spPr bwMode="auto">
            <a:xfrm>
              <a:off x="3817" y="189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Rectangle 121"/>
            <p:cNvSpPr>
              <a:spLocks noChangeArrowheads="1"/>
            </p:cNvSpPr>
            <p:nvPr/>
          </p:nvSpPr>
          <p:spPr bwMode="auto">
            <a:xfrm>
              <a:off x="3817" y="192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Rectangle 122"/>
            <p:cNvSpPr>
              <a:spLocks noChangeArrowheads="1"/>
            </p:cNvSpPr>
            <p:nvPr/>
          </p:nvSpPr>
          <p:spPr bwMode="auto">
            <a:xfrm>
              <a:off x="3817" y="196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9" name="Rectangle 123"/>
            <p:cNvSpPr>
              <a:spLocks noChangeArrowheads="1"/>
            </p:cNvSpPr>
            <p:nvPr/>
          </p:nvSpPr>
          <p:spPr bwMode="auto">
            <a:xfrm>
              <a:off x="3817" y="200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0" name="Rectangle 124"/>
            <p:cNvSpPr>
              <a:spLocks noChangeArrowheads="1"/>
            </p:cNvSpPr>
            <p:nvPr/>
          </p:nvSpPr>
          <p:spPr bwMode="auto">
            <a:xfrm>
              <a:off x="3817" y="204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1" name="Rectangle 125"/>
            <p:cNvSpPr>
              <a:spLocks noChangeArrowheads="1"/>
            </p:cNvSpPr>
            <p:nvPr/>
          </p:nvSpPr>
          <p:spPr bwMode="auto">
            <a:xfrm>
              <a:off x="3817" y="208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Rectangle 126"/>
            <p:cNvSpPr>
              <a:spLocks noChangeArrowheads="1"/>
            </p:cNvSpPr>
            <p:nvPr/>
          </p:nvSpPr>
          <p:spPr bwMode="auto">
            <a:xfrm>
              <a:off x="3817" y="212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Rectangle 127"/>
            <p:cNvSpPr>
              <a:spLocks noChangeArrowheads="1"/>
            </p:cNvSpPr>
            <p:nvPr/>
          </p:nvSpPr>
          <p:spPr bwMode="auto">
            <a:xfrm>
              <a:off x="3817" y="215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4" name="Rectangle 128"/>
            <p:cNvSpPr>
              <a:spLocks noChangeArrowheads="1"/>
            </p:cNvSpPr>
            <p:nvPr/>
          </p:nvSpPr>
          <p:spPr bwMode="auto">
            <a:xfrm>
              <a:off x="3817" y="219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5" name="Rectangle 129"/>
            <p:cNvSpPr>
              <a:spLocks noChangeArrowheads="1"/>
            </p:cNvSpPr>
            <p:nvPr/>
          </p:nvSpPr>
          <p:spPr bwMode="auto">
            <a:xfrm>
              <a:off x="3817" y="223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6" name="Rectangle 130"/>
            <p:cNvSpPr>
              <a:spLocks noChangeArrowheads="1"/>
            </p:cNvSpPr>
            <p:nvPr/>
          </p:nvSpPr>
          <p:spPr bwMode="auto">
            <a:xfrm>
              <a:off x="3817" y="227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7" name="Rectangle 131"/>
            <p:cNvSpPr>
              <a:spLocks noChangeArrowheads="1"/>
            </p:cNvSpPr>
            <p:nvPr/>
          </p:nvSpPr>
          <p:spPr bwMode="auto">
            <a:xfrm>
              <a:off x="3817" y="231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8" name="Rectangle 132"/>
            <p:cNvSpPr>
              <a:spLocks noChangeArrowheads="1"/>
            </p:cNvSpPr>
            <p:nvPr/>
          </p:nvSpPr>
          <p:spPr bwMode="auto">
            <a:xfrm>
              <a:off x="3817" y="234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9" name="Rectangle 133"/>
            <p:cNvSpPr>
              <a:spLocks noChangeArrowheads="1"/>
            </p:cNvSpPr>
            <p:nvPr/>
          </p:nvSpPr>
          <p:spPr bwMode="auto">
            <a:xfrm>
              <a:off x="3817" y="238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0" name="Rectangle 134"/>
            <p:cNvSpPr>
              <a:spLocks noChangeArrowheads="1"/>
            </p:cNvSpPr>
            <p:nvPr/>
          </p:nvSpPr>
          <p:spPr bwMode="auto">
            <a:xfrm>
              <a:off x="3817" y="242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1" name="Rectangle 135"/>
            <p:cNvSpPr>
              <a:spLocks noChangeArrowheads="1"/>
            </p:cNvSpPr>
            <p:nvPr/>
          </p:nvSpPr>
          <p:spPr bwMode="auto">
            <a:xfrm>
              <a:off x="3817" y="24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2" name="Rectangle 136"/>
            <p:cNvSpPr>
              <a:spLocks noChangeArrowheads="1"/>
            </p:cNvSpPr>
            <p:nvPr/>
          </p:nvSpPr>
          <p:spPr bwMode="auto">
            <a:xfrm>
              <a:off x="3817" y="25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3" name="Rectangle 137"/>
            <p:cNvSpPr>
              <a:spLocks noChangeArrowheads="1"/>
            </p:cNvSpPr>
            <p:nvPr/>
          </p:nvSpPr>
          <p:spPr bwMode="auto">
            <a:xfrm>
              <a:off x="3817" y="25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4" name="Rectangle 138"/>
            <p:cNvSpPr>
              <a:spLocks noChangeArrowheads="1"/>
            </p:cNvSpPr>
            <p:nvPr/>
          </p:nvSpPr>
          <p:spPr bwMode="auto">
            <a:xfrm>
              <a:off x="3817" y="25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5" name="Rectangle 139"/>
            <p:cNvSpPr>
              <a:spLocks noChangeArrowheads="1"/>
            </p:cNvSpPr>
            <p:nvPr/>
          </p:nvSpPr>
          <p:spPr bwMode="auto">
            <a:xfrm>
              <a:off x="3817" y="26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6" name="Rectangle 140"/>
            <p:cNvSpPr>
              <a:spLocks noChangeArrowheads="1"/>
            </p:cNvSpPr>
            <p:nvPr/>
          </p:nvSpPr>
          <p:spPr bwMode="auto">
            <a:xfrm>
              <a:off x="3817" y="26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7" name="Rectangle 141"/>
            <p:cNvSpPr>
              <a:spLocks noChangeArrowheads="1"/>
            </p:cNvSpPr>
            <p:nvPr/>
          </p:nvSpPr>
          <p:spPr bwMode="auto">
            <a:xfrm>
              <a:off x="3817" y="26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8" name="Rectangle 142"/>
            <p:cNvSpPr>
              <a:spLocks noChangeArrowheads="1"/>
            </p:cNvSpPr>
            <p:nvPr/>
          </p:nvSpPr>
          <p:spPr bwMode="auto">
            <a:xfrm>
              <a:off x="3817" y="27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9" name="Rectangle 143"/>
            <p:cNvSpPr>
              <a:spLocks noChangeArrowheads="1"/>
            </p:cNvSpPr>
            <p:nvPr/>
          </p:nvSpPr>
          <p:spPr bwMode="auto">
            <a:xfrm>
              <a:off x="3817" y="276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0" name="Rectangle 144"/>
            <p:cNvSpPr>
              <a:spLocks noChangeArrowheads="1"/>
            </p:cNvSpPr>
            <p:nvPr/>
          </p:nvSpPr>
          <p:spPr bwMode="auto">
            <a:xfrm>
              <a:off x="3817" y="280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1" name="Rectangle 145"/>
            <p:cNvSpPr>
              <a:spLocks noChangeArrowheads="1"/>
            </p:cNvSpPr>
            <p:nvPr/>
          </p:nvSpPr>
          <p:spPr bwMode="auto">
            <a:xfrm>
              <a:off x="3817" y="284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2" name="Rectangle 146"/>
            <p:cNvSpPr>
              <a:spLocks noChangeArrowheads="1"/>
            </p:cNvSpPr>
            <p:nvPr/>
          </p:nvSpPr>
          <p:spPr bwMode="auto">
            <a:xfrm>
              <a:off x="3817" y="288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3" name="Rectangle 147"/>
            <p:cNvSpPr>
              <a:spLocks noChangeArrowheads="1"/>
            </p:cNvSpPr>
            <p:nvPr/>
          </p:nvSpPr>
          <p:spPr bwMode="auto">
            <a:xfrm>
              <a:off x="3817" y="291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4" name="Rectangle 148"/>
            <p:cNvSpPr>
              <a:spLocks noChangeArrowheads="1"/>
            </p:cNvSpPr>
            <p:nvPr/>
          </p:nvSpPr>
          <p:spPr bwMode="auto">
            <a:xfrm>
              <a:off x="3817" y="295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5" name="Rectangle 149"/>
            <p:cNvSpPr>
              <a:spLocks noChangeArrowheads="1"/>
            </p:cNvSpPr>
            <p:nvPr/>
          </p:nvSpPr>
          <p:spPr bwMode="auto">
            <a:xfrm>
              <a:off x="3817" y="299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6" name="Rectangle 150"/>
            <p:cNvSpPr>
              <a:spLocks noChangeArrowheads="1"/>
            </p:cNvSpPr>
            <p:nvPr/>
          </p:nvSpPr>
          <p:spPr bwMode="auto">
            <a:xfrm>
              <a:off x="3817" y="303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7" name="Rectangle 151"/>
            <p:cNvSpPr>
              <a:spLocks noChangeArrowheads="1"/>
            </p:cNvSpPr>
            <p:nvPr/>
          </p:nvSpPr>
          <p:spPr bwMode="auto">
            <a:xfrm>
              <a:off x="3817" y="3071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8" name="Rectangle 152"/>
            <p:cNvSpPr>
              <a:spLocks noChangeArrowheads="1"/>
            </p:cNvSpPr>
            <p:nvPr/>
          </p:nvSpPr>
          <p:spPr bwMode="auto">
            <a:xfrm>
              <a:off x="3817" y="3109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9" name="Rectangle 153"/>
            <p:cNvSpPr>
              <a:spLocks noChangeArrowheads="1"/>
            </p:cNvSpPr>
            <p:nvPr/>
          </p:nvSpPr>
          <p:spPr bwMode="auto">
            <a:xfrm>
              <a:off x="3817" y="3147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0" name="Rectangle 154"/>
            <p:cNvSpPr>
              <a:spLocks noChangeArrowheads="1"/>
            </p:cNvSpPr>
            <p:nvPr/>
          </p:nvSpPr>
          <p:spPr bwMode="auto">
            <a:xfrm>
              <a:off x="3817" y="3185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1" name="Rectangle 155"/>
            <p:cNvSpPr>
              <a:spLocks noChangeArrowheads="1"/>
            </p:cNvSpPr>
            <p:nvPr/>
          </p:nvSpPr>
          <p:spPr bwMode="auto">
            <a:xfrm>
              <a:off x="3817" y="3223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2" name="Rectangle 156"/>
            <p:cNvSpPr>
              <a:spLocks noChangeArrowheads="1"/>
            </p:cNvSpPr>
            <p:nvPr/>
          </p:nvSpPr>
          <p:spPr bwMode="auto">
            <a:xfrm>
              <a:off x="3817" y="326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3" name="Rectangle 157"/>
            <p:cNvSpPr>
              <a:spLocks noChangeArrowheads="1"/>
            </p:cNvSpPr>
            <p:nvPr/>
          </p:nvSpPr>
          <p:spPr bwMode="auto">
            <a:xfrm>
              <a:off x="3817" y="3300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4" name="Rectangle 158"/>
            <p:cNvSpPr>
              <a:spLocks noChangeArrowheads="1"/>
            </p:cNvSpPr>
            <p:nvPr/>
          </p:nvSpPr>
          <p:spPr bwMode="auto">
            <a:xfrm>
              <a:off x="3817" y="3338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5" name="Rectangle 159"/>
            <p:cNvSpPr>
              <a:spLocks noChangeArrowheads="1"/>
            </p:cNvSpPr>
            <p:nvPr/>
          </p:nvSpPr>
          <p:spPr bwMode="auto">
            <a:xfrm>
              <a:off x="3817" y="33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6" name="Rectangle 160"/>
            <p:cNvSpPr>
              <a:spLocks noChangeArrowheads="1"/>
            </p:cNvSpPr>
            <p:nvPr/>
          </p:nvSpPr>
          <p:spPr bwMode="auto">
            <a:xfrm>
              <a:off x="3817" y="34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7" name="Rectangle 161"/>
            <p:cNvSpPr>
              <a:spLocks noChangeArrowheads="1"/>
            </p:cNvSpPr>
            <p:nvPr/>
          </p:nvSpPr>
          <p:spPr bwMode="auto">
            <a:xfrm>
              <a:off x="3817" y="3452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8" name="Rectangle 162"/>
            <p:cNvSpPr>
              <a:spLocks noChangeArrowheads="1"/>
            </p:cNvSpPr>
            <p:nvPr/>
          </p:nvSpPr>
          <p:spPr bwMode="auto">
            <a:xfrm>
              <a:off x="1901" y="1915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9" name="Rectangle 163"/>
            <p:cNvSpPr>
              <a:spLocks noChangeArrowheads="1"/>
            </p:cNvSpPr>
            <p:nvPr/>
          </p:nvSpPr>
          <p:spPr bwMode="auto">
            <a:xfrm>
              <a:off x="2012" y="2007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B4</a:t>
              </a:r>
            </a:p>
          </p:txBody>
        </p:sp>
        <p:sp>
          <p:nvSpPr>
            <p:cNvPr id="13490" name="Rectangle 164"/>
            <p:cNvSpPr>
              <a:spLocks noChangeArrowheads="1"/>
            </p:cNvSpPr>
            <p:nvPr/>
          </p:nvSpPr>
          <p:spPr bwMode="auto">
            <a:xfrm>
              <a:off x="2065" y="190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1" name="Rectangle 165"/>
            <p:cNvSpPr>
              <a:spLocks noChangeArrowheads="1"/>
            </p:cNvSpPr>
            <p:nvPr/>
          </p:nvSpPr>
          <p:spPr bwMode="auto">
            <a:xfrm>
              <a:off x="2065" y="186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2" name="Rectangle 166"/>
            <p:cNvSpPr>
              <a:spLocks noChangeArrowheads="1"/>
            </p:cNvSpPr>
            <p:nvPr/>
          </p:nvSpPr>
          <p:spPr bwMode="auto">
            <a:xfrm>
              <a:off x="2065" y="182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3" name="Rectangle 167"/>
            <p:cNvSpPr>
              <a:spLocks noChangeArrowheads="1"/>
            </p:cNvSpPr>
            <p:nvPr/>
          </p:nvSpPr>
          <p:spPr bwMode="auto">
            <a:xfrm>
              <a:off x="2065" y="178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4" name="Rectangle 168"/>
            <p:cNvSpPr>
              <a:spLocks noChangeArrowheads="1"/>
            </p:cNvSpPr>
            <p:nvPr/>
          </p:nvSpPr>
          <p:spPr bwMode="auto">
            <a:xfrm>
              <a:off x="2065" y="174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5" name="Rectangle 169"/>
            <p:cNvSpPr>
              <a:spLocks noChangeArrowheads="1"/>
            </p:cNvSpPr>
            <p:nvPr/>
          </p:nvSpPr>
          <p:spPr bwMode="auto">
            <a:xfrm>
              <a:off x="2065" y="171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6" name="Rectangle 170"/>
            <p:cNvSpPr>
              <a:spLocks noChangeArrowheads="1"/>
            </p:cNvSpPr>
            <p:nvPr/>
          </p:nvSpPr>
          <p:spPr bwMode="auto">
            <a:xfrm>
              <a:off x="2065" y="167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7" name="Rectangle 171"/>
            <p:cNvSpPr>
              <a:spLocks noChangeArrowheads="1"/>
            </p:cNvSpPr>
            <p:nvPr/>
          </p:nvSpPr>
          <p:spPr bwMode="auto">
            <a:xfrm>
              <a:off x="2065" y="163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8" name="Rectangle 172"/>
            <p:cNvSpPr>
              <a:spLocks noChangeArrowheads="1"/>
            </p:cNvSpPr>
            <p:nvPr/>
          </p:nvSpPr>
          <p:spPr bwMode="auto">
            <a:xfrm>
              <a:off x="2065" y="159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9" name="Rectangle 173"/>
            <p:cNvSpPr>
              <a:spLocks noChangeArrowheads="1"/>
            </p:cNvSpPr>
            <p:nvPr/>
          </p:nvSpPr>
          <p:spPr bwMode="auto">
            <a:xfrm>
              <a:off x="2065" y="22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0" name="Rectangle 174"/>
            <p:cNvSpPr>
              <a:spLocks noChangeArrowheads="1"/>
            </p:cNvSpPr>
            <p:nvPr/>
          </p:nvSpPr>
          <p:spPr bwMode="auto">
            <a:xfrm>
              <a:off x="2065" y="23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1" name="Rectangle 175"/>
            <p:cNvSpPr>
              <a:spLocks noChangeArrowheads="1"/>
            </p:cNvSpPr>
            <p:nvPr/>
          </p:nvSpPr>
          <p:spPr bwMode="auto">
            <a:xfrm>
              <a:off x="2065" y="233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2" name="Rectangle 176"/>
            <p:cNvSpPr>
              <a:spLocks noChangeArrowheads="1"/>
            </p:cNvSpPr>
            <p:nvPr/>
          </p:nvSpPr>
          <p:spPr bwMode="auto">
            <a:xfrm>
              <a:off x="2065" y="2377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3" name="Rectangle 177"/>
            <p:cNvSpPr>
              <a:spLocks noChangeArrowheads="1"/>
            </p:cNvSpPr>
            <p:nvPr/>
          </p:nvSpPr>
          <p:spPr bwMode="auto">
            <a:xfrm>
              <a:off x="2065" y="2415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4" name="Rectangle 178"/>
            <p:cNvSpPr>
              <a:spLocks noChangeArrowheads="1"/>
            </p:cNvSpPr>
            <p:nvPr/>
          </p:nvSpPr>
          <p:spPr bwMode="auto">
            <a:xfrm>
              <a:off x="2065" y="2453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5" name="Rectangle 179"/>
            <p:cNvSpPr>
              <a:spLocks noChangeArrowheads="1"/>
            </p:cNvSpPr>
            <p:nvPr/>
          </p:nvSpPr>
          <p:spPr bwMode="auto">
            <a:xfrm>
              <a:off x="2065" y="2491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6" name="Rectangle 180"/>
            <p:cNvSpPr>
              <a:spLocks noChangeArrowheads="1"/>
            </p:cNvSpPr>
            <p:nvPr/>
          </p:nvSpPr>
          <p:spPr bwMode="auto">
            <a:xfrm>
              <a:off x="2065" y="2529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7" name="Rectangle 181"/>
            <p:cNvSpPr>
              <a:spLocks noChangeArrowheads="1"/>
            </p:cNvSpPr>
            <p:nvPr/>
          </p:nvSpPr>
          <p:spPr bwMode="auto">
            <a:xfrm>
              <a:off x="2415" y="2829"/>
              <a:ext cx="345" cy="34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8" name="Rectangle 182"/>
            <p:cNvSpPr>
              <a:spLocks noChangeArrowheads="1"/>
            </p:cNvSpPr>
            <p:nvPr/>
          </p:nvSpPr>
          <p:spPr bwMode="auto">
            <a:xfrm>
              <a:off x="2526" y="2920"/>
              <a:ext cx="1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 b="1" dirty="0">
                  <a:solidFill>
                    <a:srgbClr val="800000"/>
                  </a:solidFill>
                </a:rPr>
                <a:t>B5</a:t>
              </a:r>
            </a:p>
          </p:txBody>
        </p:sp>
        <p:sp>
          <p:nvSpPr>
            <p:cNvPr id="13509" name="Rectangle 183"/>
            <p:cNvSpPr>
              <a:spLocks noChangeArrowheads="1"/>
            </p:cNvSpPr>
            <p:nvPr/>
          </p:nvSpPr>
          <p:spPr bwMode="auto">
            <a:xfrm>
              <a:off x="2579" y="281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0" name="Rectangle 184"/>
            <p:cNvSpPr>
              <a:spLocks noChangeArrowheads="1"/>
            </p:cNvSpPr>
            <p:nvPr/>
          </p:nvSpPr>
          <p:spPr bwMode="auto">
            <a:xfrm>
              <a:off x="2579" y="277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1" name="Rectangle 185"/>
            <p:cNvSpPr>
              <a:spLocks noChangeArrowheads="1"/>
            </p:cNvSpPr>
            <p:nvPr/>
          </p:nvSpPr>
          <p:spPr bwMode="auto">
            <a:xfrm>
              <a:off x="2579" y="273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2" name="Rectangle 186"/>
            <p:cNvSpPr>
              <a:spLocks noChangeArrowheads="1"/>
            </p:cNvSpPr>
            <p:nvPr/>
          </p:nvSpPr>
          <p:spPr bwMode="auto">
            <a:xfrm>
              <a:off x="2579" y="270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3" name="Rectangle 187"/>
            <p:cNvSpPr>
              <a:spLocks noChangeArrowheads="1"/>
            </p:cNvSpPr>
            <p:nvPr/>
          </p:nvSpPr>
          <p:spPr bwMode="auto">
            <a:xfrm>
              <a:off x="2579" y="266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4" name="Rectangle 188"/>
            <p:cNvSpPr>
              <a:spLocks noChangeArrowheads="1"/>
            </p:cNvSpPr>
            <p:nvPr/>
          </p:nvSpPr>
          <p:spPr bwMode="auto">
            <a:xfrm>
              <a:off x="2579" y="262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5" name="Rectangle 189"/>
            <p:cNvSpPr>
              <a:spLocks noChangeArrowheads="1"/>
            </p:cNvSpPr>
            <p:nvPr/>
          </p:nvSpPr>
          <p:spPr bwMode="auto">
            <a:xfrm>
              <a:off x="2579" y="258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6" name="Rectangle 190"/>
            <p:cNvSpPr>
              <a:spLocks noChangeArrowheads="1"/>
            </p:cNvSpPr>
            <p:nvPr/>
          </p:nvSpPr>
          <p:spPr bwMode="auto">
            <a:xfrm>
              <a:off x="2579" y="2555"/>
              <a:ext cx="10" cy="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" name="Rectangle 191"/>
            <p:cNvSpPr>
              <a:spLocks noChangeArrowheads="1"/>
            </p:cNvSpPr>
            <p:nvPr/>
          </p:nvSpPr>
          <p:spPr bwMode="auto">
            <a:xfrm>
              <a:off x="2579" y="3176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8" name="Rectangle 192"/>
            <p:cNvSpPr>
              <a:spLocks noChangeArrowheads="1"/>
            </p:cNvSpPr>
            <p:nvPr/>
          </p:nvSpPr>
          <p:spPr bwMode="auto">
            <a:xfrm>
              <a:off x="2579" y="3214"/>
              <a:ext cx="1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9" name="Rectangle 193"/>
            <p:cNvSpPr>
              <a:spLocks noChangeArrowheads="1"/>
            </p:cNvSpPr>
            <p:nvPr/>
          </p:nvSpPr>
          <p:spPr bwMode="auto">
            <a:xfrm>
              <a:off x="2579" y="325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0" name="Rectangle 194"/>
            <p:cNvSpPr>
              <a:spLocks noChangeArrowheads="1"/>
            </p:cNvSpPr>
            <p:nvPr/>
          </p:nvSpPr>
          <p:spPr bwMode="auto">
            <a:xfrm>
              <a:off x="2579" y="32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" name="Rectangle 195"/>
            <p:cNvSpPr>
              <a:spLocks noChangeArrowheads="1"/>
            </p:cNvSpPr>
            <p:nvPr/>
          </p:nvSpPr>
          <p:spPr bwMode="auto">
            <a:xfrm>
              <a:off x="2579" y="3328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" name="Rectangle 196"/>
            <p:cNvSpPr>
              <a:spLocks noChangeArrowheads="1"/>
            </p:cNvSpPr>
            <p:nvPr/>
          </p:nvSpPr>
          <p:spPr bwMode="auto">
            <a:xfrm>
              <a:off x="2579" y="3366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3" name="Rectangle 197"/>
            <p:cNvSpPr>
              <a:spLocks noChangeArrowheads="1"/>
            </p:cNvSpPr>
            <p:nvPr/>
          </p:nvSpPr>
          <p:spPr bwMode="auto">
            <a:xfrm>
              <a:off x="2579" y="3404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4" name="Rectangle 198"/>
            <p:cNvSpPr>
              <a:spLocks noChangeArrowheads="1"/>
            </p:cNvSpPr>
            <p:nvPr/>
          </p:nvSpPr>
          <p:spPr bwMode="auto">
            <a:xfrm>
              <a:off x="2579" y="3442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5" name="Rectangle 199"/>
            <p:cNvSpPr>
              <a:spLocks noChangeArrowheads="1"/>
            </p:cNvSpPr>
            <p:nvPr/>
          </p:nvSpPr>
          <p:spPr bwMode="auto">
            <a:xfrm>
              <a:off x="2779" y="3508"/>
              <a:ext cx="3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LAN4</a:t>
              </a:r>
              <a:endParaRPr lang="en-US" sz="1800"/>
            </a:p>
          </p:txBody>
        </p:sp>
        <p:sp>
          <p:nvSpPr>
            <p:cNvPr id="13526" name="Rectangle 200"/>
            <p:cNvSpPr>
              <a:spLocks noChangeArrowheads="1"/>
            </p:cNvSpPr>
            <p:nvPr/>
          </p:nvSpPr>
          <p:spPr bwMode="auto">
            <a:xfrm>
              <a:off x="1682" y="730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  <p:sp>
          <p:nvSpPr>
            <p:cNvPr id="13527" name="Rectangle 201"/>
            <p:cNvSpPr>
              <a:spLocks noChangeArrowheads="1"/>
            </p:cNvSpPr>
            <p:nvPr/>
          </p:nvSpPr>
          <p:spPr bwMode="auto">
            <a:xfrm>
              <a:off x="1692" y="124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(2)</a:t>
              </a:r>
              <a:endParaRPr lang="en-US" sz="1800"/>
            </a:p>
          </p:txBody>
        </p:sp>
        <p:sp>
          <p:nvSpPr>
            <p:cNvPr id="13528" name="Rectangle 202"/>
            <p:cNvSpPr>
              <a:spLocks noChangeArrowheads="1"/>
            </p:cNvSpPr>
            <p:nvPr/>
          </p:nvSpPr>
          <p:spPr bwMode="auto">
            <a:xfrm>
              <a:off x="2477" y="715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</a:rPr>
                <a:t>(1)</a:t>
              </a:r>
              <a:endParaRPr lang="en-US" sz="1800"/>
            </a:p>
          </p:txBody>
        </p:sp>
      </p:grpSp>
      <p:sp>
        <p:nvSpPr>
          <p:cNvPr id="13317" name="Rectangle 203"/>
          <p:cNvSpPr>
            <a:spLocks noChangeArrowheads="1"/>
          </p:cNvSpPr>
          <p:nvPr/>
        </p:nvSpPr>
        <p:spPr bwMode="auto">
          <a:xfrm>
            <a:off x="3016622" y="3218929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8" name="Rectangle 204"/>
          <p:cNvSpPr>
            <a:spLocks noChangeArrowheads="1"/>
          </p:cNvSpPr>
          <p:nvPr/>
        </p:nvSpPr>
        <p:spPr bwMode="auto">
          <a:xfrm>
            <a:off x="4974183" y="216001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19" name="Rectangle 205"/>
          <p:cNvSpPr>
            <a:spLocks noChangeArrowheads="1"/>
          </p:cNvSpPr>
          <p:nvPr/>
        </p:nvSpPr>
        <p:spPr bwMode="auto">
          <a:xfrm>
            <a:off x="3858171" y="467337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(1)</a:t>
            </a:r>
            <a:endParaRPr lang="en-US" sz="1800"/>
          </a:p>
        </p:txBody>
      </p:sp>
      <p:sp>
        <p:nvSpPr>
          <p:cNvPr id="13320" name="Rectangle 206"/>
          <p:cNvSpPr>
            <a:spLocks noChangeArrowheads="1"/>
          </p:cNvSpPr>
          <p:nvPr/>
        </p:nvSpPr>
        <p:spPr bwMode="auto">
          <a:xfrm>
            <a:off x="3618458" y="243428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1" name="Rectangle 207"/>
          <p:cNvSpPr>
            <a:spLocks noChangeArrowheads="1"/>
          </p:cNvSpPr>
          <p:nvPr/>
        </p:nvSpPr>
        <p:spPr bwMode="auto">
          <a:xfrm>
            <a:off x="3018209" y="409046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2" name="Rectangle 208"/>
          <p:cNvSpPr>
            <a:spLocks noChangeArrowheads="1"/>
          </p:cNvSpPr>
          <p:nvPr/>
        </p:nvSpPr>
        <p:spPr bwMode="auto">
          <a:xfrm>
            <a:off x="3875633" y="5530627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(2)</a:t>
            </a:r>
            <a:endParaRPr lang="en-US" sz="1800"/>
          </a:p>
        </p:txBody>
      </p:sp>
      <p:sp>
        <p:nvSpPr>
          <p:cNvPr id="13323" name="Rectangle 209"/>
          <p:cNvSpPr>
            <a:spLocks noChangeArrowheads="1"/>
          </p:cNvSpPr>
          <p:nvPr/>
        </p:nvSpPr>
        <p:spPr bwMode="auto">
          <a:xfrm>
            <a:off x="4991646" y="3082354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(2)</a:t>
            </a:r>
            <a:endParaRPr lang="en-US" sz="1800" dirty="0"/>
          </a:p>
        </p:txBody>
      </p:sp>
      <p:sp>
        <p:nvSpPr>
          <p:cNvPr id="13324" name="Rectangle 210"/>
          <p:cNvSpPr>
            <a:spLocks noChangeArrowheads="1"/>
          </p:cNvSpPr>
          <p:nvPr/>
        </p:nvSpPr>
        <p:spPr bwMode="auto">
          <a:xfrm>
            <a:off x="5334546" y="2499742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(3)</a:t>
            </a:r>
            <a:endParaRPr lang="en-US" sz="1800"/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705280" y="115888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221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214438"/>
          <a:ext cx="6026150" cy="655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" r:id="rId4" imgW="3618720" imgH="5286240" progId="Word.Document.8">
                  <p:embed/>
                </p:oleObj>
              </mc:Choice>
              <mc:Fallback>
                <p:oleObj name="Document" r:id="rId4" imgW="3618720" imgH="5286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14438"/>
                        <a:ext cx="6026150" cy="655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176" y="1341438"/>
            <a:ext cx="2895600" cy="215957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Comic Sans MS" pitchFamily="66" charset="0"/>
              </a:rPr>
              <a:t>One solution to</a:t>
            </a:r>
          </a:p>
          <a:p>
            <a:pPr algn="ctr"/>
            <a:r>
              <a:rPr lang="en-US" sz="2000">
                <a:latin typeface="Comic Sans MS" pitchFamily="66" charset="0"/>
              </a:rPr>
              <a:t>bridge loops</a:t>
            </a:r>
          </a:p>
          <a:p>
            <a:pPr algn="ctr"/>
            <a:endParaRPr lang="en-US" sz="2000">
              <a:latin typeface="Comic Sans MS" pitchFamily="66" charset="0"/>
            </a:endParaRPr>
          </a:p>
          <a:p>
            <a:pPr algn="ctr"/>
            <a:r>
              <a:rPr lang="en-US" sz="2000" b="1" i="1">
                <a:solidFill>
                  <a:srgbClr val="990000"/>
                </a:solidFill>
              </a:rPr>
              <a:t>Build a Spanning Tree!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85800" y="188640"/>
            <a:ext cx="7772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 with Bridge Loops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Repeaters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Bridges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Backward learning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Bridge Loops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Spanning </a:t>
            </a:r>
            <a:r>
              <a:rPr lang="en-US" dirty="0">
                <a:solidFill>
                  <a:srgbClr val="800000"/>
                </a:solidFill>
              </a:rPr>
              <a:t>trees (transparent bridges)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Source-routing bridges (e.g., token rings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Repeaters</a:t>
            </a:r>
          </a:p>
          <a:p>
            <a:r>
              <a:rPr lang="en-US" dirty="0" smtClean="0"/>
              <a:t>Bridges</a:t>
            </a:r>
          </a:p>
          <a:p>
            <a:pPr lvl="1"/>
            <a:r>
              <a:rPr lang="en-US" dirty="0" smtClean="0"/>
              <a:t>Backward learning</a:t>
            </a:r>
          </a:p>
          <a:p>
            <a:r>
              <a:rPr lang="en-US" dirty="0" smtClean="0"/>
              <a:t>Bridge Loops</a:t>
            </a:r>
          </a:p>
          <a:p>
            <a:pPr lvl="1"/>
            <a:r>
              <a:rPr lang="en-US" dirty="0" smtClean="0"/>
              <a:t>Spanning trees  (transparent bridges)</a:t>
            </a:r>
          </a:p>
          <a:p>
            <a:pPr lvl="1"/>
            <a:r>
              <a:rPr lang="en-US" dirty="0" smtClean="0"/>
              <a:t>Source-routing bridges (e.g., token rings)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1600200" y="2514600"/>
            <a:ext cx="2455863" cy="793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4071938" y="2786063"/>
            <a:ext cx="1071562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600200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4252913" y="2847975"/>
            <a:ext cx="7397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9900"/>
                </a:solidFill>
              </a:rPr>
              <a:t>Repeater</a:t>
            </a:r>
            <a:endParaRPr lang="en-US" sz="2000" b="1">
              <a:solidFill>
                <a:srgbClr val="009900"/>
              </a:solidFill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1722438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5273675" y="2514600"/>
            <a:ext cx="2727325" cy="6350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781175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34893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3611563" y="1582738"/>
            <a:ext cx="201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36703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Arc 12"/>
          <p:cNvSpPr>
            <a:spLocks/>
          </p:cNvSpPr>
          <p:nvPr/>
        </p:nvSpPr>
        <p:spPr bwMode="auto">
          <a:xfrm>
            <a:off x="3900488" y="2520950"/>
            <a:ext cx="171450" cy="407988"/>
          </a:xfrm>
          <a:custGeom>
            <a:avLst/>
            <a:gdLst>
              <a:gd name="T0" fmla="*/ 170573 w 21600"/>
              <a:gd name="T1" fmla="*/ 407984 h 21675"/>
              <a:gd name="T2" fmla="*/ 0 w 21600"/>
              <a:gd name="T3" fmla="*/ 0 h 21675"/>
              <a:gd name="T4" fmla="*/ 171446 w 21600"/>
              <a:gd name="T5" fmla="*/ 1412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rc 13"/>
          <p:cNvSpPr>
            <a:spLocks/>
          </p:cNvSpPr>
          <p:nvPr/>
        </p:nvSpPr>
        <p:spPr bwMode="auto">
          <a:xfrm>
            <a:off x="5143500" y="2520950"/>
            <a:ext cx="223838" cy="336550"/>
          </a:xfrm>
          <a:custGeom>
            <a:avLst/>
            <a:gdLst>
              <a:gd name="T0" fmla="*/ 223834 w 21600"/>
              <a:gd name="T1" fmla="*/ 0 h 21679"/>
              <a:gd name="T2" fmla="*/ 0 w 21600"/>
              <a:gd name="T3" fmla="*/ 336546 h 21679"/>
              <a:gd name="T4" fmla="*/ 0 w 21600"/>
              <a:gd name="T5" fmla="*/ 1226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58975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Rectangle 15"/>
          <p:cNvSpPr>
            <a:spLocks noChangeArrowheads="1"/>
          </p:cNvSpPr>
          <p:nvPr/>
        </p:nvSpPr>
        <p:spPr bwMode="auto">
          <a:xfrm>
            <a:off x="6019800" y="1587500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0785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Rectangle 17"/>
          <p:cNvSpPr>
            <a:spLocks noChangeArrowheads="1"/>
          </p:cNvSpPr>
          <p:nvPr/>
        </p:nvSpPr>
        <p:spPr bwMode="auto">
          <a:xfrm>
            <a:off x="2613025" y="2632075"/>
            <a:ext cx="487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5140" name="Rectangle 18"/>
          <p:cNvSpPr>
            <a:spLocks noChangeArrowheads="1"/>
          </p:cNvSpPr>
          <p:nvPr/>
        </p:nvSpPr>
        <p:spPr bwMode="auto">
          <a:xfrm>
            <a:off x="6656388" y="2632075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5141" name="Rectangle 19"/>
          <p:cNvSpPr>
            <a:spLocks noChangeArrowheads="1"/>
          </p:cNvSpPr>
          <p:nvPr/>
        </p:nvSpPr>
        <p:spPr bwMode="auto">
          <a:xfrm>
            <a:off x="7485063" y="145097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7607300" y="1552575"/>
            <a:ext cx="201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7666038" y="187960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Rectangle 22"/>
          <p:cNvSpPr>
            <a:spLocks noChangeArrowheads="1"/>
          </p:cNvSpPr>
          <p:nvPr/>
        </p:nvSpPr>
        <p:spPr bwMode="auto">
          <a:xfrm>
            <a:off x="990600" y="3962400"/>
            <a:ext cx="6934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b="1" dirty="0">
                <a:solidFill>
                  <a:srgbClr val="006600"/>
                </a:solidFill>
              </a:rPr>
              <a:t> repeater </a:t>
            </a:r>
            <a:r>
              <a:rPr lang="en-US" dirty="0"/>
              <a:t>operates at the physical layer and forwards</a:t>
            </a:r>
          </a:p>
          <a:p>
            <a:r>
              <a:rPr lang="en-US" dirty="0"/>
              <a:t>everything between the two LANs.</a:t>
            </a:r>
          </a:p>
          <a:p>
            <a:endParaRPr lang="en-US" dirty="0"/>
          </a:p>
          <a:p>
            <a:r>
              <a:rPr lang="en-US" dirty="0"/>
              <a:t>LAN1 and LAN2 are in the same </a:t>
            </a:r>
            <a:r>
              <a:rPr lang="en-US" b="1" dirty="0">
                <a:solidFill>
                  <a:srgbClr val="800000"/>
                </a:solidFill>
              </a:rPr>
              <a:t>collision domain</a:t>
            </a:r>
            <a:r>
              <a:rPr lang="en-US" dirty="0"/>
              <a:t>.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 Repeaters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21170"/>
              </p:ext>
            </p:extLst>
          </p:nvPr>
        </p:nvGraphicFramePr>
        <p:xfrm>
          <a:off x="827584" y="1108100"/>
          <a:ext cx="6426200" cy="512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2807420" imgH="2762996" progId="Word.Document.8">
                  <p:embed/>
                </p:oleObj>
              </mc:Choice>
              <mc:Fallback>
                <p:oleObj name="Document" r:id="rId4" imgW="2807420" imgH="27629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08100"/>
                        <a:ext cx="6426200" cy="512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 Bridges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131840" y="3140968"/>
            <a:ext cx="1224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b="1" dirty="0">
                <a:solidFill>
                  <a:srgbClr val="800000"/>
                </a:solidFill>
              </a:rPr>
              <a:t>Bridge</a:t>
            </a:r>
          </a:p>
        </p:txBody>
      </p:sp>
      <p:sp>
        <p:nvSpPr>
          <p:cNvPr id="14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 Bridges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Operate at the data link layer.</a:t>
            </a:r>
          </a:p>
          <a:p>
            <a:pPr eaLnBrk="1" hangingPunct="1"/>
            <a:r>
              <a:rPr lang="en-US" sz="2800" b="1" dirty="0" smtClean="0">
                <a:solidFill>
                  <a:srgbClr val="800000"/>
                </a:solidFill>
              </a:rPr>
              <a:t>Bridges</a:t>
            </a:r>
            <a:r>
              <a:rPr lang="en-US" sz="2800" dirty="0" smtClean="0"/>
              <a:t> use </a:t>
            </a:r>
            <a:r>
              <a:rPr lang="en-US" sz="2800" dirty="0" smtClean="0">
                <a:solidFill>
                  <a:srgbClr val="0033CC"/>
                </a:solidFill>
              </a:rPr>
              <a:t>backward learning </a:t>
            </a:r>
            <a:r>
              <a:rPr lang="en-US" sz="2800" dirty="0" smtClean="0"/>
              <a:t>in recording source address on transmissions.</a:t>
            </a:r>
          </a:p>
          <a:p>
            <a:pPr eaLnBrk="1" hangingPunct="1"/>
            <a:r>
              <a:rPr lang="en-US" sz="2800" dirty="0" smtClean="0"/>
              <a:t>Unlike repeaters, bridges will not forward a frame onto another LAN segment if it knows about the location of the destination node.</a:t>
            </a:r>
          </a:p>
          <a:p>
            <a:pPr eaLnBrk="1" hangingPunct="1"/>
            <a:r>
              <a:rPr lang="en-US" sz="2800" dirty="0" smtClean="0">
                <a:solidFill>
                  <a:srgbClr val="800000"/>
                </a:solidFill>
              </a:rPr>
              <a:t>Bridge management gets more complicated when </a:t>
            </a:r>
            <a:r>
              <a:rPr lang="en-US" sz="2800" b="1" dirty="0" smtClean="0">
                <a:solidFill>
                  <a:srgbClr val="800000"/>
                </a:solidFill>
              </a:rPr>
              <a:t>loops </a:t>
            </a:r>
            <a:r>
              <a:rPr lang="en-US" sz="2800" dirty="0" smtClean="0">
                <a:solidFill>
                  <a:srgbClr val="800000"/>
                </a:solidFill>
              </a:rPr>
              <a:t>are possible in the frame route</a:t>
            </a:r>
            <a:r>
              <a:rPr lang="en-US" sz="2800" i="1" dirty="0" smtClean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2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5210175" y="4608513"/>
            <a:ext cx="2541588" cy="317500"/>
            <a:chOff x="674" y="3286"/>
            <a:chExt cx="1601" cy="200"/>
          </a:xfrm>
        </p:grpSpPr>
        <p:sp>
          <p:nvSpPr>
            <p:cNvPr id="7239" name="Line 3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4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Line 5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2425" y="2124075"/>
            <a:ext cx="1530350" cy="70485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52425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011613" y="2908300"/>
            <a:ext cx="83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800000"/>
                </a:solidFill>
              </a:rPr>
              <a:t>Bridge</a:t>
            </a: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752475" y="2401888"/>
            <a:ext cx="8429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35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024688" y="2136775"/>
            <a:ext cx="1530350" cy="70326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024688" y="3951288"/>
            <a:ext cx="1530350" cy="703262"/>
          </a:xfrm>
          <a:prstGeom prst="rect">
            <a:avLst/>
          </a:prstGeom>
          <a:solidFill>
            <a:schemeClr val="bg1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7424738" y="2413000"/>
            <a:ext cx="8429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000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7591425" y="3006725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4358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3" name="Rectangle 16"/>
          <p:cNvSpPr>
            <a:spLocks noChangeArrowheads="1"/>
          </p:cNvSpPr>
          <p:nvPr/>
        </p:nvSpPr>
        <p:spPr bwMode="auto">
          <a:xfrm>
            <a:off x="4460875" y="3951288"/>
            <a:ext cx="1528763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7"/>
          <p:cNvSpPr>
            <a:spLocks noChangeArrowheads="1"/>
          </p:cNvSpPr>
          <p:nvPr/>
        </p:nvSpPr>
        <p:spPr bwMode="auto">
          <a:xfrm>
            <a:off x="4870450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5" name="Rectangle 18"/>
          <p:cNvSpPr>
            <a:spLocks noChangeArrowheads="1"/>
          </p:cNvSpPr>
          <p:nvPr/>
        </p:nvSpPr>
        <p:spPr bwMode="auto">
          <a:xfrm>
            <a:off x="2919413" y="3951288"/>
            <a:ext cx="1530350" cy="70326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3328988" y="4202113"/>
            <a:ext cx="8159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Physical</a:t>
            </a:r>
            <a:endParaRPr lang="en-US" sz="2000"/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3646488" y="46291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3646488" y="45100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3646488" y="439102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Rectangle 23"/>
          <p:cNvSpPr>
            <a:spLocks noChangeArrowheads="1"/>
          </p:cNvSpPr>
          <p:nvPr/>
        </p:nvSpPr>
        <p:spPr bwMode="auto">
          <a:xfrm>
            <a:off x="3646488" y="427196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Rectangle 24"/>
          <p:cNvSpPr>
            <a:spLocks noChangeArrowheads="1"/>
          </p:cNvSpPr>
          <p:nvPr/>
        </p:nvSpPr>
        <p:spPr bwMode="auto">
          <a:xfrm>
            <a:off x="3646488" y="415290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3646488" y="403383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Rectangle 26"/>
          <p:cNvSpPr>
            <a:spLocks noChangeArrowheads="1"/>
          </p:cNvSpPr>
          <p:nvPr/>
        </p:nvSpPr>
        <p:spPr bwMode="auto">
          <a:xfrm>
            <a:off x="3646488" y="3914775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Rectangle 27"/>
          <p:cNvSpPr>
            <a:spLocks noChangeArrowheads="1"/>
          </p:cNvSpPr>
          <p:nvPr/>
        </p:nvSpPr>
        <p:spPr bwMode="auto">
          <a:xfrm>
            <a:off x="3646488" y="3795713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Rectangle 28"/>
          <p:cNvSpPr>
            <a:spLocks noChangeArrowheads="1"/>
          </p:cNvSpPr>
          <p:nvPr/>
        </p:nvSpPr>
        <p:spPr bwMode="auto">
          <a:xfrm>
            <a:off x="3646488" y="3676650"/>
            <a:ext cx="28575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Rectangle 29"/>
          <p:cNvSpPr>
            <a:spLocks noChangeArrowheads="1"/>
          </p:cNvSpPr>
          <p:nvPr/>
        </p:nvSpPr>
        <p:spPr bwMode="auto">
          <a:xfrm>
            <a:off x="3646488" y="3557588"/>
            <a:ext cx="28575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Rectangle 30"/>
          <p:cNvSpPr>
            <a:spLocks noChangeArrowheads="1"/>
          </p:cNvSpPr>
          <p:nvPr/>
        </p:nvSpPr>
        <p:spPr bwMode="auto">
          <a:xfrm>
            <a:off x="37353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544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Rectangle 32"/>
          <p:cNvSpPr>
            <a:spLocks noChangeArrowheads="1"/>
          </p:cNvSpPr>
          <p:nvPr/>
        </p:nvSpPr>
        <p:spPr bwMode="auto">
          <a:xfrm>
            <a:off x="39735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Rectangle 33"/>
          <p:cNvSpPr>
            <a:spLocks noChangeArrowheads="1"/>
          </p:cNvSpPr>
          <p:nvPr/>
        </p:nvSpPr>
        <p:spPr bwMode="auto">
          <a:xfrm>
            <a:off x="40925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Rectangle 34"/>
          <p:cNvSpPr>
            <a:spLocks noChangeArrowheads="1"/>
          </p:cNvSpPr>
          <p:nvPr/>
        </p:nvSpPr>
        <p:spPr bwMode="auto">
          <a:xfrm>
            <a:off x="42116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Rectangle 35"/>
          <p:cNvSpPr>
            <a:spLocks noChangeArrowheads="1"/>
          </p:cNvSpPr>
          <p:nvPr/>
        </p:nvSpPr>
        <p:spPr bwMode="auto">
          <a:xfrm>
            <a:off x="433070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Rectangle 36"/>
          <p:cNvSpPr>
            <a:spLocks noChangeArrowheads="1"/>
          </p:cNvSpPr>
          <p:nvPr/>
        </p:nvSpPr>
        <p:spPr bwMode="auto">
          <a:xfrm>
            <a:off x="444976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Rectangle 37"/>
          <p:cNvSpPr>
            <a:spLocks noChangeArrowheads="1"/>
          </p:cNvSpPr>
          <p:nvPr/>
        </p:nvSpPr>
        <p:spPr bwMode="auto">
          <a:xfrm>
            <a:off x="456882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Rectangle 38"/>
          <p:cNvSpPr>
            <a:spLocks noChangeArrowheads="1"/>
          </p:cNvSpPr>
          <p:nvPr/>
        </p:nvSpPr>
        <p:spPr bwMode="auto">
          <a:xfrm>
            <a:off x="468788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9"/>
          <p:cNvSpPr>
            <a:spLocks noChangeArrowheads="1"/>
          </p:cNvSpPr>
          <p:nvPr/>
        </p:nvSpPr>
        <p:spPr bwMode="auto">
          <a:xfrm>
            <a:off x="4806950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Rectangle 40"/>
          <p:cNvSpPr>
            <a:spLocks noChangeArrowheads="1"/>
          </p:cNvSpPr>
          <p:nvPr/>
        </p:nvSpPr>
        <p:spPr bwMode="auto">
          <a:xfrm>
            <a:off x="4926013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Rectangle 41"/>
          <p:cNvSpPr>
            <a:spLocks noChangeArrowheads="1"/>
          </p:cNvSpPr>
          <p:nvPr/>
        </p:nvSpPr>
        <p:spPr bwMode="auto">
          <a:xfrm>
            <a:off x="5045075" y="3527425"/>
            <a:ext cx="30163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Rectangle 42"/>
          <p:cNvSpPr>
            <a:spLocks noChangeArrowheads="1"/>
          </p:cNvSpPr>
          <p:nvPr/>
        </p:nvSpPr>
        <p:spPr bwMode="auto">
          <a:xfrm>
            <a:off x="5164138" y="35274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0" name="Rectangle 43"/>
          <p:cNvSpPr>
            <a:spLocks noChangeArrowheads="1"/>
          </p:cNvSpPr>
          <p:nvPr/>
        </p:nvSpPr>
        <p:spPr bwMode="auto">
          <a:xfrm>
            <a:off x="5208588" y="36020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1" name="Rectangle 44"/>
          <p:cNvSpPr>
            <a:spLocks noChangeArrowheads="1"/>
          </p:cNvSpPr>
          <p:nvPr/>
        </p:nvSpPr>
        <p:spPr bwMode="auto">
          <a:xfrm>
            <a:off x="5208588" y="372110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5208588" y="384016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3" name="Rectangle 46"/>
          <p:cNvSpPr>
            <a:spLocks noChangeArrowheads="1"/>
          </p:cNvSpPr>
          <p:nvPr/>
        </p:nvSpPr>
        <p:spPr bwMode="auto">
          <a:xfrm>
            <a:off x="5208588" y="395922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4" name="Rectangle 47"/>
          <p:cNvSpPr>
            <a:spLocks noChangeArrowheads="1"/>
          </p:cNvSpPr>
          <p:nvPr/>
        </p:nvSpPr>
        <p:spPr bwMode="auto">
          <a:xfrm>
            <a:off x="5208588" y="407828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5" name="Rectangle 48"/>
          <p:cNvSpPr>
            <a:spLocks noChangeArrowheads="1"/>
          </p:cNvSpPr>
          <p:nvPr/>
        </p:nvSpPr>
        <p:spPr bwMode="auto">
          <a:xfrm>
            <a:off x="5208588" y="4197350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6" name="Rectangle 49"/>
          <p:cNvSpPr>
            <a:spLocks noChangeArrowheads="1"/>
          </p:cNvSpPr>
          <p:nvPr/>
        </p:nvSpPr>
        <p:spPr bwMode="auto">
          <a:xfrm>
            <a:off x="5208588" y="4316413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7" name="Rectangle 50"/>
          <p:cNvSpPr>
            <a:spLocks noChangeArrowheads="1"/>
          </p:cNvSpPr>
          <p:nvPr/>
        </p:nvSpPr>
        <p:spPr bwMode="auto">
          <a:xfrm>
            <a:off x="5208588" y="4435475"/>
            <a:ext cx="30162" cy="301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8" name="Rectangle 51"/>
          <p:cNvSpPr>
            <a:spLocks noChangeArrowheads="1"/>
          </p:cNvSpPr>
          <p:nvPr/>
        </p:nvSpPr>
        <p:spPr bwMode="auto">
          <a:xfrm>
            <a:off x="5208588" y="4554538"/>
            <a:ext cx="301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9" name="Rectangle 52"/>
          <p:cNvSpPr>
            <a:spLocks noChangeArrowheads="1"/>
          </p:cNvSpPr>
          <p:nvPr/>
        </p:nvSpPr>
        <p:spPr bwMode="auto">
          <a:xfrm>
            <a:off x="919163" y="3001963"/>
            <a:ext cx="495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LLC</a:t>
            </a:r>
            <a:endParaRPr lang="en-US" sz="2000"/>
          </a:p>
        </p:txBody>
      </p:sp>
      <p:sp>
        <p:nvSpPr>
          <p:cNvPr id="7220" name="Rectangle 53"/>
          <p:cNvSpPr>
            <a:spLocks noChangeArrowheads="1"/>
          </p:cNvSpPr>
          <p:nvPr/>
        </p:nvSpPr>
        <p:spPr bwMode="auto">
          <a:xfrm>
            <a:off x="2919413" y="3395663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1" name="Rectangle 54"/>
          <p:cNvSpPr>
            <a:spLocks noChangeArrowheads="1"/>
          </p:cNvSpPr>
          <p:nvPr/>
        </p:nvSpPr>
        <p:spPr bwMode="auto">
          <a:xfrm>
            <a:off x="3432175" y="3609975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2" name="Rectangle 55"/>
          <p:cNvSpPr>
            <a:spLocks noChangeArrowheads="1"/>
          </p:cNvSpPr>
          <p:nvPr/>
        </p:nvSpPr>
        <p:spPr bwMode="auto">
          <a:xfrm>
            <a:off x="4460875" y="3395663"/>
            <a:ext cx="1528763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3" name="Rectangle 56"/>
          <p:cNvSpPr>
            <a:spLocks noChangeArrowheads="1"/>
          </p:cNvSpPr>
          <p:nvPr/>
        </p:nvSpPr>
        <p:spPr bwMode="auto">
          <a:xfrm>
            <a:off x="4989513" y="360997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4" name="Rectangle 57"/>
          <p:cNvSpPr>
            <a:spLocks noChangeArrowheads="1"/>
          </p:cNvSpPr>
          <p:nvPr/>
        </p:nvSpPr>
        <p:spPr bwMode="auto">
          <a:xfrm>
            <a:off x="352425" y="33940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Rectangle 58"/>
          <p:cNvSpPr>
            <a:spLocks noChangeArrowheads="1"/>
          </p:cNvSpPr>
          <p:nvPr/>
        </p:nvSpPr>
        <p:spPr bwMode="auto">
          <a:xfrm>
            <a:off x="868363" y="3590925"/>
            <a:ext cx="57943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6" name="Rectangle 59"/>
          <p:cNvSpPr>
            <a:spLocks noChangeArrowheads="1"/>
          </p:cNvSpPr>
          <p:nvPr/>
        </p:nvSpPr>
        <p:spPr bwMode="auto">
          <a:xfrm>
            <a:off x="7023100" y="3397250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Rectangle 60"/>
          <p:cNvSpPr>
            <a:spLocks noChangeArrowheads="1"/>
          </p:cNvSpPr>
          <p:nvPr/>
        </p:nvSpPr>
        <p:spPr bwMode="auto">
          <a:xfrm>
            <a:off x="7553325" y="3589338"/>
            <a:ext cx="57943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MAC</a:t>
            </a:r>
            <a:endParaRPr lang="en-US" sz="2000"/>
          </a:p>
        </p:txBody>
      </p:sp>
      <p:sp>
        <p:nvSpPr>
          <p:cNvPr id="7228" name="Rectangle 61"/>
          <p:cNvSpPr>
            <a:spLocks noChangeArrowheads="1"/>
          </p:cNvSpPr>
          <p:nvPr/>
        </p:nvSpPr>
        <p:spPr bwMode="auto">
          <a:xfrm>
            <a:off x="352425" y="2835275"/>
            <a:ext cx="1530350" cy="5429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Rectangle 62"/>
          <p:cNvSpPr>
            <a:spLocks noChangeArrowheads="1"/>
          </p:cNvSpPr>
          <p:nvPr/>
        </p:nvSpPr>
        <p:spPr bwMode="auto">
          <a:xfrm>
            <a:off x="7023100" y="2851150"/>
            <a:ext cx="1530350" cy="54133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30" name="Group 63"/>
          <p:cNvGrpSpPr>
            <a:grpSpLocks/>
          </p:cNvGrpSpPr>
          <p:nvPr/>
        </p:nvGrpSpPr>
        <p:grpSpPr bwMode="auto">
          <a:xfrm>
            <a:off x="1116013" y="4622800"/>
            <a:ext cx="2541587" cy="317500"/>
            <a:chOff x="674" y="3286"/>
            <a:chExt cx="1601" cy="200"/>
          </a:xfrm>
        </p:grpSpPr>
        <p:sp>
          <p:nvSpPr>
            <p:cNvPr id="7236" name="Line 64"/>
            <p:cNvSpPr>
              <a:spLocks noChangeShapeType="1"/>
            </p:cNvSpPr>
            <p:nvPr/>
          </p:nvSpPr>
          <p:spPr bwMode="auto">
            <a:xfrm>
              <a:off x="2274" y="3286"/>
              <a:ext cx="1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65"/>
            <p:cNvSpPr>
              <a:spLocks noChangeShapeType="1"/>
            </p:cNvSpPr>
            <p:nvPr/>
          </p:nvSpPr>
          <p:spPr bwMode="auto">
            <a:xfrm flipH="1">
              <a:off x="675" y="3474"/>
              <a:ext cx="1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66"/>
            <p:cNvSpPr>
              <a:spLocks noChangeShapeType="1"/>
            </p:cNvSpPr>
            <p:nvPr/>
          </p:nvSpPr>
          <p:spPr bwMode="auto">
            <a:xfrm flipH="1" flipV="1">
              <a:off x="674" y="3312"/>
              <a:ext cx="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32" name="Rectangle 70"/>
          <p:cNvSpPr>
            <a:spLocks noChangeArrowheads="1"/>
          </p:cNvSpPr>
          <p:nvPr/>
        </p:nvSpPr>
        <p:spPr bwMode="auto">
          <a:xfrm>
            <a:off x="685800" y="5029200"/>
            <a:ext cx="7772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/>
              <a:t>A bridge is a store and forward device that </a:t>
            </a:r>
            <a:r>
              <a:rPr lang="en-US" sz="2000" b="1" dirty="0">
                <a:solidFill>
                  <a:srgbClr val="800000"/>
                </a:solidFill>
                <a:latin typeface="Comic Sans MS" pitchFamily="66" charset="0"/>
              </a:rPr>
              <a:t>separates</a:t>
            </a:r>
            <a:r>
              <a:rPr lang="en-US" sz="2000" dirty="0"/>
              <a:t> collision domains.</a:t>
            </a:r>
          </a:p>
        </p:txBody>
      </p:sp>
      <p:sp>
        <p:nvSpPr>
          <p:cNvPr id="621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8953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805113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882650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3059545" y="28448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966788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54450" y="2517775"/>
            <a:ext cx="1739900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6815138" y="2517775"/>
            <a:ext cx="1719262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63625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066925" y="1476375"/>
            <a:ext cx="363538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2151063" y="157797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47900" y="1905000"/>
            <a:ext cx="1588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Arc 13"/>
          <p:cNvSpPr>
            <a:spLocks/>
          </p:cNvSpPr>
          <p:nvPr/>
        </p:nvSpPr>
        <p:spPr bwMode="auto">
          <a:xfrm>
            <a:off x="2479675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Arc 14"/>
          <p:cNvSpPr>
            <a:spLocks/>
          </p:cNvSpPr>
          <p:nvPr/>
        </p:nvSpPr>
        <p:spPr bwMode="auto">
          <a:xfrm>
            <a:off x="3538538" y="2517775"/>
            <a:ext cx="409575" cy="430213"/>
          </a:xfrm>
          <a:custGeom>
            <a:avLst/>
            <a:gdLst>
              <a:gd name="T0" fmla="*/ 409575 w 21683"/>
              <a:gd name="T1" fmla="*/ 0 h 21679"/>
              <a:gd name="T2" fmla="*/ 0 w 21683"/>
              <a:gd name="T3" fmla="*/ 430213 h 21679"/>
              <a:gd name="T4" fmla="*/ 1568 w 21683"/>
              <a:gd name="T5" fmla="*/ 1568 h 21679"/>
              <a:gd name="T6" fmla="*/ 0 60000 65536"/>
              <a:gd name="T7" fmla="*/ 0 60000 65536"/>
              <a:gd name="T8" fmla="*/ 0 60000 65536"/>
              <a:gd name="T9" fmla="*/ 0 w 21683"/>
              <a:gd name="T10" fmla="*/ 0 h 21679"/>
              <a:gd name="T11" fmla="*/ 21683 w 21683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3" h="21679" fill="none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</a:path>
              <a:path w="21683" h="21679" stroke="0" extrusionOk="0">
                <a:moveTo>
                  <a:pt x="21682" y="0"/>
                </a:moveTo>
                <a:cubicBezTo>
                  <a:pt x="21682" y="26"/>
                  <a:pt x="21683" y="52"/>
                  <a:pt x="21683" y="79"/>
                </a:cubicBezTo>
                <a:cubicBezTo>
                  <a:pt x="21683" y="12008"/>
                  <a:pt x="12012" y="21679"/>
                  <a:pt x="83" y="21679"/>
                </a:cubicBezTo>
                <a:cubicBezTo>
                  <a:pt x="55" y="21679"/>
                  <a:pt x="27" y="21678"/>
                  <a:pt x="0" y="21678"/>
                </a:cubicBezTo>
                <a:lnTo>
                  <a:pt x="83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5784850" y="2743200"/>
            <a:ext cx="739775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6045633" y="28448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211" name="Arc 17"/>
          <p:cNvSpPr>
            <a:spLocks/>
          </p:cNvSpPr>
          <p:nvPr/>
        </p:nvSpPr>
        <p:spPr bwMode="auto">
          <a:xfrm>
            <a:off x="5459413" y="2517775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Arc 18"/>
          <p:cNvSpPr>
            <a:spLocks/>
          </p:cNvSpPr>
          <p:nvPr/>
        </p:nvSpPr>
        <p:spPr bwMode="auto">
          <a:xfrm>
            <a:off x="6519863" y="2517775"/>
            <a:ext cx="409575" cy="430213"/>
          </a:xfrm>
          <a:custGeom>
            <a:avLst/>
            <a:gdLst>
              <a:gd name="T0" fmla="*/ 409575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4799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5640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>
            <a:off x="4660900" y="1909763"/>
            <a:ext cx="1588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6889750" y="1481138"/>
            <a:ext cx="365125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6973888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7072313" y="1909763"/>
            <a:ext cx="1587" cy="636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8066088" y="1470025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8150225" y="1571625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8247063" y="1898650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2543870" y="3530600"/>
            <a:ext cx="13080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2516188" y="3481388"/>
            <a:ext cx="1468437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30"/>
          <p:cNvSpPr>
            <a:spLocks noChangeArrowheads="1"/>
          </p:cNvSpPr>
          <p:nvPr/>
        </p:nvSpPr>
        <p:spPr bwMode="auto">
          <a:xfrm>
            <a:off x="2505075" y="3835400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2505075" y="408146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Rectangle 32"/>
          <p:cNvSpPr>
            <a:spLocks noChangeArrowheads="1"/>
          </p:cNvSpPr>
          <p:nvPr/>
        </p:nvSpPr>
        <p:spPr bwMode="auto">
          <a:xfrm>
            <a:off x="2505075" y="4329113"/>
            <a:ext cx="1468438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2505075" y="4576763"/>
            <a:ext cx="1468438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2505075" y="4822825"/>
            <a:ext cx="1468438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5436096" y="3535363"/>
            <a:ext cx="1365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5464175" y="3482975"/>
            <a:ext cx="1470025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Rectangle 37"/>
          <p:cNvSpPr>
            <a:spLocks noChangeArrowheads="1"/>
          </p:cNvSpPr>
          <p:nvPr/>
        </p:nvSpPr>
        <p:spPr bwMode="auto">
          <a:xfrm>
            <a:off x="5464175" y="3835400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5464175" y="408146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39"/>
          <p:cNvSpPr>
            <a:spLocks noChangeArrowheads="1"/>
          </p:cNvSpPr>
          <p:nvPr/>
        </p:nvSpPr>
        <p:spPr bwMode="auto">
          <a:xfrm>
            <a:off x="5464175" y="4329113"/>
            <a:ext cx="1470025" cy="239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5464175" y="4576763"/>
            <a:ext cx="1470025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5464175" y="4822825"/>
            <a:ext cx="1470025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42"/>
          <p:cNvSpPr>
            <a:spLocks noChangeShapeType="1"/>
          </p:cNvSpPr>
          <p:nvPr/>
        </p:nvSpPr>
        <p:spPr bwMode="auto">
          <a:xfrm flipH="1">
            <a:off x="3260725" y="3476625"/>
            <a:ext cx="11113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43"/>
          <p:cNvSpPr>
            <a:spLocks noChangeShapeType="1"/>
          </p:cNvSpPr>
          <p:nvPr/>
        </p:nvSpPr>
        <p:spPr bwMode="auto">
          <a:xfrm>
            <a:off x="6213475" y="3476625"/>
            <a:ext cx="1588" cy="1589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Rectangle 44"/>
          <p:cNvSpPr>
            <a:spLocks noChangeArrowheads="1"/>
          </p:cNvSpPr>
          <p:nvPr/>
        </p:nvSpPr>
        <p:spPr bwMode="auto">
          <a:xfrm>
            <a:off x="2267744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port 1</a:t>
            </a:r>
            <a:endParaRPr lang="en-US" sz="2000" dirty="0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66712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0" name="Rectangle 46"/>
          <p:cNvSpPr>
            <a:spLocks noChangeArrowheads="1"/>
          </p:cNvSpPr>
          <p:nvPr/>
        </p:nvSpPr>
        <p:spPr bwMode="auto">
          <a:xfrm>
            <a:off x="5235575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8241" name="Rectangle 47"/>
          <p:cNvSpPr>
            <a:spLocks noChangeArrowheads="1"/>
          </p:cNvSpPr>
          <p:nvPr/>
        </p:nvSpPr>
        <p:spPr bwMode="auto">
          <a:xfrm>
            <a:off x="6667500" y="3014663"/>
            <a:ext cx="5286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8242" name="Rectangle 48"/>
          <p:cNvSpPr>
            <a:spLocks noChangeArrowheads="1"/>
          </p:cNvSpPr>
          <p:nvPr/>
        </p:nvSpPr>
        <p:spPr bwMode="auto">
          <a:xfrm>
            <a:off x="11509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8243" name="Rectangle 49"/>
          <p:cNvSpPr>
            <a:spLocks noChangeArrowheads="1"/>
          </p:cNvSpPr>
          <p:nvPr/>
        </p:nvSpPr>
        <p:spPr bwMode="auto">
          <a:xfrm>
            <a:off x="44275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8244" name="Rectangle 50"/>
          <p:cNvSpPr>
            <a:spLocks noChangeArrowheads="1"/>
          </p:cNvSpPr>
          <p:nvPr/>
        </p:nvSpPr>
        <p:spPr bwMode="auto">
          <a:xfrm>
            <a:off x="7526338" y="2628900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6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933450" y="2520950"/>
            <a:ext cx="1738313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841625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922338" y="1481138"/>
            <a:ext cx="363537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3077008" y="2847975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006475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3889375" y="2520950"/>
            <a:ext cx="173672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6845300" y="2520950"/>
            <a:ext cx="1730375" cy="1588"/>
          </a:xfrm>
          <a:prstGeom prst="line">
            <a:avLst/>
          </a:prstGeom>
          <a:noFill/>
          <a:ln w="523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>
            <a:off x="1103313" y="1909763"/>
            <a:ext cx="1587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105025" y="1481138"/>
            <a:ext cx="363538" cy="423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2189163" y="158273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>
            <a:off x="2286000" y="1909763"/>
            <a:ext cx="1588" cy="633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Arc 13"/>
          <p:cNvSpPr>
            <a:spLocks/>
          </p:cNvSpPr>
          <p:nvPr/>
        </p:nvSpPr>
        <p:spPr bwMode="auto">
          <a:xfrm>
            <a:off x="2516188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Arc 14"/>
          <p:cNvSpPr>
            <a:spLocks/>
          </p:cNvSpPr>
          <p:nvPr/>
        </p:nvSpPr>
        <p:spPr bwMode="auto">
          <a:xfrm>
            <a:off x="3575050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5816600" y="2746375"/>
            <a:ext cx="738188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6093258" y="2847975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9235" name="Arc 17"/>
          <p:cNvSpPr>
            <a:spLocks/>
          </p:cNvSpPr>
          <p:nvPr/>
        </p:nvSpPr>
        <p:spPr bwMode="auto">
          <a:xfrm>
            <a:off x="5491163" y="2520950"/>
            <a:ext cx="311150" cy="449263"/>
          </a:xfrm>
          <a:custGeom>
            <a:avLst/>
            <a:gdLst>
              <a:gd name="T0" fmla="*/ 309565 w 21600"/>
              <a:gd name="T1" fmla="*/ 449263 h 21675"/>
              <a:gd name="T2" fmla="*/ 0 w 21600"/>
              <a:gd name="T3" fmla="*/ 0 h 21675"/>
              <a:gd name="T4" fmla="*/ 311150 w 21600"/>
              <a:gd name="T5" fmla="*/ 1555 h 21675"/>
              <a:gd name="T6" fmla="*/ 0 60000 65536"/>
              <a:gd name="T7" fmla="*/ 0 60000 65536"/>
              <a:gd name="T8" fmla="*/ 0 60000 65536"/>
              <a:gd name="T9" fmla="*/ 0 w 21600"/>
              <a:gd name="T10" fmla="*/ 0 h 21675"/>
              <a:gd name="T11" fmla="*/ 21600 w 21600"/>
              <a:gd name="T12" fmla="*/ 21675 h 216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5" fill="none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</a:path>
              <a:path w="21600" h="21675" stroke="0" extrusionOk="0">
                <a:moveTo>
                  <a:pt x="21490" y="21674"/>
                </a:moveTo>
                <a:cubicBezTo>
                  <a:pt x="9603" y="21614"/>
                  <a:pt x="0" y="11961"/>
                  <a:pt x="0" y="75"/>
                </a:cubicBezTo>
                <a:cubicBezTo>
                  <a:pt x="-1" y="50"/>
                  <a:pt x="0" y="25"/>
                  <a:pt x="0" y="0"/>
                </a:cubicBezTo>
                <a:lnTo>
                  <a:pt x="21600" y="7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Arc 18"/>
          <p:cNvSpPr>
            <a:spLocks/>
          </p:cNvSpPr>
          <p:nvPr/>
        </p:nvSpPr>
        <p:spPr bwMode="auto">
          <a:xfrm>
            <a:off x="6550025" y="2520950"/>
            <a:ext cx="407988" cy="430213"/>
          </a:xfrm>
          <a:custGeom>
            <a:avLst/>
            <a:gdLst>
              <a:gd name="T0" fmla="*/ 407988 w 21600"/>
              <a:gd name="T1" fmla="*/ 0 h 21679"/>
              <a:gd name="T2" fmla="*/ 0 w 21600"/>
              <a:gd name="T3" fmla="*/ 430213 h 21679"/>
              <a:gd name="T4" fmla="*/ 0 w 21600"/>
              <a:gd name="T5" fmla="*/ 1568 h 21679"/>
              <a:gd name="T6" fmla="*/ 0 60000 65536"/>
              <a:gd name="T7" fmla="*/ 0 60000 65536"/>
              <a:gd name="T8" fmla="*/ 0 60000 65536"/>
              <a:gd name="T9" fmla="*/ 0 w 21600"/>
              <a:gd name="T10" fmla="*/ 0 h 21679"/>
              <a:gd name="T11" fmla="*/ 21600 w 21600"/>
              <a:gd name="T12" fmla="*/ 21679 h 216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9" fill="none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</a:path>
              <a:path w="21600" h="21679" stroke="0" extrusionOk="0">
                <a:moveTo>
                  <a:pt x="21599" y="0"/>
                </a:moveTo>
                <a:cubicBezTo>
                  <a:pt x="21599" y="26"/>
                  <a:pt x="21600" y="52"/>
                  <a:pt x="21600" y="79"/>
                </a:cubicBezTo>
                <a:cubicBezTo>
                  <a:pt x="21600" y="12008"/>
                  <a:pt x="11929" y="21678"/>
                  <a:pt x="0" y="21679"/>
                </a:cubicBezTo>
                <a:lnTo>
                  <a:pt x="0" y="7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51326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0"/>
          <p:cNvSpPr>
            <a:spLocks noChangeArrowheads="1"/>
          </p:cNvSpPr>
          <p:nvPr/>
        </p:nvSpPr>
        <p:spPr bwMode="auto">
          <a:xfrm>
            <a:off x="459740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>
            <a:off x="469423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2"/>
          <p:cNvSpPr>
            <a:spLocks noChangeArrowheads="1"/>
          </p:cNvSpPr>
          <p:nvPr/>
        </p:nvSpPr>
        <p:spPr bwMode="auto">
          <a:xfrm>
            <a:off x="6919913" y="1485900"/>
            <a:ext cx="363537" cy="423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Rectangle 23"/>
          <p:cNvSpPr>
            <a:spLocks noChangeArrowheads="1"/>
          </p:cNvSpPr>
          <p:nvPr/>
        </p:nvSpPr>
        <p:spPr bwMode="auto">
          <a:xfrm>
            <a:off x="7004050" y="1587500"/>
            <a:ext cx="279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9242" name="Line 24"/>
          <p:cNvSpPr>
            <a:spLocks noChangeShapeType="1"/>
          </p:cNvSpPr>
          <p:nvPr/>
        </p:nvSpPr>
        <p:spPr bwMode="auto">
          <a:xfrm>
            <a:off x="7100888" y="19145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Rectangle 25"/>
          <p:cNvSpPr>
            <a:spLocks noChangeArrowheads="1"/>
          </p:cNvSpPr>
          <p:nvPr/>
        </p:nvSpPr>
        <p:spPr bwMode="auto">
          <a:xfrm>
            <a:off x="8094663" y="1474788"/>
            <a:ext cx="363537" cy="422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Rectangle 26"/>
          <p:cNvSpPr>
            <a:spLocks noChangeArrowheads="1"/>
          </p:cNvSpPr>
          <p:nvPr/>
        </p:nvSpPr>
        <p:spPr bwMode="auto">
          <a:xfrm>
            <a:off x="8178800" y="1576388"/>
            <a:ext cx="279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>
            <a:off x="8275638" y="1901825"/>
            <a:ext cx="1587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Rectangle 28"/>
          <p:cNvSpPr>
            <a:spLocks noChangeArrowheads="1"/>
          </p:cNvSpPr>
          <p:nvPr/>
        </p:nvSpPr>
        <p:spPr bwMode="auto">
          <a:xfrm>
            <a:off x="2514067" y="3532188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</a:t>
            </a:r>
            <a:r>
              <a:rPr lang="en-US" sz="1500" dirty="0" smtClean="0">
                <a:solidFill>
                  <a:srgbClr val="000000"/>
                </a:solidFill>
              </a:rPr>
              <a:t>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47" name="Rectangle 29"/>
          <p:cNvSpPr>
            <a:spLocks noChangeArrowheads="1"/>
          </p:cNvSpPr>
          <p:nvPr/>
        </p:nvSpPr>
        <p:spPr bwMode="auto">
          <a:xfrm>
            <a:off x="2540000" y="3482975"/>
            <a:ext cx="1466850" cy="347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Rectangle 30"/>
          <p:cNvSpPr>
            <a:spLocks noChangeArrowheads="1"/>
          </p:cNvSpPr>
          <p:nvPr/>
        </p:nvSpPr>
        <p:spPr bwMode="auto">
          <a:xfrm>
            <a:off x="2541588" y="3836988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Rectangle 31"/>
          <p:cNvSpPr>
            <a:spLocks noChangeArrowheads="1"/>
          </p:cNvSpPr>
          <p:nvPr/>
        </p:nvSpPr>
        <p:spPr bwMode="auto">
          <a:xfrm>
            <a:off x="2541588" y="4083050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32"/>
          <p:cNvSpPr>
            <a:spLocks noChangeArrowheads="1"/>
          </p:cNvSpPr>
          <p:nvPr/>
        </p:nvSpPr>
        <p:spPr bwMode="auto">
          <a:xfrm>
            <a:off x="2541588" y="4330700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3"/>
          <p:cNvSpPr>
            <a:spLocks noChangeArrowheads="1"/>
          </p:cNvSpPr>
          <p:nvPr/>
        </p:nvSpPr>
        <p:spPr bwMode="auto">
          <a:xfrm>
            <a:off x="2541588" y="4576763"/>
            <a:ext cx="1466850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4"/>
          <p:cNvSpPr>
            <a:spLocks noChangeArrowheads="1"/>
          </p:cNvSpPr>
          <p:nvPr/>
        </p:nvSpPr>
        <p:spPr bwMode="auto">
          <a:xfrm>
            <a:off x="2541588" y="4822825"/>
            <a:ext cx="1466850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Rectangle 35"/>
          <p:cNvSpPr>
            <a:spLocks noChangeArrowheads="1"/>
          </p:cNvSpPr>
          <p:nvPr/>
        </p:nvSpPr>
        <p:spPr bwMode="auto">
          <a:xfrm>
            <a:off x="5501742" y="3536950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</a:t>
            </a:r>
            <a:r>
              <a:rPr lang="en-US" sz="1500" dirty="0" smtClean="0">
                <a:solidFill>
                  <a:srgbClr val="000000"/>
                </a:solidFill>
              </a:rPr>
              <a:t>  </a:t>
            </a:r>
            <a:r>
              <a:rPr lang="en-US" sz="1500" dirty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9254" name="Rectangle 36"/>
          <p:cNvSpPr>
            <a:spLocks noChangeArrowheads="1"/>
          </p:cNvSpPr>
          <p:nvPr/>
        </p:nvSpPr>
        <p:spPr bwMode="auto">
          <a:xfrm>
            <a:off x="5497513" y="3484563"/>
            <a:ext cx="1465262" cy="3476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Rectangle 37"/>
          <p:cNvSpPr>
            <a:spLocks noChangeArrowheads="1"/>
          </p:cNvSpPr>
          <p:nvPr/>
        </p:nvSpPr>
        <p:spPr bwMode="auto">
          <a:xfrm>
            <a:off x="5497513" y="3836988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38"/>
          <p:cNvSpPr>
            <a:spLocks noChangeArrowheads="1"/>
          </p:cNvSpPr>
          <p:nvPr/>
        </p:nvSpPr>
        <p:spPr bwMode="auto">
          <a:xfrm>
            <a:off x="5497513" y="4083050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Rectangle 39"/>
          <p:cNvSpPr>
            <a:spLocks noChangeArrowheads="1"/>
          </p:cNvSpPr>
          <p:nvPr/>
        </p:nvSpPr>
        <p:spPr bwMode="auto">
          <a:xfrm>
            <a:off x="5497513" y="4330700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Rectangle 40"/>
          <p:cNvSpPr>
            <a:spLocks noChangeArrowheads="1"/>
          </p:cNvSpPr>
          <p:nvPr/>
        </p:nvSpPr>
        <p:spPr bwMode="auto">
          <a:xfrm>
            <a:off x="5497513" y="4576763"/>
            <a:ext cx="1465262" cy="238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Rectangle 41"/>
          <p:cNvSpPr>
            <a:spLocks noChangeArrowheads="1"/>
          </p:cNvSpPr>
          <p:nvPr/>
        </p:nvSpPr>
        <p:spPr bwMode="auto">
          <a:xfrm>
            <a:off x="5497513" y="4822825"/>
            <a:ext cx="1465262" cy="2397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>
            <a:off x="3268663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3"/>
          <p:cNvSpPr>
            <a:spLocks noChangeShapeType="1"/>
          </p:cNvSpPr>
          <p:nvPr/>
        </p:nvSpPr>
        <p:spPr bwMode="auto">
          <a:xfrm>
            <a:off x="6243638" y="3478213"/>
            <a:ext cx="1587" cy="158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Rectangle 44"/>
          <p:cNvSpPr>
            <a:spLocks noChangeArrowheads="1"/>
          </p:cNvSpPr>
          <p:nvPr/>
        </p:nvSpPr>
        <p:spPr bwMode="auto">
          <a:xfrm>
            <a:off x="23225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3" name="Rectangle 45"/>
          <p:cNvSpPr>
            <a:spLocks noChangeArrowheads="1"/>
          </p:cNvSpPr>
          <p:nvPr/>
        </p:nvSpPr>
        <p:spPr bwMode="auto">
          <a:xfrm>
            <a:off x="3702050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4" name="Rectangle 46"/>
          <p:cNvSpPr>
            <a:spLocks noChangeArrowheads="1"/>
          </p:cNvSpPr>
          <p:nvPr/>
        </p:nvSpPr>
        <p:spPr bwMode="auto">
          <a:xfrm>
            <a:off x="526891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9265" name="Rectangle 47"/>
          <p:cNvSpPr>
            <a:spLocks noChangeArrowheads="1"/>
          </p:cNvSpPr>
          <p:nvPr/>
        </p:nvSpPr>
        <p:spPr bwMode="auto">
          <a:xfrm>
            <a:off x="6697663" y="301625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9266" name="Rectangle 48"/>
          <p:cNvSpPr>
            <a:spLocks noChangeArrowheads="1"/>
          </p:cNvSpPr>
          <p:nvPr/>
        </p:nvSpPr>
        <p:spPr bwMode="auto">
          <a:xfrm>
            <a:off x="119062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9267" name="Rectangle 49"/>
          <p:cNvSpPr>
            <a:spLocks noChangeArrowheads="1"/>
          </p:cNvSpPr>
          <p:nvPr/>
        </p:nvSpPr>
        <p:spPr bwMode="auto">
          <a:xfrm>
            <a:off x="4460875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9268" name="Rectangle 50"/>
          <p:cNvSpPr>
            <a:spLocks noChangeArrowheads="1"/>
          </p:cNvSpPr>
          <p:nvPr/>
        </p:nvSpPr>
        <p:spPr bwMode="auto">
          <a:xfrm>
            <a:off x="7554913" y="2632075"/>
            <a:ext cx="5651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9269" name="Rectangle 51"/>
          <p:cNvSpPr>
            <a:spLocks noChangeArrowheads="1"/>
          </p:cNvSpPr>
          <p:nvPr/>
        </p:nvSpPr>
        <p:spPr bwMode="auto">
          <a:xfrm>
            <a:off x="1235791" y="2190056"/>
            <a:ext cx="81592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33CC"/>
                </a:solidFill>
              </a:rPr>
              <a:t>S1    </a:t>
            </a:r>
            <a:r>
              <a:rPr lang="en-US" sz="1500" dirty="0" smtClean="0">
                <a:solidFill>
                  <a:srgbClr val="0033CC"/>
                </a:solidFill>
              </a:rPr>
              <a:t>  S5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9272" name="Rectangle 54"/>
          <p:cNvSpPr>
            <a:spLocks noChangeArrowheads="1"/>
          </p:cNvSpPr>
          <p:nvPr/>
        </p:nvSpPr>
        <p:spPr bwMode="auto">
          <a:xfrm>
            <a:off x="2800729" y="3865563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3" name="Rectangle 55"/>
          <p:cNvSpPr>
            <a:spLocks noChangeArrowheads="1"/>
          </p:cNvSpPr>
          <p:nvPr/>
        </p:nvSpPr>
        <p:spPr bwMode="auto">
          <a:xfrm>
            <a:off x="3574484" y="386556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4" name="Rectangle 56"/>
          <p:cNvSpPr>
            <a:spLocks noChangeArrowheads="1"/>
          </p:cNvSpPr>
          <p:nvPr/>
        </p:nvSpPr>
        <p:spPr bwMode="auto">
          <a:xfrm>
            <a:off x="5785228" y="3865563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9275" name="Rectangle 57"/>
          <p:cNvSpPr>
            <a:spLocks noChangeArrowheads="1"/>
          </p:cNvSpPr>
          <p:nvPr/>
        </p:nvSpPr>
        <p:spPr bwMode="auto">
          <a:xfrm>
            <a:off x="6574859" y="386556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586706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481113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742950" y="2536825"/>
            <a:ext cx="1793875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7130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30250" y="1479550"/>
            <a:ext cx="376238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2972233" y="28702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B1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817563" y="1584325"/>
            <a:ext cx="2809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S1</a:t>
            </a:r>
            <a:endParaRPr lang="en-US" sz="2000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3795713" y="2536825"/>
            <a:ext cx="1795462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6850063" y="2536825"/>
            <a:ext cx="1773237" cy="1588"/>
          </a:xfrm>
          <a:prstGeom prst="line">
            <a:avLst/>
          </a:prstGeom>
          <a:noFill/>
          <a:ln w="539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917575" y="1914525"/>
            <a:ext cx="1588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952625" y="1479550"/>
            <a:ext cx="374650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2038350" y="158432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S2</a:t>
            </a:r>
            <a:endParaRPr lang="en-US" sz="2000"/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2138363" y="191452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Arc 13"/>
          <p:cNvSpPr>
            <a:spLocks/>
          </p:cNvSpPr>
          <p:nvPr/>
        </p:nvSpPr>
        <p:spPr bwMode="auto">
          <a:xfrm>
            <a:off x="23780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Arc 14"/>
          <p:cNvSpPr>
            <a:spLocks/>
          </p:cNvSpPr>
          <p:nvPr/>
        </p:nvSpPr>
        <p:spPr bwMode="auto">
          <a:xfrm>
            <a:off x="3470275" y="2536825"/>
            <a:ext cx="422275" cy="438150"/>
          </a:xfrm>
          <a:custGeom>
            <a:avLst/>
            <a:gdLst>
              <a:gd name="T0" fmla="*/ 422275 w 21680"/>
              <a:gd name="T1" fmla="*/ 0 h 21678"/>
              <a:gd name="T2" fmla="*/ 0 w 21680"/>
              <a:gd name="T3" fmla="*/ 438150 h 21678"/>
              <a:gd name="T4" fmla="*/ 1558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5786438" y="2767013"/>
            <a:ext cx="763587" cy="430212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6040870" y="2870200"/>
            <a:ext cx="2388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800000"/>
                </a:solidFill>
              </a:rPr>
              <a:t>B2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0259" name="Arc 17"/>
          <p:cNvSpPr>
            <a:spLocks/>
          </p:cNvSpPr>
          <p:nvPr/>
        </p:nvSpPr>
        <p:spPr bwMode="auto">
          <a:xfrm>
            <a:off x="5451475" y="2536825"/>
            <a:ext cx="320675" cy="457200"/>
          </a:xfrm>
          <a:custGeom>
            <a:avLst/>
            <a:gdLst>
              <a:gd name="T0" fmla="*/ 319101 w 21600"/>
              <a:gd name="T1" fmla="*/ 457200 h 21673"/>
              <a:gd name="T2" fmla="*/ 0 w 21600"/>
              <a:gd name="T3" fmla="*/ 0 h 21673"/>
              <a:gd name="T4" fmla="*/ 320675 w 21600"/>
              <a:gd name="T5" fmla="*/ 1540 h 21673"/>
              <a:gd name="T6" fmla="*/ 0 60000 65536"/>
              <a:gd name="T7" fmla="*/ 0 60000 65536"/>
              <a:gd name="T8" fmla="*/ 0 60000 65536"/>
              <a:gd name="T9" fmla="*/ 0 w 21600"/>
              <a:gd name="T10" fmla="*/ 0 h 21673"/>
              <a:gd name="T11" fmla="*/ 21600 w 21600"/>
              <a:gd name="T12" fmla="*/ 21673 h 216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73" fill="none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</a:path>
              <a:path w="21600" h="21673" stroke="0" extrusionOk="0">
                <a:moveTo>
                  <a:pt x="21494" y="21672"/>
                </a:moveTo>
                <a:cubicBezTo>
                  <a:pt x="9606" y="21614"/>
                  <a:pt x="0" y="11960"/>
                  <a:pt x="0" y="73"/>
                </a:cubicBezTo>
                <a:cubicBezTo>
                  <a:pt x="-1" y="48"/>
                  <a:pt x="0" y="24"/>
                  <a:pt x="0" y="0"/>
                </a:cubicBezTo>
                <a:lnTo>
                  <a:pt x="21600" y="73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Arc 18"/>
          <p:cNvSpPr>
            <a:spLocks/>
          </p:cNvSpPr>
          <p:nvPr/>
        </p:nvSpPr>
        <p:spPr bwMode="auto">
          <a:xfrm>
            <a:off x="6543675" y="2536825"/>
            <a:ext cx="423863" cy="438150"/>
          </a:xfrm>
          <a:custGeom>
            <a:avLst/>
            <a:gdLst>
              <a:gd name="T0" fmla="*/ 423863 w 21680"/>
              <a:gd name="T1" fmla="*/ 0 h 21678"/>
              <a:gd name="T2" fmla="*/ 0 w 21680"/>
              <a:gd name="T3" fmla="*/ 438150 h 21678"/>
              <a:gd name="T4" fmla="*/ 1564 w 21680"/>
              <a:gd name="T5" fmla="*/ 1577 h 21678"/>
              <a:gd name="T6" fmla="*/ 0 60000 65536"/>
              <a:gd name="T7" fmla="*/ 0 60000 65536"/>
              <a:gd name="T8" fmla="*/ 0 60000 65536"/>
              <a:gd name="T9" fmla="*/ 0 w 21680"/>
              <a:gd name="T10" fmla="*/ 0 h 21678"/>
              <a:gd name="T11" fmla="*/ 21680 w 21680"/>
              <a:gd name="T12" fmla="*/ 21678 h 216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80" h="21678" fill="none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</a:path>
              <a:path w="21680" h="21678" stroke="0" extrusionOk="0">
                <a:moveTo>
                  <a:pt x="21679" y="0"/>
                </a:moveTo>
                <a:cubicBezTo>
                  <a:pt x="21679" y="26"/>
                  <a:pt x="21680" y="52"/>
                  <a:pt x="21680" y="78"/>
                </a:cubicBezTo>
                <a:cubicBezTo>
                  <a:pt x="21680" y="12007"/>
                  <a:pt x="12009" y="21678"/>
                  <a:pt x="80" y="21678"/>
                </a:cubicBezTo>
                <a:cubicBezTo>
                  <a:pt x="53" y="21678"/>
                  <a:pt x="26" y="21677"/>
                  <a:pt x="0" y="21677"/>
                </a:cubicBezTo>
                <a:lnTo>
                  <a:pt x="80" y="78"/>
                </a:lnTo>
                <a:close/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Rectangle 19"/>
          <p:cNvSpPr>
            <a:spLocks noChangeArrowheads="1"/>
          </p:cNvSpPr>
          <p:nvPr/>
        </p:nvSpPr>
        <p:spPr bwMode="auto">
          <a:xfrm>
            <a:off x="4440238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0"/>
          <p:cNvSpPr>
            <a:spLocks noChangeArrowheads="1"/>
          </p:cNvSpPr>
          <p:nvPr/>
        </p:nvSpPr>
        <p:spPr bwMode="auto">
          <a:xfrm>
            <a:off x="4527550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S3</a:t>
            </a:r>
            <a:endParaRPr lang="en-US" sz="2000"/>
          </a:p>
        </p:txBody>
      </p:sp>
      <p:sp>
        <p:nvSpPr>
          <p:cNvPr id="10263" name="Line 21"/>
          <p:cNvSpPr>
            <a:spLocks noChangeShapeType="1"/>
          </p:cNvSpPr>
          <p:nvPr/>
        </p:nvSpPr>
        <p:spPr bwMode="auto">
          <a:xfrm>
            <a:off x="4615962" y="1931150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Rectangle 22"/>
          <p:cNvSpPr>
            <a:spLocks noChangeArrowheads="1"/>
          </p:cNvSpPr>
          <p:nvPr/>
        </p:nvSpPr>
        <p:spPr bwMode="auto">
          <a:xfrm>
            <a:off x="6926263" y="1484313"/>
            <a:ext cx="376237" cy="4318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3"/>
          <p:cNvSpPr>
            <a:spLocks noChangeArrowheads="1"/>
          </p:cNvSpPr>
          <p:nvPr/>
        </p:nvSpPr>
        <p:spPr bwMode="auto">
          <a:xfrm>
            <a:off x="7013575" y="1589088"/>
            <a:ext cx="28098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S4</a:t>
            </a:r>
            <a:endParaRPr lang="en-US" sz="2000"/>
          </a:p>
        </p:txBody>
      </p:sp>
      <p:sp>
        <p:nvSpPr>
          <p:cNvPr id="10266" name="Line 24"/>
          <p:cNvSpPr>
            <a:spLocks noChangeShapeType="1"/>
          </p:cNvSpPr>
          <p:nvPr/>
        </p:nvSpPr>
        <p:spPr bwMode="auto">
          <a:xfrm>
            <a:off x="7113588" y="1919288"/>
            <a:ext cx="1587" cy="646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5"/>
          <p:cNvSpPr>
            <a:spLocks noChangeArrowheads="1"/>
          </p:cNvSpPr>
          <p:nvPr/>
        </p:nvSpPr>
        <p:spPr bwMode="auto">
          <a:xfrm>
            <a:off x="8139113" y="1473200"/>
            <a:ext cx="376237" cy="4302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Rectangle 26"/>
          <p:cNvSpPr>
            <a:spLocks noChangeArrowheads="1"/>
          </p:cNvSpPr>
          <p:nvPr/>
        </p:nvSpPr>
        <p:spPr bwMode="auto">
          <a:xfrm>
            <a:off x="8226425" y="1577975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S5</a:t>
            </a:r>
            <a:endParaRPr lang="en-US" sz="2000"/>
          </a:p>
        </p:txBody>
      </p:sp>
      <p:sp>
        <p:nvSpPr>
          <p:cNvPr id="10269" name="Line 27"/>
          <p:cNvSpPr>
            <a:spLocks noChangeShapeType="1"/>
          </p:cNvSpPr>
          <p:nvPr/>
        </p:nvSpPr>
        <p:spPr bwMode="auto">
          <a:xfrm>
            <a:off x="8326438" y="1908175"/>
            <a:ext cx="1587" cy="646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2430004" y="3567113"/>
            <a:ext cx="14234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>
                <a:solidFill>
                  <a:srgbClr val="000000"/>
                </a:solidFill>
              </a:rPr>
              <a:t>Address     </a:t>
            </a:r>
            <a:r>
              <a:rPr lang="en-US" sz="1500" dirty="0" smtClean="0">
                <a:solidFill>
                  <a:srgbClr val="000000"/>
                </a:solidFill>
              </a:rPr>
              <a:t>Port</a:t>
            </a:r>
            <a:endParaRPr lang="en-US" sz="2000" dirty="0"/>
          </a:p>
        </p:txBody>
      </p:sp>
      <p:sp>
        <p:nvSpPr>
          <p:cNvPr id="10271" name="Rectangle 29"/>
          <p:cNvSpPr>
            <a:spLocks noChangeArrowheads="1"/>
          </p:cNvSpPr>
          <p:nvPr/>
        </p:nvSpPr>
        <p:spPr bwMode="auto">
          <a:xfrm>
            <a:off x="2401888" y="3516313"/>
            <a:ext cx="1514475" cy="35242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Rectangle 30"/>
          <p:cNvSpPr>
            <a:spLocks noChangeArrowheads="1"/>
          </p:cNvSpPr>
          <p:nvPr/>
        </p:nvSpPr>
        <p:spPr bwMode="auto">
          <a:xfrm>
            <a:off x="2403475" y="3875088"/>
            <a:ext cx="1514475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Rectangle 31"/>
          <p:cNvSpPr>
            <a:spLocks noChangeArrowheads="1"/>
          </p:cNvSpPr>
          <p:nvPr/>
        </p:nvSpPr>
        <p:spPr bwMode="auto">
          <a:xfrm>
            <a:off x="2403475" y="4125913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Rectangle 32"/>
          <p:cNvSpPr>
            <a:spLocks noChangeArrowheads="1"/>
          </p:cNvSpPr>
          <p:nvPr/>
        </p:nvSpPr>
        <p:spPr bwMode="auto">
          <a:xfrm>
            <a:off x="2403475" y="4376738"/>
            <a:ext cx="1514475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Rectangle 33"/>
          <p:cNvSpPr>
            <a:spLocks noChangeArrowheads="1"/>
          </p:cNvSpPr>
          <p:nvPr/>
        </p:nvSpPr>
        <p:spPr bwMode="auto">
          <a:xfrm>
            <a:off x="2403475" y="4629150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Rectangle 34"/>
          <p:cNvSpPr>
            <a:spLocks noChangeArrowheads="1"/>
          </p:cNvSpPr>
          <p:nvPr/>
        </p:nvSpPr>
        <p:spPr bwMode="auto">
          <a:xfrm>
            <a:off x="2403475" y="4879975"/>
            <a:ext cx="1514475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Rectangle 35"/>
          <p:cNvSpPr>
            <a:spLocks noChangeArrowheads="1"/>
          </p:cNvSpPr>
          <p:nvPr/>
        </p:nvSpPr>
        <p:spPr bwMode="auto">
          <a:xfrm>
            <a:off x="5553075" y="3571875"/>
            <a:ext cx="1276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Address       Port</a:t>
            </a:r>
            <a:endParaRPr lang="en-US" sz="2000"/>
          </a:p>
        </p:txBody>
      </p:sp>
      <p:sp>
        <p:nvSpPr>
          <p:cNvPr id="10278" name="Rectangle 36"/>
          <p:cNvSpPr>
            <a:spLocks noChangeArrowheads="1"/>
          </p:cNvSpPr>
          <p:nvPr/>
        </p:nvSpPr>
        <p:spPr bwMode="auto">
          <a:xfrm>
            <a:off x="5456238" y="3517900"/>
            <a:ext cx="1516062" cy="354013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9" name="Rectangle 37"/>
          <p:cNvSpPr>
            <a:spLocks noChangeArrowheads="1"/>
          </p:cNvSpPr>
          <p:nvPr/>
        </p:nvSpPr>
        <p:spPr bwMode="auto">
          <a:xfrm>
            <a:off x="5456238" y="3875088"/>
            <a:ext cx="1516062" cy="242887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Rectangle 38"/>
          <p:cNvSpPr>
            <a:spLocks noChangeArrowheads="1"/>
          </p:cNvSpPr>
          <p:nvPr/>
        </p:nvSpPr>
        <p:spPr bwMode="auto">
          <a:xfrm>
            <a:off x="5456238" y="4125913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39"/>
          <p:cNvSpPr>
            <a:spLocks noChangeArrowheads="1"/>
          </p:cNvSpPr>
          <p:nvPr/>
        </p:nvSpPr>
        <p:spPr bwMode="auto">
          <a:xfrm>
            <a:off x="5456238" y="4376738"/>
            <a:ext cx="1516062" cy="244475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Rectangle 40"/>
          <p:cNvSpPr>
            <a:spLocks noChangeArrowheads="1"/>
          </p:cNvSpPr>
          <p:nvPr/>
        </p:nvSpPr>
        <p:spPr bwMode="auto">
          <a:xfrm>
            <a:off x="5456238" y="4629150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1"/>
          <p:cNvSpPr>
            <a:spLocks noChangeArrowheads="1"/>
          </p:cNvSpPr>
          <p:nvPr/>
        </p:nvSpPr>
        <p:spPr bwMode="auto">
          <a:xfrm>
            <a:off x="5456238" y="4879975"/>
            <a:ext cx="1516062" cy="2428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Line 42"/>
          <p:cNvSpPr>
            <a:spLocks noChangeShapeType="1"/>
          </p:cNvSpPr>
          <p:nvPr/>
        </p:nvSpPr>
        <p:spPr bwMode="auto">
          <a:xfrm>
            <a:off x="3154363" y="3511550"/>
            <a:ext cx="1587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5" name="Line 43"/>
          <p:cNvSpPr>
            <a:spLocks noChangeShapeType="1"/>
          </p:cNvSpPr>
          <p:nvPr/>
        </p:nvSpPr>
        <p:spPr bwMode="auto">
          <a:xfrm>
            <a:off x="6229350" y="3511550"/>
            <a:ext cx="1588" cy="16144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6" name="Rectangle 44"/>
          <p:cNvSpPr>
            <a:spLocks noChangeArrowheads="1"/>
          </p:cNvSpPr>
          <p:nvPr/>
        </p:nvSpPr>
        <p:spPr bwMode="auto">
          <a:xfrm>
            <a:off x="2178050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7" name="Rectangle 45"/>
          <p:cNvSpPr>
            <a:spLocks noChangeArrowheads="1"/>
          </p:cNvSpPr>
          <p:nvPr/>
        </p:nvSpPr>
        <p:spPr bwMode="auto">
          <a:xfrm>
            <a:off x="360203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88" name="Rectangle 46"/>
          <p:cNvSpPr>
            <a:spLocks noChangeArrowheads="1"/>
          </p:cNvSpPr>
          <p:nvPr/>
        </p:nvSpPr>
        <p:spPr bwMode="auto">
          <a:xfrm>
            <a:off x="5221288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1</a:t>
            </a:r>
            <a:endParaRPr lang="en-US" sz="2000"/>
          </a:p>
        </p:txBody>
      </p:sp>
      <p:sp>
        <p:nvSpPr>
          <p:cNvPr id="10289" name="Rectangle 47"/>
          <p:cNvSpPr>
            <a:spLocks noChangeArrowheads="1"/>
          </p:cNvSpPr>
          <p:nvPr/>
        </p:nvSpPr>
        <p:spPr bwMode="auto">
          <a:xfrm>
            <a:off x="6696075" y="3043238"/>
            <a:ext cx="536575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port 2</a:t>
            </a:r>
            <a:endParaRPr lang="en-US" sz="2000"/>
          </a:p>
        </p:txBody>
      </p:sp>
      <p:sp>
        <p:nvSpPr>
          <p:cNvPr id="10290" name="Rectangle 48"/>
          <p:cNvSpPr>
            <a:spLocks noChangeArrowheads="1"/>
          </p:cNvSpPr>
          <p:nvPr/>
        </p:nvSpPr>
        <p:spPr bwMode="auto">
          <a:xfrm>
            <a:off x="10080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LAN1</a:t>
            </a:r>
            <a:endParaRPr lang="en-US" sz="2000"/>
          </a:p>
        </p:txBody>
      </p:sp>
      <p:sp>
        <p:nvSpPr>
          <p:cNvPr id="10291" name="Rectangle 49"/>
          <p:cNvSpPr>
            <a:spLocks noChangeArrowheads="1"/>
          </p:cNvSpPr>
          <p:nvPr/>
        </p:nvSpPr>
        <p:spPr bwMode="auto">
          <a:xfrm>
            <a:off x="4386263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LAN2</a:t>
            </a:r>
            <a:endParaRPr lang="en-US" sz="2000"/>
          </a:p>
        </p:txBody>
      </p:sp>
      <p:sp>
        <p:nvSpPr>
          <p:cNvPr id="10292" name="Rectangle 50"/>
          <p:cNvSpPr>
            <a:spLocks noChangeArrowheads="1"/>
          </p:cNvSpPr>
          <p:nvPr/>
        </p:nvSpPr>
        <p:spPr bwMode="auto">
          <a:xfrm>
            <a:off x="7581900" y="2651125"/>
            <a:ext cx="571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>
                <a:solidFill>
                  <a:srgbClr val="000000"/>
                </a:solidFill>
              </a:rPr>
              <a:t>LAN3</a:t>
            </a:r>
            <a:endParaRPr lang="en-US" sz="2000"/>
          </a:p>
        </p:txBody>
      </p:sp>
      <p:sp>
        <p:nvSpPr>
          <p:cNvPr id="10296" name="Rectangle 54"/>
          <p:cNvSpPr>
            <a:spLocks noChangeArrowheads="1"/>
          </p:cNvSpPr>
          <p:nvPr/>
        </p:nvSpPr>
        <p:spPr bwMode="auto">
          <a:xfrm>
            <a:off x="2687222" y="39068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297" name="Rectangle 55"/>
          <p:cNvSpPr>
            <a:spLocks noChangeArrowheads="1"/>
          </p:cNvSpPr>
          <p:nvPr/>
        </p:nvSpPr>
        <p:spPr bwMode="auto">
          <a:xfrm>
            <a:off x="3470502" y="39068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298" name="Rectangle 56"/>
          <p:cNvSpPr>
            <a:spLocks noChangeArrowheads="1"/>
          </p:cNvSpPr>
          <p:nvPr/>
        </p:nvSpPr>
        <p:spPr bwMode="auto">
          <a:xfrm>
            <a:off x="5762210" y="3906838"/>
            <a:ext cx="2500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S1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299" name="Rectangle 57"/>
          <p:cNvSpPr>
            <a:spLocks noChangeArrowheads="1"/>
          </p:cNvSpPr>
          <p:nvPr/>
        </p:nvSpPr>
        <p:spPr bwMode="auto">
          <a:xfrm>
            <a:off x="6577240" y="3906838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0" name="Rectangle 58"/>
          <p:cNvSpPr>
            <a:spLocks noChangeArrowheads="1"/>
          </p:cNvSpPr>
          <p:nvPr/>
        </p:nvSpPr>
        <p:spPr bwMode="auto">
          <a:xfrm>
            <a:off x="2687222" y="4151313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1" name="Rectangle 59"/>
          <p:cNvSpPr>
            <a:spLocks noChangeArrowheads="1"/>
          </p:cNvSpPr>
          <p:nvPr/>
        </p:nvSpPr>
        <p:spPr bwMode="auto">
          <a:xfrm>
            <a:off x="3470502" y="41513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008000"/>
                </a:solidFill>
              </a:rPr>
              <a:t>2</a:t>
            </a: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302" name="Rectangle 60"/>
          <p:cNvSpPr>
            <a:spLocks noChangeArrowheads="1"/>
          </p:cNvSpPr>
          <p:nvPr/>
        </p:nvSpPr>
        <p:spPr bwMode="auto">
          <a:xfrm>
            <a:off x="5762210" y="4152900"/>
            <a:ext cx="2500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S3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0303" name="Rectangle 61"/>
          <p:cNvSpPr>
            <a:spLocks noChangeArrowheads="1"/>
          </p:cNvSpPr>
          <p:nvPr/>
        </p:nvSpPr>
        <p:spPr bwMode="auto">
          <a:xfrm>
            <a:off x="6577240" y="4151313"/>
            <a:ext cx="1170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 dirty="0">
                <a:solidFill>
                  <a:srgbClr val="008000"/>
                </a:solidFill>
              </a:rPr>
              <a:t>1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685800" y="116632"/>
            <a:ext cx="7772400" cy="81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Bridges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2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66" name="Rectangle 51"/>
          <p:cNvSpPr>
            <a:spLocks noChangeArrowheads="1"/>
          </p:cNvSpPr>
          <p:nvPr/>
        </p:nvSpPr>
        <p:spPr bwMode="auto">
          <a:xfrm>
            <a:off x="4676946" y="2190056"/>
            <a:ext cx="84638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dirty="0" smtClean="0">
                <a:solidFill>
                  <a:srgbClr val="0033CC"/>
                </a:solidFill>
              </a:rPr>
              <a:t>S3      S2</a:t>
            </a:r>
            <a:endParaRPr lang="en-US" sz="2000" dirty="0">
              <a:solidFill>
                <a:srgbClr val="0033CC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5043090" y="2126779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4937497" y="2276872"/>
            <a:ext cx="282575" cy="0"/>
          </a:xfrm>
          <a:prstGeom prst="straightConnector1">
            <a:avLst/>
          </a:prstGeom>
          <a:noFill/>
          <a:ln w="190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Bridges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2744</TotalTime>
  <Words>540</Words>
  <Application>Microsoft Office PowerPoint</Application>
  <PresentationFormat>On-screen Show (4:3)</PresentationFormat>
  <Paragraphs>261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Revised_Master</vt:lpstr>
      <vt:lpstr>Document</vt:lpstr>
      <vt:lpstr> Bridges  </vt:lpstr>
      <vt:lpstr>Bridges Outline</vt:lpstr>
      <vt:lpstr>PowerPoint Presentation</vt:lpstr>
      <vt:lpstr>PowerPoint Presentation</vt:lpstr>
      <vt:lpstr> Bridges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Bridges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128</cp:revision>
  <dcterms:created xsi:type="dcterms:W3CDTF">2004-01-21T20:05:10Z</dcterms:created>
  <dcterms:modified xsi:type="dcterms:W3CDTF">2013-02-05T13:07:00Z</dcterms:modified>
</cp:coreProperties>
</file>