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2"/>
  </p:notesMasterIdLst>
  <p:handoutMasterIdLst>
    <p:handoutMasterId r:id="rId33"/>
  </p:handoutMasterIdLst>
  <p:sldIdLst>
    <p:sldId id="393" r:id="rId2"/>
    <p:sldId id="375" r:id="rId3"/>
    <p:sldId id="305" r:id="rId4"/>
    <p:sldId id="420" r:id="rId5"/>
    <p:sldId id="400" r:id="rId6"/>
    <p:sldId id="425" r:id="rId7"/>
    <p:sldId id="418" r:id="rId8"/>
    <p:sldId id="419" r:id="rId9"/>
    <p:sldId id="426" r:id="rId10"/>
    <p:sldId id="421" r:id="rId11"/>
    <p:sldId id="394" r:id="rId12"/>
    <p:sldId id="427" r:id="rId13"/>
    <p:sldId id="395" r:id="rId14"/>
    <p:sldId id="429" r:id="rId15"/>
    <p:sldId id="430" r:id="rId16"/>
    <p:sldId id="357" r:id="rId17"/>
    <p:sldId id="402" r:id="rId18"/>
    <p:sldId id="422" r:id="rId19"/>
    <p:sldId id="412" r:id="rId20"/>
    <p:sldId id="407" r:id="rId21"/>
    <p:sldId id="409" r:id="rId22"/>
    <p:sldId id="410" r:id="rId23"/>
    <p:sldId id="411" r:id="rId24"/>
    <p:sldId id="423" r:id="rId25"/>
    <p:sldId id="424" r:id="rId26"/>
    <p:sldId id="415" r:id="rId27"/>
    <p:sldId id="416" r:id="rId28"/>
    <p:sldId id="417" r:id="rId29"/>
    <p:sldId id="373" r:id="rId30"/>
    <p:sldId id="381" r:id="rId31"/>
  </p:sldIdLst>
  <p:sldSz cx="9144000" cy="6858000" type="screen4x3"/>
  <p:notesSz cx="6985000" cy="9271000"/>
  <p:defaultTextStyle>
    <a:defPPr>
      <a:defRPr lang="en-US"/>
    </a:defPPr>
    <a:lvl1pPr algn="l" rtl="0" fontAlgn="base">
      <a:lnSpc>
        <a:spcPct val="80000"/>
      </a:lnSpc>
      <a:spcBef>
        <a:spcPct val="20000"/>
      </a:spcBef>
      <a:spcAft>
        <a:spcPct val="0"/>
      </a:spcAft>
      <a:buChar char="•"/>
      <a:defRPr b="1" i="1" kern="1200">
        <a:solidFill>
          <a:schemeClr val="tx1"/>
        </a:solidFill>
        <a:latin typeface="Arial" pitchFamily="34" charset="0"/>
        <a:ea typeface="+mn-ea"/>
        <a:cs typeface="+mn-cs"/>
      </a:defRPr>
    </a:lvl1pPr>
    <a:lvl2pPr marL="457200" algn="l" rtl="0" fontAlgn="base">
      <a:lnSpc>
        <a:spcPct val="80000"/>
      </a:lnSpc>
      <a:spcBef>
        <a:spcPct val="20000"/>
      </a:spcBef>
      <a:spcAft>
        <a:spcPct val="0"/>
      </a:spcAft>
      <a:buChar char="•"/>
      <a:defRPr b="1" i="1" kern="1200">
        <a:solidFill>
          <a:schemeClr val="tx1"/>
        </a:solidFill>
        <a:latin typeface="Arial" pitchFamily="34" charset="0"/>
        <a:ea typeface="+mn-ea"/>
        <a:cs typeface="+mn-cs"/>
      </a:defRPr>
    </a:lvl2pPr>
    <a:lvl3pPr marL="914400" algn="l" rtl="0" fontAlgn="base">
      <a:lnSpc>
        <a:spcPct val="80000"/>
      </a:lnSpc>
      <a:spcBef>
        <a:spcPct val="20000"/>
      </a:spcBef>
      <a:spcAft>
        <a:spcPct val="0"/>
      </a:spcAft>
      <a:buChar char="•"/>
      <a:defRPr b="1" i="1" kern="1200">
        <a:solidFill>
          <a:schemeClr val="tx1"/>
        </a:solidFill>
        <a:latin typeface="Arial" pitchFamily="34" charset="0"/>
        <a:ea typeface="+mn-ea"/>
        <a:cs typeface="+mn-cs"/>
      </a:defRPr>
    </a:lvl3pPr>
    <a:lvl4pPr marL="1371600" algn="l" rtl="0" fontAlgn="base">
      <a:lnSpc>
        <a:spcPct val="80000"/>
      </a:lnSpc>
      <a:spcBef>
        <a:spcPct val="20000"/>
      </a:spcBef>
      <a:spcAft>
        <a:spcPct val="0"/>
      </a:spcAft>
      <a:buChar char="•"/>
      <a:defRPr b="1" i="1" kern="1200">
        <a:solidFill>
          <a:schemeClr val="tx1"/>
        </a:solidFill>
        <a:latin typeface="Arial" pitchFamily="34" charset="0"/>
        <a:ea typeface="+mn-ea"/>
        <a:cs typeface="+mn-cs"/>
      </a:defRPr>
    </a:lvl4pPr>
    <a:lvl5pPr marL="1828800" algn="l" rtl="0" fontAlgn="base">
      <a:lnSpc>
        <a:spcPct val="80000"/>
      </a:lnSpc>
      <a:spcBef>
        <a:spcPct val="20000"/>
      </a:spcBef>
      <a:spcAft>
        <a:spcPct val="0"/>
      </a:spcAft>
      <a:buChar char="•"/>
      <a:defRPr b="1" i="1" kern="1200">
        <a:solidFill>
          <a:schemeClr val="tx1"/>
        </a:solidFill>
        <a:latin typeface="Arial" pitchFamily="34" charset="0"/>
        <a:ea typeface="+mn-ea"/>
        <a:cs typeface="+mn-cs"/>
      </a:defRPr>
    </a:lvl5pPr>
    <a:lvl6pPr marL="2286000" algn="l" defTabSz="914400" rtl="0" eaLnBrk="1" latinLnBrk="0" hangingPunct="1">
      <a:defRPr b="1" i="1" kern="1200">
        <a:solidFill>
          <a:schemeClr val="tx1"/>
        </a:solidFill>
        <a:latin typeface="Arial" pitchFamily="34" charset="0"/>
        <a:ea typeface="+mn-ea"/>
        <a:cs typeface="+mn-cs"/>
      </a:defRPr>
    </a:lvl6pPr>
    <a:lvl7pPr marL="2743200" algn="l" defTabSz="914400" rtl="0" eaLnBrk="1" latinLnBrk="0" hangingPunct="1">
      <a:defRPr b="1" i="1" kern="1200">
        <a:solidFill>
          <a:schemeClr val="tx1"/>
        </a:solidFill>
        <a:latin typeface="Arial" pitchFamily="34" charset="0"/>
        <a:ea typeface="+mn-ea"/>
        <a:cs typeface="+mn-cs"/>
      </a:defRPr>
    </a:lvl7pPr>
    <a:lvl8pPr marL="3200400" algn="l" defTabSz="914400" rtl="0" eaLnBrk="1" latinLnBrk="0" hangingPunct="1">
      <a:defRPr b="1" i="1" kern="1200">
        <a:solidFill>
          <a:schemeClr val="tx1"/>
        </a:solidFill>
        <a:latin typeface="Arial" pitchFamily="34" charset="0"/>
        <a:ea typeface="+mn-ea"/>
        <a:cs typeface="+mn-cs"/>
      </a:defRPr>
    </a:lvl8pPr>
    <a:lvl9pPr marL="3657600" algn="l" defTabSz="914400" rtl="0" eaLnBrk="1" latinLnBrk="0" hangingPunct="1">
      <a:defRPr b="1" i="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3333FF"/>
    <a:srgbClr val="6600CC"/>
    <a:srgbClr val="111111"/>
    <a:srgbClr val="FFFF00"/>
    <a:srgbClr val="009900"/>
    <a:srgbClr val="CC0000"/>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5" autoAdjust="0"/>
    <p:restoredTop sz="94614" autoAdjust="0"/>
  </p:normalViewPr>
  <p:slideViewPr>
    <p:cSldViewPr>
      <p:cViewPr>
        <p:scale>
          <a:sx n="70" d="100"/>
          <a:sy n="70" d="100"/>
        </p:scale>
        <p:origin x="-120" y="-270"/>
      </p:cViewPr>
      <p:guideLst>
        <p:guide orient="horz" pos="202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021" y="-77"/>
      </p:cViewPr>
      <p:guideLst>
        <p:guide orient="horz" pos="2920"/>
        <p:guide pos="22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lnSpc>
                <a:spcPct val="100000"/>
              </a:lnSpc>
              <a:spcBef>
                <a:spcPct val="0"/>
              </a:spcBef>
              <a:buFontTx/>
              <a:buNone/>
              <a:defRPr sz="1200" b="0" i="0">
                <a:latin typeface="Tahoma"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lnSpc>
                <a:spcPct val="100000"/>
              </a:lnSpc>
              <a:spcBef>
                <a:spcPct val="0"/>
              </a:spcBef>
              <a:buFontTx/>
              <a:buNone/>
              <a:defRPr sz="1200" b="0" i="0">
                <a:latin typeface="Tahoma" pitchFamily="34" charset="0"/>
              </a:defRPr>
            </a:lvl1pPr>
          </a:lstStyle>
          <a:p>
            <a:pPr>
              <a:defRPr/>
            </a:pPr>
            <a:fld id="{F347CA6F-A1DA-4A84-A0A4-EB9C79E42B9E}" type="datetime1">
              <a:rPr lang="en-US"/>
              <a:pPr>
                <a:defRPr/>
              </a:pPr>
              <a:t>4/12/2011</a:t>
            </a:fld>
            <a:endParaRPr lang="en-US"/>
          </a:p>
        </p:txBody>
      </p:sp>
      <p:sp>
        <p:nvSpPr>
          <p:cNvPr id="8196"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lnSpc>
                <a:spcPct val="100000"/>
              </a:lnSpc>
              <a:spcBef>
                <a:spcPct val="0"/>
              </a:spcBef>
              <a:buFontTx/>
              <a:buNone/>
              <a:defRPr sz="1200" b="0" i="0">
                <a:latin typeface="Tahoma"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lnSpc>
                <a:spcPct val="100000"/>
              </a:lnSpc>
              <a:spcBef>
                <a:spcPct val="0"/>
              </a:spcBef>
              <a:buFontTx/>
              <a:buNone/>
              <a:defRPr sz="1200" b="0" i="0">
                <a:latin typeface="Tahoma" pitchFamily="34" charset="0"/>
              </a:defRPr>
            </a:lvl1pPr>
          </a:lstStyle>
          <a:p>
            <a:pPr>
              <a:defRPr/>
            </a:pPr>
            <a:fld id="{010EA006-FD26-43D7-B7C6-33D5CC5C8D9E}" type="slidenum">
              <a:rPr lang="en-US"/>
              <a:pPr>
                <a:defRPr/>
              </a:pPr>
              <a:t>‹#›</a:t>
            </a:fld>
            <a:endParaRPr lang="en-US"/>
          </a:p>
        </p:txBody>
      </p:sp>
    </p:spTree>
    <p:extLst>
      <p:ext uri="{BB962C8B-B14F-4D97-AF65-F5344CB8AC3E}">
        <p14:creationId xmlns:p14="http://schemas.microsoft.com/office/powerpoint/2010/main" val="1780083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lnSpc>
                <a:spcPct val="100000"/>
              </a:lnSpc>
              <a:spcBef>
                <a:spcPct val="0"/>
              </a:spcBef>
              <a:buFontTx/>
              <a:buNone/>
              <a:defRPr sz="1200" b="0" i="0">
                <a:latin typeface="Tahoma" pitchFamily="34" charset="0"/>
              </a:defRPr>
            </a:lvl1pPr>
          </a:lstStyle>
          <a:p>
            <a:pPr>
              <a:defRPr/>
            </a:pPr>
            <a:endParaRPr lang="en-US"/>
          </a:p>
        </p:txBody>
      </p:sp>
      <p:sp>
        <p:nvSpPr>
          <p:cNvPr id="614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lnSpc>
                <a:spcPct val="100000"/>
              </a:lnSpc>
              <a:spcBef>
                <a:spcPct val="0"/>
              </a:spcBef>
              <a:buFontTx/>
              <a:buNone/>
              <a:defRPr sz="1200" b="0" i="0">
                <a:latin typeface="Tahoma" pitchFamily="34" charset="0"/>
              </a:defRPr>
            </a:lvl1pPr>
          </a:lstStyle>
          <a:p>
            <a:pPr>
              <a:defRPr/>
            </a:pPr>
            <a:fld id="{65F4CF72-4B4B-41A5-AD61-8125CD60DCF3}" type="datetime1">
              <a:rPr lang="en-US"/>
              <a:pPr>
                <a:defRPr/>
              </a:pPr>
              <a:t>4/12/2011</a:t>
            </a:fld>
            <a:endParaRPr lang="en-US"/>
          </a:p>
        </p:txBody>
      </p:sp>
      <p:sp>
        <p:nvSpPr>
          <p:cNvPr id="34820" name="Rectangle 4"/>
          <p:cNvSpPr>
            <a:spLocks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lnSpc>
                <a:spcPct val="100000"/>
              </a:lnSpc>
              <a:spcBef>
                <a:spcPct val="0"/>
              </a:spcBef>
              <a:buFontTx/>
              <a:buNone/>
              <a:defRPr sz="1200" b="0" i="0">
                <a:latin typeface="Tahoma"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lnSpc>
                <a:spcPct val="100000"/>
              </a:lnSpc>
              <a:spcBef>
                <a:spcPct val="0"/>
              </a:spcBef>
              <a:buFontTx/>
              <a:buNone/>
              <a:defRPr sz="1200" b="0" i="0">
                <a:latin typeface="Tahoma" pitchFamily="34" charset="0"/>
              </a:defRPr>
            </a:lvl1pPr>
          </a:lstStyle>
          <a:p>
            <a:pPr>
              <a:defRPr/>
            </a:pPr>
            <a:fld id="{52660B0C-93A8-4E01-A0E8-09E0416B27C4}" type="slidenum">
              <a:rPr lang="en-US"/>
              <a:pPr>
                <a:defRPr/>
              </a:pPr>
              <a:t>‹#›</a:t>
            </a:fld>
            <a:endParaRPr lang="en-US"/>
          </a:p>
        </p:txBody>
      </p:sp>
    </p:spTree>
    <p:extLst>
      <p:ext uri="{BB962C8B-B14F-4D97-AF65-F5344CB8AC3E}">
        <p14:creationId xmlns:p14="http://schemas.microsoft.com/office/powerpoint/2010/main" val="2854368587"/>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3AF16A0D-BD37-4D6A-A086-24D5541A6E23}" type="datetime1">
              <a:rPr lang="en-US" b="0" i="0" smtClean="0">
                <a:latin typeface="Tahoma" pitchFamily="34" charset="0"/>
              </a:rPr>
              <a:pPr eaLnBrk="1" hangingPunct="1"/>
              <a:t>4/12/2011</a:t>
            </a:fld>
            <a:endParaRPr lang="en-US" b="0" i="0" smtClean="0">
              <a:latin typeface="Tahoma" pitchFamily="34" charset="0"/>
            </a:endParaRP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183E9EE2-9BCB-427A-8D63-67489196E6FC}" type="slidenum">
              <a:rPr lang="en-US" b="0" i="0" smtClean="0">
                <a:latin typeface="Tahoma" pitchFamily="34" charset="0"/>
              </a:rPr>
              <a:pPr eaLnBrk="1" hangingPunct="1"/>
              <a:t>1</a:t>
            </a:fld>
            <a:endParaRPr lang="en-US" b="0" i="0" smtClean="0">
              <a:latin typeface="Tahoma" pitchFamily="34" charset="0"/>
            </a:endParaRPr>
          </a:p>
        </p:txBody>
      </p:sp>
      <p:sp>
        <p:nvSpPr>
          <p:cNvPr id="35844" name="Rectangle 2"/>
          <p:cNvSpPr>
            <a:spLocks noChangeArrowheads="1" noTextEdit="1"/>
          </p:cNvSpPr>
          <p:nvPr>
            <p:ph type="sldImg"/>
          </p:nvPr>
        </p:nvSpPr>
        <p:spPr>
          <a:ln/>
        </p:spPr>
      </p:sp>
      <p:sp>
        <p:nvSpPr>
          <p:cNvPr id="358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Today, Prof Bob Kinicki and I are going to present our paper “Application, Network, and Linklayer measurements of Streaming video over a wireless Campus Network”.</a:t>
            </a:r>
          </a:p>
          <a:p>
            <a:pPr eaLnBrk="1" hangingPunct="1"/>
            <a:endParaRPr lang="en-US" altLang="zh-CN" smtClean="0"/>
          </a:p>
          <a:p>
            <a:pPr eaLnBrk="1" hangingPunct="1"/>
            <a:r>
              <a:rPr lang="en-US" altLang="zh-CN" smtClean="0"/>
              <a:t>Before I start the presentation, I want to introduce the people from WPI Wireless streaming research group.</a:t>
            </a:r>
          </a:p>
          <a:p>
            <a:pPr eaLnBrk="1" hangingPunct="1"/>
            <a:endParaRPr lang="en-US" altLang="zh-CN" smtClean="0"/>
          </a:p>
          <a:p>
            <a:pPr eaLnBrk="1" hangingPunct="1"/>
            <a:r>
              <a:rPr lang="en-US" altLang="zh-CN" smtClean="0"/>
              <a:t>They are our group members.</a:t>
            </a:r>
          </a:p>
          <a:p>
            <a:pPr eaLnBrk="1" hangingPunct="1"/>
            <a:r>
              <a:rPr lang="en-US" altLang="zh-CN" smtClean="0"/>
              <a:t>Prof Claypool, prof Kiniki, Mingzhe,Huahui, and Ashishi</a:t>
            </a:r>
          </a:p>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5D9AAB42-A9CC-467A-890B-3F1928C1720D}" type="datetime1">
              <a:rPr lang="en-US" b="0" i="0" smtClean="0">
                <a:latin typeface="Tahoma" pitchFamily="34" charset="0"/>
              </a:rPr>
              <a:pPr eaLnBrk="1" hangingPunct="1"/>
              <a:t>4/12/2011</a:t>
            </a:fld>
            <a:endParaRPr lang="en-US" b="0" i="0" smtClean="0">
              <a:latin typeface="Tahoma" pitchFamily="34" charset="0"/>
            </a:endParaRP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016FAB0E-2C98-443B-8FF0-0B642478372D}" type="slidenum">
              <a:rPr lang="en-US" b="0" i="0" smtClean="0">
                <a:latin typeface="Tahoma" pitchFamily="34" charset="0"/>
              </a:rPr>
              <a:pPr eaLnBrk="1" hangingPunct="1"/>
              <a:t>2</a:t>
            </a:fld>
            <a:endParaRPr lang="en-US" b="0" i="0" smtClean="0">
              <a:latin typeface="Tahoma" pitchFamily="34" charset="0"/>
            </a:endParaRPr>
          </a:p>
        </p:txBody>
      </p:sp>
      <p:sp>
        <p:nvSpPr>
          <p:cNvPr id="36868" name="Rectangle 2"/>
          <p:cNvSpPr>
            <a:spLocks noChangeArrowheads="1" noTextEdit="1"/>
          </p:cNvSpPr>
          <p:nvPr>
            <p:ph type="sldImg"/>
          </p:nvPr>
        </p:nvSpPr>
        <p:spPr>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929E67EF-E516-4E54-A832-7306A0B9BA70}" type="datetime1">
              <a:rPr lang="en-US" b="0" i="0" smtClean="0">
                <a:latin typeface="Tahoma" pitchFamily="34" charset="0"/>
              </a:rPr>
              <a:pPr eaLnBrk="1" hangingPunct="1"/>
              <a:t>4/12/2011</a:t>
            </a:fld>
            <a:endParaRPr lang="en-US" b="0" i="0" smtClean="0">
              <a:latin typeface="Tahoma" pitchFamily="34" charset="0"/>
            </a:endParaRPr>
          </a:p>
        </p:txBody>
      </p:sp>
      <p:sp>
        <p:nvSpPr>
          <p:cNvPr id="378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E002652D-6CF7-4F85-B231-D070E37C7919}" type="slidenum">
              <a:rPr lang="en-US" b="0" i="0" smtClean="0">
                <a:latin typeface="Tahoma" pitchFamily="34" charset="0"/>
              </a:rPr>
              <a:pPr eaLnBrk="1" hangingPunct="1"/>
              <a:t>4</a:t>
            </a:fld>
            <a:endParaRPr lang="en-US" b="0" i="0" smtClean="0">
              <a:latin typeface="Tahoma" pitchFamily="34" charset="0"/>
            </a:endParaRPr>
          </a:p>
        </p:txBody>
      </p:sp>
      <p:sp>
        <p:nvSpPr>
          <p:cNvPr id="37892" name="Rectangle 2"/>
          <p:cNvSpPr>
            <a:spLocks noChangeArrowheads="1" noTextEdit="1"/>
          </p:cNvSpPr>
          <p:nvPr>
            <p:ph type="sldImg"/>
          </p:nvPr>
        </p:nvSpPr>
        <p:spPr>
          <a:ln/>
        </p:spPr>
      </p:sp>
      <p:sp>
        <p:nvSpPr>
          <p:cNvPr id="378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75516F15-3810-4F42-9A90-B05E91089721}" type="datetime1">
              <a:rPr lang="en-US" b="0" i="0" smtClean="0">
                <a:latin typeface="Tahoma" pitchFamily="34" charset="0"/>
              </a:rPr>
              <a:pPr eaLnBrk="1" hangingPunct="1"/>
              <a:t>4/12/2011</a:t>
            </a:fld>
            <a:endParaRPr lang="en-US" b="0" i="0" smtClean="0">
              <a:latin typeface="Tahoma" pitchFamily="34" charset="0"/>
            </a:endParaRPr>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FCE94DD6-D5BA-465F-AB4E-DBF1C97710D9}" type="slidenum">
              <a:rPr lang="en-US" b="0" i="0" smtClean="0">
                <a:latin typeface="Tahoma" pitchFamily="34" charset="0"/>
              </a:rPr>
              <a:pPr eaLnBrk="1" hangingPunct="1"/>
              <a:t>10</a:t>
            </a:fld>
            <a:endParaRPr lang="en-US" b="0" i="0" smtClean="0">
              <a:latin typeface="Tahoma" pitchFamily="34" charset="0"/>
            </a:endParaRPr>
          </a:p>
        </p:txBody>
      </p:sp>
      <p:sp>
        <p:nvSpPr>
          <p:cNvPr id="38916" name="Rectangle 2"/>
          <p:cNvSpPr>
            <a:spLocks noChangeArrowheads="1" noTextEdit="1"/>
          </p:cNvSpPr>
          <p:nvPr>
            <p:ph type="sldImg"/>
          </p:nvPr>
        </p:nvSpPr>
        <p:spPr>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29573983-6D5B-407B-B7A0-76AA22C42F31}" type="datetime1">
              <a:rPr lang="en-US" b="0" i="0" smtClean="0">
                <a:latin typeface="Tahoma" pitchFamily="34" charset="0"/>
              </a:rPr>
              <a:pPr eaLnBrk="1" hangingPunct="1"/>
              <a:t>4/12/2011</a:t>
            </a:fld>
            <a:endParaRPr lang="en-US" b="0" i="0" smtClean="0">
              <a:latin typeface="Tahoma" pitchFamily="34" charset="0"/>
            </a:endParaRPr>
          </a:p>
        </p:txBody>
      </p:sp>
      <p:sp>
        <p:nvSpPr>
          <p:cNvPr id="399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BF0E9DB2-0E54-4AF9-9C36-E694946311DC}" type="slidenum">
              <a:rPr lang="en-US" b="0" i="0" smtClean="0">
                <a:latin typeface="Tahoma" pitchFamily="34" charset="0"/>
              </a:rPr>
              <a:pPr eaLnBrk="1" hangingPunct="1"/>
              <a:t>11</a:t>
            </a:fld>
            <a:endParaRPr lang="en-US" b="0" i="0" smtClean="0">
              <a:latin typeface="Tahoma" pitchFamily="34" charset="0"/>
            </a:endParaRPr>
          </a:p>
        </p:txBody>
      </p:sp>
      <p:sp>
        <p:nvSpPr>
          <p:cNvPr id="39940" name="Rectangle 2"/>
          <p:cNvSpPr>
            <a:spLocks noChangeArrowheads="1" noTextEdit="1"/>
          </p:cNvSpPr>
          <p:nvPr>
            <p:ph type="sldImg"/>
          </p:nvPr>
        </p:nvSpPr>
        <p:spPr>
          <a:ln/>
        </p:spPr>
      </p:sp>
      <p:sp>
        <p:nvSpPr>
          <p:cNvPr id="399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zh-CN" smtClean="0"/>
              <a:t>In this graph, we show the topological graph  of WPI campus network.</a:t>
            </a:r>
          </a:p>
          <a:p>
            <a:pPr eaLnBrk="1" hangingPunct="1">
              <a:lnSpc>
                <a:spcPct val="90000"/>
              </a:lnSpc>
            </a:pPr>
            <a:endParaRPr lang="en-US" altLang="zh-CN" smtClean="0"/>
          </a:p>
          <a:p>
            <a:pPr eaLnBrk="1" hangingPunct="1">
              <a:lnSpc>
                <a:spcPct val="90000"/>
              </a:lnSpc>
            </a:pPr>
            <a:r>
              <a:rPr lang="en-US" altLang="zh-CN" smtClean="0"/>
              <a:t>We have one window media streaming server connected with WPI wired  net work though a 100 Mbps Ethernet. </a:t>
            </a:r>
          </a:p>
          <a:p>
            <a:pPr eaLnBrk="1" hangingPunct="1">
              <a:lnSpc>
                <a:spcPct val="90000"/>
              </a:lnSpc>
            </a:pPr>
            <a:endParaRPr lang="en-US" altLang="zh-CN" smtClean="0"/>
          </a:p>
          <a:p>
            <a:pPr eaLnBrk="1" hangingPunct="1">
              <a:lnSpc>
                <a:spcPct val="90000"/>
              </a:lnSpc>
            </a:pPr>
            <a:r>
              <a:rPr lang="en-US" altLang="zh-CN" smtClean="0"/>
              <a:t> one unique aspect of our research is: </a:t>
            </a:r>
          </a:p>
          <a:p>
            <a:pPr eaLnBrk="1" hangingPunct="1">
              <a:lnSpc>
                <a:spcPct val="90000"/>
              </a:lnSpc>
            </a:pPr>
            <a:r>
              <a:rPr lang="en-US" altLang="zh-CN" smtClean="0"/>
              <a:t>On the stationary streaming client,  a dell laptop running  Windows Xp, we concurrently deployed four measurement tools.</a:t>
            </a:r>
          </a:p>
          <a:p>
            <a:pPr eaLnBrk="1" hangingPunct="1">
              <a:lnSpc>
                <a:spcPct val="90000"/>
              </a:lnSpc>
            </a:pPr>
            <a:r>
              <a:rPr lang="en-US" altLang="zh-CN" smtClean="0"/>
              <a:t> </a:t>
            </a:r>
          </a:p>
          <a:p>
            <a:pPr eaLnBrk="1" hangingPunct="1">
              <a:lnSpc>
                <a:spcPct val="90000"/>
              </a:lnSpc>
            </a:pPr>
            <a:r>
              <a:rPr lang="en-US" altLang="zh-CN" smtClean="0"/>
              <a:t>On application, we have media tracker. It is development by our group. Media tracker can provided  application measurement data for streaming video, such as frame rate, buffer count, and encoding bit rate.  </a:t>
            </a:r>
          </a:p>
          <a:p>
            <a:pPr eaLnBrk="1" hangingPunct="1">
              <a:lnSpc>
                <a:spcPct val="90000"/>
              </a:lnSpc>
            </a:pPr>
            <a:r>
              <a:rPr lang="en-US" altLang="zh-CN" smtClean="0"/>
              <a:t>On network layer, we have UDP Ping to gather rtt trip time and packet loss rate.</a:t>
            </a:r>
          </a:p>
          <a:p>
            <a:pPr eaLnBrk="1" hangingPunct="1">
              <a:lnSpc>
                <a:spcPct val="90000"/>
              </a:lnSpc>
            </a:pPr>
            <a:r>
              <a:rPr lang="en-US" altLang="zh-CN" smtClean="0"/>
              <a:t>At the Wireless data  link layer, we developed a small program with WRAPI, a library to gather the Signal strength, frame retransmission counts etc.</a:t>
            </a:r>
          </a:p>
          <a:p>
            <a:pPr eaLnBrk="1" hangingPunct="1">
              <a:lnSpc>
                <a:spcPct val="90000"/>
              </a:lnSpc>
            </a:pPr>
            <a:endParaRPr lang="en-US" altLang="zh-CN" smtClean="0"/>
          </a:p>
          <a:p>
            <a:pPr eaLnBrk="1" hangingPunct="1">
              <a:lnSpc>
                <a:spcPct val="90000"/>
              </a:lnSpc>
            </a:pPr>
            <a:r>
              <a:rPr lang="en-US" altLang="zh-CN" smtClean="0"/>
              <a:t>Although we deployed four tools at streaming client concurrently, in the baseline test, we found it only consume 3% of CPU time. Compared to the streaming , which consumed at least 35%  CPU time, we can see these tools don’t have significant effects on the performance of streaming.</a:t>
            </a:r>
          </a:p>
          <a:p>
            <a:pPr eaLnBrk="1" hangingPunct="1">
              <a:lnSpc>
                <a:spcPct val="90000"/>
              </a:lnSpc>
            </a:pPr>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D86B34C1-680B-4FDC-A5B7-EC14C6B63ACE}" type="datetime1">
              <a:rPr lang="en-US" b="0" i="0" smtClean="0">
                <a:latin typeface="Tahoma" pitchFamily="34" charset="0"/>
              </a:rPr>
              <a:pPr eaLnBrk="1" hangingPunct="1"/>
              <a:t>4/12/2011</a:t>
            </a:fld>
            <a:endParaRPr lang="en-US" b="0" i="0" smtClean="0">
              <a:latin typeface="Tahoma" pitchFamily="34" charset="0"/>
            </a:endParaRPr>
          </a:p>
        </p:txBody>
      </p:sp>
      <p:sp>
        <p:nvSpPr>
          <p:cNvPr id="409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FE95FB06-B76A-4071-8173-79B1BB552CD8}" type="slidenum">
              <a:rPr lang="en-US" b="0" i="0" smtClean="0">
                <a:latin typeface="Tahoma" pitchFamily="34" charset="0"/>
              </a:rPr>
              <a:pPr eaLnBrk="1" hangingPunct="1"/>
              <a:t>13</a:t>
            </a:fld>
            <a:endParaRPr lang="en-US" b="0" i="0" smtClean="0">
              <a:latin typeface="Tahoma" pitchFamily="34" charset="0"/>
            </a:endParaRPr>
          </a:p>
        </p:txBody>
      </p:sp>
      <p:sp>
        <p:nvSpPr>
          <p:cNvPr id="40964" name="Rectangle 2"/>
          <p:cNvSpPr>
            <a:spLocks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CN" smtClean="0"/>
              <a:t>We selected 3 access points on three different floors in WPI CS department building.   (Why Avoid Ping-Pong)</a:t>
            </a:r>
          </a:p>
          <a:p>
            <a:pPr eaLnBrk="1" hangingPunct="1"/>
            <a:endParaRPr lang="en-US" altLang="zh-CN" smtClean="0"/>
          </a:p>
          <a:p>
            <a:pPr eaLnBrk="1" hangingPunct="1"/>
            <a:r>
              <a:rPr lang="en-US" altLang="zh-CN" smtClean="0"/>
              <a:t>For each access point, we select 3 different reception locations.</a:t>
            </a:r>
          </a:p>
          <a:p>
            <a:pPr eaLnBrk="1" hangingPunct="1"/>
            <a:r>
              <a:rPr lang="en-US" altLang="zh-CN" smtClean="0"/>
              <a:t>For good location, where the signal strength is above negative -65</a:t>
            </a:r>
          </a:p>
          <a:p>
            <a:pPr eaLnBrk="1" hangingPunct="1"/>
            <a:r>
              <a:rPr lang="en-US" altLang="zh-CN" smtClean="0"/>
              <a:t>For fair location, where the signal strength is between -75 and -65 dBm</a:t>
            </a:r>
          </a:p>
          <a:p>
            <a:pPr eaLnBrk="1" hangingPunct="1"/>
            <a:r>
              <a:rPr lang="en-US" altLang="zh-CN" smtClean="0"/>
              <a:t>For bad location, where the signal strength is under -75,</a:t>
            </a:r>
          </a:p>
          <a:p>
            <a:pPr eaLnBrk="1" hangingPunct="1"/>
            <a:endParaRPr lang="en-US" altLang="zh-CN" smtClean="0"/>
          </a:p>
          <a:p>
            <a:pPr eaLnBrk="1" hangingPunct="1"/>
            <a:r>
              <a:rPr lang="en-US" altLang="zh-CN" smtClean="0"/>
              <a:t>However, it is hard to make a clear distinction between bad and fair locations due high variability in the signal strength at fair and bad locations.</a:t>
            </a:r>
          </a:p>
          <a:p>
            <a:pPr eaLnBrk="1" hangingPunct="1"/>
            <a:endParaRPr lang="en-US" altLang="zh-CN" smtClean="0"/>
          </a:p>
          <a:p>
            <a:pPr eaLnBrk="1" hangingPunct="1"/>
            <a:r>
              <a:rPr lang="en-US" altLang="zh-CN" smtClean="0"/>
              <a:t>To reduce the variability of our experiments, we ran our experiments during winter break. During the Chrimas holiday, there was no other wireless users in CS department buiding. </a:t>
            </a:r>
          </a:p>
          <a:p>
            <a:pPr eaLnBrk="1" hangingPunct="1"/>
            <a:endParaRPr lang="en-US" altLang="zh-CN" smtClean="0"/>
          </a:p>
          <a:p>
            <a:pPr eaLnBrk="1" hangingPunct="1"/>
            <a:endParaRPr lang="en-US" altLang="zh-C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95894B86-A42A-4BF7-848C-D6EA3B3049CA}" type="datetime1">
              <a:rPr lang="en-US" b="0" i="0" smtClean="0">
                <a:latin typeface="Tahoma" pitchFamily="34" charset="0"/>
              </a:rPr>
              <a:pPr eaLnBrk="1" hangingPunct="1"/>
              <a:t>4/12/2011</a:t>
            </a:fld>
            <a:endParaRPr lang="en-US" b="0" i="0" smtClean="0">
              <a:latin typeface="Tahoma" pitchFamily="34" charset="0"/>
            </a:endParaRPr>
          </a:p>
        </p:txBody>
      </p:sp>
      <p:sp>
        <p:nvSpPr>
          <p:cNvPr id="419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C07E7ECE-D5DA-4EAC-AE8F-E0845A8826D5}" type="slidenum">
              <a:rPr lang="en-US" b="0" i="0" smtClean="0">
                <a:latin typeface="Tahoma" pitchFamily="34" charset="0"/>
              </a:rPr>
              <a:pPr eaLnBrk="1" hangingPunct="1"/>
              <a:t>15</a:t>
            </a:fld>
            <a:endParaRPr lang="en-US" b="0" i="0" smtClean="0">
              <a:latin typeface="Tahoma" pitchFamily="34" charset="0"/>
            </a:endParaRPr>
          </a:p>
        </p:txBody>
      </p:sp>
      <p:sp>
        <p:nvSpPr>
          <p:cNvPr id="41988" name="Rectangle 2"/>
          <p:cNvSpPr>
            <a:spLocks noChangeArrowheads="1" noTextEdit="1"/>
          </p:cNvSpPr>
          <p:nvPr>
            <p:ph type="sldImg"/>
          </p:nvPr>
        </p:nvSpPr>
        <p:spPr>
          <a:xfrm>
            <a:off x="1177925" y="695325"/>
            <a:ext cx="4632325" cy="3475038"/>
          </a:xfrm>
          <a:ln/>
        </p:spPr>
      </p:sp>
      <p:sp>
        <p:nvSpPr>
          <p:cNvPr id="41989" name="Rectangle 3"/>
          <p:cNvSpPr>
            <a:spLocks noGrp="1" noChangeArrowheads="1"/>
          </p:cNvSpPr>
          <p:nvPr>
            <p:ph type="body" idx="1"/>
          </p:nvPr>
        </p:nvSpPr>
        <p:spPr>
          <a:xfrm>
            <a:off x="698500" y="4403725"/>
            <a:ext cx="5588000" cy="4171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mtClean="0"/>
              <a:t>The first part of the background is video compression standard.</a:t>
            </a:r>
          </a:p>
          <a:p>
            <a:pPr>
              <a:lnSpc>
                <a:spcPct val="90000"/>
              </a:lnSpc>
            </a:pPr>
            <a:r>
              <a:rPr lang="en-US" smtClean="0"/>
              <a:t>Here I use MPEG as the example, but all the research models and results should hold for other video standard such as H.26X. </a:t>
            </a:r>
          </a:p>
          <a:p>
            <a:pPr>
              <a:lnSpc>
                <a:spcPct val="90000"/>
              </a:lnSpc>
            </a:pPr>
            <a:r>
              <a:rPr lang="en-US" smtClean="0"/>
              <a:t>In MPEG, there are two types of compression techniques and they are intra-frame compression and inter-frame compression. The intra-frame compression is very similar to the techniques used in JPEG or other picture format. It uses the similarities in a single frame. The inter-frame compression, however, use the similarities among a sequence of pictures. With these two compression methods, there are three types of frames in MPEG and they are I frame, P frame and B frame. I frame, where I stands for Intra-coded, uses intra-frame compression only and it is independent to other frames. When the client get an I frame, it can decode it and play it immediately. P frame, where P stands for Predictive-coded, uses both of intra and inter-frame encoding. It only encodes the difference from its preceding I or P frame. So P frame is dependent on its preceding I or P frame. B frame, where B stands for Bi-directionally predictive coded, also uses both of intra and inter-frame encoding. Different to P frame, it only encodes the difference from its preceding and succeeding I or P frame.  </a:t>
            </a:r>
          </a:p>
          <a:p>
            <a:pPr>
              <a:lnSpc>
                <a:spcPct val="90000"/>
              </a:lnSpc>
            </a:pPr>
            <a:r>
              <a:rPr lang="en-US" smtClean="0"/>
              <a:t>MPEG video typically repeats a sequence of I, P and B frames for the duration of a video stream and it is called as Group of Pictures (or GOP). This figure shows a sample GOP, where the second I frame denotes the start of next GOP. Because of the dependencies of I, P and B frames, the loss of P frame can make other P and B frame useless, and the loss of I frame can make the whole GOP useless. So we can tell, I frame is the most important and P frames are more important than B frames.</a:t>
            </a:r>
          </a:p>
          <a:p>
            <a:pPr>
              <a:lnSpc>
                <a:spcPct val="90000"/>
              </a:lnSpc>
            </a:pPr>
            <a:r>
              <a:rPr lang="en-US" smtClean="0"/>
              <a:t>The subscript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BA8ACF34-C7FD-4582-944E-7D1978A4B84A}" type="datetime1">
              <a:rPr lang="en-US" b="0" i="0" smtClean="0">
                <a:latin typeface="Tahoma" pitchFamily="34" charset="0"/>
              </a:rPr>
              <a:pPr eaLnBrk="1" hangingPunct="1"/>
              <a:t>4/12/2011</a:t>
            </a:fld>
            <a:endParaRPr lang="en-US" b="0" i="0" smtClean="0">
              <a:latin typeface="Tahoma" pitchFamily="34" charset="0"/>
            </a:endParaRPr>
          </a:p>
        </p:txBody>
      </p:sp>
      <p:sp>
        <p:nvSpPr>
          <p:cNvPr id="430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F41C7856-EF38-4D5D-9E2C-6C7D9A0EDDBB}" type="slidenum">
              <a:rPr lang="en-US" b="0" i="0" smtClean="0">
                <a:latin typeface="Tahoma" pitchFamily="34" charset="0"/>
              </a:rPr>
              <a:pPr eaLnBrk="1" hangingPunct="1"/>
              <a:t>16</a:t>
            </a:fld>
            <a:endParaRPr lang="en-US" b="0" i="0" smtClean="0">
              <a:latin typeface="Tahoma" pitchFamily="34" charset="0"/>
            </a:endParaRPr>
          </a:p>
        </p:txBody>
      </p:sp>
      <p:sp>
        <p:nvSpPr>
          <p:cNvPr id="43012" name="Rectangle 2"/>
          <p:cNvSpPr>
            <a:spLocks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DC7F559C-3234-4DC4-8C6B-730A944A3896}" type="datetime1">
              <a:rPr lang="en-US" b="0" i="0" smtClean="0">
                <a:latin typeface="Tahoma" pitchFamily="34" charset="0"/>
              </a:rPr>
              <a:pPr eaLnBrk="1" hangingPunct="1"/>
              <a:t>4/12/2011</a:t>
            </a:fld>
            <a:endParaRPr lang="en-US" b="0" i="0" smtClean="0">
              <a:latin typeface="Tahoma" pitchFamily="34" charset="0"/>
            </a:endParaRPr>
          </a:p>
        </p:txBody>
      </p:sp>
      <p:sp>
        <p:nvSpPr>
          <p:cNvPr id="440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defRPr b="1" i="1">
                <a:solidFill>
                  <a:schemeClr val="tx1"/>
                </a:solidFill>
                <a:latin typeface="Arial" pitchFamily="34" charset="0"/>
              </a:defRPr>
            </a:lvl1pPr>
            <a:lvl2pPr marL="742950" indent="-285750" defTabSz="928688" eaLnBrk="0" hangingPunct="0">
              <a:defRPr b="1" i="1">
                <a:solidFill>
                  <a:schemeClr val="tx1"/>
                </a:solidFill>
                <a:latin typeface="Arial" pitchFamily="34" charset="0"/>
              </a:defRPr>
            </a:lvl2pPr>
            <a:lvl3pPr marL="1143000" indent="-228600" defTabSz="928688" eaLnBrk="0" hangingPunct="0">
              <a:defRPr b="1" i="1">
                <a:solidFill>
                  <a:schemeClr val="tx1"/>
                </a:solidFill>
                <a:latin typeface="Arial" pitchFamily="34" charset="0"/>
              </a:defRPr>
            </a:lvl3pPr>
            <a:lvl4pPr marL="1600200" indent="-228600" defTabSz="928688" eaLnBrk="0" hangingPunct="0">
              <a:defRPr b="1" i="1">
                <a:solidFill>
                  <a:schemeClr val="tx1"/>
                </a:solidFill>
                <a:latin typeface="Arial" pitchFamily="34" charset="0"/>
              </a:defRPr>
            </a:lvl4pPr>
            <a:lvl5pPr marL="2057400" indent="-228600" defTabSz="928688" eaLnBrk="0" hangingPunct="0">
              <a:defRPr b="1" i="1">
                <a:solidFill>
                  <a:schemeClr val="tx1"/>
                </a:solidFill>
                <a:latin typeface="Arial" pitchFamily="34" charset="0"/>
              </a:defRPr>
            </a:lvl5pPr>
            <a:lvl6pPr marL="25146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defTabSz="928688"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563C0B1B-9551-4E5C-A0CA-3503357910E4}" type="slidenum">
              <a:rPr lang="en-US" b="0" i="0" smtClean="0">
                <a:latin typeface="Tahoma" pitchFamily="34" charset="0"/>
              </a:rPr>
              <a:pPr eaLnBrk="1" hangingPunct="1"/>
              <a:t>18</a:t>
            </a:fld>
            <a:endParaRPr lang="en-US" b="0" i="0" smtClean="0">
              <a:latin typeface="Tahoma" pitchFamily="34" charset="0"/>
            </a:endParaRPr>
          </a:p>
        </p:txBody>
      </p:sp>
      <p:sp>
        <p:nvSpPr>
          <p:cNvPr id="44036" name="Rectangle 2"/>
          <p:cNvSpPr>
            <a:spLocks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1163638" y="1009650"/>
            <a:ext cx="7772400" cy="1470025"/>
          </a:xfrm>
        </p:spPr>
        <p:txBody>
          <a:bodyPr/>
          <a:lstStyle>
            <a:lvl1pPr>
              <a:defRPr sz="4400"/>
            </a:lvl1pPr>
          </a:lstStyle>
          <a:p>
            <a:r>
              <a:rPr lang="en-US"/>
              <a:t>Click to edit Master title style</a:t>
            </a:r>
          </a:p>
        </p:txBody>
      </p:sp>
      <p:sp>
        <p:nvSpPr>
          <p:cNvPr id="56323" name="Rectangle 3"/>
          <p:cNvSpPr>
            <a:spLocks noGrp="1" noChangeArrowheads="1"/>
          </p:cNvSpPr>
          <p:nvPr>
            <p:ph type="subTitle" idx="1"/>
          </p:nvPr>
        </p:nvSpPr>
        <p:spPr>
          <a:xfrm>
            <a:off x="1112838" y="5697538"/>
            <a:ext cx="5167312" cy="979487"/>
          </a:xfrm>
        </p:spPr>
        <p:txBody>
          <a:bodyPr/>
          <a:lstStyle>
            <a:lvl1pPr marL="0" indent="0">
              <a:spcBef>
                <a:spcPct val="0"/>
              </a:spcBef>
              <a:buFontTx/>
              <a:buNone/>
              <a:defRPr sz="2800"/>
            </a:lvl1pPr>
          </a:lstStyle>
          <a:p>
            <a:r>
              <a:rPr lang="en-US"/>
              <a:t>Click to edit Master subtitle style</a:t>
            </a:r>
          </a:p>
        </p:txBody>
      </p:sp>
    </p:spTree>
    <p:extLst>
      <p:ext uri="{BB962C8B-B14F-4D97-AF65-F5344CB8AC3E}">
        <p14:creationId xmlns:p14="http://schemas.microsoft.com/office/powerpoint/2010/main" val="131228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5" name="Rectangle 5"/>
          <p:cNvSpPr>
            <a:spLocks noGrp="1" noChangeArrowheads="1"/>
          </p:cNvSpPr>
          <p:nvPr>
            <p:ph type="sldNum" sz="quarter" idx="11"/>
          </p:nvPr>
        </p:nvSpPr>
        <p:spPr>
          <a:ln/>
        </p:spPr>
        <p:txBody>
          <a:bodyPr/>
          <a:lstStyle>
            <a:lvl1pPr>
              <a:defRPr/>
            </a:lvl1pPr>
          </a:lstStyle>
          <a:p>
            <a:pPr>
              <a:defRPr/>
            </a:pPr>
            <a:fld id="{963AC6C6-BFD8-49F4-8E9A-1E888E278BD4}" type="slidenum">
              <a:rPr lang="en-US"/>
              <a:pPr>
                <a:defRPr/>
              </a:pPr>
              <a:t>‹#›</a:t>
            </a:fld>
            <a:endParaRPr lang="en-US"/>
          </a:p>
        </p:txBody>
      </p:sp>
    </p:spTree>
    <p:extLst>
      <p:ext uri="{BB962C8B-B14F-4D97-AF65-F5344CB8AC3E}">
        <p14:creationId xmlns:p14="http://schemas.microsoft.com/office/powerpoint/2010/main" val="193706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117475"/>
            <a:ext cx="2032000" cy="5605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3288" y="117475"/>
            <a:ext cx="5948362" cy="5605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5" name="Rectangle 5"/>
          <p:cNvSpPr>
            <a:spLocks noGrp="1" noChangeArrowheads="1"/>
          </p:cNvSpPr>
          <p:nvPr>
            <p:ph type="sldNum" sz="quarter" idx="11"/>
          </p:nvPr>
        </p:nvSpPr>
        <p:spPr>
          <a:ln/>
        </p:spPr>
        <p:txBody>
          <a:bodyPr/>
          <a:lstStyle>
            <a:lvl1pPr>
              <a:defRPr/>
            </a:lvl1pPr>
          </a:lstStyle>
          <a:p>
            <a:pPr>
              <a:defRPr/>
            </a:pPr>
            <a:fld id="{502D3483-468D-4B03-A417-71892C3757DF}" type="slidenum">
              <a:rPr lang="en-US"/>
              <a:pPr>
                <a:defRPr/>
              </a:pPr>
              <a:t>‹#›</a:t>
            </a:fld>
            <a:endParaRPr lang="en-US"/>
          </a:p>
        </p:txBody>
      </p:sp>
    </p:spTree>
    <p:extLst>
      <p:ext uri="{BB962C8B-B14F-4D97-AF65-F5344CB8AC3E}">
        <p14:creationId xmlns:p14="http://schemas.microsoft.com/office/powerpoint/2010/main" val="417118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71550" y="117475"/>
            <a:ext cx="8064500" cy="10080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03288" y="1196975"/>
            <a:ext cx="3810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865688" y="1196975"/>
            <a:ext cx="38100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865688" y="3535363"/>
            <a:ext cx="38100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7" name="Rectangle 5"/>
          <p:cNvSpPr>
            <a:spLocks noGrp="1" noChangeArrowheads="1"/>
          </p:cNvSpPr>
          <p:nvPr>
            <p:ph type="sldNum" sz="quarter" idx="11"/>
          </p:nvPr>
        </p:nvSpPr>
        <p:spPr>
          <a:ln/>
        </p:spPr>
        <p:txBody>
          <a:bodyPr/>
          <a:lstStyle>
            <a:lvl1pPr>
              <a:defRPr/>
            </a:lvl1pPr>
          </a:lstStyle>
          <a:p>
            <a:pPr>
              <a:defRPr/>
            </a:pPr>
            <a:fld id="{27B87A8F-DDB8-4ED8-9223-5886DB5D61EC}" type="slidenum">
              <a:rPr lang="en-US"/>
              <a:pPr>
                <a:defRPr/>
              </a:pPr>
              <a:t>‹#›</a:t>
            </a:fld>
            <a:endParaRPr lang="en-US"/>
          </a:p>
        </p:txBody>
      </p:sp>
    </p:spTree>
    <p:extLst>
      <p:ext uri="{BB962C8B-B14F-4D97-AF65-F5344CB8AC3E}">
        <p14:creationId xmlns:p14="http://schemas.microsoft.com/office/powerpoint/2010/main" val="3554834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1557338"/>
            <a:ext cx="7772400" cy="21859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42988" y="3895725"/>
            <a:ext cx="77724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0" y="6453188"/>
            <a:ext cx="5076825" cy="415925"/>
          </a:xfrm>
        </p:spPr>
        <p:txBody>
          <a:bodyPr/>
          <a:lstStyle>
            <a:lvl1pPr>
              <a:defRPr/>
            </a:lvl1pPr>
          </a:lstStyle>
          <a:p>
            <a:pPr>
              <a:defRPr/>
            </a:pPr>
            <a:r>
              <a:rPr lang="en-US" altLang="zh-CN"/>
              <a:t>PAM – April 1</a:t>
            </a:r>
            <a:r>
              <a:rPr lang="en-US" altLang="zh-CN" baseline="30000"/>
              <a:t>st</a:t>
            </a:r>
            <a:r>
              <a:rPr lang="en-US" altLang="zh-CN"/>
              <a:t> , 2005</a:t>
            </a:r>
          </a:p>
        </p:txBody>
      </p:sp>
      <p:sp>
        <p:nvSpPr>
          <p:cNvPr id="6" name="Slide Number Placeholder 5"/>
          <p:cNvSpPr>
            <a:spLocks noGrp="1"/>
          </p:cNvSpPr>
          <p:nvPr>
            <p:ph type="sldNum" sz="quarter" idx="11"/>
          </p:nvPr>
        </p:nvSpPr>
        <p:spPr>
          <a:xfrm>
            <a:off x="8640763" y="5638800"/>
            <a:ext cx="503237" cy="476250"/>
          </a:xfrm>
        </p:spPr>
        <p:txBody>
          <a:bodyPr/>
          <a:lstStyle>
            <a:lvl1pPr>
              <a:defRPr/>
            </a:lvl1pPr>
          </a:lstStyle>
          <a:p>
            <a:pPr>
              <a:defRPr/>
            </a:pPr>
            <a:fld id="{61AD98A9-4716-4477-91EC-F3D91309590D}" type="slidenum">
              <a:rPr lang="zh-CN" altLang="en-US"/>
              <a:pPr>
                <a:defRPr/>
              </a:pPr>
              <a:t>‹#›</a:t>
            </a:fld>
            <a:endParaRPr lang="en-US" altLang="zh-CN"/>
          </a:p>
        </p:txBody>
      </p:sp>
    </p:spTree>
    <p:extLst>
      <p:ext uri="{BB962C8B-B14F-4D97-AF65-F5344CB8AC3E}">
        <p14:creationId xmlns:p14="http://schemas.microsoft.com/office/powerpoint/2010/main" val="65735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5" name="Rectangle 5"/>
          <p:cNvSpPr>
            <a:spLocks noGrp="1" noChangeArrowheads="1"/>
          </p:cNvSpPr>
          <p:nvPr>
            <p:ph type="sldNum" sz="quarter" idx="11"/>
          </p:nvPr>
        </p:nvSpPr>
        <p:spPr>
          <a:ln/>
        </p:spPr>
        <p:txBody>
          <a:bodyPr/>
          <a:lstStyle>
            <a:lvl1pPr>
              <a:defRPr/>
            </a:lvl1pPr>
          </a:lstStyle>
          <a:p>
            <a:pPr>
              <a:defRPr/>
            </a:pPr>
            <a:fld id="{32CE34E6-B17F-471D-AF4B-9EFEDA18E6C3}" type="slidenum">
              <a:rPr lang="en-US"/>
              <a:pPr>
                <a:defRPr/>
              </a:pPr>
              <a:t>‹#›</a:t>
            </a:fld>
            <a:endParaRPr lang="en-US"/>
          </a:p>
        </p:txBody>
      </p:sp>
    </p:spTree>
    <p:extLst>
      <p:ext uri="{BB962C8B-B14F-4D97-AF65-F5344CB8AC3E}">
        <p14:creationId xmlns:p14="http://schemas.microsoft.com/office/powerpoint/2010/main" val="268576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5" name="Rectangle 5"/>
          <p:cNvSpPr>
            <a:spLocks noGrp="1" noChangeArrowheads="1"/>
          </p:cNvSpPr>
          <p:nvPr>
            <p:ph type="sldNum" sz="quarter" idx="11"/>
          </p:nvPr>
        </p:nvSpPr>
        <p:spPr>
          <a:ln/>
        </p:spPr>
        <p:txBody>
          <a:bodyPr/>
          <a:lstStyle>
            <a:lvl1pPr>
              <a:defRPr/>
            </a:lvl1pPr>
          </a:lstStyle>
          <a:p>
            <a:pPr>
              <a:defRPr/>
            </a:pPr>
            <a:fld id="{946462A2-CD21-4E4D-ABC3-25084466FA57}" type="slidenum">
              <a:rPr lang="en-US"/>
              <a:pPr>
                <a:defRPr/>
              </a:pPr>
              <a:t>‹#›</a:t>
            </a:fld>
            <a:endParaRPr lang="en-US"/>
          </a:p>
        </p:txBody>
      </p:sp>
    </p:spTree>
    <p:extLst>
      <p:ext uri="{BB962C8B-B14F-4D97-AF65-F5344CB8AC3E}">
        <p14:creationId xmlns:p14="http://schemas.microsoft.com/office/powerpoint/2010/main" val="2667324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03288" y="1196975"/>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5688" y="1196975"/>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6" name="Rectangle 5"/>
          <p:cNvSpPr>
            <a:spLocks noGrp="1" noChangeArrowheads="1"/>
          </p:cNvSpPr>
          <p:nvPr>
            <p:ph type="sldNum" sz="quarter" idx="11"/>
          </p:nvPr>
        </p:nvSpPr>
        <p:spPr>
          <a:ln/>
        </p:spPr>
        <p:txBody>
          <a:bodyPr/>
          <a:lstStyle>
            <a:lvl1pPr>
              <a:defRPr/>
            </a:lvl1pPr>
          </a:lstStyle>
          <a:p>
            <a:pPr>
              <a:defRPr/>
            </a:pPr>
            <a:fld id="{FE20F6A6-4480-4C1C-823D-E97B508EE80E}" type="slidenum">
              <a:rPr lang="en-US"/>
              <a:pPr>
                <a:defRPr/>
              </a:pPr>
              <a:t>‹#›</a:t>
            </a:fld>
            <a:endParaRPr lang="en-US"/>
          </a:p>
        </p:txBody>
      </p:sp>
    </p:spTree>
    <p:extLst>
      <p:ext uri="{BB962C8B-B14F-4D97-AF65-F5344CB8AC3E}">
        <p14:creationId xmlns:p14="http://schemas.microsoft.com/office/powerpoint/2010/main" val="12909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8" name="Rectangle 5"/>
          <p:cNvSpPr>
            <a:spLocks noGrp="1" noChangeArrowheads="1"/>
          </p:cNvSpPr>
          <p:nvPr>
            <p:ph type="sldNum" sz="quarter" idx="11"/>
          </p:nvPr>
        </p:nvSpPr>
        <p:spPr>
          <a:ln/>
        </p:spPr>
        <p:txBody>
          <a:bodyPr/>
          <a:lstStyle>
            <a:lvl1pPr>
              <a:defRPr/>
            </a:lvl1pPr>
          </a:lstStyle>
          <a:p>
            <a:pPr>
              <a:defRPr/>
            </a:pPr>
            <a:fld id="{0192AE40-6F96-4CAF-9F7B-508BFEE31FA4}" type="slidenum">
              <a:rPr lang="en-US"/>
              <a:pPr>
                <a:defRPr/>
              </a:pPr>
              <a:t>‹#›</a:t>
            </a:fld>
            <a:endParaRPr lang="en-US"/>
          </a:p>
        </p:txBody>
      </p:sp>
    </p:spTree>
    <p:extLst>
      <p:ext uri="{BB962C8B-B14F-4D97-AF65-F5344CB8AC3E}">
        <p14:creationId xmlns:p14="http://schemas.microsoft.com/office/powerpoint/2010/main" val="3048317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4" name="Rectangle 5"/>
          <p:cNvSpPr>
            <a:spLocks noGrp="1" noChangeArrowheads="1"/>
          </p:cNvSpPr>
          <p:nvPr>
            <p:ph type="sldNum" sz="quarter" idx="11"/>
          </p:nvPr>
        </p:nvSpPr>
        <p:spPr>
          <a:ln/>
        </p:spPr>
        <p:txBody>
          <a:bodyPr/>
          <a:lstStyle>
            <a:lvl1pPr>
              <a:defRPr/>
            </a:lvl1pPr>
          </a:lstStyle>
          <a:p>
            <a:pPr>
              <a:defRPr/>
            </a:pPr>
            <a:fld id="{00CEBC04-7A97-4E4C-98C7-EC682D4BC7E5}" type="slidenum">
              <a:rPr lang="en-US"/>
              <a:pPr>
                <a:defRPr/>
              </a:pPr>
              <a:t>‹#›</a:t>
            </a:fld>
            <a:endParaRPr lang="en-US"/>
          </a:p>
        </p:txBody>
      </p:sp>
    </p:spTree>
    <p:extLst>
      <p:ext uri="{BB962C8B-B14F-4D97-AF65-F5344CB8AC3E}">
        <p14:creationId xmlns:p14="http://schemas.microsoft.com/office/powerpoint/2010/main" val="358300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3" name="Rectangle 5"/>
          <p:cNvSpPr>
            <a:spLocks noGrp="1" noChangeArrowheads="1"/>
          </p:cNvSpPr>
          <p:nvPr>
            <p:ph type="sldNum" sz="quarter" idx="11"/>
          </p:nvPr>
        </p:nvSpPr>
        <p:spPr>
          <a:ln/>
        </p:spPr>
        <p:txBody>
          <a:bodyPr/>
          <a:lstStyle>
            <a:lvl1pPr>
              <a:defRPr/>
            </a:lvl1pPr>
          </a:lstStyle>
          <a:p>
            <a:pPr>
              <a:defRPr/>
            </a:pPr>
            <a:fld id="{39E17314-DAEF-49FE-9439-C58FB8514EC9}" type="slidenum">
              <a:rPr lang="en-US"/>
              <a:pPr>
                <a:defRPr/>
              </a:pPr>
              <a:t>‹#›</a:t>
            </a:fld>
            <a:endParaRPr lang="en-US"/>
          </a:p>
        </p:txBody>
      </p:sp>
    </p:spTree>
    <p:extLst>
      <p:ext uri="{BB962C8B-B14F-4D97-AF65-F5344CB8AC3E}">
        <p14:creationId xmlns:p14="http://schemas.microsoft.com/office/powerpoint/2010/main" val="4275133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6" name="Rectangle 5"/>
          <p:cNvSpPr>
            <a:spLocks noGrp="1" noChangeArrowheads="1"/>
          </p:cNvSpPr>
          <p:nvPr>
            <p:ph type="sldNum" sz="quarter" idx="11"/>
          </p:nvPr>
        </p:nvSpPr>
        <p:spPr>
          <a:ln/>
        </p:spPr>
        <p:txBody>
          <a:bodyPr/>
          <a:lstStyle>
            <a:lvl1pPr>
              <a:defRPr/>
            </a:lvl1pPr>
          </a:lstStyle>
          <a:p>
            <a:pPr>
              <a:defRPr/>
            </a:pPr>
            <a:fld id="{28AFC29F-951A-4D59-8953-F91855FF0121}" type="slidenum">
              <a:rPr lang="en-US"/>
              <a:pPr>
                <a:defRPr/>
              </a:pPr>
              <a:t>‹#›</a:t>
            </a:fld>
            <a:endParaRPr lang="en-US"/>
          </a:p>
        </p:txBody>
      </p:sp>
    </p:spTree>
    <p:extLst>
      <p:ext uri="{BB962C8B-B14F-4D97-AF65-F5344CB8AC3E}">
        <p14:creationId xmlns:p14="http://schemas.microsoft.com/office/powerpoint/2010/main" val="282848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WMuNeP05 October 13, 2005</a:t>
            </a:r>
          </a:p>
        </p:txBody>
      </p:sp>
      <p:sp>
        <p:nvSpPr>
          <p:cNvPr id="6" name="Rectangle 5"/>
          <p:cNvSpPr>
            <a:spLocks noGrp="1" noChangeArrowheads="1"/>
          </p:cNvSpPr>
          <p:nvPr>
            <p:ph type="sldNum" sz="quarter" idx="11"/>
          </p:nvPr>
        </p:nvSpPr>
        <p:spPr>
          <a:ln/>
        </p:spPr>
        <p:txBody>
          <a:bodyPr/>
          <a:lstStyle>
            <a:lvl1pPr>
              <a:defRPr/>
            </a:lvl1pPr>
          </a:lstStyle>
          <a:p>
            <a:pPr>
              <a:defRPr/>
            </a:pPr>
            <a:fld id="{1D529B30-655D-4691-8FBC-7EC697A434EE}" type="slidenum">
              <a:rPr lang="en-US"/>
              <a:pPr>
                <a:defRPr/>
              </a:pPr>
              <a:t>‹#›</a:t>
            </a:fld>
            <a:endParaRPr lang="en-US"/>
          </a:p>
        </p:txBody>
      </p:sp>
    </p:spTree>
    <p:extLst>
      <p:ext uri="{BB962C8B-B14F-4D97-AF65-F5344CB8AC3E}">
        <p14:creationId xmlns:p14="http://schemas.microsoft.com/office/powerpoint/2010/main" val="398080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971550" y="117475"/>
            <a:ext cx="806450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903288" y="1196975"/>
            <a:ext cx="7772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ftr" sz="quarter" idx="3"/>
          </p:nvPr>
        </p:nvSpPr>
        <p:spPr bwMode="auto">
          <a:xfrm>
            <a:off x="4859338" y="6381750"/>
            <a:ext cx="3241675" cy="360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600" i="0"/>
            </a:lvl1pPr>
          </a:lstStyle>
          <a:p>
            <a:pPr>
              <a:defRPr/>
            </a:pPr>
            <a:r>
              <a:rPr lang="en-US"/>
              <a:t>WMuNeP05 October 13, 2005</a:t>
            </a:r>
          </a:p>
        </p:txBody>
      </p:sp>
      <p:sp>
        <p:nvSpPr>
          <p:cNvPr id="55301" name="Rectangle 5"/>
          <p:cNvSpPr>
            <a:spLocks noGrp="1" noChangeArrowheads="1"/>
          </p:cNvSpPr>
          <p:nvPr>
            <p:ph type="sldNum" sz="quarter" idx="4"/>
          </p:nvPr>
        </p:nvSpPr>
        <p:spPr bwMode="auto">
          <a:xfrm>
            <a:off x="0" y="6381750"/>
            <a:ext cx="5397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2000" i="0">
                <a:solidFill>
                  <a:schemeClr val="hlink"/>
                </a:solidFill>
                <a:latin typeface="Times New Roman" pitchFamily="18" charset="0"/>
              </a:defRPr>
            </a:lvl1pPr>
          </a:lstStyle>
          <a:p>
            <a:pPr>
              <a:defRPr/>
            </a:pPr>
            <a:fld id="{22A19668-355A-47E1-BB7A-48EF51CB83C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9" r:id="rId13"/>
  </p:sldLayoutIdLst>
  <p:hf hdr="0" dt="0"/>
  <p:txStyles>
    <p:titleStyle>
      <a:lvl1pPr algn="ctr" rtl="0" eaLnBrk="0" fontAlgn="base" hangingPunct="0">
        <a:spcBef>
          <a:spcPct val="0"/>
        </a:spcBef>
        <a:spcAft>
          <a:spcPct val="0"/>
        </a:spcAft>
        <a:defRPr sz="4000" b="1">
          <a:solidFill>
            <a:schemeClr val="hlink"/>
          </a:solidFill>
          <a:latin typeface="+mj-lt"/>
          <a:ea typeface="+mj-ea"/>
          <a:cs typeface="+mj-cs"/>
        </a:defRPr>
      </a:lvl1pPr>
      <a:lvl2pPr algn="ctr" rtl="0" eaLnBrk="0" fontAlgn="base" hangingPunct="0">
        <a:spcBef>
          <a:spcPct val="0"/>
        </a:spcBef>
        <a:spcAft>
          <a:spcPct val="0"/>
        </a:spcAft>
        <a:defRPr sz="4000" b="1">
          <a:solidFill>
            <a:schemeClr val="hlink"/>
          </a:solidFill>
          <a:latin typeface="Comic Sans MS" pitchFamily="66" charset="0"/>
        </a:defRPr>
      </a:lvl2pPr>
      <a:lvl3pPr algn="ctr" rtl="0" eaLnBrk="0" fontAlgn="base" hangingPunct="0">
        <a:spcBef>
          <a:spcPct val="0"/>
        </a:spcBef>
        <a:spcAft>
          <a:spcPct val="0"/>
        </a:spcAft>
        <a:defRPr sz="4000" b="1">
          <a:solidFill>
            <a:schemeClr val="hlink"/>
          </a:solidFill>
          <a:latin typeface="Comic Sans MS" pitchFamily="66" charset="0"/>
        </a:defRPr>
      </a:lvl3pPr>
      <a:lvl4pPr algn="ctr" rtl="0" eaLnBrk="0" fontAlgn="base" hangingPunct="0">
        <a:spcBef>
          <a:spcPct val="0"/>
        </a:spcBef>
        <a:spcAft>
          <a:spcPct val="0"/>
        </a:spcAft>
        <a:defRPr sz="4000" b="1">
          <a:solidFill>
            <a:schemeClr val="hlink"/>
          </a:solidFill>
          <a:latin typeface="Comic Sans MS" pitchFamily="66" charset="0"/>
        </a:defRPr>
      </a:lvl4pPr>
      <a:lvl5pPr algn="ctr" rtl="0" eaLnBrk="0" fontAlgn="base" hangingPunct="0">
        <a:spcBef>
          <a:spcPct val="0"/>
        </a:spcBef>
        <a:spcAft>
          <a:spcPct val="0"/>
        </a:spcAft>
        <a:defRPr sz="4000" b="1">
          <a:solidFill>
            <a:schemeClr val="hlink"/>
          </a:solidFill>
          <a:latin typeface="Comic Sans MS" pitchFamily="66" charset="0"/>
        </a:defRPr>
      </a:lvl5pPr>
      <a:lvl6pPr marL="457200" algn="ctr" rtl="0" fontAlgn="base">
        <a:spcBef>
          <a:spcPct val="0"/>
        </a:spcBef>
        <a:spcAft>
          <a:spcPct val="0"/>
        </a:spcAft>
        <a:defRPr sz="4000" b="1">
          <a:solidFill>
            <a:schemeClr val="hlink"/>
          </a:solidFill>
          <a:latin typeface="Comic Sans MS" pitchFamily="66" charset="0"/>
        </a:defRPr>
      </a:lvl6pPr>
      <a:lvl7pPr marL="914400" algn="ctr" rtl="0" fontAlgn="base">
        <a:spcBef>
          <a:spcPct val="0"/>
        </a:spcBef>
        <a:spcAft>
          <a:spcPct val="0"/>
        </a:spcAft>
        <a:defRPr sz="4000" b="1">
          <a:solidFill>
            <a:schemeClr val="hlink"/>
          </a:solidFill>
          <a:latin typeface="Comic Sans MS" pitchFamily="66" charset="0"/>
        </a:defRPr>
      </a:lvl7pPr>
      <a:lvl8pPr marL="1371600" algn="ctr" rtl="0" fontAlgn="base">
        <a:spcBef>
          <a:spcPct val="0"/>
        </a:spcBef>
        <a:spcAft>
          <a:spcPct val="0"/>
        </a:spcAft>
        <a:defRPr sz="4000" b="1">
          <a:solidFill>
            <a:schemeClr val="hlink"/>
          </a:solidFill>
          <a:latin typeface="Comic Sans MS" pitchFamily="66" charset="0"/>
        </a:defRPr>
      </a:lvl8pPr>
      <a:lvl9pPr marL="1828800" algn="ctr" rtl="0" fontAlgn="base">
        <a:spcBef>
          <a:spcPct val="0"/>
        </a:spcBef>
        <a:spcAft>
          <a:spcPct val="0"/>
        </a:spcAft>
        <a:defRPr sz="4000" b="1">
          <a:solidFill>
            <a:schemeClr val="hlink"/>
          </a:solidFill>
          <a:latin typeface="Comic Sans MS" pitchFamily="66"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2.xml"/><Relationship Id="rId4" Type="http://schemas.openxmlformats.org/officeDocument/2006/relationships/image" Target="../media/image24.pn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00113" y="620713"/>
            <a:ext cx="7920037" cy="1728787"/>
          </a:xfrm>
        </p:spPr>
        <p:txBody>
          <a:bodyPr/>
          <a:lstStyle/>
          <a:p>
            <a:pPr eaLnBrk="1" hangingPunct="1"/>
            <a:r>
              <a:rPr lang="en-US" altLang="zh-CN" sz="3200" smtClean="0">
                <a:ea typeface="宋体" pitchFamily="2" charset="-122"/>
              </a:rPr>
              <a:t>Performance Analysis of the Intertwined Effects between Network Layers for 802.11g Transmissions</a:t>
            </a:r>
          </a:p>
        </p:txBody>
      </p:sp>
      <p:sp>
        <p:nvSpPr>
          <p:cNvPr id="5123" name="Rectangle 3"/>
          <p:cNvSpPr>
            <a:spLocks noGrp="1" noChangeArrowheads="1"/>
          </p:cNvSpPr>
          <p:nvPr>
            <p:ph type="subTitle" idx="1"/>
          </p:nvPr>
        </p:nvSpPr>
        <p:spPr>
          <a:xfrm>
            <a:off x="1116013" y="5516563"/>
            <a:ext cx="5167312" cy="944562"/>
          </a:xfrm>
        </p:spPr>
        <p:txBody>
          <a:bodyPr/>
          <a:lstStyle/>
          <a:p>
            <a:pPr eaLnBrk="1" hangingPunct="1"/>
            <a:r>
              <a:rPr lang="en-US" altLang="zh-CN" sz="1800" i="1" smtClean="0">
                <a:ea typeface="宋体" pitchFamily="2" charset="-122"/>
              </a:rPr>
              <a:t>Wireless Multimedia Networking and Performance Modeling (WMuNeP)</a:t>
            </a:r>
          </a:p>
          <a:p>
            <a:pPr eaLnBrk="1" hangingPunct="1"/>
            <a:r>
              <a:rPr lang="en-US" altLang="zh-CN" sz="1800" smtClean="0">
                <a:ea typeface="宋体" pitchFamily="2" charset="-122"/>
              </a:rPr>
              <a:t>Montreal, Canada, October 2005 </a:t>
            </a:r>
          </a:p>
        </p:txBody>
      </p:sp>
      <p:sp>
        <p:nvSpPr>
          <p:cNvPr id="5124" name="Rectangle 4"/>
          <p:cNvSpPr>
            <a:spLocks noChangeArrowheads="1"/>
          </p:cNvSpPr>
          <p:nvPr/>
        </p:nvSpPr>
        <p:spPr bwMode="auto">
          <a:xfrm>
            <a:off x="1258888" y="2852738"/>
            <a:ext cx="6842125"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10000"/>
              </a:lnSpc>
              <a:spcBef>
                <a:spcPct val="0"/>
              </a:spcBef>
              <a:buFontTx/>
              <a:buNone/>
            </a:pPr>
            <a:r>
              <a:rPr lang="en-US" altLang="zh-CN" sz="2000" i="0">
                <a:ea typeface="宋体" pitchFamily="2" charset="-122"/>
              </a:rPr>
              <a:t>Jon Gretarsson, Feng Li, Mingzhe Li, Ashish Samant, </a:t>
            </a:r>
          </a:p>
          <a:p>
            <a:pPr algn="ctr">
              <a:lnSpc>
                <a:spcPct val="110000"/>
              </a:lnSpc>
              <a:spcBef>
                <a:spcPct val="0"/>
              </a:spcBef>
              <a:buFontTx/>
              <a:buNone/>
            </a:pPr>
            <a:r>
              <a:rPr lang="en-US" altLang="zh-CN" sz="2000" i="0">
                <a:ea typeface="宋体" pitchFamily="2" charset="-122"/>
              </a:rPr>
              <a:t>Huahui Wu, Mark Claypool and Robert Kinicki</a:t>
            </a:r>
          </a:p>
          <a:p>
            <a:pPr algn="ctr">
              <a:lnSpc>
                <a:spcPct val="110000"/>
              </a:lnSpc>
              <a:spcBef>
                <a:spcPct val="0"/>
              </a:spcBef>
              <a:buFontTx/>
              <a:buNone/>
            </a:pPr>
            <a:r>
              <a:rPr lang="en-US" altLang="zh-CN" sz="2000" i="0">
                <a:ea typeface="宋体" pitchFamily="2" charset="-122"/>
              </a:rPr>
              <a:t>WPI Computer Science  Department</a:t>
            </a:r>
          </a:p>
          <a:p>
            <a:pPr algn="ctr">
              <a:lnSpc>
                <a:spcPct val="110000"/>
              </a:lnSpc>
              <a:spcBef>
                <a:spcPct val="0"/>
              </a:spcBef>
              <a:buFontTx/>
              <a:buNone/>
            </a:pPr>
            <a:r>
              <a:rPr lang="en-US" altLang="zh-CN" sz="2000" i="0">
                <a:ea typeface="宋体" pitchFamily="2" charset="-122"/>
              </a:rPr>
              <a:t>Worcester, MA, 01609 USA</a:t>
            </a:r>
          </a:p>
        </p:txBody>
      </p:sp>
      <p:sp>
        <p:nvSpPr>
          <p:cNvPr id="5125" name="Rectangle 5"/>
          <p:cNvSpPr>
            <a:spLocks noChangeArrowheads="1"/>
          </p:cNvSpPr>
          <p:nvPr/>
        </p:nvSpPr>
        <p:spPr bwMode="auto">
          <a:xfrm>
            <a:off x="1476375" y="4619625"/>
            <a:ext cx="619125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10000"/>
              </a:lnSpc>
              <a:spcBef>
                <a:spcPct val="0"/>
              </a:spcBef>
              <a:buFontTx/>
              <a:buNone/>
            </a:pPr>
            <a:r>
              <a:rPr lang="en-US" sz="2000"/>
              <a:t>Presenter - </a:t>
            </a:r>
            <a:r>
              <a:rPr lang="en-US" sz="2000">
                <a:solidFill>
                  <a:schemeClr val="hlink"/>
                </a:solidFill>
                <a:latin typeface="Comic Sans MS" pitchFamily="66" charset="0"/>
              </a:rPr>
              <a:t>Bob Kinicki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78716B42-EE7A-4C4C-9FE4-52152E539285}" type="slidenum">
              <a:rPr lang="en-US" i="0" smtClean="0">
                <a:solidFill>
                  <a:schemeClr val="hlink"/>
                </a:solidFill>
                <a:latin typeface="Times New Roman" pitchFamily="18" charset="0"/>
              </a:rPr>
              <a:pPr eaLnBrk="1" hangingPunct="1"/>
              <a:t>10</a:t>
            </a:fld>
            <a:endParaRPr lang="en-US" i="0" smtClean="0">
              <a:solidFill>
                <a:schemeClr val="hlink"/>
              </a:solidFill>
              <a:latin typeface="Times New Roman" pitchFamily="18" charset="0"/>
            </a:endParaRPr>
          </a:p>
        </p:txBody>
      </p:sp>
      <p:sp>
        <p:nvSpPr>
          <p:cNvPr id="14340" name="Rectangle 2"/>
          <p:cNvSpPr>
            <a:spLocks noGrp="1" noChangeArrowheads="1"/>
          </p:cNvSpPr>
          <p:nvPr>
            <p:ph type="title"/>
          </p:nvPr>
        </p:nvSpPr>
        <p:spPr/>
        <p:txBody>
          <a:bodyPr/>
          <a:lstStyle/>
          <a:p>
            <a:pPr eaLnBrk="1" hangingPunct="1"/>
            <a:r>
              <a:rPr lang="en-US" smtClean="0"/>
              <a:t>Outline</a:t>
            </a:r>
          </a:p>
        </p:txBody>
      </p:sp>
      <p:sp>
        <p:nvSpPr>
          <p:cNvPr id="14341" name="Rectangle 3"/>
          <p:cNvSpPr>
            <a:spLocks noGrp="1" noChangeArrowheads="1"/>
          </p:cNvSpPr>
          <p:nvPr>
            <p:ph type="body" idx="1"/>
          </p:nvPr>
        </p:nvSpPr>
        <p:spPr>
          <a:xfrm>
            <a:off x="903288" y="1196975"/>
            <a:ext cx="7772400" cy="4349750"/>
          </a:xfrm>
        </p:spPr>
        <p:txBody>
          <a:bodyPr/>
          <a:lstStyle/>
          <a:p>
            <a:pPr eaLnBrk="1" hangingPunct="1"/>
            <a:r>
              <a:rPr lang="en-US" sz="2800" smtClean="0">
                <a:cs typeface="Arial" pitchFamily="34" charset="0"/>
              </a:rPr>
              <a:t>Motivation</a:t>
            </a:r>
          </a:p>
          <a:p>
            <a:pPr eaLnBrk="1" hangingPunct="1"/>
            <a:r>
              <a:rPr lang="en-US" sz="2800" smtClean="0">
                <a:cs typeface="Arial" pitchFamily="34" charset="0"/>
              </a:rPr>
              <a:t>Previous Work</a:t>
            </a:r>
          </a:p>
          <a:p>
            <a:pPr lvl="1" eaLnBrk="1" hangingPunct="1"/>
            <a:r>
              <a:rPr lang="en-US" sz="2400" smtClean="0">
                <a:cs typeface="Arial" pitchFamily="34" charset="0"/>
              </a:rPr>
              <a:t>Analytic Models</a:t>
            </a:r>
          </a:p>
          <a:p>
            <a:pPr lvl="1" eaLnBrk="1" hangingPunct="1"/>
            <a:r>
              <a:rPr lang="en-US" sz="2400" smtClean="0">
                <a:cs typeface="Arial" pitchFamily="34" charset="0"/>
              </a:rPr>
              <a:t>Measurement Studies</a:t>
            </a:r>
          </a:p>
          <a:p>
            <a:pPr eaLnBrk="1" hangingPunct="1"/>
            <a:r>
              <a:rPr lang="en-US" sz="2800" i="1" smtClean="0">
                <a:solidFill>
                  <a:schemeClr val="hlink"/>
                </a:solidFill>
              </a:rPr>
              <a:t>Experiments</a:t>
            </a:r>
          </a:p>
          <a:p>
            <a:pPr lvl="1" eaLnBrk="1" hangingPunct="1"/>
            <a:r>
              <a:rPr lang="en-US" sz="2400" smtClean="0"/>
              <a:t>Tools and Setup</a:t>
            </a:r>
          </a:p>
          <a:p>
            <a:pPr lvl="1" eaLnBrk="1" hangingPunct="1"/>
            <a:r>
              <a:rPr lang="en-US" sz="2400" smtClean="0"/>
              <a:t>Experimental Design</a:t>
            </a:r>
          </a:p>
          <a:p>
            <a:pPr eaLnBrk="1" hangingPunct="1"/>
            <a:r>
              <a:rPr lang="en-US" sz="2800" smtClean="0"/>
              <a:t>Results and Analysis</a:t>
            </a:r>
          </a:p>
          <a:p>
            <a:pPr eaLnBrk="1" hangingPunct="1"/>
            <a:r>
              <a:rPr lang="en-US" sz="2800" smtClean="0"/>
              <a:t>Conclusions and Future Work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1536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7711E20B-DC1E-4A87-8D78-362D01C62F83}" type="slidenum">
              <a:rPr lang="en-US" i="0" smtClean="0">
                <a:solidFill>
                  <a:schemeClr val="hlink"/>
                </a:solidFill>
                <a:latin typeface="Times New Roman" pitchFamily="18" charset="0"/>
              </a:rPr>
              <a:pPr eaLnBrk="1" hangingPunct="1"/>
              <a:t>11</a:t>
            </a:fld>
            <a:endParaRPr lang="en-US" i="0" smtClean="0">
              <a:solidFill>
                <a:schemeClr val="hlink"/>
              </a:solidFill>
              <a:latin typeface="Times New Roman" pitchFamily="18" charset="0"/>
            </a:endParaRPr>
          </a:p>
        </p:txBody>
      </p:sp>
      <p:pic>
        <p:nvPicPr>
          <p:cNvPr id="266242"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19250" y="908050"/>
            <a:ext cx="6048375"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43" name="Rectangle 3"/>
          <p:cNvSpPr>
            <a:spLocks noGrp="1" noChangeArrowheads="1"/>
          </p:cNvSpPr>
          <p:nvPr>
            <p:ph type="title"/>
          </p:nvPr>
        </p:nvSpPr>
        <p:spPr>
          <a:xfrm>
            <a:off x="1454150" y="184150"/>
            <a:ext cx="7510463" cy="877888"/>
          </a:xfrm>
        </p:spPr>
        <p:txBody>
          <a:bodyPr/>
          <a:lstStyle/>
          <a:p>
            <a:pPr eaLnBrk="1" hangingPunct="1"/>
            <a:r>
              <a:rPr lang="en-US" altLang="zh-CN" smtClean="0">
                <a:ea typeface="宋体" pitchFamily="2" charset="-122"/>
              </a:rPr>
              <a:t>Tools &amp; Experimental Setup</a:t>
            </a:r>
          </a:p>
        </p:txBody>
      </p:sp>
      <p:pic>
        <p:nvPicPr>
          <p:cNvPr id="266244" name="Picture 4"/>
          <p:cNvPicPr>
            <a:picLocks noChangeAspect="1" noChangeArrowheads="1"/>
          </p:cNvPicPr>
          <p:nvPr/>
        </p:nvPicPr>
        <p:blipFill>
          <a:blip r:embed="rId4">
            <a:clrChange>
              <a:clrFrom>
                <a:srgbClr val="FFFFFF"/>
              </a:clrFrom>
              <a:clrTo>
                <a:srgbClr val="FFFFFF">
                  <a:alpha val="0"/>
                </a:srgbClr>
              </a:clrTo>
            </a:clrChange>
            <a:lum bright="-6000" contrast="12000"/>
            <a:extLst>
              <a:ext uri="{28A0092B-C50C-407E-A947-70E740481C1C}">
                <a14:useLocalDpi xmlns:a14="http://schemas.microsoft.com/office/drawing/2010/main" val="0"/>
              </a:ext>
            </a:extLst>
          </a:blip>
          <a:srcRect/>
          <a:stretch>
            <a:fillRect/>
          </a:stretch>
        </p:blipFill>
        <p:spPr bwMode="auto">
          <a:xfrm>
            <a:off x="2268538" y="3860800"/>
            <a:ext cx="5364162"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 Box 5"/>
          <p:cNvSpPr txBox="1">
            <a:spLocks noChangeArrowheads="1"/>
          </p:cNvSpPr>
          <p:nvPr/>
        </p:nvSpPr>
        <p:spPr bwMode="auto">
          <a:xfrm>
            <a:off x="6516688" y="1196975"/>
            <a:ext cx="237648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lnSpc>
                <a:spcPct val="100000"/>
              </a:lnSpc>
              <a:spcBef>
                <a:spcPct val="50000"/>
              </a:spcBef>
              <a:buFontTx/>
              <a:buNone/>
            </a:pPr>
            <a:endParaRPr lang="zh-CN" altLang="en-US" b="0" i="0">
              <a:ea typeface="宋体" pitchFamily="2" charset="-122"/>
            </a:endParaRPr>
          </a:p>
        </p:txBody>
      </p:sp>
      <p:sp>
        <p:nvSpPr>
          <p:cNvPr id="266246" name="Text Box 6"/>
          <p:cNvSpPr txBox="1">
            <a:spLocks noChangeArrowheads="1"/>
          </p:cNvSpPr>
          <p:nvPr/>
        </p:nvSpPr>
        <p:spPr bwMode="auto">
          <a:xfrm>
            <a:off x="5795963" y="1125538"/>
            <a:ext cx="3276600"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lnSpc>
                <a:spcPct val="100000"/>
              </a:lnSpc>
              <a:spcBef>
                <a:spcPct val="50000"/>
              </a:spcBef>
              <a:buFontTx/>
              <a:buNone/>
            </a:pPr>
            <a:r>
              <a:rPr lang="en-US" altLang="zh-CN" i="0">
                <a:ea typeface="宋体" pitchFamily="2" charset="-122"/>
              </a:rPr>
              <a:t>Wireless Signal Strength</a:t>
            </a:r>
            <a:r>
              <a:rPr lang="en-US" altLang="zh-CN" b="0" i="0">
                <a:ea typeface="宋体" pitchFamily="2" charset="-122"/>
              </a:rPr>
              <a:t> </a:t>
            </a:r>
          </a:p>
          <a:p>
            <a:pPr eaLnBrk="1" hangingPunct="1">
              <a:lnSpc>
                <a:spcPct val="100000"/>
              </a:lnSpc>
              <a:spcBef>
                <a:spcPct val="50000"/>
              </a:spcBef>
              <a:buFontTx/>
              <a:buNone/>
            </a:pPr>
            <a:r>
              <a:rPr lang="en-US" altLang="zh-CN" i="0">
                <a:solidFill>
                  <a:srgbClr val="009900"/>
                </a:solidFill>
                <a:ea typeface="宋体" pitchFamily="2" charset="-122"/>
              </a:rPr>
              <a:t>Good Location</a:t>
            </a:r>
            <a:r>
              <a:rPr lang="en-US" altLang="zh-CN" i="0">
                <a:ea typeface="宋体" pitchFamily="2" charset="-122"/>
              </a:rPr>
              <a:t>:  &gt;= -70dBm</a:t>
            </a:r>
          </a:p>
          <a:p>
            <a:pPr eaLnBrk="1" hangingPunct="1">
              <a:lnSpc>
                <a:spcPct val="100000"/>
              </a:lnSpc>
              <a:spcBef>
                <a:spcPct val="50000"/>
              </a:spcBef>
              <a:buFontTx/>
              <a:buNone/>
            </a:pPr>
            <a:r>
              <a:rPr lang="en-US" altLang="zh-CN" i="0">
                <a:solidFill>
                  <a:schemeClr val="hlink"/>
                </a:solidFill>
                <a:ea typeface="宋体" pitchFamily="2" charset="-122"/>
              </a:rPr>
              <a:t>Bad  Location</a:t>
            </a:r>
            <a:r>
              <a:rPr lang="en-US" altLang="zh-CN" i="0">
                <a:ea typeface="宋体" pitchFamily="2" charset="-122"/>
              </a:rPr>
              <a:t>:   &lt;= - 75dBm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path" presetSubtype="0" accel="50000" decel="50000" fill="hold" nodeType="clickEffect">
                                  <p:stCondLst>
                                    <p:cond delay="0"/>
                                  </p:stCondLst>
                                  <p:childTnLst>
                                    <p:animMotion origin="layout" path="M -0.06285 0.12384 L -0.14167 -0.26459 " pathEditMode="relative" rAng="0" ptsTypes="AA">
                                      <p:cBhvr>
                                        <p:cTn id="6" dur="500" fill="hold"/>
                                        <p:tgtEl>
                                          <p:spTgt spid="266242"/>
                                        </p:tgtEl>
                                        <p:attrNameLst>
                                          <p:attrName>ppt_x</p:attrName>
                                          <p:attrName>ppt_y</p:attrName>
                                        </p:attrNameLst>
                                      </p:cBhvr>
                                      <p:rCtr x="-3941" y="-19421"/>
                                    </p:animMotion>
                                  </p:childTnLst>
                                </p:cTn>
                              </p:par>
                              <p:par>
                                <p:cTn id="7" presetID="3" presetClass="entr" presetSubtype="10" fill="hold" nodeType="withEffect">
                                  <p:stCondLst>
                                    <p:cond delay="0"/>
                                  </p:stCondLst>
                                  <p:childTnLst>
                                    <p:set>
                                      <p:cBhvr>
                                        <p:cTn id="8" dur="1" fill="hold">
                                          <p:stCondLst>
                                            <p:cond delay="0"/>
                                          </p:stCondLst>
                                        </p:cTn>
                                        <p:tgtEl>
                                          <p:spTgt spid="266244"/>
                                        </p:tgtEl>
                                        <p:attrNameLst>
                                          <p:attrName>style.visibility</p:attrName>
                                        </p:attrNameLst>
                                      </p:cBhvr>
                                      <p:to>
                                        <p:strVal val="visible"/>
                                      </p:to>
                                    </p:set>
                                    <p:animEffect transition="in" filter="blinds(horizontal)">
                                      <p:cBhvr>
                                        <p:cTn id="9" dur="500"/>
                                        <p:tgtEl>
                                          <p:spTgt spid="266244"/>
                                        </p:tgtEl>
                                      </p:cBhvr>
                                    </p:animEffect>
                                  </p:childTnLst>
                                </p:cTn>
                              </p:par>
                              <p:par>
                                <p:cTn id="10" presetID="6" presetClass="emph" presetSubtype="0" fill="hold" nodeType="withEffect">
                                  <p:stCondLst>
                                    <p:cond delay="0"/>
                                  </p:stCondLst>
                                  <p:childTnLst>
                                    <p:animScale>
                                      <p:cBhvr>
                                        <p:cTn id="11" dur="500" fill="hold"/>
                                        <p:tgtEl>
                                          <p:spTgt spid="266242"/>
                                        </p:tgtEl>
                                      </p:cBhvr>
                                      <p:by x="79000" y="79000"/>
                                    </p:animScale>
                                  </p:childTnLst>
                                </p:cTn>
                              </p:par>
                              <p:par>
                                <p:cTn id="12" presetID="3" presetClass="exit" presetSubtype="10" fill="hold" grpId="0" nodeType="withEffect">
                                  <p:stCondLst>
                                    <p:cond delay="0"/>
                                  </p:stCondLst>
                                  <p:childTnLst>
                                    <p:animEffect transition="out" filter="blinds(horizontal)">
                                      <p:cBhvr>
                                        <p:cTn id="13" dur="500"/>
                                        <p:tgtEl>
                                          <p:spTgt spid="266243"/>
                                        </p:tgtEl>
                                      </p:cBhvr>
                                    </p:animEffect>
                                    <p:set>
                                      <p:cBhvr>
                                        <p:cTn id="14" dur="1" fill="hold">
                                          <p:stCondLst>
                                            <p:cond delay="499"/>
                                          </p:stCondLst>
                                        </p:cTn>
                                        <p:tgtEl>
                                          <p:spTgt spid="266243"/>
                                        </p:tgtEl>
                                        <p:attrNameLst>
                                          <p:attrName>style.visibility</p:attrName>
                                        </p:attrNameLst>
                                      </p:cBhvr>
                                      <p:to>
                                        <p:strVal val="hidden"/>
                                      </p:to>
                                    </p:set>
                                  </p:childTnLst>
                                </p:cTn>
                              </p:par>
                              <p:par>
                                <p:cTn id="15" presetID="3" presetClass="entr" presetSubtype="10" fill="hold" grpId="0" nodeType="withEffect">
                                  <p:stCondLst>
                                    <p:cond delay="0"/>
                                  </p:stCondLst>
                                  <p:childTnLst>
                                    <p:set>
                                      <p:cBhvr>
                                        <p:cTn id="16" dur="1" fill="hold">
                                          <p:stCondLst>
                                            <p:cond delay="0"/>
                                          </p:stCondLst>
                                        </p:cTn>
                                        <p:tgtEl>
                                          <p:spTgt spid="266246"/>
                                        </p:tgtEl>
                                        <p:attrNameLst>
                                          <p:attrName>style.visibility</p:attrName>
                                        </p:attrNameLst>
                                      </p:cBhvr>
                                      <p:to>
                                        <p:strVal val="visible"/>
                                      </p:to>
                                    </p:set>
                                    <p:animEffect transition="in" filter="blinds(horizontal)">
                                      <p:cBhvr>
                                        <p:cTn id="17" dur="500"/>
                                        <p:tgtEl>
                                          <p:spTgt spid="266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3" grpId="0"/>
      <p:bldP spid="2662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3E24A54E-59E7-4A4D-B477-EE88D0FE68D3}" type="slidenum">
              <a:rPr lang="zh-CN" altLang="en-US" i="0" smtClean="0">
                <a:solidFill>
                  <a:schemeClr val="hlink"/>
                </a:solidFill>
                <a:latin typeface="Times New Roman" pitchFamily="18" charset="0"/>
                <a:ea typeface="宋体" pitchFamily="2" charset="-122"/>
              </a:rPr>
              <a:pPr eaLnBrk="1" hangingPunct="1"/>
              <a:t>12</a:t>
            </a:fld>
            <a:endParaRPr lang="en-US" altLang="zh-CN" i="0" smtClean="0">
              <a:solidFill>
                <a:schemeClr val="hlink"/>
              </a:solidFill>
              <a:latin typeface="Times New Roman" pitchFamily="18" charset="0"/>
              <a:ea typeface="宋体" pitchFamily="2" charset="-122"/>
            </a:endParaRPr>
          </a:p>
        </p:txBody>
      </p:sp>
      <p:sp>
        <p:nvSpPr>
          <p:cNvPr id="16387" name="Rectangle 2"/>
          <p:cNvSpPr>
            <a:spLocks noGrp="1" noChangeArrowheads="1"/>
          </p:cNvSpPr>
          <p:nvPr>
            <p:ph type="title"/>
          </p:nvPr>
        </p:nvSpPr>
        <p:spPr>
          <a:xfrm>
            <a:off x="1042988" y="188913"/>
            <a:ext cx="7772400" cy="908050"/>
          </a:xfrm>
        </p:spPr>
        <p:txBody>
          <a:bodyPr/>
          <a:lstStyle/>
          <a:p>
            <a:r>
              <a:rPr lang="en-US" altLang="zh-CN" sz="3200" smtClean="0">
                <a:ea typeface="宋体" pitchFamily="2" charset="-122"/>
              </a:rPr>
              <a:t>Signal Strength Analysis</a:t>
            </a:r>
          </a:p>
        </p:txBody>
      </p:sp>
      <p:sp>
        <p:nvSpPr>
          <p:cNvPr id="16388" name="Text Box 9"/>
          <p:cNvSpPr txBox="1">
            <a:spLocks noChangeArrowheads="1"/>
          </p:cNvSpPr>
          <p:nvPr/>
        </p:nvSpPr>
        <p:spPr bwMode="auto">
          <a:xfrm>
            <a:off x="1116013" y="1341438"/>
            <a:ext cx="9366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a:latin typeface="Times New Roman" pitchFamily="18" charset="0"/>
              </a:rPr>
              <a:t>Fig.2. </a:t>
            </a:r>
          </a:p>
        </p:txBody>
      </p:sp>
      <p:pic>
        <p:nvPicPr>
          <p:cNvPr id="238603" name="Picture 11"/>
          <p:cNvPicPr>
            <a:picLocks noChangeAspect="1" noChangeArrowheads="1"/>
          </p:cNvPicPr>
          <p:nvPr/>
        </p:nvPicPr>
        <p:blipFill>
          <a:blip r:embed="rId2">
            <a:lum bright="-18000" contrast="36000"/>
            <a:extLst>
              <a:ext uri="{28A0092B-C50C-407E-A947-70E740481C1C}">
                <a14:useLocalDpi xmlns:a14="http://schemas.microsoft.com/office/drawing/2010/main" val="0"/>
              </a:ext>
            </a:extLst>
          </a:blip>
          <a:srcRect/>
          <a:stretch>
            <a:fillRect/>
          </a:stretch>
        </p:blipFill>
        <p:spPr bwMode="auto">
          <a:xfrm>
            <a:off x="2051050" y="3429000"/>
            <a:ext cx="6192838"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8604" name="Text Box 12"/>
          <p:cNvSpPr txBox="1">
            <a:spLocks noChangeArrowheads="1"/>
          </p:cNvSpPr>
          <p:nvPr/>
        </p:nvSpPr>
        <p:spPr bwMode="auto">
          <a:xfrm>
            <a:off x="971550" y="3860800"/>
            <a:ext cx="1008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r>
              <a:rPr lang="en-US">
                <a:latin typeface="Times New Roman" pitchFamily="18" charset="0"/>
              </a:rPr>
              <a:t>Fig.3. </a:t>
            </a:r>
          </a:p>
        </p:txBody>
      </p:sp>
      <p:pic>
        <p:nvPicPr>
          <p:cNvPr id="16391" name="Picture 13"/>
          <p:cNvPicPr>
            <a:picLocks noChangeAspect="1" noChangeArrowheads="1"/>
          </p:cNvPicPr>
          <p:nvPr>
            <p:ph sz="half" idx="1"/>
          </p:nvPr>
        </p:nvPicPr>
        <p:blipFill>
          <a:blip r:embed="rId3">
            <a:lum bright="-12000" contrast="24000"/>
            <a:extLst>
              <a:ext uri="{28A0092B-C50C-407E-A947-70E740481C1C}">
                <a14:useLocalDpi xmlns:a14="http://schemas.microsoft.com/office/drawing/2010/main" val="0"/>
              </a:ext>
            </a:extLst>
          </a:blip>
          <a:srcRect/>
          <a:stretch>
            <a:fillRect/>
          </a:stretch>
        </p:blipFill>
        <p:spPr>
          <a:xfrm>
            <a:off x="1835150" y="981075"/>
            <a:ext cx="6948488" cy="2520950"/>
          </a:xfrm>
        </p:spPr>
      </p:pic>
      <p:sp>
        <p:nvSpPr>
          <p:cNvPr id="16392" name="Footer Placeholder 4"/>
          <p:cNvSpPr>
            <a:spLocks noGrp="1"/>
          </p:cNvSpPr>
          <p:nvPr>
            <p:ph type="ftr" sz="quarter" idx="10"/>
          </p:nvPr>
        </p:nvSpPr>
        <p:spPr>
          <a:xfrm>
            <a:off x="4859338" y="6381750"/>
            <a:ext cx="3241675" cy="3603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16393" name="Slide Number Placeholder 5"/>
          <p:cNvSpPr txBox="1">
            <a:spLocks/>
          </p:cNvSpPr>
          <p:nvPr/>
        </p:nvSpPr>
        <p:spPr bwMode="auto">
          <a:xfrm>
            <a:off x="0" y="6381750"/>
            <a:ext cx="53975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r" eaLnBrk="1" hangingPunct="1">
              <a:lnSpc>
                <a:spcPct val="100000"/>
              </a:lnSpc>
              <a:spcBef>
                <a:spcPct val="0"/>
              </a:spcBef>
              <a:buFontTx/>
              <a:buNone/>
            </a:pPr>
            <a:fld id="{A638D8B1-8BD7-4E95-B69B-0A79CDC49499}" type="slidenum">
              <a:rPr lang="en-US" sz="2000" i="0">
                <a:solidFill>
                  <a:schemeClr val="hlink"/>
                </a:solidFill>
                <a:latin typeface="Times New Roman" pitchFamily="18" charset="0"/>
              </a:rPr>
              <a:pPr algn="r" eaLnBrk="1" hangingPunct="1">
                <a:lnSpc>
                  <a:spcPct val="100000"/>
                </a:lnSpc>
                <a:spcBef>
                  <a:spcPct val="0"/>
                </a:spcBef>
                <a:buFontTx/>
                <a:buNone/>
              </a:pPr>
              <a:t>12</a:t>
            </a:fld>
            <a:endParaRPr lang="en-US" sz="2000" i="0">
              <a:solidFill>
                <a:schemeClr val="hlink"/>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238603"/>
                                        </p:tgtEl>
                                        <p:attrNameLst>
                                          <p:attrName>style.visibility</p:attrName>
                                        </p:attrNameLst>
                                      </p:cBhvr>
                                      <p:to>
                                        <p:strVal val="visible"/>
                                      </p:to>
                                    </p:set>
                                    <p:animEffect transition="in" filter="blinds(horizontal)">
                                      <p:cBhvr>
                                        <p:cTn id="7" dur="500"/>
                                        <p:tgtEl>
                                          <p:spTgt spid="23860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38604"/>
                                        </p:tgtEl>
                                        <p:attrNameLst>
                                          <p:attrName>style.visibility</p:attrName>
                                        </p:attrNameLst>
                                      </p:cBhvr>
                                      <p:to>
                                        <p:strVal val="visible"/>
                                      </p:to>
                                    </p:set>
                                    <p:animEffect transition="in" filter="blinds(horizontal)">
                                      <p:cBhvr>
                                        <p:cTn id="10" dur="500"/>
                                        <p:tgtEl>
                                          <p:spTgt spid="238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03" grpId="0"/>
      <p:bldP spid="23860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DDB48793-C535-4C10-8F4A-3DD96359ECA3}" type="slidenum">
              <a:rPr lang="en-US" i="0" smtClean="0">
                <a:solidFill>
                  <a:schemeClr val="hlink"/>
                </a:solidFill>
                <a:latin typeface="Times New Roman" pitchFamily="18" charset="0"/>
              </a:rPr>
              <a:pPr eaLnBrk="1" hangingPunct="1"/>
              <a:t>13</a:t>
            </a:fld>
            <a:endParaRPr lang="en-US" i="0" smtClean="0">
              <a:solidFill>
                <a:schemeClr val="hlink"/>
              </a:solidFill>
              <a:latin typeface="Times New Roman" pitchFamily="18" charset="0"/>
            </a:endParaRPr>
          </a:p>
        </p:txBody>
      </p:sp>
      <p:sp>
        <p:nvSpPr>
          <p:cNvPr id="17412" name="Rectangle 2"/>
          <p:cNvSpPr>
            <a:spLocks noGrp="1" noChangeArrowheads="1"/>
          </p:cNvSpPr>
          <p:nvPr>
            <p:ph type="title"/>
          </p:nvPr>
        </p:nvSpPr>
        <p:spPr>
          <a:xfrm>
            <a:off x="720725" y="44450"/>
            <a:ext cx="8243888" cy="936625"/>
          </a:xfrm>
        </p:spPr>
        <p:txBody>
          <a:bodyPr/>
          <a:lstStyle/>
          <a:p>
            <a:pPr eaLnBrk="1" hangingPunct="1"/>
            <a:r>
              <a:rPr lang="en-US" altLang="zh-CN" smtClean="0">
                <a:ea typeface="宋体" pitchFamily="2" charset="-122"/>
              </a:rPr>
              <a:t>Experiments</a:t>
            </a:r>
          </a:p>
        </p:txBody>
      </p:sp>
      <p:pic>
        <p:nvPicPr>
          <p:cNvPr id="17413" name="Picture 3"/>
          <p:cNvPicPr>
            <a:picLocks noChangeAspect="1" noChangeArrowheads="1"/>
          </p:cNvPicPr>
          <p:nvPr/>
        </p:nvPicPr>
        <p:blipFill>
          <a:blip r:embed="rId3">
            <a:clrChange>
              <a:clrFrom>
                <a:srgbClr val="FFFFFF"/>
              </a:clrFrom>
              <a:clrTo>
                <a:srgbClr val="FFFFFF">
                  <a:alpha val="0"/>
                </a:srgbClr>
              </a:clrTo>
            </a:clrChange>
            <a:lum bright="-12000" contrast="24000"/>
            <a:extLst>
              <a:ext uri="{28A0092B-C50C-407E-A947-70E740481C1C}">
                <a14:useLocalDpi xmlns:a14="http://schemas.microsoft.com/office/drawing/2010/main" val="0"/>
              </a:ext>
            </a:extLst>
          </a:blip>
          <a:srcRect/>
          <a:stretch>
            <a:fillRect/>
          </a:stretch>
        </p:blipFill>
        <p:spPr bwMode="auto">
          <a:xfrm>
            <a:off x="1003300" y="981075"/>
            <a:ext cx="7672388" cy="373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4"/>
          <p:cNvSpPr txBox="1">
            <a:spLocks noChangeArrowheads="1"/>
          </p:cNvSpPr>
          <p:nvPr/>
        </p:nvSpPr>
        <p:spPr bwMode="auto">
          <a:xfrm>
            <a:off x="1836738" y="4902200"/>
            <a:ext cx="547211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lnSpc>
                <a:spcPct val="100000"/>
              </a:lnSpc>
              <a:spcBef>
                <a:spcPct val="0"/>
              </a:spcBef>
              <a:buFontTx/>
              <a:buNone/>
            </a:pPr>
            <a:r>
              <a:rPr lang="en-US" altLang="zh-CN">
                <a:solidFill>
                  <a:schemeClr val="hlink"/>
                </a:solidFill>
                <a:latin typeface="Comic Sans MS" pitchFamily="66" charset="0"/>
                <a:ea typeface="宋体" pitchFamily="2" charset="-122"/>
              </a:rPr>
              <a:t>Streaming Video Characteristics</a:t>
            </a:r>
          </a:p>
          <a:p>
            <a:pPr eaLnBrk="1" hangingPunct="1">
              <a:lnSpc>
                <a:spcPct val="100000"/>
              </a:lnSpc>
              <a:spcBef>
                <a:spcPct val="0"/>
              </a:spcBef>
              <a:buFontTx/>
              <a:buNone/>
            </a:pPr>
            <a:r>
              <a:rPr lang="en-US" altLang="zh-CN" i="0">
                <a:latin typeface="Times New Roman" pitchFamily="18" charset="0"/>
                <a:ea typeface="宋体" pitchFamily="2" charset="-122"/>
              </a:rPr>
              <a:t>Length : 2 minutes        Encoding bit rate: 5Mbps</a:t>
            </a:r>
          </a:p>
          <a:p>
            <a:pPr eaLnBrk="1" hangingPunct="1">
              <a:lnSpc>
                <a:spcPct val="100000"/>
              </a:lnSpc>
              <a:spcBef>
                <a:spcPct val="0"/>
              </a:spcBef>
              <a:buFontTx/>
              <a:buNone/>
            </a:pPr>
            <a:r>
              <a:rPr lang="en-US" altLang="zh-CN" i="0">
                <a:latin typeface="Times New Roman" pitchFamily="18" charset="0"/>
                <a:ea typeface="宋体" pitchFamily="2" charset="-122"/>
              </a:rPr>
              <a:t>Resolution: 352 x 288    Frame Rate :        24 fps </a:t>
            </a:r>
          </a:p>
          <a:p>
            <a:pPr eaLnBrk="1" hangingPunct="1">
              <a:lnSpc>
                <a:spcPct val="100000"/>
              </a:lnSpc>
              <a:spcBef>
                <a:spcPct val="0"/>
              </a:spcBef>
              <a:buFontTx/>
              <a:buNone/>
            </a:pPr>
            <a:endParaRPr lang="zh-CN" altLang="en-US" i="0">
              <a:latin typeface="Times New Roman" pitchFamily="18" charset="0"/>
              <a:ea typeface="宋体"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Video Frames</a:t>
            </a:r>
          </a:p>
        </p:txBody>
      </p:sp>
      <p:sp>
        <p:nvSpPr>
          <p:cNvPr id="18435" name="Content Placeholder 2"/>
          <p:cNvSpPr>
            <a:spLocks noGrp="1"/>
          </p:cNvSpPr>
          <p:nvPr>
            <p:ph idx="1"/>
          </p:nvPr>
        </p:nvSpPr>
        <p:spPr/>
        <p:txBody>
          <a:bodyPr/>
          <a:lstStyle/>
          <a:p>
            <a:endParaRPr lang="en-US" smtClean="0"/>
          </a:p>
        </p:txBody>
      </p:sp>
      <p:sp>
        <p:nvSpPr>
          <p:cNvPr id="1843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184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41517E73-868B-423B-B560-C7BC252AE532}" type="slidenum">
              <a:rPr lang="en-US" i="0" smtClean="0">
                <a:solidFill>
                  <a:schemeClr val="hlink"/>
                </a:solidFill>
                <a:latin typeface="Times New Roman" pitchFamily="18" charset="0"/>
              </a:rPr>
              <a:pPr eaLnBrk="1" hangingPunct="1"/>
              <a:t>14</a:t>
            </a:fld>
            <a:endParaRPr lang="en-US" i="0" smtClean="0">
              <a:solidFill>
                <a:schemeClr val="hlink"/>
              </a:solidFill>
              <a:latin typeface="Times New Roman" pitchFamily="18" charset="0"/>
            </a:endParaRPr>
          </a:p>
        </p:txBody>
      </p:sp>
      <p:pic>
        <p:nvPicPr>
          <p:cNvPr id="184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288" y="1428750"/>
            <a:ext cx="8764587"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Euro IMSA  February 14, 2006</a:t>
            </a:r>
          </a:p>
        </p:txBody>
      </p:sp>
      <p:sp>
        <p:nvSpPr>
          <p:cNvPr id="102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C17F3A9A-5C56-4100-A24B-330DBA27EE87}" type="slidenum">
              <a:rPr lang="en-US" i="0" smtClean="0">
                <a:solidFill>
                  <a:schemeClr val="hlink"/>
                </a:solidFill>
                <a:latin typeface="Times New Roman" pitchFamily="18" charset="0"/>
              </a:rPr>
              <a:pPr eaLnBrk="1" hangingPunct="1"/>
              <a:t>15</a:t>
            </a:fld>
            <a:endParaRPr lang="en-US" i="0" smtClean="0">
              <a:solidFill>
                <a:schemeClr val="hlink"/>
              </a:solidFill>
              <a:latin typeface="Times New Roman" pitchFamily="18" charset="0"/>
            </a:endParaRPr>
          </a:p>
        </p:txBody>
      </p:sp>
      <p:graphicFrame>
        <p:nvGraphicFramePr>
          <p:cNvPr id="1026" name="Object 2"/>
          <p:cNvGraphicFramePr>
            <a:graphicFrameLocks noChangeAspect="1"/>
          </p:cNvGraphicFramePr>
          <p:nvPr>
            <p:ph idx="1"/>
          </p:nvPr>
        </p:nvGraphicFramePr>
        <p:xfrm>
          <a:off x="1042988" y="4076700"/>
          <a:ext cx="7921625" cy="1793875"/>
        </p:xfrm>
        <a:graphic>
          <a:graphicData uri="http://schemas.openxmlformats.org/presentationml/2006/ole">
            <mc:AlternateContent xmlns:mc="http://schemas.openxmlformats.org/markup-compatibility/2006">
              <mc:Choice xmlns:v="urn:schemas-microsoft-com:vml" Requires="v">
                <p:oleObj spid="_x0000_s1031" name="VISIO" r:id="rId4" imgW="6540840" imgH="1483200" progId="Visio.Drawing.5">
                  <p:embed/>
                </p:oleObj>
              </mc:Choice>
              <mc:Fallback>
                <p:oleObj name="VISIO" r:id="rId4" imgW="6540840" imgH="1483200" progId="Visio.Drawing.5">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4076700"/>
                        <a:ext cx="7921625" cy="179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9" name="Rectangle 3"/>
          <p:cNvSpPr>
            <a:spLocks noGrp="1" noChangeArrowheads="1"/>
          </p:cNvSpPr>
          <p:nvPr>
            <p:ph type="title"/>
          </p:nvPr>
        </p:nvSpPr>
        <p:spPr>
          <a:xfrm>
            <a:off x="963613" y="115888"/>
            <a:ext cx="7213600" cy="923925"/>
          </a:xfrm>
        </p:spPr>
        <p:txBody>
          <a:bodyPr/>
          <a:lstStyle/>
          <a:p>
            <a:r>
              <a:rPr lang="en-US" smtClean="0"/>
              <a:t>MPEG</a:t>
            </a:r>
          </a:p>
        </p:txBody>
      </p:sp>
      <p:sp>
        <p:nvSpPr>
          <p:cNvPr id="348164" name="Rectangle 4"/>
          <p:cNvSpPr>
            <a:spLocks noChangeArrowheads="1"/>
          </p:cNvSpPr>
          <p:nvPr/>
        </p:nvSpPr>
        <p:spPr bwMode="auto">
          <a:xfrm>
            <a:off x="866775" y="1125538"/>
            <a:ext cx="8169275" cy="3095625"/>
          </a:xfrm>
          <a:prstGeom prst="rect">
            <a:avLst/>
          </a:prstGeom>
          <a:noFill/>
          <a:ln w="9525">
            <a:noFill/>
            <a:miter lim="800000"/>
            <a:headEnd/>
            <a:tailEnd/>
          </a:ln>
          <a:effectLst/>
        </p:spPr>
        <p:txBody>
          <a:bodyPr/>
          <a:lstStyle/>
          <a:p>
            <a:pPr marL="609600" indent="-609600">
              <a:lnSpc>
                <a:spcPct val="90000"/>
              </a:lnSpc>
              <a:defRPr/>
            </a:pPr>
            <a:r>
              <a:rPr lang="en-US" sz="3200" i="0" dirty="0"/>
              <a:t>Group Of Pictures (GOP)</a:t>
            </a:r>
          </a:p>
          <a:p>
            <a:pPr marL="1066800" lvl="1" indent="-609600">
              <a:lnSpc>
                <a:spcPct val="90000"/>
              </a:lnSpc>
              <a:defRPr/>
            </a:pPr>
            <a:r>
              <a:rPr lang="en-US" sz="2800" i="0" dirty="0">
                <a:solidFill>
                  <a:srgbClr val="008000"/>
                </a:solidFill>
              </a:rPr>
              <a:t>IBBPBBPBBPBB</a:t>
            </a:r>
            <a:r>
              <a:rPr lang="en-US" sz="2800" i="0" dirty="0"/>
              <a:t>IBBPBBPBBPBBI…</a:t>
            </a:r>
            <a:endParaRPr lang="en-US" sz="3200" i="0" dirty="0"/>
          </a:p>
          <a:p>
            <a:pPr marL="609600" indent="-609600">
              <a:lnSpc>
                <a:spcPct val="90000"/>
              </a:lnSpc>
              <a:defRPr/>
            </a:pPr>
            <a:r>
              <a:rPr lang="en-US" sz="3200" i="0" dirty="0"/>
              <a:t>Frame types are of different sizes</a:t>
            </a:r>
          </a:p>
          <a:p>
            <a:pPr marL="609600" indent="-609600">
              <a:lnSpc>
                <a:spcPct val="90000"/>
              </a:lnSpc>
              <a:defRPr/>
            </a:pPr>
            <a:r>
              <a:rPr lang="en-US" sz="3200" i="0" dirty="0"/>
              <a:t>This creates VBR video transmissions</a:t>
            </a:r>
          </a:p>
          <a:p>
            <a:pPr marL="533400" indent="-533400">
              <a:lnSpc>
                <a:spcPct val="90000"/>
              </a:lnSpc>
              <a:buFontTx/>
              <a:buNone/>
              <a:defRPr/>
            </a:pPr>
            <a:endParaRPr lang="en-US" sz="2800" i="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56F70F67-447D-4431-BE39-FB25B0A6018D}" type="slidenum">
              <a:rPr lang="en-US" i="0" smtClean="0">
                <a:solidFill>
                  <a:schemeClr val="hlink"/>
                </a:solidFill>
                <a:latin typeface="Times New Roman" pitchFamily="18" charset="0"/>
              </a:rPr>
              <a:pPr eaLnBrk="1" hangingPunct="1"/>
              <a:t>16</a:t>
            </a:fld>
            <a:endParaRPr lang="en-US" i="0" smtClean="0">
              <a:solidFill>
                <a:schemeClr val="hlink"/>
              </a:solidFill>
              <a:latin typeface="Times New Roman" pitchFamily="18" charset="0"/>
            </a:endParaRPr>
          </a:p>
        </p:txBody>
      </p:sp>
      <p:sp>
        <p:nvSpPr>
          <p:cNvPr id="19460" name="Rectangle 2"/>
          <p:cNvSpPr>
            <a:spLocks noGrp="1" noChangeArrowheads="1"/>
          </p:cNvSpPr>
          <p:nvPr>
            <p:ph type="title"/>
          </p:nvPr>
        </p:nvSpPr>
        <p:spPr>
          <a:xfrm>
            <a:off x="539750" y="44450"/>
            <a:ext cx="8243888" cy="1081088"/>
          </a:xfrm>
        </p:spPr>
        <p:txBody>
          <a:bodyPr/>
          <a:lstStyle/>
          <a:p>
            <a:pPr eaLnBrk="1" hangingPunct="1"/>
            <a:r>
              <a:rPr lang="en-US" smtClean="0"/>
              <a:t>Experimental Design</a:t>
            </a:r>
          </a:p>
        </p:txBody>
      </p:sp>
      <p:sp>
        <p:nvSpPr>
          <p:cNvPr id="19461" name="Rectangle 6"/>
          <p:cNvSpPr>
            <a:spLocks noGrp="1" noChangeArrowheads="1"/>
          </p:cNvSpPr>
          <p:nvPr>
            <p:ph type="body" idx="1"/>
          </p:nvPr>
        </p:nvSpPr>
        <p:spPr>
          <a:xfrm>
            <a:off x="900113" y="1196975"/>
            <a:ext cx="7993062" cy="4608513"/>
          </a:xfrm>
          <a:noFill/>
        </p:spPr>
        <p:txBody>
          <a:bodyPr/>
          <a:lstStyle/>
          <a:p>
            <a:pPr eaLnBrk="1" hangingPunct="1">
              <a:lnSpc>
                <a:spcPct val="90000"/>
              </a:lnSpc>
            </a:pPr>
            <a:r>
              <a:rPr lang="en-US" sz="2800" smtClean="0"/>
              <a:t>The two laptops are positioned in “exactly” the same location with the same physical orientation and at locations known for little wireless traffic.</a:t>
            </a:r>
          </a:p>
          <a:p>
            <a:pPr eaLnBrk="1" hangingPunct="1">
              <a:lnSpc>
                <a:spcPct val="90000"/>
              </a:lnSpc>
            </a:pPr>
            <a:r>
              <a:rPr lang="en-US" sz="2800" smtClean="0"/>
              <a:t>All experiments were conducted at night to minimize motion (from people).</a:t>
            </a:r>
          </a:p>
          <a:p>
            <a:pPr eaLnBrk="1" hangingPunct="1">
              <a:lnSpc>
                <a:spcPct val="90000"/>
              </a:lnSpc>
            </a:pPr>
            <a:r>
              <a:rPr lang="en-US" sz="2800" smtClean="0"/>
              <a:t>Although the videos stream for two minutes, our analysis uses data between the 50-100 second interval.</a:t>
            </a:r>
          </a:p>
          <a:p>
            <a:pPr eaLnBrk="1" hangingPunct="1">
              <a:lnSpc>
                <a:spcPct val="90000"/>
              </a:lnSpc>
            </a:pPr>
            <a:r>
              <a:rPr lang="en-US" sz="2800" smtClean="0"/>
              <a:t>Each experiment was repeated three times.</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CC163426-04E2-48CF-9E9E-5AC5007AA42F}" type="slidenum">
              <a:rPr lang="en-US" i="0" smtClean="0">
                <a:solidFill>
                  <a:schemeClr val="hlink"/>
                </a:solidFill>
                <a:latin typeface="Times New Roman" pitchFamily="18" charset="0"/>
              </a:rPr>
              <a:pPr eaLnBrk="1" hangingPunct="1"/>
              <a:t>17</a:t>
            </a:fld>
            <a:endParaRPr lang="en-US" i="0" smtClean="0">
              <a:solidFill>
                <a:schemeClr val="hlink"/>
              </a:solidFill>
              <a:latin typeface="Times New Roman" pitchFamily="18" charset="0"/>
            </a:endParaRPr>
          </a:p>
        </p:txBody>
      </p:sp>
      <p:pic>
        <p:nvPicPr>
          <p:cNvPr id="20484"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774700"/>
            <a:ext cx="7772400" cy="4525963"/>
          </a:xfrm>
        </p:spPr>
      </p:pic>
      <p:sp>
        <p:nvSpPr>
          <p:cNvPr id="20485" name="Rectangle 8"/>
          <p:cNvSpPr>
            <a:spLocks noGrp="1" noChangeArrowheads="1"/>
          </p:cNvSpPr>
          <p:nvPr>
            <p:ph type="title"/>
          </p:nvPr>
        </p:nvSpPr>
        <p:spPr>
          <a:xfrm>
            <a:off x="936625" y="44450"/>
            <a:ext cx="8243888" cy="865188"/>
          </a:xfrm>
          <a:noFill/>
        </p:spPr>
        <p:txBody>
          <a:bodyPr/>
          <a:lstStyle/>
          <a:p>
            <a:pPr eaLnBrk="1" hangingPunct="1"/>
            <a:r>
              <a:rPr lang="en-US" smtClean="0"/>
              <a:t>Consistency Test</a:t>
            </a:r>
          </a:p>
        </p:txBody>
      </p:sp>
      <p:sp>
        <p:nvSpPr>
          <p:cNvPr id="20486" name="Text Box 9"/>
          <p:cNvSpPr txBox="1">
            <a:spLocks noChangeArrowheads="1"/>
          </p:cNvSpPr>
          <p:nvPr/>
        </p:nvSpPr>
        <p:spPr bwMode="auto">
          <a:xfrm>
            <a:off x="2555875" y="5300663"/>
            <a:ext cx="5832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lnSpc>
                <a:spcPct val="100000"/>
              </a:lnSpc>
              <a:spcBef>
                <a:spcPct val="50000"/>
              </a:spcBef>
              <a:buFontTx/>
              <a:buNone/>
            </a:pPr>
            <a:r>
              <a:rPr lang="en-US" altLang="zh-CN" i="0">
                <a:latin typeface="CMBX9" charset="0"/>
                <a:ea typeface="宋体" pitchFamily="2" charset="-122"/>
              </a:rPr>
              <a:t>Figure 2: Wireless Signal Strength and Channel Capacity for Three Separate Runs </a:t>
            </a:r>
            <a:endParaRPr lang="zh-CN" altLang="en-US" i="0">
              <a:ea typeface="宋体" pitchFamily="2" charset="-122"/>
            </a:endParaRPr>
          </a:p>
        </p:txBody>
      </p:sp>
      <p:sp>
        <p:nvSpPr>
          <p:cNvPr id="281610" name="Rectangle 10"/>
          <p:cNvSpPr>
            <a:spLocks noChangeArrowheads="1"/>
          </p:cNvSpPr>
          <p:nvPr/>
        </p:nvSpPr>
        <p:spPr bwMode="auto">
          <a:xfrm>
            <a:off x="971550" y="5084763"/>
            <a:ext cx="1223963"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a:buFontTx/>
              <a:buNone/>
            </a:pPr>
            <a:r>
              <a:rPr lang="en-US" sz="1400">
                <a:solidFill>
                  <a:schemeClr val="hlink"/>
                </a:solidFill>
                <a:latin typeface="Comic Sans MS" pitchFamily="66" charset="0"/>
              </a:rPr>
              <a:t>dynamic rate</a:t>
            </a:r>
          </a:p>
          <a:p>
            <a:pPr algn="ctr">
              <a:buFontTx/>
              <a:buNone/>
            </a:pPr>
            <a:r>
              <a:rPr lang="en-US" sz="1400">
                <a:solidFill>
                  <a:schemeClr val="hlink"/>
                </a:solidFill>
                <a:latin typeface="Comic Sans MS" pitchFamily="66" charset="0"/>
              </a:rPr>
              <a:t>adaptation</a:t>
            </a:r>
          </a:p>
        </p:txBody>
      </p:sp>
      <p:sp>
        <p:nvSpPr>
          <p:cNvPr id="281614" name="Line 14"/>
          <p:cNvSpPr>
            <a:spLocks noChangeShapeType="1"/>
          </p:cNvSpPr>
          <p:nvPr/>
        </p:nvSpPr>
        <p:spPr bwMode="auto">
          <a:xfrm flipV="1">
            <a:off x="1619250" y="4365625"/>
            <a:ext cx="576263" cy="719138"/>
          </a:xfrm>
          <a:prstGeom prst="line">
            <a:avLst/>
          </a:prstGeom>
          <a:noFill/>
          <a:ln w="254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16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1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10" grpId="0"/>
      <p:bldP spid="2816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A0B14CEA-8720-41A2-BCF7-6814DEE8124E}" type="slidenum">
              <a:rPr lang="en-US" i="0" smtClean="0">
                <a:solidFill>
                  <a:schemeClr val="hlink"/>
                </a:solidFill>
                <a:latin typeface="Times New Roman" pitchFamily="18" charset="0"/>
              </a:rPr>
              <a:pPr eaLnBrk="1" hangingPunct="1"/>
              <a:t>18</a:t>
            </a:fld>
            <a:endParaRPr lang="en-US" i="0" smtClean="0">
              <a:solidFill>
                <a:schemeClr val="hlink"/>
              </a:solidFill>
              <a:latin typeface="Times New Roman" pitchFamily="18" charset="0"/>
            </a:endParaRPr>
          </a:p>
        </p:txBody>
      </p:sp>
      <p:sp>
        <p:nvSpPr>
          <p:cNvPr id="21508" name="Rectangle 2"/>
          <p:cNvSpPr>
            <a:spLocks noGrp="1" noChangeArrowheads="1"/>
          </p:cNvSpPr>
          <p:nvPr>
            <p:ph type="title"/>
          </p:nvPr>
        </p:nvSpPr>
        <p:spPr/>
        <p:txBody>
          <a:bodyPr/>
          <a:lstStyle/>
          <a:p>
            <a:pPr eaLnBrk="1" hangingPunct="1"/>
            <a:r>
              <a:rPr lang="en-US" smtClean="0"/>
              <a:t>Outline</a:t>
            </a:r>
          </a:p>
        </p:txBody>
      </p:sp>
      <p:sp>
        <p:nvSpPr>
          <p:cNvPr id="21509" name="Rectangle 3"/>
          <p:cNvSpPr>
            <a:spLocks noGrp="1" noChangeArrowheads="1"/>
          </p:cNvSpPr>
          <p:nvPr>
            <p:ph type="body" idx="1"/>
          </p:nvPr>
        </p:nvSpPr>
        <p:spPr>
          <a:xfrm>
            <a:off x="903288" y="1196975"/>
            <a:ext cx="7772400" cy="4349750"/>
          </a:xfrm>
        </p:spPr>
        <p:txBody>
          <a:bodyPr/>
          <a:lstStyle/>
          <a:p>
            <a:pPr eaLnBrk="1" hangingPunct="1"/>
            <a:r>
              <a:rPr lang="en-US" sz="2800" smtClean="0">
                <a:cs typeface="Arial" pitchFamily="34" charset="0"/>
              </a:rPr>
              <a:t>Motivation</a:t>
            </a:r>
          </a:p>
          <a:p>
            <a:pPr eaLnBrk="1" hangingPunct="1"/>
            <a:r>
              <a:rPr lang="en-US" sz="2800" smtClean="0">
                <a:cs typeface="Arial" pitchFamily="34" charset="0"/>
              </a:rPr>
              <a:t>Previous Work</a:t>
            </a:r>
          </a:p>
          <a:p>
            <a:pPr lvl="1" eaLnBrk="1" hangingPunct="1"/>
            <a:r>
              <a:rPr lang="en-US" sz="2400" smtClean="0">
                <a:cs typeface="Arial" pitchFamily="34" charset="0"/>
              </a:rPr>
              <a:t>Analytic Models</a:t>
            </a:r>
          </a:p>
          <a:p>
            <a:pPr lvl="1" eaLnBrk="1" hangingPunct="1"/>
            <a:r>
              <a:rPr lang="en-US" sz="2400" smtClean="0">
                <a:cs typeface="Arial" pitchFamily="34" charset="0"/>
              </a:rPr>
              <a:t>Measurement Studies</a:t>
            </a:r>
          </a:p>
          <a:p>
            <a:pPr eaLnBrk="1" hangingPunct="1"/>
            <a:r>
              <a:rPr lang="en-US" sz="2800" smtClean="0"/>
              <a:t>Experiments</a:t>
            </a:r>
          </a:p>
          <a:p>
            <a:pPr lvl="1" eaLnBrk="1" hangingPunct="1"/>
            <a:r>
              <a:rPr lang="en-US" sz="2400" smtClean="0"/>
              <a:t>Tools and Setup</a:t>
            </a:r>
          </a:p>
          <a:p>
            <a:pPr lvl="1" eaLnBrk="1" hangingPunct="1"/>
            <a:r>
              <a:rPr lang="en-US" sz="2400" smtClean="0"/>
              <a:t>Experimental Design</a:t>
            </a:r>
          </a:p>
          <a:p>
            <a:pPr eaLnBrk="1" hangingPunct="1"/>
            <a:r>
              <a:rPr lang="en-US" sz="2800" i="1" smtClean="0">
                <a:solidFill>
                  <a:schemeClr val="hlink"/>
                </a:solidFill>
              </a:rPr>
              <a:t>Results and Analysis</a:t>
            </a:r>
          </a:p>
          <a:p>
            <a:pPr eaLnBrk="1" hangingPunct="1"/>
            <a:r>
              <a:rPr lang="en-US" sz="2800" smtClean="0"/>
              <a:t>Conclusions and Future Work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42CBDBF6-2EFA-4546-AA7F-41F2D051127C}" type="slidenum">
              <a:rPr lang="en-US" i="0" smtClean="0">
                <a:solidFill>
                  <a:schemeClr val="hlink"/>
                </a:solidFill>
                <a:latin typeface="Times New Roman" pitchFamily="18" charset="0"/>
              </a:rPr>
              <a:pPr eaLnBrk="1" hangingPunct="1"/>
              <a:t>19</a:t>
            </a:fld>
            <a:endParaRPr lang="en-US" i="0" smtClean="0">
              <a:solidFill>
                <a:schemeClr val="hlink"/>
              </a:solidFill>
              <a:latin typeface="Times New Roman" pitchFamily="18" charset="0"/>
            </a:endParaRPr>
          </a:p>
        </p:txBody>
      </p:sp>
      <p:sp>
        <p:nvSpPr>
          <p:cNvPr id="22532" name="Rectangle 2"/>
          <p:cNvSpPr>
            <a:spLocks noGrp="1" noChangeArrowheads="1"/>
          </p:cNvSpPr>
          <p:nvPr>
            <p:ph type="title"/>
          </p:nvPr>
        </p:nvSpPr>
        <p:spPr>
          <a:xfrm>
            <a:off x="468313" y="287338"/>
            <a:ext cx="8026400" cy="1125537"/>
          </a:xfrm>
        </p:spPr>
        <p:txBody>
          <a:bodyPr/>
          <a:lstStyle/>
          <a:p>
            <a:pPr eaLnBrk="1" hangingPunct="1"/>
            <a:r>
              <a:rPr lang="en-US" smtClean="0"/>
              <a:t>A Single TCP Download</a:t>
            </a:r>
          </a:p>
        </p:txBody>
      </p:sp>
      <p:sp>
        <p:nvSpPr>
          <p:cNvPr id="22533"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endParaRPr lang="en-US" smtClean="0"/>
          </a:p>
        </p:txBody>
      </p:sp>
      <p:grpSp>
        <p:nvGrpSpPr>
          <p:cNvPr id="22534" name="Group 7"/>
          <p:cNvGrpSpPr>
            <a:grpSpLocks/>
          </p:cNvGrpSpPr>
          <p:nvPr/>
        </p:nvGrpSpPr>
        <p:grpSpPr bwMode="auto">
          <a:xfrm>
            <a:off x="1258888" y="1844675"/>
            <a:ext cx="6048375" cy="2817813"/>
            <a:chOff x="657" y="2387"/>
            <a:chExt cx="2359" cy="1173"/>
          </a:xfrm>
        </p:grpSpPr>
        <p:pic>
          <p:nvPicPr>
            <p:cNvPr id="2253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 y="2387"/>
              <a:ext cx="2359" cy="1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7" name="Text Box 9"/>
            <p:cNvSpPr txBox="1">
              <a:spLocks noChangeArrowheads="1"/>
            </p:cNvSpPr>
            <p:nvPr/>
          </p:nvSpPr>
          <p:spPr bwMode="auto">
            <a:xfrm>
              <a:off x="960" y="3408"/>
              <a:ext cx="1670" cy="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lnSpc>
                  <a:spcPct val="100000"/>
                </a:lnSpc>
                <a:spcBef>
                  <a:spcPct val="0"/>
                </a:spcBef>
                <a:buFontTx/>
                <a:buNone/>
              </a:pPr>
              <a:r>
                <a:rPr lang="en-US" altLang="zh-CN" i="0">
                  <a:latin typeface="Times New Roman" pitchFamily="18" charset="0"/>
                  <a:ea typeface="宋体" pitchFamily="2" charset="-122"/>
                </a:rPr>
                <a:t>Fig 3a TCP Download to a Good Location</a:t>
              </a:r>
              <a:endParaRPr lang="en-US" altLang="zh-CN" b="0" i="0">
                <a:ea typeface="宋体" pitchFamily="2" charset="-122"/>
              </a:endParaRPr>
            </a:p>
          </p:txBody>
        </p:sp>
      </p:grpSp>
      <p:sp>
        <p:nvSpPr>
          <p:cNvPr id="22535" name="Rectangle 13"/>
          <p:cNvSpPr>
            <a:spLocks noChangeArrowheads="1"/>
          </p:cNvSpPr>
          <p:nvPr/>
        </p:nvSpPr>
        <p:spPr bwMode="auto">
          <a:xfrm>
            <a:off x="7164388" y="2155825"/>
            <a:ext cx="1800225" cy="625475"/>
          </a:xfrm>
          <a:prstGeom prst="rect">
            <a:avLst/>
          </a:prstGeom>
          <a:noFill/>
          <a:ln w="9525"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sz="1400"/>
              <a:t>Average throughput</a:t>
            </a:r>
          </a:p>
          <a:p>
            <a:pPr algn="ctr">
              <a:buFontTx/>
              <a:buNone/>
            </a:pPr>
            <a:r>
              <a:rPr lang="en-US" sz="1400"/>
              <a:t>18.8 Mbps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1A8C69F3-F757-4E99-9698-5EEDE5ADFD25}" type="slidenum">
              <a:rPr lang="en-US" i="0" smtClean="0">
                <a:solidFill>
                  <a:schemeClr val="hlink"/>
                </a:solidFill>
                <a:latin typeface="Times New Roman" pitchFamily="18" charset="0"/>
              </a:rPr>
              <a:pPr eaLnBrk="1" hangingPunct="1"/>
              <a:t>2</a:t>
            </a:fld>
            <a:endParaRPr lang="en-US" i="0" smtClean="0">
              <a:solidFill>
                <a:schemeClr val="hlink"/>
              </a:solidFill>
              <a:latin typeface="Times New Roman" pitchFamily="18" charset="0"/>
            </a:endParaRPr>
          </a:p>
        </p:txBody>
      </p:sp>
      <p:sp>
        <p:nvSpPr>
          <p:cNvPr id="6148" name="Rectangle 2"/>
          <p:cNvSpPr>
            <a:spLocks noGrp="1" noChangeArrowheads="1"/>
          </p:cNvSpPr>
          <p:nvPr>
            <p:ph type="title"/>
          </p:nvPr>
        </p:nvSpPr>
        <p:spPr/>
        <p:txBody>
          <a:bodyPr/>
          <a:lstStyle/>
          <a:p>
            <a:pPr eaLnBrk="1" hangingPunct="1"/>
            <a:r>
              <a:rPr lang="en-US" smtClean="0"/>
              <a:t>Outline</a:t>
            </a:r>
          </a:p>
        </p:txBody>
      </p:sp>
      <p:sp>
        <p:nvSpPr>
          <p:cNvPr id="6149" name="Rectangle 3"/>
          <p:cNvSpPr>
            <a:spLocks noGrp="1" noChangeArrowheads="1"/>
          </p:cNvSpPr>
          <p:nvPr>
            <p:ph type="body" idx="1"/>
          </p:nvPr>
        </p:nvSpPr>
        <p:spPr>
          <a:xfrm>
            <a:off x="903288" y="1196975"/>
            <a:ext cx="7772400" cy="4349750"/>
          </a:xfrm>
        </p:spPr>
        <p:txBody>
          <a:bodyPr/>
          <a:lstStyle/>
          <a:p>
            <a:pPr eaLnBrk="1" hangingPunct="1"/>
            <a:r>
              <a:rPr lang="en-US" sz="2800" i="1" smtClean="0">
                <a:solidFill>
                  <a:schemeClr val="hlink"/>
                </a:solidFill>
                <a:cs typeface="Arial" pitchFamily="34" charset="0"/>
              </a:rPr>
              <a:t>Motivation</a:t>
            </a:r>
          </a:p>
          <a:p>
            <a:pPr eaLnBrk="1" hangingPunct="1"/>
            <a:r>
              <a:rPr lang="en-US" sz="2800" smtClean="0">
                <a:cs typeface="Arial" pitchFamily="34" charset="0"/>
              </a:rPr>
              <a:t>Previous Work</a:t>
            </a:r>
          </a:p>
          <a:p>
            <a:pPr lvl="1" eaLnBrk="1" hangingPunct="1"/>
            <a:r>
              <a:rPr lang="en-US" sz="2400" smtClean="0">
                <a:cs typeface="Arial" pitchFamily="34" charset="0"/>
              </a:rPr>
              <a:t>Analytic Models</a:t>
            </a:r>
          </a:p>
          <a:p>
            <a:pPr lvl="1" eaLnBrk="1" hangingPunct="1"/>
            <a:r>
              <a:rPr lang="en-US" sz="2400" smtClean="0">
                <a:cs typeface="Arial" pitchFamily="34" charset="0"/>
              </a:rPr>
              <a:t>Measurement Studies</a:t>
            </a:r>
          </a:p>
          <a:p>
            <a:pPr eaLnBrk="1" hangingPunct="1"/>
            <a:r>
              <a:rPr lang="en-US" sz="2800" smtClean="0"/>
              <a:t>Experiments</a:t>
            </a:r>
          </a:p>
          <a:p>
            <a:pPr lvl="1" eaLnBrk="1" hangingPunct="1"/>
            <a:r>
              <a:rPr lang="en-US" sz="2400" smtClean="0"/>
              <a:t>Tools and Setup</a:t>
            </a:r>
          </a:p>
          <a:p>
            <a:pPr lvl="1" eaLnBrk="1" hangingPunct="1"/>
            <a:r>
              <a:rPr lang="en-US" sz="2400" smtClean="0"/>
              <a:t>Experimental Design</a:t>
            </a:r>
          </a:p>
          <a:p>
            <a:pPr eaLnBrk="1" hangingPunct="1"/>
            <a:r>
              <a:rPr lang="en-US" sz="2800" smtClean="0"/>
              <a:t>Results and Analysis</a:t>
            </a:r>
          </a:p>
          <a:p>
            <a:pPr eaLnBrk="1" hangingPunct="1"/>
            <a:r>
              <a:rPr lang="en-US" sz="2800" smtClean="0"/>
              <a:t>Conclusions and Future Work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4BB60E22-1FC6-44EE-8981-57F7BA2F7795}" type="slidenum">
              <a:rPr lang="en-US" i="0" smtClean="0">
                <a:solidFill>
                  <a:schemeClr val="hlink"/>
                </a:solidFill>
                <a:latin typeface="Times New Roman" pitchFamily="18" charset="0"/>
              </a:rPr>
              <a:pPr eaLnBrk="1" hangingPunct="1"/>
              <a:t>20</a:t>
            </a:fld>
            <a:endParaRPr lang="en-US" i="0" smtClean="0">
              <a:solidFill>
                <a:schemeClr val="hlink"/>
              </a:solidFill>
              <a:latin typeface="Times New Roman" pitchFamily="18" charset="0"/>
            </a:endParaRPr>
          </a:p>
        </p:txBody>
      </p:sp>
      <p:sp>
        <p:nvSpPr>
          <p:cNvPr id="23556" name="Rectangle 2"/>
          <p:cNvSpPr>
            <a:spLocks noGrp="1" noChangeArrowheads="1"/>
          </p:cNvSpPr>
          <p:nvPr>
            <p:ph type="title"/>
          </p:nvPr>
        </p:nvSpPr>
        <p:spPr>
          <a:xfrm>
            <a:off x="1116013" y="188913"/>
            <a:ext cx="7772400" cy="855662"/>
          </a:xfrm>
        </p:spPr>
        <p:txBody>
          <a:bodyPr/>
          <a:lstStyle/>
          <a:p>
            <a:pPr eaLnBrk="1" hangingPunct="1"/>
            <a:r>
              <a:rPr lang="en-US" altLang="zh-CN" smtClean="0">
                <a:ea typeface="宋体" pitchFamily="2" charset="-122"/>
              </a:rPr>
              <a:t>802.11 Performance Anomaly</a:t>
            </a:r>
          </a:p>
        </p:txBody>
      </p:sp>
      <p:grpSp>
        <p:nvGrpSpPr>
          <p:cNvPr id="23557" name="Group 3"/>
          <p:cNvGrpSpPr>
            <a:grpSpLocks/>
          </p:cNvGrpSpPr>
          <p:nvPr/>
        </p:nvGrpSpPr>
        <p:grpSpPr bwMode="auto">
          <a:xfrm>
            <a:off x="1116013" y="3573463"/>
            <a:ext cx="7704137" cy="2393950"/>
            <a:chOff x="657" y="799"/>
            <a:chExt cx="4853" cy="1508"/>
          </a:xfrm>
        </p:grpSpPr>
        <p:grpSp>
          <p:nvGrpSpPr>
            <p:cNvPr id="23565" name="Group 4"/>
            <p:cNvGrpSpPr>
              <a:grpSpLocks/>
            </p:cNvGrpSpPr>
            <p:nvPr/>
          </p:nvGrpSpPr>
          <p:grpSpPr bwMode="auto">
            <a:xfrm>
              <a:off x="657" y="799"/>
              <a:ext cx="4853" cy="1293"/>
              <a:chOff x="612" y="845"/>
              <a:chExt cx="4853" cy="1293"/>
            </a:xfrm>
          </p:grpSpPr>
          <p:pic>
            <p:nvPicPr>
              <p:cNvPr id="2356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 y="845"/>
                <a:ext cx="2359" cy="1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 y="890"/>
                <a:ext cx="2494" cy="1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66" name="Text Box 7"/>
            <p:cNvSpPr txBox="1">
              <a:spLocks noChangeArrowheads="1"/>
            </p:cNvSpPr>
            <p:nvPr/>
          </p:nvSpPr>
          <p:spPr bwMode="auto">
            <a:xfrm>
              <a:off x="975" y="2115"/>
              <a:ext cx="440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lnSpc>
                  <a:spcPct val="100000"/>
                </a:lnSpc>
                <a:spcBef>
                  <a:spcPct val="0"/>
                </a:spcBef>
                <a:buFontTx/>
                <a:buNone/>
              </a:pPr>
              <a:r>
                <a:rPr lang="en-US" altLang="zh-CN" sz="1400" i="0">
                  <a:latin typeface="Times New Roman" pitchFamily="18" charset="0"/>
                  <a:ea typeface="宋体" pitchFamily="2" charset="-122"/>
                </a:rPr>
                <a:t>Fig 4 Wireless Received Signal Strength Indicator Comparison</a:t>
              </a:r>
            </a:p>
          </p:txBody>
        </p:sp>
      </p:grpSp>
      <p:grpSp>
        <p:nvGrpSpPr>
          <p:cNvPr id="23558" name="Group 8"/>
          <p:cNvGrpSpPr>
            <a:grpSpLocks/>
          </p:cNvGrpSpPr>
          <p:nvPr/>
        </p:nvGrpSpPr>
        <p:grpSpPr bwMode="auto">
          <a:xfrm>
            <a:off x="971550" y="981075"/>
            <a:ext cx="7920038" cy="2713038"/>
            <a:chOff x="612" y="663"/>
            <a:chExt cx="4989" cy="1709"/>
          </a:xfrm>
        </p:grpSpPr>
        <p:grpSp>
          <p:nvGrpSpPr>
            <p:cNvPr id="23561" name="Group 9"/>
            <p:cNvGrpSpPr>
              <a:grpSpLocks/>
            </p:cNvGrpSpPr>
            <p:nvPr/>
          </p:nvGrpSpPr>
          <p:grpSpPr bwMode="auto">
            <a:xfrm>
              <a:off x="612" y="663"/>
              <a:ext cx="4989" cy="1361"/>
              <a:chOff x="612" y="2341"/>
              <a:chExt cx="4989" cy="1361"/>
            </a:xfrm>
          </p:grpSpPr>
          <p:pic>
            <p:nvPicPr>
              <p:cNvPr id="2356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 y="2341"/>
                <a:ext cx="2336" cy="1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4"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5" y="2478"/>
                <a:ext cx="2676" cy="1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562" name="Text Box 12"/>
            <p:cNvSpPr txBox="1">
              <a:spLocks noChangeArrowheads="1"/>
            </p:cNvSpPr>
            <p:nvPr/>
          </p:nvSpPr>
          <p:spPr bwMode="auto">
            <a:xfrm>
              <a:off x="1247" y="1979"/>
              <a:ext cx="3810" cy="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lnSpc>
                  <a:spcPct val="100000"/>
                </a:lnSpc>
                <a:spcBef>
                  <a:spcPct val="50000"/>
                </a:spcBef>
                <a:buFontTx/>
                <a:buNone/>
              </a:pPr>
              <a:r>
                <a:rPr lang="en-US" altLang="zh-CN" sz="1400" i="0">
                  <a:latin typeface="Times New Roman" pitchFamily="18" charset="0"/>
                  <a:ea typeface="宋体" pitchFamily="2" charset="-122"/>
                </a:rPr>
                <a:t>Fig 3 TCP Throughput Comparison</a:t>
              </a:r>
            </a:p>
            <a:p>
              <a:pPr eaLnBrk="1" hangingPunct="1">
                <a:lnSpc>
                  <a:spcPct val="100000"/>
                </a:lnSpc>
                <a:spcBef>
                  <a:spcPct val="50000"/>
                </a:spcBef>
                <a:buFontTx/>
                <a:buNone/>
              </a:pPr>
              <a:endParaRPr lang="zh-CN" altLang="en-US" sz="1400" i="0">
                <a:latin typeface="Times New Roman" pitchFamily="18" charset="0"/>
                <a:ea typeface="宋体" pitchFamily="2" charset="-122"/>
              </a:endParaRPr>
            </a:p>
          </p:txBody>
        </p:sp>
      </p:grpSp>
      <p:sp>
        <p:nvSpPr>
          <p:cNvPr id="23559" name="Rectangle 14"/>
          <p:cNvSpPr>
            <a:spLocks noChangeArrowheads="1"/>
          </p:cNvSpPr>
          <p:nvPr/>
        </p:nvSpPr>
        <p:spPr bwMode="auto">
          <a:xfrm>
            <a:off x="1619250" y="1076325"/>
            <a:ext cx="1368425" cy="552450"/>
          </a:xfrm>
          <a:prstGeom prst="rect">
            <a:avLst/>
          </a:prstGeom>
          <a:solidFill>
            <a:srgbClr val="FFFF00"/>
          </a:solidFill>
          <a:ln w="9525" algn="ctr">
            <a:solidFill>
              <a:schemeClr val="hlink"/>
            </a:solidFill>
            <a:miter lim="800000"/>
            <a:headEnd/>
            <a:tailEnd/>
          </a:ln>
        </p:spPr>
        <p:txBody>
          <a:bodyPr wrap="none" anchor="ctr"/>
          <a:lstStyle/>
          <a:p>
            <a:pPr algn="ctr">
              <a:buFontTx/>
              <a:buNone/>
            </a:pPr>
            <a:r>
              <a:rPr lang="en-US" sz="1600" i="0"/>
              <a:t>A:</a:t>
            </a:r>
            <a:r>
              <a:rPr lang="en-US" sz="1600"/>
              <a:t> 9.3 Mbps</a:t>
            </a:r>
          </a:p>
          <a:p>
            <a:pPr algn="ctr">
              <a:buFontTx/>
              <a:buNone/>
            </a:pPr>
            <a:r>
              <a:rPr lang="en-US" sz="1600" i="0"/>
              <a:t>B:</a:t>
            </a:r>
            <a:r>
              <a:rPr lang="en-US" sz="1600"/>
              <a:t> 9.6 Mbps</a:t>
            </a:r>
          </a:p>
        </p:txBody>
      </p:sp>
      <p:sp>
        <p:nvSpPr>
          <p:cNvPr id="23560" name="Rectangle 15"/>
          <p:cNvSpPr>
            <a:spLocks noChangeArrowheads="1"/>
          </p:cNvSpPr>
          <p:nvPr/>
        </p:nvSpPr>
        <p:spPr bwMode="auto">
          <a:xfrm>
            <a:off x="5219700" y="1125538"/>
            <a:ext cx="1439863" cy="574675"/>
          </a:xfrm>
          <a:prstGeom prst="rect">
            <a:avLst/>
          </a:prstGeom>
          <a:solidFill>
            <a:srgbClr val="FFFF00"/>
          </a:solidFill>
          <a:ln w="9525" algn="ctr">
            <a:solidFill>
              <a:schemeClr val="hlink"/>
            </a:solidFill>
            <a:miter lim="800000"/>
            <a:headEnd/>
            <a:tailEnd/>
          </a:ln>
        </p:spPr>
        <p:txBody>
          <a:bodyPr wrap="none" anchor="ctr"/>
          <a:lstStyle/>
          <a:p>
            <a:pPr algn="ctr">
              <a:buFontTx/>
              <a:buNone/>
            </a:pPr>
            <a:r>
              <a:rPr lang="en-US" sz="1600" i="0"/>
              <a:t>A:</a:t>
            </a:r>
            <a:r>
              <a:rPr lang="en-US" sz="1600"/>
              <a:t> 2.8 Mbps</a:t>
            </a:r>
          </a:p>
          <a:p>
            <a:pPr algn="ctr">
              <a:buFontTx/>
              <a:buNone/>
            </a:pPr>
            <a:r>
              <a:rPr lang="en-US" sz="1600" i="0"/>
              <a:t>B:</a:t>
            </a:r>
            <a:r>
              <a:rPr lang="en-US" sz="1600"/>
              <a:t> 2.1 Mbps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457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C670BA25-B1E0-469C-AE7A-21F1F21A40DB}" type="slidenum">
              <a:rPr lang="en-US" i="0" smtClean="0">
                <a:solidFill>
                  <a:schemeClr val="hlink"/>
                </a:solidFill>
                <a:latin typeface="Times New Roman" pitchFamily="18" charset="0"/>
              </a:rPr>
              <a:pPr eaLnBrk="1" hangingPunct="1"/>
              <a:t>21</a:t>
            </a:fld>
            <a:endParaRPr lang="en-US" i="0" smtClean="0">
              <a:solidFill>
                <a:schemeClr val="hlink"/>
              </a:solidFill>
              <a:latin typeface="Times New Roman" pitchFamily="18" charset="0"/>
            </a:endParaRPr>
          </a:p>
        </p:txBody>
      </p:sp>
      <p:sp>
        <p:nvSpPr>
          <p:cNvPr id="24580" name="Rectangle 13"/>
          <p:cNvSpPr>
            <a:spLocks noGrp="1" noChangeArrowheads="1"/>
          </p:cNvSpPr>
          <p:nvPr>
            <p:ph type="title"/>
          </p:nvPr>
        </p:nvSpPr>
        <p:spPr/>
        <p:txBody>
          <a:bodyPr/>
          <a:lstStyle/>
          <a:p>
            <a:pPr eaLnBrk="1" hangingPunct="1"/>
            <a:r>
              <a:rPr lang="en-US" sz="3600" smtClean="0"/>
              <a:t>TCP Download Channel Capacities</a:t>
            </a:r>
          </a:p>
        </p:txBody>
      </p:sp>
      <p:pic>
        <p:nvPicPr>
          <p:cNvPr id="24581" name="Picture 7"/>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049463" y="1022350"/>
            <a:ext cx="4970462" cy="2335213"/>
          </a:xfrm>
          <a:noFill/>
        </p:spPr>
      </p:pic>
      <p:pic>
        <p:nvPicPr>
          <p:cNvPr id="24582" name="Picture 12"/>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124075" y="3213100"/>
            <a:ext cx="4968875" cy="2039938"/>
          </a:xfrm>
          <a:noFill/>
        </p:spPr>
      </p:pic>
      <p:sp>
        <p:nvSpPr>
          <p:cNvPr id="24583" name="Text Box 15"/>
          <p:cNvSpPr txBox="1">
            <a:spLocks noChangeArrowheads="1"/>
          </p:cNvSpPr>
          <p:nvPr/>
        </p:nvSpPr>
        <p:spPr bwMode="auto">
          <a:xfrm>
            <a:off x="1763713" y="5367338"/>
            <a:ext cx="5832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lnSpc>
                <a:spcPct val="100000"/>
              </a:lnSpc>
              <a:spcBef>
                <a:spcPct val="50000"/>
              </a:spcBef>
              <a:buFontTx/>
              <a:buNone/>
            </a:pPr>
            <a:r>
              <a:rPr lang="en-US" altLang="zh-CN" i="0">
                <a:latin typeface="CMBX9" charset="0"/>
                <a:ea typeface="宋体" pitchFamily="2" charset="-122"/>
              </a:rPr>
              <a:t>Figure 5: Channel Capacity Impacted by Location</a:t>
            </a:r>
            <a:endParaRPr lang="zh-CN" altLang="en-US" i="0">
              <a:ea typeface="宋体" pitchFamily="2"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560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461634D0-1E18-4600-9156-FB76148536CC}" type="slidenum">
              <a:rPr lang="en-US" i="0" smtClean="0">
                <a:solidFill>
                  <a:schemeClr val="hlink"/>
                </a:solidFill>
                <a:latin typeface="Times New Roman" pitchFamily="18" charset="0"/>
              </a:rPr>
              <a:pPr eaLnBrk="1" hangingPunct="1"/>
              <a:t>22</a:t>
            </a:fld>
            <a:endParaRPr lang="en-US" i="0" smtClean="0">
              <a:solidFill>
                <a:schemeClr val="hlink"/>
              </a:solidFill>
              <a:latin typeface="Times New Roman" pitchFamily="18" charset="0"/>
            </a:endParaRPr>
          </a:p>
        </p:txBody>
      </p:sp>
      <p:sp>
        <p:nvSpPr>
          <p:cNvPr id="25604" name="Rectangle 8"/>
          <p:cNvSpPr>
            <a:spLocks noGrp="1" noChangeArrowheads="1"/>
          </p:cNvSpPr>
          <p:nvPr>
            <p:ph type="title"/>
          </p:nvPr>
        </p:nvSpPr>
        <p:spPr>
          <a:xfrm>
            <a:off x="827088" y="117475"/>
            <a:ext cx="8064500" cy="1008063"/>
          </a:xfrm>
        </p:spPr>
        <p:txBody>
          <a:bodyPr/>
          <a:lstStyle/>
          <a:p>
            <a:pPr eaLnBrk="1" hangingPunct="1"/>
            <a:r>
              <a:rPr lang="en-US" smtClean="0"/>
              <a:t>Bad UDP Stream</a:t>
            </a:r>
          </a:p>
        </p:txBody>
      </p:sp>
      <p:pic>
        <p:nvPicPr>
          <p:cNvPr id="25605" name="Picture 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979613" y="984250"/>
            <a:ext cx="5184775" cy="2157413"/>
          </a:xfrm>
          <a:noFill/>
        </p:spPr>
      </p:pic>
      <p:pic>
        <p:nvPicPr>
          <p:cNvPr id="25606" name="Picture 7"/>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979613" y="3213100"/>
            <a:ext cx="5111750" cy="2120900"/>
          </a:xfrm>
          <a:noFill/>
        </p:spPr>
      </p:pic>
      <p:sp>
        <p:nvSpPr>
          <p:cNvPr id="25607" name="Text Box 10"/>
          <p:cNvSpPr txBox="1">
            <a:spLocks noChangeArrowheads="1"/>
          </p:cNvSpPr>
          <p:nvPr/>
        </p:nvSpPr>
        <p:spPr bwMode="auto">
          <a:xfrm>
            <a:off x="1042988" y="5367338"/>
            <a:ext cx="7200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lnSpc>
                <a:spcPct val="100000"/>
              </a:lnSpc>
              <a:spcBef>
                <a:spcPct val="50000"/>
              </a:spcBef>
              <a:buFontTx/>
              <a:buNone/>
            </a:pPr>
            <a:r>
              <a:rPr lang="en-US" altLang="zh-CN" i="0">
                <a:latin typeface="CMBX9" charset="0"/>
                <a:ea typeface="宋体" pitchFamily="2" charset="-122"/>
              </a:rPr>
              <a:t>Figure 6: Throughput  Impacted by Location and Application</a:t>
            </a:r>
            <a:endParaRPr lang="zh-CN" altLang="en-US" i="0">
              <a:ea typeface="宋体" pitchFamily="2" charset="-122"/>
            </a:endParaRPr>
          </a:p>
        </p:txBody>
      </p:sp>
      <p:sp>
        <p:nvSpPr>
          <p:cNvPr id="25608" name="Rectangle 11"/>
          <p:cNvSpPr>
            <a:spLocks noChangeArrowheads="1"/>
          </p:cNvSpPr>
          <p:nvPr/>
        </p:nvSpPr>
        <p:spPr bwMode="auto">
          <a:xfrm>
            <a:off x="2843213" y="1125538"/>
            <a:ext cx="1439862" cy="574675"/>
          </a:xfrm>
          <a:prstGeom prst="rect">
            <a:avLst/>
          </a:prstGeom>
          <a:solidFill>
            <a:srgbClr val="FFFF00"/>
          </a:solidFill>
          <a:ln w="9525" algn="ctr">
            <a:solidFill>
              <a:schemeClr val="hlink"/>
            </a:solidFill>
            <a:miter lim="800000"/>
            <a:headEnd/>
            <a:tailEnd/>
          </a:ln>
        </p:spPr>
        <p:txBody>
          <a:bodyPr wrap="none" anchor="ctr"/>
          <a:lstStyle/>
          <a:p>
            <a:pPr algn="ctr">
              <a:buFontTx/>
              <a:buNone/>
            </a:pPr>
            <a:r>
              <a:rPr lang="en-US" sz="1600" i="0"/>
              <a:t>A:</a:t>
            </a:r>
            <a:r>
              <a:rPr lang="en-US" sz="1600"/>
              <a:t> 2.8 Mbps</a:t>
            </a:r>
          </a:p>
          <a:p>
            <a:pPr algn="ctr">
              <a:buFontTx/>
              <a:buNone/>
            </a:pPr>
            <a:r>
              <a:rPr lang="en-US" sz="1600" i="0"/>
              <a:t>B:</a:t>
            </a:r>
            <a:r>
              <a:rPr lang="en-US" sz="1600"/>
              <a:t> 2.1 Mbps</a:t>
            </a:r>
          </a:p>
        </p:txBody>
      </p:sp>
      <p:sp>
        <p:nvSpPr>
          <p:cNvPr id="25609" name="Rectangle 12"/>
          <p:cNvSpPr>
            <a:spLocks noChangeArrowheads="1"/>
          </p:cNvSpPr>
          <p:nvPr/>
        </p:nvSpPr>
        <p:spPr bwMode="auto">
          <a:xfrm>
            <a:off x="2844800" y="3286125"/>
            <a:ext cx="1439863" cy="574675"/>
          </a:xfrm>
          <a:prstGeom prst="rect">
            <a:avLst/>
          </a:prstGeom>
          <a:solidFill>
            <a:srgbClr val="FFFF00"/>
          </a:solidFill>
          <a:ln w="9525" algn="ctr">
            <a:solidFill>
              <a:schemeClr val="hlink"/>
            </a:solidFill>
            <a:miter lim="800000"/>
            <a:headEnd/>
            <a:tailEnd/>
          </a:ln>
        </p:spPr>
        <p:txBody>
          <a:bodyPr wrap="none" anchor="ctr"/>
          <a:lstStyle/>
          <a:p>
            <a:pPr algn="ctr">
              <a:buFontTx/>
              <a:buNone/>
            </a:pPr>
            <a:r>
              <a:rPr lang="en-US" sz="1600" i="0"/>
              <a:t>A:</a:t>
            </a:r>
            <a:r>
              <a:rPr lang="en-US" sz="1600"/>
              <a:t> 0.3 Mbps</a:t>
            </a:r>
          </a:p>
          <a:p>
            <a:pPr algn="ctr">
              <a:buFontTx/>
              <a:buNone/>
            </a:pPr>
            <a:r>
              <a:rPr lang="en-US" sz="1600" i="0"/>
              <a:t>B:</a:t>
            </a:r>
            <a:r>
              <a:rPr lang="en-US" sz="1600"/>
              <a:t> 2.5 Mbps</a:t>
            </a:r>
          </a:p>
        </p:txBody>
      </p:sp>
      <p:sp>
        <p:nvSpPr>
          <p:cNvPr id="25610" name="Rectangle 13"/>
          <p:cNvSpPr>
            <a:spLocks noChangeArrowheads="1"/>
          </p:cNvSpPr>
          <p:nvPr/>
        </p:nvSpPr>
        <p:spPr bwMode="auto">
          <a:xfrm>
            <a:off x="7308850" y="3429000"/>
            <a:ext cx="1273175" cy="936625"/>
          </a:xfrm>
          <a:prstGeom prst="rect">
            <a:avLst/>
          </a:prstGeom>
          <a:noFill/>
          <a:ln w="9525"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sz="1600"/>
              <a:t>UDP stream</a:t>
            </a:r>
          </a:p>
          <a:p>
            <a:pPr algn="ctr">
              <a:buFontTx/>
              <a:buNone/>
            </a:pPr>
            <a:r>
              <a:rPr lang="en-US" sz="1600"/>
              <a:t>kills TCP</a:t>
            </a:r>
          </a:p>
          <a:p>
            <a:pPr algn="ctr">
              <a:buFontTx/>
              <a:buNone/>
            </a:pPr>
            <a:r>
              <a:rPr lang="en-US" sz="1600"/>
              <a:t>download!!</a:t>
            </a:r>
          </a:p>
        </p:txBody>
      </p:sp>
      <p:cxnSp>
        <p:nvCxnSpPr>
          <p:cNvPr id="25611" name="AutoShape 16"/>
          <p:cNvCxnSpPr>
            <a:cxnSpLocks noChangeShapeType="1"/>
          </p:cNvCxnSpPr>
          <p:nvPr/>
        </p:nvCxnSpPr>
        <p:spPr bwMode="auto">
          <a:xfrm flipH="1">
            <a:off x="5795963" y="3897313"/>
            <a:ext cx="1512887" cy="700087"/>
          </a:xfrm>
          <a:prstGeom prst="straightConnector1">
            <a:avLst/>
          </a:prstGeom>
          <a:noFill/>
          <a:ln w="19050">
            <a:solidFill>
              <a:schemeClr val="hlink"/>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5"/>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6627" name="Slide Number Placeholder 6"/>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2D432855-6EF6-4ED8-9FF0-DE4C671A3329}" type="slidenum">
              <a:rPr lang="en-US" i="0" smtClean="0">
                <a:solidFill>
                  <a:schemeClr val="hlink"/>
                </a:solidFill>
                <a:latin typeface="Times New Roman" pitchFamily="18" charset="0"/>
              </a:rPr>
              <a:pPr eaLnBrk="1" hangingPunct="1"/>
              <a:t>23</a:t>
            </a:fld>
            <a:endParaRPr lang="en-US" i="0" smtClean="0">
              <a:solidFill>
                <a:schemeClr val="hlink"/>
              </a:solidFill>
              <a:latin typeface="Times New Roman" pitchFamily="18" charset="0"/>
            </a:endParaRPr>
          </a:p>
        </p:txBody>
      </p:sp>
      <p:sp>
        <p:nvSpPr>
          <p:cNvPr id="26628" name="Rectangle 11"/>
          <p:cNvSpPr>
            <a:spLocks noGrp="1" noChangeArrowheads="1"/>
          </p:cNvSpPr>
          <p:nvPr>
            <p:ph type="title"/>
          </p:nvPr>
        </p:nvSpPr>
        <p:spPr>
          <a:xfrm>
            <a:off x="1603375" y="44450"/>
            <a:ext cx="7150100" cy="671513"/>
          </a:xfrm>
        </p:spPr>
        <p:txBody>
          <a:bodyPr/>
          <a:lstStyle/>
          <a:p>
            <a:pPr eaLnBrk="1" hangingPunct="1"/>
            <a:r>
              <a:rPr lang="en-US" sz="3600" smtClean="0"/>
              <a:t>Frame Retries and Packet Loss</a:t>
            </a:r>
          </a:p>
        </p:txBody>
      </p:sp>
      <p:pic>
        <p:nvPicPr>
          <p:cNvPr id="26629" name="Picture 4"/>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71550" y="901700"/>
            <a:ext cx="8208963" cy="1447800"/>
          </a:xfrm>
          <a:noFill/>
        </p:spPr>
      </p:pic>
      <p:pic>
        <p:nvPicPr>
          <p:cNvPr id="26630" name="Picture 7"/>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973138" y="2276475"/>
            <a:ext cx="8135937" cy="1598613"/>
          </a:xfrm>
          <a:noFill/>
        </p:spPr>
      </p:pic>
      <p:pic>
        <p:nvPicPr>
          <p:cNvPr id="26631" name="Picture 10"/>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971550" y="3789363"/>
            <a:ext cx="8172450" cy="1449387"/>
          </a:xfrm>
          <a:noFill/>
        </p:spPr>
      </p:pic>
      <p:sp>
        <p:nvSpPr>
          <p:cNvPr id="26632" name="Text Box 14"/>
          <p:cNvSpPr txBox="1">
            <a:spLocks noChangeArrowheads="1"/>
          </p:cNvSpPr>
          <p:nvPr/>
        </p:nvSpPr>
        <p:spPr bwMode="auto">
          <a:xfrm>
            <a:off x="1042988" y="5300663"/>
            <a:ext cx="360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lnSpc>
                <a:spcPct val="100000"/>
              </a:lnSpc>
              <a:spcBef>
                <a:spcPct val="50000"/>
              </a:spcBef>
              <a:buFontTx/>
              <a:buNone/>
            </a:pPr>
            <a:r>
              <a:rPr lang="en-US" altLang="zh-CN" i="0">
                <a:latin typeface="CMBX9" charset="0"/>
                <a:ea typeface="宋体" pitchFamily="2" charset="-122"/>
              </a:rPr>
              <a:t>Figure 7: Wireless Layer Retry Fraction</a:t>
            </a:r>
            <a:endParaRPr lang="zh-CN" altLang="en-US" i="0">
              <a:ea typeface="宋体" pitchFamily="2" charset="-122"/>
            </a:endParaRPr>
          </a:p>
        </p:txBody>
      </p:sp>
      <p:sp>
        <p:nvSpPr>
          <p:cNvPr id="26633" name="Text Box 15"/>
          <p:cNvSpPr txBox="1">
            <a:spLocks noChangeArrowheads="1"/>
          </p:cNvSpPr>
          <p:nvPr/>
        </p:nvSpPr>
        <p:spPr bwMode="auto">
          <a:xfrm>
            <a:off x="5580063" y="5300663"/>
            <a:ext cx="3600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algn="ctr" eaLnBrk="1" hangingPunct="1">
              <a:lnSpc>
                <a:spcPct val="100000"/>
              </a:lnSpc>
              <a:spcBef>
                <a:spcPct val="50000"/>
              </a:spcBef>
              <a:buFontTx/>
              <a:buNone/>
            </a:pPr>
            <a:r>
              <a:rPr lang="en-US" altLang="zh-CN" i="0">
                <a:latin typeface="CMBX9" charset="0"/>
                <a:ea typeface="宋体" pitchFamily="2" charset="-122"/>
              </a:rPr>
              <a:t>Figure 8: UDP Ping Loss Fraction</a:t>
            </a:r>
            <a:endParaRPr lang="zh-CN" altLang="en-US" i="0">
              <a:ea typeface="宋体" pitchFamily="2" charset="-122"/>
            </a:endParaRPr>
          </a:p>
        </p:txBody>
      </p:sp>
      <p:sp>
        <p:nvSpPr>
          <p:cNvPr id="26634" name="Rectangle 16"/>
          <p:cNvSpPr>
            <a:spLocks noChangeArrowheads="1"/>
          </p:cNvSpPr>
          <p:nvPr/>
        </p:nvSpPr>
        <p:spPr bwMode="auto">
          <a:xfrm>
            <a:off x="1619250" y="836613"/>
            <a:ext cx="1223963" cy="431800"/>
          </a:xfrm>
          <a:prstGeom prst="rect">
            <a:avLst/>
          </a:prstGeom>
          <a:solidFill>
            <a:srgbClr val="FFFF00"/>
          </a:solidFill>
          <a:ln w="9525" algn="ctr">
            <a:solidFill>
              <a:schemeClr val="hlink"/>
            </a:solidFill>
            <a:miter lim="800000"/>
            <a:headEnd/>
            <a:tailEnd/>
          </a:ln>
        </p:spPr>
        <p:txBody>
          <a:bodyPr wrap="none" anchor="ctr"/>
          <a:lstStyle/>
          <a:p>
            <a:pPr algn="ctr">
              <a:buFontTx/>
              <a:buNone/>
            </a:pPr>
            <a:r>
              <a:rPr lang="en-US" sz="1600" i="0"/>
              <a:t>A:</a:t>
            </a:r>
            <a:r>
              <a:rPr lang="en-US" sz="1600"/>
              <a:t> 0.05</a:t>
            </a:r>
          </a:p>
          <a:p>
            <a:pPr algn="ctr">
              <a:buFontTx/>
              <a:buNone/>
            </a:pPr>
            <a:r>
              <a:rPr lang="en-US" sz="1600" i="0"/>
              <a:t>B:</a:t>
            </a:r>
            <a:r>
              <a:rPr lang="en-US" sz="1600"/>
              <a:t> 0.2</a:t>
            </a:r>
          </a:p>
        </p:txBody>
      </p:sp>
      <p:sp>
        <p:nvSpPr>
          <p:cNvPr id="26635" name="Rectangle 17"/>
          <p:cNvSpPr>
            <a:spLocks noChangeArrowheads="1"/>
          </p:cNvSpPr>
          <p:nvPr/>
        </p:nvSpPr>
        <p:spPr bwMode="auto">
          <a:xfrm>
            <a:off x="4572000" y="1844675"/>
            <a:ext cx="1079500" cy="698500"/>
          </a:xfrm>
          <a:prstGeom prst="rect">
            <a:avLst/>
          </a:prstGeom>
          <a:noFill/>
          <a:ln w="9525"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sz="1400"/>
              <a:t>AP queue</a:t>
            </a:r>
          </a:p>
          <a:p>
            <a:pPr algn="ctr">
              <a:buFontTx/>
              <a:buNone/>
            </a:pPr>
            <a:r>
              <a:rPr lang="en-US" sz="1400"/>
              <a:t>causes high</a:t>
            </a:r>
          </a:p>
          <a:p>
            <a:pPr algn="ctr">
              <a:buFontTx/>
              <a:buNone/>
            </a:pPr>
            <a:r>
              <a:rPr lang="en-US" sz="1400"/>
              <a:t>packet loss</a:t>
            </a:r>
          </a:p>
        </p:txBody>
      </p:sp>
      <p:sp>
        <p:nvSpPr>
          <p:cNvPr id="26636" name="Line 19"/>
          <p:cNvSpPr>
            <a:spLocks noChangeShapeType="1"/>
          </p:cNvSpPr>
          <p:nvPr/>
        </p:nvSpPr>
        <p:spPr bwMode="auto">
          <a:xfrm>
            <a:off x="5651500" y="2205038"/>
            <a:ext cx="865188" cy="215900"/>
          </a:xfrm>
          <a:prstGeom prst="line">
            <a:avLst/>
          </a:prstGeom>
          <a:noFill/>
          <a:ln w="1905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765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9CD18554-6BB2-47DE-ACB2-B4ADDC8EB4A1}" type="slidenum">
              <a:rPr lang="en-US" i="0" smtClean="0">
                <a:solidFill>
                  <a:schemeClr val="hlink"/>
                </a:solidFill>
                <a:latin typeface="Times New Roman" pitchFamily="18" charset="0"/>
              </a:rPr>
              <a:pPr eaLnBrk="1" hangingPunct="1"/>
              <a:t>24</a:t>
            </a:fld>
            <a:endParaRPr lang="en-US" i="0" smtClean="0">
              <a:solidFill>
                <a:schemeClr val="hlink"/>
              </a:solidFill>
              <a:latin typeface="Times New Roman" pitchFamily="18" charset="0"/>
            </a:endParaRPr>
          </a:p>
        </p:txBody>
      </p:sp>
      <p:pic>
        <p:nvPicPr>
          <p:cNvPr id="27652" name="Picture 3"/>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476375" y="3500438"/>
            <a:ext cx="6408738" cy="2517775"/>
          </a:xfrm>
          <a:noFill/>
        </p:spPr>
      </p:pic>
      <p:sp>
        <p:nvSpPr>
          <p:cNvPr id="27653" name="Rectangle 4"/>
          <p:cNvSpPr>
            <a:spLocks noGrp="1" noChangeArrowheads="1"/>
          </p:cNvSpPr>
          <p:nvPr>
            <p:ph type="title"/>
          </p:nvPr>
        </p:nvSpPr>
        <p:spPr>
          <a:noFill/>
        </p:spPr>
        <p:txBody>
          <a:bodyPr/>
          <a:lstStyle/>
          <a:p>
            <a:pPr eaLnBrk="1" hangingPunct="1"/>
            <a:r>
              <a:rPr lang="en-US" smtClean="0"/>
              <a:t>Round Trip Times</a:t>
            </a:r>
          </a:p>
        </p:txBody>
      </p:sp>
      <p:pic>
        <p:nvPicPr>
          <p:cNvPr id="276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981075"/>
            <a:ext cx="5976937"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Rectangle 7"/>
          <p:cNvSpPr>
            <a:spLocks noChangeArrowheads="1"/>
          </p:cNvSpPr>
          <p:nvPr/>
        </p:nvSpPr>
        <p:spPr bwMode="auto">
          <a:xfrm>
            <a:off x="7596188" y="3810000"/>
            <a:ext cx="1296987" cy="914400"/>
          </a:xfrm>
          <a:prstGeom prst="rect">
            <a:avLst/>
          </a:prstGeom>
          <a:noFill/>
          <a:ln w="9525"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a:t>large UDP</a:t>
            </a:r>
          </a:p>
          <a:p>
            <a:pPr algn="ctr">
              <a:buFontTx/>
              <a:buNone/>
            </a:pPr>
            <a:r>
              <a:rPr lang="en-US"/>
              <a:t>RTT’s</a:t>
            </a:r>
          </a:p>
        </p:txBody>
      </p:sp>
      <p:cxnSp>
        <p:nvCxnSpPr>
          <p:cNvPr id="27656" name="AutoShape 8"/>
          <p:cNvCxnSpPr>
            <a:cxnSpLocks noChangeShapeType="1"/>
          </p:cNvCxnSpPr>
          <p:nvPr/>
        </p:nvCxnSpPr>
        <p:spPr bwMode="auto">
          <a:xfrm>
            <a:off x="1763713" y="2219325"/>
            <a:ext cx="0" cy="0"/>
          </a:xfrm>
          <a:prstGeom prst="straightConnector1">
            <a:avLst/>
          </a:prstGeom>
          <a:noFill/>
          <a:ln w="9525">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cxnSp>
      <p:sp>
        <p:nvSpPr>
          <p:cNvPr id="333834" name="Line 10"/>
          <p:cNvSpPr>
            <a:spLocks noChangeShapeType="1"/>
          </p:cNvSpPr>
          <p:nvPr/>
        </p:nvSpPr>
        <p:spPr bwMode="auto">
          <a:xfrm flipV="1">
            <a:off x="3203575" y="1989138"/>
            <a:ext cx="360363" cy="0"/>
          </a:xfrm>
          <a:prstGeom prst="line">
            <a:avLst/>
          </a:prstGeom>
          <a:noFill/>
          <a:ln w="2540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3835" name="Line 11"/>
          <p:cNvSpPr>
            <a:spLocks noChangeShapeType="1"/>
          </p:cNvSpPr>
          <p:nvPr/>
        </p:nvSpPr>
        <p:spPr bwMode="auto">
          <a:xfrm flipV="1">
            <a:off x="2627313" y="4508500"/>
            <a:ext cx="360362" cy="0"/>
          </a:xfrm>
          <a:prstGeom prst="line">
            <a:avLst/>
          </a:prstGeom>
          <a:noFill/>
          <a:ln w="2540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38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38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34" grpId="0" animBg="1"/>
      <p:bldP spid="33383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867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6EA57C8A-FA93-47A9-A180-1023B4887F0E}" type="slidenum">
              <a:rPr lang="en-US" i="0" smtClean="0">
                <a:solidFill>
                  <a:schemeClr val="hlink"/>
                </a:solidFill>
                <a:latin typeface="Times New Roman" pitchFamily="18" charset="0"/>
              </a:rPr>
              <a:pPr eaLnBrk="1" hangingPunct="1"/>
              <a:t>25</a:t>
            </a:fld>
            <a:endParaRPr lang="en-US" i="0" smtClean="0">
              <a:solidFill>
                <a:schemeClr val="hlink"/>
              </a:solidFill>
              <a:latin typeface="Times New Roman" pitchFamily="18" charset="0"/>
            </a:endParaRPr>
          </a:p>
        </p:txBody>
      </p:sp>
      <p:pic>
        <p:nvPicPr>
          <p:cNvPr id="28676" name="Picture 2"/>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547813" y="1158875"/>
            <a:ext cx="5903912" cy="2247900"/>
          </a:xfrm>
          <a:noFill/>
        </p:spPr>
      </p:pic>
      <p:pic>
        <p:nvPicPr>
          <p:cNvPr id="28677" name="Picture 3"/>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403350" y="3429000"/>
            <a:ext cx="6192838" cy="2433638"/>
          </a:xfrm>
          <a:noFill/>
        </p:spPr>
      </p:pic>
      <p:sp>
        <p:nvSpPr>
          <p:cNvPr id="28678" name="Rectangle 4"/>
          <p:cNvSpPr>
            <a:spLocks noGrp="1" noChangeArrowheads="1"/>
          </p:cNvSpPr>
          <p:nvPr>
            <p:ph type="title"/>
          </p:nvPr>
        </p:nvSpPr>
        <p:spPr>
          <a:noFill/>
        </p:spPr>
        <p:txBody>
          <a:bodyPr/>
          <a:lstStyle/>
          <a:p>
            <a:pPr eaLnBrk="1" hangingPunct="1"/>
            <a:r>
              <a:rPr lang="en-US" smtClean="0"/>
              <a:t>Round Trip Times</a:t>
            </a:r>
          </a:p>
        </p:txBody>
      </p:sp>
      <p:sp>
        <p:nvSpPr>
          <p:cNvPr id="28679" name="Rectangle 5"/>
          <p:cNvSpPr>
            <a:spLocks noChangeArrowheads="1"/>
          </p:cNvSpPr>
          <p:nvPr/>
        </p:nvSpPr>
        <p:spPr bwMode="auto">
          <a:xfrm>
            <a:off x="7416800" y="1628775"/>
            <a:ext cx="1619250" cy="914400"/>
          </a:xfrm>
          <a:prstGeom prst="rect">
            <a:avLst/>
          </a:prstGeom>
          <a:noFill/>
          <a:ln w="9525"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a:t>TCP does not</a:t>
            </a:r>
          </a:p>
          <a:p>
            <a:pPr algn="ctr">
              <a:buFontTx/>
              <a:buNone/>
            </a:pPr>
            <a:r>
              <a:rPr lang="en-US"/>
              <a:t>fill the AP</a:t>
            </a:r>
          </a:p>
          <a:p>
            <a:pPr algn="ctr">
              <a:buFontTx/>
              <a:buNone/>
            </a:pPr>
            <a:r>
              <a:rPr lang="en-US"/>
              <a:t>Queue.</a:t>
            </a:r>
          </a:p>
        </p:txBody>
      </p:sp>
      <p:sp>
        <p:nvSpPr>
          <p:cNvPr id="334854" name="Line 6"/>
          <p:cNvSpPr>
            <a:spLocks noChangeShapeType="1"/>
          </p:cNvSpPr>
          <p:nvPr/>
        </p:nvSpPr>
        <p:spPr bwMode="auto">
          <a:xfrm flipV="1">
            <a:off x="2771775" y="2060575"/>
            <a:ext cx="1008063" cy="0"/>
          </a:xfrm>
          <a:prstGeom prst="line">
            <a:avLst/>
          </a:prstGeom>
          <a:noFill/>
          <a:ln w="2540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 name="Line 11"/>
          <p:cNvSpPr>
            <a:spLocks noChangeShapeType="1"/>
          </p:cNvSpPr>
          <p:nvPr/>
        </p:nvSpPr>
        <p:spPr bwMode="auto">
          <a:xfrm flipV="1">
            <a:off x="2568575" y="4357688"/>
            <a:ext cx="360363" cy="0"/>
          </a:xfrm>
          <a:prstGeom prst="line">
            <a:avLst/>
          </a:prstGeom>
          <a:noFill/>
          <a:ln w="25400">
            <a:solidFill>
              <a:srgbClr val="8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48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854"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052DF975-CC68-4B48-9A60-E8BFE489A1E8}" type="slidenum">
              <a:rPr lang="en-US" i="0" smtClean="0">
                <a:solidFill>
                  <a:schemeClr val="hlink"/>
                </a:solidFill>
                <a:latin typeface="Times New Roman" pitchFamily="18" charset="0"/>
              </a:rPr>
              <a:pPr eaLnBrk="1" hangingPunct="1"/>
              <a:t>26</a:t>
            </a:fld>
            <a:endParaRPr lang="en-US" i="0" smtClean="0">
              <a:solidFill>
                <a:schemeClr val="hlink"/>
              </a:solidFill>
              <a:latin typeface="Times New Roman" pitchFamily="18" charset="0"/>
            </a:endParaRPr>
          </a:p>
        </p:txBody>
      </p:sp>
      <p:sp>
        <p:nvSpPr>
          <p:cNvPr id="29700" name="Rectangle 2"/>
          <p:cNvSpPr>
            <a:spLocks noGrp="1" noChangeArrowheads="1"/>
          </p:cNvSpPr>
          <p:nvPr>
            <p:ph type="title"/>
          </p:nvPr>
        </p:nvSpPr>
        <p:spPr>
          <a:xfrm>
            <a:off x="971550" y="115888"/>
            <a:ext cx="8064500" cy="792162"/>
          </a:xfrm>
        </p:spPr>
        <p:txBody>
          <a:bodyPr/>
          <a:lstStyle/>
          <a:p>
            <a:pPr eaLnBrk="1" hangingPunct="1"/>
            <a:r>
              <a:rPr lang="en-US" smtClean="0"/>
              <a:t>Good Streaming</a:t>
            </a:r>
          </a:p>
        </p:txBody>
      </p:sp>
      <p:pic>
        <p:nvPicPr>
          <p:cNvPr id="29701" name="Picture 5"/>
          <p:cNvPicPr>
            <a:picLocks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051050" y="812800"/>
            <a:ext cx="5689600" cy="2544763"/>
          </a:xfrm>
          <a:noFill/>
        </p:spPr>
      </p:pic>
      <p:pic>
        <p:nvPicPr>
          <p:cNvPr id="29702" name="Picture 6"/>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79613" y="3429000"/>
            <a:ext cx="5810250" cy="2306638"/>
          </a:xfr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41640175-8A20-477C-ABE5-03AF8C3D75C7}" type="slidenum">
              <a:rPr lang="en-US" i="0" smtClean="0">
                <a:solidFill>
                  <a:schemeClr val="hlink"/>
                </a:solidFill>
                <a:latin typeface="Times New Roman" pitchFamily="18" charset="0"/>
              </a:rPr>
              <a:pPr eaLnBrk="1" hangingPunct="1"/>
              <a:t>27</a:t>
            </a:fld>
            <a:endParaRPr lang="en-US" i="0" smtClean="0">
              <a:solidFill>
                <a:schemeClr val="hlink"/>
              </a:solidFill>
              <a:latin typeface="Times New Roman" pitchFamily="18" charset="0"/>
            </a:endParaRPr>
          </a:p>
        </p:txBody>
      </p:sp>
      <p:sp>
        <p:nvSpPr>
          <p:cNvPr id="30724" name="Rectangle 2"/>
          <p:cNvSpPr>
            <a:spLocks noGrp="1" noChangeArrowheads="1"/>
          </p:cNvSpPr>
          <p:nvPr>
            <p:ph type="title"/>
          </p:nvPr>
        </p:nvSpPr>
        <p:spPr>
          <a:xfrm>
            <a:off x="684213" y="115888"/>
            <a:ext cx="7489825" cy="1009650"/>
          </a:xfrm>
        </p:spPr>
        <p:txBody>
          <a:bodyPr/>
          <a:lstStyle/>
          <a:p>
            <a:pPr eaLnBrk="1" hangingPunct="1"/>
            <a:r>
              <a:rPr lang="en-US" smtClean="0"/>
              <a:t>Bad Streaming</a:t>
            </a:r>
          </a:p>
        </p:txBody>
      </p:sp>
      <p:pic>
        <p:nvPicPr>
          <p:cNvPr id="30725" name="Picture 5"/>
          <p:cNvPicPr>
            <a:picLocks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1258888" y="1052513"/>
            <a:ext cx="5688012" cy="2306637"/>
          </a:xfrm>
          <a:noFill/>
        </p:spPr>
      </p:pic>
      <p:pic>
        <p:nvPicPr>
          <p:cNvPr id="30726" name="Picture 6"/>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187450" y="3213100"/>
            <a:ext cx="5761038" cy="2390775"/>
          </a:xfrm>
          <a:noFill/>
        </p:spPr>
      </p:pic>
      <p:sp>
        <p:nvSpPr>
          <p:cNvPr id="30727" name="Rectangle 8"/>
          <p:cNvSpPr>
            <a:spLocks noChangeArrowheads="1"/>
          </p:cNvSpPr>
          <p:nvPr/>
        </p:nvSpPr>
        <p:spPr bwMode="auto">
          <a:xfrm>
            <a:off x="6877050" y="1484313"/>
            <a:ext cx="2195513" cy="842962"/>
          </a:xfrm>
          <a:prstGeom prst="rect">
            <a:avLst/>
          </a:prstGeom>
          <a:noFill/>
          <a:ln w="9525"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sz="1600"/>
              <a:t>TCP streaming</a:t>
            </a:r>
          </a:p>
          <a:p>
            <a:pPr algn="ctr">
              <a:buFontTx/>
              <a:buNone/>
            </a:pPr>
            <a:r>
              <a:rPr lang="en-US" sz="1600"/>
              <a:t>adjusts to bad location</a:t>
            </a:r>
          </a:p>
        </p:txBody>
      </p:sp>
      <p:cxnSp>
        <p:nvCxnSpPr>
          <p:cNvPr id="30728" name="AutoShape 9"/>
          <p:cNvCxnSpPr>
            <a:cxnSpLocks noChangeShapeType="1"/>
            <a:stCxn id="30727" idx="1"/>
          </p:cNvCxnSpPr>
          <p:nvPr/>
        </p:nvCxnSpPr>
        <p:spPr bwMode="auto">
          <a:xfrm flipH="1">
            <a:off x="3995738" y="1906588"/>
            <a:ext cx="2881312" cy="804862"/>
          </a:xfrm>
          <a:prstGeom prst="straightConnector1">
            <a:avLst/>
          </a:prstGeom>
          <a:noFill/>
          <a:ln w="19050">
            <a:solidFill>
              <a:schemeClr val="hlink"/>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828DDAD4-E37F-4195-9F5B-70B34087B146}" type="slidenum">
              <a:rPr lang="en-US" i="0" smtClean="0">
                <a:solidFill>
                  <a:schemeClr val="hlink"/>
                </a:solidFill>
                <a:latin typeface="Times New Roman" pitchFamily="18" charset="0"/>
              </a:rPr>
              <a:pPr eaLnBrk="1" hangingPunct="1"/>
              <a:t>28</a:t>
            </a:fld>
            <a:endParaRPr lang="en-US" i="0" smtClean="0">
              <a:solidFill>
                <a:schemeClr val="hlink"/>
              </a:solidFill>
              <a:latin typeface="Times New Roman" pitchFamily="18" charset="0"/>
            </a:endParaRPr>
          </a:p>
        </p:txBody>
      </p:sp>
      <p:sp>
        <p:nvSpPr>
          <p:cNvPr id="31748" name="Rectangle 7"/>
          <p:cNvSpPr>
            <a:spLocks noGrp="1" noChangeArrowheads="1"/>
          </p:cNvSpPr>
          <p:nvPr>
            <p:ph type="title"/>
          </p:nvPr>
        </p:nvSpPr>
        <p:spPr/>
        <p:txBody>
          <a:bodyPr/>
          <a:lstStyle/>
          <a:p>
            <a:pPr eaLnBrk="1" hangingPunct="1"/>
            <a:r>
              <a:rPr lang="en-US" smtClean="0"/>
              <a:t>Single Bad Streams</a:t>
            </a:r>
          </a:p>
        </p:txBody>
      </p:sp>
      <p:pic>
        <p:nvPicPr>
          <p:cNvPr id="31749" name="Picture 5"/>
          <p:cNvPicPr>
            <a:picLocks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2482850" y="993775"/>
            <a:ext cx="4968875" cy="2178050"/>
          </a:xfrm>
          <a:noFill/>
        </p:spPr>
      </p:pic>
      <p:pic>
        <p:nvPicPr>
          <p:cNvPr id="31750" name="Picture 6"/>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484438" y="3451225"/>
            <a:ext cx="5040312" cy="2143125"/>
          </a:xfr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2B769FC1-95AC-418B-B13D-66D6260A4697}" type="slidenum">
              <a:rPr lang="en-US" i="0" smtClean="0">
                <a:solidFill>
                  <a:schemeClr val="hlink"/>
                </a:solidFill>
                <a:latin typeface="Times New Roman" pitchFamily="18" charset="0"/>
              </a:rPr>
              <a:pPr eaLnBrk="1" hangingPunct="1"/>
              <a:t>29</a:t>
            </a:fld>
            <a:endParaRPr lang="en-US" i="0" smtClean="0">
              <a:solidFill>
                <a:schemeClr val="hlink"/>
              </a:solidFill>
              <a:latin typeface="Times New Roman" pitchFamily="18" charset="0"/>
            </a:endParaRPr>
          </a:p>
        </p:txBody>
      </p:sp>
      <p:sp>
        <p:nvSpPr>
          <p:cNvPr id="32772" name="Rectangle 2"/>
          <p:cNvSpPr>
            <a:spLocks noGrp="1" noChangeArrowheads="1"/>
          </p:cNvSpPr>
          <p:nvPr>
            <p:ph type="title"/>
          </p:nvPr>
        </p:nvSpPr>
        <p:spPr/>
        <p:txBody>
          <a:bodyPr/>
          <a:lstStyle/>
          <a:p>
            <a:pPr eaLnBrk="1" hangingPunct="1"/>
            <a:r>
              <a:rPr lang="en-US" smtClean="0"/>
              <a:t>Conclusions and Future Work</a:t>
            </a:r>
          </a:p>
        </p:txBody>
      </p:sp>
      <p:sp>
        <p:nvSpPr>
          <p:cNvPr id="32773" name="Rectangle 3"/>
          <p:cNvSpPr>
            <a:spLocks noGrp="1" noChangeArrowheads="1"/>
          </p:cNvSpPr>
          <p:nvPr>
            <p:ph type="body" idx="1"/>
          </p:nvPr>
        </p:nvSpPr>
        <p:spPr>
          <a:xfrm>
            <a:off x="971550" y="1196975"/>
            <a:ext cx="7772400" cy="4349750"/>
          </a:xfrm>
        </p:spPr>
        <p:txBody>
          <a:bodyPr/>
          <a:lstStyle/>
          <a:p>
            <a:pPr eaLnBrk="1" hangingPunct="1">
              <a:lnSpc>
                <a:spcPct val="90000"/>
              </a:lnSpc>
            </a:pPr>
            <a:r>
              <a:rPr lang="en-US" sz="2400" smtClean="0"/>
              <a:t>Application behavior impacts WLAN performance of concurrent applications.</a:t>
            </a:r>
          </a:p>
          <a:p>
            <a:pPr eaLnBrk="1" hangingPunct="1">
              <a:lnSpc>
                <a:spcPct val="90000"/>
              </a:lnSpc>
            </a:pPr>
            <a:r>
              <a:rPr lang="en-US" sz="2400" smtClean="0"/>
              <a:t>The choice of Transport Protocol impacts performance over a WLAN.</a:t>
            </a:r>
          </a:p>
          <a:p>
            <a:pPr eaLnBrk="1" hangingPunct="1">
              <a:lnSpc>
                <a:spcPct val="90000"/>
              </a:lnSpc>
            </a:pPr>
            <a:r>
              <a:rPr lang="en-US" sz="2400" smtClean="0"/>
              <a:t>Just modeling the data link channel misses interwined effects of the AP network layer queuing.</a:t>
            </a:r>
          </a:p>
          <a:p>
            <a:pPr eaLnBrk="1" hangingPunct="1">
              <a:lnSpc>
                <a:spcPct val="90000"/>
              </a:lnSpc>
            </a:pPr>
            <a:r>
              <a:rPr lang="en-US" sz="2400" smtClean="0"/>
              <a:t>We need to get ‘inside’ the AP to understand the queuing in </a:t>
            </a:r>
            <a:r>
              <a:rPr lang="en-US" sz="2400" smtClean="0">
                <a:solidFill>
                  <a:srgbClr val="3333FF"/>
                </a:solidFill>
                <a:latin typeface="Comic Sans MS" pitchFamily="66" charset="0"/>
              </a:rPr>
              <a:t>both</a:t>
            </a:r>
            <a:r>
              <a:rPr lang="en-US" sz="2400" smtClean="0"/>
              <a:t> the upstream and downstream direction.</a:t>
            </a:r>
          </a:p>
          <a:p>
            <a:pPr eaLnBrk="1" hangingPunct="1">
              <a:lnSpc>
                <a:spcPct val="90000"/>
              </a:lnSpc>
            </a:pPr>
            <a:r>
              <a:rPr lang="en-US" sz="2400" smtClean="0"/>
              <a:t>Is there a way for streaming application to get “hints” about the wireless data link layer?</a:t>
            </a:r>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AB018DD2-C2A4-4EDC-B6EA-AF8AE234DA99}" type="slidenum">
              <a:rPr lang="en-US" i="0" smtClean="0">
                <a:solidFill>
                  <a:schemeClr val="hlink"/>
                </a:solidFill>
                <a:latin typeface="Times New Roman" pitchFamily="18" charset="0"/>
              </a:rPr>
              <a:pPr eaLnBrk="1" hangingPunct="1"/>
              <a:t>3</a:t>
            </a:fld>
            <a:endParaRPr lang="en-US" i="0" smtClean="0">
              <a:solidFill>
                <a:schemeClr val="hlink"/>
              </a:solidFill>
              <a:latin typeface="Times New Roman" pitchFamily="18" charset="0"/>
            </a:endParaRPr>
          </a:p>
        </p:txBody>
      </p:sp>
      <p:sp>
        <p:nvSpPr>
          <p:cNvPr id="7172" name="Rectangle 2"/>
          <p:cNvSpPr>
            <a:spLocks noGrp="1" noChangeArrowheads="1"/>
          </p:cNvSpPr>
          <p:nvPr>
            <p:ph type="title"/>
          </p:nvPr>
        </p:nvSpPr>
        <p:spPr/>
        <p:txBody>
          <a:bodyPr/>
          <a:lstStyle/>
          <a:p>
            <a:pPr eaLnBrk="1" hangingPunct="1"/>
            <a:r>
              <a:rPr lang="en-US" smtClean="0"/>
              <a:t>Motivation</a:t>
            </a:r>
          </a:p>
        </p:txBody>
      </p:sp>
      <p:sp>
        <p:nvSpPr>
          <p:cNvPr id="7173" name="Rectangle 3"/>
          <p:cNvSpPr>
            <a:spLocks noGrp="1" noChangeArrowheads="1"/>
          </p:cNvSpPr>
          <p:nvPr>
            <p:ph type="body" idx="1"/>
          </p:nvPr>
        </p:nvSpPr>
        <p:spPr>
          <a:xfrm>
            <a:off x="900113" y="1268413"/>
            <a:ext cx="8240712" cy="4060825"/>
          </a:xfrm>
          <a:noFill/>
        </p:spPr>
        <p:txBody>
          <a:bodyPr/>
          <a:lstStyle/>
          <a:p>
            <a:pPr eaLnBrk="1" hangingPunct="1">
              <a:lnSpc>
                <a:spcPct val="80000"/>
              </a:lnSpc>
            </a:pPr>
            <a:r>
              <a:rPr lang="en-US" sz="1800" smtClean="0"/>
              <a:t>Previous research has studied WLAN performance through analytic modeling, simulation and measurement.</a:t>
            </a:r>
          </a:p>
          <a:p>
            <a:pPr eaLnBrk="1" hangingPunct="1">
              <a:lnSpc>
                <a:spcPct val="80000"/>
              </a:lnSpc>
            </a:pPr>
            <a:r>
              <a:rPr lang="en-US" sz="1800" smtClean="0"/>
              <a:t>However, the conclusions drawn have not always been precise and the results have focused on one protocol layer (primarily the data link layer).</a:t>
            </a:r>
          </a:p>
          <a:p>
            <a:pPr eaLnBrk="1" hangingPunct="1">
              <a:lnSpc>
                <a:spcPct val="80000"/>
              </a:lnSpc>
            </a:pPr>
            <a:r>
              <a:rPr lang="en-US" sz="1800" smtClean="0">
                <a:solidFill>
                  <a:schemeClr val="hlink"/>
                </a:solidFill>
              </a:rPr>
              <a:t>Important Question:</a:t>
            </a:r>
          </a:p>
          <a:p>
            <a:pPr lvl="1" eaLnBrk="1" hangingPunct="1">
              <a:lnSpc>
                <a:spcPct val="80000"/>
              </a:lnSpc>
              <a:buFontTx/>
              <a:buNone/>
            </a:pPr>
            <a:endParaRPr lang="en-US" sz="1600" i="1" smtClean="0">
              <a:solidFill>
                <a:schemeClr val="hlink"/>
              </a:solidFill>
              <a:latin typeface="Comic Sans MS" pitchFamily="66" charset="0"/>
            </a:endParaRPr>
          </a:p>
          <a:p>
            <a:pPr lvl="1" eaLnBrk="1" hangingPunct="1">
              <a:lnSpc>
                <a:spcPct val="80000"/>
              </a:lnSpc>
              <a:buFontTx/>
              <a:buNone/>
            </a:pPr>
            <a:r>
              <a:rPr lang="en-US" sz="1600" i="1" smtClean="0">
                <a:solidFill>
                  <a:schemeClr val="hlink"/>
                </a:solidFill>
                <a:latin typeface="Comic Sans MS" pitchFamily="66" charset="0"/>
              </a:rPr>
              <a:t>Is Quality of Service (QoS) a realistic goal over WLAN’s?</a:t>
            </a:r>
          </a:p>
          <a:p>
            <a:pPr eaLnBrk="1" hangingPunct="1">
              <a:lnSpc>
                <a:spcPct val="80000"/>
              </a:lnSpc>
              <a:buFontTx/>
              <a:buNone/>
            </a:pPr>
            <a:endParaRPr lang="en-US" sz="1800" smtClean="0"/>
          </a:p>
          <a:p>
            <a:pPr eaLnBrk="1" hangingPunct="1">
              <a:lnSpc>
                <a:spcPct val="80000"/>
              </a:lnSpc>
            </a:pPr>
            <a:r>
              <a:rPr lang="en-US" sz="1800" smtClean="0"/>
              <a:t>We are interested in “refining” how one application running over a Wireless LAN (WLAN) can impact another application.</a:t>
            </a:r>
          </a:p>
          <a:p>
            <a:pPr eaLnBrk="1" hangingPunct="1">
              <a:lnSpc>
                <a:spcPct val="80000"/>
              </a:lnSpc>
            </a:pPr>
            <a:endParaRPr lang="en-US" sz="1800" smtClean="0"/>
          </a:p>
          <a:p>
            <a:pPr eaLnBrk="1" hangingPunct="1">
              <a:lnSpc>
                <a:spcPct val="80000"/>
              </a:lnSpc>
            </a:pPr>
            <a:r>
              <a:rPr lang="en-US" sz="2000" smtClean="0">
                <a:latin typeface="Comic Sans MS" pitchFamily="66" charset="0"/>
              </a:rPr>
              <a:t>The interaction between protocol layers can yield results that can significantly impact performance when multiple applications run over a WLAN.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1044575" y="1412875"/>
            <a:ext cx="7848600" cy="1727200"/>
          </a:xfrm>
        </p:spPr>
        <p:txBody>
          <a:bodyPr/>
          <a:lstStyle/>
          <a:p>
            <a:pPr eaLnBrk="1" hangingPunct="1"/>
            <a:r>
              <a:rPr lang="en-US" altLang="zh-CN" sz="3200" smtClean="0">
                <a:ea typeface="宋体" pitchFamily="2" charset="-122"/>
              </a:rPr>
              <a:t>Performance Analysis of the Intertwined Effects between Network Layers for 802.11g Transmissions</a:t>
            </a:r>
            <a:endParaRPr lang="en-US" sz="3200" smtClean="0">
              <a:ea typeface="宋体" pitchFamily="2" charset="-122"/>
            </a:endParaRPr>
          </a:p>
        </p:txBody>
      </p:sp>
      <p:sp>
        <p:nvSpPr>
          <p:cNvPr id="33795" name="Rectangle 3"/>
          <p:cNvSpPr>
            <a:spLocks noGrp="1" noChangeArrowheads="1"/>
          </p:cNvSpPr>
          <p:nvPr>
            <p:ph type="subTitle" idx="1"/>
          </p:nvPr>
        </p:nvSpPr>
        <p:spPr>
          <a:xfrm>
            <a:off x="1112838" y="5589588"/>
            <a:ext cx="5167312" cy="800100"/>
          </a:xfrm>
        </p:spPr>
        <p:txBody>
          <a:bodyPr/>
          <a:lstStyle/>
          <a:p>
            <a:pPr eaLnBrk="1" hangingPunct="1">
              <a:lnSpc>
                <a:spcPct val="80000"/>
              </a:lnSpc>
            </a:pPr>
            <a:r>
              <a:rPr lang="en-US" altLang="zh-CN" sz="1800" i="1" smtClean="0">
                <a:ea typeface="宋体" pitchFamily="2" charset="-122"/>
              </a:rPr>
              <a:t>Wireless Multimedia Networking and Performance Modeling (WMuNeP)</a:t>
            </a:r>
          </a:p>
          <a:p>
            <a:pPr eaLnBrk="1" hangingPunct="1">
              <a:lnSpc>
                <a:spcPct val="80000"/>
              </a:lnSpc>
            </a:pPr>
            <a:r>
              <a:rPr lang="en-US" altLang="zh-CN" sz="1800" smtClean="0">
                <a:ea typeface="宋体" pitchFamily="2" charset="-122"/>
              </a:rPr>
              <a:t>Montreal, Canada, October 2005</a:t>
            </a:r>
            <a:endParaRPr lang="en-US" sz="1800" smtClean="0">
              <a:ea typeface="宋体" pitchFamily="2" charset="-122"/>
            </a:endParaRPr>
          </a:p>
        </p:txBody>
      </p:sp>
      <p:sp>
        <p:nvSpPr>
          <p:cNvPr id="33796" name="Rectangle 4"/>
          <p:cNvSpPr>
            <a:spLocks noChangeArrowheads="1"/>
          </p:cNvSpPr>
          <p:nvPr/>
        </p:nvSpPr>
        <p:spPr bwMode="auto">
          <a:xfrm>
            <a:off x="2916238" y="4835525"/>
            <a:ext cx="2806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10000"/>
              </a:lnSpc>
              <a:spcBef>
                <a:spcPct val="0"/>
              </a:spcBef>
              <a:buFontTx/>
              <a:buNone/>
            </a:pPr>
            <a:endParaRPr lang="en-US" i="0"/>
          </a:p>
        </p:txBody>
      </p:sp>
      <p:sp>
        <p:nvSpPr>
          <p:cNvPr id="33797" name="Rectangle 5"/>
          <p:cNvSpPr>
            <a:spLocks noChangeArrowheads="1"/>
          </p:cNvSpPr>
          <p:nvPr/>
        </p:nvSpPr>
        <p:spPr bwMode="auto">
          <a:xfrm>
            <a:off x="1476375" y="3357563"/>
            <a:ext cx="6767513"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FontTx/>
              <a:buNone/>
            </a:pPr>
            <a:r>
              <a:rPr lang="en-US" altLang="zh-CN" i="0">
                <a:ea typeface="宋体" pitchFamily="2" charset="-122"/>
              </a:rPr>
              <a:t>Jon Gretarsson, Feng Li, Mingzhe Li, Ashish Samant, </a:t>
            </a:r>
          </a:p>
          <a:p>
            <a:pPr algn="ctr">
              <a:buFontTx/>
              <a:buNone/>
            </a:pPr>
            <a:r>
              <a:rPr lang="en-US" altLang="zh-CN" i="0">
                <a:ea typeface="宋体" pitchFamily="2" charset="-122"/>
              </a:rPr>
              <a:t>Huahui Wu, Mark Claypool and Robert Kinicki</a:t>
            </a:r>
          </a:p>
          <a:p>
            <a:pPr algn="ctr">
              <a:lnSpc>
                <a:spcPct val="110000"/>
              </a:lnSpc>
              <a:spcBef>
                <a:spcPct val="0"/>
              </a:spcBef>
              <a:buFontTx/>
              <a:buNone/>
            </a:pPr>
            <a:r>
              <a:rPr lang="en-US" i="0"/>
              <a:t>WPI Computer Science Department</a:t>
            </a:r>
          </a:p>
          <a:p>
            <a:pPr algn="ctr">
              <a:lnSpc>
                <a:spcPct val="110000"/>
              </a:lnSpc>
              <a:spcBef>
                <a:spcPct val="0"/>
              </a:spcBef>
              <a:buFontTx/>
              <a:buNone/>
            </a:pPr>
            <a:r>
              <a:rPr lang="en-US" i="0"/>
              <a:t>Worcester, Massachusetts 01609</a:t>
            </a:r>
            <a:endParaRPr lang="en-US" i="0">
              <a:solidFill>
                <a:schemeClr val="hlink"/>
              </a:solidFill>
            </a:endParaRPr>
          </a:p>
          <a:p>
            <a:pPr algn="ctr">
              <a:lnSpc>
                <a:spcPct val="110000"/>
              </a:lnSpc>
              <a:spcBef>
                <a:spcPct val="0"/>
              </a:spcBef>
              <a:buFontTx/>
              <a:buNone/>
            </a:pPr>
            <a:endParaRPr lang="en-US" i="0">
              <a:solidFill>
                <a:schemeClr val="hlink"/>
              </a:solidFill>
            </a:endParaRPr>
          </a:p>
          <a:p>
            <a:pPr algn="ctr">
              <a:lnSpc>
                <a:spcPct val="110000"/>
              </a:lnSpc>
              <a:spcBef>
                <a:spcPct val="0"/>
              </a:spcBef>
              <a:buFontTx/>
              <a:buNone/>
            </a:pPr>
            <a:r>
              <a:rPr lang="en-US" sz="2400">
                <a:solidFill>
                  <a:schemeClr val="hlink"/>
                </a:solidFill>
                <a:latin typeface="Comic Sans MS" pitchFamily="66" charset="0"/>
              </a:rPr>
              <a:t>rek@cs.wpi.edu</a:t>
            </a:r>
          </a:p>
        </p:txBody>
      </p:sp>
      <p:sp>
        <p:nvSpPr>
          <p:cNvPr id="33798" name="Rectangle 6"/>
          <p:cNvSpPr>
            <a:spLocks noChangeArrowheads="1"/>
          </p:cNvSpPr>
          <p:nvPr/>
        </p:nvSpPr>
        <p:spPr bwMode="auto">
          <a:xfrm>
            <a:off x="1476375" y="333375"/>
            <a:ext cx="61912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10000"/>
              </a:lnSpc>
              <a:spcBef>
                <a:spcPct val="0"/>
              </a:spcBef>
              <a:buFontTx/>
              <a:buNone/>
            </a:pPr>
            <a:r>
              <a:rPr lang="en-US" sz="3200"/>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847FC065-D152-4A05-AE06-2754D8A9595A}" type="slidenum">
              <a:rPr lang="en-US" i="0" smtClean="0">
                <a:solidFill>
                  <a:schemeClr val="hlink"/>
                </a:solidFill>
                <a:latin typeface="Times New Roman" pitchFamily="18" charset="0"/>
              </a:rPr>
              <a:pPr eaLnBrk="1" hangingPunct="1"/>
              <a:t>4</a:t>
            </a:fld>
            <a:endParaRPr lang="en-US" i="0" smtClean="0">
              <a:solidFill>
                <a:schemeClr val="hlink"/>
              </a:solidFill>
              <a:latin typeface="Times New Roman" pitchFamily="18" charset="0"/>
            </a:endParaRPr>
          </a:p>
        </p:txBody>
      </p:sp>
      <p:sp>
        <p:nvSpPr>
          <p:cNvPr id="8196" name="Rectangle 2"/>
          <p:cNvSpPr>
            <a:spLocks noGrp="1" noChangeArrowheads="1"/>
          </p:cNvSpPr>
          <p:nvPr>
            <p:ph type="title"/>
          </p:nvPr>
        </p:nvSpPr>
        <p:spPr/>
        <p:txBody>
          <a:bodyPr/>
          <a:lstStyle/>
          <a:p>
            <a:pPr eaLnBrk="1" hangingPunct="1"/>
            <a:r>
              <a:rPr lang="en-US" smtClean="0"/>
              <a:t>Outline</a:t>
            </a:r>
          </a:p>
        </p:txBody>
      </p:sp>
      <p:sp>
        <p:nvSpPr>
          <p:cNvPr id="8197" name="Rectangle 3"/>
          <p:cNvSpPr>
            <a:spLocks noGrp="1" noChangeArrowheads="1"/>
          </p:cNvSpPr>
          <p:nvPr>
            <p:ph type="body" idx="1"/>
          </p:nvPr>
        </p:nvSpPr>
        <p:spPr>
          <a:xfrm>
            <a:off x="903288" y="1196975"/>
            <a:ext cx="7772400" cy="4349750"/>
          </a:xfrm>
        </p:spPr>
        <p:txBody>
          <a:bodyPr/>
          <a:lstStyle/>
          <a:p>
            <a:pPr eaLnBrk="1" hangingPunct="1"/>
            <a:r>
              <a:rPr lang="en-US" sz="2800" smtClean="0">
                <a:cs typeface="Arial" pitchFamily="34" charset="0"/>
              </a:rPr>
              <a:t>Motivation</a:t>
            </a:r>
          </a:p>
          <a:p>
            <a:pPr eaLnBrk="1" hangingPunct="1"/>
            <a:r>
              <a:rPr lang="en-US" sz="2800" i="1" smtClean="0">
                <a:solidFill>
                  <a:schemeClr val="hlink"/>
                </a:solidFill>
                <a:cs typeface="Arial" pitchFamily="34" charset="0"/>
              </a:rPr>
              <a:t>Previous Work</a:t>
            </a:r>
          </a:p>
          <a:p>
            <a:pPr lvl="1" eaLnBrk="1" hangingPunct="1"/>
            <a:r>
              <a:rPr lang="en-US" sz="2400" smtClean="0">
                <a:cs typeface="Arial" pitchFamily="34" charset="0"/>
              </a:rPr>
              <a:t>Analytic Models</a:t>
            </a:r>
          </a:p>
          <a:p>
            <a:pPr lvl="1" eaLnBrk="1" hangingPunct="1"/>
            <a:r>
              <a:rPr lang="en-US" sz="2400" smtClean="0">
                <a:cs typeface="Arial" pitchFamily="34" charset="0"/>
              </a:rPr>
              <a:t>Measurement Studies</a:t>
            </a:r>
          </a:p>
          <a:p>
            <a:pPr eaLnBrk="1" hangingPunct="1"/>
            <a:r>
              <a:rPr lang="en-US" sz="2800" smtClean="0"/>
              <a:t>Experiments</a:t>
            </a:r>
          </a:p>
          <a:p>
            <a:pPr lvl="1" eaLnBrk="1" hangingPunct="1"/>
            <a:r>
              <a:rPr lang="en-US" sz="2400" smtClean="0"/>
              <a:t>Tools and Setup</a:t>
            </a:r>
          </a:p>
          <a:p>
            <a:pPr lvl="1" eaLnBrk="1" hangingPunct="1"/>
            <a:r>
              <a:rPr lang="en-US" sz="2400" smtClean="0"/>
              <a:t>Experimental Design</a:t>
            </a:r>
          </a:p>
          <a:p>
            <a:pPr eaLnBrk="1" hangingPunct="1"/>
            <a:r>
              <a:rPr lang="en-US" sz="2800" smtClean="0"/>
              <a:t>Results and Analysis</a:t>
            </a:r>
          </a:p>
          <a:p>
            <a:pPr eaLnBrk="1" hangingPunct="1"/>
            <a:r>
              <a:rPr lang="en-US" sz="2800" smtClean="0"/>
              <a:t>Conclusions and Future Work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0130145D-B2D5-4E73-999B-A3031A1C3346}" type="slidenum">
              <a:rPr lang="en-US" i="0" smtClean="0">
                <a:solidFill>
                  <a:schemeClr val="hlink"/>
                </a:solidFill>
                <a:latin typeface="Times New Roman" pitchFamily="18" charset="0"/>
              </a:rPr>
              <a:pPr eaLnBrk="1" hangingPunct="1"/>
              <a:t>5</a:t>
            </a:fld>
            <a:endParaRPr lang="en-US" i="0" smtClean="0">
              <a:solidFill>
                <a:schemeClr val="hlink"/>
              </a:solidFill>
              <a:latin typeface="Times New Roman" pitchFamily="18" charset="0"/>
            </a:endParaRPr>
          </a:p>
        </p:txBody>
      </p:sp>
      <p:sp>
        <p:nvSpPr>
          <p:cNvPr id="9220" name="Rectangle 2"/>
          <p:cNvSpPr>
            <a:spLocks noGrp="1" noChangeArrowheads="1"/>
          </p:cNvSpPr>
          <p:nvPr>
            <p:ph type="title"/>
          </p:nvPr>
        </p:nvSpPr>
        <p:spPr/>
        <p:txBody>
          <a:bodyPr/>
          <a:lstStyle/>
          <a:p>
            <a:pPr eaLnBrk="1" hangingPunct="1"/>
            <a:r>
              <a:rPr lang="en-US" smtClean="0"/>
              <a:t>Analytic Models of 802.11</a:t>
            </a:r>
          </a:p>
        </p:txBody>
      </p:sp>
      <p:sp>
        <p:nvSpPr>
          <p:cNvPr id="9221" name="Rectangle 3"/>
          <p:cNvSpPr>
            <a:spLocks noGrp="1" noChangeArrowheads="1"/>
          </p:cNvSpPr>
          <p:nvPr>
            <p:ph type="body" idx="1"/>
          </p:nvPr>
        </p:nvSpPr>
        <p:spPr/>
        <p:txBody>
          <a:bodyPr/>
          <a:lstStyle/>
          <a:p>
            <a:pPr eaLnBrk="1" hangingPunct="1">
              <a:lnSpc>
                <a:spcPct val="80000"/>
              </a:lnSpc>
            </a:pPr>
            <a:r>
              <a:rPr lang="en-US" sz="1600" smtClean="0"/>
              <a:t>[Cali et al. 98] “IEEE 802.11 Wireless LAN: Capacity Analysis and Protocol Enhancement”</a:t>
            </a:r>
          </a:p>
          <a:p>
            <a:pPr lvl="1" eaLnBrk="1" hangingPunct="1">
              <a:lnSpc>
                <a:spcPct val="80000"/>
              </a:lnSpc>
            </a:pPr>
            <a:r>
              <a:rPr lang="en-US" sz="1600" smtClean="0"/>
              <a:t>Models early 802.11, i.e., no dynamic rate adaptation.</a:t>
            </a:r>
          </a:p>
          <a:p>
            <a:pPr lvl="1" eaLnBrk="1" hangingPunct="1">
              <a:lnSpc>
                <a:spcPct val="80000"/>
              </a:lnSpc>
            </a:pPr>
            <a:r>
              <a:rPr lang="en-US" sz="1600" smtClean="0"/>
              <a:t>Models the “ideal” channel: no transmission errors, no hidden terminals.</a:t>
            </a:r>
          </a:p>
          <a:p>
            <a:pPr eaLnBrk="1" hangingPunct="1">
              <a:lnSpc>
                <a:spcPct val="80000"/>
              </a:lnSpc>
            </a:pPr>
            <a:r>
              <a:rPr lang="en-US" sz="1600" smtClean="0"/>
              <a:t>[Bianchi 2000] “Performance Analysis of the IEEE 802.11 Distributed Coordination Function”</a:t>
            </a:r>
          </a:p>
          <a:p>
            <a:pPr lvl="1" eaLnBrk="1" hangingPunct="1">
              <a:lnSpc>
                <a:spcPct val="80000"/>
              </a:lnSpc>
            </a:pPr>
            <a:r>
              <a:rPr lang="en-US" sz="1600" smtClean="0"/>
              <a:t>Uses the same assumptions as Cali, but emphasizes the “saturation” throughput such that the transmission queue of each wireless node is never empty.</a:t>
            </a:r>
          </a:p>
          <a:p>
            <a:pPr eaLnBrk="1" hangingPunct="1">
              <a:lnSpc>
                <a:spcPct val="80000"/>
              </a:lnSpc>
              <a:buFontTx/>
              <a:buBlip>
                <a:blip r:embed="rId2"/>
              </a:buBlip>
            </a:pPr>
            <a:r>
              <a:rPr lang="en-US" sz="1600" smtClean="0"/>
              <a:t>[Heuss et al 03] “Performance Anomaly of 802.11b”</a:t>
            </a:r>
          </a:p>
          <a:p>
            <a:pPr lvl="1" eaLnBrk="1" hangingPunct="1">
              <a:lnSpc>
                <a:spcPct val="80000"/>
              </a:lnSpc>
            </a:pPr>
            <a:r>
              <a:rPr lang="en-US" sz="1600" smtClean="0"/>
              <a:t>Employs analytic equations based on simplified version of Bianchi including </a:t>
            </a:r>
            <a:r>
              <a:rPr lang="en-US" sz="1600" smtClean="0">
                <a:solidFill>
                  <a:schemeClr val="hlink"/>
                </a:solidFill>
              </a:rPr>
              <a:t>no multiple collisions (no retries) and </a:t>
            </a:r>
            <a:r>
              <a:rPr lang="en-US" sz="1600" smtClean="0">
                <a:solidFill>
                  <a:srgbClr val="800000"/>
                </a:solidFill>
                <a:latin typeface="Comic Sans MS" pitchFamily="66" charset="0"/>
              </a:rPr>
              <a:t>hosts alternate transmissions</a:t>
            </a:r>
            <a:r>
              <a:rPr lang="en-US" sz="1600" smtClean="0">
                <a:solidFill>
                  <a:srgbClr val="800000"/>
                </a:solidFill>
              </a:rPr>
              <a:t>.</a:t>
            </a:r>
          </a:p>
          <a:p>
            <a:pPr lvl="1" eaLnBrk="1" hangingPunct="1">
              <a:lnSpc>
                <a:spcPct val="80000"/>
              </a:lnSpc>
            </a:pPr>
            <a:r>
              <a:rPr lang="en-US" sz="1600" smtClean="0">
                <a:solidFill>
                  <a:srgbClr val="800000"/>
                </a:solidFill>
              </a:rPr>
              <a:t>Focuses on dynamic rate adaptation effect.</a:t>
            </a:r>
          </a:p>
          <a:p>
            <a:pPr lvl="1" eaLnBrk="1" hangingPunct="1">
              <a:lnSpc>
                <a:spcPct val="80000"/>
              </a:lnSpc>
            </a:pPr>
            <a:r>
              <a:rPr lang="en-US" sz="1600" smtClean="0">
                <a:solidFill>
                  <a:srgbClr val="3333FF"/>
                </a:solidFill>
                <a:latin typeface="Comic Sans MS" pitchFamily="66" charset="0"/>
              </a:rPr>
              <a:t>Conclusion</a:t>
            </a:r>
            <a:r>
              <a:rPr lang="en-US" sz="1600" smtClean="0">
                <a:latin typeface="Comic Sans MS" pitchFamily="66" charset="0"/>
              </a:rPr>
              <a:t>: </a:t>
            </a:r>
            <a:r>
              <a:rPr lang="en-US" sz="1600" smtClean="0">
                <a:solidFill>
                  <a:srgbClr val="3333FF"/>
                </a:solidFill>
                <a:latin typeface="Comic Sans MS" pitchFamily="66" charset="0"/>
              </a:rPr>
              <a:t>A single slow wireless node brings all wireless nodes down to its throughput level.</a:t>
            </a:r>
          </a:p>
          <a:p>
            <a:pPr lvl="1" eaLnBrk="1" hangingPunct="1">
              <a:lnSpc>
                <a:spcPct val="80000"/>
              </a:lnSpc>
            </a:pPr>
            <a:r>
              <a:rPr lang="en-US" sz="1600" smtClean="0"/>
              <a:t>Simulate and measure, but measurement uses only</a:t>
            </a:r>
            <a:r>
              <a:rPr lang="en-US" sz="1600" smtClean="0">
                <a:solidFill>
                  <a:srgbClr val="800000"/>
                </a:solidFill>
              </a:rPr>
              <a:t> upstream </a:t>
            </a:r>
            <a:r>
              <a:rPr lang="en-US" sz="1600" smtClean="0"/>
              <a:t>UDP and TCP.</a:t>
            </a:r>
          </a:p>
          <a:p>
            <a:pPr lvl="2" eaLnBrk="1" hangingPunct="1">
              <a:lnSpc>
                <a:spcPct val="80000"/>
              </a:lnSpc>
            </a:pPr>
            <a:r>
              <a:rPr lang="en-US" sz="1600" smtClean="0"/>
              <a:t>Note: TCP results do not match very well. </a:t>
            </a:r>
          </a:p>
          <a:p>
            <a:pPr lvl="1" eaLnBrk="1" hangingPunct="1">
              <a:lnSpc>
                <a:spcPct val="80000"/>
              </a:lnSpc>
            </a:pPr>
            <a:endParaRPr lang="en-US" sz="1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537513DE-0DBA-433B-8F39-323599FA6A9D}" type="slidenum">
              <a:rPr lang="en-US" i="0" smtClean="0">
                <a:solidFill>
                  <a:schemeClr val="hlink"/>
                </a:solidFill>
                <a:latin typeface="Times New Roman" pitchFamily="18" charset="0"/>
              </a:rPr>
              <a:pPr eaLnBrk="1" hangingPunct="1"/>
              <a:t>6</a:t>
            </a:fld>
            <a:endParaRPr lang="en-US" i="0" smtClean="0">
              <a:solidFill>
                <a:schemeClr val="hlink"/>
              </a:solidFill>
              <a:latin typeface="Times New Roman" pitchFamily="18" charset="0"/>
            </a:endParaRPr>
          </a:p>
        </p:txBody>
      </p:sp>
      <p:sp>
        <p:nvSpPr>
          <p:cNvPr id="10244" name="Rectangle 2"/>
          <p:cNvSpPr>
            <a:spLocks noGrp="1" noChangeArrowheads="1"/>
          </p:cNvSpPr>
          <p:nvPr>
            <p:ph type="title"/>
          </p:nvPr>
        </p:nvSpPr>
        <p:spPr/>
        <p:txBody>
          <a:bodyPr/>
          <a:lstStyle/>
          <a:p>
            <a:pPr eaLnBrk="1" hangingPunct="1"/>
            <a:r>
              <a:rPr lang="en-US" smtClean="0"/>
              <a:t>Generic WLAN with AP</a:t>
            </a:r>
          </a:p>
        </p:txBody>
      </p:sp>
      <p:sp>
        <p:nvSpPr>
          <p:cNvPr id="10245" name="Rectangle 4"/>
          <p:cNvSpPr>
            <a:spLocks noChangeArrowheads="1"/>
          </p:cNvSpPr>
          <p:nvPr/>
        </p:nvSpPr>
        <p:spPr bwMode="auto">
          <a:xfrm>
            <a:off x="1258888" y="2708275"/>
            <a:ext cx="1439862" cy="936625"/>
          </a:xfrm>
          <a:prstGeom prst="rect">
            <a:avLst/>
          </a:prstGeom>
          <a:noFill/>
          <a:ln w="19050"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a:latin typeface="Comic Sans MS" pitchFamily="66" charset="0"/>
              </a:rPr>
              <a:t>Server</a:t>
            </a:r>
          </a:p>
        </p:txBody>
      </p:sp>
      <p:sp>
        <p:nvSpPr>
          <p:cNvPr id="10246" name="Oval 5"/>
          <p:cNvSpPr>
            <a:spLocks noChangeArrowheads="1"/>
          </p:cNvSpPr>
          <p:nvPr/>
        </p:nvSpPr>
        <p:spPr bwMode="auto">
          <a:xfrm>
            <a:off x="3527425" y="2206625"/>
            <a:ext cx="2089150" cy="1943100"/>
          </a:xfrm>
          <a:prstGeom prst="ellipse">
            <a:avLst/>
          </a:prstGeom>
          <a:noFill/>
          <a:ln w="19050" algn="ctr">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a:latin typeface="Comic Sans MS" pitchFamily="66" charset="0"/>
              </a:rPr>
              <a:t>Access Point</a:t>
            </a:r>
          </a:p>
          <a:p>
            <a:pPr algn="ctr">
              <a:buFontTx/>
              <a:buNone/>
            </a:pPr>
            <a:endParaRPr lang="en-US">
              <a:latin typeface="Comic Sans MS" pitchFamily="66" charset="0"/>
            </a:endParaRPr>
          </a:p>
          <a:p>
            <a:pPr algn="ctr">
              <a:buFontTx/>
              <a:buNone/>
            </a:pPr>
            <a:endParaRPr lang="en-US">
              <a:latin typeface="Comic Sans MS" pitchFamily="66" charset="0"/>
            </a:endParaRPr>
          </a:p>
          <a:p>
            <a:pPr algn="ctr">
              <a:buFontTx/>
              <a:buNone/>
            </a:pPr>
            <a:endParaRPr lang="en-US">
              <a:latin typeface="Comic Sans MS" pitchFamily="66" charset="0"/>
            </a:endParaRPr>
          </a:p>
        </p:txBody>
      </p:sp>
      <p:sp>
        <p:nvSpPr>
          <p:cNvPr id="10247" name="Rectangle 7"/>
          <p:cNvSpPr>
            <a:spLocks noChangeArrowheads="1"/>
          </p:cNvSpPr>
          <p:nvPr/>
        </p:nvSpPr>
        <p:spPr bwMode="auto">
          <a:xfrm>
            <a:off x="7019925" y="1628775"/>
            <a:ext cx="914400" cy="914400"/>
          </a:xfrm>
          <a:prstGeom prst="rect">
            <a:avLst/>
          </a:prstGeom>
          <a:noFill/>
          <a:ln w="9525"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a:t>Client</a:t>
            </a:r>
          </a:p>
        </p:txBody>
      </p:sp>
      <p:sp>
        <p:nvSpPr>
          <p:cNvPr id="10248" name="Rectangle 8"/>
          <p:cNvSpPr>
            <a:spLocks noChangeArrowheads="1"/>
          </p:cNvSpPr>
          <p:nvPr/>
        </p:nvSpPr>
        <p:spPr bwMode="auto">
          <a:xfrm>
            <a:off x="7019925" y="3716338"/>
            <a:ext cx="914400" cy="914400"/>
          </a:xfrm>
          <a:prstGeom prst="rect">
            <a:avLst/>
          </a:prstGeom>
          <a:noFill/>
          <a:ln w="9525" algn="ctr">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a:t>Client</a:t>
            </a:r>
          </a:p>
        </p:txBody>
      </p:sp>
      <p:sp>
        <p:nvSpPr>
          <p:cNvPr id="10249" name="Rectangle 9"/>
          <p:cNvSpPr>
            <a:spLocks noChangeArrowheads="1"/>
          </p:cNvSpPr>
          <p:nvPr/>
        </p:nvSpPr>
        <p:spPr bwMode="auto">
          <a:xfrm>
            <a:off x="3946525" y="2924175"/>
            <a:ext cx="1562100" cy="482600"/>
          </a:xfrm>
          <a:prstGeom prst="rect">
            <a:avLst/>
          </a:prstGeom>
          <a:noFill/>
          <a:ln w="25400" algn="ctr">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buFontTx/>
              <a:buNone/>
            </a:pPr>
            <a:r>
              <a:rPr lang="en-US" i="0"/>
              <a:t>queue</a:t>
            </a:r>
          </a:p>
        </p:txBody>
      </p:sp>
      <p:sp>
        <p:nvSpPr>
          <p:cNvPr id="10250" name="AutoShape 14"/>
          <p:cNvSpPr>
            <a:spLocks noChangeArrowheads="1"/>
          </p:cNvSpPr>
          <p:nvPr/>
        </p:nvSpPr>
        <p:spPr bwMode="auto">
          <a:xfrm>
            <a:off x="3492500" y="1628775"/>
            <a:ext cx="2519363" cy="485775"/>
          </a:xfrm>
          <a:prstGeom prst="rightArrow">
            <a:avLst>
              <a:gd name="adj1" fmla="val 50000"/>
              <a:gd name="adj2" fmla="val 129657"/>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51" name="AutoShape 15"/>
          <p:cNvSpPr>
            <a:spLocks noChangeArrowheads="1"/>
          </p:cNvSpPr>
          <p:nvPr/>
        </p:nvSpPr>
        <p:spPr bwMode="auto">
          <a:xfrm>
            <a:off x="3276600" y="4221163"/>
            <a:ext cx="2344738" cy="485775"/>
          </a:xfrm>
          <a:prstGeom prst="leftArrow">
            <a:avLst>
              <a:gd name="adj1" fmla="val 50000"/>
              <a:gd name="adj2" fmla="val 120670"/>
            </a:avLst>
          </a:prstGeom>
          <a:noFill/>
          <a:ln w="222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52" name="Rectangle 19"/>
          <p:cNvSpPr>
            <a:spLocks noChangeArrowheads="1"/>
          </p:cNvSpPr>
          <p:nvPr/>
        </p:nvSpPr>
        <p:spPr bwMode="auto">
          <a:xfrm>
            <a:off x="3467100" y="1628775"/>
            <a:ext cx="22098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a:buFontTx/>
              <a:buNone/>
            </a:pPr>
            <a:r>
              <a:rPr lang="en-US">
                <a:solidFill>
                  <a:srgbClr val="3333FF"/>
                </a:solidFill>
                <a:latin typeface="Comic Sans MS" pitchFamily="66" charset="0"/>
              </a:rPr>
              <a:t>Downstream</a:t>
            </a:r>
          </a:p>
        </p:txBody>
      </p:sp>
      <p:sp>
        <p:nvSpPr>
          <p:cNvPr id="10253" name="Rectangle 20"/>
          <p:cNvSpPr>
            <a:spLocks noChangeArrowheads="1"/>
          </p:cNvSpPr>
          <p:nvPr/>
        </p:nvSpPr>
        <p:spPr bwMode="auto">
          <a:xfrm>
            <a:off x="3419475" y="4241800"/>
            <a:ext cx="22098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lgn="ctr">
              <a:buFontTx/>
              <a:buNone/>
            </a:pPr>
            <a:r>
              <a:rPr lang="en-US">
                <a:solidFill>
                  <a:srgbClr val="3333FF"/>
                </a:solidFill>
                <a:latin typeface="Comic Sans MS" pitchFamily="66" charset="0"/>
              </a:rPr>
              <a:t>Upstream</a:t>
            </a:r>
          </a:p>
        </p:txBody>
      </p:sp>
      <p:cxnSp>
        <p:nvCxnSpPr>
          <p:cNvPr id="10254" name="AutoShape 23"/>
          <p:cNvCxnSpPr>
            <a:cxnSpLocks noChangeShapeType="1"/>
            <a:stCxn id="10246" idx="6"/>
          </p:cNvCxnSpPr>
          <p:nvPr/>
        </p:nvCxnSpPr>
        <p:spPr bwMode="auto">
          <a:xfrm>
            <a:off x="5626100" y="3178175"/>
            <a:ext cx="1419225" cy="971550"/>
          </a:xfrm>
          <a:prstGeom prst="straightConnector1">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10255" name="AutoShape 24"/>
          <p:cNvCxnSpPr>
            <a:cxnSpLocks noChangeShapeType="1"/>
            <a:stCxn id="10246" idx="6"/>
            <a:endCxn id="10247" idx="1"/>
          </p:cNvCxnSpPr>
          <p:nvPr/>
        </p:nvCxnSpPr>
        <p:spPr bwMode="auto">
          <a:xfrm flipV="1">
            <a:off x="5626100" y="2085975"/>
            <a:ext cx="1393825" cy="1092200"/>
          </a:xfrm>
          <a:prstGeom prst="straightConnector1">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0256" name="Line 25"/>
          <p:cNvSpPr>
            <a:spLocks noChangeShapeType="1"/>
          </p:cNvSpPr>
          <p:nvPr/>
        </p:nvSpPr>
        <p:spPr bwMode="auto">
          <a:xfrm>
            <a:off x="2700338" y="3213100"/>
            <a:ext cx="863600"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25618181-78F9-42A2-B4B4-5D29916472FE}" type="slidenum">
              <a:rPr lang="en-US" i="0" smtClean="0">
                <a:solidFill>
                  <a:schemeClr val="hlink"/>
                </a:solidFill>
                <a:latin typeface="Times New Roman" pitchFamily="18" charset="0"/>
              </a:rPr>
              <a:pPr eaLnBrk="1" hangingPunct="1"/>
              <a:t>7</a:t>
            </a:fld>
            <a:endParaRPr lang="en-US" i="0" smtClean="0">
              <a:solidFill>
                <a:schemeClr val="hlink"/>
              </a:solidFill>
              <a:latin typeface="Times New Roman" pitchFamily="18" charset="0"/>
            </a:endParaRPr>
          </a:p>
        </p:txBody>
      </p:sp>
      <p:sp>
        <p:nvSpPr>
          <p:cNvPr id="11268" name="Rectangle 2"/>
          <p:cNvSpPr>
            <a:spLocks noGrp="1" noChangeArrowheads="1"/>
          </p:cNvSpPr>
          <p:nvPr>
            <p:ph type="title"/>
          </p:nvPr>
        </p:nvSpPr>
        <p:spPr/>
        <p:txBody>
          <a:bodyPr/>
          <a:lstStyle/>
          <a:p>
            <a:pPr eaLnBrk="1" hangingPunct="1"/>
            <a:r>
              <a:rPr lang="en-US" sz="3600" smtClean="0"/>
              <a:t>Measurement Studies of 802.11</a:t>
            </a:r>
          </a:p>
        </p:txBody>
      </p:sp>
      <p:sp>
        <p:nvSpPr>
          <p:cNvPr id="11269" name="Rectangle 3"/>
          <p:cNvSpPr>
            <a:spLocks noGrp="1" noChangeArrowheads="1"/>
          </p:cNvSpPr>
          <p:nvPr>
            <p:ph type="body" idx="1"/>
          </p:nvPr>
        </p:nvSpPr>
        <p:spPr/>
        <p:txBody>
          <a:bodyPr/>
          <a:lstStyle/>
          <a:p>
            <a:pPr eaLnBrk="1" hangingPunct="1">
              <a:lnSpc>
                <a:spcPct val="80000"/>
              </a:lnSpc>
            </a:pPr>
            <a:r>
              <a:rPr lang="en-US" sz="2000" smtClean="0"/>
              <a:t>[Pilosof et al. 03] “Understanding TCP fairness over Wireless LAN”</a:t>
            </a:r>
          </a:p>
          <a:p>
            <a:pPr lvl="1" eaLnBrk="1" hangingPunct="1">
              <a:lnSpc>
                <a:spcPct val="80000"/>
              </a:lnSpc>
            </a:pPr>
            <a:r>
              <a:rPr lang="en-US" sz="2000" smtClean="0"/>
              <a:t>Predominantly simulation, but includes one set of measurement results to show that TCP upstream dominates over TCP downstream with background UDP traffic that makes buffers available at the AP the  critical resource.</a:t>
            </a:r>
          </a:p>
          <a:p>
            <a:pPr eaLnBrk="1" hangingPunct="1">
              <a:lnSpc>
                <a:spcPct val="80000"/>
              </a:lnSpc>
            </a:pPr>
            <a:r>
              <a:rPr lang="en-US" sz="2000" smtClean="0"/>
              <a:t>[Aguayo et al. 04] “Link-level Measurements from an 802.11b Mesh Network”</a:t>
            </a:r>
          </a:p>
          <a:p>
            <a:pPr lvl="1" eaLnBrk="1" hangingPunct="1">
              <a:lnSpc>
                <a:spcPct val="80000"/>
              </a:lnSpc>
            </a:pPr>
            <a:r>
              <a:rPr lang="en-US" sz="2000" smtClean="0"/>
              <a:t>Perform early morning measurements of</a:t>
            </a:r>
            <a:r>
              <a:rPr lang="en-US" sz="2000" smtClean="0">
                <a:solidFill>
                  <a:srgbClr val="800000"/>
                </a:solidFill>
              </a:rPr>
              <a:t> Roofnet </a:t>
            </a:r>
            <a:r>
              <a:rPr lang="en-US" sz="2000" smtClean="0"/>
              <a:t>where there is one sender at a time.</a:t>
            </a:r>
          </a:p>
          <a:p>
            <a:pPr lvl="1" eaLnBrk="1" hangingPunct="1">
              <a:lnSpc>
                <a:spcPct val="80000"/>
              </a:lnSpc>
            </a:pPr>
            <a:r>
              <a:rPr lang="en-US" sz="2000" smtClean="0"/>
              <a:t>Conclude there is not a strong correlation with link distance and SNR with link level loss rates and that an important cause of intermediate loss rates is multi-path fading.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237E5964-9CC3-44D2-B175-97D0483D3325}" type="slidenum">
              <a:rPr lang="en-US" i="0" smtClean="0">
                <a:solidFill>
                  <a:schemeClr val="hlink"/>
                </a:solidFill>
                <a:latin typeface="Times New Roman" pitchFamily="18" charset="0"/>
              </a:rPr>
              <a:pPr eaLnBrk="1" hangingPunct="1"/>
              <a:t>8</a:t>
            </a:fld>
            <a:endParaRPr lang="en-US" i="0" smtClean="0">
              <a:solidFill>
                <a:schemeClr val="hlink"/>
              </a:solidFill>
              <a:latin typeface="Times New Roman" pitchFamily="18" charset="0"/>
            </a:endParaRPr>
          </a:p>
        </p:txBody>
      </p:sp>
      <p:sp>
        <p:nvSpPr>
          <p:cNvPr id="12292" name="Rectangle 2"/>
          <p:cNvSpPr>
            <a:spLocks noGrp="1" noChangeArrowheads="1"/>
          </p:cNvSpPr>
          <p:nvPr>
            <p:ph type="title"/>
          </p:nvPr>
        </p:nvSpPr>
        <p:spPr/>
        <p:txBody>
          <a:bodyPr/>
          <a:lstStyle/>
          <a:p>
            <a:pPr eaLnBrk="1" hangingPunct="1"/>
            <a:r>
              <a:rPr lang="en-US" sz="3600" smtClean="0"/>
              <a:t>Measurement Studies of 802.11</a:t>
            </a:r>
          </a:p>
        </p:txBody>
      </p:sp>
      <p:sp>
        <p:nvSpPr>
          <p:cNvPr id="12293" name="Rectangle 3"/>
          <p:cNvSpPr>
            <a:spLocks noGrp="1" noChangeArrowheads="1"/>
          </p:cNvSpPr>
          <p:nvPr>
            <p:ph type="body" idx="1"/>
          </p:nvPr>
        </p:nvSpPr>
        <p:spPr/>
        <p:txBody>
          <a:bodyPr/>
          <a:lstStyle/>
          <a:p>
            <a:pPr eaLnBrk="1" hangingPunct="1">
              <a:lnSpc>
                <a:spcPct val="80000"/>
              </a:lnSpc>
            </a:pPr>
            <a:r>
              <a:rPr lang="en-US" sz="1600" smtClean="0"/>
              <a:t>[ [Bai and Williamson 04] “The Effects of Mobility on Wireless Media Streaming Performance”</a:t>
            </a:r>
          </a:p>
          <a:p>
            <a:pPr lvl="1" eaLnBrk="1" hangingPunct="1">
              <a:lnSpc>
                <a:spcPct val="80000"/>
              </a:lnSpc>
            </a:pPr>
            <a:r>
              <a:rPr lang="en-US" sz="1600" smtClean="0"/>
              <a:t>Create their own AP device to vary queue size.</a:t>
            </a:r>
          </a:p>
          <a:p>
            <a:pPr lvl="1" eaLnBrk="1" hangingPunct="1">
              <a:lnSpc>
                <a:spcPct val="80000"/>
              </a:lnSpc>
            </a:pPr>
            <a:r>
              <a:rPr lang="en-US" sz="1600" smtClean="0"/>
              <a:t>Downstream measurements  of UDP videos show WLAN supports easily two fixed  clients receiving 1Mbps video clips with AP queue &lt; 30 buffers.</a:t>
            </a:r>
          </a:p>
          <a:p>
            <a:pPr lvl="1" eaLnBrk="1" hangingPunct="1">
              <a:lnSpc>
                <a:spcPct val="80000"/>
              </a:lnSpc>
            </a:pPr>
            <a:r>
              <a:rPr lang="en-US" sz="1600" smtClean="0"/>
              <a:t>When one client becomes mobile, it goes through </a:t>
            </a:r>
            <a:r>
              <a:rPr lang="en-US" sz="1600" smtClean="0">
                <a:solidFill>
                  <a:schemeClr val="hlink"/>
                </a:solidFill>
              </a:rPr>
              <a:t>“bad”</a:t>
            </a:r>
            <a:r>
              <a:rPr lang="en-US" sz="1600" smtClean="0"/>
              <a:t> locations and frames get discarded, rate adaptation moves to 1 Mbps, AP queue backlogs and overflows!!</a:t>
            </a:r>
          </a:p>
          <a:p>
            <a:pPr lvl="1" eaLnBrk="1" hangingPunct="1">
              <a:lnSpc>
                <a:spcPct val="80000"/>
              </a:lnSpc>
            </a:pPr>
            <a:r>
              <a:rPr lang="en-US" sz="1600" smtClean="0"/>
              <a:t>When one client fixed and one client mobile, mobile client kills performance of fixed client because the MAC-layer queue fills with frames from poorly-connected client. The AP queue is the bottleneck.</a:t>
            </a:r>
          </a:p>
          <a:p>
            <a:pPr eaLnBrk="1" hangingPunct="1">
              <a:lnSpc>
                <a:spcPct val="80000"/>
              </a:lnSpc>
            </a:pPr>
            <a:r>
              <a:rPr lang="en-US" sz="1600" smtClean="0"/>
              <a:t>[Yarvis et al. 05] “Characteristics of 802.11 Wireless Networks”</a:t>
            </a:r>
          </a:p>
          <a:p>
            <a:pPr lvl="1" eaLnBrk="1" hangingPunct="1">
              <a:lnSpc>
                <a:spcPct val="80000"/>
              </a:lnSpc>
            </a:pPr>
            <a:r>
              <a:rPr lang="en-US" sz="1600" smtClean="0"/>
              <a:t>Consider: transmission rate, transmission power, node location, house type.</a:t>
            </a:r>
          </a:p>
          <a:p>
            <a:pPr lvl="1" eaLnBrk="1" hangingPunct="1">
              <a:lnSpc>
                <a:spcPct val="80000"/>
              </a:lnSpc>
            </a:pPr>
            <a:r>
              <a:rPr lang="en-US" sz="1600" smtClean="0"/>
              <a:t>Conduct measurements in three homes with </a:t>
            </a:r>
            <a:r>
              <a:rPr lang="en-US" sz="1600" smtClean="0">
                <a:solidFill>
                  <a:schemeClr val="hlink"/>
                </a:solidFill>
              </a:rPr>
              <a:t>link  layer retransmissions disabled.</a:t>
            </a:r>
          </a:p>
          <a:p>
            <a:pPr lvl="1" eaLnBrk="1" hangingPunct="1">
              <a:lnSpc>
                <a:spcPct val="80000"/>
              </a:lnSpc>
            </a:pPr>
            <a:r>
              <a:rPr lang="en-US" sz="1600" smtClean="0"/>
              <a:t>Discover: wireless performance can be quite asymmetric, node placement can be a key factor, no correlation with physical distance. </a:t>
            </a:r>
          </a:p>
          <a:p>
            <a:pPr eaLnBrk="1" hangingPunct="1">
              <a:lnSpc>
                <a:spcPct val="80000"/>
              </a:lnSpc>
            </a:pPr>
            <a:endParaRPr lang="en-US" sz="1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fld id="{895C2B98-F0CA-46BF-AC13-F99AFED419A7}" type="slidenum">
              <a:rPr lang="en-US" i="0" smtClean="0">
                <a:solidFill>
                  <a:schemeClr val="hlink"/>
                </a:solidFill>
                <a:latin typeface="Times New Roman" pitchFamily="18" charset="0"/>
              </a:rPr>
              <a:pPr eaLnBrk="1" hangingPunct="1"/>
              <a:t>9</a:t>
            </a:fld>
            <a:endParaRPr lang="en-US" i="0" smtClean="0">
              <a:solidFill>
                <a:schemeClr val="hlink"/>
              </a:solidFill>
              <a:latin typeface="Times New Roman" pitchFamily="18" charset="0"/>
            </a:endParaRPr>
          </a:p>
        </p:txBody>
      </p:sp>
      <p:sp>
        <p:nvSpPr>
          <p:cNvPr id="13315" name="Rectangle 2"/>
          <p:cNvSpPr>
            <a:spLocks noGrp="1" noChangeArrowheads="1"/>
          </p:cNvSpPr>
          <p:nvPr>
            <p:ph type="title"/>
          </p:nvPr>
        </p:nvSpPr>
        <p:spPr/>
        <p:txBody>
          <a:bodyPr/>
          <a:lstStyle/>
          <a:p>
            <a:r>
              <a:rPr lang="en-US" smtClean="0"/>
              <a:t>802.11 Physical Layer</a:t>
            </a:r>
          </a:p>
        </p:txBody>
      </p:sp>
      <p:pic>
        <p:nvPicPr>
          <p:cNvPr id="13316"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85838" y="2036763"/>
            <a:ext cx="8229600" cy="3552825"/>
          </a:xfrm>
          <a:noFill/>
        </p:spPr>
      </p:pic>
      <p:sp>
        <p:nvSpPr>
          <p:cNvPr id="13317" name="Rectangle 4"/>
          <p:cNvSpPr>
            <a:spLocks noChangeArrowheads="1"/>
          </p:cNvSpPr>
          <p:nvPr/>
        </p:nvSpPr>
        <p:spPr bwMode="auto">
          <a:xfrm>
            <a:off x="7969250" y="5445125"/>
            <a:ext cx="12239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p>
            <a:r>
              <a:rPr lang="en-US">
                <a:solidFill>
                  <a:srgbClr val="0033CC"/>
                </a:solidFill>
              </a:rPr>
              <a:t>[N. Kim]</a:t>
            </a:r>
          </a:p>
        </p:txBody>
      </p:sp>
      <p:sp>
        <p:nvSpPr>
          <p:cNvPr id="319493" name="Oval 5"/>
          <p:cNvSpPr>
            <a:spLocks noChangeArrowheads="1"/>
          </p:cNvSpPr>
          <p:nvPr/>
        </p:nvSpPr>
        <p:spPr bwMode="auto">
          <a:xfrm>
            <a:off x="7034213" y="1855788"/>
            <a:ext cx="1584325" cy="2797175"/>
          </a:xfrm>
          <a:prstGeom prst="ellipse">
            <a:avLst/>
          </a:prstGeom>
          <a:noFill/>
          <a:ln w="25400" algn="ctr">
            <a:solidFill>
              <a:srgbClr val="990033"/>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19494" name="Rectangle 6"/>
          <p:cNvSpPr>
            <a:spLocks noChangeArrowheads="1"/>
          </p:cNvSpPr>
          <p:nvPr/>
        </p:nvSpPr>
        <p:spPr bwMode="auto">
          <a:xfrm>
            <a:off x="2713038" y="1412875"/>
            <a:ext cx="3373437" cy="503238"/>
          </a:xfrm>
          <a:prstGeom prst="rect">
            <a:avLst/>
          </a:prstGeom>
          <a:noFill/>
          <a:ln w="25400" algn="ctr">
            <a:noFill/>
            <a:miter lim="800000"/>
            <a:headEnd/>
            <a:tailEnd/>
          </a:ln>
          <a:effectLst/>
        </p:spPr>
        <p:txBody>
          <a:bodyPr wrap="none" anchor="ctr"/>
          <a:lstStyle/>
          <a:p>
            <a:pPr>
              <a:defRPr/>
            </a:pPr>
            <a:endParaRPr lang="en-US">
              <a:solidFill>
                <a:srgbClr val="990033"/>
              </a:solidFill>
              <a:effectLst>
                <a:outerShdw blurRad="38100" dist="38100" dir="2700000" algn="tl">
                  <a:srgbClr val="000000"/>
                </a:outerShdw>
              </a:effectLst>
            </a:endParaRPr>
          </a:p>
        </p:txBody>
      </p:sp>
      <p:sp>
        <p:nvSpPr>
          <p:cNvPr id="319495" name="Rectangle 7"/>
          <p:cNvSpPr>
            <a:spLocks noChangeArrowheads="1"/>
          </p:cNvSpPr>
          <p:nvPr/>
        </p:nvSpPr>
        <p:spPr bwMode="auto">
          <a:xfrm>
            <a:off x="1560513" y="1268413"/>
            <a:ext cx="5257800" cy="431800"/>
          </a:xfrm>
          <a:prstGeom prst="rect">
            <a:avLst/>
          </a:prstGeom>
          <a:noFill/>
          <a:ln w="25400" algn="ctr">
            <a:noFill/>
            <a:miter lim="800000"/>
            <a:headEnd/>
            <a:tailEnd/>
          </a:ln>
          <a:effectLst/>
        </p:spPr>
        <p:txBody>
          <a:bodyPr wrap="none" anchor="ctr"/>
          <a:lstStyle/>
          <a:p>
            <a:pPr>
              <a:defRPr/>
            </a:pPr>
            <a:r>
              <a:rPr lang="en-US">
                <a:solidFill>
                  <a:srgbClr val="990033"/>
                </a:solidFill>
                <a:effectLst>
                  <a:outerShdw blurRad="38100" dist="38100" dir="2700000" algn="tl">
                    <a:srgbClr val="000000"/>
                  </a:outerShdw>
                </a:effectLst>
              </a:rPr>
              <a:t>‘Adjust transmission rate on the fly’</a:t>
            </a:r>
          </a:p>
        </p:txBody>
      </p:sp>
      <p:sp>
        <p:nvSpPr>
          <p:cNvPr id="319496" name="Line 8"/>
          <p:cNvSpPr>
            <a:spLocks noChangeShapeType="1"/>
          </p:cNvSpPr>
          <p:nvPr/>
        </p:nvSpPr>
        <p:spPr bwMode="auto">
          <a:xfrm>
            <a:off x="6745288" y="1628775"/>
            <a:ext cx="504825" cy="360363"/>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9497" name="Line 9"/>
          <p:cNvSpPr>
            <a:spLocks noChangeShapeType="1"/>
          </p:cNvSpPr>
          <p:nvPr/>
        </p:nvSpPr>
        <p:spPr bwMode="auto">
          <a:xfrm>
            <a:off x="3576638" y="1700213"/>
            <a:ext cx="649287" cy="792162"/>
          </a:xfrm>
          <a:prstGeom prst="line">
            <a:avLst/>
          </a:prstGeom>
          <a:noFill/>
          <a:ln w="25400">
            <a:solidFill>
              <a:srgbClr val="8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23" name="Footer Placeholder 1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defRPr>
            </a:lvl1pPr>
            <a:lvl2pPr marL="742950" indent="-285750" eaLnBrk="0" hangingPunct="0">
              <a:defRPr b="1" i="1">
                <a:solidFill>
                  <a:schemeClr val="tx1"/>
                </a:solidFill>
                <a:latin typeface="Arial" pitchFamily="34" charset="0"/>
              </a:defRPr>
            </a:lvl2pPr>
            <a:lvl3pPr marL="1143000" indent="-228600" eaLnBrk="0" hangingPunct="0">
              <a:defRPr b="1" i="1">
                <a:solidFill>
                  <a:schemeClr val="tx1"/>
                </a:solidFill>
                <a:latin typeface="Arial" pitchFamily="34" charset="0"/>
              </a:defRPr>
            </a:lvl3pPr>
            <a:lvl4pPr marL="1600200" indent="-228600" eaLnBrk="0" hangingPunct="0">
              <a:defRPr b="1" i="1">
                <a:solidFill>
                  <a:schemeClr val="tx1"/>
                </a:solidFill>
                <a:latin typeface="Arial" pitchFamily="34" charset="0"/>
              </a:defRPr>
            </a:lvl4pPr>
            <a:lvl5pPr marL="2057400" indent="-228600" eaLnBrk="0" hangingPunct="0">
              <a:defRPr b="1" i="1">
                <a:solidFill>
                  <a:schemeClr val="tx1"/>
                </a:solidFill>
                <a:latin typeface="Arial" pitchFamily="34" charset="0"/>
              </a:defRPr>
            </a:lvl5pPr>
            <a:lvl6pPr marL="2514600" indent="-228600" eaLnBrk="0" fontAlgn="base" hangingPunct="0">
              <a:lnSpc>
                <a:spcPct val="80000"/>
              </a:lnSpc>
              <a:spcBef>
                <a:spcPct val="20000"/>
              </a:spcBef>
              <a:spcAft>
                <a:spcPct val="0"/>
              </a:spcAft>
              <a:buChar char="•"/>
              <a:defRPr b="1" i="1">
                <a:solidFill>
                  <a:schemeClr val="tx1"/>
                </a:solidFill>
                <a:latin typeface="Arial" pitchFamily="34" charset="0"/>
              </a:defRPr>
            </a:lvl6pPr>
            <a:lvl7pPr marL="2971800" indent="-228600" eaLnBrk="0" fontAlgn="base" hangingPunct="0">
              <a:lnSpc>
                <a:spcPct val="80000"/>
              </a:lnSpc>
              <a:spcBef>
                <a:spcPct val="20000"/>
              </a:spcBef>
              <a:spcAft>
                <a:spcPct val="0"/>
              </a:spcAft>
              <a:buChar char="•"/>
              <a:defRPr b="1" i="1">
                <a:solidFill>
                  <a:schemeClr val="tx1"/>
                </a:solidFill>
                <a:latin typeface="Arial" pitchFamily="34" charset="0"/>
              </a:defRPr>
            </a:lvl7pPr>
            <a:lvl8pPr marL="3429000" indent="-228600" eaLnBrk="0" fontAlgn="base" hangingPunct="0">
              <a:lnSpc>
                <a:spcPct val="80000"/>
              </a:lnSpc>
              <a:spcBef>
                <a:spcPct val="20000"/>
              </a:spcBef>
              <a:spcAft>
                <a:spcPct val="0"/>
              </a:spcAft>
              <a:buChar char="•"/>
              <a:defRPr b="1" i="1">
                <a:solidFill>
                  <a:schemeClr val="tx1"/>
                </a:solidFill>
                <a:latin typeface="Arial" pitchFamily="34" charset="0"/>
              </a:defRPr>
            </a:lvl8pPr>
            <a:lvl9pPr marL="3886200" indent="-228600" eaLnBrk="0" fontAlgn="base" hangingPunct="0">
              <a:lnSpc>
                <a:spcPct val="80000"/>
              </a:lnSpc>
              <a:spcBef>
                <a:spcPct val="20000"/>
              </a:spcBef>
              <a:spcAft>
                <a:spcPct val="0"/>
              </a:spcAft>
              <a:buChar char="•"/>
              <a:defRPr b="1" i="1">
                <a:solidFill>
                  <a:schemeClr val="tx1"/>
                </a:solidFill>
                <a:latin typeface="Arial" pitchFamily="34" charset="0"/>
              </a:defRPr>
            </a:lvl9pPr>
          </a:lstStyle>
          <a:p>
            <a:pPr eaLnBrk="1" hangingPunct="1"/>
            <a:r>
              <a:rPr lang="en-US" i="0" smtClean="0"/>
              <a:t>WMuNeP05 October 13, 2005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9493"/>
                                        </p:tgtEl>
                                        <p:attrNameLst>
                                          <p:attrName>style.visibility</p:attrName>
                                        </p:attrNameLst>
                                      </p:cBhvr>
                                      <p:to>
                                        <p:strVal val="visible"/>
                                      </p:to>
                                    </p:set>
                                    <p:anim calcmode="lin" valueType="num">
                                      <p:cBhvr additive="base">
                                        <p:cTn id="7" dur="500" fill="hold"/>
                                        <p:tgtEl>
                                          <p:spTgt spid="319493"/>
                                        </p:tgtEl>
                                        <p:attrNameLst>
                                          <p:attrName>ppt_x</p:attrName>
                                        </p:attrNameLst>
                                      </p:cBhvr>
                                      <p:tavLst>
                                        <p:tav tm="0">
                                          <p:val>
                                            <p:strVal val="#ppt_x"/>
                                          </p:val>
                                        </p:tav>
                                        <p:tav tm="100000">
                                          <p:val>
                                            <p:strVal val="#ppt_x"/>
                                          </p:val>
                                        </p:tav>
                                      </p:tavLst>
                                    </p:anim>
                                    <p:anim calcmode="lin" valueType="num">
                                      <p:cBhvr additive="base">
                                        <p:cTn id="8" dur="500" fill="hold"/>
                                        <p:tgtEl>
                                          <p:spTgt spid="31949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319494"/>
                                        </p:tgtEl>
                                        <p:attrNameLst>
                                          <p:attrName>style.visibility</p:attrName>
                                        </p:attrNameLst>
                                      </p:cBhvr>
                                      <p:to>
                                        <p:strVal val="visible"/>
                                      </p:to>
                                    </p:set>
                                    <p:anim calcmode="lin" valueType="num">
                                      <p:cBhvr additive="base">
                                        <p:cTn id="11" dur="500" fill="hold"/>
                                        <p:tgtEl>
                                          <p:spTgt spid="319494"/>
                                        </p:tgtEl>
                                        <p:attrNameLst>
                                          <p:attrName>ppt_x</p:attrName>
                                        </p:attrNameLst>
                                      </p:cBhvr>
                                      <p:tavLst>
                                        <p:tav tm="0">
                                          <p:val>
                                            <p:strVal val="#ppt_x"/>
                                          </p:val>
                                        </p:tav>
                                        <p:tav tm="100000">
                                          <p:val>
                                            <p:strVal val="#ppt_x"/>
                                          </p:val>
                                        </p:tav>
                                      </p:tavLst>
                                    </p:anim>
                                    <p:anim calcmode="lin" valueType="num">
                                      <p:cBhvr additive="base">
                                        <p:cTn id="12" dur="500" fill="hold"/>
                                        <p:tgtEl>
                                          <p:spTgt spid="31949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19495"/>
                                        </p:tgtEl>
                                        <p:attrNameLst>
                                          <p:attrName>style.visibility</p:attrName>
                                        </p:attrNameLst>
                                      </p:cBhvr>
                                      <p:to>
                                        <p:strVal val="visible"/>
                                      </p:to>
                                    </p:set>
                                    <p:anim calcmode="lin" valueType="num">
                                      <p:cBhvr additive="base">
                                        <p:cTn id="15" dur="500" fill="hold"/>
                                        <p:tgtEl>
                                          <p:spTgt spid="319495"/>
                                        </p:tgtEl>
                                        <p:attrNameLst>
                                          <p:attrName>ppt_x</p:attrName>
                                        </p:attrNameLst>
                                      </p:cBhvr>
                                      <p:tavLst>
                                        <p:tav tm="0">
                                          <p:val>
                                            <p:strVal val="#ppt_x"/>
                                          </p:val>
                                        </p:tav>
                                        <p:tav tm="100000">
                                          <p:val>
                                            <p:strVal val="#ppt_x"/>
                                          </p:val>
                                        </p:tav>
                                      </p:tavLst>
                                    </p:anim>
                                    <p:anim calcmode="lin" valueType="num">
                                      <p:cBhvr additive="base">
                                        <p:cTn id="16" dur="500" fill="hold"/>
                                        <p:tgtEl>
                                          <p:spTgt spid="31949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19496"/>
                                        </p:tgtEl>
                                        <p:attrNameLst>
                                          <p:attrName>style.visibility</p:attrName>
                                        </p:attrNameLst>
                                      </p:cBhvr>
                                      <p:to>
                                        <p:strVal val="visible"/>
                                      </p:to>
                                    </p:set>
                                    <p:anim calcmode="lin" valueType="num">
                                      <p:cBhvr additive="base">
                                        <p:cTn id="19" dur="500" fill="hold"/>
                                        <p:tgtEl>
                                          <p:spTgt spid="319496"/>
                                        </p:tgtEl>
                                        <p:attrNameLst>
                                          <p:attrName>ppt_x</p:attrName>
                                        </p:attrNameLst>
                                      </p:cBhvr>
                                      <p:tavLst>
                                        <p:tav tm="0">
                                          <p:val>
                                            <p:strVal val="#ppt_x"/>
                                          </p:val>
                                        </p:tav>
                                        <p:tav tm="100000">
                                          <p:val>
                                            <p:strVal val="#ppt_x"/>
                                          </p:val>
                                        </p:tav>
                                      </p:tavLst>
                                    </p:anim>
                                    <p:anim calcmode="lin" valueType="num">
                                      <p:cBhvr additive="base">
                                        <p:cTn id="20" dur="500" fill="hold"/>
                                        <p:tgtEl>
                                          <p:spTgt spid="319496"/>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19497"/>
                                        </p:tgtEl>
                                        <p:attrNameLst>
                                          <p:attrName>style.visibility</p:attrName>
                                        </p:attrNameLst>
                                      </p:cBhvr>
                                      <p:to>
                                        <p:strVal val="visible"/>
                                      </p:to>
                                    </p:set>
                                    <p:anim calcmode="lin" valueType="num">
                                      <p:cBhvr additive="base">
                                        <p:cTn id="23" dur="500" fill="hold"/>
                                        <p:tgtEl>
                                          <p:spTgt spid="319497"/>
                                        </p:tgtEl>
                                        <p:attrNameLst>
                                          <p:attrName>ppt_x</p:attrName>
                                        </p:attrNameLst>
                                      </p:cBhvr>
                                      <p:tavLst>
                                        <p:tav tm="0">
                                          <p:val>
                                            <p:strVal val="#ppt_x"/>
                                          </p:val>
                                        </p:tav>
                                        <p:tav tm="100000">
                                          <p:val>
                                            <p:strVal val="#ppt_x"/>
                                          </p:val>
                                        </p:tav>
                                      </p:tavLst>
                                    </p:anim>
                                    <p:anim calcmode="lin" valueType="num">
                                      <p:cBhvr additive="base">
                                        <p:cTn id="24" dur="500" fill="hold"/>
                                        <p:tgtEl>
                                          <p:spTgt spid="3194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3" grpId="0" animBg="1"/>
      <p:bldP spid="319494" grpId="0"/>
      <p:bldP spid="319495" grpId="0"/>
      <p:bldP spid="319496" grpId="0" animBg="1"/>
      <p:bldP spid="319497" grpId="0" animBg="1"/>
    </p:bldLst>
  </p:timing>
</p:sld>
</file>

<file path=ppt/theme/theme1.xml><?xml version="1.0" encoding="utf-8"?>
<a:theme xmlns:a="http://schemas.openxmlformats.org/drawingml/2006/main" name="whitewashburn">
  <a:themeElements>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fontScheme name="whitewashburn">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Tx/>
          <a:buFontTx/>
          <a:buChar char="•"/>
          <a:tabLst/>
          <a:defRPr kumimoji="0" lang="en-US" sz="1800" b="1" i="1"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20000"/>
          </a:spcBef>
          <a:spcAft>
            <a:spcPct val="0"/>
          </a:spcAft>
          <a:buClrTx/>
          <a:buSzTx/>
          <a:buFontTx/>
          <a:buChar char="•"/>
          <a:tabLst/>
          <a:defRPr kumimoji="0" lang="en-US" sz="1800" b="1" i="1" u="none" strike="noStrike" cap="none" normalizeH="0" baseline="0" smtClean="0">
            <a:ln>
              <a:noFill/>
            </a:ln>
            <a:solidFill>
              <a:schemeClr val="tx1"/>
            </a:solidFill>
            <a:effectLst/>
            <a:latin typeface="Arial" pitchFamily="34" charset="0"/>
          </a:defRPr>
        </a:defPPr>
      </a:lstStyle>
    </a:lnDef>
  </a:objectDefaults>
  <a:extraClrSchemeLst>
    <a:extraClrScheme>
      <a:clrScheme name="whitewashbur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washbur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washbur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washbur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washbur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washbur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washbur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washbur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washbur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washbur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washbur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washburn 13">
        <a:dk1>
          <a:srgbClr val="000000"/>
        </a:dk1>
        <a:lt1>
          <a:srgbClr val="FFFFFF"/>
        </a:lt1>
        <a:dk2>
          <a:srgbClr val="000000"/>
        </a:dk2>
        <a:lt2>
          <a:srgbClr val="969696"/>
        </a:lt2>
        <a:accent1>
          <a:srgbClr val="C0C0C0"/>
        </a:accent1>
        <a:accent2>
          <a:srgbClr val="FF9966"/>
        </a:accent2>
        <a:accent3>
          <a:srgbClr val="FFFFFF"/>
        </a:accent3>
        <a:accent4>
          <a:srgbClr val="000000"/>
        </a:accent4>
        <a:accent5>
          <a:srgbClr val="DCDCDC"/>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4">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5">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996600"/>
        </a:folHlink>
      </a:clrScheme>
      <a:clrMap bg1="lt1" tx1="dk1" bg2="lt2" tx2="dk2" accent1="accent1" accent2="accent2" accent3="accent3" accent4="accent4" accent5="accent5" accent6="accent6" hlink="hlink" folHlink="folHlink"/>
    </a:extraClrScheme>
    <a:extraClrScheme>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whitewashburn</Template>
  <TotalTime>4091</TotalTime>
  <Words>2137</Words>
  <Application>Microsoft Office PowerPoint</Application>
  <PresentationFormat>On-screen Show (4:3)</PresentationFormat>
  <Paragraphs>290</Paragraphs>
  <Slides>30</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Comic Sans MS</vt:lpstr>
      <vt:lpstr>Times New Roman</vt:lpstr>
      <vt:lpstr>Tahoma</vt:lpstr>
      <vt:lpstr>宋体</vt:lpstr>
      <vt:lpstr>CMBX9</vt:lpstr>
      <vt:lpstr>whitewashburn</vt:lpstr>
      <vt:lpstr>VISIO 5 Drawing</vt:lpstr>
      <vt:lpstr>Performance Analysis of the Intertwined Effects between Network Layers for 802.11g Transmissions</vt:lpstr>
      <vt:lpstr>Outline</vt:lpstr>
      <vt:lpstr>Motivation</vt:lpstr>
      <vt:lpstr>Outline</vt:lpstr>
      <vt:lpstr>Analytic Models of 802.11</vt:lpstr>
      <vt:lpstr>Generic WLAN with AP</vt:lpstr>
      <vt:lpstr>Measurement Studies of 802.11</vt:lpstr>
      <vt:lpstr>Measurement Studies of 802.11</vt:lpstr>
      <vt:lpstr>802.11 Physical Layer</vt:lpstr>
      <vt:lpstr>Outline</vt:lpstr>
      <vt:lpstr>Tools &amp; Experimental Setup</vt:lpstr>
      <vt:lpstr>Signal Strength Analysis</vt:lpstr>
      <vt:lpstr>Experiments</vt:lpstr>
      <vt:lpstr>Video Frames</vt:lpstr>
      <vt:lpstr>MPEG</vt:lpstr>
      <vt:lpstr>Experimental Design</vt:lpstr>
      <vt:lpstr>Consistency Test</vt:lpstr>
      <vt:lpstr>Outline</vt:lpstr>
      <vt:lpstr>A Single TCP Download</vt:lpstr>
      <vt:lpstr>802.11 Performance Anomaly</vt:lpstr>
      <vt:lpstr>TCP Download Channel Capacities</vt:lpstr>
      <vt:lpstr>Bad UDP Stream</vt:lpstr>
      <vt:lpstr>Frame Retries and Packet Loss</vt:lpstr>
      <vt:lpstr>Round Trip Times</vt:lpstr>
      <vt:lpstr>Round Trip Times</vt:lpstr>
      <vt:lpstr>Good Streaming</vt:lpstr>
      <vt:lpstr>Bad Streaming</vt:lpstr>
      <vt:lpstr>Single Bad Streams</vt:lpstr>
      <vt:lpstr>Conclusions and Future Work</vt:lpstr>
      <vt:lpstr>Performance Analysis of the Intertwined Effects between Network Layers for 802.11g Transmissions</vt:lpstr>
    </vt:vector>
  </TitlesOfParts>
  <Company>WPI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Enhancement of TFRC in Wireless Networks</dc:title>
  <dc:creator>default</dc:creator>
  <cp:lastModifiedBy>Prof. Kinicki</cp:lastModifiedBy>
  <cp:revision>173</cp:revision>
  <dcterms:created xsi:type="dcterms:W3CDTF">2004-01-21T20:05:10Z</dcterms:created>
  <dcterms:modified xsi:type="dcterms:W3CDTF">2011-04-12T13:01:17Z</dcterms:modified>
</cp:coreProperties>
</file>