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4"/>
  </p:notesMasterIdLst>
  <p:handoutMasterIdLst>
    <p:handoutMasterId r:id="rId65"/>
  </p:handoutMasterIdLst>
  <p:sldIdLst>
    <p:sldId id="256" r:id="rId2"/>
    <p:sldId id="414" r:id="rId3"/>
    <p:sldId id="369" r:id="rId4"/>
    <p:sldId id="370" r:id="rId5"/>
    <p:sldId id="431" r:id="rId6"/>
    <p:sldId id="371" r:id="rId7"/>
    <p:sldId id="372" r:id="rId8"/>
    <p:sldId id="373" r:id="rId9"/>
    <p:sldId id="374" r:id="rId10"/>
    <p:sldId id="375" r:id="rId11"/>
    <p:sldId id="376" r:id="rId12"/>
    <p:sldId id="377" r:id="rId13"/>
    <p:sldId id="378" r:id="rId14"/>
    <p:sldId id="379" r:id="rId15"/>
    <p:sldId id="435" r:id="rId16"/>
    <p:sldId id="381" r:id="rId17"/>
    <p:sldId id="382" r:id="rId18"/>
    <p:sldId id="383" r:id="rId19"/>
    <p:sldId id="384" r:id="rId20"/>
    <p:sldId id="385" r:id="rId21"/>
    <p:sldId id="437" r:id="rId22"/>
    <p:sldId id="436" r:id="rId23"/>
    <p:sldId id="388" r:id="rId24"/>
    <p:sldId id="416" r:id="rId25"/>
    <p:sldId id="417" r:id="rId26"/>
    <p:sldId id="418" r:id="rId27"/>
    <p:sldId id="419" r:id="rId28"/>
    <p:sldId id="420" r:id="rId29"/>
    <p:sldId id="421"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34" r:id="rId47"/>
    <p:sldId id="433" r:id="rId48"/>
    <p:sldId id="422" r:id="rId49"/>
    <p:sldId id="428" r:id="rId50"/>
    <p:sldId id="429" r:id="rId51"/>
    <p:sldId id="430" r:id="rId52"/>
    <p:sldId id="423" r:id="rId53"/>
    <p:sldId id="424" r:id="rId54"/>
    <p:sldId id="406" r:id="rId55"/>
    <p:sldId id="407" r:id="rId56"/>
    <p:sldId id="408" r:id="rId57"/>
    <p:sldId id="412" r:id="rId58"/>
    <p:sldId id="413" r:id="rId59"/>
    <p:sldId id="425" r:id="rId60"/>
    <p:sldId id="426" r:id="rId61"/>
    <p:sldId id="427" r:id="rId62"/>
    <p:sldId id="415" r:id="rId63"/>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FFFF00"/>
    <a:srgbClr val="FF6600"/>
    <a:srgbClr val="66CCFF"/>
    <a:srgbClr val="990033"/>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4" autoAdjust="0"/>
    <p:restoredTop sz="9467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3.xml"/><Relationship Id="rId1" Type="http://schemas.openxmlformats.org/officeDocument/2006/relationships/slide" Target="slides/slide23.xml"/><Relationship Id="rId4"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2/5/2013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2/5/2013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B0DB4D1-2F93-4293-BD28-F3DF9CD38341}" type="slidenum">
              <a:rPr lang="en-US" sz="1200" b="0">
                <a:solidFill>
                  <a:schemeClr val="tx1"/>
                </a:solidFill>
              </a:rPr>
              <a:pPr eaLnBrk="1" hangingPunct="1"/>
              <a:t>4</a:t>
            </a:fld>
            <a:endParaRPr lang="en-US" sz="1200" b="0">
              <a:solidFill>
                <a:schemeClr val="tx1"/>
              </a:solidFill>
            </a:endParaRPr>
          </a:p>
        </p:txBody>
      </p:sp>
      <p:sp>
        <p:nvSpPr>
          <p:cNvPr id="5017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1BD5F-B9EF-4EA1-B752-706CFB19EE0D}" type="slidenum">
              <a:rPr lang="en-US"/>
              <a:pPr/>
              <a:t>28</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DE3F-227C-465F-8073-F28A234B82B9}" type="slidenum">
              <a:rPr lang="en-US"/>
              <a:pPr/>
              <a:t>29</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5D52FFE-1373-413C-81F4-E65E38D318AA}" type="slidenum">
              <a:rPr lang="en-US" sz="1200" b="0">
                <a:solidFill>
                  <a:schemeClr val="tx1"/>
                </a:solidFill>
              </a:rPr>
              <a:pPr eaLnBrk="1" hangingPunct="1"/>
              <a:t>35</a:t>
            </a:fld>
            <a:endParaRPr lang="en-US" sz="1200" b="0">
              <a:solidFill>
                <a:schemeClr val="tx1"/>
              </a:solidFill>
            </a:endParaRPr>
          </a:p>
        </p:txBody>
      </p:sp>
      <p:sp>
        <p:nvSpPr>
          <p:cNvPr id="573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0EE0B5F5-E13F-4615-B92A-1DE6E8113F7D}" type="slidenum">
              <a:rPr lang="en-US" sz="1200" b="0">
                <a:solidFill>
                  <a:schemeClr val="tx1"/>
                </a:solidFill>
              </a:rPr>
              <a:pPr eaLnBrk="1" hangingPunct="1"/>
              <a:t>38</a:t>
            </a:fld>
            <a:endParaRPr lang="en-US" sz="1200" b="0">
              <a:solidFill>
                <a:schemeClr val="tx1"/>
              </a:solidFill>
            </a:endParaRPr>
          </a:p>
        </p:txBody>
      </p:sp>
      <p:sp>
        <p:nvSpPr>
          <p:cNvPr id="583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4A1CE78B-AA4E-481E-AB38-253D55D2817F}" type="slidenum">
              <a:rPr lang="en-US" sz="1200" b="0">
                <a:solidFill>
                  <a:schemeClr val="tx1"/>
                </a:solidFill>
              </a:rPr>
              <a:pPr eaLnBrk="1" hangingPunct="1"/>
              <a:t>40</a:t>
            </a:fld>
            <a:endParaRPr lang="en-US" sz="1200" b="0">
              <a:solidFill>
                <a:schemeClr val="tx1"/>
              </a:solidFill>
            </a:endParaRPr>
          </a:p>
        </p:txBody>
      </p:sp>
      <p:sp>
        <p:nvSpPr>
          <p:cNvPr id="593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0A84-CF52-4D0F-8D8D-8E4384100079}" type="slidenum">
              <a:rPr lang="en-US"/>
              <a:pPr/>
              <a:t>48</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5765C99-F207-4259-8819-86C74D01E13B}" type="slidenum">
              <a:rPr lang="en-US" sz="1200" b="0">
                <a:solidFill>
                  <a:schemeClr val="tx1"/>
                </a:solidFill>
              </a:rPr>
              <a:pPr eaLnBrk="1" hangingPunct="1"/>
              <a:t>50</a:t>
            </a:fld>
            <a:endParaRPr lang="en-US" sz="1200" b="0">
              <a:solidFill>
                <a:schemeClr val="tx1"/>
              </a:solidFill>
            </a:endParaRPr>
          </a:p>
        </p:txBody>
      </p:sp>
      <p:sp>
        <p:nvSpPr>
          <p:cNvPr id="614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8DD0F312-982B-45FE-A6F1-786390E5E29B}" type="slidenum">
              <a:rPr lang="en-US" sz="1200" b="0">
                <a:solidFill>
                  <a:schemeClr val="tx1"/>
                </a:solidFill>
              </a:rPr>
              <a:pPr eaLnBrk="1" hangingPunct="1"/>
              <a:t>51</a:t>
            </a:fld>
            <a:endParaRPr lang="en-US" sz="1200" b="0">
              <a:solidFill>
                <a:schemeClr val="tx1"/>
              </a:solidFill>
            </a:endParaRPr>
          </a:p>
        </p:txBody>
      </p:sp>
      <p:sp>
        <p:nvSpPr>
          <p:cNvPr id="624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E1491-600E-47C8-BA6B-0F346241402D}" type="slidenum">
              <a:rPr lang="en-US"/>
              <a:pPr/>
              <a:t>52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72F7F-AFE7-49B3-981E-5CDE8A752E59}" type="slidenum">
              <a:rPr lang="en-US"/>
              <a:pPr/>
              <a:t>53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E75031D-9012-4553-9AA5-F297F73ECED3}" type="slidenum">
              <a:rPr lang="en-US" sz="1200" b="0">
                <a:solidFill>
                  <a:schemeClr val="tx1"/>
                </a:solidFill>
              </a:rPr>
              <a:pPr eaLnBrk="1" hangingPunct="1"/>
              <a:t>6</a:t>
            </a:fld>
            <a:endParaRPr lang="en-US" sz="1200" b="0">
              <a:solidFill>
                <a:schemeClr val="tx1"/>
              </a:solidFill>
            </a:endParaRPr>
          </a:p>
        </p:txBody>
      </p:sp>
      <p:sp>
        <p:nvSpPr>
          <p:cNvPr id="5120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56</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AF86CAF-DBF6-4CA5-9A4C-2BCE6024E09B}" type="slidenum">
              <a:rPr lang="en-US" sz="1200" b="0">
                <a:solidFill>
                  <a:schemeClr val="tx1"/>
                </a:solidFill>
              </a:rPr>
              <a:pPr eaLnBrk="1" hangingPunct="1"/>
              <a:t>57</a:t>
            </a:fld>
            <a:endParaRPr lang="en-US" sz="1200" b="0">
              <a:solidFill>
                <a:schemeClr val="tx1"/>
              </a:solidFill>
            </a:endParaRPr>
          </a:p>
        </p:txBody>
      </p:sp>
      <p:sp>
        <p:nvSpPr>
          <p:cNvPr id="6349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8518DAE-E63E-4969-8C13-EFEB895E37AA}" type="slidenum">
              <a:rPr lang="en-US" sz="1200" b="0">
                <a:solidFill>
                  <a:schemeClr val="tx1"/>
                </a:solidFill>
              </a:rPr>
              <a:pPr eaLnBrk="1" hangingPunct="1"/>
              <a:t>58</a:t>
            </a:fld>
            <a:endParaRPr lang="en-US" sz="1200" b="0">
              <a:solidFill>
                <a:schemeClr val="tx1"/>
              </a:solidFill>
            </a:endParaRPr>
          </a:p>
        </p:txBody>
      </p:sp>
      <p:sp>
        <p:nvSpPr>
          <p:cNvPr id="6451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5F3A2-E30F-484F-8167-4CA7D9C3F3CA}" type="slidenum">
              <a:rPr lang="en-US"/>
              <a:pPr/>
              <a:t>59</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15FC6-22F5-4F66-AF8D-1FE20C907872}" type="slidenum">
              <a:rPr lang="en-US"/>
              <a:pPr/>
              <a:t>60</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A46C6-B320-4CCC-9D07-C95B0233D908}" type="slidenum">
              <a:rPr lang="en-US"/>
              <a:pPr/>
              <a:t>61</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90335C8-8CFB-4028-A05D-8E26AED9BF8F}" type="slidenum">
              <a:rPr lang="en-US" sz="1200" b="0">
                <a:solidFill>
                  <a:schemeClr val="tx1"/>
                </a:solidFill>
              </a:rPr>
              <a:pPr eaLnBrk="1" hangingPunct="1"/>
              <a:t>8</a:t>
            </a:fld>
            <a:endParaRPr lang="en-US" sz="1200" b="0">
              <a:solidFill>
                <a:schemeClr val="tx1"/>
              </a:solidFill>
            </a:endParaRPr>
          </a:p>
        </p:txBody>
      </p:sp>
      <p:sp>
        <p:nvSpPr>
          <p:cNvPr id="5222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DF62943-7B43-46FF-A881-8F26C898BB67}" type="slidenum">
              <a:rPr lang="en-US" sz="1200" b="0">
                <a:solidFill>
                  <a:schemeClr val="tx1"/>
                </a:solidFill>
              </a:rPr>
              <a:pPr eaLnBrk="1" hangingPunct="1"/>
              <a:t>10</a:t>
            </a:fld>
            <a:endParaRPr lang="en-US" sz="1200" b="0">
              <a:solidFill>
                <a:schemeClr val="tx1"/>
              </a:solidFill>
            </a:endParaRPr>
          </a:p>
        </p:txBody>
      </p:sp>
      <p:sp>
        <p:nvSpPr>
          <p:cNvPr id="5325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19</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70D19-0BCE-4393-AE2D-9B41BFCAD0A6}" type="slidenum">
              <a:rPr lang="en-US"/>
              <a:pPr/>
              <a:t>24</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EE906-376C-4715-B366-F9533BFE9400}" type="slidenum">
              <a:rPr lang="en-US"/>
              <a:pPr/>
              <a:t>25</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4ACCA-8B1A-4C0B-8F0E-B72C28C14D7A}" type="slidenum">
              <a:rPr lang="en-US"/>
              <a:pPr/>
              <a:t>26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F0FB6-CDFC-4CA7-BAE9-01253DA4DD8E}" type="slidenum">
              <a:rPr lang="en-US"/>
              <a:pPr/>
              <a:t>27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27384"/>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624485"/>
            <a:ext cx="8001000" cy="2164555"/>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solidFill>
                  <a:srgbClr val="800000"/>
                </a:solidFill>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84976"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18" Type="http://schemas.openxmlformats.org/officeDocument/2006/relationships/oleObject" Target="../embeddings/oleObject16.bin"/><Relationship Id="rId3" Type="http://schemas.openxmlformats.org/officeDocument/2006/relationships/notesSlide" Target="../notesSlides/notesSlide6.xml"/><Relationship Id="rId21" Type="http://schemas.openxmlformats.org/officeDocument/2006/relationships/oleObject" Target="../embeddings/oleObject19.bin"/><Relationship Id="rId7" Type="http://schemas.openxmlformats.org/officeDocument/2006/relationships/oleObject" Target="../embeddings/oleObject8.bin"/><Relationship Id="rId12" Type="http://schemas.openxmlformats.org/officeDocument/2006/relationships/image" Target="../media/image8.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1.bin"/><Relationship Id="rId24" Type="http://schemas.openxmlformats.org/officeDocument/2006/relationships/oleObject" Target="../embeddings/oleObject20.bin"/><Relationship Id="rId5" Type="http://schemas.openxmlformats.org/officeDocument/2006/relationships/image" Target="../media/image6.wmf"/><Relationship Id="rId15" Type="http://schemas.openxmlformats.org/officeDocument/2006/relationships/image" Target="../media/image9.png"/><Relationship Id="rId23" Type="http://schemas.openxmlformats.org/officeDocument/2006/relationships/image" Target="../media/image11.jpeg"/><Relationship Id="rId10" Type="http://schemas.openxmlformats.org/officeDocument/2006/relationships/image" Target="../media/image7.wmf"/><Relationship Id="rId19" Type="http://schemas.openxmlformats.org/officeDocument/2006/relationships/oleObject" Target="../embeddings/oleObject17.bin"/><Relationship Id="rId4" Type="http://schemas.openxmlformats.org/officeDocument/2006/relationships/oleObject" Target="../embeddings/oleObject6.bin"/><Relationship Id="rId9" Type="http://schemas.openxmlformats.org/officeDocument/2006/relationships/oleObject" Target="../embeddings/oleObject10.bin"/><Relationship Id="rId14" Type="http://schemas.openxmlformats.org/officeDocument/2006/relationships/oleObject" Target="../embeddings/oleObject13.bin"/><Relationship Id="rId22" Type="http://schemas.openxmlformats.org/officeDocument/2006/relationships/image" Target="../media/image1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Microsoft_Excel_97-2003_Worksheet3.xls"/></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2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20.wmf"/><Relationship Id="rId4" Type="http://schemas.openxmlformats.org/officeDocument/2006/relationships/oleObject" Target="../embeddings/oleObject21.bin"/><Relationship Id="rId9" Type="http://schemas.openxmlformats.org/officeDocument/2006/relationships/image" Target="../media/image22.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2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24.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4.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6.wmf"/><Relationship Id="rId4" Type="http://schemas.openxmlformats.org/officeDocument/2006/relationships/oleObject" Target="../embeddings/oleObject25.bin"/><Relationship Id="rId9" Type="http://schemas.openxmlformats.org/officeDocument/2006/relationships/oleObject" Target="../embeddings/oleObject29.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5.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6.wmf"/><Relationship Id="rId4" Type="http://schemas.openxmlformats.org/officeDocument/2006/relationships/oleObject" Target="../embeddings/oleObject30.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124744"/>
            <a:ext cx="8462993" cy="4032448"/>
          </a:xfrm>
        </p:spPr>
        <p:txBody>
          <a:bodyPr/>
          <a:lstStyle/>
          <a:p>
            <a:pPr eaLnBrk="1" hangingPunct="1"/>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a:solidFill>
                  <a:srgbClr val="0033CC"/>
                </a:solidFill>
                <a:effectLst>
                  <a:outerShdw blurRad="38100" dist="38100" dir="2700000" algn="tl">
                    <a:srgbClr val="000000"/>
                  </a:outerShdw>
                </a:effectLst>
              </a:rPr>
              <a:t/>
            </a:r>
            <a:br>
              <a:rPr lang="en-US" dirty="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LANs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Local Area Networks</a:t>
            </a:r>
            <a:br>
              <a:rPr lang="en-US" sz="4400" i="1" dirty="0" smtClean="0">
                <a:solidFill>
                  <a:srgbClr val="0033CC"/>
                </a:solidFill>
                <a:effectLst>
                  <a:outerShdw blurRad="38100" dist="38100" dir="2700000" algn="tl">
                    <a:srgbClr val="000000"/>
                  </a:outerShdw>
                </a:effectLst>
              </a:rPr>
            </a:br>
            <a:r>
              <a:rPr lang="en-US" sz="4400" dirty="0" smtClean="0">
                <a:solidFill>
                  <a:schemeClr val="tx1"/>
                </a:solidFill>
              </a:rPr>
              <a:t>focused </a:t>
            </a:r>
            <a:r>
              <a:rPr lang="en-US" sz="4400" smtClean="0">
                <a:solidFill>
                  <a:schemeClr val="tx1"/>
                </a:solidFill>
              </a:rPr>
              <a:t>on the</a:t>
            </a:r>
            <a:r>
              <a:rPr lang="en-US" sz="4400" smtClean="0">
                <a:solidFill>
                  <a:srgbClr val="0033CC"/>
                </a:solidFill>
              </a:rPr>
              <a:t> </a:t>
            </a:r>
            <a:r>
              <a:rPr lang="en-US" sz="4400" dirty="0"/>
              <a:t/>
            </a:r>
            <a:br>
              <a:rPr lang="en-US" sz="4400" dirty="0"/>
            </a:br>
            <a:r>
              <a:rPr lang="en-US" sz="4400" i="1" dirty="0" smtClean="0">
                <a:solidFill>
                  <a:srgbClr val="0033CC"/>
                </a:solidFill>
                <a:effectLst>
                  <a:outerShdw blurRad="38100" dist="38100" dir="2700000" algn="tl">
                    <a:srgbClr val="000000"/>
                  </a:outerShdw>
                </a:effectLst>
              </a:rPr>
              <a:t>Media Access Control (MAC) Sub Layer</a:t>
            </a:r>
            <a:r>
              <a:rPr lang="en-US" sz="4400" dirty="0">
                <a:solidFill>
                  <a:srgbClr val="0033CC"/>
                </a:solidFill>
                <a:effectLst>
                  <a:outerShdw blurRad="38100" dist="38100" dir="2700000" algn="tl">
                    <a:srgbClr val="000000">
                      <a:alpha val="43137"/>
                    </a:srgbClr>
                  </a:outerShdw>
                </a:effectLst>
                <a:latin typeface="Comic Sans MS" pitchFamily="66" charset="0"/>
              </a:rPr>
              <a:t/>
            </a:r>
            <a:br>
              <a:rPr lang="en-US" sz="4400" dirty="0">
                <a:solidFill>
                  <a:srgbClr val="0033CC"/>
                </a:solidFill>
                <a:effectLst>
                  <a:outerShdw blurRad="38100" dist="38100" dir="2700000" algn="tl">
                    <a:srgbClr val="000000">
                      <a:alpha val="43137"/>
                    </a:srgbClr>
                  </a:outerShdw>
                </a:effectLst>
                <a:latin typeface="Comic Sans MS" pitchFamily="66" charset="0"/>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87824" y="5746303"/>
            <a:ext cx="6005513" cy="995065"/>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C13</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ChangeArrowheads="1"/>
          </p:cNvSpPr>
          <p:nvPr/>
        </p:nvSpPr>
        <p:spPr bwMode="auto">
          <a:xfrm>
            <a:off x="1016000" y="1293813"/>
            <a:ext cx="18732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spcBef>
                <a:spcPct val="20000"/>
              </a:spcBef>
            </a:pPr>
            <a:r>
              <a:rPr lang="en-US" sz="1800" b="0" dirty="0">
                <a:solidFill>
                  <a:schemeClr val="tx1"/>
                </a:solidFill>
              </a:rPr>
              <a:t>  </a:t>
            </a:r>
            <a:r>
              <a:rPr lang="en-US" sz="1800" b="1" dirty="0">
                <a:solidFill>
                  <a:srgbClr val="800000"/>
                </a:solidFill>
              </a:rPr>
              <a:t>Ring networks</a:t>
            </a:r>
          </a:p>
        </p:txBody>
      </p:sp>
      <p:sp>
        <p:nvSpPr>
          <p:cNvPr id="15365" name="Rectangle 1027"/>
          <p:cNvSpPr>
            <a:spLocks noChangeArrowheads="1"/>
          </p:cNvSpPr>
          <p:nvPr/>
        </p:nvSpPr>
        <p:spPr bwMode="auto">
          <a:xfrm>
            <a:off x="357188" y="4038600"/>
            <a:ext cx="3300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spcBef>
                <a:spcPct val="20000"/>
              </a:spcBef>
            </a:pPr>
            <a:r>
              <a:rPr lang="en-US" sz="1800" b="0" dirty="0">
                <a:solidFill>
                  <a:schemeClr val="tx1"/>
                </a:solidFill>
              </a:rPr>
              <a:t>  </a:t>
            </a:r>
            <a:r>
              <a:rPr lang="en-US" sz="1800" b="1" dirty="0" err="1">
                <a:solidFill>
                  <a:srgbClr val="800000"/>
                </a:solidFill>
              </a:rPr>
              <a:t>Multitapped</a:t>
            </a:r>
            <a:r>
              <a:rPr lang="en-US" sz="1800" b="1" dirty="0">
                <a:solidFill>
                  <a:srgbClr val="800000"/>
                </a:solidFill>
              </a:rPr>
              <a:t> Bus Networks</a:t>
            </a:r>
          </a:p>
        </p:txBody>
      </p:sp>
      <p:sp>
        <p:nvSpPr>
          <p:cNvPr id="15366" name="Oval 1028"/>
          <p:cNvSpPr>
            <a:spLocks noChangeArrowheads="1"/>
          </p:cNvSpPr>
          <p:nvPr/>
        </p:nvSpPr>
        <p:spPr bwMode="auto">
          <a:xfrm>
            <a:off x="2800350" y="2152650"/>
            <a:ext cx="3454400" cy="1219200"/>
          </a:xfrm>
          <a:prstGeom prst="ellipse">
            <a:avLst/>
          </a:prstGeom>
          <a:noFill/>
          <a:ln w="12700">
            <a:solidFill>
              <a:schemeClr val="tx1"/>
            </a:solidFill>
            <a:round/>
            <a:headEnd/>
            <a:tailEnd/>
          </a:ln>
        </p:spPr>
        <p:txBody>
          <a:bodyPr wrap="none" anchor="ctr"/>
          <a:lstStyle/>
          <a:p>
            <a:endParaRPr lang="en-US"/>
          </a:p>
        </p:txBody>
      </p:sp>
      <p:sp>
        <p:nvSpPr>
          <p:cNvPr id="15367" name="Rectangle 1029"/>
          <p:cNvSpPr>
            <a:spLocks noChangeArrowheads="1"/>
          </p:cNvSpPr>
          <p:nvPr/>
        </p:nvSpPr>
        <p:spPr bwMode="auto">
          <a:xfrm>
            <a:off x="1911350" y="22415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8" name="Rectangle 1030"/>
          <p:cNvSpPr>
            <a:spLocks noChangeArrowheads="1"/>
          </p:cNvSpPr>
          <p:nvPr/>
        </p:nvSpPr>
        <p:spPr bwMode="auto">
          <a:xfrm>
            <a:off x="3181350" y="17462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9" name="Rectangle 1031"/>
          <p:cNvSpPr>
            <a:spLocks noChangeArrowheads="1"/>
          </p:cNvSpPr>
          <p:nvPr/>
        </p:nvSpPr>
        <p:spPr bwMode="auto">
          <a:xfrm>
            <a:off x="5581650" y="1758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0" name="Rectangle 1032"/>
          <p:cNvSpPr>
            <a:spLocks noChangeArrowheads="1"/>
          </p:cNvSpPr>
          <p:nvPr/>
        </p:nvSpPr>
        <p:spPr bwMode="auto">
          <a:xfrm>
            <a:off x="7016750" y="26860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1" name="Rectangle 1033"/>
          <p:cNvSpPr>
            <a:spLocks noChangeArrowheads="1"/>
          </p:cNvSpPr>
          <p:nvPr/>
        </p:nvSpPr>
        <p:spPr bwMode="auto">
          <a:xfrm>
            <a:off x="6026150" y="35623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2" name="Rectangle 1034"/>
          <p:cNvSpPr>
            <a:spLocks noChangeArrowheads="1"/>
          </p:cNvSpPr>
          <p:nvPr/>
        </p:nvSpPr>
        <p:spPr bwMode="auto">
          <a:xfrm>
            <a:off x="2571750" y="33464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3" name="Rectangle 1035"/>
          <p:cNvSpPr>
            <a:spLocks noChangeArrowheads="1"/>
          </p:cNvSpPr>
          <p:nvPr/>
        </p:nvSpPr>
        <p:spPr bwMode="auto">
          <a:xfrm>
            <a:off x="3409950" y="22415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4" name="Rectangle 1036"/>
          <p:cNvSpPr>
            <a:spLocks noChangeArrowheads="1"/>
          </p:cNvSpPr>
          <p:nvPr/>
        </p:nvSpPr>
        <p:spPr bwMode="auto">
          <a:xfrm>
            <a:off x="5467350" y="22161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5" name="Rectangle 1037"/>
          <p:cNvSpPr>
            <a:spLocks noChangeArrowheads="1"/>
          </p:cNvSpPr>
          <p:nvPr/>
        </p:nvSpPr>
        <p:spPr bwMode="auto">
          <a:xfrm>
            <a:off x="6229350" y="2736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6" name="Rectangle 1038"/>
          <p:cNvSpPr>
            <a:spLocks noChangeArrowheads="1"/>
          </p:cNvSpPr>
          <p:nvPr/>
        </p:nvSpPr>
        <p:spPr bwMode="auto">
          <a:xfrm>
            <a:off x="5721350" y="31559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7" name="Rectangle 1039"/>
          <p:cNvSpPr>
            <a:spLocks noChangeArrowheads="1"/>
          </p:cNvSpPr>
          <p:nvPr/>
        </p:nvSpPr>
        <p:spPr bwMode="auto">
          <a:xfrm>
            <a:off x="3155950" y="3117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8" name="Rectangle 1040"/>
          <p:cNvSpPr>
            <a:spLocks noChangeArrowheads="1"/>
          </p:cNvSpPr>
          <p:nvPr/>
        </p:nvSpPr>
        <p:spPr bwMode="auto">
          <a:xfrm>
            <a:off x="2825750" y="25336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9" name="Line 1041"/>
          <p:cNvSpPr>
            <a:spLocks noChangeShapeType="1"/>
          </p:cNvSpPr>
          <p:nvPr/>
        </p:nvSpPr>
        <p:spPr bwMode="auto">
          <a:xfrm>
            <a:off x="2178050" y="2381250"/>
            <a:ext cx="647700" cy="17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042"/>
          <p:cNvSpPr>
            <a:spLocks noChangeShapeType="1"/>
          </p:cNvSpPr>
          <p:nvPr/>
        </p:nvSpPr>
        <p:spPr bwMode="auto">
          <a:xfrm>
            <a:off x="3308350" y="2000250"/>
            <a:ext cx="127000" cy="24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1043"/>
          <p:cNvSpPr>
            <a:spLocks noChangeShapeType="1"/>
          </p:cNvSpPr>
          <p:nvPr/>
        </p:nvSpPr>
        <p:spPr bwMode="auto">
          <a:xfrm flipH="1">
            <a:off x="5505450" y="2012950"/>
            <a:ext cx="20320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1044"/>
          <p:cNvSpPr>
            <a:spLocks noChangeShapeType="1"/>
          </p:cNvSpPr>
          <p:nvPr/>
        </p:nvSpPr>
        <p:spPr bwMode="auto">
          <a:xfrm flipH="1" flipV="1">
            <a:off x="6292850" y="2787650"/>
            <a:ext cx="7239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1045"/>
          <p:cNvSpPr>
            <a:spLocks noChangeShapeType="1"/>
          </p:cNvSpPr>
          <p:nvPr/>
        </p:nvSpPr>
        <p:spPr bwMode="auto">
          <a:xfrm flipH="1" flipV="1">
            <a:off x="5772150" y="3232150"/>
            <a:ext cx="35560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046"/>
          <p:cNvSpPr>
            <a:spLocks noChangeShapeType="1"/>
          </p:cNvSpPr>
          <p:nvPr/>
        </p:nvSpPr>
        <p:spPr bwMode="auto">
          <a:xfrm flipV="1">
            <a:off x="2825750" y="3181350"/>
            <a:ext cx="330200"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1047"/>
          <p:cNvSpPr>
            <a:spLocks noChangeArrowheads="1"/>
          </p:cNvSpPr>
          <p:nvPr/>
        </p:nvSpPr>
        <p:spPr bwMode="auto">
          <a:xfrm>
            <a:off x="2235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6" name="Rectangle 1048"/>
          <p:cNvSpPr>
            <a:spLocks noChangeArrowheads="1"/>
          </p:cNvSpPr>
          <p:nvPr/>
        </p:nvSpPr>
        <p:spPr bwMode="auto">
          <a:xfrm>
            <a:off x="3124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7" name="Rectangle 1049"/>
          <p:cNvSpPr>
            <a:spLocks noChangeArrowheads="1"/>
          </p:cNvSpPr>
          <p:nvPr/>
        </p:nvSpPr>
        <p:spPr bwMode="auto">
          <a:xfrm>
            <a:off x="4025900" y="53276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Rectangle 1050"/>
          <p:cNvSpPr>
            <a:spLocks noChangeArrowheads="1"/>
          </p:cNvSpPr>
          <p:nvPr/>
        </p:nvSpPr>
        <p:spPr bwMode="auto">
          <a:xfrm>
            <a:off x="6858000" y="52768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9" name="Line 1051"/>
          <p:cNvSpPr>
            <a:spLocks noChangeShapeType="1"/>
          </p:cNvSpPr>
          <p:nvPr/>
        </p:nvSpPr>
        <p:spPr bwMode="auto">
          <a:xfrm>
            <a:off x="2292350" y="48831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1052"/>
          <p:cNvSpPr>
            <a:spLocks noChangeShapeType="1"/>
          </p:cNvSpPr>
          <p:nvPr/>
        </p:nvSpPr>
        <p:spPr bwMode="auto">
          <a:xfrm>
            <a:off x="3175000" y="4895850"/>
            <a:ext cx="0"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1" name="Line 1053"/>
          <p:cNvSpPr>
            <a:spLocks noChangeShapeType="1"/>
          </p:cNvSpPr>
          <p:nvPr/>
        </p:nvSpPr>
        <p:spPr bwMode="auto">
          <a:xfrm>
            <a:off x="4108450" y="48958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1054"/>
          <p:cNvSpPr>
            <a:spLocks noChangeShapeType="1"/>
          </p:cNvSpPr>
          <p:nvPr/>
        </p:nvSpPr>
        <p:spPr bwMode="auto">
          <a:xfrm>
            <a:off x="6883400" y="4895850"/>
            <a:ext cx="12700" cy="368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3" name="Line 1055"/>
          <p:cNvSpPr>
            <a:spLocks noChangeShapeType="1"/>
          </p:cNvSpPr>
          <p:nvPr/>
        </p:nvSpPr>
        <p:spPr bwMode="auto">
          <a:xfrm>
            <a:off x="2286000" y="4876800"/>
            <a:ext cx="4686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1056"/>
          <p:cNvSpPr>
            <a:spLocks noChangeShapeType="1"/>
          </p:cNvSpPr>
          <p:nvPr/>
        </p:nvSpPr>
        <p:spPr bwMode="auto">
          <a:xfrm flipV="1">
            <a:off x="2406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1057"/>
          <p:cNvSpPr>
            <a:spLocks noChangeShapeType="1"/>
          </p:cNvSpPr>
          <p:nvPr/>
        </p:nvSpPr>
        <p:spPr bwMode="auto">
          <a:xfrm flipV="1">
            <a:off x="3295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1058"/>
          <p:cNvSpPr>
            <a:spLocks noChangeShapeType="1"/>
          </p:cNvSpPr>
          <p:nvPr/>
        </p:nvSpPr>
        <p:spPr bwMode="auto">
          <a:xfrm flipV="1">
            <a:off x="4210050" y="487045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1059"/>
          <p:cNvSpPr>
            <a:spLocks noChangeShapeType="1"/>
          </p:cNvSpPr>
          <p:nvPr/>
        </p:nvSpPr>
        <p:spPr bwMode="auto">
          <a:xfrm flipV="1">
            <a:off x="7016750" y="4870450"/>
            <a:ext cx="0" cy="393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8" name="Freeform 1060"/>
          <p:cNvSpPr>
            <a:spLocks/>
          </p:cNvSpPr>
          <p:nvPr/>
        </p:nvSpPr>
        <p:spPr bwMode="auto">
          <a:xfrm>
            <a:off x="5861050" y="2230438"/>
            <a:ext cx="358775" cy="201612"/>
          </a:xfrm>
          <a:custGeom>
            <a:avLst/>
            <a:gdLst>
              <a:gd name="T0" fmla="*/ 0 w 226"/>
              <a:gd name="T1" fmla="*/ 0 h 127"/>
              <a:gd name="T2" fmla="*/ 355342828 w 226"/>
              <a:gd name="T3" fmla="*/ 123486576 h 127"/>
              <a:gd name="T4" fmla="*/ 569555357 w 226"/>
              <a:gd name="T5" fmla="*/ 320058279 h 127"/>
              <a:gd name="T6" fmla="*/ 0 60000 65536"/>
              <a:gd name="T7" fmla="*/ 0 60000 65536"/>
              <a:gd name="T8" fmla="*/ 0 60000 65536"/>
              <a:gd name="T9" fmla="*/ 0 w 226"/>
              <a:gd name="T10" fmla="*/ 0 h 127"/>
              <a:gd name="T11" fmla="*/ 226 w 226"/>
              <a:gd name="T12" fmla="*/ 127 h 127"/>
            </a:gdLst>
            <a:ahLst/>
            <a:cxnLst>
              <a:cxn ang="T6">
                <a:pos x="T0" y="T1"/>
              </a:cxn>
              <a:cxn ang="T7">
                <a:pos x="T2" y="T3"/>
              </a:cxn>
              <a:cxn ang="T8">
                <a:pos x="T4" y="T5"/>
              </a:cxn>
            </a:cxnLst>
            <a:rect l="T9" t="T10" r="T11" b="T12"/>
            <a:pathLst>
              <a:path w="226" h="127">
                <a:moveTo>
                  <a:pt x="0" y="0"/>
                </a:moveTo>
                <a:cubicBezTo>
                  <a:pt x="51" y="14"/>
                  <a:pt x="103" y="28"/>
                  <a:pt x="141" y="49"/>
                </a:cubicBezTo>
                <a:cubicBezTo>
                  <a:pt x="179" y="70"/>
                  <a:pt x="213" y="113"/>
                  <a:pt x="226" y="127"/>
                </a:cubicBezTo>
              </a:path>
            </a:pathLst>
          </a:custGeom>
          <a:noFill/>
          <a:ln w="127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9" name="Line 1061"/>
          <p:cNvSpPr>
            <a:spLocks noChangeShapeType="1"/>
          </p:cNvSpPr>
          <p:nvPr/>
        </p:nvSpPr>
        <p:spPr bwMode="auto">
          <a:xfrm>
            <a:off x="4314825" y="4733925"/>
            <a:ext cx="671513" cy="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1062"/>
          <p:cNvSpPr>
            <a:spLocks noChangeShapeType="1"/>
          </p:cNvSpPr>
          <p:nvPr/>
        </p:nvSpPr>
        <p:spPr bwMode="auto">
          <a:xfrm>
            <a:off x="3378200" y="4730750"/>
            <a:ext cx="671513"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Rectangle 1066"/>
          <p:cNvSpPr>
            <a:spLocks noGrp="1" noChangeArrowheads="1"/>
          </p:cNvSpPr>
          <p:nvPr>
            <p:ph type="title"/>
          </p:nvPr>
        </p:nvSpPr>
        <p:spPr>
          <a:xfrm>
            <a:off x="142875" y="44624"/>
            <a:ext cx="8893175" cy="1007765"/>
          </a:xfrm>
        </p:spPr>
        <p:txBody>
          <a:bodyPr/>
          <a:lstStyle/>
          <a:p>
            <a:pPr eaLnBrk="1" hangingPunct="1">
              <a:defRPr/>
            </a:pPr>
            <a:r>
              <a:rPr lang="en-US" sz="4800" dirty="0" smtClean="0"/>
              <a:t>Specific LAN Topologies</a:t>
            </a:r>
          </a:p>
        </p:txBody>
      </p:sp>
      <p:sp>
        <p:nvSpPr>
          <p:cNvPr id="45"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666561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16389" name="Rectangle 1027"/>
          <p:cNvSpPr>
            <a:spLocks noGrp="1" noChangeArrowheads="1"/>
          </p:cNvSpPr>
          <p:nvPr>
            <p:ph type="body" idx="1"/>
          </p:nvPr>
        </p:nvSpPr>
        <p:spPr>
          <a:xfrm>
            <a:off x="-36512" y="1268760"/>
            <a:ext cx="9361040" cy="4680520"/>
          </a:xfrm>
        </p:spPr>
        <p:txBody>
          <a:bodyPr/>
          <a:lstStyle/>
          <a:p>
            <a:pPr marL="609600" indent="-609600" eaLnBrk="1" hangingPunct="1">
              <a:buFontTx/>
              <a:buNone/>
            </a:pPr>
            <a:r>
              <a:rPr lang="en-US" sz="2800" dirty="0" smtClean="0"/>
              <a:t>0.  </a:t>
            </a:r>
            <a:r>
              <a:rPr lang="en-US" sz="2800" dirty="0" smtClean="0">
                <a:solidFill>
                  <a:srgbClr val="008000"/>
                </a:solidFill>
              </a:rPr>
              <a:t>Listen property :: </a:t>
            </a:r>
            <a:r>
              <a:rPr lang="en-US" sz="2800" dirty="0" smtClean="0"/>
              <a:t>(applies to satellites)</a:t>
            </a:r>
          </a:p>
          <a:p>
            <a:pPr marL="609600" indent="-609600" eaLnBrk="1" hangingPunct="1">
              <a:buFontTx/>
              <a:buNone/>
            </a:pPr>
            <a:r>
              <a:rPr lang="en-US" sz="2800" dirty="0" smtClean="0"/>
              <a:t>	The sender is able to </a:t>
            </a:r>
            <a:r>
              <a:rPr lang="en-US" sz="2800" b="1" dirty="0" smtClean="0">
                <a:solidFill>
                  <a:schemeClr val="accent1"/>
                </a:solidFill>
                <a:latin typeface="Comic Sans MS" pitchFamily="66" charset="0"/>
              </a:rPr>
              <a:t>listen </a:t>
            </a:r>
            <a:r>
              <a:rPr lang="en-US" sz="2800" dirty="0" smtClean="0"/>
              <a:t>to sent frame one round-trip after sending it.</a:t>
            </a:r>
          </a:p>
          <a:p>
            <a:pPr marL="609600" indent="-609600" eaLnBrk="1" hangingPunct="1">
              <a:buFontTx/>
              <a:buNone/>
            </a:pPr>
            <a:r>
              <a:rPr lang="en-US" sz="2800" dirty="0" smtClean="0"/>
              <a:t>	</a:t>
            </a:r>
            <a:r>
              <a:rPr lang="en-US" sz="2800" dirty="0" smtClean="0">
                <a:sym typeface="Wingdings" pitchFamily="2" charset="2"/>
              </a:rPr>
              <a:t> no need for explicit ACKs.</a:t>
            </a:r>
          </a:p>
          <a:p>
            <a:pPr marL="609600" indent="-609600" eaLnBrk="1" hangingPunct="1">
              <a:buFontTx/>
              <a:buNone/>
            </a:pPr>
            <a:endParaRPr lang="en-US" sz="2800" dirty="0" smtClean="0">
              <a:sym typeface="Wingdings" pitchFamily="2" charset="2"/>
            </a:endParaRPr>
          </a:p>
          <a:p>
            <a:pPr marL="609600" indent="-609600" eaLnBrk="1" hangingPunct="1">
              <a:buFontTx/>
              <a:buNone/>
            </a:pPr>
            <a:r>
              <a:rPr lang="en-US" sz="2800" dirty="0" smtClean="0">
                <a:sym typeface="Wingdings" pitchFamily="2" charset="2"/>
              </a:rPr>
              <a:t>1.  The model consists of </a:t>
            </a:r>
            <a:r>
              <a:rPr lang="en-US" sz="2800" dirty="0" smtClean="0">
                <a:solidFill>
                  <a:srgbClr val="0033CC"/>
                </a:solidFill>
                <a:latin typeface="Comic Sans MS" pitchFamily="66" charset="0"/>
                <a:sym typeface="Wingdings" pitchFamily="2" charset="2"/>
              </a:rPr>
              <a:t>n independent stations</a:t>
            </a:r>
            <a:r>
              <a:rPr lang="en-US" sz="2800" i="1" dirty="0" smtClean="0">
                <a:sym typeface="Wingdings" pitchFamily="2" charset="2"/>
              </a:rPr>
              <a:t>.</a:t>
            </a:r>
          </a:p>
          <a:p>
            <a:pPr marL="609600" indent="-609600" eaLnBrk="1" hangingPunct="1">
              <a:buFontTx/>
              <a:buNone/>
            </a:pPr>
            <a:endParaRPr lang="en-US" sz="2800" dirty="0" smtClean="0"/>
          </a:p>
          <a:p>
            <a:pPr marL="609600" indent="-609600" eaLnBrk="1" hangingPunct="1">
              <a:buFontTx/>
              <a:buNone/>
            </a:pPr>
            <a:r>
              <a:rPr lang="en-US" sz="2800" dirty="0" smtClean="0"/>
              <a:t>2.  A </a:t>
            </a:r>
            <a:r>
              <a:rPr lang="en-US" sz="2800" dirty="0" smtClean="0">
                <a:solidFill>
                  <a:srgbClr val="800000"/>
                </a:solidFill>
                <a:latin typeface="Comic Sans MS" pitchFamily="66" charset="0"/>
              </a:rPr>
              <a:t>single</a:t>
            </a:r>
            <a:r>
              <a:rPr lang="en-US" sz="2800" dirty="0" smtClean="0">
                <a:solidFill>
                  <a:srgbClr val="800000"/>
                </a:solidFill>
              </a:rPr>
              <a:t> channel </a:t>
            </a:r>
            <a:r>
              <a:rPr lang="en-US" sz="2800" dirty="0" smtClean="0"/>
              <a:t>is available for communications.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190052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1"/>
          </p:nvPr>
        </p:nvSpPr>
        <p:spPr>
          <a:xfrm>
            <a:off x="539552" y="1241648"/>
            <a:ext cx="7924800" cy="4419600"/>
          </a:xfrm>
        </p:spPr>
        <p:txBody>
          <a:bodyPr/>
          <a:lstStyle/>
          <a:p>
            <a:pPr marL="609600" indent="-609600" eaLnBrk="1" hangingPunct="1">
              <a:buFontTx/>
              <a:buNone/>
            </a:pPr>
            <a:r>
              <a:rPr lang="en-US" sz="2800" dirty="0" smtClean="0"/>
              <a:t>3</a:t>
            </a:r>
            <a:r>
              <a:rPr lang="en-US" sz="2800" i="1" dirty="0" smtClean="0"/>
              <a:t>. </a:t>
            </a:r>
            <a:r>
              <a:rPr lang="en-US" sz="2800" dirty="0" smtClean="0">
                <a:solidFill>
                  <a:srgbClr val="800000"/>
                </a:solidFill>
              </a:rPr>
              <a:t>Collision Assumption ::  </a:t>
            </a:r>
            <a:r>
              <a:rPr lang="en-US" sz="2800" dirty="0" smtClean="0"/>
              <a:t>If two frames are transmitted </a:t>
            </a:r>
            <a:r>
              <a:rPr lang="en-US" sz="2800" b="1" dirty="0" smtClean="0">
                <a:solidFill>
                  <a:schemeClr val="accent1"/>
                </a:solidFill>
                <a:latin typeface="Comic Sans MS" pitchFamily="66" charset="0"/>
              </a:rPr>
              <a:t>simultaneously</a:t>
            </a:r>
            <a:r>
              <a:rPr lang="en-US" sz="2800" dirty="0" smtClean="0"/>
              <a:t>, they overlap in time and the resulting signal is garbled. This event is a </a:t>
            </a:r>
            <a:r>
              <a:rPr lang="en-US" sz="2800" b="1" dirty="0" smtClean="0">
                <a:solidFill>
                  <a:srgbClr val="800000"/>
                </a:solidFill>
                <a:latin typeface="Comic Sans MS" pitchFamily="66" charset="0"/>
              </a:rPr>
              <a:t>collision</a:t>
            </a:r>
            <a:r>
              <a:rPr lang="en-US" sz="2800" b="1" dirty="0" smtClean="0">
                <a:latin typeface="Comic Sans MS" pitchFamily="66" charset="0"/>
              </a:rPr>
              <a:t>.</a:t>
            </a:r>
          </a:p>
          <a:p>
            <a:pPr marL="609600" indent="-609600" eaLnBrk="1" hangingPunct="1">
              <a:buFontTx/>
              <a:buNone/>
            </a:pPr>
            <a:r>
              <a:rPr lang="en-US" sz="2800" dirty="0" smtClean="0"/>
              <a:t>4a</a:t>
            </a:r>
            <a:r>
              <a:rPr lang="en-US" sz="2800" i="1" dirty="0" smtClean="0"/>
              <a:t>. </a:t>
            </a:r>
            <a:r>
              <a:rPr lang="en-US" sz="2800" dirty="0" smtClean="0">
                <a:solidFill>
                  <a:srgbClr val="0033CC"/>
                </a:solidFill>
              </a:rPr>
              <a:t>Continuous Time </a:t>
            </a:r>
            <a:r>
              <a:rPr lang="en-US" sz="2800" dirty="0" smtClean="0">
                <a:solidFill>
                  <a:srgbClr val="0033CC"/>
                </a:solidFill>
              </a:rPr>
              <a:t>Assumption :: </a:t>
            </a:r>
            <a:r>
              <a:rPr lang="en-US" sz="2800" dirty="0" smtClean="0"/>
              <a:t>frame transmissions can begin at any time instant.</a:t>
            </a:r>
          </a:p>
          <a:p>
            <a:pPr marL="609600" indent="-609600" eaLnBrk="1" hangingPunct="1">
              <a:buFontTx/>
              <a:buNone/>
            </a:pPr>
            <a:r>
              <a:rPr lang="en-US" sz="2800" dirty="0" smtClean="0"/>
              <a:t>4b. </a:t>
            </a:r>
            <a:r>
              <a:rPr lang="en-US" sz="2800" dirty="0" smtClean="0">
                <a:solidFill>
                  <a:srgbClr val="0033CC"/>
                </a:solidFill>
              </a:rPr>
              <a:t>Slotted Time Assumption :: </a:t>
            </a:r>
            <a:r>
              <a:rPr lang="en-US" sz="2800" dirty="0" smtClean="0"/>
              <a:t>time is divided into discrete intervals </a:t>
            </a:r>
            <a:r>
              <a:rPr lang="en-US" sz="2800" dirty="0" smtClean="0">
                <a:solidFill>
                  <a:srgbClr val="006600"/>
                </a:solidFill>
                <a:latin typeface="Comic Sans MS" pitchFamily="66" charset="0"/>
              </a:rPr>
              <a:t>(slots)</a:t>
            </a:r>
            <a:r>
              <a:rPr lang="en-US" sz="2800" dirty="0" smtClean="0">
                <a:latin typeface="Comic Sans MS" pitchFamily="66" charset="0"/>
              </a:rPr>
              <a:t>.</a:t>
            </a:r>
            <a:r>
              <a:rPr lang="en-US" sz="2800" dirty="0" smtClean="0"/>
              <a:t> Frame transmissions always begin at the start of a time slot.</a:t>
            </a:r>
          </a:p>
          <a:p>
            <a:pPr marL="990600" lvl="1" indent="-533400" eaLnBrk="1" hangingPunct="1">
              <a:buFontTx/>
              <a:buNone/>
            </a:pPr>
            <a:endParaRPr lang="en-US" sz="2400" dirty="0" smtClean="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101198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27"/>
          <p:cNvSpPr>
            <a:spLocks noGrp="1" noChangeArrowheads="1"/>
          </p:cNvSpPr>
          <p:nvPr>
            <p:ph type="body" idx="1"/>
          </p:nvPr>
        </p:nvSpPr>
        <p:spPr>
          <a:xfrm>
            <a:off x="395288" y="1484784"/>
            <a:ext cx="8382000" cy="4114800"/>
          </a:xfrm>
        </p:spPr>
        <p:txBody>
          <a:bodyPr/>
          <a:lstStyle/>
          <a:p>
            <a:pPr eaLnBrk="1" hangingPunct="1">
              <a:lnSpc>
                <a:spcPct val="90000"/>
              </a:lnSpc>
              <a:buFontTx/>
              <a:buNone/>
            </a:pPr>
            <a:r>
              <a:rPr lang="en-US" sz="2800" dirty="0" smtClean="0"/>
              <a:t>5a. </a:t>
            </a:r>
            <a:r>
              <a:rPr lang="en-US" sz="2800" dirty="0" smtClean="0">
                <a:solidFill>
                  <a:srgbClr val="800000"/>
                </a:solidFill>
              </a:rPr>
              <a:t>Carrier Sense Assumption </a:t>
            </a:r>
            <a:r>
              <a:rPr lang="en-US" sz="2800" b="1" dirty="0" smtClean="0">
                <a:solidFill>
                  <a:schemeClr val="accent2"/>
                </a:solidFill>
                <a:latin typeface="Comic Sans MS" pitchFamily="66" charset="0"/>
              </a:rPr>
              <a:t>(CS</a:t>
            </a:r>
            <a:r>
              <a:rPr lang="en-US" sz="2800" b="1" dirty="0" smtClean="0">
                <a:solidFill>
                  <a:srgbClr val="800000"/>
                </a:solidFill>
                <a:latin typeface="Comic Sans MS" pitchFamily="66" charset="0"/>
              </a:rPr>
              <a:t>) </a:t>
            </a:r>
            <a:r>
              <a:rPr lang="en-US" sz="2800" dirty="0" smtClean="0">
                <a:solidFill>
                  <a:srgbClr val="800000"/>
                </a:solidFill>
              </a:rPr>
              <a:t>::</a:t>
            </a:r>
          </a:p>
          <a:p>
            <a:pPr eaLnBrk="1" hangingPunct="1">
              <a:lnSpc>
                <a:spcPct val="90000"/>
              </a:lnSpc>
              <a:buFontTx/>
              <a:buNone/>
            </a:pPr>
            <a:r>
              <a:rPr lang="en-US" sz="2800" dirty="0" smtClean="0"/>
              <a:t>  Stations can tell if the channel is busy (in use) before trying to use it. If the channel is busy, no station will attempt to use the channel until it is idle.</a:t>
            </a:r>
          </a:p>
          <a:p>
            <a:pPr eaLnBrk="1" hangingPunct="1">
              <a:lnSpc>
                <a:spcPct val="90000"/>
              </a:lnSpc>
              <a:buFontTx/>
              <a:buNone/>
            </a:pPr>
            <a:endParaRPr lang="en-US" sz="2800" dirty="0" smtClean="0"/>
          </a:p>
          <a:p>
            <a:pPr eaLnBrk="1" hangingPunct="1">
              <a:lnSpc>
                <a:spcPct val="90000"/>
              </a:lnSpc>
              <a:buFontTx/>
              <a:buNone/>
            </a:pPr>
            <a:r>
              <a:rPr lang="en-US" sz="2800" dirty="0" smtClean="0"/>
              <a:t>5b. </a:t>
            </a:r>
            <a:r>
              <a:rPr lang="en-US" sz="2800" dirty="0" smtClean="0">
                <a:solidFill>
                  <a:srgbClr val="0033CC"/>
                </a:solidFill>
              </a:rPr>
              <a:t>No Carrier Sense Assumption ::</a:t>
            </a:r>
          </a:p>
          <a:p>
            <a:pPr eaLnBrk="1" hangingPunct="1">
              <a:lnSpc>
                <a:spcPct val="90000"/>
              </a:lnSpc>
              <a:buFontTx/>
              <a:buNone/>
            </a:pPr>
            <a:r>
              <a:rPr lang="en-US" sz="2800" dirty="0" smtClean="0"/>
              <a:t>  Stations are unable to sense channel before attempting to send a frame. They just go ahead and transmit a frame.</a:t>
            </a:r>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328284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15888"/>
            <a:ext cx="7772400" cy="762000"/>
          </a:xfrm>
        </p:spPr>
        <p:txBody>
          <a:bodyPr/>
          <a:lstStyle/>
          <a:p>
            <a:pPr eaLnBrk="1" hangingPunct="1">
              <a:defRPr/>
            </a:pPr>
            <a:r>
              <a:rPr lang="en-US" sz="3600" smtClean="0">
                <a:cs typeface="Times New Roman" pitchFamily="18" charset="0"/>
              </a:rPr>
              <a:t>a :: Relative Propagation Time</a:t>
            </a:r>
          </a:p>
        </p:txBody>
      </p:sp>
      <p:sp>
        <p:nvSpPr>
          <p:cNvPr id="19461" name="Rectangle 3"/>
          <p:cNvSpPr>
            <a:spLocks noGrp="1" noChangeArrowheads="1"/>
          </p:cNvSpPr>
          <p:nvPr>
            <p:ph type="body" idx="1"/>
          </p:nvPr>
        </p:nvSpPr>
        <p:spPr>
          <a:xfrm>
            <a:off x="467544" y="1051520"/>
            <a:ext cx="8077200" cy="5257800"/>
          </a:xfrm>
        </p:spPr>
        <p:txBody>
          <a:bodyPr/>
          <a:lstStyle/>
          <a:p>
            <a:pPr eaLnBrk="1" hangingPunct="1">
              <a:lnSpc>
                <a:spcPct val="90000"/>
              </a:lnSpc>
              <a:buFontTx/>
              <a:buNone/>
            </a:pPr>
            <a:r>
              <a:rPr lang="en-US" sz="2000" b="1" i="1" dirty="0" smtClean="0">
                <a:latin typeface="Arial" charset="0"/>
                <a:cs typeface="Times New Roman" pitchFamily="18" charset="0"/>
              </a:rPr>
              <a:t>                   </a:t>
            </a:r>
            <a:r>
              <a:rPr lang="en-US" sz="2000" b="1" i="1" dirty="0" smtClean="0">
                <a:cs typeface="Times New Roman" pitchFamily="18" charset="0"/>
              </a:rPr>
              <a:t> </a:t>
            </a:r>
            <a:r>
              <a:rPr lang="en-US" sz="2000" b="1" i="1" dirty="0" smtClean="0">
                <a:latin typeface="Arial" charset="0"/>
                <a:cs typeface="Times New Roman" pitchFamily="18" charset="0"/>
              </a:rPr>
              <a:t>              length of the data path (in bits)</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a  = 	--------------------------------------------------</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length of a standard frame (in bits)</a:t>
            </a: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endParaRPr lang="en-US" sz="2000" b="1" i="1"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propagation time ( in seconds)</a:t>
            </a:r>
          </a:p>
          <a:p>
            <a:pPr algn="ctr" eaLnBrk="1" hangingPunct="1">
              <a:lnSpc>
                <a:spcPct val="90000"/>
              </a:lnSpc>
              <a:buFontTx/>
              <a:buNone/>
            </a:pPr>
            <a:r>
              <a:rPr lang="en-US" sz="2400" b="1" dirty="0" smtClean="0">
                <a:solidFill>
                  <a:schemeClr val="accent2"/>
                </a:solidFill>
                <a:latin typeface="Comic Sans MS" pitchFamily="66" charset="0"/>
                <a:cs typeface="Times New Roman" pitchFamily="18" charset="0"/>
              </a:rPr>
              <a:t>a</a:t>
            </a:r>
            <a:r>
              <a:rPr lang="en-US" sz="2000" b="1" i="1" dirty="0" smtClean="0">
                <a:latin typeface="Arial" charset="0"/>
                <a:cs typeface="Times New Roman" pitchFamily="18" charset="0"/>
              </a:rPr>
              <a:t>  = 	------------------------------------------------</a:t>
            </a:r>
          </a:p>
          <a:p>
            <a:pPr algn="ctr" eaLnBrk="1" hangingPunct="1">
              <a:lnSpc>
                <a:spcPct val="90000"/>
              </a:lnSpc>
              <a:buFontTx/>
              <a:buNone/>
            </a:pPr>
            <a:r>
              <a:rPr lang="en-US" sz="2000" b="1" i="1" dirty="0" smtClean="0">
                <a:latin typeface="Arial" charset="0"/>
                <a:cs typeface="Times New Roman" pitchFamily="18" charset="0"/>
              </a:rPr>
              <a:t>	          transmission time (in seconds)</a:t>
            </a:r>
          </a:p>
          <a:p>
            <a:pPr algn="ctr" eaLnBrk="1" hangingPunct="1">
              <a:lnSpc>
                <a:spcPct val="90000"/>
              </a:lnSpc>
              <a:buFontTx/>
              <a:buNone/>
            </a:pPr>
            <a:endParaRPr lang="en-US" sz="2000" b="1" i="1" dirty="0" smtClean="0">
              <a:latin typeface="Arial" charset="0"/>
              <a:cs typeface="Times New Roman" pitchFamily="18" charset="0"/>
            </a:endParaRP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r>
              <a:rPr lang="en-US" sz="2000" b="1" i="1" dirty="0" smtClean="0">
                <a:latin typeface="Arial" charset="0"/>
                <a:cs typeface="Times New Roman" pitchFamily="18" charset="0"/>
              </a:rPr>
              <a:t>                                bandwidth-delay product</a:t>
            </a:r>
            <a:r>
              <a:rPr lang="en-US" sz="2800" b="1" i="1" dirty="0" smtClean="0">
                <a:solidFill>
                  <a:srgbClr val="FF6600"/>
                </a:solidFill>
                <a:latin typeface="Arial" charset="0"/>
                <a:cs typeface="Times New Roman" pitchFamily="18" charset="0"/>
              </a:rPr>
              <a:t>*</a:t>
            </a:r>
            <a:endParaRPr lang="en-US" sz="2000" b="1" i="1" dirty="0" smtClean="0">
              <a:solidFill>
                <a:srgbClr val="FF6600"/>
              </a:solidFill>
              <a:latin typeface="Arial" charset="0"/>
              <a:cs typeface="Times New Roman" pitchFamily="18" charset="0"/>
            </a:endParaRPr>
          </a:p>
          <a:p>
            <a:pPr algn="r" eaLnBrk="1" hangingPunct="1">
              <a:lnSpc>
                <a:spcPct val="90000"/>
              </a:lnSpc>
              <a:buFontTx/>
              <a:buNone/>
            </a:pPr>
            <a:r>
              <a:rPr lang="en-US" sz="2000" b="1" i="1" dirty="0" smtClean="0">
                <a:latin typeface="Arial" charset="0"/>
                <a:cs typeface="Times New Roman" pitchFamily="18" charset="0"/>
              </a:rPr>
              <a:t>a =        -----------------------------------------   </a:t>
            </a:r>
            <a:r>
              <a:rPr lang="en-US" sz="2000" b="1" dirty="0" smtClean="0">
                <a:solidFill>
                  <a:srgbClr val="33CC33"/>
                </a:solidFill>
                <a:latin typeface="Arial" charset="0"/>
                <a:cs typeface="Times New Roman" pitchFamily="18" charset="0"/>
              </a:rPr>
              <a:t>[ LG&amp;W </a:t>
            </a:r>
            <a:r>
              <a:rPr lang="en-US" sz="2000" b="1" dirty="0" err="1" smtClean="0">
                <a:solidFill>
                  <a:srgbClr val="33CC33"/>
                </a:solidFill>
                <a:latin typeface="Arial" charset="0"/>
                <a:cs typeface="Times New Roman" pitchFamily="18" charset="0"/>
              </a:rPr>
              <a:t>def</a:t>
            </a:r>
            <a:r>
              <a:rPr lang="en-US" sz="2000" b="1" dirty="0" smtClean="0">
                <a:solidFill>
                  <a:srgbClr val="33CC33"/>
                </a:solidFill>
                <a:latin typeface="Arial" charset="0"/>
                <a:cs typeface="Times New Roman" pitchFamily="18" charset="0"/>
              </a:rPr>
              <a:t> p.346]</a:t>
            </a:r>
          </a:p>
          <a:p>
            <a:pPr eaLnBrk="1" hangingPunct="1">
              <a:lnSpc>
                <a:spcPct val="90000"/>
              </a:lnSpc>
              <a:buFontTx/>
              <a:buNone/>
            </a:pPr>
            <a:r>
              <a:rPr lang="en-US" sz="2000" b="1" i="1" dirty="0" smtClean="0">
                <a:latin typeface="Arial" charset="0"/>
                <a:cs typeface="Times New Roman" pitchFamily="18" charset="0"/>
              </a:rPr>
              <a:t>                                     average frame size</a:t>
            </a:r>
            <a:r>
              <a:rPr lang="en-US" sz="2000" b="1" i="1" dirty="0" smtClean="0">
                <a:cs typeface="Times New Roman" pitchFamily="18" charset="0"/>
              </a:rPr>
              <a:t> </a:t>
            </a:r>
            <a:endParaRPr lang="en-US" sz="2000" b="1" i="1" dirty="0" smtClean="0">
              <a:latin typeface="Arial" charset="0"/>
              <a:cs typeface="Times New Roman" pitchFamily="18" charset="0"/>
            </a:endParaRPr>
          </a:p>
          <a:p>
            <a:pPr algn="ctr" eaLnBrk="1" hangingPunct="1">
              <a:lnSpc>
                <a:spcPct val="90000"/>
              </a:lnSpc>
              <a:buFontTx/>
              <a:buNone/>
            </a:pPr>
            <a:r>
              <a:rPr lang="en-US" sz="2800" b="1" i="1" dirty="0" smtClean="0">
                <a:solidFill>
                  <a:srgbClr val="FF6600"/>
                </a:solidFill>
                <a:latin typeface="Arial" charset="0"/>
                <a:cs typeface="Times New Roman" pitchFamily="18" charset="0"/>
              </a:rPr>
              <a:t>* </a:t>
            </a:r>
            <a:r>
              <a:rPr lang="en-US" sz="2000" b="1" i="1" dirty="0" smtClean="0">
                <a:solidFill>
                  <a:srgbClr val="FF6600"/>
                </a:solidFill>
                <a:latin typeface="Arial" charset="0"/>
                <a:cs typeface="Times New Roman" pitchFamily="18" charset="0"/>
              </a:rPr>
              <a:t>bandwidth-delay product :: the product of the capacity (bit   rate) and the delay.</a:t>
            </a:r>
          </a:p>
        </p:txBody>
      </p:sp>
      <p:sp>
        <p:nvSpPr>
          <p:cNvPr id="19462" name="Rectangle 5"/>
          <p:cNvSpPr>
            <a:spLocks noChangeArrowheads="1"/>
          </p:cNvSpPr>
          <p:nvPr/>
        </p:nvSpPr>
        <p:spPr bwMode="auto">
          <a:xfrm>
            <a:off x="539552" y="2476872"/>
            <a:ext cx="8077200" cy="160020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6"/>
          <p:cNvSpPr>
            <a:spLocks noChangeArrowheads="1"/>
          </p:cNvSpPr>
          <p:nvPr/>
        </p:nvSpPr>
        <p:spPr bwMode="auto">
          <a:xfrm>
            <a:off x="8686800" y="4652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382341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t>
            </a:r>
            <a:r>
              <a:rPr lang="en-US" dirty="0" smtClean="0">
                <a:solidFill>
                  <a:srgbClr val="FFFF00"/>
                </a:solidFill>
              </a:rPr>
              <a:t>a</a:t>
            </a:r>
            <a:r>
              <a:rPr lang="en-US" dirty="0" smtClean="0"/>
              <a:t> on Utilization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52736"/>
            <a:ext cx="685641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608317" y="5661248"/>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312324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2272" y="1216"/>
            <a:ext cx="8458200" cy="979512"/>
          </a:xfrm>
        </p:spPr>
        <p:txBody>
          <a:bodyPr/>
          <a:lstStyle/>
          <a:p>
            <a:pPr eaLnBrk="1" hangingPunct="1">
              <a:defRPr/>
            </a:pPr>
            <a:r>
              <a:rPr lang="en-US" sz="4800" dirty="0" smtClean="0">
                <a:cs typeface="Times New Roman" pitchFamily="18" charset="0"/>
              </a:rPr>
              <a:t>Relative Propagation Tim</a:t>
            </a:r>
            <a:r>
              <a:rPr lang="en-US" sz="4800" b="0" dirty="0" smtClean="0">
                <a:cs typeface="Times New Roman" pitchFamily="18" charset="0"/>
              </a:rPr>
              <a:t>e</a:t>
            </a:r>
          </a:p>
        </p:txBody>
      </p:sp>
      <p:sp>
        <p:nvSpPr>
          <p:cNvPr id="21509" name="Rectangle 3"/>
          <p:cNvSpPr>
            <a:spLocks noGrp="1" noChangeArrowheads="1"/>
          </p:cNvSpPr>
          <p:nvPr>
            <p:ph type="body" idx="1"/>
          </p:nvPr>
        </p:nvSpPr>
        <p:spPr>
          <a:xfrm>
            <a:off x="539552" y="1268760"/>
            <a:ext cx="7772400" cy="4572000"/>
          </a:xfrm>
        </p:spPr>
        <p:txBody>
          <a:bodyPr/>
          <a:lstStyle/>
          <a:p>
            <a:pPr eaLnBrk="1" hangingPunct="1">
              <a:buFontTx/>
              <a:buNone/>
            </a:pPr>
            <a:r>
              <a:rPr lang="en-US" sz="2400" b="1" dirty="0" smtClean="0">
                <a:solidFill>
                  <a:srgbClr val="800000"/>
                </a:solidFill>
                <a:cs typeface="Arial" charset="0"/>
              </a:rPr>
              <a:t>R</a:t>
            </a:r>
            <a:r>
              <a:rPr lang="en-US" sz="2400" b="1" dirty="0" smtClean="0">
                <a:cs typeface="Arial" charset="0"/>
              </a:rPr>
              <a:t> = </a:t>
            </a:r>
            <a:r>
              <a:rPr lang="en-US" sz="2400" dirty="0" smtClean="0">
                <a:cs typeface="Arial" charset="0"/>
              </a:rPr>
              <a:t>capacity (data rate)</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d</a:t>
            </a:r>
            <a:r>
              <a:rPr lang="en-US" sz="2400" b="1" dirty="0" smtClean="0">
                <a:cs typeface="Arial" charset="0"/>
              </a:rPr>
              <a:t> = </a:t>
            </a:r>
            <a:r>
              <a:rPr lang="en-US" sz="2400" dirty="0" smtClean="0">
                <a:cs typeface="Arial" charset="0"/>
              </a:rPr>
              <a:t>maximum distance of communications path</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v</a:t>
            </a:r>
            <a:r>
              <a:rPr lang="en-US" sz="2400" b="1" dirty="0" smtClean="0">
                <a:cs typeface="Arial" charset="0"/>
              </a:rPr>
              <a:t> = </a:t>
            </a:r>
            <a:r>
              <a:rPr lang="en-US" sz="2400" dirty="0" smtClean="0">
                <a:cs typeface="Arial" charset="0"/>
              </a:rPr>
              <a:t>propagation velocity  (</a:t>
            </a:r>
            <a:r>
              <a:rPr lang="en-US" sz="2000" dirty="0" smtClean="0">
                <a:latin typeface="Arial" charset="0"/>
                <a:cs typeface="Arial" charset="0"/>
              </a:rPr>
              <a:t>Assume v =  2/3 speed of light   					2 x 10</a:t>
            </a:r>
            <a:r>
              <a:rPr lang="en-US" sz="2000" baseline="30000" dirty="0" smtClean="0">
                <a:latin typeface="Arial" charset="0"/>
                <a:cs typeface="Arial" charset="0"/>
              </a:rPr>
              <a:t>8</a:t>
            </a:r>
            <a:r>
              <a:rPr lang="en-US" sz="2000" dirty="0" smtClean="0">
                <a:latin typeface="Arial" charset="0"/>
                <a:cs typeface="Arial" charset="0"/>
              </a:rPr>
              <a:t> meters/second)</a:t>
            </a:r>
          </a:p>
          <a:p>
            <a:pPr eaLnBrk="1" hangingPunct="1">
              <a:buFontTx/>
              <a:buNone/>
            </a:pPr>
            <a:r>
              <a:rPr lang="en-US" sz="2400" b="1" dirty="0" smtClean="0">
                <a:solidFill>
                  <a:srgbClr val="800000"/>
                </a:solidFill>
                <a:cs typeface="Arial" charset="0"/>
              </a:rPr>
              <a:t>L</a:t>
            </a:r>
            <a:r>
              <a:rPr lang="en-US" sz="2400" b="1" dirty="0" smtClean="0">
                <a:cs typeface="Arial" charset="0"/>
              </a:rPr>
              <a:t> = </a:t>
            </a:r>
            <a:r>
              <a:rPr lang="en-US" sz="2400" dirty="0" smtClean="0">
                <a:cs typeface="Arial" charset="0"/>
              </a:rPr>
              <a:t>frame length</a:t>
            </a:r>
            <a:r>
              <a:rPr lang="en-US" sz="2800" dirty="0" smtClean="0"/>
              <a:t> </a:t>
            </a:r>
          </a:p>
          <a:p>
            <a:pPr eaLnBrk="1" hangingPunct="1">
              <a:buFontTx/>
              <a:buNone/>
            </a:pPr>
            <a:endParaRPr lang="en-US" sz="2800" dirty="0" smtClean="0">
              <a:solidFill>
                <a:srgbClr val="800000"/>
              </a:solidFill>
            </a:endParaRPr>
          </a:p>
          <a:p>
            <a:pPr eaLnBrk="1" hangingPunct="1">
              <a:buFontTx/>
              <a:buNone/>
            </a:pPr>
            <a:r>
              <a:rPr lang="en-US" sz="2800" dirty="0" smtClean="0">
                <a:solidFill>
                  <a:srgbClr val="800000"/>
                </a:solidFill>
                <a:cs typeface="Arial" charset="0"/>
              </a:rPr>
              <a:t>	                   </a:t>
            </a:r>
            <a:r>
              <a:rPr lang="en-US" sz="2800" b="1" dirty="0" smtClean="0">
                <a:solidFill>
                  <a:srgbClr val="800000"/>
                </a:solidFill>
                <a:cs typeface="Arial" charset="0"/>
              </a:rPr>
              <a:t>d / v		     Rd</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a  =     -------      =     ------</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L/R		     </a:t>
            </a:r>
            <a:r>
              <a:rPr lang="en-US" sz="2800" b="1" dirty="0" err="1" smtClean="0">
                <a:solidFill>
                  <a:srgbClr val="800000"/>
                </a:solidFill>
                <a:cs typeface="Arial" charset="0"/>
              </a:rPr>
              <a:t>vL</a:t>
            </a:r>
            <a:endParaRPr lang="en-US" sz="2800" b="1" dirty="0" smtClean="0">
              <a:solidFill>
                <a:srgbClr val="800000"/>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21412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3752" y="44624"/>
            <a:ext cx="8566720" cy="922784"/>
          </a:xfrm>
        </p:spPr>
        <p:txBody>
          <a:bodyPr/>
          <a:lstStyle/>
          <a:p>
            <a:pPr eaLnBrk="1" hangingPunct="1">
              <a:defRPr/>
            </a:pPr>
            <a:r>
              <a:rPr lang="en-US" sz="3600" dirty="0" smtClean="0">
                <a:effectLst>
                  <a:outerShdw blurRad="38100" dist="38100" dir="2700000" algn="tl">
                    <a:srgbClr val="000000">
                      <a:alpha val="43137"/>
                    </a:srgbClr>
                  </a:outerShdw>
                </a:effectLst>
                <a:cs typeface="Arial" charset="0"/>
              </a:rPr>
              <a:t>Upper Bound on Utilization for Shared Media LAN</a:t>
            </a:r>
          </a:p>
        </p:txBody>
      </p:sp>
      <p:sp>
        <p:nvSpPr>
          <p:cNvPr id="22533" name="Rectangle 3"/>
          <p:cNvSpPr>
            <a:spLocks noGrp="1" noChangeArrowheads="1"/>
          </p:cNvSpPr>
          <p:nvPr>
            <p:ph type="body" idx="1"/>
          </p:nvPr>
        </p:nvSpPr>
        <p:spPr>
          <a:xfrm>
            <a:off x="685800" y="1524000"/>
            <a:ext cx="8278688" cy="4572000"/>
          </a:xfrm>
        </p:spPr>
        <p:txBody>
          <a:bodyPr/>
          <a:lstStyle/>
          <a:p>
            <a:pPr eaLnBrk="1" hangingPunct="1">
              <a:lnSpc>
                <a:spcPct val="90000"/>
              </a:lnSpc>
              <a:buFontTx/>
              <a:buNone/>
            </a:pPr>
            <a:r>
              <a:rPr lang="en-US" sz="2400" dirty="0" smtClean="0">
                <a:cs typeface="Arial" charset="0"/>
              </a:rPr>
              <a:t>Assume a perfect, efficient access that allows one transmission at a time where there are no collisions, no retransmissions, no delays between transmissions and no bits wasted on overhead.  </a:t>
            </a:r>
            <a:r>
              <a:rPr lang="en-US" sz="2400" b="1" dirty="0" smtClean="0">
                <a:solidFill>
                  <a:srgbClr val="0033CC"/>
                </a:solidFill>
                <a:cs typeface="Arial" charset="0"/>
              </a:rPr>
              <a:t>{These are best-case assumptions!!</a:t>
            </a:r>
            <a:r>
              <a:rPr lang="en-US" sz="2400" dirty="0" smtClean="0">
                <a:solidFill>
                  <a:srgbClr val="0033CC"/>
                </a:solidFill>
                <a:cs typeface="Arial" charset="0"/>
              </a:rPr>
              <a:t>}</a:t>
            </a:r>
          </a:p>
          <a:p>
            <a:pPr eaLnBrk="1" hangingPunct="1">
              <a:lnSpc>
                <a:spcPct val="90000"/>
              </a:lnSpc>
              <a:buFontTx/>
              <a:buNone/>
            </a:pPr>
            <a:endParaRPr lang="en-US" sz="2800" i="1" dirty="0" smtClean="0">
              <a:cs typeface="Arial" charset="0"/>
            </a:endParaRPr>
          </a:p>
          <a:p>
            <a:pPr eaLnBrk="1" hangingPunct="1">
              <a:lnSpc>
                <a:spcPct val="90000"/>
              </a:lnSpc>
              <a:buFontTx/>
              <a:buNone/>
            </a:pPr>
            <a:r>
              <a:rPr lang="en-US" sz="2800" b="1" i="1" dirty="0" smtClean="0">
                <a:latin typeface="Arial" charset="0"/>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a:t>
            </a:r>
            <a:r>
              <a:rPr lang="en-US" sz="2000" b="1" dirty="0" err="1" smtClean="0">
                <a:solidFill>
                  <a:srgbClr val="800000"/>
                </a:solidFill>
                <a:cs typeface="Arial" charset="0"/>
              </a:rPr>
              <a:t>Tput</a:t>
            </a:r>
            <a:r>
              <a:rPr lang="en-US" sz="2000" b="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L</a:t>
            </a:r>
            <a:endParaRPr lang="en-US" sz="2000" dirty="0" smtClean="0">
              <a:solidFill>
                <a:srgbClr val="800000"/>
              </a:solidFill>
              <a:cs typeface="Times New Roman" pitchFamily="18" charset="0"/>
            </a:endParaRPr>
          </a:p>
          <a:p>
            <a:pPr eaLnBrk="1" hangingPunct="1">
              <a:lnSpc>
                <a:spcPct val="90000"/>
              </a:lnSpc>
              <a:buFontTx/>
              <a:buNone/>
            </a:pPr>
            <a:r>
              <a:rPr lang="en-US" sz="2000" b="1" dirty="0" err="1" smtClean="0">
                <a:solidFill>
                  <a:srgbClr val="800000"/>
                </a:solidFill>
                <a:cs typeface="Arial" charset="0"/>
              </a:rPr>
              <a:t>Util</a:t>
            </a:r>
            <a:r>
              <a:rPr lang="en-US" sz="2000" b="1" i="1" dirty="0" smtClean="0">
                <a:solidFill>
                  <a:srgbClr val="800000"/>
                </a:solidFill>
                <a:cs typeface="Arial" charset="0"/>
              </a:rPr>
              <a:t>  = -------   =  ----------------------------------</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b="1" dirty="0" smtClean="0">
                <a:solidFill>
                  <a:srgbClr val="800000"/>
                </a:solidFill>
                <a:cs typeface="Arial" charset="0"/>
              </a:rPr>
              <a:t>Capacity  </a:t>
            </a:r>
            <a:r>
              <a:rPr lang="en-US" sz="2000" b="1" i="1" dirty="0" smtClean="0">
                <a:solidFill>
                  <a:srgbClr val="800000"/>
                </a:solidFill>
                <a:cs typeface="Arial" charset="0"/>
              </a:rPr>
              <a:t>       propagation time  + transmission time</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R</a:t>
            </a:r>
            <a:endParaRPr lang="en-US" sz="2000" dirty="0" smtClean="0">
              <a:solidFill>
                <a:srgbClr val="800000"/>
              </a:solidFill>
              <a:cs typeface="Times New Roman" pitchFamily="18" charset="0"/>
            </a:endParaRPr>
          </a:p>
          <a:p>
            <a:pPr eaLnBrk="1" hangingPunct="1">
              <a:lnSpc>
                <a:spcPct val="90000"/>
              </a:lnSpc>
              <a:buFontTx/>
              <a:buNone/>
            </a:pPr>
            <a:endParaRPr lang="en-US" sz="2400" dirty="0" smtClean="0">
              <a:solidFill>
                <a:srgbClr val="800000"/>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416268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528" y="-27384"/>
            <a:ext cx="8134672" cy="1047328"/>
          </a:xfrm>
        </p:spPr>
        <p:txBody>
          <a:bodyPr/>
          <a:lstStyle/>
          <a:p>
            <a:pPr eaLnBrk="1" hangingPunct="1">
              <a:defRPr/>
            </a:pPr>
            <a:r>
              <a:rPr lang="en-US" dirty="0" smtClean="0">
                <a:cs typeface="Times New Roman" pitchFamily="18" charset="0"/>
              </a:rPr>
              <a:t>Best Case LAN Utilization</a:t>
            </a:r>
            <a:endParaRPr lang="en-US" b="0" dirty="0" smtClean="0">
              <a:cs typeface="Times New Roman" pitchFamily="18" charset="0"/>
            </a:endParaRPr>
          </a:p>
        </p:txBody>
      </p:sp>
      <p:sp>
        <p:nvSpPr>
          <p:cNvPr id="23557" name="Rectangle 3"/>
          <p:cNvSpPr>
            <a:spLocks noGrp="1" noChangeArrowheads="1"/>
          </p:cNvSpPr>
          <p:nvPr>
            <p:ph type="body" idx="1"/>
          </p:nvPr>
        </p:nvSpPr>
        <p:spPr>
          <a:xfrm>
            <a:off x="685800" y="1340768"/>
            <a:ext cx="7772400" cy="4572000"/>
          </a:xfrm>
        </p:spPr>
        <p:txBody>
          <a:bodyPr/>
          <a:lstStyle/>
          <a:p>
            <a:pPr eaLnBrk="1" hangingPunct="1">
              <a:buFontTx/>
              <a:buNone/>
            </a:pPr>
            <a:r>
              <a:rPr lang="en-US" sz="2400" b="1" dirty="0" smtClean="0">
                <a:latin typeface="Arial" charset="0"/>
                <a:cs typeface="Arial" charset="0"/>
              </a:rPr>
              <a:t>                        </a:t>
            </a:r>
            <a:r>
              <a:rPr lang="en-US" sz="1800" b="1" dirty="0" smtClean="0">
                <a:latin typeface="Arial" charset="0"/>
                <a:cs typeface="Arial" charset="0"/>
              </a:rPr>
              <a:t>L		 </a:t>
            </a: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d          L	                          L		      1  </a:t>
            </a:r>
          </a:p>
          <a:p>
            <a:pPr eaLnBrk="1" hangingPunct="1">
              <a:buFontTx/>
              <a:buNone/>
            </a:pPr>
            <a:r>
              <a:rPr lang="en-US" sz="1800" b="1" dirty="0" smtClean="0">
                <a:latin typeface="Arial" charset="0"/>
                <a:cs typeface="Times New Roman" pitchFamily="18" charset="0"/>
              </a:rPr>
              <a:t>max. </a:t>
            </a:r>
            <a:r>
              <a:rPr lang="en-US" sz="1800" b="1" dirty="0" err="1" smtClean="0">
                <a:latin typeface="Arial" charset="0"/>
                <a:cs typeface="Times New Roman" pitchFamily="18" charset="0"/>
              </a:rPr>
              <a:t>Util</a:t>
            </a:r>
            <a:r>
              <a:rPr lang="en-US" sz="1800" b="1" dirty="0" smtClean="0">
                <a:latin typeface="Arial" charset="0"/>
                <a:cs typeface="Times New Roman" pitchFamily="18" charset="0"/>
              </a:rPr>
              <a:t> </a:t>
            </a:r>
            <a:r>
              <a:rPr lang="en-US" sz="1800" b="1" dirty="0" smtClean="0">
                <a:cs typeface="Times New Roman" pitchFamily="18" charset="0"/>
              </a:rPr>
              <a:t>   </a:t>
            </a:r>
            <a:r>
              <a:rPr lang="en-US" sz="1800" b="1" dirty="0" smtClean="0">
                <a:latin typeface="Arial" charset="0"/>
                <a:cs typeface="Arial" charset="0"/>
              </a:rPr>
              <a:t>=    ----   +   ----      =       ---------------   =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v          R	                   Rd	                a   +   1 </a:t>
            </a:r>
          </a:p>
          <a:p>
            <a:pPr eaLnBrk="1" hangingPunct="1">
              <a:buFontTx/>
              <a:buNone/>
            </a:pPr>
            <a:r>
              <a:rPr lang="en-US" sz="1800" b="1" dirty="0" smtClean="0">
                <a:cs typeface="Arial" charset="0"/>
              </a:rPr>
              <a:t> </a:t>
            </a:r>
            <a:r>
              <a:rPr lang="en-US" sz="1800" b="1" dirty="0" smtClean="0">
                <a:latin typeface="Arial" charset="0"/>
                <a:cs typeface="Arial" charset="0"/>
              </a:rPr>
              <a:t>                     </a:t>
            </a:r>
            <a:r>
              <a:rPr lang="en-US" sz="1800" dirty="0">
                <a:latin typeface="Arial" charset="0"/>
                <a:cs typeface="Arial" charset="0"/>
              </a:rPr>
              <a:t> </a:t>
            </a:r>
            <a:r>
              <a:rPr lang="en-US" sz="1800" dirty="0" smtClean="0">
                <a:latin typeface="Arial" charset="0"/>
                <a:cs typeface="Arial" charset="0"/>
              </a:rPr>
              <a:t> </a:t>
            </a:r>
            <a:r>
              <a:rPr lang="en-US" sz="1800" dirty="0">
                <a:latin typeface="Arial" charset="0"/>
                <a:cs typeface="Arial" charset="0"/>
              </a:rPr>
              <a:t> </a:t>
            </a:r>
            <a:r>
              <a:rPr lang="en-US" sz="1800" b="1" dirty="0" smtClean="0">
                <a:latin typeface="Arial" charset="0"/>
                <a:cs typeface="Arial" charset="0"/>
              </a:rPr>
              <a:t>---------------                   ----  +   L	</a:t>
            </a:r>
          </a:p>
          <a:p>
            <a:pPr eaLnBrk="1" hangingPunct="1">
              <a:buFontTx/>
              <a:buNone/>
            </a:pPr>
            <a:r>
              <a:rPr lang="en-US" sz="1800" b="1" dirty="0" smtClean="0">
                <a:latin typeface="Arial" charset="0"/>
                <a:cs typeface="Arial" charset="0"/>
              </a:rPr>
              <a:t>                                R                             v</a:t>
            </a:r>
            <a:endParaRPr lang="en-US" sz="1800" b="1" dirty="0" smtClean="0">
              <a:cs typeface="Times New Roman" pitchFamily="18" charset="0"/>
            </a:endParaRPr>
          </a:p>
          <a:p>
            <a:pPr eaLnBrk="1" hangingPunct="1">
              <a:buFontTx/>
              <a:buNone/>
            </a:pPr>
            <a:r>
              <a:rPr lang="en-US" sz="1800" b="1" dirty="0" smtClean="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p:txBody>
      </p:sp>
      <p:sp>
        <p:nvSpPr>
          <p:cNvPr id="23558" name="Rectangle 4"/>
          <p:cNvSpPr>
            <a:spLocks noChangeArrowheads="1"/>
          </p:cNvSpPr>
          <p:nvPr/>
        </p:nvSpPr>
        <p:spPr bwMode="auto">
          <a:xfrm>
            <a:off x="3036168" y="4221088"/>
            <a:ext cx="3048000" cy="1371600"/>
          </a:xfrm>
          <a:prstGeom prst="rect">
            <a:avLst/>
          </a:prstGeom>
          <a:solidFill>
            <a:schemeClr val="bg1"/>
          </a:solidFill>
          <a:ln w="25400">
            <a:solidFill>
              <a:srgbClr val="0000FF"/>
            </a:solidFill>
            <a:miter lim="800000"/>
            <a:headEnd/>
            <a:tailEnd/>
          </a:ln>
        </p:spPr>
        <p:txBody>
          <a:bodyPr wrap="none" anchor="ctr"/>
          <a:lstStyle/>
          <a:p>
            <a:pPr>
              <a:spcBef>
                <a:spcPct val="20000"/>
              </a:spcBef>
            </a:pPr>
            <a:endParaRPr lang="en-US" sz="1800" dirty="0">
              <a:solidFill>
                <a:schemeClr val="tx1"/>
              </a:solidFill>
              <a:latin typeface="Arial" charset="0"/>
              <a:cs typeface="Arial" charset="0"/>
            </a:endParaRPr>
          </a:p>
          <a:p>
            <a:pPr>
              <a:spcBef>
                <a:spcPct val="20000"/>
              </a:spcBef>
            </a:pPr>
            <a:r>
              <a:rPr lang="en-US" sz="1800" dirty="0">
                <a:solidFill>
                  <a:schemeClr val="tx1"/>
                </a:solidFill>
                <a:latin typeface="Arial" charset="0"/>
                <a:cs typeface="Arial" charset="0"/>
              </a:rPr>
              <a:t>                        </a:t>
            </a:r>
            <a:r>
              <a:rPr lang="en-US" sz="1800" b="1" dirty="0">
                <a:solidFill>
                  <a:schemeClr val="accent2"/>
                </a:solidFill>
                <a:latin typeface="Arial" charset="0"/>
                <a:cs typeface="Arial" charset="0"/>
              </a:rPr>
              <a:t>1</a:t>
            </a:r>
          </a:p>
          <a:p>
            <a:pPr>
              <a:spcBef>
                <a:spcPct val="20000"/>
              </a:spcBef>
            </a:pPr>
            <a:r>
              <a:rPr lang="en-US" sz="1800" b="1" dirty="0">
                <a:solidFill>
                  <a:schemeClr val="accent2"/>
                </a:solidFill>
                <a:latin typeface="Arial" charset="0"/>
                <a:cs typeface="Arial" charset="0"/>
              </a:rPr>
              <a:t> max. </a:t>
            </a:r>
            <a:r>
              <a:rPr lang="en-US" sz="1800" b="1" dirty="0" err="1">
                <a:solidFill>
                  <a:schemeClr val="accent2"/>
                </a:solidFill>
                <a:latin typeface="Arial" charset="0"/>
                <a:cs typeface="Arial" charset="0"/>
              </a:rPr>
              <a:t>Util</a:t>
            </a:r>
            <a:r>
              <a:rPr lang="en-US" sz="1800" b="1" dirty="0">
                <a:solidFill>
                  <a:schemeClr val="accent2"/>
                </a:solidFill>
                <a:latin typeface="Arial" charset="0"/>
                <a:cs typeface="Arial" charset="0"/>
              </a:rPr>
              <a:t>     =   ---------</a:t>
            </a:r>
            <a:endParaRPr lang="en-US" sz="1800" b="1" dirty="0">
              <a:solidFill>
                <a:schemeClr val="accent2"/>
              </a:solidFill>
            </a:endParaRPr>
          </a:p>
          <a:p>
            <a:pPr>
              <a:spcBef>
                <a:spcPct val="20000"/>
              </a:spcBef>
            </a:pPr>
            <a:r>
              <a:rPr lang="en-US" sz="1800" b="1" dirty="0">
                <a:solidFill>
                  <a:schemeClr val="accent2"/>
                </a:solidFill>
                <a:latin typeface="Arial" charset="0"/>
                <a:cs typeface="Arial" charset="0"/>
              </a:rPr>
              <a:t>	           1  +  a</a:t>
            </a:r>
            <a:endParaRPr lang="en-US" sz="1800" b="1" dirty="0">
              <a:solidFill>
                <a:schemeClr val="accent2"/>
              </a:solidFill>
            </a:endParaRPr>
          </a:p>
          <a:p>
            <a:endParaRPr lang="en-US" sz="2400" dirty="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520124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t =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d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smtClean="0">
                <a:solidFill>
                  <a:srgbClr val="800000"/>
                </a:solidFill>
              </a:rPr>
              <a:t>B transmits before</a:t>
            </a:r>
          </a:p>
          <a:p>
            <a:pPr algn="l" eaLnBrk="0" hangingPunct="0"/>
            <a:r>
              <a:rPr lang="en-US" sz="1800" b="1" dirty="0" smtClean="0">
                <a:solidFill>
                  <a:srgbClr val="800000"/>
                </a:solidFill>
              </a:rPr>
              <a:t>t </a:t>
            </a:r>
            <a:r>
              <a:rPr lang="en-US" sz="1800" b="1" dirty="0">
                <a:solidFill>
                  <a:srgbClr val="800000"/>
                </a:solidFill>
              </a:rPr>
              <a:t>= </a:t>
            </a:r>
            <a:r>
              <a:rPr lang="en-US" sz="1800" b="1" dirty="0" err="1">
                <a:solidFill>
                  <a:srgbClr val="800000"/>
                </a:solidFill>
              </a:rPr>
              <a:t>t</a:t>
            </a:r>
            <a:r>
              <a:rPr lang="en-US" sz="1800" b="1" baseline="-25000" dirty="0" err="1">
                <a:solidFill>
                  <a:srgbClr val="800000"/>
                </a:solidFill>
              </a:rPr>
              <a:t>prop</a:t>
            </a:r>
            <a:r>
              <a:rPr lang="en-US" sz="1800" b="1" baseline="-25000" dirty="0">
                <a:solidFill>
                  <a:srgbClr val="800000"/>
                </a:solidFill>
              </a:rPr>
              <a:t> </a:t>
            </a:r>
            <a:endParaRPr lang="en-US" sz="1800" b="1" dirty="0">
              <a:solidFill>
                <a:srgbClr val="800000"/>
              </a:solidFill>
            </a:endParaRPr>
          </a:p>
          <a:p>
            <a:pPr algn="l" eaLnBrk="0" hangingPunct="0"/>
            <a:r>
              <a:rPr lang="en-US" sz="1800" b="1" dirty="0" smtClean="0">
                <a:solidFill>
                  <a:srgbClr val="800000"/>
                </a:solidFill>
              </a:rPr>
              <a:t>and </a:t>
            </a:r>
            <a:r>
              <a:rPr lang="en-US" sz="1800" b="1" dirty="0">
                <a:solidFill>
                  <a:srgbClr val="800000"/>
                </a:solidFill>
              </a:rPr>
              <a:t>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dirty="0">
                <a:solidFill>
                  <a:srgbClr val="800000"/>
                </a:solidFill>
              </a:rPr>
              <a:t>t = 2 </a:t>
            </a:r>
            <a:r>
              <a:rPr lang="en-US" sz="1800" b="1" dirty="0" err="1">
                <a:solidFill>
                  <a:srgbClr val="800000"/>
                </a:solidFill>
              </a:rPr>
              <a:t>t</a:t>
            </a:r>
            <a:r>
              <a:rPr lang="en-US" sz="1800" b="1" baseline="-25000" dirty="0" err="1">
                <a:solidFill>
                  <a:srgbClr val="800000"/>
                </a:solidFill>
              </a:rPr>
              <a:t>prop</a:t>
            </a:r>
            <a:endParaRPr lang="en-US" sz="1800" b="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err="1" smtClean="0">
                <a:solidFill>
                  <a:srgbClr val="0033CC"/>
                </a:solidFill>
              </a:rPr>
              <a:t>t</a:t>
            </a:r>
            <a:r>
              <a:rPr lang="en-US" sz="2000" b="1" baseline="-25000" dirty="0" err="1" smtClean="0">
                <a:solidFill>
                  <a:srgbClr val="0033CC"/>
                </a:solidFill>
              </a:rPr>
              <a:t>prop</a:t>
            </a:r>
            <a:r>
              <a:rPr lang="en-US" sz="2000" b="1" dirty="0" smtClean="0">
                <a:solidFill>
                  <a:srgbClr val="0033CC"/>
                </a:solidFill>
              </a:rPr>
              <a:t> </a:t>
            </a:r>
            <a:r>
              <a:rPr lang="en-US" sz="2000" b="1" dirty="0">
                <a:solidFill>
                  <a:srgbClr val="0033CC"/>
                </a:solidFill>
              </a:rPr>
              <a:t>= d / </a:t>
            </a:r>
            <a:r>
              <a:rPr lang="en-US" sz="2000" b="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299909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90" grpId="0"/>
      <p:bldP spid="246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Outline</a:t>
            </a:r>
            <a:endParaRPr lang="en-US" dirty="0"/>
          </a:p>
        </p:txBody>
      </p:sp>
      <p:sp>
        <p:nvSpPr>
          <p:cNvPr id="3" name="Content Placeholder 2"/>
          <p:cNvSpPr>
            <a:spLocks noGrp="1"/>
          </p:cNvSpPr>
          <p:nvPr>
            <p:ph idx="1"/>
          </p:nvPr>
        </p:nvSpPr>
        <p:spPr>
          <a:xfrm>
            <a:off x="457200" y="1268760"/>
            <a:ext cx="8229600" cy="4800600"/>
          </a:xfrm>
        </p:spPr>
        <p:txBody>
          <a:bodyPr/>
          <a:lstStyle/>
          <a:p>
            <a:r>
              <a:rPr lang="en-US" dirty="0" smtClean="0"/>
              <a:t>Channel Allocation Problem</a:t>
            </a:r>
          </a:p>
          <a:p>
            <a:r>
              <a:rPr lang="en-US" dirty="0" smtClean="0"/>
              <a:t>Relative Propagation Time</a:t>
            </a:r>
          </a:p>
          <a:p>
            <a:r>
              <a:rPr lang="en-US" dirty="0" smtClean="0"/>
              <a:t>LAN Utilization Upper Bound</a:t>
            </a:r>
          </a:p>
          <a:p>
            <a:r>
              <a:rPr lang="en-US" dirty="0" smtClean="0"/>
              <a:t>Multiple Access Protocols</a:t>
            </a:r>
          </a:p>
          <a:p>
            <a:pPr lvl="1"/>
            <a:r>
              <a:rPr lang="en-US" dirty="0" smtClean="0"/>
              <a:t>TDMA, FDMA</a:t>
            </a:r>
          </a:p>
          <a:p>
            <a:pPr lvl="1"/>
            <a:r>
              <a:rPr lang="en-US" dirty="0" smtClean="0"/>
              <a:t>Aloha, Slotted Aloha</a:t>
            </a:r>
          </a:p>
          <a:p>
            <a:pPr lvl="1"/>
            <a:r>
              <a:rPr lang="en-US" dirty="0" smtClean="0"/>
              <a:t>CSMA (non-persistent, 1-persistent,</a:t>
            </a:r>
          </a:p>
          <a:p>
            <a:pPr marL="457200" lvl="1" indent="0">
              <a:buNone/>
            </a:pPr>
            <a:r>
              <a:rPr lang="en-US" dirty="0"/>
              <a:t> </a:t>
            </a:r>
            <a:r>
              <a:rPr lang="en-US" dirty="0" smtClean="0"/>
              <a:t> p-persistent), CSMA/CD</a:t>
            </a:r>
          </a:p>
          <a:p>
            <a:pPr lvl="1"/>
            <a:r>
              <a:rPr lang="en-US" dirty="0" smtClean="0"/>
              <a:t>Performance Results</a:t>
            </a:r>
          </a:p>
          <a:p>
            <a:endParaRPr lang="en-US" dirty="0" smtClean="0"/>
          </a:p>
          <a:p>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16112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44624"/>
            <a:ext cx="7772400" cy="914400"/>
          </a:xfrm>
        </p:spPr>
        <p:txBody>
          <a:bodyPr/>
          <a:lstStyle/>
          <a:p>
            <a:pPr eaLnBrk="1" hangingPunct="1">
              <a:defRPr/>
            </a:pPr>
            <a:r>
              <a:rPr lang="en-US" sz="3600" dirty="0" smtClean="0"/>
              <a:t>LAN Design Performance Issues</a:t>
            </a:r>
          </a:p>
        </p:txBody>
      </p:sp>
      <p:sp>
        <p:nvSpPr>
          <p:cNvPr id="25605" name="Rectangle 3"/>
          <p:cNvSpPr>
            <a:spLocks noGrp="1" noChangeArrowheads="1"/>
          </p:cNvSpPr>
          <p:nvPr>
            <p:ph type="body" idx="1"/>
          </p:nvPr>
        </p:nvSpPr>
        <p:spPr>
          <a:xfrm>
            <a:off x="107504" y="1148680"/>
            <a:ext cx="9036496" cy="4800600"/>
          </a:xfrm>
        </p:spPr>
        <p:txBody>
          <a:bodyPr/>
          <a:lstStyle/>
          <a:p>
            <a:pPr eaLnBrk="1" hangingPunct="1">
              <a:lnSpc>
                <a:spcPct val="90000"/>
              </a:lnSpc>
              <a:buFontTx/>
              <a:buNone/>
            </a:pPr>
            <a:r>
              <a:rPr lang="en-US" sz="2800" b="1" i="1" dirty="0" smtClean="0">
                <a:solidFill>
                  <a:srgbClr val="3366FF"/>
                </a:solidFill>
              </a:rPr>
              <a:t>For broadcast LANs what factors under the designer’s control affect LAN performance?</a:t>
            </a:r>
          </a:p>
          <a:p>
            <a:pPr eaLnBrk="1" hangingPunct="1">
              <a:lnSpc>
                <a:spcPct val="90000"/>
              </a:lnSpc>
              <a:buFontTx/>
              <a:buNone/>
            </a:pPr>
            <a:endParaRPr lang="en-US" sz="2800" b="1" i="1" dirty="0" smtClean="0">
              <a:solidFill>
                <a:srgbClr val="3366FF"/>
              </a:solidFill>
            </a:endParaRPr>
          </a:p>
          <a:p>
            <a:pPr eaLnBrk="1" hangingPunct="1">
              <a:lnSpc>
                <a:spcPct val="90000"/>
              </a:lnSpc>
            </a:pPr>
            <a:r>
              <a:rPr lang="en-US" sz="2800" dirty="0" smtClean="0"/>
              <a:t>Capacity       </a:t>
            </a:r>
            <a:r>
              <a:rPr lang="en-US" sz="2800" dirty="0" smtClean="0">
                <a:solidFill>
                  <a:srgbClr val="800000"/>
                </a:solidFill>
              </a:rPr>
              <a:t>{function of media}</a:t>
            </a:r>
          </a:p>
          <a:p>
            <a:pPr eaLnBrk="1" hangingPunct="1">
              <a:lnSpc>
                <a:spcPct val="90000"/>
              </a:lnSpc>
            </a:pPr>
            <a:r>
              <a:rPr lang="en-US" sz="2800" dirty="0" smtClean="0"/>
              <a:t>Propagation delay </a:t>
            </a:r>
            <a:r>
              <a:rPr lang="en-US" sz="2800" dirty="0" smtClean="0">
                <a:solidFill>
                  <a:srgbClr val="800000"/>
                </a:solidFill>
              </a:rPr>
              <a:t>{function of media, distance}</a:t>
            </a:r>
          </a:p>
          <a:p>
            <a:pPr eaLnBrk="1" hangingPunct="1">
              <a:lnSpc>
                <a:spcPct val="90000"/>
              </a:lnSpc>
            </a:pPr>
            <a:r>
              <a:rPr lang="en-US" sz="2800" dirty="0" smtClean="0"/>
              <a:t>Bits /frame (frame size)</a:t>
            </a:r>
          </a:p>
          <a:p>
            <a:pPr eaLnBrk="1" hangingPunct="1">
              <a:lnSpc>
                <a:spcPct val="90000"/>
              </a:lnSpc>
            </a:pPr>
            <a:r>
              <a:rPr lang="en-US" sz="2800" dirty="0" smtClean="0"/>
              <a:t>MAC protocol</a:t>
            </a:r>
          </a:p>
          <a:p>
            <a:pPr eaLnBrk="1" hangingPunct="1">
              <a:lnSpc>
                <a:spcPct val="90000"/>
              </a:lnSpc>
            </a:pPr>
            <a:r>
              <a:rPr lang="en-US" sz="2800" dirty="0" smtClean="0"/>
              <a:t>Offered load </a:t>
            </a:r>
            <a:r>
              <a:rPr lang="en-US" sz="2800" dirty="0">
                <a:solidFill>
                  <a:srgbClr val="800000"/>
                </a:solidFill>
              </a:rPr>
              <a:t>{</a:t>
            </a:r>
            <a:r>
              <a:rPr lang="en-US" sz="2800" dirty="0" smtClean="0">
                <a:solidFill>
                  <a:srgbClr val="800000"/>
                </a:solidFill>
              </a:rPr>
              <a:t>depends on retransmission scheme}</a:t>
            </a:r>
          </a:p>
          <a:p>
            <a:pPr eaLnBrk="1" hangingPunct="1">
              <a:lnSpc>
                <a:spcPct val="90000"/>
              </a:lnSpc>
            </a:pPr>
            <a:r>
              <a:rPr lang="en-US" sz="2800" dirty="0" smtClean="0"/>
              <a:t>Number of stations</a:t>
            </a:r>
          </a:p>
          <a:p>
            <a:pPr eaLnBrk="1" hangingPunct="1">
              <a:lnSpc>
                <a:spcPct val="90000"/>
              </a:lnSpc>
            </a:pPr>
            <a:r>
              <a:rPr lang="en-US" sz="2800" dirty="0" smtClean="0"/>
              <a:t>Bit error rate  </a:t>
            </a:r>
            <a:r>
              <a:rPr lang="en-US" sz="2800" dirty="0">
                <a:solidFill>
                  <a:srgbClr val="800000"/>
                </a:solidFill>
              </a:rPr>
              <a:t>{function of media}</a:t>
            </a:r>
          </a:p>
          <a:p>
            <a:pPr eaLnBrk="1" hangingPunct="1">
              <a:lnSpc>
                <a:spcPct val="90000"/>
              </a:lnSpc>
            </a:pP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414695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384"/>
            <a:ext cx="8785225" cy="1080120"/>
          </a:xfrm>
        </p:spPr>
        <p:txBody>
          <a:bodyPr/>
          <a:lstStyle/>
          <a:p>
            <a:pPr>
              <a:defRPr/>
            </a:pP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Typical </a:t>
            </a:r>
            <a:r>
              <a:rPr lang="en-US" sz="3600" dirty="0">
                <a:effectLst>
                  <a:outerShdw blurRad="38100" dist="38100" dir="2700000" algn="tl">
                    <a:srgbClr val="000000">
                      <a:alpha val="43137"/>
                    </a:srgbClr>
                  </a:outerShdw>
                </a:effectLst>
              </a:rPr>
              <a:t>Frame Delay versus</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Throughput Performance</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6" name="Line 2"/>
          <p:cNvSpPr>
            <a:spLocks noChangeShapeType="1"/>
          </p:cNvSpPr>
          <p:nvPr/>
        </p:nvSpPr>
        <p:spPr bwMode="auto">
          <a:xfrm>
            <a:off x="1958975" y="5453170"/>
            <a:ext cx="5557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3"/>
          <p:cNvSpPr>
            <a:spLocks noChangeShapeType="1"/>
          </p:cNvSpPr>
          <p:nvPr/>
        </p:nvSpPr>
        <p:spPr bwMode="auto">
          <a:xfrm flipV="1">
            <a:off x="1970088" y="1686032"/>
            <a:ext cx="11112" cy="3756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4"/>
          <p:cNvSpPr txBox="1">
            <a:spLocks noChangeArrowheads="1"/>
          </p:cNvSpPr>
          <p:nvPr/>
        </p:nvSpPr>
        <p:spPr bwMode="auto">
          <a:xfrm rot="-5400000">
            <a:off x="396997"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9" name="Text Box 5"/>
          <p:cNvSpPr txBox="1">
            <a:spLocks noChangeArrowheads="1"/>
          </p:cNvSpPr>
          <p:nvPr/>
        </p:nvSpPr>
        <p:spPr bwMode="auto">
          <a:xfrm>
            <a:off x="2915816" y="5661248"/>
            <a:ext cx="2144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
        <p:nvSpPr>
          <p:cNvPr id="10" name="Text Box 6"/>
          <p:cNvSpPr txBox="1">
            <a:spLocks noChangeArrowheads="1"/>
          </p:cNvSpPr>
          <p:nvPr/>
        </p:nvSpPr>
        <p:spPr bwMode="auto">
          <a:xfrm>
            <a:off x="1381427" y="1156682"/>
            <a:ext cx="1382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dirty="0">
                <a:solidFill>
                  <a:schemeClr val="tx1"/>
                </a:solidFill>
                <a:latin typeface="+mn-lt"/>
              </a:rPr>
              <a:t>E[T]/E[X]</a:t>
            </a:r>
            <a:endParaRPr lang="en-US" sz="2000" b="0" dirty="0">
              <a:solidFill>
                <a:schemeClr val="tx1"/>
              </a:solidFill>
              <a:latin typeface="+mn-lt"/>
            </a:endParaRPr>
          </a:p>
        </p:txBody>
      </p:sp>
      <p:sp>
        <p:nvSpPr>
          <p:cNvPr id="11" name="Text Box 7"/>
          <p:cNvSpPr txBox="1">
            <a:spLocks noChangeArrowheads="1"/>
          </p:cNvSpPr>
          <p:nvPr/>
        </p:nvSpPr>
        <p:spPr bwMode="auto">
          <a:xfrm>
            <a:off x="7591425" y="5299182"/>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Symbol" pitchFamily="18" charset="2"/>
              </a:rPr>
              <a:t>r</a:t>
            </a:r>
          </a:p>
        </p:txBody>
      </p:sp>
      <p:sp>
        <p:nvSpPr>
          <p:cNvPr id="12" name="Text Box 8"/>
          <p:cNvSpPr txBox="1">
            <a:spLocks noChangeArrowheads="1"/>
          </p:cNvSpPr>
          <p:nvPr/>
        </p:nvSpPr>
        <p:spPr bwMode="auto">
          <a:xfrm>
            <a:off x="6017592" y="5408389"/>
            <a:ext cx="71464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err="1">
                <a:solidFill>
                  <a:schemeClr val="tx1"/>
                </a:solidFill>
                <a:latin typeface="Symbol" pitchFamily="18" charset="2"/>
              </a:rPr>
              <a:t>r</a:t>
            </a:r>
            <a:r>
              <a:rPr lang="en-US" sz="2000" baseline="-25000" dirty="0" err="1">
                <a:solidFill>
                  <a:schemeClr val="tx1"/>
                </a:solidFill>
              </a:rPr>
              <a:t>max</a:t>
            </a:r>
            <a:endParaRPr lang="en-US" sz="2000" dirty="0">
              <a:solidFill>
                <a:schemeClr val="tx1"/>
              </a:solidFill>
              <a:latin typeface="Symbol" pitchFamily="18" charset="2"/>
            </a:endParaRPr>
          </a:p>
        </p:txBody>
      </p:sp>
      <p:sp>
        <p:nvSpPr>
          <p:cNvPr id="13" name="Text Box 9"/>
          <p:cNvSpPr txBox="1">
            <a:spLocks noChangeArrowheads="1"/>
          </p:cNvSpPr>
          <p:nvPr/>
        </p:nvSpPr>
        <p:spPr bwMode="auto">
          <a:xfrm>
            <a:off x="6858000" y="55023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rPr>
              <a:t>1</a:t>
            </a:r>
          </a:p>
        </p:txBody>
      </p:sp>
      <p:sp>
        <p:nvSpPr>
          <p:cNvPr id="14" name="Line 11"/>
          <p:cNvSpPr>
            <a:spLocks noChangeShapeType="1"/>
          </p:cNvSpPr>
          <p:nvPr/>
        </p:nvSpPr>
        <p:spPr bwMode="auto">
          <a:xfrm flipV="1">
            <a:off x="6332538" y="1505057"/>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12"/>
          <p:cNvSpPr>
            <a:spLocks/>
          </p:cNvSpPr>
          <p:nvPr/>
        </p:nvSpPr>
        <p:spPr bwMode="auto">
          <a:xfrm>
            <a:off x="1981200" y="1544745"/>
            <a:ext cx="4102100" cy="3530600"/>
          </a:xfrm>
          <a:custGeom>
            <a:avLst/>
            <a:gdLst>
              <a:gd name="T0" fmla="*/ 0 w 2584"/>
              <a:gd name="T1" fmla="*/ 2147483647 h 2224"/>
              <a:gd name="T2" fmla="*/ 2147483647 w 2584"/>
              <a:gd name="T3" fmla="*/ 2147483647 h 2224"/>
              <a:gd name="T4" fmla="*/ 2147483647 w 2584"/>
              <a:gd name="T5" fmla="*/ 2147483647 h 2224"/>
              <a:gd name="T6" fmla="*/ 2147483647 w 2584"/>
              <a:gd name="T7" fmla="*/ 0 h 2224"/>
              <a:gd name="T8" fmla="*/ 0 60000 65536"/>
              <a:gd name="T9" fmla="*/ 0 60000 65536"/>
              <a:gd name="T10" fmla="*/ 0 60000 65536"/>
              <a:gd name="T11" fmla="*/ 0 60000 65536"/>
              <a:gd name="T12" fmla="*/ 0 w 2584"/>
              <a:gd name="T13" fmla="*/ 0 h 2224"/>
              <a:gd name="T14" fmla="*/ 2584 w 2584"/>
              <a:gd name="T15" fmla="*/ 2224 h 2224"/>
            </a:gdLst>
            <a:ahLst/>
            <a:cxnLst>
              <a:cxn ang="T8">
                <a:pos x="T0" y="T1"/>
              </a:cxn>
              <a:cxn ang="T9">
                <a:pos x="T2" y="T3"/>
              </a:cxn>
              <a:cxn ang="T10">
                <a:pos x="T4" y="T5"/>
              </a:cxn>
              <a:cxn ang="T11">
                <a:pos x="T6" y="T7"/>
              </a:cxn>
            </a:cxnLst>
            <a:rect l="T12" t="T13" r="T14" b="T15"/>
            <a:pathLst>
              <a:path w="2584" h="2224">
                <a:moveTo>
                  <a:pt x="0" y="2216"/>
                </a:moveTo>
                <a:cubicBezTo>
                  <a:pt x="261" y="2197"/>
                  <a:pt x="1195" y="2224"/>
                  <a:pt x="1567" y="2103"/>
                </a:cubicBezTo>
                <a:cubicBezTo>
                  <a:pt x="1939" y="1982"/>
                  <a:pt x="2061" y="1839"/>
                  <a:pt x="2231" y="1489"/>
                </a:cubicBezTo>
                <a:cubicBezTo>
                  <a:pt x="2401" y="1139"/>
                  <a:pt x="2526" y="249"/>
                  <a:pt x="2584" y="0"/>
                </a:cubicBez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13"/>
          <p:cNvSpPr txBox="1">
            <a:spLocks noChangeArrowheads="1"/>
          </p:cNvSpPr>
          <p:nvPr/>
        </p:nvSpPr>
        <p:spPr bwMode="auto">
          <a:xfrm>
            <a:off x="1598613" y="48927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17" name="Line 11"/>
          <p:cNvSpPr>
            <a:spLocks noChangeShapeType="1"/>
          </p:cNvSpPr>
          <p:nvPr/>
        </p:nvSpPr>
        <p:spPr bwMode="auto">
          <a:xfrm flipV="1">
            <a:off x="7020272" y="1484784"/>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17"/>
          <p:cNvSpPr/>
          <p:nvPr/>
        </p:nvSpPr>
        <p:spPr bwMode="auto">
          <a:xfrm>
            <a:off x="2339752" y="2996952"/>
            <a:ext cx="1706488"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Comic Sans MS" pitchFamily="66" charset="0"/>
              </a:rPr>
              <a:t>M/M/1</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err="1">
                <a:solidFill>
                  <a:srgbClr val="0033CC"/>
                </a:solidFill>
              </a:rPr>
              <a:t>q</a:t>
            </a:r>
            <a:r>
              <a:rPr lang="en-US" sz="1800" dirty="0" err="1" smtClean="0">
                <a:solidFill>
                  <a:srgbClr val="0033CC"/>
                </a:solidFill>
              </a:rPr>
              <a:t>ueueing</a:t>
            </a:r>
            <a:r>
              <a:rPr lang="en-US" sz="1800" dirty="0" smtClean="0">
                <a:solidFill>
                  <a:srgbClr val="0033CC"/>
                </a:solidFill>
              </a:rPr>
              <a:t> result</a:t>
            </a:r>
            <a:endParaRPr kumimoji="0" lang="en-US" sz="1800" b="0" i="0" u="none" strike="noStrike" cap="none" normalizeH="0" baseline="0" dirty="0" smtClean="0">
              <a:ln>
                <a:noFill/>
              </a:ln>
              <a:solidFill>
                <a:srgbClr val="0033CC"/>
              </a:solidFill>
              <a:effectLst/>
            </a:endParaRPr>
          </a:p>
        </p:txBody>
      </p:sp>
      <p:cxnSp>
        <p:nvCxnSpPr>
          <p:cNvPr id="19" name="Straight Arrow Connector 18"/>
          <p:cNvCxnSpPr>
            <a:stCxn id="18" idx="3"/>
          </p:cNvCxnSpPr>
          <p:nvPr/>
        </p:nvCxnSpPr>
        <p:spPr bwMode="auto">
          <a:xfrm>
            <a:off x="4046240" y="3454152"/>
            <a:ext cx="1134554" cy="736397"/>
          </a:xfrm>
          <a:prstGeom prst="straightConnector1">
            <a:avLst/>
          </a:prstGeom>
          <a:noFill/>
          <a:ln w="25400" cap="flat" cmpd="sng" algn="ctr">
            <a:solidFill>
              <a:srgbClr val="0033CC"/>
            </a:solidFill>
            <a:prstDash val="solid"/>
            <a:round/>
            <a:headEnd type="none" w="med" len="med"/>
            <a:tailEnd type="arrow"/>
          </a:ln>
          <a:effectLst/>
        </p:spPr>
      </p:cxnSp>
      <p:sp>
        <p:nvSpPr>
          <p:cNvPr id="20"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0524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4624"/>
            <a:ext cx="8785225" cy="1368152"/>
          </a:xfrm>
        </p:spPr>
        <p:txBody>
          <a:bodyPr/>
          <a:lstStyle/>
          <a:p>
            <a:pPr>
              <a:defRPr/>
            </a:pPr>
            <a:r>
              <a:rPr lang="en-US" sz="3600" dirty="0">
                <a:effectLst>
                  <a:outerShdw blurRad="38100" dist="38100" dir="2700000" algn="tl">
                    <a:srgbClr val="000000">
                      <a:alpha val="43137"/>
                    </a:srgbClr>
                  </a:outerShdw>
                </a:effectLst>
              </a:rPr>
              <a:t>Delay-Throughput Performance</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Dependence on a</a:t>
            </a: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endParaRPr lang="en-US" sz="32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6" name="Line 2"/>
          <p:cNvSpPr>
            <a:spLocks noChangeShapeType="1"/>
          </p:cNvSpPr>
          <p:nvPr/>
        </p:nvSpPr>
        <p:spPr bwMode="auto">
          <a:xfrm>
            <a:off x="1973263" y="5340350"/>
            <a:ext cx="55578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3"/>
          <p:cNvSpPr>
            <a:spLocks noChangeShapeType="1"/>
          </p:cNvSpPr>
          <p:nvPr/>
        </p:nvSpPr>
        <p:spPr bwMode="auto">
          <a:xfrm flipH="1" flipV="1">
            <a:off x="1981200" y="1612900"/>
            <a:ext cx="3175" cy="37163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6"/>
          <p:cNvSpPr txBox="1">
            <a:spLocks noChangeArrowheads="1"/>
          </p:cNvSpPr>
          <p:nvPr/>
        </p:nvSpPr>
        <p:spPr bwMode="auto">
          <a:xfrm>
            <a:off x="1458913" y="1063625"/>
            <a:ext cx="125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E[T]/E[X]</a:t>
            </a:r>
          </a:p>
        </p:txBody>
      </p:sp>
      <p:sp>
        <p:nvSpPr>
          <p:cNvPr id="9" name="Text Box 7"/>
          <p:cNvSpPr txBox="1">
            <a:spLocks noChangeArrowheads="1"/>
          </p:cNvSpPr>
          <p:nvPr/>
        </p:nvSpPr>
        <p:spPr bwMode="auto">
          <a:xfrm>
            <a:off x="7605713" y="5186363"/>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p>
        </p:txBody>
      </p:sp>
      <p:sp>
        <p:nvSpPr>
          <p:cNvPr id="10" name="Text Box 8"/>
          <p:cNvSpPr txBox="1">
            <a:spLocks noChangeArrowheads="1"/>
          </p:cNvSpPr>
          <p:nvPr/>
        </p:nvSpPr>
        <p:spPr bwMode="auto">
          <a:xfrm>
            <a:off x="6190580" y="5301208"/>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dirty="0" err="1">
                <a:solidFill>
                  <a:schemeClr val="tx1"/>
                </a:solidFill>
                <a:latin typeface="Symbol" pitchFamily="18" charset="2"/>
              </a:rPr>
              <a:t>r</a:t>
            </a:r>
            <a:r>
              <a:rPr lang="en-US" sz="2000" b="0" baseline="-25000" dirty="0" err="1">
                <a:solidFill>
                  <a:schemeClr val="tx1"/>
                </a:solidFill>
              </a:rPr>
              <a:t>max</a:t>
            </a:r>
            <a:endParaRPr lang="en-US" sz="2000" b="0" dirty="0">
              <a:solidFill>
                <a:schemeClr val="tx1"/>
              </a:solidFill>
              <a:latin typeface="Symbol" pitchFamily="18" charset="2"/>
            </a:endParaRPr>
          </a:p>
        </p:txBody>
      </p:sp>
      <p:sp>
        <p:nvSpPr>
          <p:cNvPr id="11" name="Text Box 9"/>
          <p:cNvSpPr txBox="1">
            <a:spLocks noChangeArrowheads="1"/>
          </p:cNvSpPr>
          <p:nvPr/>
        </p:nvSpPr>
        <p:spPr bwMode="auto">
          <a:xfrm>
            <a:off x="6872288" y="53895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12" name="Line 10"/>
          <p:cNvSpPr>
            <a:spLocks noChangeShapeType="1"/>
          </p:cNvSpPr>
          <p:nvPr/>
        </p:nvSpPr>
        <p:spPr bwMode="auto">
          <a:xfrm flipV="1">
            <a:off x="7016750" y="137318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flipV="1">
            <a:off x="6591300" y="139223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Freeform 12"/>
          <p:cNvSpPr>
            <a:spLocks/>
          </p:cNvSpPr>
          <p:nvPr/>
        </p:nvSpPr>
        <p:spPr bwMode="auto">
          <a:xfrm>
            <a:off x="1984375" y="1431925"/>
            <a:ext cx="4413250" cy="3529013"/>
          </a:xfrm>
          <a:custGeom>
            <a:avLst/>
            <a:gdLst>
              <a:gd name="T0" fmla="*/ 0 w 2780"/>
              <a:gd name="T1" fmla="*/ 2147483647 h 2223"/>
              <a:gd name="T2" fmla="*/ 2147483647 w 2780"/>
              <a:gd name="T3" fmla="*/ 2147483647 h 2223"/>
              <a:gd name="T4" fmla="*/ 2147483647 w 2780"/>
              <a:gd name="T5" fmla="*/ 2147483647 h 2223"/>
              <a:gd name="T6" fmla="*/ 2147483647 w 2780"/>
              <a:gd name="T7" fmla="*/ 0 h 2223"/>
              <a:gd name="T8" fmla="*/ 0 60000 65536"/>
              <a:gd name="T9" fmla="*/ 0 60000 65536"/>
              <a:gd name="T10" fmla="*/ 0 60000 65536"/>
              <a:gd name="T11" fmla="*/ 0 60000 65536"/>
              <a:gd name="T12" fmla="*/ 0 w 2780"/>
              <a:gd name="T13" fmla="*/ 0 h 2223"/>
              <a:gd name="T14" fmla="*/ 2780 w 2780"/>
              <a:gd name="T15" fmla="*/ 2223 h 2223"/>
            </a:gdLst>
            <a:ahLst/>
            <a:cxnLst>
              <a:cxn ang="T8">
                <a:pos x="T0" y="T1"/>
              </a:cxn>
              <a:cxn ang="T9">
                <a:pos x="T2" y="T3"/>
              </a:cxn>
              <a:cxn ang="T10">
                <a:pos x="T4" y="T5"/>
              </a:cxn>
              <a:cxn ang="T11">
                <a:pos x="T6" y="T7"/>
              </a:cxn>
            </a:cxnLst>
            <a:rect l="T12" t="T13" r="T14" b="T15"/>
            <a:pathLst>
              <a:path w="2780" h="2223">
                <a:moveTo>
                  <a:pt x="0" y="2208"/>
                </a:moveTo>
                <a:cubicBezTo>
                  <a:pt x="294" y="2189"/>
                  <a:pt x="1358" y="2223"/>
                  <a:pt x="1763" y="2103"/>
                </a:cubicBezTo>
                <a:cubicBezTo>
                  <a:pt x="2168" y="1983"/>
                  <a:pt x="2257" y="1839"/>
                  <a:pt x="2427" y="1489"/>
                </a:cubicBezTo>
                <a:cubicBezTo>
                  <a:pt x="2597" y="1139"/>
                  <a:pt x="2722" y="249"/>
                  <a:pt x="278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Text Box 13"/>
          <p:cNvSpPr txBox="1">
            <a:spLocks noChangeArrowheads="1"/>
          </p:cNvSpPr>
          <p:nvPr/>
        </p:nvSpPr>
        <p:spPr bwMode="auto">
          <a:xfrm>
            <a:off x="1612900" y="47799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16" name="Freeform 14"/>
          <p:cNvSpPr>
            <a:spLocks/>
          </p:cNvSpPr>
          <p:nvPr/>
        </p:nvSpPr>
        <p:spPr bwMode="auto">
          <a:xfrm>
            <a:off x="1981200" y="1384300"/>
            <a:ext cx="2514600" cy="3406775"/>
          </a:xfrm>
          <a:custGeom>
            <a:avLst/>
            <a:gdLst>
              <a:gd name="T0" fmla="*/ 0 w 1584"/>
              <a:gd name="T1" fmla="*/ 2147483647 h 2146"/>
              <a:gd name="T2" fmla="*/ 2147483647 w 1584"/>
              <a:gd name="T3" fmla="*/ 2147483647 h 2146"/>
              <a:gd name="T4" fmla="*/ 2147483647 w 1584"/>
              <a:gd name="T5" fmla="*/ 2147483647 h 2146"/>
              <a:gd name="T6" fmla="*/ 2147483647 w 1584"/>
              <a:gd name="T7" fmla="*/ 0 h 2146"/>
              <a:gd name="T8" fmla="*/ 0 60000 65536"/>
              <a:gd name="T9" fmla="*/ 0 60000 65536"/>
              <a:gd name="T10" fmla="*/ 0 60000 65536"/>
              <a:gd name="T11" fmla="*/ 0 60000 65536"/>
              <a:gd name="T12" fmla="*/ 0 w 1584"/>
              <a:gd name="T13" fmla="*/ 0 h 2146"/>
              <a:gd name="T14" fmla="*/ 1584 w 1584"/>
              <a:gd name="T15" fmla="*/ 2146 h 2146"/>
            </a:gdLst>
            <a:ahLst/>
            <a:cxnLst>
              <a:cxn ang="T8">
                <a:pos x="T0" y="T1"/>
              </a:cxn>
              <a:cxn ang="T9">
                <a:pos x="T2" y="T3"/>
              </a:cxn>
              <a:cxn ang="T10">
                <a:pos x="T4" y="T5"/>
              </a:cxn>
              <a:cxn ang="T11">
                <a:pos x="T6" y="T7"/>
              </a:cxn>
            </a:cxnLst>
            <a:rect l="T12" t="T13" r="T14" b="T15"/>
            <a:pathLst>
              <a:path w="1584" h="2146">
                <a:moveTo>
                  <a:pt x="0" y="2146"/>
                </a:moveTo>
                <a:cubicBezTo>
                  <a:pt x="173" y="2111"/>
                  <a:pt x="800" y="2069"/>
                  <a:pt x="1040" y="1935"/>
                </a:cubicBezTo>
                <a:cubicBezTo>
                  <a:pt x="1280" y="1801"/>
                  <a:pt x="1351" y="1664"/>
                  <a:pt x="1442" y="1342"/>
                </a:cubicBezTo>
                <a:cubicBezTo>
                  <a:pt x="1533" y="1020"/>
                  <a:pt x="1555" y="280"/>
                  <a:pt x="158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Line 15"/>
          <p:cNvSpPr>
            <a:spLocks noChangeShapeType="1"/>
          </p:cNvSpPr>
          <p:nvPr/>
        </p:nvSpPr>
        <p:spPr bwMode="auto">
          <a:xfrm flipV="1">
            <a:off x="4632325" y="1400175"/>
            <a:ext cx="0" cy="3944938"/>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16"/>
          <p:cNvSpPr txBox="1">
            <a:spLocks noChangeArrowheads="1"/>
          </p:cNvSpPr>
          <p:nvPr/>
        </p:nvSpPr>
        <p:spPr bwMode="auto">
          <a:xfrm>
            <a:off x="4343400" y="5380038"/>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r>
              <a:rPr lang="en-US" sz="2000" b="0">
                <a:solidFill>
                  <a:schemeClr val="tx1"/>
                </a:solidFill>
                <a:latin typeface="Symbol" pitchFamily="18" charset="2"/>
                <a:sym typeface="Symbol" pitchFamily="18" charset="2"/>
              </a:rPr>
              <a:t></a:t>
            </a:r>
            <a:r>
              <a:rPr lang="en-US" sz="2000" b="0" baseline="-25000">
                <a:solidFill>
                  <a:schemeClr val="tx1"/>
                </a:solidFill>
              </a:rPr>
              <a:t>max</a:t>
            </a:r>
            <a:endParaRPr lang="en-US" sz="2000" b="0">
              <a:solidFill>
                <a:schemeClr val="tx1"/>
              </a:solidFill>
              <a:latin typeface="Symbol" pitchFamily="18" charset="2"/>
            </a:endParaRPr>
          </a:p>
        </p:txBody>
      </p:sp>
      <p:sp>
        <p:nvSpPr>
          <p:cNvPr id="19" name="Text Box 17"/>
          <p:cNvSpPr txBox="1">
            <a:spLocks noChangeArrowheads="1"/>
          </p:cNvSpPr>
          <p:nvPr/>
        </p:nvSpPr>
        <p:spPr bwMode="auto">
          <a:xfrm>
            <a:off x="5819775" y="18478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p>
        </p:txBody>
      </p:sp>
      <p:sp>
        <p:nvSpPr>
          <p:cNvPr id="20" name="Text Box 18"/>
          <p:cNvSpPr txBox="1">
            <a:spLocks noChangeArrowheads="1"/>
          </p:cNvSpPr>
          <p:nvPr/>
        </p:nvSpPr>
        <p:spPr bwMode="auto">
          <a:xfrm>
            <a:off x="3919538" y="1889125"/>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a:t>
            </a:r>
            <a:endParaRPr lang="en-US" sz="2000" b="0" i="1">
              <a:solidFill>
                <a:schemeClr val="tx1"/>
              </a:solidFill>
            </a:endParaRPr>
          </a:p>
        </p:txBody>
      </p:sp>
      <p:sp>
        <p:nvSpPr>
          <p:cNvPr id="21" name="Text Box 19"/>
          <p:cNvSpPr txBox="1">
            <a:spLocks noChangeArrowheads="1"/>
          </p:cNvSpPr>
          <p:nvPr/>
        </p:nvSpPr>
        <p:spPr bwMode="auto">
          <a:xfrm>
            <a:off x="5033963" y="1292225"/>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 &gt; a</a:t>
            </a:r>
            <a:endParaRPr lang="en-US" sz="2000" b="0" i="1">
              <a:solidFill>
                <a:schemeClr val="tx1"/>
              </a:solidFill>
            </a:endParaRPr>
          </a:p>
        </p:txBody>
      </p:sp>
      <p:cxnSp>
        <p:nvCxnSpPr>
          <p:cNvPr id="22" name="Straight Arrow Connector 27"/>
          <p:cNvCxnSpPr>
            <a:cxnSpLocks noChangeShapeType="1"/>
          </p:cNvCxnSpPr>
          <p:nvPr/>
        </p:nvCxnSpPr>
        <p:spPr bwMode="auto">
          <a:xfrm>
            <a:off x="4357688" y="3214688"/>
            <a:ext cx="1571625" cy="1587"/>
          </a:xfrm>
          <a:prstGeom prst="straightConnector1">
            <a:avLst/>
          </a:prstGeom>
          <a:noFill/>
          <a:ln w="31750"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9"/>
          <p:cNvCxnSpPr>
            <a:cxnSpLocks noChangeShapeType="1"/>
          </p:cNvCxnSpPr>
          <p:nvPr/>
        </p:nvCxnSpPr>
        <p:spPr bwMode="auto">
          <a:xfrm>
            <a:off x="4429125" y="3143250"/>
            <a:ext cx="1500188" cy="71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4" name="Text Box 4"/>
          <p:cNvSpPr txBox="1">
            <a:spLocks noChangeArrowheads="1"/>
          </p:cNvSpPr>
          <p:nvPr/>
        </p:nvSpPr>
        <p:spPr bwMode="auto">
          <a:xfrm rot="-5400000">
            <a:off x="493591"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5" name="Text Box 5"/>
          <p:cNvSpPr txBox="1">
            <a:spLocks noChangeArrowheads="1"/>
          </p:cNvSpPr>
          <p:nvPr/>
        </p:nvSpPr>
        <p:spPr bwMode="auto">
          <a:xfrm>
            <a:off x="3563888" y="5765194"/>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
        <p:nvSpPr>
          <p:cNvPr id="2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398697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434580"/>
            <a:ext cx="7772400" cy="1714500"/>
          </a:xfrm>
        </p:spPr>
        <p:txBody>
          <a:bodyPr/>
          <a:lstStyle/>
          <a:p>
            <a:pPr eaLnBrk="1" hangingPunct="1">
              <a:defRPr/>
            </a:pPr>
            <a:r>
              <a:rPr lang="en-US" dirty="0" smtClean="0">
                <a:solidFill>
                  <a:srgbClr val="A50021"/>
                </a:solidFill>
              </a:rPr>
              <a:t>Multiple Access Protocols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43378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7384"/>
            <a:ext cx="9144000" cy="1143000"/>
          </a:xfrm>
        </p:spPr>
        <p:txBody>
          <a:bodyPr/>
          <a:lstStyle/>
          <a:p>
            <a:r>
              <a:rPr lang="en-US" sz="3600" dirty="0"/>
              <a:t>Multiple Access Links and Protocols</a:t>
            </a:r>
          </a:p>
        </p:txBody>
      </p:sp>
      <p:sp>
        <p:nvSpPr>
          <p:cNvPr id="167939" name="Rectangle 3"/>
          <p:cNvSpPr>
            <a:spLocks noGrp="1" noChangeArrowheads="1"/>
          </p:cNvSpPr>
          <p:nvPr>
            <p:ph type="body" idx="1"/>
          </p:nvPr>
        </p:nvSpPr>
        <p:spPr>
          <a:xfrm>
            <a:off x="817365" y="1000621"/>
            <a:ext cx="7772400" cy="3292475"/>
          </a:xfrm>
        </p:spPr>
        <p:txBody>
          <a:bodyPr/>
          <a:lstStyle/>
          <a:p>
            <a:pPr>
              <a:buFont typeface="ZapfDingbats" pitchFamily="82" charset="2"/>
              <a:buNone/>
            </a:pPr>
            <a:r>
              <a:rPr lang="en-US" dirty="0"/>
              <a:t>Two types of “links”:</a:t>
            </a:r>
          </a:p>
          <a:p>
            <a:r>
              <a:rPr lang="en-US" sz="2400" dirty="0"/>
              <a:t>point-to-point</a:t>
            </a:r>
          </a:p>
          <a:p>
            <a:pPr lvl="1"/>
            <a:r>
              <a:rPr lang="en-US" sz="2000" dirty="0"/>
              <a:t>PPP for dial-up access</a:t>
            </a:r>
          </a:p>
          <a:p>
            <a:pPr lvl="1"/>
            <a:r>
              <a:rPr lang="en-US" sz="2000" dirty="0"/>
              <a:t>point-to-point link between Ethernet switch and host</a:t>
            </a:r>
          </a:p>
          <a:p>
            <a:r>
              <a:rPr lang="en-US" sz="2400" dirty="0">
                <a:solidFill>
                  <a:srgbClr val="800000"/>
                </a:solidFill>
              </a:rPr>
              <a:t>broadcast</a:t>
            </a:r>
            <a:r>
              <a:rPr lang="en-US" sz="2400" dirty="0"/>
              <a:t> (shared wire or medium)</a:t>
            </a:r>
          </a:p>
          <a:p>
            <a:pPr lvl="1"/>
            <a:r>
              <a:rPr lang="en-US" sz="2000" dirty="0"/>
              <a:t>old-fashioned Ethernet</a:t>
            </a:r>
          </a:p>
          <a:p>
            <a:pPr lvl="1"/>
            <a:r>
              <a:rPr lang="en-US" sz="2000" dirty="0"/>
              <a:t>upstream HFC</a:t>
            </a:r>
          </a:p>
          <a:p>
            <a:pPr lvl="1"/>
            <a:r>
              <a:rPr lang="en-US" sz="2000" dirty="0"/>
              <a:t>802.11 wireless LAN</a:t>
            </a:r>
          </a:p>
          <a:p>
            <a:endParaRPr lang="en-US" sz="2400" dirty="0"/>
          </a:p>
          <a:p>
            <a:endParaRPr lang="en-US" sz="2400" dirty="0"/>
          </a:p>
          <a:p>
            <a:endParaRPr lang="en-US" sz="2400" dirty="0"/>
          </a:p>
          <a:p>
            <a:endParaRPr lang="en-US" sz="2400" dirty="0"/>
          </a:p>
        </p:txBody>
      </p:sp>
      <p:sp>
        <p:nvSpPr>
          <p:cNvPr id="167941" name="Text Box 5"/>
          <p:cNvSpPr txBox="1">
            <a:spLocks noChangeArrowheads="1"/>
          </p:cNvSpPr>
          <p:nvPr/>
        </p:nvSpPr>
        <p:spPr bwMode="auto">
          <a:xfrm>
            <a:off x="906463" y="5789190"/>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wire (e.g., </a:t>
            </a:r>
          </a:p>
          <a:p>
            <a:pPr algn="ctr"/>
            <a:r>
              <a:rPr lang="en-US" sz="1400" i="0"/>
              <a:t>cabled Ethernet)</a:t>
            </a:r>
          </a:p>
        </p:txBody>
      </p:sp>
      <p:sp>
        <p:nvSpPr>
          <p:cNvPr id="167942" name="Text Box 6"/>
          <p:cNvSpPr txBox="1">
            <a:spLocks noChangeArrowheads="1"/>
          </p:cNvSpPr>
          <p:nvPr/>
        </p:nvSpPr>
        <p:spPr bwMode="auto">
          <a:xfrm>
            <a:off x="2863850" y="5803478"/>
            <a:ext cx="171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 (e.g., 802.11 WiFi)</a:t>
            </a:r>
          </a:p>
        </p:txBody>
      </p:sp>
      <p:sp>
        <p:nvSpPr>
          <p:cNvPr id="167943" name="Text Box 7"/>
          <p:cNvSpPr txBox="1">
            <a:spLocks noChangeArrowheads="1"/>
          </p:cNvSpPr>
          <p:nvPr/>
        </p:nvSpPr>
        <p:spPr bwMode="auto">
          <a:xfrm>
            <a:off x="5049838" y="5863803"/>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(satellite) </a:t>
            </a:r>
          </a:p>
        </p:txBody>
      </p:sp>
      <p:sp>
        <p:nvSpPr>
          <p:cNvPr id="167944" name="Text Box 8"/>
          <p:cNvSpPr txBox="1">
            <a:spLocks noChangeArrowheads="1"/>
          </p:cNvSpPr>
          <p:nvPr/>
        </p:nvSpPr>
        <p:spPr bwMode="auto">
          <a:xfrm>
            <a:off x="6500813" y="5573290"/>
            <a:ext cx="208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humans at a</a:t>
            </a:r>
          </a:p>
          <a:p>
            <a:pPr algn="ctr"/>
            <a:r>
              <a:rPr lang="en-US" sz="1400" i="0"/>
              <a:t>cocktail party </a:t>
            </a:r>
          </a:p>
          <a:p>
            <a:pPr algn="ctr"/>
            <a:r>
              <a:rPr lang="en-US" sz="1400" i="0"/>
              <a:t>(shared air, acoustical)</a:t>
            </a:r>
          </a:p>
        </p:txBody>
      </p:sp>
      <p:graphicFrame>
        <p:nvGraphicFramePr>
          <p:cNvPr id="167980" name="Object 44"/>
          <p:cNvGraphicFramePr>
            <a:graphicFrameLocks noGrp="1" noChangeAspect="1"/>
          </p:cNvGraphicFramePr>
          <p:nvPr>
            <p:ph idx="1"/>
            <p:extLst>
              <p:ext uri="{D42A27DB-BD31-4B8C-83A1-F6EECF244321}">
                <p14:modId xmlns:p14="http://schemas.microsoft.com/office/powerpoint/2010/main" val="534923288"/>
              </p:ext>
            </p:extLst>
          </p:nvPr>
        </p:nvGraphicFramePr>
        <p:xfrm>
          <a:off x="982663" y="5220865"/>
          <a:ext cx="439737" cy="366713"/>
        </p:xfrm>
        <a:graphic>
          <a:graphicData uri="http://schemas.openxmlformats.org/presentationml/2006/ole">
            <mc:AlternateContent xmlns:mc="http://schemas.openxmlformats.org/markup-compatibility/2006">
              <mc:Choice xmlns:v="urn:schemas-microsoft-com:vml" Requires="v">
                <p:oleObj spid="_x0000_s861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2208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1" name="Object 45"/>
          <p:cNvGraphicFramePr>
            <a:graphicFrameLocks noChangeAspect="1"/>
          </p:cNvGraphicFramePr>
          <p:nvPr>
            <p:extLst>
              <p:ext uri="{D42A27DB-BD31-4B8C-83A1-F6EECF244321}">
                <p14:modId xmlns:p14="http://schemas.microsoft.com/office/powerpoint/2010/main" val="382525691"/>
              </p:ext>
            </p:extLst>
          </p:nvPr>
        </p:nvGraphicFramePr>
        <p:xfrm>
          <a:off x="1138238" y="4836690"/>
          <a:ext cx="439737" cy="366713"/>
        </p:xfrm>
        <a:graphic>
          <a:graphicData uri="http://schemas.openxmlformats.org/presentationml/2006/ole">
            <mc:AlternateContent xmlns:mc="http://schemas.openxmlformats.org/markup-compatibility/2006">
              <mc:Choice xmlns:v="urn:schemas-microsoft-com:vml" Requires="v">
                <p:oleObj spid="_x0000_s861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83669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2" name="Object 46"/>
          <p:cNvGraphicFramePr>
            <a:graphicFrameLocks noChangeAspect="1"/>
          </p:cNvGraphicFramePr>
          <p:nvPr>
            <p:extLst>
              <p:ext uri="{D42A27DB-BD31-4B8C-83A1-F6EECF244321}">
                <p14:modId xmlns:p14="http://schemas.microsoft.com/office/powerpoint/2010/main" val="732987992"/>
              </p:ext>
            </p:extLst>
          </p:nvPr>
        </p:nvGraphicFramePr>
        <p:xfrm>
          <a:off x="1971675" y="4731915"/>
          <a:ext cx="439738" cy="366713"/>
        </p:xfrm>
        <a:graphic>
          <a:graphicData uri="http://schemas.openxmlformats.org/presentationml/2006/ole">
            <mc:AlternateContent xmlns:mc="http://schemas.openxmlformats.org/markup-compatibility/2006">
              <mc:Choice xmlns:v="urn:schemas-microsoft-com:vml" Requires="v">
                <p:oleObj spid="_x0000_s861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731915"/>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3" name="Object 47"/>
          <p:cNvGraphicFramePr>
            <a:graphicFrameLocks noChangeAspect="1"/>
          </p:cNvGraphicFramePr>
          <p:nvPr>
            <p:extLst>
              <p:ext uri="{D42A27DB-BD31-4B8C-83A1-F6EECF244321}">
                <p14:modId xmlns:p14="http://schemas.microsoft.com/office/powerpoint/2010/main" val="3955992191"/>
              </p:ext>
            </p:extLst>
          </p:nvPr>
        </p:nvGraphicFramePr>
        <p:xfrm>
          <a:off x="1792288" y="5201815"/>
          <a:ext cx="439737" cy="366713"/>
        </p:xfrm>
        <a:graphic>
          <a:graphicData uri="http://schemas.openxmlformats.org/presentationml/2006/ole">
            <mc:AlternateContent xmlns:mc="http://schemas.openxmlformats.org/markup-compatibility/2006">
              <mc:Choice xmlns:v="urn:schemas-microsoft-com:vml" Requires="v">
                <p:oleObj spid="_x0000_s861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0181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84" name="Group 48"/>
          <p:cNvGrpSpPr>
            <a:grpSpLocks/>
          </p:cNvGrpSpPr>
          <p:nvPr/>
        </p:nvGrpSpPr>
        <p:grpSpPr bwMode="auto">
          <a:xfrm>
            <a:off x="3976688" y="5144665"/>
            <a:ext cx="273050" cy="341313"/>
            <a:chOff x="2870" y="1518"/>
            <a:chExt cx="292" cy="320"/>
          </a:xfrm>
        </p:grpSpPr>
        <p:graphicFrame>
          <p:nvGraphicFramePr>
            <p:cNvPr id="167985" name="Object 4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1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6" name="Object 5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19"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87" name="Group 51"/>
          <p:cNvGrpSpPr>
            <a:grpSpLocks/>
          </p:cNvGrpSpPr>
          <p:nvPr/>
        </p:nvGrpSpPr>
        <p:grpSpPr bwMode="auto">
          <a:xfrm>
            <a:off x="3719513" y="5481215"/>
            <a:ext cx="349250" cy="322263"/>
            <a:chOff x="2870" y="1518"/>
            <a:chExt cx="292" cy="320"/>
          </a:xfrm>
        </p:grpSpPr>
        <p:graphicFrame>
          <p:nvGraphicFramePr>
            <p:cNvPr id="167988"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20"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9"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21"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8109" name="Line 173"/>
          <p:cNvSpPr>
            <a:spLocks noChangeShapeType="1"/>
          </p:cNvSpPr>
          <p:nvPr/>
        </p:nvSpPr>
        <p:spPr bwMode="auto">
          <a:xfrm flipH="1">
            <a:off x="1544638" y="4573165"/>
            <a:ext cx="466725" cy="89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0" name="Line 174"/>
          <p:cNvSpPr>
            <a:spLocks noChangeShapeType="1"/>
          </p:cNvSpPr>
          <p:nvPr/>
        </p:nvSpPr>
        <p:spPr bwMode="auto">
          <a:xfrm>
            <a:off x="1527175" y="5044653"/>
            <a:ext cx="2428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1" name="Line 175"/>
          <p:cNvSpPr>
            <a:spLocks noChangeShapeType="1"/>
          </p:cNvSpPr>
          <p:nvPr/>
        </p:nvSpPr>
        <p:spPr bwMode="auto">
          <a:xfrm>
            <a:off x="1392238" y="5381203"/>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2" name="Line 176"/>
          <p:cNvSpPr>
            <a:spLocks noChangeShapeType="1"/>
          </p:cNvSpPr>
          <p:nvPr/>
        </p:nvSpPr>
        <p:spPr bwMode="auto">
          <a:xfrm flipV="1">
            <a:off x="1836738" y="4904953"/>
            <a:ext cx="177800"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8116" name="Group 180"/>
          <p:cNvGrpSpPr>
            <a:grpSpLocks/>
          </p:cNvGrpSpPr>
          <p:nvPr/>
        </p:nvGrpSpPr>
        <p:grpSpPr bwMode="auto">
          <a:xfrm>
            <a:off x="3598863" y="4933528"/>
            <a:ext cx="290512" cy="404812"/>
            <a:chOff x="2556" y="2689"/>
            <a:chExt cx="183" cy="255"/>
          </a:xfrm>
        </p:grpSpPr>
        <p:pic>
          <p:nvPicPr>
            <p:cNvPr id="168117"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extLst>
              <a:ext uri="{909E8E84-426E-40DD-AFC4-6F175D3DCCD1}">
                <a14:hiddenFill xmlns:a14="http://schemas.microsoft.com/office/drawing/2010/main">
                  <a:solidFill>
                    <a:srgbClr val="FFFFFF"/>
                  </a:solidFill>
                </a14:hiddenFill>
              </a:ext>
            </a:extLst>
          </p:spPr>
        </p:pic>
        <p:sp>
          <p:nvSpPr>
            <p:cNvPr id="168118" name="Freeform 182"/>
            <p:cNvSpPr>
              <a:spLocks/>
            </p:cNvSpPr>
            <p:nvPr/>
          </p:nvSpPr>
          <p:spPr bwMode="auto">
            <a:xfrm>
              <a:off x="2605" y="2702"/>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19" name="Freeform 183"/>
            <p:cNvSpPr>
              <a:spLocks/>
            </p:cNvSpPr>
            <p:nvPr/>
          </p:nvSpPr>
          <p:spPr bwMode="auto">
            <a:xfrm>
              <a:off x="2661" y="2701"/>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0" name="Freeform 184"/>
            <p:cNvSpPr>
              <a:spLocks/>
            </p:cNvSpPr>
            <p:nvPr/>
          </p:nvSpPr>
          <p:spPr bwMode="auto">
            <a:xfrm>
              <a:off x="2584" y="2694"/>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1" name="Freeform 185"/>
            <p:cNvSpPr>
              <a:spLocks/>
            </p:cNvSpPr>
            <p:nvPr/>
          </p:nvSpPr>
          <p:spPr bwMode="auto">
            <a:xfrm>
              <a:off x="2660" y="2692"/>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2" name="Freeform 186"/>
            <p:cNvSpPr>
              <a:spLocks/>
            </p:cNvSpPr>
            <p:nvPr/>
          </p:nvSpPr>
          <p:spPr bwMode="auto">
            <a:xfrm>
              <a:off x="2564" y="2712"/>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3" name="Freeform 187"/>
            <p:cNvSpPr>
              <a:spLocks/>
            </p:cNvSpPr>
            <p:nvPr/>
          </p:nvSpPr>
          <p:spPr bwMode="auto">
            <a:xfrm>
              <a:off x="2698" y="2689"/>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4" name="Freeform 188"/>
            <p:cNvSpPr>
              <a:spLocks/>
            </p:cNvSpPr>
            <p:nvPr/>
          </p:nvSpPr>
          <p:spPr bwMode="auto">
            <a:xfrm>
              <a:off x="2653" y="2750"/>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5" name="Freeform 189"/>
            <p:cNvSpPr>
              <a:spLocks/>
            </p:cNvSpPr>
            <p:nvPr/>
          </p:nvSpPr>
          <p:spPr bwMode="auto">
            <a:xfrm>
              <a:off x="2647" y="2733"/>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6" name="Freeform 190"/>
            <p:cNvSpPr>
              <a:spLocks/>
            </p:cNvSpPr>
            <p:nvPr/>
          </p:nvSpPr>
          <p:spPr bwMode="auto">
            <a:xfrm>
              <a:off x="2641" y="2722"/>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7" name="Freeform 191"/>
            <p:cNvSpPr>
              <a:spLocks/>
            </p:cNvSpPr>
            <p:nvPr/>
          </p:nvSpPr>
          <p:spPr bwMode="auto">
            <a:xfrm>
              <a:off x="2636" y="2714"/>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8" name="Freeform 192"/>
            <p:cNvSpPr>
              <a:spLocks/>
            </p:cNvSpPr>
            <p:nvPr/>
          </p:nvSpPr>
          <p:spPr bwMode="auto">
            <a:xfrm>
              <a:off x="2596" y="2704"/>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9" name="Freeform 193"/>
            <p:cNvSpPr>
              <a:spLocks/>
            </p:cNvSpPr>
            <p:nvPr/>
          </p:nvSpPr>
          <p:spPr bwMode="auto">
            <a:xfrm>
              <a:off x="2652" y="2704"/>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0" name="Freeform 194"/>
            <p:cNvSpPr>
              <a:spLocks/>
            </p:cNvSpPr>
            <p:nvPr/>
          </p:nvSpPr>
          <p:spPr bwMode="auto">
            <a:xfrm>
              <a:off x="2575" y="2697"/>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1" name="Freeform 195"/>
            <p:cNvSpPr>
              <a:spLocks/>
            </p:cNvSpPr>
            <p:nvPr/>
          </p:nvSpPr>
          <p:spPr bwMode="auto">
            <a:xfrm>
              <a:off x="2650" y="2695"/>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2" name="Freeform 196"/>
            <p:cNvSpPr>
              <a:spLocks/>
            </p:cNvSpPr>
            <p:nvPr/>
          </p:nvSpPr>
          <p:spPr bwMode="auto">
            <a:xfrm>
              <a:off x="2556" y="2718"/>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3" name="Freeform 197"/>
            <p:cNvSpPr>
              <a:spLocks/>
            </p:cNvSpPr>
            <p:nvPr/>
          </p:nvSpPr>
          <p:spPr bwMode="auto">
            <a:xfrm>
              <a:off x="2689" y="2692"/>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263" name="Group 327"/>
          <p:cNvGrpSpPr>
            <a:grpSpLocks/>
          </p:cNvGrpSpPr>
          <p:nvPr/>
        </p:nvGrpSpPr>
        <p:grpSpPr bwMode="auto">
          <a:xfrm>
            <a:off x="3149600" y="4770015"/>
            <a:ext cx="273050" cy="341313"/>
            <a:chOff x="2870" y="1518"/>
            <a:chExt cx="292" cy="320"/>
          </a:xfrm>
        </p:grpSpPr>
        <p:graphicFrame>
          <p:nvGraphicFramePr>
            <p:cNvPr id="168264" name="Object 3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22"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5" name="Object 3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23"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6" name="Group 330"/>
          <p:cNvGrpSpPr>
            <a:grpSpLocks/>
          </p:cNvGrpSpPr>
          <p:nvPr/>
        </p:nvGrpSpPr>
        <p:grpSpPr bwMode="auto">
          <a:xfrm>
            <a:off x="3265488" y="5320878"/>
            <a:ext cx="273050" cy="341312"/>
            <a:chOff x="2870" y="1518"/>
            <a:chExt cx="292" cy="320"/>
          </a:xfrm>
        </p:grpSpPr>
        <p:graphicFrame>
          <p:nvGraphicFramePr>
            <p:cNvPr id="168267" name="Object 33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24"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8" name="Object 33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25"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9" name="Group 333"/>
          <p:cNvGrpSpPr>
            <a:grpSpLocks/>
          </p:cNvGrpSpPr>
          <p:nvPr/>
        </p:nvGrpSpPr>
        <p:grpSpPr bwMode="auto">
          <a:xfrm>
            <a:off x="4041775" y="4793828"/>
            <a:ext cx="273050" cy="341312"/>
            <a:chOff x="2870" y="1518"/>
            <a:chExt cx="292" cy="320"/>
          </a:xfrm>
        </p:grpSpPr>
        <p:graphicFrame>
          <p:nvGraphicFramePr>
            <p:cNvPr id="168270" name="Object 3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626"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71" name="Object 3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627"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318" name="Group 382"/>
          <p:cNvGrpSpPr>
            <a:grpSpLocks/>
          </p:cNvGrpSpPr>
          <p:nvPr/>
        </p:nvGrpSpPr>
        <p:grpSpPr bwMode="auto">
          <a:xfrm>
            <a:off x="4894263" y="5686003"/>
            <a:ext cx="203200" cy="157162"/>
            <a:chOff x="2274" y="2821"/>
            <a:chExt cx="215" cy="238"/>
          </a:xfrm>
        </p:grpSpPr>
        <p:sp>
          <p:nvSpPr>
            <p:cNvPr id="168319" name="Freeform 383"/>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20"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1" name="Freeform 385"/>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22"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3" name="Freeform 387"/>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24"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5" name="Freeform 389"/>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26" name="Freeform 390"/>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27"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28" name="Freeform 392"/>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29"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0"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1"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2" name="Freeform 396"/>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34" name="Group 398"/>
          <p:cNvGrpSpPr>
            <a:grpSpLocks/>
          </p:cNvGrpSpPr>
          <p:nvPr/>
        </p:nvGrpSpPr>
        <p:grpSpPr bwMode="auto">
          <a:xfrm>
            <a:off x="5314950" y="5690765"/>
            <a:ext cx="203200" cy="157163"/>
            <a:chOff x="2274" y="2821"/>
            <a:chExt cx="215" cy="238"/>
          </a:xfrm>
        </p:grpSpPr>
        <p:sp>
          <p:nvSpPr>
            <p:cNvPr id="168335" name="Freeform 399"/>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36"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7" name="Freeform 401"/>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38"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9" name="Freeform 403"/>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40"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1" name="Freeform 405"/>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42" name="Freeform 406"/>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43"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44" name="Freeform 408"/>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45"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6"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7"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8" name="Freeform 412"/>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49" name="Group 413"/>
          <p:cNvGrpSpPr>
            <a:grpSpLocks/>
          </p:cNvGrpSpPr>
          <p:nvPr/>
        </p:nvGrpSpPr>
        <p:grpSpPr bwMode="auto">
          <a:xfrm flipH="1">
            <a:off x="5789613" y="5676478"/>
            <a:ext cx="203200" cy="157162"/>
            <a:chOff x="2274" y="2821"/>
            <a:chExt cx="215" cy="238"/>
          </a:xfrm>
        </p:grpSpPr>
        <p:sp>
          <p:nvSpPr>
            <p:cNvPr id="168350" name="Freeform 414"/>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51"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2" name="Freeform 416"/>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53"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4" name="Freeform 418"/>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55"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6" name="Freeform 420"/>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57" name="Freeform 421"/>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58"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59" name="Freeform 423"/>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60"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1"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2"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3" name="Freeform 427"/>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pic>
        <p:nvPicPr>
          <p:cNvPr id="168365" name="Picture 429" descr="MMj03957750000[1]"/>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0338" y="4811290"/>
            <a:ext cx="3873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8368"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574753"/>
            <a:ext cx="2030412" cy="104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369" name="Object 433"/>
          <p:cNvGraphicFramePr>
            <a:graphicFrameLocks noChangeAspect="1"/>
          </p:cNvGraphicFramePr>
          <p:nvPr>
            <p:extLst>
              <p:ext uri="{D42A27DB-BD31-4B8C-83A1-F6EECF244321}">
                <p14:modId xmlns:p14="http://schemas.microsoft.com/office/powerpoint/2010/main" val="2694668610"/>
              </p:ext>
            </p:extLst>
          </p:nvPr>
        </p:nvGraphicFramePr>
        <p:xfrm>
          <a:off x="1309688" y="4408065"/>
          <a:ext cx="439737" cy="366713"/>
        </p:xfrm>
        <a:graphic>
          <a:graphicData uri="http://schemas.openxmlformats.org/presentationml/2006/ole">
            <mc:AlternateContent xmlns:mc="http://schemas.openxmlformats.org/markup-compatibility/2006">
              <mc:Choice xmlns:v="urn:schemas-microsoft-com:vml" Requires="v">
                <p:oleObj spid="_x0000_s8628"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4080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370" name="Line 434"/>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1" name="Line 435"/>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2" name="Line 436"/>
          <p:cNvSpPr>
            <a:spLocks noChangeShapeType="1"/>
          </p:cNvSpPr>
          <p:nvPr/>
        </p:nvSpPr>
        <p:spPr bwMode="auto">
          <a:xfrm>
            <a:off x="1639888" y="5314528"/>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Rectangle 6"/>
          <p:cNvSpPr>
            <a:spLocks noChangeArrowheads="1"/>
          </p:cNvSpPr>
          <p:nvPr/>
        </p:nvSpPr>
        <p:spPr bwMode="auto">
          <a:xfrm>
            <a:off x="8205093" y="1268760"/>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3176664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Multiple Access </a:t>
            </a:r>
            <a:r>
              <a:rPr lang="en-US" dirty="0" smtClean="0"/>
              <a:t>Protocols</a:t>
            </a:r>
            <a:endParaRPr lang="en-US" dirty="0"/>
          </a:p>
        </p:txBody>
      </p:sp>
      <p:sp>
        <p:nvSpPr>
          <p:cNvPr id="206851" name="Rectangle 3"/>
          <p:cNvSpPr>
            <a:spLocks noGrp="1" noChangeArrowheads="1"/>
          </p:cNvSpPr>
          <p:nvPr>
            <p:ph type="body" idx="1"/>
          </p:nvPr>
        </p:nvSpPr>
        <p:spPr>
          <a:xfrm>
            <a:off x="500063" y="1395413"/>
            <a:ext cx="8396287" cy="4648200"/>
          </a:xfrm>
        </p:spPr>
        <p:txBody>
          <a:bodyPr/>
          <a:lstStyle/>
          <a:p>
            <a:r>
              <a:rPr lang="en-US" sz="2400" dirty="0"/>
              <a:t>single shared broadcast channel </a:t>
            </a:r>
          </a:p>
          <a:p>
            <a:r>
              <a:rPr lang="en-US" sz="2400" dirty="0"/>
              <a:t>two or more simultaneous transmissions by </a:t>
            </a:r>
            <a:r>
              <a:rPr lang="en-US" sz="2400" dirty="0" smtClean="0"/>
              <a:t>nodes </a:t>
            </a:r>
            <a:r>
              <a:rPr lang="en-US" sz="2400" dirty="0" smtClean="0">
                <a:sym typeface="Wingdings" pitchFamily="2" charset="2"/>
              </a:rPr>
              <a:t></a:t>
            </a:r>
            <a:r>
              <a:rPr lang="en-US" sz="2400" dirty="0" smtClean="0"/>
              <a:t> interference, namely </a:t>
            </a:r>
            <a:endParaRPr lang="en-US" sz="2400" dirty="0"/>
          </a:p>
          <a:p>
            <a:pPr lvl="1"/>
            <a:r>
              <a:rPr lang="en-US" sz="2000" dirty="0" smtClean="0"/>
              <a:t>a</a:t>
            </a:r>
            <a:r>
              <a:rPr lang="en-US" sz="2000" dirty="0" smtClean="0">
                <a:solidFill>
                  <a:srgbClr val="FF0000"/>
                </a:solidFill>
              </a:rPr>
              <a:t> </a:t>
            </a:r>
            <a:r>
              <a:rPr lang="en-US" sz="2000" dirty="0" smtClean="0">
                <a:solidFill>
                  <a:srgbClr val="800000"/>
                </a:solidFill>
              </a:rPr>
              <a:t>collision</a:t>
            </a:r>
            <a:r>
              <a:rPr lang="en-US" sz="2000" dirty="0" smtClean="0"/>
              <a:t> </a:t>
            </a:r>
            <a:r>
              <a:rPr lang="en-US" sz="2000" dirty="0"/>
              <a:t>if </a:t>
            </a:r>
            <a:r>
              <a:rPr lang="en-US" sz="2000" dirty="0" smtClean="0"/>
              <a:t>any node </a:t>
            </a:r>
            <a:r>
              <a:rPr lang="en-US" sz="2000" dirty="0"/>
              <a:t>receives two or more signals at the same </a:t>
            </a:r>
            <a:r>
              <a:rPr lang="en-US" sz="2000" dirty="0" smtClean="0"/>
              <a:t>time.</a:t>
            </a:r>
            <a:endParaRPr lang="en-US" sz="2000" dirty="0"/>
          </a:p>
          <a:p>
            <a:pPr>
              <a:buFont typeface="ZapfDingbats" pitchFamily="82" charset="2"/>
              <a:buNone/>
            </a:pPr>
            <a:r>
              <a:rPr lang="en-US" sz="2400" dirty="0" smtClean="0">
                <a:solidFill>
                  <a:srgbClr val="800000"/>
                </a:solidFill>
              </a:rPr>
              <a:t>Multiple Access Protocol (MA)</a:t>
            </a:r>
            <a:endParaRPr lang="en-US" sz="2400" dirty="0">
              <a:solidFill>
                <a:srgbClr val="800000"/>
              </a:solidFill>
            </a:endParaRPr>
          </a:p>
          <a:p>
            <a:r>
              <a:rPr lang="en-US" sz="2400" dirty="0"/>
              <a:t>distributed algorithm that determines how nodes share channel, i.e., determine when </a:t>
            </a:r>
            <a:r>
              <a:rPr lang="en-US" sz="2400" dirty="0" smtClean="0"/>
              <a:t>a node </a:t>
            </a:r>
            <a:r>
              <a:rPr lang="en-US" sz="2400" dirty="0"/>
              <a:t>can </a:t>
            </a:r>
            <a:r>
              <a:rPr lang="en-US" sz="2400" dirty="0" smtClean="0"/>
              <a:t>transmit.</a:t>
            </a:r>
            <a:endParaRPr lang="en-US" sz="2400" dirty="0"/>
          </a:p>
          <a:p>
            <a:r>
              <a:rPr lang="en-US" sz="2400" dirty="0"/>
              <a:t>communication about channel sharing must use channel itself! </a:t>
            </a:r>
          </a:p>
          <a:p>
            <a:pPr lvl="1"/>
            <a:r>
              <a:rPr lang="en-US" sz="2000" dirty="0" smtClean="0"/>
              <a:t>Assumes no </a:t>
            </a:r>
            <a:r>
              <a:rPr lang="en-US" sz="2000" dirty="0">
                <a:solidFill>
                  <a:srgbClr val="008000"/>
                </a:solidFill>
              </a:rPr>
              <a:t>out-of-band channel </a:t>
            </a:r>
            <a:r>
              <a:rPr lang="en-US" sz="2000" dirty="0"/>
              <a:t>for </a:t>
            </a:r>
            <a:r>
              <a:rPr lang="en-US" sz="2000" dirty="0" smtClean="0"/>
              <a:t>coordination.</a:t>
            </a:r>
            <a:endParaRPr lang="en-US" sz="2000"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215213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0"/>
            <a:ext cx="9144000" cy="1043608"/>
          </a:xfrm>
        </p:spPr>
        <p:txBody>
          <a:bodyPr/>
          <a:lstStyle/>
          <a:p>
            <a:r>
              <a:rPr lang="en-US" sz="4000" dirty="0"/>
              <a:t>MAC </a:t>
            </a:r>
            <a:r>
              <a:rPr lang="en-US" sz="4000" dirty="0" smtClean="0"/>
              <a:t>Protocols Taxonomy</a:t>
            </a:r>
            <a:endParaRPr lang="en-US" sz="4000" dirty="0"/>
          </a:p>
        </p:txBody>
      </p:sp>
      <p:sp>
        <p:nvSpPr>
          <p:cNvPr id="168963" name="Rectangle 3"/>
          <p:cNvSpPr>
            <a:spLocks noGrp="1" noChangeArrowheads="1"/>
          </p:cNvSpPr>
          <p:nvPr>
            <p:ph type="body" idx="1"/>
          </p:nvPr>
        </p:nvSpPr>
        <p:spPr>
          <a:xfrm>
            <a:off x="533400" y="1271588"/>
            <a:ext cx="7772400" cy="4648200"/>
          </a:xfrm>
        </p:spPr>
        <p:txBody>
          <a:bodyPr/>
          <a:lstStyle/>
          <a:p>
            <a:pPr>
              <a:buFont typeface="ZapfDingbats" pitchFamily="82" charset="2"/>
              <a:buNone/>
            </a:pPr>
            <a:r>
              <a:rPr lang="en-US" sz="2400" dirty="0"/>
              <a:t>Three broad classes:</a:t>
            </a:r>
          </a:p>
          <a:p>
            <a:r>
              <a:rPr lang="en-US" sz="2400" dirty="0">
                <a:solidFill>
                  <a:srgbClr val="800000"/>
                </a:solidFill>
              </a:rPr>
              <a:t>Channel Partitioning</a:t>
            </a:r>
            <a:endParaRPr lang="en-US" dirty="0">
              <a:solidFill>
                <a:srgbClr val="800000"/>
              </a:solidFill>
            </a:endParaRPr>
          </a:p>
          <a:p>
            <a:pPr lvl="1"/>
            <a:r>
              <a:rPr lang="en-US" sz="2000" dirty="0"/>
              <a:t>divide channel into smaller “pieces” (time slots, frequency, code</a:t>
            </a:r>
            <a:r>
              <a:rPr lang="en-US" sz="2000" dirty="0" smtClean="0"/>
              <a:t>).</a:t>
            </a:r>
            <a:endParaRPr lang="en-US" sz="2000" dirty="0"/>
          </a:p>
          <a:p>
            <a:pPr lvl="1"/>
            <a:r>
              <a:rPr lang="en-US" sz="2000" dirty="0"/>
              <a:t>allocate piece to node for exclusive </a:t>
            </a:r>
            <a:r>
              <a:rPr lang="en-US" sz="2000" dirty="0" smtClean="0"/>
              <a:t>use.</a:t>
            </a:r>
            <a:endParaRPr lang="en-US" dirty="0"/>
          </a:p>
          <a:p>
            <a:r>
              <a:rPr lang="en-US" sz="2400" dirty="0">
                <a:solidFill>
                  <a:srgbClr val="800000"/>
                </a:solidFill>
              </a:rPr>
              <a:t>Random Access</a:t>
            </a:r>
            <a:endParaRPr lang="en-US" dirty="0">
              <a:solidFill>
                <a:srgbClr val="800000"/>
              </a:solidFill>
            </a:endParaRPr>
          </a:p>
          <a:p>
            <a:pPr lvl="1"/>
            <a:r>
              <a:rPr lang="en-US" sz="2000" dirty="0"/>
              <a:t>channel not divided, allow </a:t>
            </a:r>
            <a:r>
              <a:rPr lang="en-US" sz="2000" dirty="0" smtClean="0"/>
              <a:t>collisions.</a:t>
            </a:r>
            <a:endParaRPr lang="en-US" sz="2000" dirty="0"/>
          </a:p>
          <a:p>
            <a:pPr lvl="1"/>
            <a:r>
              <a:rPr lang="en-US" sz="2000" dirty="0"/>
              <a:t>“recover” from </a:t>
            </a:r>
            <a:r>
              <a:rPr lang="en-US" sz="2000" dirty="0" smtClean="0"/>
              <a:t>collisions.</a:t>
            </a:r>
            <a:endParaRPr lang="en-US" dirty="0"/>
          </a:p>
          <a:p>
            <a:r>
              <a:rPr lang="en-US" sz="2400" dirty="0">
                <a:solidFill>
                  <a:srgbClr val="800000"/>
                </a:solidFill>
              </a:rPr>
              <a:t>“Taking </a:t>
            </a:r>
            <a:r>
              <a:rPr lang="en-US" sz="2400" dirty="0" smtClean="0">
                <a:solidFill>
                  <a:srgbClr val="800000"/>
                </a:solidFill>
              </a:rPr>
              <a:t>Turns</a:t>
            </a:r>
            <a:r>
              <a:rPr lang="en-US" sz="2400" dirty="0">
                <a:solidFill>
                  <a:srgbClr val="800000"/>
                </a:solidFill>
              </a:rPr>
              <a:t>”</a:t>
            </a:r>
            <a:endParaRPr lang="en-US" dirty="0">
              <a:solidFill>
                <a:srgbClr val="800000"/>
              </a:solidFill>
            </a:endParaRPr>
          </a:p>
          <a:p>
            <a:pPr lvl="1"/>
            <a:r>
              <a:rPr lang="en-US" sz="2000" dirty="0"/>
              <a:t>nodes take turns, but nodes with more to send can take longer </a:t>
            </a:r>
            <a:r>
              <a:rPr lang="en-US" sz="2000" dirty="0" smtClean="0"/>
              <a:t>turns.</a:t>
            </a:r>
            <a:endParaRPr lang="en-US" dirty="0"/>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823907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534531" name="Rectangle 3"/>
          <p:cNvSpPr>
            <a:spLocks noGrp="1" noChangeArrowheads="1"/>
          </p:cNvSpPr>
          <p:nvPr>
            <p:ph type="body" idx="1"/>
          </p:nvPr>
        </p:nvSpPr>
        <p:spPr>
          <a:xfrm>
            <a:off x="501650" y="1422400"/>
            <a:ext cx="7772400" cy="2930525"/>
          </a:xfrm>
        </p:spPr>
        <p:txBody>
          <a:bodyPr/>
          <a:lstStyle/>
          <a:p>
            <a:pPr>
              <a:buFont typeface="ZapfDingbats" pitchFamily="82" charset="2"/>
              <a:buNone/>
            </a:pPr>
            <a:r>
              <a:rPr lang="en-US" dirty="0">
                <a:solidFill>
                  <a:srgbClr val="800000"/>
                </a:solidFill>
              </a:rPr>
              <a:t>TDMA: </a:t>
            </a:r>
            <a:r>
              <a:rPr lang="en-US" dirty="0" smtClean="0">
                <a:solidFill>
                  <a:srgbClr val="800000"/>
                </a:solidFill>
              </a:rPr>
              <a:t>Time Division Multiple Access </a:t>
            </a:r>
            <a:endParaRPr lang="en-US" dirty="0">
              <a:solidFill>
                <a:srgbClr val="800000"/>
              </a:solidFill>
            </a:endParaRPr>
          </a:p>
          <a:p>
            <a:r>
              <a:rPr lang="en-US" sz="2400" dirty="0"/>
              <a:t>access to channel in "</a:t>
            </a:r>
            <a:r>
              <a:rPr lang="en-US" sz="2400" dirty="0" smtClean="0"/>
              <a:t>rounds“. </a:t>
            </a:r>
            <a:endParaRPr lang="en-US" sz="2400" dirty="0"/>
          </a:p>
          <a:p>
            <a:r>
              <a:rPr lang="en-US" sz="2400" dirty="0"/>
              <a:t>each station gets fixed length slot (length = </a:t>
            </a:r>
            <a:r>
              <a:rPr lang="en-US" sz="2400" dirty="0" err="1"/>
              <a:t>pkt</a:t>
            </a:r>
            <a:r>
              <a:rPr lang="en-US" sz="2400" dirty="0"/>
              <a:t> </a:t>
            </a:r>
            <a:r>
              <a:rPr lang="en-US" sz="2400" dirty="0" smtClean="0"/>
              <a:t>transmission </a:t>
            </a:r>
            <a:r>
              <a:rPr lang="en-US" sz="2400" dirty="0"/>
              <a:t>time) in each </a:t>
            </a:r>
            <a:r>
              <a:rPr lang="en-US" sz="2400" dirty="0" smtClean="0"/>
              <a:t>round.</a:t>
            </a:r>
            <a:endParaRPr lang="en-US" sz="2400" dirty="0"/>
          </a:p>
          <a:p>
            <a:r>
              <a:rPr lang="en-US" sz="2400" dirty="0"/>
              <a:t>unused slots go </a:t>
            </a:r>
            <a:r>
              <a:rPr lang="en-US" sz="2400" dirty="0" smtClean="0"/>
              <a:t>idle. </a:t>
            </a:r>
            <a:endParaRPr lang="en-US" sz="2400" dirty="0"/>
          </a:p>
          <a:p>
            <a:r>
              <a:rPr lang="en-US" sz="2400" dirty="0"/>
              <a:t>example: 6-station LAN, 1,3,4 have </a:t>
            </a:r>
            <a:r>
              <a:rPr lang="en-US" sz="2400" dirty="0" err="1"/>
              <a:t>pkt</a:t>
            </a:r>
            <a:r>
              <a:rPr lang="en-US" sz="2400" dirty="0"/>
              <a:t>, slots 2,5,6 </a:t>
            </a:r>
            <a:r>
              <a:rPr lang="en-US" sz="2400" dirty="0" smtClean="0"/>
              <a:t>wasted (idle). </a:t>
            </a:r>
            <a:endParaRPr lang="en-US" dirty="0"/>
          </a:p>
        </p:txBody>
      </p:sp>
      <p:sp>
        <p:nvSpPr>
          <p:cNvPr id="534535" name="Line 7"/>
          <p:cNvSpPr>
            <a:spLocks noChangeShapeType="1"/>
          </p:cNvSpPr>
          <p:nvPr/>
        </p:nvSpPr>
        <p:spPr bwMode="auto">
          <a:xfrm>
            <a:off x="1052513" y="5440363"/>
            <a:ext cx="6084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36"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8"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9"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41" name="Line 13"/>
          <p:cNvSpPr>
            <a:spLocks noChangeShapeType="1"/>
          </p:cNvSpPr>
          <p:nvPr/>
        </p:nvSpPr>
        <p:spPr bwMode="auto">
          <a:xfrm>
            <a:off x="1276350" y="5100638"/>
            <a:ext cx="0" cy="33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44" name="Line 16"/>
          <p:cNvSpPr>
            <a:spLocks noChangeShapeType="1"/>
          </p:cNvSpPr>
          <p:nvPr/>
        </p:nvSpPr>
        <p:spPr bwMode="auto">
          <a:xfrm>
            <a:off x="4141788" y="5103813"/>
            <a:ext cx="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1" name="Text Box 23"/>
          <p:cNvSpPr txBox="1">
            <a:spLocks noChangeArrowheads="1"/>
          </p:cNvSpPr>
          <p:nvPr/>
        </p:nvSpPr>
        <p:spPr bwMode="auto">
          <a:xfrm>
            <a:off x="1374775" y="51847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2" name="Text Box 24"/>
          <p:cNvSpPr txBox="1">
            <a:spLocks noChangeArrowheads="1"/>
          </p:cNvSpPr>
          <p:nvPr/>
        </p:nvSpPr>
        <p:spPr bwMode="auto">
          <a:xfrm>
            <a:off x="2320925" y="517048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53" name="Text Box 25"/>
          <p:cNvSpPr txBox="1">
            <a:spLocks noChangeArrowheads="1"/>
          </p:cNvSpPr>
          <p:nvPr/>
        </p:nvSpPr>
        <p:spPr bwMode="auto">
          <a:xfrm>
            <a:off x="2786063" y="517683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54"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5"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6"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7" name="Line 29"/>
          <p:cNvSpPr>
            <a:spLocks noChangeShapeType="1"/>
          </p:cNvSpPr>
          <p:nvPr/>
        </p:nvSpPr>
        <p:spPr bwMode="auto">
          <a:xfrm>
            <a:off x="4133850" y="5095875"/>
            <a:ext cx="0" cy="338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8" name="Text Box 30"/>
          <p:cNvSpPr txBox="1">
            <a:spLocks noChangeArrowheads="1"/>
          </p:cNvSpPr>
          <p:nvPr/>
        </p:nvSpPr>
        <p:spPr bwMode="auto">
          <a:xfrm>
            <a:off x="4232275" y="518001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9" name="Text Box 31"/>
          <p:cNvSpPr txBox="1">
            <a:spLocks noChangeArrowheads="1"/>
          </p:cNvSpPr>
          <p:nvPr/>
        </p:nvSpPr>
        <p:spPr bwMode="auto">
          <a:xfrm>
            <a:off x="5178425" y="516572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60" name="Text Box 32"/>
          <p:cNvSpPr txBox="1">
            <a:spLocks noChangeArrowheads="1"/>
          </p:cNvSpPr>
          <p:nvPr/>
        </p:nvSpPr>
        <p:spPr bwMode="auto">
          <a:xfrm>
            <a:off x="5643563" y="51720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62" name="Line 34"/>
          <p:cNvSpPr>
            <a:spLocks noChangeShapeType="1"/>
          </p:cNvSpPr>
          <p:nvPr/>
        </p:nvSpPr>
        <p:spPr bwMode="auto">
          <a:xfrm>
            <a:off x="17573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3" name="Line 35"/>
          <p:cNvSpPr>
            <a:spLocks noChangeShapeType="1"/>
          </p:cNvSpPr>
          <p:nvPr/>
        </p:nvSpPr>
        <p:spPr bwMode="auto">
          <a:xfrm>
            <a:off x="22336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4" name="Line 36"/>
          <p:cNvSpPr>
            <a:spLocks noChangeShapeType="1"/>
          </p:cNvSpPr>
          <p:nvPr/>
        </p:nvSpPr>
        <p:spPr bwMode="auto">
          <a:xfrm>
            <a:off x="270986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5" name="Line 37"/>
          <p:cNvSpPr>
            <a:spLocks noChangeShapeType="1"/>
          </p:cNvSpPr>
          <p:nvPr/>
        </p:nvSpPr>
        <p:spPr bwMode="auto">
          <a:xfrm>
            <a:off x="31861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6" name="Line 38"/>
          <p:cNvSpPr>
            <a:spLocks noChangeShapeType="1"/>
          </p:cNvSpPr>
          <p:nvPr/>
        </p:nvSpPr>
        <p:spPr bwMode="auto">
          <a:xfrm>
            <a:off x="3667125"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7" name="Line 39"/>
          <p:cNvSpPr>
            <a:spLocks noChangeShapeType="1"/>
          </p:cNvSpPr>
          <p:nvPr/>
        </p:nvSpPr>
        <p:spPr bwMode="auto">
          <a:xfrm>
            <a:off x="46148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8" name="Line 40"/>
          <p:cNvSpPr>
            <a:spLocks noChangeShapeType="1"/>
          </p:cNvSpPr>
          <p:nvPr/>
        </p:nvSpPr>
        <p:spPr bwMode="auto">
          <a:xfrm>
            <a:off x="5562600"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9" name="Line 41"/>
          <p:cNvSpPr>
            <a:spLocks noChangeShapeType="1"/>
          </p:cNvSpPr>
          <p:nvPr/>
        </p:nvSpPr>
        <p:spPr bwMode="auto">
          <a:xfrm>
            <a:off x="6510338" y="5195888"/>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0" name="Line 42"/>
          <p:cNvSpPr>
            <a:spLocks noChangeShapeType="1"/>
          </p:cNvSpPr>
          <p:nvPr/>
        </p:nvSpPr>
        <p:spPr bwMode="auto">
          <a:xfrm>
            <a:off x="60436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1" name="Line 43"/>
          <p:cNvSpPr>
            <a:spLocks noChangeShapeType="1"/>
          </p:cNvSpPr>
          <p:nvPr/>
        </p:nvSpPr>
        <p:spPr bwMode="auto">
          <a:xfrm>
            <a:off x="6991350" y="5110163"/>
            <a:ext cx="0" cy="338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2" name="Line 44"/>
          <p:cNvSpPr>
            <a:spLocks noChangeShapeType="1"/>
          </p:cNvSpPr>
          <p:nvPr/>
        </p:nvSpPr>
        <p:spPr bwMode="auto">
          <a:xfrm>
            <a:off x="50911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3" name="Text Box 45"/>
          <p:cNvSpPr txBox="1">
            <a:spLocks noChangeArrowheads="1"/>
          </p:cNvSpPr>
          <p:nvPr/>
        </p:nvSpPr>
        <p:spPr bwMode="auto">
          <a:xfrm>
            <a:off x="2320925" y="4586288"/>
            <a:ext cx="758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6-slot</a:t>
            </a:r>
          </a:p>
          <a:p>
            <a:r>
              <a:rPr lang="en-US" sz="1600" i="0"/>
              <a:t>frame</a:t>
            </a:r>
          </a:p>
        </p:txBody>
      </p:sp>
      <p:sp>
        <p:nvSpPr>
          <p:cNvPr id="534574"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5"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6"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7"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3287107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Grp="1" noChangeArrowheads="1"/>
          </p:cNvSpPr>
          <p:nvPr>
            <p:ph type="body" idx="1"/>
          </p:nvPr>
        </p:nvSpPr>
        <p:spPr>
          <a:xfrm>
            <a:off x="293688" y="1124744"/>
            <a:ext cx="8598792" cy="4648200"/>
          </a:xfrm>
        </p:spPr>
        <p:txBody>
          <a:bodyPr/>
          <a:lstStyle/>
          <a:p>
            <a:pPr>
              <a:buFont typeface="ZapfDingbats" pitchFamily="82" charset="2"/>
              <a:buNone/>
            </a:pPr>
            <a:r>
              <a:rPr lang="en-US" dirty="0">
                <a:solidFill>
                  <a:srgbClr val="800000"/>
                </a:solidFill>
              </a:rPr>
              <a:t>FDMA: </a:t>
            </a:r>
            <a:r>
              <a:rPr lang="en-US" dirty="0" smtClean="0">
                <a:solidFill>
                  <a:srgbClr val="800000"/>
                </a:solidFill>
              </a:rPr>
              <a:t>Frequency Division Multiple Access </a:t>
            </a:r>
            <a:endParaRPr lang="en-US" dirty="0">
              <a:solidFill>
                <a:srgbClr val="800000"/>
              </a:solidFill>
            </a:endParaRPr>
          </a:p>
          <a:p>
            <a:r>
              <a:rPr lang="en-US" sz="2400" dirty="0"/>
              <a:t>channel spectrum divided into frequency </a:t>
            </a:r>
            <a:r>
              <a:rPr lang="en-US" sz="2400" dirty="0" smtClean="0"/>
              <a:t>bands.</a:t>
            </a:r>
            <a:endParaRPr lang="en-US" sz="2400" dirty="0"/>
          </a:p>
          <a:p>
            <a:r>
              <a:rPr lang="en-US" sz="2400" dirty="0"/>
              <a:t>each station assigned fixed frequency </a:t>
            </a:r>
            <a:r>
              <a:rPr lang="en-US" sz="2400" dirty="0" smtClean="0"/>
              <a:t>band.</a:t>
            </a:r>
            <a:endParaRPr lang="en-US" sz="2400" dirty="0"/>
          </a:p>
          <a:p>
            <a:r>
              <a:rPr lang="en-US" sz="2400" dirty="0"/>
              <a:t>unused transmission time in frequency bands go </a:t>
            </a:r>
            <a:r>
              <a:rPr lang="en-US" sz="2400" dirty="0" smtClean="0"/>
              <a:t>idle. </a:t>
            </a:r>
            <a:endParaRPr lang="en-US" sz="2400" dirty="0"/>
          </a:p>
          <a:p>
            <a:r>
              <a:rPr lang="en-US" sz="2400" dirty="0"/>
              <a:t>example: 6-station LAN, 1,3,4 have </a:t>
            </a:r>
            <a:r>
              <a:rPr lang="en-US" sz="2400" dirty="0" err="1"/>
              <a:t>pkt</a:t>
            </a:r>
            <a:r>
              <a:rPr lang="en-US" sz="2400" dirty="0"/>
              <a:t>, frequency bands 2,5,6 </a:t>
            </a:r>
            <a:r>
              <a:rPr lang="en-US" sz="2400" dirty="0" smtClean="0"/>
              <a:t>idle. </a:t>
            </a:r>
            <a:endParaRPr lang="en-US" dirty="0"/>
          </a:p>
        </p:txBody>
      </p:sp>
      <p:sp>
        <p:nvSpPr>
          <p:cNvPr id="535556" name="Rectangle 4"/>
          <p:cNvSpPr>
            <a:spLocks noChangeArrowheads="1"/>
          </p:cNvSpPr>
          <p:nvPr/>
        </p:nvSpPr>
        <p:spPr bwMode="auto">
          <a:xfrm>
            <a:off x="4627563" y="3893344"/>
            <a:ext cx="627062" cy="2251075"/>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7" name="Line 5"/>
          <p:cNvSpPr>
            <a:spLocks noChangeShapeType="1"/>
          </p:cNvSpPr>
          <p:nvPr/>
        </p:nvSpPr>
        <p:spPr bwMode="auto">
          <a:xfrm flipV="1">
            <a:off x="4625975" y="4998244"/>
            <a:ext cx="6223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8" name="Line 6"/>
          <p:cNvSpPr>
            <a:spLocks noChangeShapeType="1"/>
          </p:cNvSpPr>
          <p:nvPr/>
        </p:nvSpPr>
        <p:spPr bwMode="auto">
          <a:xfrm flipV="1">
            <a:off x="4621213" y="5390356"/>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9" name="Line 7"/>
          <p:cNvSpPr>
            <a:spLocks noChangeShapeType="1"/>
          </p:cNvSpPr>
          <p:nvPr/>
        </p:nvSpPr>
        <p:spPr bwMode="auto">
          <a:xfrm flipV="1">
            <a:off x="4625975" y="5776119"/>
            <a:ext cx="6270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0" name="Line 8"/>
          <p:cNvSpPr>
            <a:spLocks noChangeShapeType="1"/>
          </p:cNvSpPr>
          <p:nvPr/>
        </p:nvSpPr>
        <p:spPr bwMode="auto">
          <a:xfrm flipV="1">
            <a:off x="4621213" y="4612481"/>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1" name="Line 9"/>
          <p:cNvSpPr>
            <a:spLocks noChangeShapeType="1"/>
          </p:cNvSpPr>
          <p:nvPr/>
        </p:nvSpPr>
        <p:spPr bwMode="auto">
          <a:xfrm flipV="1">
            <a:off x="4625975" y="4226719"/>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3" name="Line 11"/>
          <p:cNvSpPr>
            <a:spLocks noChangeShapeType="1"/>
          </p:cNvSpPr>
          <p:nvPr/>
        </p:nvSpPr>
        <p:spPr bwMode="auto">
          <a:xfrm>
            <a:off x="5346700" y="41663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4" name="Freeform 12"/>
          <p:cNvSpPr>
            <a:spLocks/>
          </p:cNvSpPr>
          <p:nvPr/>
        </p:nvSpPr>
        <p:spPr bwMode="auto">
          <a:xfrm>
            <a:off x="5494338" y="4047331"/>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chemeClr val="accent2"/>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5" name="Line 13"/>
          <p:cNvSpPr>
            <a:spLocks noChangeShapeType="1"/>
          </p:cNvSpPr>
          <p:nvPr/>
        </p:nvSpPr>
        <p:spPr bwMode="auto">
          <a:xfrm>
            <a:off x="5394325" y="4569619"/>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7" name="Line 15"/>
          <p:cNvSpPr>
            <a:spLocks noChangeShapeType="1"/>
          </p:cNvSpPr>
          <p:nvPr/>
        </p:nvSpPr>
        <p:spPr bwMode="auto">
          <a:xfrm>
            <a:off x="5394325" y="4968081"/>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8" name="Freeform 16"/>
          <p:cNvSpPr>
            <a:spLocks/>
          </p:cNvSpPr>
          <p:nvPr/>
        </p:nvSpPr>
        <p:spPr bwMode="auto">
          <a:xfrm>
            <a:off x="5541963" y="4849019"/>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5569" name="Group 17"/>
          <p:cNvGrpSpPr>
            <a:grpSpLocks/>
          </p:cNvGrpSpPr>
          <p:nvPr/>
        </p:nvGrpSpPr>
        <p:grpSpPr bwMode="auto">
          <a:xfrm>
            <a:off x="5411788" y="5253831"/>
            <a:ext cx="2228850" cy="119063"/>
            <a:chOff x="1884" y="2826"/>
            <a:chExt cx="1404" cy="75"/>
          </a:xfrm>
        </p:grpSpPr>
        <p:sp>
          <p:nvSpPr>
            <p:cNvPr id="535570"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1"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00CC66"/>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5572" name="Line 20"/>
          <p:cNvSpPr>
            <a:spLocks noChangeShapeType="1"/>
          </p:cNvSpPr>
          <p:nvPr/>
        </p:nvSpPr>
        <p:spPr bwMode="auto">
          <a:xfrm>
            <a:off x="5441950" y="57792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3" name="Line 21"/>
          <p:cNvSpPr>
            <a:spLocks noChangeShapeType="1"/>
          </p:cNvSpPr>
          <p:nvPr/>
        </p:nvSpPr>
        <p:spPr bwMode="auto">
          <a:xfrm>
            <a:off x="5448300" y="61094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4" name="Text Box 22"/>
          <p:cNvSpPr txBox="1">
            <a:spLocks noChangeArrowheads="1"/>
          </p:cNvSpPr>
          <p:nvPr/>
        </p:nvSpPr>
        <p:spPr bwMode="auto">
          <a:xfrm rot="-5400000">
            <a:off x="3393281" y="4741863"/>
            <a:ext cx="19399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frequency bands</a:t>
            </a:r>
          </a:p>
        </p:txBody>
      </p:sp>
      <p:sp>
        <p:nvSpPr>
          <p:cNvPr id="535575" name="Text Box 23"/>
          <p:cNvSpPr txBox="1">
            <a:spLocks noChangeArrowheads="1"/>
          </p:cNvSpPr>
          <p:nvPr/>
        </p:nvSpPr>
        <p:spPr bwMode="auto">
          <a:xfrm rot="67766">
            <a:off x="7332663" y="3720306"/>
            <a:ext cx="6588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time</a:t>
            </a:r>
          </a:p>
        </p:txBody>
      </p:sp>
      <p:sp>
        <p:nvSpPr>
          <p:cNvPr id="535606" name="Freeform 54"/>
          <p:cNvSpPr>
            <a:spLocks/>
          </p:cNvSpPr>
          <p:nvPr/>
        </p:nvSpPr>
        <p:spPr bwMode="auto">
          <a:xfrm>
            <a:off x="2032000" y="4102894"/>
            <a:ext cx="595313" cy="1538287"/>
          </a:xfrm>
          <a:custGeom>
            <a:avLst/>
            <a:gdLst>
              <a:gd name="T0" fmla="*/ 375 w 375"/>
              <a:gd name="T1" fmla="*/ 0 h 969"/>
              <a:gd name="T2" fmla="*/ 0 w 375"/>
              <a:gd name="T3" fmla="*/ 485 h 969"/>
              <a:gd name="T4" fmla="*/ 375 w 375"/>
              <a:gd name="T5" fmla="*/ 969 h 969"/>
              <a:gd name="T6" fmla="*/ 375 w 375"/>
              <a:gd name="T7" fmla="*/ 0 h 969"/>
            </a:gdLst>
            <a:ahLst/>
            <a:cxnLst>
              <a:cxn ang="0">
                <a:pos x="T0" y="T1"/>
              </a:cxn>
              <a:cxn ang="0">
                <a:pos x="T2" y="T3"/>
              </a:cxn>
              <a:cxn ang="0">
                <a:pos x="T4" y="T5"/>
              </a:cxn>
              <a:cxn ang="0">
                <a:pos x="T6" y="T7"/>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5608" name="Group 56"/>
          <p:cNvGrpSpPr>
            <a:grpSpLocks/>
          </p:cNvGrpSpPr>
          <p:nvPr/>
        </p:nvGrpSpPr>
        <p:grpSpPr bwMode="auto">
          <a:xfrm>
            <a:off x="293688" y="4741069"/>
            <a:ext cx="1666875" cy="314325"/>
            <a:chOff x="1614" y="1494"/>
            <a:chExt cx="1050" cy="198"/>
          </a:xfrm>
        </p:grpSpPr>
        <p:sp>
          <p:nvSpPr>
            <p:cNvPr id="535609"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0" name="Freeform 58"/>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1"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2" name="Line 60"/>
            <p:cNvSpPr>
              <a:spLocks noChangeShapeType="1"/>
            </p:cNvSpPr>
            <p:nvPr/>
          </p:nvSpPr>
          <p:spPr bwMode="auto">
            <a:xfrm>
              <a:off x="2526" y="1584"/>
              <a:ext cx="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5617" name="Freeform 65"/>
          <p:cNvSpPr>
            <a:spLocks/>
          </p:cNvSpPr>
          <p:nvPr/>
        </p:nvSpPr>
        <p:spPr bwMode="auto">
          <a:xfrm>
            <a:off x="2803525" y="4795044"/>
            <a:ext cx="892175" cy="173037"/>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8" name="Freeform 66"/>
          <p:cNvSpPr>
            <a:spLocks/>
          </p:cNvSpPr>
          <p:nvPr/>
        </p:nvSpPr>
        <p:spPr bwMode="auto">
          <a:xfrm>
            <a:off x="2846388" y="4025106"/>
            <a:ext cx="427037" cy="219075"/>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0" name="Freeform 68"/>
          <p:cNvSpPr>
            <a:spLocks/>
          </p:cNvSpPr>
          <p:nvPr/>
        </p:nvSpPr>
        <p:spPr bwMode="auto">
          <a:xfrm>
            <a:off x="2755900" y="5823744"/>
            <a:ext cx="989013" cy="18573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Lst>
            <a:ahLst/>
            <a:cxnLst>
              <a:cxn ang="0">
                <a:pos x="T0" y="T1"/>
              </a:cxn>
              <a:cxn ang="0">
                <a:pos x="T2" y="T3"/>
              </a:cxn>
              <a:cxn ang="0">
                <a:pos x="T4" y="T5"/>
              </a:cxn>
              <a:cxn ang="0">
                <a:pos x="T6" y="T7"/>
              </a:cxn>
              <a:cxn ang="0">
                <a:pos x="T8" y="T9"/>
              </a:cxn>
              <a:cxn ang="0">
                <a:pos x="T10" y="T11"/>
              </a:cxn>
            </a:cxnLst>
            <a:rect l="0" t="0" r="r" b="b"/>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1" name="Text Box 69"/>
          <p:cNvSpPr txBox="1">
            <a:spLocks noChangeArrowheads="1"/>
          </p:cNvSpPr>
          <p:nvPr/>
        </p:nvSpPr>
        <p:spPr bwMode="auto">
          <a:xfrm>
            <a:off x="442913" y="5458619"/>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FDM cable</a:t>
            </a:r>
          </a:p>
        </p:txBody>
      </p:sp>
      <p:sp>
        <p:nvSpPr>
          <p:cNvPr id="35"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a:t>
            </a:r>
            <a:r>
              <a:rPr lang="en-US" sz="3200" dirty="0" smtClean="0"/>
              <a:t>FDMA</a:t>
            </a:r>
            <a:endParaRPr lang="en-US" dirty="0"/>
          </a:p>
        </p:txBody>
      </p:sp>
      <p:sp>
        <p:nvSpPr>
          <p:cNvPr id="34"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957459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Random Access Protocols</a:t>
            </a:r>
          </a:p>
        </p:txBody>
      </p:sp>
      <p:sp>
        <p:nvSpPr>
          <p:cNvPr id="175107" name="Rectangle 3"/>
          <p:cNvSpPr>
            <a:spLocks noGrp="1" noChangeArrowheads="1"/>
          </p:cNvSpPr>
          <p:nvPr>
            <p:ph type="body" idx="1"/>
          </p:nvPr>
        </p:nvSpPr>
        <p:spPr/>
        <p:txBody>
          <a:bodyPr/>
          <a:lstStyle/>
          <a:p>
            <a:r>
              <a:rPr lang="en-US" sz="2400" dirty="0"/>
              <a:t>When node has packet to send</a:t>
            </a:r>
          </a:p>
          <a:p>
            <a:pPr lvl="1"/>
            <a:r>
              <a:rPr lang="en-US" sz="2000" dirty="0"/>
              <a:t>transmit at full channel data rate </a:t>
            </a:r>
            <a:r>
              <a:rPr lang="en-US" sz="2400" dirty="0">
                <a:solidFill>
                  <a:srgbClr val="0033CC"/>
                </a:solidFill>
              </a:rPr>
              <a:t>R</a:t>
            </a:r>
            <a:r>
              <a:rPr lang="en-US" sz="2000" dirty="0"/>
              <a:t>.</a:t>
            </a:r>
          </a:p>
          <a:p>
            <a:pPr lvl="1"/>
            <a:r>
              <a:rPr lang="en-US" sz="2000" dirty="0"/>
              <a:t>no </a:t>
            </a:r>
            <a:r>
              <a:rPr lang="en-US" sz="2000" dirty="0">
                <a:solidFill>
                  <a:srgbClr val="008000"/>
                </a:solidFill>
              </a:rPr>
              <a:t>a priori </a:t>
            </a:r>
            <a:r>
              <a:rPr lang="en-US" sz="2000" dirty="0"/>
              <a:t>coordination among </a:t>
            </a:r>
            <a:r>
              <a:rPr lang="en-US" sz="2000" dirty="0" smtClean="0"/>
              <a:t>nodes.</a:t>
            </a:r>
            <a:endParaRPr lang="en-US" sz="2000" dirty="0"/>
          </a:p>
          <a:p>
            <a:r>
              <a:rPr lang="en-US" sz="2400" dirty="0"/>
              <a:t>two or more transmitting nodes </a:t>
            </a:r>
            <a:r>
              <a:rPr lang="en-US" sz="2400" dirty="0">
                <a:latin typeface="MS Mincho" pitchFamily="49" charset="-128"/>
                <a:ea typeface="MS Mincho" pitchFamily="49" charset="-128"/>
              </a:rPr>
              <a:t>➜</a:t>
            </a:r>
            <a:r>
              <a:rPr lang="en-US" sz="2400" dirty="0"/>
              <a:t> “collision”,</a:t>
            </a:r>
          </a:p>
          <a:p>
            <a:r>
              <a:rPr lang="en-US" sz="2400" dirty="0">
                <a:solidFill>
                  <a:srgbClr val="800000"/>
                </a:solidFill>
              </a:rPr>
              <a:t>random access MAC protocol </a:t>
            </a:r>
            <a:r>
              <a:rPr lang="en-US" sz="2400" dirty="0"/>
              <a:t>specifies: </a:t>
            </a:r>
          </a:p>
          <a:p>
            <a:pPr lvl="1"/>
            <a:r>
              <a:rPr lang="en-US" sz="2000" dirty="0"/>
              <a:t>how to detect </a:t>
            </a:r>
            <a:r>
              <a:rPr lang="en-US" sz="2000" dirty="0" smtClean="0"/>
              <a:t>collisions?</a:t>
            </a:r>
            <a:endParaRPr lang="en-US" sz="2000" dirty="0"/>
          </a:p>
          <a:p>
            <a:pPr lvl="1"/>
            <a:r>
              <a:rPr lang="en-US" sz="2000" dirty="0"/>
              <a:t>how to recover from collisions (e.g., via delayed retransmissions</a:t>
            </a:r>
            <a:r>
              <a:rPr lang="en-US" sz="2000" dirty="0" smtClean="0"/>
              <a:t>)?</a:t>
            </a:r>
            <a:endParaRPr lang="en-US" sz="2000" dirty="0"/>
          </a:p>
          <a:p>
            <a:r>
              <a:rPr lang="en-US" sz="2400" dirty="0"/>
              <a:t>Examples of random access MAC protocols:</a:t>
            </a:r>
          </a:p>
          <a:p>
            <a:pPr lvl="1"/>
            <a:r>
              <a:rPr lang="en-US" sz="2000" dirty="0" smtClean="0"/>
              <a:t>ALOHA</a:t>
            </a:r>
            <a:endParaRPr lang="en-US" sz="2000" dirty="0"/>
          </a:p>
          <a:p>
            <a:pPr lvl="1"/>
            <a:r>
              <a:rPr lang="en-US" sz="2000" dirty="0"/>
              <a:t>slotted ALOHA</a:t>
            </a:r>
          </a:p>
          <a:p>
            <a:pPr lvl="1"/>
            <a:r>
              <a:rPr lang="en-US" sz="2000" dirty="0"/>
              <a:t>CSMA, CSMA/CD, CSMA/CA</a:t>
            </a:r>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115834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6000" dirty="0" smtClean="0"/>
              <a:t>Local Area Networks</a:t>
            </a:r>
          </a:p>
        </p:txBody>
      </p:sp>
      <p:sp>
        <p:nvSpPr>
          <p:cNvPr id="10245" name="Rectangle 3"/>
          <p:cNvSpPr>
            <a:spLocks noGrp="1" noChangeArrowheads="1"/>
          </p:cNvSpPr>
          <p:nvPr>
            <p:ph type="body" idx="1"/>
          </p:nvPr>
        </p:nvSpPr>
        <p:spPr>
          <a:xfrm>
            <a:off x="467171" y="1124744"/>
            <a:ext cx="8209285" cy="5040560"/>
          </a:xfrm>
        </p:spPr>
        <p:txBody>
          <a:bodyPr/>
          <a:lstStyle/>
          <a:p>
            <a:pPr eaLnBrk="1" hangingPunct="1"/>
            <a:r>
              <a:rPr lang="en-US" dirty="0" smtClean="0"/>
              <a:t>Aloha</a:t>
            </a:r>
          </a:p>
          <a:p>
            <a:pPr eaLnBrk="1" hangingPunct="1"/>
            <a:r>
              <a:rPr lang="en-US" dirty="0" smtClean="0"/>
              <a:t>Slotted Aloha</a:t>
            </a:r>
          </a:p>
          <a:p>
            <a:pPr eaLnBrk="1" hangingPunct="1"/>
            <a:r>
              <a:rPr lang="en-US" dirty="0" smtClean="0"/>
              <a:t>CSMA</a:t>
            </a:r>
          </a:p>
          <a:p>
            <a:pPr lvl="1" eaLnBrk="1" hangingPunct="1"/>
            <a:r>
              <a:rPr lang="en-US" dirty="0" smtClean="0"/>
              <a:t>non-persistent</a:t>
            </a:r>
          </a:p>
          <a:p>
            <a:pPr lvl="1" eaLnBrk="1" hangingPunct="1"/>
            <a:r>
              <a:rPr lang="en-US" dirty="0" smtClean="0"/>
              <a:t>1-persistent</a:t>
            </a:r>
          </a:p>
          <a:p>
            <a:pPr lvl="1" eaLnBrk="1" hangingPunct="1"/>
            <a:r>
              <a:rPr lang="en-US" dirty="0" smtClean="0"/>
              <a:t>p-persistent</a:t>
            </a:r>
          </a:p>
          <a:p>
            <a:pPr eaLnBrk="1" hangingPunct="1"/>
            <a:r>
              <a:rPr lang="en-US" dirty="0" smtClean="0"/>
              <a:t>CSMA/CD</a:t>
            </a:r>
          </a:p>
          <a:p>
            <a:pPr eaLnBrk="1" hangingPunct="1"/>
            <a:r>
              <a:rPr lang="en-US" dirty="0" smtClean="0">
                <a:solidFill>
                  <a:srgbClr val="800000"/>
                </a:solidFill>
              </a:rPr>
              <a:t>Ethernet</a:t>
            </a:r>
          </a:p>
          <a:p>
            <a:pPr eaLnBrk="1" hangingPunct="1"/>
            <a:r>
              <a:rPr lang="en-US" dirty="0" smtClean="0">
                <a:solidFill>
                  <a:srgbClr val="008000"/>
                </a:solidFill>
              </a:rPr>
              <a:t>Token Ring</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415857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2875" y="54199"/>
            <a:ext cx="8893175" cy="998537"/>
          </a:xfrm>
        </p:spPr>
        <p:txBody>
          <a:bodyPr/>
          <a:lstStyle/>
          <a:p>
            <a:pPr eaLnBrk="1" hangingPunct="1">
              <a:defRPr/>
            </a:pPr>
            <a:r>
              <a:rPr lang="en-US" sz="3600" dirty="0" smtClean="0"/>
              <a:t>Historic LAN Performance Notation</a:t>
            </a:r>
          </a:p>
        </p:txBody>
      </p:sp>
      <p:sp>
        <p:nvSpPr>
          <p:cNvPr id="55299" name="Rectangle 3"/>
          <p:cNvSpPr>
            <a:spLocks noGrp="1" noChangeArrowheads="1"/>
          </p:cNvSpPr>
          <p:nvPr>
            <p:ph type="body" idx="1"/>
          </p:nvPr>
        </p:nvSpPr>
        <p:spPr>
          <a:xfrm>
            <a:off x="323528" y="1301080"/>
            <a:ext cx="8363272" cy="4648200"/>
          </a:xfrm>
        </p:spPr>
        <p:txBody>
          <a:bodyPr/>
          <a:lstStyle/>
          <a:p>
            <a:pPr eaLnBrk="1" hangingPunct="1">
              <a:buFontTx/>
              <a:buNone/>
              <a:defRPr/>
            </a:pPr>
            <a:r>
              <a:rPr lang="en-US" sz="2800" dirty="0" smtClean="0">
                <a:solidFill>
                  <a:srgbClr val="800000"/>
                </a:solidFill>
                <a:latin typeface="+mj-lt"/>
              </a:rPr>
              <a:t>I :: input load -</a:t>
            </a:r>
            <a:r>
              <a:rPr lang="en-US" sz="2800" dirty="0" smtClean="0">
                <a:solidFill>
                  <a:srgbClr val="800000"/>
                </a:solidFill>
              </a:rPr>
              <a:t> </a:t>
            </a:r>
            <a:r>
              <a:rPr lang="en-US" sz="2800" dirty="0" smtClean="0"/>
              <a:t>the total (</a:t>
            </a:r>
            <a:r>
              <a:rPr lang="en-US" sz="2800" dirty="0" smtClean="0">
                <a:solidFill>
                  <a:srgbClr val="008000"/>
                </a:solidFill>
              </a:rPr>
              <a:t>normalized</a:t>
            </a:r>
            <a:r>
              <a:rPr lang="en-US" sz="2800" dirty="0" smtClean="0"/>
              <a:t>) rate of data generated by all </a:t>
            </a:r>
            <a:r>
              <a:rPr lang="en-US" sz="2800" dirty="0" smtClean="0">
                <a:solidFill>
                  <a:srgbClr val="000066"/>
                </a:solidFill>
              </a:rPr>
              <a:t>n</a:t>
            </a:r>
            <a:r>
              <a:rPr lang="en-US" sz="2800" dirty="0" smtClean="0"/>
              <a:t> stations.</a:t>
            </a:r>
          </a:p>
          <a:p>
            <a:pPr eaLnBrk="1" hangingPunct="1">
              <a:buFontTx/>
              <a:buNone/>
              <a:defRPr/>
            </a:pPr>
            <a:r>
              <a:rPr lang="en-US" sz="2800" dirty="0" smtClean="0">
                <a:solidFill>
                  <a:srgbClr val="800000"/>
                </a:solidFill>
                <a:latin typeface="+mj-lt"/>
              </a:rPr>
              <a:t>G :: offered load -</a:t>
            </a:r>
            <a:r>
              <a:rPr lang="en-US" sz="2800" dirty="0" smtClean="0">
                <a:solidFill>
                  <a:srgbClr val="800000"/>
                </a:solidFill>
              </a:rPr>
              <a:t> </a:t>
            </a:r>
            <a:r>
              <a:rPr lang="en-US" sz="2800" dirty="0" smtClean="0"/>
              <a:t>the total (</a:t>
            </a:r>
            <a:r>
              <a:rPr lang="en-US" sz="2800" dirty="0" smtClean="0">
                <a:solidFill>
                  <a:srgbClr val="008000"/>
                </a:solidFill>
              </a:rPr>
              <a:t>normalized</a:t>
            </a:r>
            <a:r>
              <a:rPr lang="en-US" sz="2800" dirty="0" smtClean="0"/>
              <a:t>) data rate presented to the network including</a:t>
            </a:r>
            <a:r>
              <a:rPr lang="en-US" sz="2800" i="1" dirty="0" smtClean="0">
                <a:solidFill>
                  <a:srgbClr val="A50021"/>
                </a:solidFill>
              </a:rPr>
              <a:t> </a:t>
            </a:r>
            <a:r>
              <a:rPr lang="en-US" sz="2800" dirty="0" smtClean="0">
                <a:solidFill>
                  <a:srgbClr val="0033CC"/>
                </a:solidFill>
              </a:rPr>
              <a:t>retransmissions</a:t>
            </a:r>
            <a:r>
              <a:rPr lang="en-US" sz="2800" dirty="0" smtClean="0"/>
              <a:t>.</a:t>
            </a:r>
          </a:p>
          <a:p>
            <a:pPr eaLnBrk="1" hangingPunct="1">
              <a:buFontTx/>
              <a:buNone/>
              <a:defRPr/>
            </a:pPr>
            <a:r>
              <a:rPr lang="en-US" sz="2800" dirty="0" smtClean="0">
                <a:solidFill>
                  <a:srgbClr val="800000"/>
                </a:solidFill>
                <a:latin typeface="+mj-lt"/>
              </a:rPr>
              <a:t>S :: LAN throughput -</a:t>
            </a:r>
            <a:r>
              <a:rPr lang="en-US" sz="2800" dirty="0" smtClean="0">
                <a:solidFill>
                  <a:srgbClr val="800000"/>
                </a:solidFill>
              </a:rPr>
              <a:t>  </a:t>
            </a:r>
            <a:r>
              <a:rPr lang="en-US" sz="2800" dirty="0" smtClean="0"/>
              <a:t>the total (</a:t>
            </a:r>
            <a:r>
              <a:rPr lang="en-US" sz="2800" dirty="0" smtClean="0">
                <a:solidFill>
                  <a:srgbClr val="008000"/>
                </a:solidFill>
              </a:rPr>
              <a:t>normalized</a:t>
            </a:r>
            <a:r>
              <a:rPr lang="en-US" sz="2800" dirty="0" smtClean="0"/>
              <a:t>) data rate transferred between stations.</a:t>
            </a:r>
          </a:p>
          <a:p>
            <a:pPr eaLnBrk="1" hangingPunct="1">
              <a:buFontTx/>
              <a:buNone/>
              <a:defRPr/>
            </a:pPr>
            <a:r>
              <a:rPr lang="en-US" sz="2800" dirty="0" smtClean="0">
                <a:solidFill>
                  <a:srgbClr val="800000"/>
                </a:solidFill>
                <a:latin typeface="+mj-lt"/>
              </a:rPr>
              <a:t>D :: average frame delay -</a:t>
            </a:r>
            <a:r>
              <a:rPr lang="en-US" sz="2800" dirty="0" smtClean="0">
                <a:solidFill>
                  <a:srgbClr val="000066"/>
                </a:solidFill>
                <a:latin typeface="+mj-lt"/>
              </a:rPr>
              <a:t> </a:t>
            </a:r>
            <a:r>
              <a:rPr lang="en-US" sz="2800" dirty="0" smtClean="0"/>
              <a:t>the time from when a frame is ready for transmission until completion of a successful transmission.</a:t>
            </a:r>
            <a:endParaRPr lang="en-US" sz="2800" dirty="0" smtClean="0">
              <a:solidFill>
                <a:srgbClr val="000066"/>
              </a:solidFill>
            </a:endParaRPr>
          </a:p>
          <a:p>
            <a:pPr eaLnBrk="1" hangingPunct="1">
              <a:buFontTx/>
              <a:buNone/>
              <a:defRPr/>
            </a:pPr>
            <a:endParaRPr lang="en-US" sz="2800" dirty="0" smtClean="0">
              <a:solidFill>
                <a:srgbClr val="A50021"/>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215670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44624"/>
            <a:ext cx="8785225" cy="792162"/>
          </a:xfrm>
        </p:spPr>
        <p:txBody>
          <a:bodyPr/>
          <a:lstStyle/>
          <a:p>
            <a:pPr eaLnBrk="1" hangingPunct="1">
              <a:defRPr/>
            </a:pPr>
            <a:r>
              <a:rPr lang="en-US" sz="4000" dirty="0" smtClean="0"/>
              <a:t>Normalizing Throughput (S)</a:t>
            </a:r>
            <a:br>
              <a:rPr lang="en-US" sz="4000" dirty="0" smtClean="0"/>
            </a:br>
            <a:r>
              <a:rPr lang="en-US" sz="2400" dirty="0" smtClean="0"/>
              <a:t>[</a:t>
            </a:r>
            <a:r>
              <a:rPr lang="en-US" sz="2400" i="1" dirty="0" smtClean="0"/>
              <a:t>assuming one packet = one frame</a:t>
            </a:r>
            <a:r>
              <a:rPr lang="en-US" sz="2400" dirty="0" smtClean="0"/>
              <a:t>]</a:t>
            </a:r>
            <a:endParaRPr lang="en-US" dirty="0" smtClean="0"/>
          </a:p>
        </p:txBody>
      </p:sp>
      <p:sp>
        <p:nvSpPr>
          <p:cNvPr id="56323" name="Rectangle 3"/>
          <p:cNvSpPr>
            <a:spLocks noGrp="1" noChangeArrowheads="1"/>
          </p:cNvSpPr>
          <p:nvPr>
            <p:ph type="body" idx="1"/>
          </p:nvPr>
        </p:nvSpPr>
        <p:spPr>
          <a:xfrm>
            <a:off x="539552" y="1268760"/>
            <a:ext cx="7918648" cy="4896544"/>
          </a:xfrm>
        </p:spPr>
        <p:txBody>
          <a:bodyPr/>
          <a:lstStyle/>
          <a:p>
            <a:pPr eaLnBrk="1" hangingPunct="1">
              <a:lnSpc>
                <a:spcPct val="90000"/>
              </a:lnSpc>
              <a:buFontTx/>
              <a:buNone/>
              <a:defRPr/>
            </a:pPr>
            <a:r>
              <a:rPr lang="en-US" sz="2800" b="1" dirty="0" smtClean="0">
                <a:solidFill>
                  <a:srgbClr val="A50021"/>
                </a:solidFill>
                <a:latin typeface="+mj-lt"/>
              </a:rPr>
              <a:t> </a:t>
            </a:r>
            <a:r>
              <a:rPr lang="en-US" sz="2800" b="1" dirty="0" smtClean="0">
                <a:solidFill>
                  <a:srgbClr val="800000"/>
                </a:solidFill>
                <a:latin typeface="+mj-lt"/>
              </a:rPr>
              <a:t>S</a:t>
            </a:r>
            <a:r>
              <a:rPr lang="en-US" sz="2800" dirty="0" smtClean="0"/>
              <a:t> is </a:t>
            </a:r>
            <a:r>
              <a:rPr lang="en-US" sz="2800" dirty="0" smtClean="0">
                <a:solidFill>
                  <a:srgbClr val="800000"/>
                </a:solidFill>
              </a:rPr>
              <a:t>normalized </a:t>
            </a:r>
            <a:r>
              <a:rPr lang="en-US" sz="2800" dirty="0" smtClean="0"/>
              <a:t>using packets/packet time  where</a:t>
            </a:r>
          </a:p>
          <a:p>
            <a:pPr eaLnBrk="1" hangingPunct="1">
              <a:lnSpc>
                <a:spcPct val="90000"/>
              </a:lnSpc>
              <a:buFontTx/>
              <a:buNone/>
              <a:defRPr/>
            </a:pPr>
            <a:r>
              <a:rPr lang="en-US" sz="2800" dirty="0" smtClean="0">
                <a:solidFill>
                  <a:srgbClr val="006600"/>
                </a:solidFill>
                <a:latin typeface="+mj-lt"/>
              </a:rPr>
              <a:t>packet time</a:t>
            </a:r>
            <a:r>
              <a:rPr lang="en-US" sz="2800" dirty="0" smtClean="0">
                <a:latin typeface="+mj-lt"/>
              </a:rPr>
              <a:t> :: </a:t>
            </a:r>
            <a:r>
              <a:rPr lang="en-US" sz="2800" dirty="0" smtClean="0"/>
              <a:t>the time to transmit a </a:t>
            </a:r>
            <a:r>
              <a:rPr lang="en-US" sz="2800" i="1" dirty="0" smtClean="0"/>
              <a:t>standard</a:t>
            </a:r>
            <a:r>
              <a:rPr lang="en-US" sz="2800" dirty="0" smtClean="0"/>
              <a:t> fixed-length packet.</a:t>
            </a:r>
          </a:p>
          <a:p>
            <a:pPr eaLnBrk="1" hangingPunct="1">
              <a:lnSpc>
                <a:spcPct val="90000"/>
              </a:lnSpc>
              <a:buFontTx/>
              <a:buNone/>
              <a:defRPr/>
            </a:pPr>
            <a:r>
              <a:rPr lang="en-US" sz="1800" dirty="0" smtClean="0"/>
              <a:t>i.e.,</a:t>
            </a:r>
          </a:p>
          <a:p>
            <a:pPr eaLnBrk="1" hangingPunct="1">
              <a:lnSpc>
                <a:spcPct val="90000"/>
              </a:lnSpc>
              <a:buFontTx/>
              <a:buNone/>
              <a:defRPr/>
            </a:pPr>
            <a:r>
              <a:rPr lang="en-US" sz="1800" dirty="0" smtClean="0">
                <a:solidFill>
                  <a:srgbClr val="800000"/>
                </a:solidFill>
              </a:rPr>
              <a:t>                                           </a:t>
            </a:r>
            <a:r>
              <a:rPr lang="en-US" sz="1800" b="1" dirty="0" smtClean="0">
                <a:solidFill>
                  <a:srgbClr val="800000"/>
                </a:solidFill>
              </a:rPr>
              <a:t>packet length</a:t>
            </a:r>
          </a:p>
          <a:p>
            <a:pPr eaLnBrk="1" hangingPunct="1">
              <a:lnSpc>
                <a:spcPct val="90000"/>
              </a:lnSpc>
              <a:buFontTx/>
              <a:buNone/>
              <a:defRPr/>
            </a:pPr>
            <a:r>
              <a:rPr lang="en-US" sz="1800" b="1" dirty="0" smtClean="0">
                <a:solidFill>
                  <a:srgbClr val="800000"/>
                </a:solidFill>
              </a:rPr>
              <a:t>                   packet time  =  -----------------</a:t>
            </a:r>
          </a:p>
          <a:p>
            <a:pPr eaLnBrk="1" hangingPunct="1">
              <a:lnSpc>
                <a:spcPct val="90000"/>
              </a:lnSpc>
              <a:buFontTx/>
              <a:buNone/>
              <a:defRPr/>
            </a:pPr>
            <a:r>
              <a:rPr lang="en-US" sz="1800" b="1" dirty="0" smtClean="0">
                <a:solidFill>
                  <a:srgbClr val="800000"/>
                </a:solidFill>
              </a:rPr>
              <a:t>                                             bit  rate</a:t>
            </a:r>
          </a:p>
          <a:p>
            <a:pPr eaLnBrk="1" hangingPunct="1">
              <a:lnSpc>
                <a:spcPct val="90000"/>
              </a:lnSpc>
              <a:buFontTx/>
              <a:buNone/>
              <a:defRPr/>
            </a:pPr>
            <a:r>
              <a:rPr lang="en-US" sz="2800" dirty="0" smtClean="0"/>
              <a:t>NOTE: Since the channel capacity is one packet /packet time, </a:t>
            </a:r>
            <a:r>
              <a:rPr lang="en-US" sz="2800" dirty="0">
                <a:solidFill>
                  <a:srgbClr val="800000"/>
                </a:solidFill>
              </a:rPr>
              <a:t>S</a:t>
            </a:r>
            <a:r>
              <a:rPr lang="en-US" sz="2800" dirty="0" smtClean="0">
                <a:solidFill>
                  <a:srgbClr val="008000"/>
                </a:solidFill>
              </a:rPr>
              <a:t>*</a:t>
            </a:r>
            <a:r>
              <a:rPr lang="en-US" sz="2800" dirty="0" smtClean="0"/>
              <a:t> can be viewed as </a:t>
            </a:r>
            <a:r>
              <a:rPr lang="en-US" sz="2800" b="1" dirty="0" smtClean="0">
                <a:solidFill>
                  <a:srgbClr val="800000"/>
                </a:solidFill>
              </a:rPr>
              <a:t>throughput as a fraction of capacity.</a:t>
            </a:r>
          </a:p>
          <a:p>
            <a:pPr eaLnBrk="1" hangingPunct="1">
              <a:lnSpc>
                <a:spcPct val="90000"/>
              </a:lnSpc>
              <a:buFontTx/>
              <a:buNone/>
              <a:defRPr/>
            </a:pPr>
            <a:r>
              <a:rPr lang="en-US" sz="2800" dirty="0" smtClean="0">
                <a:solidFill>
                  <a:srgbClr val="008000"/>
                </a:solidFill>
              </a:rPr>
              <a:t>*Represented in LG&amp;W by </a:t>
            </a:r>
            <a:r>
              <a:rPr lang="en-US" dirty="0" smtClean="0">
                <a:solidFill>
                  <a:srgbClr val="008000"/>
                </a:solidFill>
              </a:rPr>
              <a:t>  </a:t>
            </a:r>
            <a:r>
              <a:rPr lang="en-US" sz="2800" dirty="0" smtClean="0">
                <a:solidFill>
                  <a:srgbClr val="008000"/>
                </a:solidFill>
              </a:rPr>
              <a:t>in later graphs.</a:t>
            </a:r>
          </a:p>
        </p:txBody>
      </p:sp>
      <p:sp>
        <p:nvSpPr>
          <p:cNvPr id="30726" name="Text Box 4"/>
          <p:cNvSpPr txBox="1">
            <a:spLocks noChangeArrowheads="1"/>
          </p:cNvSpPr>
          <p:nvPr/>
        </p:nvSpPr>
        <p:spPr bwMode="auto">
          <a:xfrm>
            <a:off x="5169422" y="5373216"/>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dirty="0">
                <a:solidFill>
                  <a:srgbClr val="0033CC"/>
                </a:solidFill>
                <a:latin typeface="Symbol" pitchFamily="18" charset="2"/>
              </a:rPr>
              <a:t>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23766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Oval 1026"/>
          <p:cNvSpPr>
            <a:spLocks noChangeArrowheads="1"/>
          </p:cNvSpPr>
          <p:nvPr/>
        </p:nvSpPr>
        <p:spPr bwMode="auto">
          <a:xfrm>
            <a:off x="6705600" y="2971800"/>
            <a:ext cx="914400" cy="914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49" name="Line 1027"/>
          <p:cNvSpPr>
            <a:spLocks noChangeShapeType="1"/>
          </p:cNvSpPr>
          <p:nvPr/>
        </p:nvSpPr>
        <p:spPr bwMode="auto">
          <a:xfrm>
            <a:off x="7620000" y="3429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757" name="AutoShape 1036"/>
          <p:cNvCxnSpPr>
            <a:cxnSpLocks noChangeShapeType="1"/>
          </p:cNvCxnSpPr>
          <p:nvPr/>
        </p:nvCxnSpPr>
        <p:spPr bwMode="auto">
          <a:xfrm flipV="1">
            <a:off x="685800" y="3429000"/>
            <a:ext cx="17526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758" name="AutoShape 1037"/>
          <p:cNvCxnSpPr>
            <a:cxnSpLocks noChangeShapeType="1"/>
          </p:cNvCxnSpPr>
          <p:nvPr/>
        </p:nvCxnSpPr>
        <p:spPr bwMode="auto">
          <a:xfrm flipV="1">
            <a:off x="1028700" y="3429000"/>
            <a:ext cx="1447800" cy="12936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59" name="Rectangle 1039"/>
          <p:cNvSpPr>
            <a:spLocks noChangeArrowheads="1"/>
          </p:cNvSpPr>
          <p:nvPr/>
        </p:nvSpPr>
        <p:spPr bwMode="auto">
          <a:xfrm>
            <a:off x="54864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0" name="Rectangle 1040"/>
          <p:cNvSpPr>
            <a:spLocks noChangeArrowheads="1"/>
          </p:cNvSpPr>
          <p:nvPr/>
        </p:nvSpPr>
        <p:spPr bwMode="auto">
          <a:xfrm>
            <a:off x="49530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1" name="Rectangle 1041"/>
          <p:cNvSpPr>
            <a:spLocks noChangeArrowheads="1"/>
          </p:cNvSpPr>
          <p:nvPr/>
        </p:nvSpPr>
        <p:spPr bwMode="auto">
          <a:xfrm>
            <a:off x="44196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2" name="Rectangle 1042"/>
          <p:cNvSpPr>
            <a:spLocks noChangeArrowheads="1"/>
          </p:cNvSpPr>
          <p:nvPr/>
        </p:nvSpPr>
        <p:spPr bwMode="auto">
          <a:xfrm>
            <a:off x="38862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3" name="Line 1044"/>
          <p:cNvSpPr>
            <a:spLocks noChangeShapeType="1"/>
          </p:cNvSpPr>
          <p:nvPr/>
        </p:nvSpPr>
        <p:spPr bwMode="auto">
          <a:xfrm flipV="1">
            <a:off x="78486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045"/>
          <p:cNvSpPr>
            <a:spLocks noChangeShapeType="1"/>
          </p:cNvSpPr>
          <p:nvPr/>
        </p:nvSpPr>
        <p:spPr bwMode="auto">
          <a:xfrm flipV="1">
            <a:off x="31242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046"/>
          <p:cNvSpPr>
            <a:spLocks noChangeShapeType="1"/>
          </p:cNvSpPr>
          <p:nvPr/>
        </p:nvSpPr>
        <p:spPr bwMode="auto">
          <a:xfrm>
            <a:off x="3124200" y="19812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1047"/>
          <p:cNvSpPr>
            <a:spLocks noChangeShapeType="1"/>
          </p:cNvSpPr>
          <p:nvPr/>
        </p:nvSpPr>
        <p:spPr bwMode="auto">
          <a:xfrm>
            <a:off x="3124200" y="1981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7" name="Rectangle 1049"/>
          <p:cNvSpPr>
            <a:spLocks noChangeArrowheads="1"/>
          </p:cNvSpPr>
          <p:nvPr/>
        </p:nvSpPr>
        <p:spPr bwMode="auto">
          <a:xfrm>
            <a:off x="4191000" y="1447800"/>
            <a:ext cx="2514600" cy="457200"/>
          </a:xfrm>
          <a:prstGeom prst="rect">
            <a:avLst/>
          </a:prstGeom>
          <a:solidFill>
            <a:schemeClr val="bg1"/>
          </a:solidFill>
          <a:ln w="9525">
            <a:solidFill>
              <a:schemeClr val="bg1"/>
            </a:solidFill>
            <a:miter lim="800000"/>
            <a:headEnd/>
            <a:tailEnd/>
          </a:ln>
        </p:spPr>
        <p:txBody>
          <a:bodyPr wrap="none" anchor="ctr"/>
          <a:lstStyle/>
          <a:p>
            <a:r>
              <a:rPr lang="en-US" sz="2400">
                <a:solidFill>
                  <a:schemeClr val="tx1"/>
                </a:solidFill>
              </a:rPr>
              <a:t>retransmissions</a:t>
            </a:r>
          </a:p>
        </p:txBody>
      </p:sp>
      <p:sp>
        <p:nvSpPr>
          <p:cNvPr id="31768" name="Rectangle 1052"/>
          <p:cNvSpPr>
            <a:spLocks noChangeArrowheads="1"/>
          </p:cNvSpPr>
          <p:nvPr/>
        </p:nvSpPr>
        <p:spPr bwMode="auto">
          <a:xfrm>
            <a:off x="8229600" y="28194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S</a:t>
            </a:r>
          </a:p>
        </p:txBody>
      </p:sp>
      <p:sp>
        <p:nvSpPr>
          <p:cNvPr id="31769" name="Rectangle 1054"/>
          <p:cNvSpPr>
            <a:spLocks noChangeArrowheads="1"/>
          </p:cNvSpPr>
          <p:nvPr/>
        </p:nvSpPr>
        <p:spPr bwMode="auto">
          <a:xfrm>
            <a:off x="2590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I</a:t>
            </a:r>
          </a:p>
        </p:txBody>
      </p:sp>
      <p:sp>
        <p:nvSpPr>
          <p:cNvPr id="31770" name="Rectangle 1056"/>
          <p:cNvSpPr>
            <a:spLocks noChangeArrowheads="1"/>
          </p:cNvSpPr>
          <p:nvPr/>
        </p:nvSpPr>
        <p:spPr bwMode="auto">
          <a:xfrm>
            <a:off x="8001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1" name="Rectangle 1058"/>
          <p:cNvSpPr>
            <a:spLocks noChangeArrowheads="1"/>
          </p:cNvSpPr>
          <p:nvPr/>
        </p:nvSpPr>
        <p:spPr bwMode="auto">
          <a:xfrm>
            <a:off x="3429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2" name="Rectangle 1059"/>
          <p:cNvSpPr>
            <a:spLocks noChangeArrowheads="1"/>
          </p:cNvSpPr>
          <p:nvPr/>
        </p:nvSpPr>
        <p:spPr bwMode="auto">
          <a:xfrm>
            <a:off x="2699792"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3" name="Line 1061"/>
          <p:cNvSpPr>
            <a:spLocks noChangeShapeType="1"/>
          </p:cNvSpPr>
          <p:nvPr/>
        </p:nvSpPr>
        <p:spPr bwMode="auto">
          <a:xfrm flipV="1">
            <a:off x="28194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1062"/>
          <p:cNvSpPr>
            <a:spLocks noChangeShapeType="1"/>
          </p:cNvSpPr>
          <p:nvPr/>
        </p:nvSpPr>
        <p:spPr bwMode="auto">
          <a:xfrm flipV="1">
            <a:off x="80772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Rectangle 1064"/>
          <p:cNvSpPr>
            <a:spLocks noChangeArrowheads="1"/>
          </p:cNvSpPr>
          <p:nvPr/>
        </p:nvSpPr>
        <p:spPr bwMode="auto">
          <a:xfrm>
            <a:off x="3352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G</a:t>
            </a:r>
          </a:p>
        </p:txBody>
      </p:sp>
      <p:sp>
        <p:nvSpPr>
          <p:cNvPr id="31776" name="Rectangle 1065"/>
          <p:cNvSpPr>
            <a:spLocks noChangeArrowheads="1"/>
          </p:cNvSpPr>
          <p:nvPr/>
        </p:nvSpPr>
        <p:spPr bwMode="auto">
          <a:xfrm>
            <a:off x="5181600" y="44958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D</a:t>
            </a:r>
          </a:p>
        </p:txBody>
      </p:sp>
      <p:sp>
        <p:nvSpPr>
          <p:cNvPr id="31777" name="Line 1067"/>
          <p:cNvSpPr>
            <a:spLocks noChangeShapeType="1"/>
          </p:cNvSpPr>
          <p:nvPr/>
        </p:nvSpPr>
        <p:spPr bwMode="auto">
          <a:xfrm>
            <a:off x="5562600" y="4724400"/>
            <a:ext cx="2514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1068"/>
          <p:cNvSpPr>
            <a:spLocks noChangeShapeType="1"/>
          </p:cNvSpPr>
          <p:nvPr/>
        </p:nvSpPr>
        <p:spPr bwMode="auto">
          <a:xfrm flipH="1" flipV="1">
            <a:off x="2819400" y="47244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2"/>
          <p:cNvSpPr txBox="1">
            <a:spLocks noChangeArrowheads="1"/>
          </p:cNvSpPr>
          <p:nvPr/>
        </p:nvSpPr>
        <p:spPr>
          <a:xfrm>
            <a:off x="142875" y="116632"/>
            <a:ext cx="8893175" cy="998538"/>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Historic LAN Performance Notation</a:t>
            </a:r>
          </a:p>
        </p:txBody>
      </p:sp>
      <p:sp>
        <p:nvSpPr>
          <p:cNvPr id="37" name="Oval 36"/>
          <p:cNvSpPr/>
          <p:nvPr/>
        </p:nvSpPr>
        <p:spPr bwMode="auto">
          <a:xfrm>
            <a:off x="533400" y="1905000"/>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sp>
        <p:nvSpPr>
          <p:cNvPr id="38" name="Oval 37"/>
          <p:cNvSpPr/>
          <p:nvPr/>
        </p:nvSpPr>
        <p:spPr bwMode="auto">
          <a:xfrm>
            <a:off x="533400" y="264782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9" name="Oval 38"/>
          <p:cNvSpPr/>
          <p:nvPr/>
        </p:nvSpPr>
        <p:spPr bwMode="auto">
          <a:xfrm>
            <a:off x="533400" y="3390648"/>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0" name="Oval 39"/>
          <p:cNvSpPr/>
          <p:nvPr/>
        </p:nvSpPr>
        <p:spPr bwMode="auto">
          <a:xfrm>
            <a:off x="533400" y="461516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2" name="Line 1028"/>
          <p:cNvSpPr>
            <a:spLocks noChangeShapeType="1"/>
          </p:cNvSpPr>
          <p:nvPr/>
        </p:nvSpPr>
        <p:spPr bwMode="auto">
          <a:xfrm flipV="1">
            <a:off x="2438400" y="3429000"/>
            <a:ext cx="1447800"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028"/>
          <p:cNvSpPr>
            <a:spLocks noChangeShapeType="1"/>
          </p:cNvSpPr>
          <p:nvPr/>
        </p:nvSpPr>
        <p:spPr bwMode="auto">
          <a:xfrm>
            <a:off x="6019800" y="34417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1" name="AutoShape 1036"/>
          <p:cNvCxnSpPr>
            <a:cxnSpLocks noChangeShapeType="1"/>
          </p:cNvCxnSpPr>
          <p:nvPr/>
        </p:nvCxnSpPr>
        <p:spPr bwMode="auto">
          <a:xfrm>
            <a:off x="1092596" y="2895600"/>
            <a:ext cx="1383904" cy="533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 name="AutoShape 1036"/>
          <p:cNvCxnSpPr>
            <a:cxnSpLocks noChangeShapeType="1"/>
          </p:cNvCxnSpPr>
          <p:nvPr/>
        </p:nvCxnSpPr>
        <p:spPr bwMode="auto">
          <a:xfrm>
            <a:off x="1016396" y="2191128"/>
            <a:ext cx="1460104" cy="123787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32</a:t>
            </a:fld>
            <a:endParaRPr lang="en-US" dirty="0"/>
          </a:p>
        </p:txBody>
      </p:sp>
    </p:spTree>
    <p:extLst>
      <p:ext uri="{BB962C8B-B14F-4D97-AF65-F5344CB8AC3E}">
        <p14:creationId xmlns:p14="http://schemas.microsoft.com/office/powerpoint/2010/main" val="95587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5950" y="66328"/>
            <a:ext cx="7772400" cy="914400"/>
          </a:xfrm>
        </p:spPr>
        <p:txBody>
          <a:bodyPr/>
          <a:lstStyle/>
          <a:p>
            <a:pPr eaLnBrk="1" hangingPunct="1">
              <a:defRPr/>
            </a:pPr>
            <a:r>
              <a:rPr lang="en-US" dirty="0" smtClean="0"/>
              <a:t>ALOHA</a:t>
            </a:r>
          </a:p>
        </p:txBody>
      </p:sp>
      <p:sp>
        <p:nvSpPr>
          <p:cNvPr id="32773" name="Rectangle 3"/>
          <p:cNvSpPr>
            <a:spLocks noGrp="1" noChangeArrowheads="1"/>
          </p:cNvSpPr>
          <p:nvPr>
            <p:ph type="body" idx="1"/>
          </p:nvPr>
        </p:nvSpPr>
        <p:spPr>
          <a:xfrm>
            <a:off x="685800" y="1125538"/>
            <a:ext cx="7772400" cy="1295400"/>
          </a:xfrm>
        </p:spPr>
        <p:txBody>
          <a:bodyPr/>
          <a:lstStyle/>
          <a:p>
            <a:pPr eaLnBrk="1" hangingPunct="1">
              <a:lnSpc>
                <a:spcPct val="90000"/>
              </a:lnSpc>
            </a:pPr>
            <a:r>
              <a:rPr lang="en-US" sz="2800" dirty="0" smtClean="0"/>
              <a:t>Abramson solved the channel allocation problem for ground radio at University of Hawaii in 1970’s.</a:t>
            </a:r>
          </a:p>
        </p:txBody>
      </p:sp>
      <p:sp>
        <p:nvSpPr>
          <p:cNvPr id="32774" name="Rectangle 4"/>
          <p:cNvSpPr>
            <a:spLocks noChangeArrowheads="1"/>
          </p:cNvSpPr>
          <p:nvPr/>
        </p:nvSpPr>
        <p:spPr bwMode="auto">
          <a:xfrm>
            <a:off x="609600" y="2514600"/>
            <a:ext cx="7924800" cy="12954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Aloha Transmission Strategy</a:t>
            </a:r>
          </a:p>
          <a:p>
            <a:endParaRPr lang="en-US" sz="2400" dirty="0">
              <a:solidFill>
                <a:srgbClr val="000066"/>
              </a:solidFill>
            </a:endParaRPr>
          </a:p>
          <a:p>
            <a:r>
              <a:rPr lang="en-US" sz="2400" dirty="0">
                <a:solidFill>
                  <a:schemeClr val="tx1"/>
                </a:solidFill>
              </a:rPr>
              <a:t>Stations  transmit whenever they have data to send.</a:t>
            </a:r>
          </a:p>
        </p:txBody>
      </p:sp>
      <p:sp>
        <p:nvSpPr>
          <p:cNvPr id="32775" name="Rectangle 5"/>
          <p:cNvSpPr>
            <a:spLocks noChangeArrowheads="1"/>
          </p:cNvSpPr>
          <p:nvPr/>
        </p:nvSpPr>
        <p:spPr bwMode="auto">
          <a:xfrm>
            <a:off x="685800" y="3810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a:solidFill>
                  <a:srgbClr val="A50021"/>
                </a:solidFill>
                <a:latin typeface="Comic Sans MS" pitchFamily="66" charset="0"/>
              </a:rPr>
              <a:t>Collisions</a:t>
            </a:r>
            <a:r>
              <a:rPr lang="en-US" sz="2800">
                <a:solidFill>
                  <a:schemeClr val="tx1"/>
                </a:solidFill>
                <a:latin typeface="Comic Sans MS" pitchFamily="66" charset="0"/>
              </a:rPr>
              <a:t> </a:t>
            </a:r>
            <a:r>
              <a:rPr lang="en-US" sz="2800" b="0">
                <a:solidFill>
                  <a:schemeClr val="tx1"/>
                </a:solidFill>
              </a:rPr>
              <a:t>will occur and colliding frames are destroyed.</a:t>
            </a:r>
            <a:endParaRPr lang="en-US" sz="2800" b="0">
              <a:solidFill>
                <a:srgbClr val="A50021"/>
              </a:solidFill>
            </a:endParaRPr>
          </a:p>
        </p:txBody>
      </p:sp>
      <p:sp>
        <p:nvSpPr>
          <p:cNvPr id="32776" name="Rectangle 6"/>
          <p:cNvSpPr>
            <a:spLocks noChangeArrowheads="1"/>
          </p:cNvSpPr>
          <p:nvPr/>
        </p:nvSpPr>
        <p:spPr bwMode="auto">
          <a:xfrm>
            <a:off x="179512" y="4797425"/>
            <a:ext cx="882243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A50021"/>
                </a:solidFill>
              </a:rPr>
              <a:t>random amount of time </a:t>
            </a:r>
            <a:r>
              <a:rPr lang="en-US" sz="2400" dirty="0">
                <a:solidFill>
                  <a:schemeClr val="tx1"/>
                </a:solidFill>
              </a:rPr>
              <a:t>before sending again.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939358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8625" y="70520"/>
            <a:ext cx="7772400" cy="838200"/>
          </a:xfrm>
        </p:spPr>
        <p:txBody>
          <a:bodyPr/>
          <a:lstStyle/>
          <a:p>
            <a:pPr eaLnBrk="1" hangingPunct="1">
              <a:defRPr/>
            </a:pPr>
            <a:r>
              <a:rPr lang="en-US" dirty="0" smtClean="0">
                <a:solidFill>
                  <a:srgbClr val="009900"/>
                </a:solidFill>
              </a:rPr>
              <a:t> </a:t>
            </a:r>
            <a:r>
              <a:rPr lang="en-US" dirty="0" smtClean="0"/>
              <a:t>ALOHA </a:t>
            </a:r>
          </a:p>
        </p:txBody>
      </p:sp>
      <p:sp>
        <p:nvSpPr>
          <p:cNvPr id="33797" name="Rectangle 3"/>
          <p:cNvSpPr>
            <a:spLocks noGrp="1" noChangeArrowheads="1"/>
          </p:cNvSpPr>
          <p:nvPr>
            <p:ph type="body" idx="1"/>
          </p:nvPr>
        </p:nvSpPr>
        <p:spPr>
          <a:xfrm>
            <a:off x="74240" y="5411688"/>
            <a:ext cx="8458200" cy="609600"/>
          </a:xfrm>
        </p:spPr>
        <p:txBody>
          <a:bodyPr/>
          <a:lstStyle/>
          <a:p>
            <a:pPr algn="ctr" eaLnBrk="1" hangingPunct="1">
              <a:buFontTx/>
              <a:buNone/>
            </a:pPr>
            <a:r>
              <a:rPr lang="en-US" sz="2400" dirty="0" smtClean="0"/>
              <a:t>Figure 4-2. Vulnerable period for the shaded frame.</a:t>
            </a:r>
          </a:p>
        </p:txBody>
      </p:sp>
      <p:pic>
        <p:nvPicPr>
          <p:cNvPr id="33798" name="Picture 4" descr="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211263"/>
            <a:ext cx="73056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extLst>
      <p:ext uri="{BB962C8B-B14F-4D97-AF65-F5344CB8AC3E}">
        <p14:creationId xmlns:p14="http://schemas.microsoft.com/office/powerpoint/2010/main" val="514408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2"/>
          <p:cNvSpPr>
            <a:spLocks noChangeShapeType="1"/>
          </p:cNvSpPr>
          <p:nvPr/>
        </p:nvSpPr>
        <p:spPr bwMode="auto">
          <a:xfrm>
            <a:off x="1019175" y="2987675"/>
            <a:ext cx="655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1" name="Rectangle 3"/>
          <p:cNvSpPr>
            <a:spLocks noChangeArrowheads="1"/>
          </p:cNvSpPr>
          <p:nvPr/>
        </p:nvSpPr>
        <p:spPr bwMode="auto">
          <a:xfrm>
            <a:off x="7678738" y="2790825"/>
            <a:ext cx="250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p>
        </p:txBody>
      </p:sp>
      <p:sp>
        <p:nvSpPr>
          <p:cNvPr id="34822" name="Line 4"/>
          <p:cNvSpPr>
            <a:spLocks noChangeShapeType="1"/>
          </p:cNvSpPr>
          <p:nvPr/>
        </p:nvSpPr>
        <p:spPr bwMode="auto">
          <a:xfrm>
            <a:off x="1228725" y="29178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5"/>
          <p:cNvSpPr>
            <a:spLocks noChangeShapeType="1"/>
          </p:cNvSpPr>
          <p:nvPr/>
        </p:nvSpPr>
        <p:spPr bwMode="auto">
          <a:xfrm>
            <a:off x="3425825" y="29051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Rectangle 6"/>
          <p:cNvSpPr>
            <a:spLocks noChangeArrowheads="1"/>
          </p:cNvSpPr>
          <p:nvPr/>
        </p:nvSpPr>
        <p:spPr bwMode="auto">
          <a:xfrm>
            <a:off x="18954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56038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1735138" y="3019425"/>
            <a:ext cx="333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p>
        </p:txBody>
      </p:sp>
      <p:sp>
        <p:nvSpPr>
          <p:cNvPr id="34827" name="Rectangle 9"/>
          <p:cNvSpPr>
            <a:spLocks noChangeArrowheads="1"/>
          </p:cNvSpPr>
          <p:nvPr/>
        </p:nvSpPr>
        <p:spPr bwMode="auto">
          <a:xfrm>
            <a:off x="973138" y="3044825"/>
            <a:ext cx="5730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8" name="Rectangle 10"/>
          <p:cNvSpPr>
            <a:spLocks noChangeArrowheads="1"/>
          </p:cNvSpPr>
          <p:nvPr/>
        </p:nvSpPr>
        <p:spPr bwMode="auto">
          <a:xfrm>
            <a:off x="2306638" y="3032125"/>
            <a:ext cx="660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9" name="Rectangle 11"/>
          <p:cNvSpPr>
            <a:spLocks noChangeArrowheads="1"/>
          </p:cNvSpPr>
          <p:nvPr/>
        </p:nvSpPr>
        <p:spPr bwMode="auto">
          <a:xfrm>
            <a:off x="3119438" y="3108325"/>
            <a:ext cx="1339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endParaRPr lang="en-US" sz="2000" b="0" i="1">
              <a:solidFill>
                <a:schemeClr val="tx1"/>
              </a:solidFill>
              <a:latin typeface="Symbol" pitchFamily="18" charset="2"/>
            </a:endParaRPr>
          </a:p>
        </p:txBody>
      </p:sp>
      <p:sp>
        <p:nvSpPr>
          <p:cNvPr id="34830" name="Rectangle 12"/>
          <p:cNvSpPr>
            <a:spLocks noChangeArrowheads="1"/>
          </p:cNvSpPr>
          <p:nvPr/>
        </p:nvSpPr>
        <p:spPr bwMode="auto">
          <a:xfrm>
            <a:off x="5126038" y="3057525"/>
            <a:ext cx="1649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r>
              <a:rPr lang="en-US" sz="2000" b="0" i="1">
                <a:solidFill>
                  <a:schemeClr val="tx1"/>
                </a:solidFill>
                <a:latin typeface="Symbol" pitchFamily="18" charset="2"/>
              </a:rPr>
              <a:t></a:t>
            </a:r>
          </a:p>
        </p:txBody>
      </p:sp>
      <p:sp>
        <p:nvSpPr>
          <p:cNvPr id="34831" name="Line 13"/>
          <p:cNvSpPr>
            <a:spLocks noChangeShapeType="1"/>
          </p:cNvSpPr>
          <p:nvPr/>
        </p:nvSpPr>
        <p:spPr bwMode="auto">
          <a:xfrm>
            <a:off x="1260475" y="3724275"/>
            <a:ext cx="1384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Rectangle 14"/>
          <p:cNvSpPr>
            <a:spLocks noChangeArrowheads="1"/>
          </p:cNvSpPr>
          <p:nvPr/>
        </p:nvSpPr>
        <p:spPr bwMode="auto">
          <a:xfrm>
            <a:off x="1317625" y="3806825"/>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4833" name="Line 15"/>
          <p:cNvSpPr>
            <a:spLocks noChangeShapeType="1"/>
          </p:cNvSpPr>
          <p:nvPr/>
        </p:nvSpPr>
        <p:spPr bwMode="auto">
          <a:xfrm flipV="1">
            <a:off x="3425825" y="3438525"/>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Rectangle 16"/>
          <p:cNvSpPr>
            <a:spLocks noChangeArrowheads="1"/>
          </p:cNvSpPr>
          <p:nvPr/>
        </p:nvSpPr>
        <p:spPr bwMode="auto">
          <a:xfrm>
            <a:off x="2852738" y="3895725"/>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4835" name="Line 17"/>
          <p:cNvSpPr>
            <a:spLocks noChangeShapeType="1"/>
          </p:cNvSpPr>
          <p:nvPr/>
        </p:nvSpPr>
        <p:spPr bwMode="auto">
          <a:xfrm>
            <a:off x="3470275" y="3736975"/>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18"/>
          <p:cNvSpPr>
            <a:spLocks noChangeArrowheads="1"/>
          </p:cNvSpPr>
          <p:nvPr/>
        </p:nvSpPr>
        <p:spPr bwMode="auto">
          <a:xfrm>
            <a:off x="4122738" y="3870325"/>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4837" name="Line 19"/>
          <p:cNvSpPr>
            <a:spLocks noChangeShapeType="1"/>
          </p:cNvSpPr>
          <p:nvPr/>
        </p:nvSpPr>
        <p:spPr bwMode="auto">
          <a:xfrm>
            <a:off x="5654675" y="3438525"/>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Rectangle 20"/>
          <p:cNvSpPr>
            <a:spLocks noChangeArrowheads="1"/>
          </p:cNvSpPr>
          <p:nvPr/>
        </p:nvSpPr>
        <p:spPr bwMode="auto">
          <a:xfrm>
            <a:off x="5834063" y="3933825"/>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4839" name="Text Box 21"/>
          <p:cNvSpPr txBox="1">
            <a:spLocks noChangeArrowheads="1"/>
          </p:cNvSpPr>
          <p:nvPr/>
        </p:nvSpPr>
        <p:spPr bwMode="auto">
          <a:xfrm>
            <a:off x="1204913" y="2171700"/>
            <a:ext cx="2141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First transmission</a:t>
            </a:r>
          </a:p>
        </p:txBody>
      </p:sp>
      <p:sp>
        <p:nvSpPr>
          <p:cNvPr id="34840" name="Text Box 22"/>
          <p:cNvSpPr txBox="1">
            <a:spLocks noChangeArrowheads="1"/>
          </p:cNvSpPr>
          <p:nvPr/>
        </p:nvSpPr>
        <p:spPr bwMode="auto">
          <a:xfrm>
            <a:off x="4970463" y="2176463"/>
            <a:ext cx="214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Retransmission</a:t>
            </a:r>
          </a:p>
        </p:txBody>
      </p:sp>
      <p:sp>
        <p:nvSpPr>
          <p:cNvPr id="34841" name="Line 23"/>
          <p:cNvSpPr>
            <a:spLocks noChangeShapeType="1"/>
          </p:cNvSpPr>
          <p:nvPr/>
        </p:nvSpPr>
        <p:spPr bwMode="auto">
          <a:xfrm>
            <a:off x="123983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4"/>
          <p:cNvSpPr>
            <a:spLocks noChangeShapeType="1"/>
          </p:cNvSpPr>
          <p:nvPr/>
        </p:nvSpPr>
        <p:spPr bwMode="auto">
          <a:xfrm>
            <a:off x="26304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5"/>
          <p:cNvSpPr>
            <a:spLocks noChangeShapeType="1"/>
          </p:cNvSpPr>
          <p:nvPr/>
        </p:nvSpPr>
        <p:spPr bwMode="auto">
          <a:xfrm>
            <a:off x="56149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Rectangle 30"/>
          <p:cNvSpPr>
            <a:spLocks noChangeArrowheads="1"/>
          </p:cNvSpPr>
          <p:nvPr/>
        </p:nvSpPr>
        <p:spPr bwMode="auto">
          <a:xfrm>
            <a:off x="2514600" y="4920208"/>
            <a:ext cx="3733800" cy="381000"/>
          </a:xfrm>
          <a:prstGeom prst="rect">
            <a:avLst/>
          </a:prstGeom>
          <a:solidFill>
            <a:schemeClr val="bg1"/>
          </a:solidFill>
          <a:ln w="9525">
            <a:solidFill>
              <a:schemeClr val="bg1"/>
            </a:solidFill>
            <a:miter lim="800000"/>
            <a:headEnd/>
            <a:tailEnd/>
          </a:ln>
        </p:spPr>
        <p:txBody>
          <a:bodyPr wrap="none" anchor="ctr"/>
          <a:lstStyle/>
          <a:p>
            <a:r>
              <a:rPr lang="en-US" sz="2000" b="1" dirty="0">
                <a:solidFill>
                  <a:srgbClr val="A50021"/>
                </a:solidFill>
              </a:rPr>
              <a:t>random </a:t>
            </a:r>
            <a:r>
              <a:rPr lang="en-US" sz="2000" b="1" dirty="0" err="1">
                <a:solidFill>
                  <a:srgbClr val="A50021"/>
                </a:solidFill>
              </a:rPr>
              <a:t>backoff</a:t>
            </a:r>
            <a:r>
              <a:rPr lang="en-US" sz="2000" b="1" dirty="0">
                <a:solidFill>
                  <a:srgbClr val="A50021"/>
                </a:solidFill>
              </a:rPr>
              <a:t> period B</a:t>
            </a:r>
          </a:p>
        </p:txBody>
      </p:sp>
      <p:sp>
        <p:nvSpPr>
          <p:cNvPr id="33" name="Rectangle 2"/>
          <p:cNvSpPr>
            <a:spLocks noGrp="1" noChangeArrowheads="1"/>
          </p:cNvSpPr>
          <p:nvPr>
            <p:ph type="title"/>
          </p:nvPr>
        </p:nvSpPr>
        <p:spPr>
          <a:xfrm>
            <a:off x="685800" y="44624"/>
            <a:ext cx="7772400" cy="838200"/>
          </a:xfrm>
        </p:spPr>
        <p:txBody>
          <a:bodyPr/>
          <a:lstStyle/>
          <a:p>
            <a:pPr eaLnBrk="1" hangingPunct="1">
              <a:defRPr/>
            </a:pPr>
            <a:r>
              <a:rPr lang="en-US" dirty="0" smtClean="0">
                <a:solidFill>
                  <a:srgbClr val="009900"/>
                </a:solidFill>
              </a:rPr>
              <a:t> </a:t>
            </a:r>
            <a:r>
              <a:rPr lang="en-US" dirty="0" smtClean="0"/>
              <a:t>ALOHA Retransmissions </a:t>
            </a:r>
          </a:p>
        </p:txBody>
      </p:sp>
      <p:sp>
        <p:nvSpPr>
          <p:cNvPr id="34"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115357534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ChangeArrowheads="1"/>
          </p:cNvSpPr>
          <p:nvPr/>
        </p:nvSpPr>
        <p:spPr bwMode="auto">
          <a:xfrm>
            <a:off x="1752600" y="2895600"/>
            <a:ext cx="5715000" cy="30480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3366FF"/>
                </a:solidFill>
              </a:rPr>
              <a:t>S = G e</a:t>
            </a:r>
            <a:r>
              <a:rPr lang="en-US" sz="4800" b="1" baseline="30000" dirty="0">
                <a:solidFill>
                  <a:srgbClr val="3366FF"/>
                </a:solidFill>
              </a:rPr>
              <a:t>-2 (1+</a:t>
            </a:r>
            <a:r>
              <a:rPr lang="en-US" sz="4800" b="1" baseline="30000" dirty="0">
                <a:solidFill>
                  <a:srgbClr val="A50021"/>
                </a:solidFill>
              </a:rPr>
              <a:t>a</a:t>
            </a:r>
            <a:r>
              <a:rPr lang="en-US" sz="4800" b="1" baseline="30000" dirty="0">
                <a:solidFill>
                  <a:srgbClr val="3366FF"/>
                </a:solidFill>
              </a:rPr>
              <a:t>) G</a:t>
            </a:r>
            <a:endParaRPr lang="en-US" sz="4800" b="1" dirty="0">
              <a:solidFill>
                <a:srgbClr val="3366FF"/>
              </a:solidFill>
            </a:endParaRPr>
          </a:p>
        </p:txBody>
      </p:sp>
      <p:sp>
        <p:nvSpPr>
          <p:cNvPr id="35845" name="Rectangle 4"/>
          <p:cNvSpPr>
            <a:spLocks noChangeArrowheads="1"/>
          </p:cNvSpPr>
          <p:nvPr/>
        </p:nvSpPr>
        <p:spPr bwMode="auto">
          <a:xfrm>
            <a:off x="611560" y="1335336"/>
            <a:ext cx="8280920" cy="1066800"/>
          </a:xfrm>
          <a:prstGeom prst="rect">
            <a:avLst/>
          </a:prstGeom>
          <a:noFill/>
          <a:ln w="19050"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a:solidFill>
                  <a:schemeClr val="tx1"/>
                </a:solidFill>
              </a:rPr>
              <a:t>Vulnerable period ::  t</a:t>
            </a:r>
            <a:r>
              <a:rPr lang="en-US" sz="2000" baseline="-25000">
                <a:solidFill>
                  <a:schemeClr val="tx1"/>
                </a:solidFill>
              </a:rPr>
              <a:t>0 </a:t>
            </a:r>
            <a:r>
              <a:rPr lang="en-US" sz="2000">
                <a:solidFill>
                  <a:schemeClr val="tx1"/>
                </a:solidFill>
              </a:rPr>
              <a:t>– X  to t</a:t>
            </a:r>
            <a:r>
              <a:rPr lang="en-US" sz="2000" baseline="-25000">
                <a:solidFill>
                  <a:schemeClr val="tx1"/>
                </a:solidFill>
              </a:rPr>
              <a:t>0 </a:t>
            </a:r>
            <a:r>
              <a:rPr lang="en-US" sz="2000">
                <a:solidFill>
                  <a:schemeClr val="tx1"/>
                </a:solidFill>
              </a:rPr>
              <a:t>+ X    </a:t>
            </a:r>
            <a:r>
              <a:rPr lang="en-US" sz="2000">
                <a:solidFill>
                  <a:srgbClr val="A50021"/>
                </a:solidFill>
              </a:rPr>
              <a:t>two frame transmission times</a:t>
            </a:r>
          </a:p>
          <a:p>
            <a:pPr algn="l"/>
            <a:r>
              <a:rPr lang="en-US" sz="2000">
                <a:solidFill>
                  <a:schemeClr val="tx1"/>
                </a:solidFill>
              </a:rPr>
              <a:t>Assume: Poisson Arrivals with average number of arrivals of</a:t>
            </a:r>
          </a:p>
          <a:p>
            <a:pPr algn="l"/>
            <a:r>
              <a:rPr lang="en-US" sz="2000">
                <a:solidFill>
                  <a:schemeClr val="tx1"/>
                </a:solidFill>
              </a:rPr>
              <a:t>2G arrivals/ 2 X</a:t>
            </a:r>
          </a:p>
        </p:txBody>
      </p:sp>
      <p:sp>
        <p:nvSpPr>
          <p:cNvPr id="8" name="Rectangle 2"/>
          <p:cNvSpPr txBox="1">
            <a:spLocks noChangeArrowheads="1"/>
          </p:cNvSpPr>
          <p:nvPr/>
        </p:nvSpPr>
        <p:spPr>
          <a:xfrm>
            <a:off x="611560" y="142528"/>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solidFill>
                  <a:srgbClr val="009900"/>
                </a:solidFill>
              </a:rPr>
              <a:t> </a:t>
            </a:r>
            <a:r>
              <a:rPr lang="en-US" smtClean="0"/>
              <a:t>ALOHA </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36</a:t>
            </a:fld>
            <a:endParaRPr lang="en-US" dirty="0"/>
          </a:p>
        </p:txBody>
      </p:sp>
    </p:spTree>
    <p:extLst>
      <p:ext uri="{BB962C8B-B14F-4D97-AF65-F5344CB8AC3E}">
        <p14:creationId xmlns:p14="http://schemas.microsoft.com/office/powerpoint/2010/main" val="4159771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52400"/>
            <a:ext cx="7772400" cy="838200"/>
          </a:xfrm>
        </p:spPr>
        <p:txBody>
          <a:bodyPr/>
          <a:lstStyle/>
          <a:p>
            <a:pPr eaLnBrk="1" hangingPunct="1">
              <a:defRPr/>
            </a:pPr>
            <a:r>
              <a:rPr lang="en-US" smtClean="0"/>
              <a:t>Slotted ALOHA </a:t>
            </a:r>
            <a:r>
              <a:rPr lang="en-US" sz="3200" smtClean="0"/>
              <a:t>(Roberts 1972)</a:t>
            </a:r>
          </a:p>
        </p:txBody>
      </p:sp>
      <p:sp>
        <p:nvSpPr>
          <p:cNvPr id="36869" name="Rectangle 3"/>
          <p:cNvSpPr>
            <a:spLocks noGrp="1" noChangeArrowheads="1"/>
          </p:cNvSpPr>
          <p:nvPr>
            <p:ph type="body" idx="1"/>
          </p:nvPr>
        </p:nvSpPr>
        <p:spPr>
          <a:xfrm>
            <a:off x="533400" y="1066800"/>
            <a:ext cx="7772400" cy="1447800"/>
          </a:xfrm>
        </p:spPr>
        <p:txBody>
          <a:bodyPr/>
          <a:lstStyle/>
          <a:p>
            <a:pPr eaLnBrk="1" hangingPunct="1"/>
            <a:r>
              <a:rPr lang="en-US" sz="2400" dirty="0" smtClean="0"/>
              <a:t>uses discrete time intervals as </a:t>
            </a:r>
            <a:r>
              <a:rPr lang="en-US" sz="2400" dirty="0" smtClean="0">
                <a:solidFill>
                  <a:schemeClr val="accent2"/>
                </a:solidFill>
              </a:rPr>
              <a:t>slots</a:t>
            </a:r>
            <a:r>
              <a:rPr lang="en-US" sz="2400" i="1" dirty="0" smtClean="0">
                <a:solidFill>
                  <a:schemeClr val="accent2"/>
                </a:solidFill>
              </a:rPr>
              <a:t> </a:t>
            </a:r>
            <a:r>
              <a:rPr lang="en-US" sz="2400" dirty="0" smtClean="0">
                <a:solidFill>
                  <a:schemeClr val="accent2"/>
                </a:solidFill>
              </a:rPr>
              <a:t>(i.e., slot = one packet transmission time) </a:t>
            </a:r>
            <a:r>
              <a:rPr lang="en-US" sz="2400" dirty="0" smtClean="0"/>
              <a:t>and synchronize the send time (e.g., use “pip” from a satellite).</a:t>
            </a:r>
          </a:p>
        </p:txBody>
      </p:sp>
      <p:sp>
        <p:nvSpPr>
          <p:cNvPr id="36870" name="Rectangle 4"/>
          <p:cNvSpPr>
            <a:spLocks noChangeArrowheads="1"/>
          </p:cNvSpPr>
          <p:nvPr/>
        </p:nvSpPr>
        <p:spPr bwMode="auto">
          <a:xfrm>
            <a:off x="323528" y="2590800"/>
            <a:ext cx="8352928" cy="11430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Slotted Aloha Strategy</a:t>
            </a:r>
          </a:p>
          <a:p>
            <a:endParaRPr lang="en-US" sz="2400" dirty="0">
              <a:solidFill>
                <a:srgbClr val="000066"/>
              </a:solidFill>
            </a:endParaRPr>
          </a:p>
          <a:p>
            <a:r>
              <a:rPr lang="en-US" sz="2400" dirty="0">
                <a:solidFill>
                  <a:schemeClr val="tx1"/>
                </a:solidFill>
              </a:rPr>
              <a:t>Station  transmits </a:t>
            </a:r>
            <a:r>
              <a:rPr lang="en-US" sz="2400" b="1" dirty="0">
                <a:solidFill>
                  <a:srgbClr val="0033CC"/>
                </a:solidFill>
              </a:rPr>
              <a:t>ONLY</a:t>
            </a:r>
            <a:r>
              <a:rPr lang="en-US" sz="2400" dirty="0">
                <a:solidFill>
                  <a:schemeClr val="tx1"/>
                </a:solidFill>
              </a:rPr>
              <a:t> at the beginning of a time slot. </a:t>
            </a:r>
          </a:p>
        </p:txBody>
      </p:sp>
      <p:sp>
        <p:nvSpPr>
          <p:cNvPr id="36871" name="Rectangle 5"/>
          <p:cNvSpPr>
            <a:spLocks noChangeArrowheads="1"/>
          </p:cNvSpPr>
          <p:nvPr/>
        </p:nvSpPr>
        <p:spPr bwMode="auto">
          <a:xfrm>
            <a:off x="685800" y="419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endParaRPr lang="en-US" b="0">
              <a:solidFill>
                <a:schemeClr val="tx1"/>
              </a:solidFill>
            </a:endParaRPr>
          </a:p>
        </p:txBody>
      </p:sp>
      <p:sp>
        <p:nvSpPr>
          <p:cNvPr id="36872" name="Rectangle 6"/>
          <p:cNvSpPr>
            <a:spLocks noChangeArrowheads="1"/>
          </p:cNvSpPr>
          <p:nvPr/>
        </p:nvSpPr>
        <p:spPr bwMode="auto">
          <a:xfrm>
            <a:off x="685800" y="3810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b="1" dirty="0">
                <a:solidFill>
                  <a:srgbClr val="A50021"/>
                </a:solidFill>
                <a:latin typeface="Comic Sans MS" pitchFamily="66" charset="0"/>
              </a:rPr>
              <a:t>Collisions</a:t>
            </a:r>
            <a:r>
              <a:rPr lang="en-US" sz="2800" b="0" dirty="0">
                <a:solidFill>
                  <a:schemeClr val="tx1"/>
                </a:solidFill>
              </a:rPr>
              <a:t> will occur and colliding frames are destroyed.</a:t>
            </a:r>
            <a:endParaRPr lang="en-US" sz="2800" b="0" dirty="0">
              <a:solidFill>
                <a:srgbClr val="A50021"/>
              </a:solidFill>
            </a:endParaRPr>
          </a:p>
        </p:txBody>
      </p:sp>
      <p:sp>
        <p:nvSpPr>
          <p:cNvPr id="36873" name="Rectangle 7"/>
          <p:cNvSpPr>
            <a:spLocks noChangeArrowheads="1"/>
          </p:cNvSpPr>
          <p:nvPr/>
        </p:nvSpPr>
        <p:spPr bwMode="auto">
          <a:xfrm>
            <a:off x="107504" y="4797896"/>
            <a:ext cx="892899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Slotted 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800000"/>
                </a:solidFill>
              </a:rPr>
              <a:t>random amount of time </a:t>
            </a:r>
            <a:r>
              <a:rPr lang="en-US" sz="2400" dirty="0">
                <a:solidFill>
                  <a:schemeClr val="tx1"/>
                </a:solidFill>
              </a:rPr>
              <a:t>before sending again.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2203440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2"/>
          <p:cNvGrpSpPr>
            <a:grpSpLocks/>
          </p:cNvGrpSpPr>
          <p:nvPr/>
        </p:nvGrpSpPr>
        <p:grpSpPr bwMode="auto">
          <a:xfrm>
            <a:off x="1200150" y="2887663"/>
            <a:ext cx="6511925" cy="95250"/>
            <a:chOff x="797" y="2493"/>
            <a:chExt cx="4102" cy="60"/>
          </a:xfrm>
        </p:grpSpPr>
        <p:sp>
          <p:nvSpPr>
            <p:cNvPr id="37928" name="Line 3"/>
            <p:cNvSpPr>
              <a:spLocks noChangeShapeType="1"/>
            </p:cNvSpPr>
            <p:nvPr/>
          </p:nvSpPr>
          <p:spPr bwMode="auto">
            <a:xfrm>
              <a:off x="797" y="2517"/>
              <a:ext cx="406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Freeform 4"/>
            <p:cNvSpPr>
              <a:spLocks/>
            </p:cNvSpPr>
            <p:nvPr/>
          </p:nvSpPr>
          <p:spPr bwMode="auto">
            <a:xfrm>
              <a:off x="4839" y="2493"/>
              <a:ext cx="60" cy="60"/>
            </a:xfrm>
            <a:custGeom>
              <a:avLst/>
              <a:gdLst>
                <a:gd name="T0" fmla="*/ 0 w 60"/>
                <a:gd name="T1" fmla="*/ 60 h 60"/>
                <a:gd name="T2" fmla="*/ 60 w 60"/>
                <a:gd name="T3" fmla="*/ 24 h 60"/>
                <a:gd name="T4" fmla="*/ 0 w 60"/>
                <a:gd name="T5" fmla="*/ 0 h 60"/>
                <a:gd name="T6" fmla="*/ 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60"/>
                  </a:moveTo>
                  <a:lnTo>
                    <a:pt x="60" y="24"/>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3" name="Rectangle 5"/>
          <p:cNvSpPr>
            <a:spLocks noChangeArrowheads="1"/>
          </p:cNvSpPr>
          <p:nvPr/>
        </p:nvSpPr>
        <p:spPr bwMode="auto">
          <a:xfrm>
            <a:off x="7826375" y="2714625"/>
            <a:ext cx="2460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4" name="Rectangle 6"/>
          <p:cNvSpPr>
            <a:spLocks noChangeArrowheads="1"/>
          </p:cNvSpPr>
          <p:nvPr/>
        </p:nvSpPr>
        <p:spPr bwMode="auto">
          <a:xfrm>
            <a:off x="7981950" y="279241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t</a:t>
            </a:r>
            <a:endParaRPr lang="en-US" sz="1200" b="0">
              <a:solidFill>
                <a:schemeClr val="tx1"/>
              </a:solidFill>
            </a:endParaRPr>
          </a:p>
        </p:txBody>
      </p:sp>
      <p:sp>
        <p:nvSpPr>
          <p:cNvPr id="37895" name="Line 7"/>
          <p:cNvSpPr>
            <a:spLocks noChangeShapeType="1"/>
          </p:cNvSpPr>
          <p:nvPr/>
        </p:nvSpPr>
        <p:spPr bwMode="auto">
          <a:xfrm>
            <a:off x="1409700" y="2849563"/>
            <a:ext cx="1588"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8"/>
          <p:cNvSpPr>
            <a:spLocks noChangeShapeType="1"/>
          </p:cNvSpPr>
          <p:nvPr/>
        </p:nvSpPr>
        <p:spPr bwMode="auto">
          <a:xfrm>
            <a:off x="3592513" y="2830513"/>
            <a:ext cx="1587"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Rectangle 9"/>
          <p:cNvSpPr>
            <a:spLocks noChangeArrowheads="1"/>
          </p:cNvSpPr>
          <p:nvPr/>
        </p:nvSpPr>
        <p:spPr bwMode="auto">
          <a:xfrm>
            <a:off x="2074863" y="2792413"/>
            <a:ext cx="701675"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8" name="Rectangle 10"/>
          <p:cNvSpPr>
            <a:spLocks noChangeArrowheads="1"/>
          </p:cNvSpPr>
          <p:nvPr/>
        </p:nvSpPr>
        <p:spPr bwMode="auto">
          <a:xfrm>
            <a:off x="5756275" y="2792413"/>
            <a:ext cx="703263"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9" name="Rectangle 11"/>
          <p:cNvSpPr>
            <a:spLocks noChangeArrowheads="1"/>
          </p:cNvSpPr>
          <p:nvPr/>
        </p:nvSpPr>
        <p:spPr bwMode="auto">
          <a:xfrm>
            <a:off x="1674813" y="2944813"/>
            <a:ext cx="91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0" name="Rectangle 12"/>
          <p:cNvSpPr>
            <a:spLocks noChangeArrowheads="1"/>
          </p:cNvSpPr>
          <p:nvPr/>
        </p:nvSpPr>
        <p:spPr bwMode="auto">
          <a:xfrm>
            <a:off x="1800225" y="3021013"/>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(k+1)X</a:t>
            </a:r>
            <a:endParaRPr lang="en-US" sz="1200" b="0">
              <a:solidFill>
                <a:schemeClr val="tx1"/>
              </a:solidFill>
            </a:endParaRPr>
          </a:p>
        </p:txBody>
      </p:sp>
      <p:sp>
        <p:nvSpPr>
          <p:cNvPr id="37901" name="Rectangle 13"/>
          <p:cNvSpPr>
            <a:spLocks noChangeArrowheads="1"/>
          </p:cNvSpPr>
          <p:nvPr/>
        </p:nvSpPr>
        <p:spPr bwMode="auto">
          <a:xfrm>
            <a:off x="1144588" y="2982913"/>
            <a:ext cx="455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2" name="Rectangle 14"/>
          <p:cNvSpPr>
            <a:spLocks noChangeArrowheads="1"/>
          </p:cNvSpPr>
          <p:nvPr/>
        </p:nvSpPr>
        <p:spPr bwMode="auto">
          <a:xfrm>
            <a:off x="1293813" y="3059113"/>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kX</a:t>
            </a:r>
            <a:endParaRPr lang="en-US" sz="1200" b="0">
              <a:solidFill>
                <a:schemeClr val="tx1"/>
              </a:solidFill>
            </a:endParaRPr>
          </a:p>
        </p:txBody>
      </p:sp>
      <p:sp>
        <p:nvSpPr>
          <p:cNvPr id="37903" name="Rectangle 15"/>
          <p:cNvSpPr>
            <a:spLocks noChangeArrowheads="1"/>
          </p:cNvSpPr>
          <p:nvPr/>
        </p:nvSpPr>
        <p:spPr bwMode="auto">
          <a:xfrm>
            <a:off x="2473325" y="296386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4" name="Rectangle 16"/>
          <p:cNvSpPr>
            <a:spLocks noChangeArrowheads="1"/>
          </p:cNvSpPr>
          <p:nvPr/>
        </p:nvSpPr>
        <p:spPr bwMode="auto">
          <a:xfrm>
            <a:off x="5281613" y="2982913"/>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5" name="Rectangle 17"/>
          <p:cNvSpPr>
            <a:spLocks noChangeArrowheads="1"/>
          </p:cNvSpPr>
          <p:nvPr/>
        </p:nvSpPr>
        <p:spPr bwMode="auto">
          <a:xfrm>
            <a:off x="5370513" y="30781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r>
              <a:rPr lang="en-US" sz="2000" b="0" i="1">
                <a:solidFill>
                  <a:srgbClr val="000000"/>
                </a:solidFill>
                <a:latin typeface="Symbol" pitchFamily="18" charset="2"/>
              </a:rPr>
              <a:t>+B</a:t>
            </a:r>
          </a:p>
        </p:txBody>
      </p:sp>
      <p:grpSp>
        <p:nvGrpSpPr>
          <p:cNvPr id="37906" name="Group 18"/>
          <p:cNvGrpSpPr>
            <a:grpSpLocks/>
          </p:cNvGrpSpPr>
          <p:nvPr/>
        </p:nvGrpSpPr>
        <p:grpSpPr bwMode="auto">
          <a:xfrm>
            <a:off x="3554413" y="3363913"/>
            <a:ext cx="95250" cy="439737"/>
            <a:chOff x="2280" y="2793"/>
            <a:chExt cx="60" cy="277"/>
          </a:xfrm>
        </p:grpSpPr>
        <p:sp>
          <p:nvSpPr>
            <p:cNvPr id="37926" name="Line 19"/>
            <p:cNvSpPr>
              <a:spLocks noChangeShapeType="1"/>
            </p:cNvSpPr>
            <p:nvPr/>
          </p:nvSpPr>
          <p:spPr bwMode="auto">
            <a:xfrm flipV="1">
              <a:off x="2304" y="2829"/>
              <a:ext cx="1" cy="2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Freeform 20"/>
            <p:cNvSpPr>
              <a:spLocks/>
            </p:cNvSpPr>
            <p:nvPr/>
          </p:nvSpPr>
          <p:spPr bwMode="auto">
            <a:xfrm>
              <a:off x="2280" y="2793"/>
              <a:ext cx="60" cy="60"/>
            </a:xfrm>
            <a:custGeom>
              <a:avLst/>
              <a:gdLst>
                <a:gd name="T0" fmla="*/ 60 w 60"/>
                <a:gd name="T1" fmla="*/ 60 h 60"/>
                <a:gd name="T2" fmla="*/ 24 w 60"/>
                <a:gd name="T3" fmla="*/ 0 h 60"/>
                <a:gd name="T4" fmla="*/ 0 w 60"/>
                <a:gd name="T5" fmla="*/ 60 h 60"/>
                <a:gd name="T6" fmla="*/ 6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60" y="60"/>
                  </a:moveTo>
                  <a:lnTo>
                    <a:pt x="24" y="0"/>
                  </a:lnTo>
                  <a:lnTo>
                    <a:pt x="0" y="60"/>
                  </a:lnTo>
                  <a:lnTo>
                    <a:pt x="6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07" name="Group 21"/>
          <p:cNvGrpSpPr>
            <a:grpSpLocks/>
          </p:cNvGrpSpPr>
          <p:nvPr/>
        </p:nvGrpSpPr>
        <p:grpSpPr bwMode="auto">
          <a:xfrm>
            <a:off x="5813425" y="3363913"/>
            <a:ext cx="665163" cy="477837"/>
            <a:chOff x="3703" y="2793"/>
            <a:chExt cx="419" cy="301"/>
          </a:xfrm>
        </p:grpSpPr>
        <p:sp>
          <p:nvSpPr>
            <p:cNvPr id="37924" name="Line 22"/>
            <p:cNvSpPr>
              <a:spLocks noChangeShapeType="1"/>
            </p:cNvSpPr>
            <p:nvPr/>
          </p:nvSpPr>
          <p:spPr bwMode="auto">
            <a:xfrm>
              <a:off x="3727" y="2805"/>
              <a:ext cx="395" cy="2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Freeform 23"/>
            <p:cNvSpPr>
              <a:spLocks/>
            </p:cNvSpPr>
            <p:nvPr/>
          </p:nvSpPr>
          <p:spPr bwMode="auto">
            <a:xfrm>
              <a:off x="3703" y="2793"/>
              <a:ext cx="72" cy="60"/>
            </a:xfrm>
            <a:custGeom>
              <a:avLst/>
              <a:gdLst>
                <a:gd name="T0" fmla="*/ 72 w 72"/>
                <a:gd name="T1" fmla="*/ 12 h 60"/>
                <a:gd name="T2" fmla="*/ 0 w 72"/>
                <a:gd name="T3" fmla="*/ 0 h 60"/>
                <a:gd name="T4" fmla="*/ 36 w 72"/>
                <a:gd name="T5" fmla="*/ 60 h 60"/>
                <a:gd name="T6" fmla="*/ 72 w 72"/>
                <a:gd name="T7" fmla="*/ 12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72" y="12"/>
                  </a:moveTo>
                  <a:lnTo>
                    <a:pt x="0" y="0"/>
                  </a:lnTo>
                  <a:lnTo>
                    <a:pt x="36" y="60"/>
                  </a:lnTo>
                  <a:lnTo>
                    <a:pt x="7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08" name="Rectangle 24"/>
          <p:cNvSpPr>
            <a:spLocks noChangeArrowheads="1"/>
          </p:cNvSpPr>
          <p:nvPr/>
        </p:nvSpPr>
        <p:spPr bwMode="auto">
          <a:xfrm>
            <a:off x="3427413" y="30400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endParaRPr lang="en-US" sz="2000" b="0" i="1">
              <a:solidFill>
                <a:srgbClr val="000000"/>
              </a:solidFill>
              <a:latin typeface="Symbol" pitchFamily="18" charset="2"/>
            </a:endParaRPr>
          </a:p>
        </p:txBody>
      </p:sp>
      <p:sp>
        <p:nvSpPr>
          <p:cNvPr id="37910" name="Line 26"/>
          <p:cNvSpPr>
            <a:spLocks noChangeShapeType="1"/>
          </p:cNvSpPr>
          <p:nvPr/>
        </p:nvSpPr>
        <p:spPr bwMode="auto">
          <a:xfrm>
            <a:off x="1411288" y="3633788"/>
            <a:ext cx="654050" cy="1587"/>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1" name="Rectangle 27"/>
          <p:cNvSpPr>
            <a:spLocks noChangeArrowheads="1"/>
          </p:cNvSpPr>
          <p:nvPr/>
        </p:nvSpPr>
        <p:spPr bwMode="auto">
          <a:xfrm>
            <a:off x="1201738" y="3878263"/>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7912" name="Rectangle 28"/>
          <p:cNvSpPr>
            <a:spLocks noChangeArrowheads="1"/>
          </p:cNvSpPr>
          <p:nvPr/>
        </p:nvSpPr>
        <p:spPr bwMode="auto">
          <a:xfrm>
            <a:off x="3022600" y="3803650"/>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7913" name="Line 29"/>
          <p:cNvSpPr>
            <a:spLocks noChangeShapeType="1"/>
          </p:cNvSpPr>
          <p:nvPr/>
        </p:nvSpPr>
        <p:spPr bwMode="auto">
          <a:xfrm>
            <a:off x="3627438" y="3644900"/>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4" name="Rectangle 30"/>
          <p:cNvSpPr>
            <a:spLocks noChangeArrowheads="1"/>
          </p:cNvSpPr>
          <p:nvPr/>
        </p:nvSpPr>
        <p:spPr bwMode="auto">
          <a:xfrm>
            <a:off x="4292600" y="3778250"/>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7915" name="Line 31"/>
          <p:cNvSpPr>
            <a:spLocks noChangeShapeType="1"/>
          </p:cNvSpPr>
          <p:nvPr/>
        </p:nvSpPr>
        <p:spPr bwMode="auto">
          <a:xfrm>
            <a:off x="5824538" y="3346450"/>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Rectangle 32"/>
          <p:cNvSpPr>
            <a:spLocks noChangeArrowheads="1"/>
          </p:cNvSpPr>
          <p:nvPr/>
        </p:nvSpPr>
        <p:spPr bwMode="auto">
          <a:xfrm>
            <a:off x="6003925" y="3841750"/>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7917" name="Line 33"/>
          <p:cNvSpPr>
            <a:spLocks noChangeShapeType="1"/>
          </p:cNvSpPr>
          <p:nvPr/>
        </p:nvSpPr>
        <p:spPr bwMode="auto">
          <a:xfrm>
            <a:off x="1409700" y="3429000"/>
            <a:ext cx="0"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8" name="Line 34"/>
          <p:cNvSpPr>
            <a:spLocks noChangeShapeType="1"/>
          </p:cNvSpPr>
          <p:nvPr/>
        </p:nvSpPr>
        <p:spPr bwMode="auto">
          <a:xfrm>
            <a:off x="2055813" y="3429000"/>
            <a:ext cx="0" cy="496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5"/>
          <p:cNvSpPr>
            <a:spLocks noChangeShapeType="1"/>
          </p:cNvSpPr>
          <p:nvPr/>
        </p:nvSpPr>
        <p:spPr bwMode="auto">
          <a:xfrm>
            <a:off x="5784850" y="342900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Rectangle 39"/>
          <p:cNvSpPr>
            <a:spLocks noChangeArrowheads="1"/>
          </p:cNvSpPr>
          <p:nvPr/>
        </p:nvSpPr>
        <p:spPr bwMode="auto">
          <a:xfrm>
            <a:off x="2514600" y="4800600"/>
            <a:ext cx="3733800" cy="381000"/>
          </a:xfrm>
          <a:prstGeom prst="rect">
            <a:avLst/>
          </a:prstGeom>
          <a:solidFill>
            <a:schemeClr val="bg1"/>
          </a:solidFill>
          <a:ln w="9525">
            <a:solidFill>
              <a:schemeClr val="bg1"/>
            </a:solidFill>
            <a:miter lim="800000"/>
            <a:headEnd/>
            <a:tailEnd/>
          </a:ln>
        </p:spPr>
        <p:txBody>
          <a:bodyPr wrap="none" anchor="ctr"/>
          <a:lstStyle/>
          <a:p>
            <a:r>
              <a:rPr lang="en-US" sz="1800" b="1" dirty="0">
                <a:solidFill>
                  <a:srgbClr val="A50021"/>
                </a:solidFill>
              </a:rPr>
              <a:t>random </a:t>
            </a:r>
            <a:r>
              <a:rPr lang="en-US" sz="1800" b="1" dirty="0" err="1">
                <a:solidFill>
                  <a:srgbClr val="A50021"/>
                </a:solidFill>
              </a:rPr>
              <a:t>backoff</a:t>
            </a:r>
            <a:r>
              <a:rPr lang="en-US" sz="1800" b="1" dirty="0">
                <a:solidFill>
                  <a:srgbClr val="A50021"/>
                </a:solidFill>
              </a:rPr>
              <a:t> period B</a:t>
            </a:r>
            <a:r>
              <a:rPr lang="en-US" sz="1800" b="1" i="1" dirty="0">
                <a:solidFill>
                  <a:srgbClr val="A50021"/>
                </a:solidFill>
              </a:rPr>
              <a:t> </a:t>
            </a:r>
            <a:r>
              <a:rPr lang="en-US" sz="1800" b="1" dirty="0">
                <a:solidFill>
                  <a:srgbClr val="A50021"/>
                </a:solidFill>
              </a:rPr>
              <a:t>slots</a:t>
            </a:r>
          </a:p>
        </p:txBody>
      </p:sp>
      <p:sp>
        <p:nvSpPr>
          <p:cNvPr id="25641" name="Rectangle 41"/>
          <p:cNvSpPr>
            <a:spLocks noGrp="1" noChangeArrowheads="1"/>
          </p:cNvSpPr>
          <p:nvPr>
            <p:ph type="title"/>
          </p:nvPr>
        </p:nvSpPr>
        <p:spPr>
          <a:xfrm>
            <a:off x="609600" y="0"/>
            <a:ext cx="7772400" cy="1089646"/>
          </a:xfrm>
        </p:spPr>
        <p:txBody>
          <a:bodyPr/>
          <a:lstStyle/>
          <a:p>
            <a:pPr eaLnBrk="1" hangingPunct="1">
              <a:defRPr/>
            </a:pPr>
            <a:r>
              <a:rPr lang="en-US" sz="4800" dirty="0" smtClean="0"/>
              <a:t>Slotted ALOHA</a:t>
            </a:r>
          </a:p>
        </p:txBody>
      </p:sp>
      <p:sp>
        <p:nvSpPr>
          <p:cNvPr id="42"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40138455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ChangeArrowheads="1"/>
          </p:cNvSpPr>
          <p:nvPr/>
        </p:nvSpPr>
        <p:spPr bwMode="auto">
          <a:xfrm>
            <a:off x="1219200" y="3860800"/>
            <a:ext cx="6705600" cy="22098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9933FF"/>
                </a:solidFill>
              </a:rPr>
              <a:t>S = G e</a:t>
            </a:r>
            <a:r>
              <a:rPr lang="en-US" sz="4800" b="1" baseline="30000" dirty="0">
                <a:solidFill>
                  <a:srgbClr val="9933FF"/>
                </a:solidFill>
              </a:rPr>
              <a:t>- (1+</a:t>
            </a:r>
            <a:r>
              <a:rPr lang="en-US" sz="4800" b="1" baseline="30000" dirty="0">
                <a:solidFill>
                  <a:srgbClr val="A50021"/>
                </a:solidFill>
              </a:rPr>
              <a:t>a</a:t>
            </a:r>
            <a:r>
              <a:rPr lang="en-US" sz="4800" b="1" baseline="30000" dirty="0">
                <a:solidFill>
                  <a:srgbClr val="9933FF"/>
                </a:solidFill>
              </a:rPr>
              <a:t>) G</a:t>
            </a:r>
            <a:endParaRPr lang="en-US" sz="4800" b="1" dirty="0">
              <a:solidFill>
                <a:srgbClr val="9933FF"/>
              </a:solidFill>
            </a:endParaRPr>
          </a:p>
        </p:txBody>
      </p:sp>
      <p:sp>
        <p:nvSpPr>
          <p:cNvPr id="38917" name="Rectangle 4"/>
          <p:cNvSpPr>
            <a:spLocks noChangeArrowheads="1"/>
          </p:cNvSpPr>
          <p:nvPr/>
        </p:nvSpPr>
        <p:spPr bwMode="auto">
          <a:xfrm>
            <a:off x="467544" y="1268413"/>
            <a:ext cx="8064896" cy="2362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dirty="0">
                <a:solidFill>
                  <a:schemeClr val="tx1"/>
                </a:solidFill>
              </a:rPr>
              <a:t>Vulnerable period ::  t</a:t>
            </a:r>
            <a:r>
              <a:rPr lang="en-US" sz="2000" baseline="-25000" dirty="0">
                <a:solidFill>
                  <a:schemeClr val="tx1"/>
                </a:solidFill>
              </a:rPr>
              <a:t>0 </a:t>
            </a:r>
            <a:r>
              <a:rPr lang="en-US" sz="2000" dirty="0">
                <a:solidFill>
                  <a:schemeClr val="tx1"/>
                </a:solidFill>
              </a:rPr>
              <a:t>– X  to t</a:t>
            </a:r>
            <a:r>
              <a:rPr lang="en-US" sz="2000" baseline="-25000" dirty="0">
                <a:solidFill>
                  <a:schemeClr val="tx1"/>
                </a:solidFill>
              </a:rPr>
              <a:t>0 </a:t>
            </a:r>
            <a:r>
              <a:rPr lang="en-US" sz="2000" dirty="0">
                <a:solidFill>
                  <a:schemeClr val="tx1"/>
                </a:solidFill>
              </a:rPr>
              <a:t>    </a:t>
            </a:r>
            <a:r>
              <a:rPr lang="en-US" sz="2000" b="1" dirty="0">
                <a:solidFill>
                  <a:srgbClr val="A50021"/>
                </a:solidFill>
              </a:rPr>
              <a:t>one frame transmission time</a:t>
            </a:r>
          </a:p>
          <a:p>
            <a:pPr algn="l"/>
            <a:r>
              <a:rPr lang="en-US" sz="2000" dirty="0">
                <a:solidFill>
                  <a:schemeClr val="tx1"/>
                </a:solidFill>
              </a:rPr>
              <a:t>Assume: Poisson Arrivals with average number of arrivals of</a:t>
            </a:r>
          </a:p>
          <a:p>
            <a:pPr algn="l"/>
            <a:r>
              <a:rPr lang="en-US" sz="2000" dirty="0">
                <a:solidFill>
                  <a:schemeClr val="tx1"/>
                </a:solidFill>
              </a:rPr>
              <a:t>G arrivals/ X</a:t>
            </a:r>
          </a:p>
          <a:p>
            <a:pPr algn="l"/>
            <a:r>
              <a:rPr lang="en-US" sz="2000" dirty="0">
                <a:solidFill>
                  <a:schemeClr val="tx1"/>
                </a:solidFill>
              </a:rPr>
              <a:t>			P</a:t>
            </a:r>
            <a:r>
              <a:rPr lang="en-US" sz="2000" baseline="-25000" dirty="0">
                <a:solidFill>
                  <a:schemeClr val="tx1"/>
                </a:solidFill>
              </a:rPr>
              <a:t>0</a:t>
            </a:r>
            <a:r>
              <a:rPr lang="en-US" sz="2000" dirty="0">
                <a:solidFill>
                  <a:schemeClr val="tx1"/>
                </a:solidFill>
              </a:rPr>
              <a:t> = P[k=0, t=1]    =  e </a:t>
            </a:r>
            <a:r>
              <a:rPr lang="en-US" sz="2000" baseline="30000" dirty="0">
                <a:solidFill>
                  <a:schemeClr val="tx1"/>
                </a:solidFill>
              </a:rPr>
              <a:t>–G</a:t>
            </a:r>
          </a:p>
          <a:p>
            <a:pPr algn="l"/>
            <a:r>
              <a:rPr lang="en-US" sz="2000" dirty="0">
                <a:solidFill>
                  <a:schemeClr val="tx1"/>
                </a:solidFill>
              </a:rPr>
              <a:t>			S = G P</a:t>
            </a:r>
            <a:r>
              <a:rPr lang="en-US" sz="2000" baseline="-25000" dirty="0">
                <a:solidFill>
                  <a:schemeClr val="tx1"/>
                </a:solidFill>
              </a:rPr>
              <a:t>0</a:t>
            </a:r>
          </a:p>
          <a:p>
            <a:pPr algn="l"/>
            <a:r>
              <a:rPr lang="en-US" sz="2000" dirty="0">
                <a:solidFill>
                  <a:schemeClr val="tx1"/>
                </a:solidFill>
              </a:rPr>
              <a:t>			S = G e </a:t>
            </a:r>
            <a:r>
              <a:rPr lang="en-US" sz="2000" baseline="30000" dirty="0">
                <a:solidFill>
                  <a:schemeClr val="tx1"/>
                </a:solidFill>
              </a:rPr>
              <a:t>–G</a:t>
            </a:r>
          </a:p>
          <a:p>
            <a:pPr algn="l"/>
            <a:r>
              <a:rPr lang="en-US" sz="2000" dirty="0"/>
              <a:t>and an adjustment for </a:t>
            </a:r>
            <a:r>
              <a:rPr lang="en-US" b="1" dirty="0">
                <a:solidFill>
                  <a:srgbClr val="800000"/>
                </a:solidFill>
              </a:rPr>
              <a:t>a</a:t>
            </a:r>
            <a:r>
              <a:rPr lang="en-US" sz="2000" dirty="0"/>
              <a:t> </a:t>
            </a:r>
            <a:r>
              <a:rPr lang="en-US" sz="2000" dirty="0" smtClean="0"/>
              <a:t>yields:</a:t>
            </a:r>
            <a:endParaRPr lang="en-US" sz="2000" dirty="0"/>
          </a:p>
        </p:txBody>
      </p:sp>
      <p:sp>
        <p:nvSpPr>
          <p:cNvPr id="7" name="Rectangle 41"/>
          <p:cNvSpPr txBox="1">
            <a:spLocks noChangeArrowheads="1"/>
          </p:cNvSpPr>
          <p:nvPr/>
        </p:nvSpPr>
        <p:spPr>
          <a:xfrm>
            <a:off x="609600" y="0"/>
            <a:ext cx="7772400" cy="98072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smtClean="0"/>
              <a:t>Slotted ALOHA</a:t>
            </a:r>
            <a:endParaRPr lang="en-US" sz="4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39</a:t>
            </a:fld>
            <a:endParaRPr lang="en-US" dirty="0"/>
          </a:p>
        </p:txBody>
      </p:sp>
    </p:spTree>
    <p:extLst>
      <p:ext uri="{BB962C8B-B14F-4D97-AF65-F5344CB8AC3E}">
        <p14:creationId xmlns:p14="http://schemas.microsoft.com/office/powerpoint/2010/main" val="222870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045275" y="2131070"/>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dirty="0">
                <a:solidFill>
                  <a:schemeClr val="tx1"/>
                </a:solidFill>
              </a:rPr>
              <a:t>Data Link</a:t>
            </a:r>
          </a:p>
          <a:p>
            <a:pPr algn="l" eaLnBrk="0" hangingPunct="0"/>
            <a:r>
              <a:rPr lang="en-US" sz="1600" b="0" dirty="0">
                <a:solidFill>
                  <a:schemeClr val="tx1"/>
                </a:solidFill>
              </a:rPr>
              <a:t>Layer</a:t>
            </a:r>
          </a:p>
        </p:txBody>
      </p:sp>
      <p:sp>
        <p:nvSpPr>
          <p:cNvPr id="11269" name="Line 3"/>
          <p:cNvSpPr>
            <a:spLocks noChangeShapeType="1"/>
          </p:cNvSpPr>
          <p:nvPr/>
        </p:nvSpPr>
        <p:spPr bwMode="auto">
          <a:xfrm>
            <a:off x="3541713" y="2441303"/>
            <a:ext cx="0" cy="148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Rectangle 4"/>
          <p:cNvSpPr>
            <a:spLocks noChangeArrowheads="1"/>
          </p:cNvSpPr>
          <p:nvPr/>
        </p:nvSpPr>
        <p:spPr bwMode="auto">
          <a:xfrm>
            <a:off x="1300163" y="2452415"/>
            <a:ext cx="4633912" cy="1506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Rectangle 5"/>
          <p:cNvSpPr>
            <a:spLocks noChangeArrowheads="1"/>
          </p:cNvSpPr>
          <p:nvPr/>
        </p:nvSpPr>
        <p:spPr bwMode="auto">
          <a:xfrm>
            <a:off x="1300163" y="1556791"/>
            <a:ext cx="4633912" cy="897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Line 6"/>
          <p:cNvSpPr>
            <a:spLocks noChangeShapeType="1"/>
          </p:cNvSpPr>
          <p:nvPr/>
        </p:nvSpPr>
        <p:spPr bwMode="auto">
          <a:xfrm>
            <a:off x="2387600" y="2449240"/>
            <a:ext cx="0" cy="148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1222210" y="2704828"/>
            <a:ext cx="118301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802.3</a:t>
            </a:r>
          </a:p>
          <a:p>
            <a:pPr eaLnBrk="0" hangingPunct="0"/>
            <a:r>
              <a:rPr lang="en-US" sz="1600" b="1" dirty="0">
                <a:solidFill>
                  <a:srgbClr val="800000"/>
                </a:solidFill>
              </a:rPr>
              <a:t>CSMA-CD</a:t>
            </a:r>
          </a:p>
        </p:txBody>
      </p:sp>
      <p:sp>
        <p:nvSpPr>
          <p:cNvPr id="11274" name="Rectangle 8"/>
          <p:cNvSpPr>
            <a:spLocks noChangeArrowheads="1"/>
          </p:cNvSpPr>
          <p:nvPr/>
        </p:nvSpPr>
        <p:spPr bwMode="auto">
          <a:xfrm>
            <a:off x="2331493" y="2704828"/>
            <a:ext cx="12615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008000"/>
                </a:solidFill>
              </a:rPr>
              <a:t>802.5</a:t>
            </a:r>
          </a:p>
          <a:p>
            <a:pPr eaLnBrk="0" hangingPunct="0"/>
            <a:r>
              <a:rPr lang="en-US" sz="1600" b="1" dirty="0">
                <a:solidFill>
                  <a:srgbClr val="008000"/>
                </a:solidFill>
              </a:rPr>
              <a:t>Token Ring</a:t>
            </a:r>
          </a:p>
        </p:txBody>
      </p:sp>
      <p:sp>
        <p:nvSpPr>
          <p:cNvPr id="11275" name="Rectangle 9"/>
          <p:cNvSpPr>
            <a:spLocks noChangeArrowheads="1"/>
          </p:cNvSpPr>
          <p:nvPr/>
        </p:nvSpPr>
        <p:spPr bwMode="auto">
          <a:xfrm>
            <a:off x="2260600" y="1799481"/>
            <a:ext cx="2470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802.2  Logical Link Control</a:t>
            </a:r>
          </a:p>
        </p:txBody>
      </p:sp>
      <p:sp>
        <p:nvSpPr>
          <p:cNvPr id="11276" name="Rectangle 10"/>
          <p:cNvSpPr>
            <a:spLocks noChangeArrowheads="1"/>
          </p:cNvSpPr>
          <p:nvPr/>
        </p:nvSpPr>
        <p:spPr bwMode="auto">
          <a:xfrm>
            <a:off x="1300163" y="3603353"/>
            <a:ext cx="4633912" cy="188436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277" name="Rectangle 11"/>
          <p:cNvSpPr>
            <a:spLocks noChangeArrowheads="1"/>
          </p:cNvSpPr>
          <p:nvPr/>
        </p:nvSpPr>
        <p:spPr bwMode="auto">
          <a:xfrm>
            <a:off x="455613" y="4379640"/>
            <a:ext cx="871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Physical</a:t>
            </a:r>
          </a:p>
          <a:p>
            <a:pPr eaLnBrk="0" hangingPunct="0"/>
            <a:r>
              <a:rPr lang="en-US" sz="1600" b="0">
                <a:solidFill>
                  <a:schemeClr val="tx1"/>
                </a:solidFill>
              </a:rPr>
              <a:t>Layer</a:t>
            </a:r>
          </a:p>
        </p:txBody>
      </p:sp>
      <p:sp>
        <p:nvSpPr>
          <p:cNvPr id="11278" name="Rectangle 12"/>
          <p:cNvSpPr>
            <a:spLocks noChangeArrowheads="1"/>
          </p:cNvSpPr>
          <p:nvPr/>
        </p:nvSpPr>
        <p:spPr bwMode="auto">
          <a:xfrm>
            <a:off x="528638" y="2869928"/>
            <a:ext cx="641202"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1" dirty="0">
                <a:solidFill>
                  <a:srgbClr val="A50021"/>
                </a:solidFill>
                <a:latin typeface="Comic Sans MS" pitchFamily="66" charset="0"/>
              </a:rPr>
              <a:t>MAC</a:t>
            </a:r>
          </a:p>
        </p:txBody>
      </p:sp>
      <p:sp>
        <p:nvSpPr>
          <p:cNvPr id="11279" name="Rectangle 13"/>
          <p:cNvSpPr>
            <a:spLocks noChangeArrowheads="1"/>
          </p:cNvSpPr>
          <p:nvPr/>
        </p:nvSpPr>
        <p:spPr bwMode="auto">
          <a:xfrm>
            <a:off x="595313" y="1871489"/>
            <a:ext cx="563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LLC</a:t>
            </a:r>
          </a:p>
        </p:txBody>
      </p:sp>
      <p:sp>
        <p:nvSpPr>
          <p:cNvPr id="11280" name="Rectangle 14"/>
          <p:cNvSpPr>
            <a:spLocks noChangeArrowheads="1"/>
          </p:cNvSpPr>
          <p:nvPr/>
        </p:nvSpPr>
        <p:spPr bwMode="auto">
          <a:xfrm>
            <a:off x="3551802" y="2639740"/>
            <a:ext cx="103233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802.11</a:t>
            </a:r>
          </a:p>
          <a:p>
            <a:pPr eaLnBrk="0" hangingPunct="0"/>
            <a:r>
              <a:rPr lang="en-US" sz="1600" b="1" dirty="0">
                <a:solidFill>
                  <a:srgbClr val="800000"/>
                </a:solidFill>
              </a:rPr>
              <a:t>Wireless</a:t>
            </a:r>
          </a:p>
          <a:p>
            <a:pPr eaLnBrk="0" hangingPunct="0"/>
            <a:r>
              <a:rPr lang="en-US" sz="1600" b="1" dirty="0">
                <a:solidFill>
                  <a:srgbClr val="800000"/>
                </a:solidFill>
              </a:rPr>
              <a:t> LAN</a:t>
            </a:r>
          </a:p>
        </p:txBody>
      </p:sp>
      <p:sp>
        <p:nvSpPr>
          <p:cNvPr id="11281" name="Rectangle 15"/>
          <p:cNvSpPr>
            <a:spLocks noChangeArrowheads="1"/>
          </p:cNvSpPr>
          <p:nvPr/>
        </p:nvSpPr>
        <p:spPr bwMode="auto">
          <a:xfrm>
            <a:off x="1295400" y="1004217"/>
            <a:ext cx="4640263" cy="5525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Text Box 16"/>
          <p:cNvSpPr txBox="1">
            <a:spLocks noChangeArrowheads="1"/>
          </p:cNvSpPr>
          <p:nvPr/>
        </p:nvSpPr>
        <p:spPr bwMode="auto">
          <a:xfrm>
            <a:off x="2664396" y="1124744"/>
            <a:ext cx="1979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11283" name="Rectangle 17"/>
          <p:cNvSpPr>
            <a:spLocks noChangeArrowheads="1"/>
          </p:cNvSpPr>
          <p:nvPr/>
        </p:nvSpPr>
        <p:spPr bwMode="auto">
          <a:xfrm>
            <a:off x="6584950" y="1004217"/>
            <a:ext cx="1930400" cy="45168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Line 18"/>
          <p:cNvSpPr>
            <a:spLocks noChangeShapeType="1"/>
          </p:cNvSpPr>
          <p:nvPr/>
        </p:nvSpPr>
        <p:spPr bwMode="auto">
          <a:xfrm>
            <a:off x="6600824" y="3627165"/>
            <a:ext cx="1914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19"/>
          <p:cNvSpPr>
            <a:spLocks noChangeShapeType="1"/>
          </p:cNvSpPr>
          <p:nvPr/>
        </p:nvSpPr>
        <p:spPr bwMode="auto">
          <a:xfrm flipV="1">
            <a:off x="6584950" y="947465"/>
            <a:ext cx="1900238" cy="567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7" name="Rectangle 21"/>
          <p:cNvSpPr>
            <a:spLocks noChangeArrowheads="1"/>
          </p:cNvSpPr>
          <p:nvPr/>
        </p:nvSpPr>
        <p:spPr bwMode="auto">
          <a:xfrm>
            <a:off x="6980238" y="4203428"/>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a:solidFill>
                  <a:schemeClr val="tx1"/>
                </a:solidFill>
              </a:rPr>
              <a:t>Physical</a:t>
            </a:r>
          </a:p>
          <a:p>
            <a:pPr algn="l" eaLnBrk="0" hangingPunct="0"/>
            <a:r>
              <a:rPr lang="en-US" sz="1600" b="0">
                <a:solidFill>
                  <a:schemeClr val="tx1"/>
                </a:solidFill>
              </a:rPr>
              <a:t>Layer</a:t>
            </a:r>
          </a:p>
        </p:txBody>
      </p:sp>
      <p:sp>
        <p:nvSpPr>
          <p:cNvPr id="11288" name="AutoShape 22"/>
          <p:cNvSpPr>
            <a:spLocks/>
          </p:cNvSpPr>
          <p:nvPr/>
        </p:nvSpPr>
        <p:spPr bwMode="auto">
          <a:xfrm rot="-5400000">
            <a:off x="3403600" y="3496991"/>
            <a:ext cx="433387" cy="4570412"/>
          </a:xfrm>
          <a:prstGeom prst="leftBrace">
            <a:avLst>
              <a:gd name="adj1" fmla="val 26364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9" name="AutoShape 23"/>
          <p:cNvSpPr>
            <a:spLocks/>
          </p:cNvSpPr>
          <p:nvPr/>
        </p:nvSpPr>
        <p:spPr bwMode="auto">
          <a:xfrm rot="-5400000">
            <a:off x="7332663" y="4882877"/>
            <a:ext cx="433388" cy="1801813"/>
          </a:xfrm>
          <a:prstGeom prst="leftBrace">
            <a:avLst>
              <a:gd name="adj1" fmla="val 10393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0" name="Text Box 24"/>
          <p:cNvSpPr txBox="1">
            <a:spLocks noChangeArrowheads="1"/>
          </p:cNvSpPr>
          <p:nvPr/>
        </p:nvSpPr>
        <p:spPr bwMode="auto">
          <a:xfrm>
            <a:off x="7010400" y="597984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OSI</a:t>
            </a:r>
          </a:p>
        </p:txBody>
      </p:sp>
      <p:sp>
        <p:nvSpPr>
          <p:cNvPr id="11291" name="Text Box 25"/>
          <p:cNvSpPr txBox="1">
            <a:spLocks noChangeArrowheads="1"/>
          </p:cNvSpPr>
          <p:nvPr/>
        </p:nvSpPr>
        <p:spPr bwMode="auto">
          <a:xfrm>
            <a:off x="2765425" y="5971903"/>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IEEE 802</a:t>
            </a:r>
          </a:p>
        </p:txBody>
      </p:sp>
      <p:sp>
        <p:nvSpPr>
          <p:cNvPr id="11292" name="Rectangle 26"/>
          <p:cNvSpPr>
            <a:spLocks noChangeArrowheads="1"/>
          </p:cNvSpPr>
          <p:nvPr/>
        </p:nvSpPr>
        <p:spPr bwMode="auto">
          <a:xfrm>
            <a:off x="2368550" y="4341540"/>
            <a:ext cx="2171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a:solidFill>
                  <a:schemeClr val="tx1"/>
                </a:solidFill>
              </a:rPr>
              <a:t>Various Physical Layers</a:t>
            </a:r>
          </a:p>
        </p:txBody>
      </p:sp>
      <p:sp>
        <p:nvSpPr>
          <p:cNvPr id="11293" name="Line 27"/>
          <p:cNvSpPr>
            <a:spLocks noChangeShapeType="1"/>
          </p:cNvSpPr>
          <p:nvPr/>
        </p:nvSpPr>
        <p:spPr bwMode="auto">
          <a:xfrm>
            <a:off x="4618038" y="2457178"/>
            <a:ext cx="0" cy="1150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Rectangle 28"/>
          <p:cNvSpPr>
            <a:spLocks noChangeArrowheads="1"/>
          </p:cNvSpPr>
          <p:nvPr/>
        </p:nvSpPr>
        <p:spPr bwMode="auto">
          <a:xfrm>
            <a:off x="4860925" y="2681015"/>
            <a:ext cx="6762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Other</a:t>
            </a:r>
          </a:p>
          <a:p>
            <a:pPr eaLnBrk="0" hangingPunct="0"/>
            <a:r>
              <a:rPr lang="en-US" sz="1600" b="0">
                <a:solidFill>
                  <a:schemeClr val="tx1"/>
                </a:solidFill>
              </a:rPr>
              <a:t>LANs</a:t>
            </a:r>
          </a:p>
        </p:txBody>
      </p:sp>
      <p:sp>
        <p:nvSpPr>
          <p:cNvPr id="31" name="Text Box 16"/>
          <p:cNvSpPr txBox="1">
            <a:spLocks noChangeArrowheads="1"/>
          </p:cNvSpPr>
          <p:nvPr/>
        </p:nvSpPr>
        <p:spPr bwMode="auto">
          <a:xfrm>
            <a:off x="6696844" y="1076226"/>
            <a:ext cx="181850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32" name="Line 18"/>
          <p:cNvSpPr>
            <a:spLocks noChangeShapeType="1"/>
          </p:cNvSpPr>
          <p:nvPr/>
        </p:nvSpPr>
        <p:spPr bwMode="auto">
          <a:xfrm>
            <a:off x="6588224" y="1554065"/>
            <a:ext cx="19271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Rectangle 2"/>
          <p:cNvSpPr>
            <a:spLocks noGrp="1" noChangeArrowheads="1"/>
          </p:cNvSpPr>
          <p:nvPr>
            <p:ph type="title"/>
          </p:nvPr>
        </p:nvSpPr>
        <p:spPr>
          <a:xfrm>
            <a:off x="179388" y="115888"/>
            <a:ext cx="8785225" cy="792162"/>
          </a:xfrm>
        </p:spPr>
        <p:txBody>
          <a:bodyPr/>
          <a:lstStyle/>
          <a:p>
            <a:pPr eaLnBrk="1" hangingPunct="1">
              <a:defRPr/>
            </a:pPr>
            <a:r>
              <a:rPr lang="en-US" sz="6000" dirty="0" smtClean="0"/>
              <a:t>Data Link Sub Layers</a:t>
            </a:r>
          </a:p>
        </p:txBody>
      </p:sp>
      <p:sp>
        <p:nvSpPr>
          <p:cNvPr id="36" name="Text Box 240"/>
          <p:cNvSpPr txBox="1">
            <a:spLocks noChangeArrowheads="1"/>
          </p:cNvSpPr>
          <p:nvPr/>
        </p:nvSpPr>
        <p:spPr bwMode="auto">
          <a:xfrm>
            <a:off x="12347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41077731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a:hlinkClick r:id="" action="ppaction://ole?verb=0"/>
          </p:cNvPr>
          <p:cNvGraphicFramePr>
            <a:graphicFrameLocks/>
          </p:cNvGraphicFramePr>
          <p:nvPr/>
        </p:nvGraphicFramePr>
        <p:xfrm>
          <a:off x="2109788" y="1416050"/>
          <a:ext cx="5105400" cy="3695700"/>
        </p:xfrm>
        <a:graphic>
          <a:graphicData uri="http://schemas.openxmlformats.org/presentationml/2006/ole">
            <mc:AlternateContent xmlns:mc="http://schemas.openxmlformats.org/markup-compatibility/2006">
              <mc:Choice xmlns:v="urn:schemas-microsoft-com:vml" Requires="v">
                <p:oleObj spid="_x0000_s2088" name="Chart" r:id="rId4" imgW="4905360" imgH="3486150" progId="Excel.Chart.8">
                  <p:embed followColorScheme="full"/>
                </p:oleObj>
              </mc:Choice>
              <mc:Fallback>
                <p:oleObj name="Chart" r:id="rId4" imgW="4905360" imgH="3486150" progId="Excel.Chart.8">
                  <p:embed followColorScheme="full"/>
                  <p:pic>
                    <p:nvPicPr>
                      <p:cNvPr id="0" name=""/>
                      <p:cNvPicPr>
                        <a:picLocks noChangeArrowheads="1"/>
                      </p:cNvPicPr>
                      <p:nvPr/>
                    </p:nvPicPr>
                    <p:blipFill>
                      <a:blip r:embed="rId5"/>
                      <a:srcRect/>
                      <a:stretch>
                        <a:fillRect/>
                      </a:stretch>
                    </p:blipFill>
                    <p:spPr bwMode="auto">
                      <a:xfrm>
                        <a:off x="2109788" y="1416050"/>
                        <a:ext cx="51054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3"/>
          <p:cNvSpPr>
            <a:spLocks noChangeArrowheads="1"/>
          </p:cNvSpPr>
          <p:nvPr/>
        </p:nvSpPr>
        <p:spPr bwMode="auto">
          <a:xfrm>
            <a:off x="6545263" y="2417763"/>
            <a:ext cx="6524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-G</a:t>
            </a:r>
          </a:p>
        </p:txBody>
      </p:sp>
      <p:sp>
        <p:nvSpPr>
          <p:cNvPr id="2054" name="Rectangle 4"/>
          <p:cNvSpPr>
            <a:spLocks noChangeArrowheads="1"/>
          </p:cNvSpPr>
          <p:nvPr/>
        </p:nvSpPr>
        <p:spPr bwMode="auto">
          <a:xfrm>
            <a:off x="6705600" y="3741738"/>
            <a:ext cx="7350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-2G</a:t>
            </a:r>
          </a:p>
        </p:txBody>
      </p:sp>
      <p:sp>
        <p:nvSpPr>
          <p:cNvPr id="2055" name="Rectangle 5"/>
          <p:cNvSpPr>
            <a:spLocks noChangeArrowheads="1"/>
          </p:cNvSpPr>
          <p:nvPr/>
        </p:nvSpPr>
        <p:spPr bwMode="auto">
          <a:xfrm>
            <a:off x="4392613" y="50927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G</a:t>
            </a:r>
          </a:p>
        </p:txBody>
      </p:sp>
      <p:sp>
        <p:nvSpPr>
          <p:cNvPr id="2056" name="Rectangle 6"/>
          <p:cNvSpPr>
            <a:spLocks noChangeArrowheads="1"/>
          </p:cNvSpPr>
          <p:nvPr/>
        </p:nvSpPr>
        <p:spPr bwMode="auto">
          <a:xfrm>
            <a:off x="1771650" y="2501900"/>
            <a:ext cx="36067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S</a:t>
            </a:r>
          </a:p>
        </p:txBody>
      </p:sp>
      <p:sp>
        <p:nvSpPr>
          <p:cNvPr id="2057" name="Rectangle 7"/>
          <p:cNvSpPr>
            <a:spLocks noChangeArrowheads="1"/>
          </p:cNvSpPr>
          <p:nvPr/>
        </p:nvSpPr>
        <p:spPr bwMode="auto">
          <a:xfrm>
            <a:off x="5002213" y="2743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006600"/>
                </a:solidFill>
              </a:rPr>
              <a:t>0.184</a:t>
            </a:r>
          </a:p>
        </p:txBody>
      </p:sp>
      <p:sp>
        <p:nvSpPr>
          <p:cNvPr id="2058" name="Rectangle 8"/>
          <p:cNvSpPr>
            <a:spLocks noChangeArrowheads="1"/>
          </p:cNvSpPr>
          <p:nvPr/>
        </p:nvSpPr>
        <p:spPr bwMode="auto">
          <a:xfrm>
            <a:off x="5548313" y="15748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660066"/>
                </a:solidFill>
              </a:rPr>
              <a:t>0.368</a:t>
            </a:r>
          </a:p>
        </p:txBody>
      </p:sp>
      <p:sp>
        <p:nvSpPr>
          <p:cNvPr id="2059" name="Line 9"/>
          <p:cNvSpPr>
            <a:spLocks noChangeShapeType="1"/>
          </p:cNvSpPr>
          <p:nvPr/>
        </p:nvSpPr>
        <p:spPr bwMode="auto">
          <a:xfrm flipH="1">
            <a:off x="6008688" y="3933825"/>
            <a:ext cx="706437"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0" name="Line 10"/>
          <p:cNvSpPr>
            <a:spLocks noChangeShapeType="1"/>
          </p:cNvSpPr>
          <p:nvPr/>
        </p:nvSpPr>
        <p:spPr bwMode="auto">
          <a:xfrm flipH="1">
            <a:off x="6081713" y="2662238"/>
            <a:ext cx="446087" cy="87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4" name="Rectangle 16"/>
          <p:cNvSpPr>
            <a:spLocks noChangeArrowheads="1"/>
          </p:cNvSpPr>
          <p:nvPr/>
        </p:nvSpPr>
        <p:spPr bwMode="auto">
          <a:xfrm>
            <a:off x="7402513" y="3657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006600"/>
                </a:solidFill>
                <a:latin typeface="Comic Sans MS" pitchFamily="66" charset="0"/>
              </a:rPr>
              <a:t>Aloha</a:t>
            </a:r>
          </a:p>
        </p:txBody>
      </p:sp>
      <p:sp>
        <p:nvSpPr>
          <p:cNvPr id="2065" name="Rectangle 17"/>
          <p:cNvSpPr>
            <a:spLocks noChangeArrowheads="1"/>
          </p:cNvSpPr>
          <p:nvPr/>
        </p:nvSpPr>
        <p:spPr bwMode="auto">
          <a:xfrm>
            <a:off x="7010400" y="24384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660066"/>
                </a:solidFill>
                <a:latin typeface="Comic Sans MS" pitchFamily="66" charset="0"/>
              </a:rPr>
              <a:t>Slotted Aloha</a:t>
            </a:r>
          </a:p>
        </p:txBody>
      </p:sp>
      <p:sp>
        <p:nvSpPr>
          <p:cNvPr id="19"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4000" b="1" dirty="0">
                <a:solidFill>
                  <a:schemeClr val="bg1"/>
                </a:solidFill>
                <a:effectLst>
                  <a:outerShdw blurRad="38100" dist="38100" dir="2700000" algn="tl">
                    <a:srgbClr val="C0C0C0"/>
                  </a:outerShdw>
                </a:effectLst>
                <a:latin typeface="Comic Sans MS" pitchFamily="66" charset="0"/>
              </a:rPr>
              <a:t>ALOHA and Slotted </a:t>
            </a:r>
            <a:r>
              <a:rPr lang="en-US" sz="4000" b="1" dirty="0" err="1">
                <a:solidFill>
                  <a:schemeClr val="bg1"/>
                </a:solidFill>
                <a:effectLst>
                  <a:outerShdw blurRad="38100" dist="38100" dir="2700000" algn="tl">
                    <a:srgbClr val="C0C0C0"/>
                  </a:outerShdw>
                </a:effectLst>
                <a:latin typeface="Comic Sans MS" pitchFamily="66" charset="0"/>
              </a:rPr>
              <a:t>AlOHA</a:t>
            </a:r>
            <a:endParaRPr lang="en-US" sz="4000" b="1" dirty="0">
              <a:solidFill>
                <a:schemeClr val="bg1"/>
              </a:solidFill>
              <a:effectLst>
                <a:outerShdw blurRad="38100" dist="38100" dir="2700000" algn="tl">
                  <a:srgbClr val="C0C0C0"/>
                </a:outerShdw>
              </a:effectLst>
              <a:latin typeface="Comic Sans MS" pitchFamily="66" charset="0"/>
            </a:endParaRPr>
          </a:p>
          <a:p>
            <a:pPr>
              <a:defRPr/>
            </a:pPr>
            <a:r>
              <a:rPr lang="en-US" sz="4000" b="1" dirty="0">
                <a:solidFill>
                  <a:schemeClr val="bg1"/>
                </a:solidFill>
                <a:effectLst>
                  <a:outerShdw blurRad="38100" dist="38100" dir="2700000" algn="tl">
                    <a:srgbClr val="C0C0C0"/>
                  </a:outerShdw>
                </a:effectLst>
                <a:latin typeface="Comic Sans MS" pitchFamily="66" charset="0"/>
              </a:rPr>
              <a:t>Throughput versus Load</a:t>
            </a:r>
          </a:p>
        </p:txBody>
      </p:sp>
      <p:cxnSp>
        <p:nvCxnSpPr>
          <p:cNvPr id="21" name="Straight Connector 20"/>
          <p:cNvCxnSpPr>
            <a:cxnSpLocks noChangeShapeType="1"/>
          </p:cNvCxnSpPr>
          <p:nvPr/>
        </p:nvCxnSpPr>
        <p:spPr bwMode="auto">
          <a:xfrm rot="5400000" flipH="1" flipV="1">
            <a:off x="4107657" y="3105944"/>
            <a:ext cx="2787650" cy="1587"/>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25625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080245"/>
            <a:ext cx="7772400" cy="2428875"/>
          </a:xfrm>
        </p:spPr>
        <p:txBody>
          <a:bodyPr/>
          <a:lstStyle/>
          <a:p>
            <a:pPr eaLnBrk="1" hangingPunct="1">
              <a:defRPr/>
            </a:pPr>
            <a:r>
              <a:rPr lang="en-US" b="0" dirty="0" smtClean="0">
                <a:solidFill>
                  <a:srgbClr val="A50021"/>
                </a:solidFill>
                <a:cs typeface="Times New Roman" pitchFamily="18" charset="0"/>
              </a:rPr>
              <a:t>Carrier Sense</a:t>
            </a:r>
            <a:br>
              <a:rPr lang="en-US" b="0" dirty="0" smtClean="0">
                <a:solidFill>
                  <a:srgbClr val="A50021"/>
                </a:solidFill>
                <a:cs typeface="Times New Roman" pitchFamily="18" charset="0"/>
              </a:rPr>
            </a:br>
            <a:r>
              <a:rPr lang="en-US" b="0" dirty="0" smtClean="0">
                <a:solidFill>
                  <a:srgbClr val="A50021"/>
                </a:solidFill>
                <a:cs typeface="Times New Roman" pitchFamily="18" charset="0"/>
              </a:rPr>
              <a:t>with Multiple Access (CSMA)</a:t>
            </a:r>
            <a:endParaRPr lang="en-US" dirty="0" smtClean="0">
              <a:solidFill>
                <a:srgbClr val="A50021"/>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2359705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1438" y="285750"/>
            <a:ext cx="8893175" cy="1071563"/>
          </a:xfrm>
        </p:spPr>
        <p:txBody>
          <a:bodyPr/>
          <a:lstStyle/>
          <a:p>
            <a:pPr eaLnBrk="1" hangingPunct="1">
              <a:defRPr/>
            </a:pPr>
            <a:r>
              <a:rPr lang="en-US" sz="3200" dirty="0" smtClean="0">
                <a:cs typeface="Times New Roman" pitchFamily="18" charset="0"/>
              </a:rPr>
              <a:t>1-persistent CSMA Transmission Strategy</a:t>
            </a:r>
            <a:br>
              <a:rPr lang="en-US" sz="3200" dirty="0" smtClean="0">
                <a:cs typeface="Times New Roman" pitchFamily="18" charset="0"/>
              </a:rPr>
            </a:br>
            <a:endParaRPr lang="en-US" sz="3200" b="0" dirty="0" smtClean="0">
              <a:solidFill>
                <a:srgbClr val="A50021"/>
              </a:solidFill>
              <a:cs typeface="Times New Roman" pitchFamily="18" charset="0"/>
            </a:endParaRPr>
          </a:p>
        </p:txBody>
      </p:sp>
      <p:sp>
        <p:nvSpPr>
          <p:cNvPr id="40965" name="Rectangle 3"/>
          <p:cNvSpPr>
            <a:spLocks noGrp="1" noChangeArrowheads="1"/>
          </p:cNvSpPr>
          <p:nvPr>
            <p:ph type="body" idx="1"/>
          </p:nvPr>
        </p:nvSpPr>
        <p:spPr>
          <a:xfrm>
            <a:off x="323850" y="1258888"/>
            <a:ext cx="8458200" cy="4546600"/>
          </a:xfrm>
        </p:spPr>
        <p:txBody>
          <a:bodyPr/>
          <a:lstStyle/>
          <a:p>
            <a:pPr marL="609600" indent="-609600" eaLnBrk="1" hangingPunct="1">
              <a:buFontTx/>
              <a:buNone/>
            </a:pPr>
            <a:r>
              <a:rPr lang="en-US" dirty="0" smtClean="0">
                <a:latin typeface="Comic Sans MS" pitchFamily="66" charset="0"/>
                <a:cs typeface="Times New Roman" pitchFamily="18" charset="0"/>
              </a:rPr>
              <a:t>			</a:t>
            </a:r>
            <a:r>
              <a:rPr lang="en-US"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greedy algorithm</a:t>
            </a:r>
            <a:r>
              <a:rPr lang="en-US" i="1" dirty="0" smtClean="0">
                <a:solidFill>
                  <a:srgbClr val="A50021"/>
                </a:solidFill>
                <a:latin typeface="Comic Sans MS" pitchFamily="66" charset="0"/>
                <a:cs typeface="Times New Roman" pitchFamily="18" charset="0"/>
              </a:rPr>
              <a:t>’</a:t>
            </a:r>
            <a:endParaRPr lang="en-US" b="1" dirty="0" smtClean="0">
              <a:latin typeface="Comic Sans MS" pitchFamily="66" charset="0"/>
              <a:cs typeface="Times New Roman" pitchFamily="18" charset="0"/>
            </a:endParaRPr>
          </a:p>
          <a:p>
            <a:pPr marL="609600" indent="-609600" eaLnBrk="1" hangingPunct="1">
              <a:buSzPct val="100000"/>
              <a:buFontTx/>
              <a:buAutoNum type="arabicPeriod"/>
            </a:pPr>
            <a:r>
              <a:rPr lang="en-US" dirty="0" smtClean="0">
                <a:cs typeface="Times New Roman" pitchFamily="18" charset="0"/>
              </a:rPr>
              <a:t>Sense the channel.</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idle</a:t>
            </a:r>
            <a:r>
              <a:rPr lang="en-US" dirty="0" smtClean="0">
                <a:cs typeface="Times New Roman" pitchFamily="18" charset="0"/>
              </a:rPr>
              <a:t>, THEN  transmit.</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busy</a:t>
            </a:r>
            <a:r>
              <a:rPr lang="en-US" dirty="0" smtClean="0">
                <a:cs typeface="Times New Roman" pitchFamily="18" charset="0"/>
              </a:rPr>
              <a:t>, THEN continue to listen until channel is </a:t>
            </a:r>
            <a:r>
              <a:rPr lang="en-US" b="1" i="1" dirty="0" smtClean="0">
                <a:solidFill>
                  <a:srgbClr val="FF6600"/>
                </a:solidFill>
                <a:cs typeface="Times New Roman" pitchFamily="18" charset="0"/>
              </a:rPr>
              <a:t>idle </a:t>
            </a:r>
            <a:r>
              <a:rPr lang="en-US" dirty="0" smtClean="0">
                <a:cs typeface="Times New Roman" pitchFamily="18" charset="0"/>
              </a:rPr>
              <a:t>and transmit </a:t>
            </a:r>
            <a:r>
              <a:rPr lang="en-US" dirty="0" smtClean="0">
                <a:solidFill>
                  <a:srgbClr val="800000"/>
                </a:solidFill>
                <a:cs typeface="Times New Roman" pitchFamily="18" charset="0"/>
              </a:rPr>
              <a:t>immediately</a:t>
            </a:r>
            <a:r>
              <a:rPr lang="en-US" dirty="0" smtClean="0">
                <a:cs typeface="Times New Roman" pitchFamily="18" charset="0"/>
              </a:rPr>
              <a:t>.</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2151216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12" y="44624"/>
            <a:ext cx="9144000" cy="1008062"/>
          </a:xfrm>
        </p:spPr>
        <p:txBody>
          <a:bodyPr/>
          <a:lstStyle/>
          <a:p>
            <a:pPr eaLnBrk="1" hangingPunct="1">
              <a:defRPr/>
            </a:pPr>
            <a:r>
              <a:rPr lang="en-US" sz="3200" dirty="0" err="1" smtClean="0">
                <a:cs typeface="Times New Roman" pitchFamily="18" charset="0"/>
              </a:rPr>
              <a:t>nonpersistent</a:t>
            </a:r>
            <a:r>
              <a:rPr lang="en-US" sz="3200" dirty="0" smtClean="0">
                <a:cs typeface="Times New Roman" pitchFamily="18" charset="0"/>
              </a:rPr>
              <a:t> CSMA Transmission Strategy</a:t>
            </a:r>
          </a:p>
        </p:txBody>
      </p:sp>
      <p:sp>
        <p:nvSpPr>
          <p:cNvPr id="41989" name="Rectangle 3"/>
          <p:cNvSpPr>
            <a:spLocks noGrp="1" noChangeArrowheads="1"/>
          </p:cNvSpPr>
          <p:nvPr>
            <p:ph type="body" idx="1"/>
          </p:nvPr>
        </p:nvSpPr>
        <p:spPr>
          <a:xfrm>
            <a:off x="685800" y="1341438"/>
            <a:ext cx="7772400" cy="4322762"/>
          </a:xfrm>
        </p:spPr>
        <p:txBody>
          <a:bodyPr/>
          <a:lstStyle/>
          <a:p>
            <a:pPr marL="609600" indent="-609600" eaLnBrk="1" hangingPunct="1">
              <a:buFontTx/>
              <a:buNone/>
            </a:pPr>
            <a:r>
              <a:rPr lang="en-US" sz="2800" i="1" dirty="0" smtClean="0">
                <a:cs typeface="Times New Roman" pitchFamily="18" charset="0"/>
              </a:rPr>
              <a:t>		</a:t>
            </a:r>
            <a:r>
              <a:rPr lang="en-US" sz="2800" i="1"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less-greedy algorithm’</a:t>
            </a:r>
            <a:endParaRPr lang="en-US" i="1" dirty="0" smtClean="0">
              <a:solidFill>
                <a:srgbClr val="A50021"/>
              </a:solidFill>
              <a:latin typeface="Comic Sans MS" pitchFamily="66" charset="0"/>
              <a:cs typeface="Times New Roman" pitchFamily="18" charset="0"/>
            </a:endParaRPr>
          </a:p>
          <a:p>
            <a:pPr marL="609600" indent="-609600" eaLnBrk="1" hangingPunct="1">
              <a:buFontTx/>
              <a:buNone/>
            </a:pPr>
            <a:endParaRPr lang="en-US" i="1" dirty="0" smtClean="0">
              <a:solidFill>
                <a:srgbClr val="A50021"/>
              </a:solidFill>
              <a:latin typeface="Comic Sans MS" pitchFamily="66" charset="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Sense the channel.</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transmit.</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Tx/>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busy</a:t>
            </a:r>
            <a:r>
              <a:rPr lang="en-US" sz="2800" b="1" i="1" dirty="0" smtClean="0">
                <a:cs typeface="Times New Roman" pitchFamily="18" charset="0"/>
              </a:rPr>
              <a:t>, </a:t>
            </a:r>
            <a:r>
              <a:rPr lang="en-US" sz="2800" dirty="0" smtClean="0">
                <a:cs typeface="Times New Roman" pitchFamily="18" charset="0"/>
              </a:rPr>
              <a:t>THEN wait a </a:t>
            </a:r>
            <a:r>
              <a:rPr lang="en-US" sz="2800" b="1" dirty="0" smtClean="0">
                <a:solidFill>
                  <a:srgbClr val="990000"/>
                </a:solidFill>
                <a:cs typeface="Times New Roman" pitchFamily="18" charset="0"/>
              </a:rPr>
              <a:t>random amount of time</a:t>
            </a:r>
            <a:r>
              <a:rPr lang="en-US" sz="2800" dirty="0" smtClean="0">
                <a:cs typeface="Times New Roman" pitchFamily="18" charset="0"/>
              </a:rPr>
              <a:t> and repeat the algorithm.</a:t>
            </a: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3159987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99392"/>
            <a:ext cx="9144000" cy="1174899"/>
          </a:xfrm>
        </p:spPr>
        <p:txBody>
          <a:bodyPr/>
          <a:lstStyle/>
          <a:p>
            <a:pPr eaLnBrk="1" hangingPunct="1">
              <a:defRPr/>
            </a:pPr>
            <a:r>
              <a:rPr lang="en-US" sz="3200" dirty="0" smtClean="0">
                <a:cs typeface="Times New Roman" pitchFamily="18" charset="0"/>
              </a:rPr>
              <a:t>p</a:t>
            </a:r>
            <a:r>
              <a:rPr lang="en-US" sz="3200" dirty="0" smtClean="0">
                <a:solidFill>
                  <a:srgbClr val="3366FF"/>
                </a:solidFill>
                <a:cs typeface="Times New Roman" pitchFamily="18" charset="0"/>
              </a:rPr>
              <a:t> </a:t>
            </a:r>
            <a:r>
              <a:rPr lang="en-US" sz="3200" dirty="0" smtClean="0">
                <a:cs typeface="Times New Roman" pitchFamily="18" charset="0"/>
              </a:rPr>
              <a:t>- persistent CSMA Transmission Strategy</a:t>
            </a:r>
          </a:p>
        </p:txBody>
      </p:sp>
      <p:sp>
        <p:nvSpPr>
          <p:cNvPr id="43013" name="Rectangle 3"/>
          <p:cNvSpPr>
            <a:spLocks noGrp="1" noChangeArrowheads="1"/>
          </p:cNvSpPr>
          <p:nvPr>
            <p:ph type="body" idx="1"/>
          </p:nvPr>
        </p:nvSpPr>
        <p:spPr>
          <a:xfrm>
            <a:off x="647700" y="1124744"/>
            <a:ext cx="7885113" cy="5112568"/>
          </a:xfrm>
        </p:spPr>
        <p:txBody>
          <a:bodyPr/>
          <a:lstStyle/>
          <a:p>
            <a:pPr marL="533400" indent="-533400" eaLnBrk="1" hangingPunct="1">
              <a:lnSpc>
                <a:spcPct val="90000"/>
              </a:lnSpc>
              <a:buFontTx/>
              <a:buNone/>
            </a:pPr>
            <a:r>
              <a:rPr lang="en-US" sz="2800" dirty="0" smtClean="0">
                <a:cs typeface="Times New Roman" pitchFamily="18" charset="0"/>
              </a:rPr>
              <a:t>		    </a:t>
            </a:r>
            <a:r>
              <a:rPr lang="en-US" sz="3600" b="1" dirty="0" smtClean="0">
                <a:solidFill>
                  <a:srgbClr val="A50021"/>
                </a:solidFill>
                <a:latin typeface="Comic Sans MS" pitchFamily="66" charset="0"/>
                <a:cs typeface="Simplified Arabic Fixed" pitchFamily="49" charset="-78"/>
              </a:rPr>
              <a:t>’a slotted approximation’</a:t>
            </a:r>
          </a:p>
          <a:p>
            <a:pPr marL="533400" indent="-533400" eaLnBrk="1" hangingPunct="1">
              <a:lnSpc>
                <a:spcPct val="90000"/>
              </a:lnSpc>
              <a:buFontTx/>
              <a:buNone/>
            </a:pPr>
            <a:endParaRPr lang="en-US" b="1" dirty="0" smtClean="0">
              <a:solidFill>
                <a:srgbClr val="A50021"/>
              </a:solidFill>
              <a:latin typeface="Comic Sans MS" pitchFamily="66" charset="0"/>
              <a:cs typeface="Simplified Arabic Fixed" pitchFamily="49" charset="-78"/>
            </a:endParaRPr>
          </a:p>
          <a:p>
            <a:pPr marL="533400" indent="-533400" eaLnBrk="1" hangingPunct="1">
              <a:lnSpc>
                <a:spcPct val="90000"/>
              </a:lnSpc>
              <a:buSzPct val="100000"/>
              <a:buFont typeface="+mj-lt"/>
              <a:buAutoNum type="arabicPeriod"/>
            </a:pPr>
            <a:r>
              <a:rPr lang="en-US" sz="2800" dirty="0" smtClean="0">
                <a:cs typeface="Times New Roman" pitchFamily="18" charset="0"/>
              </a:rPr>
              <a:t>Sense the channel.</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with probability </a:t>
            </a:r>
            <a:r>
              <a:rPr lang="en-US" sz="2800" b="1" dirty="0" smtClean="0">
                <a:solidFill>
                  <a:srgbClr val="800000"/>
                </a:solidFill>
                <a:cs typeface="Times New Roman" pitchFamily="18" charset="0"/>
              </a:rPr>
              <a:t>p</a:t>
            </a:r>
            <a:r>
              <a:rPr lang="en-US" sz="2800" dirty="0" smtClean="0">
                <a:cs typeface="Times New Roman" pitchFamily="18" charset="0"/>
              </a:rPr>
              <a:t> transmit and with probability </a:t>
            </a:r>
            <a:r>
              <a:rPr lang="en-US" sz="2800" b="1" dirty="0" smtClean="0">
                <a:solidFill>
                  <a:srgbClr val="800000"/>
                </a:solidFill>
                <a:cs typeface="Times New Roman" pitchFamily="18" charset="0"/>
              </a:rPr>
              <a:t>(1-p)</a:t>
            </a:r>
            <a:r>
              <a:rPr lang="en-US" sz="2800" dirty="0" smtClean="0">
                <a:solidFill>
                  <a:srgbClr val="800000"/>
                </a:solidFill>
                <a:cs typeface="Times New Roman" pitchFamily="18" charset="0"/>
              </a:rPr>
              <a:t> </a:t>
            </a:r>
            <a:r>
              <a:rPr lang="en-US" sz="2800" dirty="0" smtClean="0">
                <a:cs typeface="Times New Roman" pitchFamily="18" charset="0"/>
              </a:rPr>
              <a:t>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FontTx/>
              <a:buNone/>
            </a:pPr>
            <a:r>
              <a:rPr lang="en-US" sz="2800" dirty="0" smtClean="0">
                <a:cs typeface="Times New Roman" pitchFamily="18" charset="0"/>
              </a:rPr>
              <a:t>3. IF the channel is </a:t>
            </a:r>
            <a:r>
              <a:rPr lang="en-US" sz="2800" b="1" i="1" dirty="0" smtClean="0">
                <a:solidFill>
                  <a:srgbClr val="FF6600"/>
                </a:solidFill>
                <a:cs typeface="Times New Roman" pitchFamily="18" charset="0"/>
              </a:rPr>
              <a:t>busy</a:t>
            </a:r>
            <a:r>
              <a:rPr lang="en-US" sz="2800" dirty="0" smtClean="0">
                <a:cs typeface="Times New Roman" pitchFamily="18" charset="0"/>
              </a:rPr>
              <a:t>, THEN 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  </a:t>
            </a: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956348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7213" y="-27384"/>
            <a:ext cx="8677275" cy="1066800"/>
          </a:xfrm>
        </p:spPr>
        <p:txBody>
          <a:bodyPr/>
          <a:lstStyle/>
          <a:p>
            <a:pPr eaLnBrk="1" hangingPunct="1">
              <a:defRPr/>
            </a:pPr>
            <a:r>
              <a:rPr lang="en-US" dirty="0" smtClean="0"/>
              <a:t>P – Persistent CSMA details</a:t>
            </a:r>
          </a:p>
        </p:txBody>
      </p:sp>
      <p:sp>
        <p:nvSpPr>
          <p:cNvPr id="44037" name="Rectangle 3"/>
          <p:cNvSpPr>
            <a:spLocks noGrp="1" noChangeArrowheads="1"/>
          </p:cNvSpPr>
          <p:nvPr>
            <p:ph type="body" idx="1"/>
          </p:nvPr>
        </p:nvSpPr>
        <p:spPr>
          <a:xfrm>
            <a:off x="685800" y="1196752"/>
            <a:ext cx="7772400" cy="4824536"/>
          </a:xfrm>
        </p:spPr>
        <p:txBody>
          <a:bodyPr/>
          <a:lstStyle/>
          <a:p>
            <a:pPr eaLnBrk="1" hangingPunct="1">
              <a:lnSpc>
                <a:spcPct val="90000"/>
              </a:lnSpc>
            </a:pPr>
            <a:r>
              <a:rPr lang="en-US" dirty="0" smtClean="0">
                <a:cs typeface="Times New Roman" pitchFamily="18" charset="0"/>
              </a:rPr>
              <a:t>the time slot is usually set to the </a:t>
            </a:r>
            <a:r>
              <a:rPr lang="en-US" dirty="0" smtClean="0">
                <a:solidFill>
                  <a:srgbClr val="0033CC"/>
                </a:solidFill>
                <a:cs typeface="Times New Roman" pitchFamily="18" charset="0"/>
              </a:rPr>
              <a:t>maximum propagation delay</a:t>
            </a:r>
            <a:r>
              <a:rPr lang="en-US" dirty="0" smtClean="0">
                <a:cs typeface="Times New Roman" pitchFamily="18" charset="0"/>
              </a:rPr>
              <a:t>.</a:t>
            </a:r>
          </a:p>
          <a:p>
            <a:pPr eaLnBrk="1" hangingPunct="1">
              <a:lnSpc>
                <a:spcPct val="90000"/>
              </a:lnSpc>
            </a:pPr>
            <a:r>
              <a:rPr lang="en-US" dirty="0" smtClean="0">
                <a:cs typeface="Times New Roman" pitchFamily="18" charset="0"/>
              </a:rPr>
              <a:t>as </a:t>
            </a:r>
            <a:r>
              <a:rPr lang="en-US" b="1" dirty="0" smtClean="0">
                <a:solidFill>
                  <a:schemeClr val="accent2"/>
                </a:solidFill>
                <a:cs typeface="Times New Roman" pitchFamily="18" charset="0"/>
              </a:rPr>
              <a:t>p</a:t>
            </a:r>
            <a:r>
              <a:rPr lang="en-US" b="1" dirty="0" smtClean="0">
                <a:cs typeface="Times New Roman" pitchFamily="18" charset="0"/>
              </a:rPr>
              <a:t> </a:t>
            </a:r>
            <a:r>
              <a:rPr lang="en-US" dirty="0" smtClean="0">
                <a:cs typeface="Times New Roman" pitchFamily="18" charset="0"/>
              </a:rPr>
              <a:t>decreases,  stations wait longer to transmit but the number of collisions decreases.</a:t>
            </a:r>
          </a:p>
          <a:p>
            <a:pPr eaLnBrk="1" hangingPunct="1">
              <a:lnSpc>
                <a:spcPct val="90000"/>
              </a:lnSpc>
            </a:pPr>
            <a:r>
              <a:rPr lang="en-US" dirty="0" smtClean="0">
                <a:cs typeface="Times New Roman" pitchFamily="18" charset="0"/>
              </a:rPr>
              <a:t>Consideration for the choice of</a:t>
            </a:r>
            <a:r>
              <a:rPr lang="en-US" dirty="0" smtClean="0">
                <a:solidFill>
                  <a:schemeClr val="accent2"/>
                </a:solidFill>
                <a:cs typeface="Times New Roman" pitchFamily="18" charset="0"/>
              </a:rPr>
              <a:t> </a:t>
            </a:r>
            <a:r>
              <a:rPr lang="en-US" b="1" dirty="0" smtClean="0">
                <a:solidFill>
                  <a:schemeClr val="accent2"/>
                </a:solidFill>
                <a:cs typeface="Times New Roman" pitchFamily="18" charset="0"/>
              </a:rPr>
              <a:t>p</a:t>
            </a:r>
            <a:r>
              <a:rPr lang="en-US" b="1" dirty="0" smtClean="0">
                <a:cs typeface="Times New Roman" pitchFamily="18" charset="0"/>
              </a:rPr>
              <a:t> </a:t>
            </a:r>
          </a:p>
          <a:p>
            <a:pPr lvl="1" eaLnBrk="1" hangingPunct="1">
              <a:lnSpc>
                <a:spcPct val="90000"/>
              </a:lnSpc>
            </a:pPr>
            <a:r>
              <a:rPr lang="en-US" b="1" dirty="0" smtClean="0">
                <a:cs typeface="Times New Roman" pitchFamily="18" charset="0"/>
              </a:rPr>
              <a:t>(</a:t>
            </a:r>
            <a:r>
              <a:rPr lang="en-US" b="1" dirty="0" smtClean="0">
                <a:solidFill>
                  <a:schemeClr val="accent2"/>
                </a:solidFill>
                <a:cs typeface="Times New Roman" pitchFamily="18" charset="0"/>
              </a:rPr>
              <a:t>n</a:t>
            </a:r>
            <a:r>
              <a:rPr lang="en-US" b="1" dirty="0" smtClean="0">
                <a:cs typeface="Times New Roman" pitchFamily="18" charset="0"/>
              </a:rPr>
              <a:t> x </a:t>
            </a:r>
            <a:r>
              <a:rPr lang="en-US" b="1" dirty="0" smtClean="0">
                <a:solidFill>
                  <a:schemeClr val="accent2"/>
                </a:solidFill>
                <a:cs typeface="Times New Roman" pitchFamily="18" charset="0"/>
              </a:rPr>
              <a:t>p</a:t>
            </a:r>
            <a:r>
              <a:rPr lang="en-US" b="1" dirty="0" smtClean="0">
                <a:cs typeface="Times New Roman" pitchFamily="18" charset="0"/>
              </a:rPr>
              <a:t>)</a:t>
            </a:r>
            <a:r>
              <a:rPr lang="en-US" dirty="0" smtClean="0">
                <a:cs typeface="Times New Roman" pitchFamily="18" charset="0"/>
              </a:rPr>
              <a:t> must be </a:t>
            </a:r>
            <a:r>
              <a:rPr lang="en-US" b="1" dirty="0" smtClean="0">
                <a:cs typeface="Times New Roman" pitchFamily="18" charset="0"/>
              </a:rPr>
              <a:t>&lt; 1</a:t>
            </a:r>
            <a:r>
              <a:rPr lang="en-US" dirty="0" smtClean="0">
                <a:cs typeface="Times New Roman" pitchFamily="18" charset="0"/>
              </a:rPr>
              <a:t> for stability, where </a:t>
            </a:r>
            <a:r>
              <a:rPr lang="en-US" b="1" dirty="0" smtClean="0">
                <a:solidFill>
                  <a:schemeClr val="accent2"/>
                </a:solidFill>
                <a:cs typeface="Times New Roman" pitchFamily="18" charset="0"/>
              </a:rPr>
              <a:t>n</a:t>
            </a:r>
            <a:r>
              <a:rPr lang="en-US" dirty="0" smtClean="0">
                <a:cs typeface="Times New Roman" pitchFamily="18" charset="0"/>
              </a:rPr>
              <a:t> is maximum number of stations, i.e.,</a:t>
            </a:r>
          </a:p>
          <a:p>
            <a:pPr eaLnBrk="1" hangingPunct="1">
              <a:lnSpc>
                <a:spcPct val="90000"/>
              </a:lnSpc>
              <a:buFontTx/>
              <a:buNone/>
            </a:pPr>
            <a:r>
              <a:rPr lang="en-US" b="1" dirty="0" smtClean="0">
                <a:solidFill>
                  <a:schemeClr val="accent2"/>
                </a:solidFill>
                <a:cs typeface="Times New Roman" pitchFamily="18" charset="0"/>
              </a:rPr>
              <a:t>                p &lt; 1/n</a:t>
            </a:r>
            <a:endParaRPr lang="en-US" b="1"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1397262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CSMA Collisions</a:t>
            </a:r>
          </a:p>
        </p:txBody>
      </p:sp>
      <p:sp>
        <p:nvSpPr>
          <p:cNvPr id="7171" name="Rectangle 3"/>
          <p:cNvSpPr>
            <a:spLocks noGrp="1" noChangeArrowheads="1"/>
          </p:cNvSpPr>
          <p:nvPr>
            <p:ph type="body" idx="1"/>
          </p:nvPr>
        </p:nvSpPr>
        <p:spPr>
          <a:xfrm>
            <a:off x="685800" y="1052736"/>
            <a:ext cx="7772400" cy="5040560"/>
          </a:xfrm>
        </p:spPr>
        <p:txBody>
          <a:bodyPr/>
          <a:lstStyle/>
          <a:p>
            <a:pPr eaLnBrk="1" hangingPunct="1">
              <a:lnSpc>
                <a:spcPct val="90000"/>
              </a:lnSpc>
              <a:defRPr/>
            </a:pPr>
            <a:r>
              <a:rPr lang="en-US" dirty="0" smtClean="0">
                <a:cs typeface="Times New Roman" pitchFamily="18" charset="0"/>
              </a:rPr>
              <a:t>In all three strategies, a collision is possible.</a:t>
            </a:r>
          </a:p>
          <a:p>
            <a:pPr eaLnBrk="1" hangingPunct="1">
              <a:lnSpc>
                <a:spcPct val="90000"/>
              </a:lnSpc>
              <a:buFontTx/>
              <a:buNone/>
              <a:defRPr/>
            </a:pPr>
            <a:endParaRPr lang="en-US" dirty="0" smtClean="0">
              <a:cs typeface="Times New Roman" pitchFamily="18" charset="0"/>
            </a:endParaRPr>
          </a:p>
          <a:p>
            <a:pPr eaLnBrk="1" hangingPunct="1">
              <a:lnSpc>
                <a:spcPct val="90000"/>
              </a:lnSpc>
              <a:defRPr/>
            </a:pPr>
            <a:r>
              <a:rPr lang="en-US" dirty="0" smtClean="0">
                <a:cs typeface="Times New Roman" pitchFamily="18" charset="0"/>
              </a:rPr>
              <a:t>CSMA determines collisions by the lack of an ACK which results in a TIMEOUT. </a:t>
            </a:r>
            <a:r>
              <a:rPr lang="en-US" sz="2800" b="1" dirty="0" smtClean="0">
                <a:solidFill>
                  <a:srgbClr val="800000"/>
                </a:solidFill>
                <a:latin typeface="+mj-lt"/>
                <a:cs typeface="Times New Roman" pitchFamily="18" charset="0"/>
              </a:rPr>
              <a:t>{This is extremely expensive with respect to performance!!}</a:t>
            </a:r>
          </a:p>
          <a:p>
            <a:pPr eaLnBrk="1" hangingPunct="1">
              <a:lnSpc>
                <a:spcPct val="90000"/>
              </a:lnSpc>
              <a:defRPr/>
            </a:pPr>
            <a:r>
              <a:rPr lang="en-US" dirty="0" smtClean="0">
                <a:cs typeface="Times New Roman" pitchFamily="18" charset="0"/>
              </a:rPr>
              <a:t>If a collision occurs, THEN wait a </a:t>
            </a:r>
            <a:r>
              <a:rPr lang="en-US" b="1" dirty="0" smtClean="0">
                <a:solidFill>
                  <a:srgbClr val="990000"/>
                </a:solidFill>
                <a:cs typeface="Times New Roman" pitchFamily="18" charset="0"/>
              </a:rPr>
              <a:t>random amount of time</a:t>
            </a:r>
            <a:r>
              <a:rPr lang="en-US" dirty="0" smtClean="0">
                <a:solidFill>
                  <a:srgbClr val="990000"/>
                </a:solidFill>
                <a:cs typeface="Times New Roman" pitchFamily="18" charset="0"/>
              </a:rPr>
              <a:t> </a:t>
            </a:r>
            <a:r>
              <a:rPr lang="en-US" dirty="0" smtClean="0">
                <a:cs typeface="Times New Roman" pitchFamily="18" charset="0"/>
              </a:rPr>
              <a:t>and retransmit.  </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extLst>
      <p:ext uri="{BB962C8B-B14F-4D97-AF65-F5344CB8AC3E}">
        <p14:creationId xmlns:p14="http://schemas.microsoft.com/office/powerpoint/2010/main" val="3305763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 Persistence Summary</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6840760" cy="46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extLst>
      <p:ext uri="{BB962C8B-B14F-4D97-AF65-F5344CB8AC3E}">
        <p14:creationId xmlns:p14="http://schemas.microsoft.com/office/powerpoint/2010/main" val="3071856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a:t>CSMA </a:t>
            </a:r>
            <a:r>
              <a:rPr lang="en-US" dirty="0" smtClean="0"/>
              <a:t>Collisions</a:t>
            </a:r>
            <a:endParaRPr lang="en-US" dirty="0"/>
          </a:p>
        </p:txBody>
      </p:sp>
      <p:pic>
        <p:nvPicPr>
          <p:cNvPr id="180227"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386" y="1401787"/>
            <a:ext cx="4105864" cy="4835525"/>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307975" y="1536700"/>
            <a:ext cx="3975993"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dirty="0" smtClean="0">
                <a:solidFill>
                  <a:schemeClr val="accent2"/>
                </a:solidFill>
              </a:rPr>
              <a:t>C</a:t>
            </a:r>
            <a:r>
              <a:rPr lang="en-US" sz="2400" b="1" i="0" dirty="0" smtClean="0">
                <a:solidFill>
                  <a:schemeClr val="accent2"/>
                </a:solidFill>
              </a:rPr>
              <a:t>ollisions </a:t>
            </a:r>
            <a:r>
              <a:rPr lang="en-US" sz="2400" b="1" dirty="0">
                <a:solidFill>
                  <a:schemeClr val="accent2"/>
                </a:solidFill>
              </a:rPr>
              <a:t>can</a:t>
            </a:r>
            <a:r>
              <a:rPr lang="en-US" sz="2400" b="1" i="0" dirty="0">
                <a:solidFill>
                  <a:schemeClr val="accent2"/>
                </a:solidFill>
              </a:rPr>
              <a:t> still occur:</a:t>
            </a:r>
            <a:endParaRPr lang="en-US" sz="2400" b="1" i="0" dirty="0"/>
          </a:p>
          <a:p>
            <a:pPr algn="l"/>
            <a:r>
              <a:rPr lang="en-US" sz="2000" i="0" dirty="0"/>
              <a:t>propagation delay means </a:t>
            </a:r>
          </a:p>
          <a:p>
            <a:pPr algn="l"/>
            <a:r>
              <a:rPr lang="en-US" sz="2000" i="0" dirty="0"/>
              <a:t>two nodes may not hear</a:t>
            </a:r>
          </a:p>
          <a:p>
            <a:pPr algn="l"/>
            <a:r>
              <a:rPr lang="en-US" sz="2000" i="0" dirty="0"/>
              <a:t>each other’s </a:t>
            </a:r>
            <a:r>
              <a:rPr lang="en-US" sz="2000" i="0" dirty="0" smtClean="0"/>
              <a:t>transmission.</a:t>
            </a:r>
            <a:endParaRPr lang="en-US" sz="2400" i="0" dirty="0">
              <a:latin typeface="Times New Roman" pitchFamily="18" charset="0"/>
            </a:endParaRPr>
          </a:p>
        </p:txBody>
      </p:sp>
      <p:sp>
        <p:nvSpPr>
          <p:cNvPr id="180229" name="Rectangle 5"/>
          <p:cNvSpPr>
            <a:spLocks noChangeArrowheads="1"/>
          </p:cNvSpPr>
          <p:nvPr/>
        </p:nvSpPr>
        <p:spPr bwMode="auto">
          <a:xfrm>
            <a:off x="307975" y="3059113"/>
            <a:ext cx="3498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C</a:t>
            </a:r>
            <a:r>
              <a:rPr lang="en-US" sz="2400" b="1" i="0" dirty="0" smtClean="0">
                <a:solidFill>
                  <a:schemeClr val="accent2"/>
                </a:solidFill>
              </a:rPr>
              <a:t>ollision</a:t>
            </a:r>
            <a:r>
              <a:rPr lang="en-US" sz="2400" b="1" i="0" dirty="0">
                <a:solidFill>
                  <a:schemeClr val="accent2"/>
                </a:solidFill>
              </a:rPr>
              <a:t>:</a:t>
            </a:r>
            <a:endParaRPr lang="en-US" sz="2400" b="1" i="0" dirty="0"/>
          </a:p>
          <a:p>
            <a:pPr algn="l"/>
            <a:r>
              <a:rPr lang="en-US" sz="2000" i="0" dirty="0"/>
              <a:t>entire packet transmission </a:t>
            </a:r>
          </a:p>
          <a:p>
            <a:pPr algn="l"/>
            <a:r>
              <a:rPr lang="en-US" sz="2000" i="0" dirty="0"/>
              <a:t>time </a:t>
            </a:r>
            <a:r>
              <a:rPr lang="en-US" sz="2000" i="0" dirty="0" smtClean="0"/>
              <a:t>wasted.</a:t>
            </a:r>
            <a:endParaRPr lang="en-US" sz="2000" i="0" dirty="0">
              <a:latin typeface="Times New Roman" pitchFamily="18" charset="0"/>
            </a:endParaRPr>
          </a:p>
        </p:txBody>
      </p:sp>
      <p:sp>
        <p:nvSpPr>
          <p:cNvPr id="180230" name="Rectangle 6"/>
          <p:cNvSpPr>
            <a:spLocks noChangeArrowheads="1"/>
          </p:cNvSpPr>
          <p:nvPr/>
        </p:nvSpPr>
        <p:spPr bwMode="auto">
          <a:xfrm>
            <a:off x="4759325" y="1004218"/>
            <a:ext cx="3546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0" dirty="0"/>
              <a:t>spatial layout of nodes </a:t>
            </a:r>
            <a:endParaRPr lang="en-US" sz="2000" i="0" dirty="0">
              <a:latin typeface="Times New Roman" pitchFamily="18" charset="0"/>
            </a:endParaRPr>
          </a:p>
        </p:txBody>
      </p:sp>
      <p:sp>
        <p:nvSpPr>
          <p:cNvPr id="180231" name="Rectangle 7"/>
          <p:cNvSpPr>
            <a:spLocks noChangeArrowheads="1"/>
          </p:cNvSpPr>
          <p:nvPr/>
        </p:nvSpPr>
        <p:spPr bwMode="auto">
          <a:xfrm>
            <a:off x="307975" y="4125913"/>
            <a:ext cx="4135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N</a:t>
            </a:r>
            <a:r>
              <a:rPr lang="en-US" sz="2400" b="1" i="0" dirty="0" smtClean="0">
                <a:solidFill>
                  <a:schemeClr val="accent2"/>
                </a:solidFill>
              </a:rPr>
              <a:t>ote</a:t>
            </a:r>
            <a:r>
              <a:rPr lang="en-US" sz="2400" b="1" i="0" dirty="0">
                <a:solidFill>
                  <a:schemeClr val="accent2"/>
                </a:solidFill>
              </a:rPr>
              <a:t>:</a:t>
            </a:r>
            <a:endParaRPr lang="en-US" sz="2400" b="1" i="0" dirty="0"/>
          </a:p>
          <a:p>
            <a:pPr algn="l"/>
            <a:r>
              <a:rPr lang="en-US" sz="2000" i="0" dirty="0" smtClean="0"/>
              <a:t>The role </a:t>
            </a:r>
            <a:r>
              <a:rPr lang="en-US" sz="2000" i="0" dirty="0"/>
              <a:t>of distance &amp; propagation delay in determining collision probability</a:t>
            </a:r>
            <a:endParaRPr lang="en-US" sz="2000" i="0" dirty="0">
              <a:latin typeface="Times New Roman" pitchFamily="18" charset="0"/>
            </a:endParaRPr>
          </a:p>
        </p:txBody>
      </p:sp>
      <p:sp>
        <p:nvSpPr>
          <p:cNvPr id="10" name="Rectangle 6"/>
          <p:cNvSpPr>
            <a:spLocks noChangeArrowheads="1"/>
          </p:cNvSpPr>
          <p:nvPr/>
        </p:nvSpPr>
        <p:spPr bwMode="auto">
          <a:xfrm>
            <a:off x="107504"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89CE651F-B56D-48D2-A702-1FFE07FC73E1}" type="slidenum">
              <a:rPr lang="en-US" smtClean="0"/>
              <a:pPr>
                <a:defRPr/>
              </a:pPr>
              <a:t>48</a:t>
            </a:fld>
            <a:endParaRPr lang="en-US" dirty="0"/>
          </a:p>
        </p:txBody>
      </p:sp>
    </p:spTree>
    <p:extLst>
      <p:ext uri="{BB962C8B-B14F-4D97-AF65-F5344CB8AC3E}">
        <p14:creationId xmlns:p14="http://schemas.microsoft.com/office/powerpoint/2010/main" val="4006896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702" y="-27384"/>
            <a:ext cx="9072810" cy="1058862"/>
          </a:xfrm>
        </p:spPr>
        <p:txBody>
          <a:bodyPr/>
          <a:lstStyle/>
          <a:p>
            <a:pPr eaLnBrk="1" hangingPunct="1">
              <a:defRPr/>
            </a:pPr>
            <a:r>
              <a:rPr lang="en-US" sz="3600" dirty="0" smtClean="0"/>
              <a:t>Persistent and Non-persistent CSMA</a:t>
            </a:r>
          </a:p>
        </p:txBody>
      </p:sp>
      <p:sp>
        <p:nvSpPr>
          <p:cNvPr id="48133" name="Rectangle 3"/>
          <p:cNvSpPr>
            <a:spLocks noGrp="1" noChangeArrowheads="1"/>
          </p:cNvSpPr>
          <p:nvPr>
            <p:ph type="body" idx="1"/>
          </p:nvPr>
        </p:nvSpPr>
        <p:spPr>
          <a:xfrm>
            <a:off x="179512" y="5085184"/>
            <a:ext cx="8064896" cy="865187"/>
          </a:xfrm>
        </p:spPr>
        <p:txBody>
          <a:bodyPr/>
          <a:lstStyle/>
          <a:p>
            <a:pPr marL="609600" indent="-609600" algn="ctr" eaLnBrk="1" hangingPunct="1">
              <a:lnSpc>
                <a:spcPct val="90000"/>
              </a:lnSpc>
              <a:buFontTx/>
              <a:buNone/>
            </a:pPr>
            <a:r>
              <a:rPr lang="en-US" sz="2400" dirty="0" smtClean="0"/>
              <a:t>Figure 4-4. Comparison of the channel utilization versus load for various random access protocols.</a:t>
            </a:r>
          </a:p>
        </p:txBody>
      </p:sp>
      <p:pic>
        <p:nvPicPr>
          <p:cNvPr id="48134" name="Picture 4" descr="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341438"/>
            <a:ext cx="73517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flipH="1" flipV="1">
            <a:off x="462756" y="3036094"/>
            <a:ext cx="350202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8"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extLst>
      <p:ext uri="{BB962C8B-B14F-4D97-AF65-F5344CB8AC3E}">
        <p14:creationId xmlns:p14="http://schemas.microsoft.com/office/powerpoint/2010/main" val="29796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Access Control (MAC) </a:t>
            </a:r>
            <a:endParaRPr lang="en-US" dirty="0"/>
          </a:p>
        </p:txBody>
      </p:sp>
      <p:sp>
        <p:nvSpPr>
          <p:cNvPr id="3" name="Content Placeholder 2"/>
          <p:cNvSpPr>
            <a:spLocks noGrp="1"/>
          </p:cNvSpPr>
          <p:nvPr>
            <p:ph idx="1"/>
          </p:nvPr>
        </p:nvSpPr>
        <p:spPr>
          <a:xfrm>
            <a:off x="457200" y="1196752"/>
            <a:ext cx="8229600" cy="4800600"/>
          </a:xfrm>
        </p:spPr>
        <p:txBody>
          <a:bodyPr/>
          <a:lstStyle/>
          <a:p>
            <a:r>
              <a:rPr lang="en-US" dirty="0" smtClean="0"/>
              <a:t>Can divide networks into two categories:</a:t>
            </a:r>
          </a:p>
          <a:p>
            <a:pPr lvl="1"/>
            <a:r>
              <a:rPr lang="en-US" dirty="0" smtClean="0"/>
              <a:t>Point-to-Point</a:t>
            </a:r>
          </a:p>
          <a:p>
            <a:pPr lvl="1"/>
            <a:r>
              <a:rPr lang="en-US" dirty="0" smtClean="0"/>
              <a:t>Using broadcast channels</a:t>
            </a:r>
            <a:r>
              <a:rPr lang="en-US" sz="3200" dirty="0" smtClean="0">
                <a:solidFill>
                  <a:srgbClr val="800000"/>
                </a:solidFill>
              </a:rPr>
              <a:t>*</a:t>
            </a:r>
          </a:p>
          <a:p>
            <a:pPr marL="0" indent="0">
              <a:buNone/>
            </a:pPr>
            <a:r>
              <a:rPr lang="en-US" sz="2800" dirty="0" smtClean="0">
                <a:solidFill>
                  <a:srgbClr val="800000"/>
                </a:solidFill>
              </a:rPr>
              <a:t>*deal here with broadcast channels and their protocols</a:t>
            </a:r>
          </a:p>
          <a:p>
            <a:r>
              <a:rPr lang="en-US" sz="3600" dirty="0" smtClean="0"/>
              <a:t>MAC sub-layer is important in LANs, MANs and wireless </a:t>
            </a:r>
            <a:r>
              <a:rPr lang="en-US" sz="3600" dirty="0" smtClean="0"/>
              <a:t>networks (both </a:t>
            </a:r>
            <a:r>
              <a:rPr lang="en-US" sz="3600" dirty="0" err="1" smtClean="0"/>
              <a:t>WiFi</a:t>
            </a:r>
            <a:r>
              <a:rPr lang="en-US" sz="3600" dirty="0" smtClean="0"/>
              <a:t> and cellular)!!</a:t>
            </a:r>
            <a:endParaRPr lang="en-US" sz="3600" dirty="0" smtClean="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363837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a:hlinkClick r:id="" action="ppaction://ole?verb=0"/>
          </p:cNvPr>
          <p:cNvGraphicFramePr>
            <a:graphicFrameLocks/>
          </p:cNvGraphicFramePr>
          <p:nvPr>
            <p:extLst>
              <p:ext uri="{D42A27DB-BD31-4B8C-83A1-F6EECF244321}">
                <p14:modId xmlns:p14="http://schemas.microsoft.com/office/powerpoint/2010/main" val="2161448937"/>
              </p:ext>
            </p:extLst>
          </p:nvPr>
        </p:nvGraphicFramePr>
        <p:xfrm>
          <a:off x="2504606" y="1253876"/>
          <a:ext cx="5883818" cy="4191348"/>
        </p:xfrm>
        <a:graphic>
          <a:graphicData uri="http://schemas.openxmlformats.org/presentationml/2006/ole">
            <mc:AlternateContent xmlns:mc="http://schemas.openxmlformats.org/markup-compatibility/2006">
              <mc:Choice xmlns:v="urn:schemas-microsoft-com:vml" Requires="v">
                <p:oleObj spid="_x0000_s11291" name="Chart" r:id="rId4" imgW="5057910" imgH="3809910" progId="Excel.Chart.8">
                  <p:embed followColorScheme="full"/>
                </p:oleObj>
              </mc:Choice>
              <mc:Fallback>
                <p:oleObj name="Chart" r:id="rId4" imgW="5057910" imgH="3809910" progId="Excel.Chart.8">
                  <p:embed followColorScheme="full"/>
                  <p:pic>
                    <p:nvPicPr>
                      <p:cNvPr id="0" name=""/>
                      <p:cNvPicPr>
                        <a:picLocks noChangeArrowheads="1"/>
                      </p:cNvPicPr>
                      <p:nvPr/>
                    </p:nvPicPr>
                    <p:blipFill>
                      <a:blip r:embed="rId5"/>
                      <a:srcRect/>
                      <a:stretch>
                        <a:fillRect/>
                      </a:stretch>
                    </p:blipFill>
                    <p:spPr bwMode="auto">
                      <a:xfrm>
                        <a:off x="2504606" y="1253876"/>
                        <a:ext cx="5883818" cy="4191348"/>
                      </a:xfrm>
                      <a:prstGeom prst="rect">
                        <a:avLst/>
                      </a:prstGeom>
                      <a:noFill/>
                      <a:ln>
                        <a:noFill/>
                      </a:ln>
                      <a:effectLst/>
                      <a:extLst/>
                    </p:spPr>
                  </p:pic>
                </p:oleObj>
              </mc:Fallback>
            </mc:AlternateContent>
          </a:graphicData>
        </a:graphic>
      </p:graphicFrame>
      <p:sp>
        <p:nvSpPr>
          <p:cNvPr id="4101" name="Rectangle 3"/>
          <p:cNvSpPr>
            <a:spLocks noChangeArrowheads="1"/>
          </p:cNvSpPr>
          <p:nvPr/>
        </p:nvSpPr>
        <p:spPr bwMode="auto">
          <a:xfrm>
            <a:off x="302839" y="2885157"/>
            <a:ext cx="2047036"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a:solidFill>
                  <a:srgbClr val="A50021"/>
                </a:solidFill>
                <a:latin typeface="Comic Sans MS" pitchFamily="66" charset="0"/>
              </a:rPr>
              <a:t>1-Persistent</a:t>
            </a:r>
          </a:p>
          <a:p>
            <a:pPr eaLnBrk="0" hangingPunct="0"/>
            <a:r>
              <a:rPr lang="en-US" sz="2400" b="1" dirty="0">
                <a:solidFill>
                  <a:srgbClr val="A50021"/>
                </a:solidFill>
                <a:latin typeface="Comic Sans MS" pitchFamily="66" charset="0"/>
              </a:rPr>
              <a:t>CSMA</a:t>
            </a:r>
          </a:p>
        </p:txBody>
      </p:sp>
      <p:sp>
        <p:nvSpPr>
          <p:cNvPr id="4102" name="Rectangle 4"/>
          <p:cNvSpPr>
            <a:spLocks noChangeArrowheads="1"/>
          </p:cNvSpPr>
          <p:nvPr/>
        </p:nvSpPr>
        <p:spPr bwMode="auto">
          <a:xfrm>
            <a:off x="4295775" y="1678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0.53</a:t>
            </a:r>
          </a:p>
        </p:txBody>
      </p:sp>
      <p:sp>
        <p:nvSpPr>
          <p:cNvPr id="4103" name="Rectangle 5"/>
          <p:cNvSpPr>
            <a:spLocks noChangeArrowheads="1"/>
          </p:cNvSpPr>
          <p:nvPr/>
        </p:nvSpPr>
        <p:spPr bwMode="auto">
          <a:xfrm>
            <a:off x="5286375" y="21358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0.45</a:t>
            </a:r>
          </a:p>
        </p:txBody>
      </p:sp>
      <p:sp>
        <p:nvSpPr>
          <p:cNvPr id="4104" name="Rectangle 6"/>
          <p:cNvSpPr>
            <a:spLocks noChangeArrowheads="1"/>
          </p:cNvSpPr>
          <p:nvPr/>
        </p:nvSpPr>
        <p:spPr bwMode="auto">
          <a:xfrm>
            <a:off x="4752975" y="3583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0.16</a:t>
            </a:r>
          </a:p>
        </p:txBody>
      </p:sp>
      <p:sp>
        <p:nvSpPr>
          <p:cNvPr id="4105" name="Text Box 7"/>
          <p:cNvSpPr txBox="1">
            <a:spLocks noChangeArrowheads="1"/>
          </p:cNvSpPr>
          <p:nvPr/>
        </p:nvSpPr>
        <p:spPr bwMode="auto">
          <a:xfrm>
            <a:off x="2103438" y="2015207"/>
            <a:ext cx="34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S</a:t>
            </a:r>
            <a:endParaRPr lang="en-US" sz="2000" dirty="0">
              <a:solidFill>
                <a:schemeClr val="tx1"/>
              </a:solidFill>
              <a:latin typeface="+mn-lt"/>
            </a:endParaRPr>
          </a:p>
        </p:txBody>
      </p:sp>
      <p:sp>
        <p:nvSpPr>
          <p:cNvPr id="4106" name="Text Box 8"/>
          <p:cNvSpPr txBox="1">
            <a:spLocks noChangeArrowheads="1"/>
          </p:cNvSpPr>
          <p:nvPr/>
        </p:nvSpPr>
        <p:spPr bwMode="auto">
          <a:xfrm>
            <a:off x="6945313" y="5120357"/>
            <a:ext cx="41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G</a:t>
            </a:r>
            <a:endParaRPr lang="en-US" sz="2000" dirty="0">
              <a:solidFill>
                <a:schemeClr val="tx1"/>
              </a:solidFill>
              <a:latin typeface="+mn-lt"/>
            </a:endParaRPr>
          </a:p>
        </p:txBody>
      </p:sp>
      <p:sp>
        <p:nvSpPr>
          <p:cNvPr id="4107" name="Line 10"/>
          <p:cNvSpPr>
            <a:spLocks noChangeShapeType="1"/>
          </p:cNvSpPr>
          <p:nvPr/>
        </p:nvSpPr>
        <p:spPr bwMode="auto">
          <a:xfrm flipH="1">
            <a:off x="5504284" y="3278857"/>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8" name="Line 12"/>
          <p:cNvSpPr>
            <a:spLocks noChangeShapeType="1"/>
          </p:cNvSpPr>
          <p:nvPr/>
        </p:nvSpPr>
        <p:spPr bwMode="auto">
          <a:xfrm flipH="1" flipV="1">
            <a:off x="5432424" y="3583657"/>
            <a:ext cx="1577975" cy="292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9" name="Line 14"/>
          <p:cNvSpPr>
            <a:spLocks noChangeShapeType="1"/>
          </p:cNvSpPr>
          <p:nvPr/>
        </p:nvSpPr>
        <p:spPr bwMode="auto">
          <a:xfrm flipH="1" flipV="1">
            <a:off x="5067300" y="4193257"/>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113" name="Text Box 21"/>
          <p:cNvSpPr txBox="1">
            <a:spLocks noChangeArrowheads="1"/>
          </p:cNvSpPr>
          <p:nvPr/>
        </p:nvSpPr>
        <p:spPr bwMode="auto">
          <a:xfrm>
            <a:off x="5562600" y="4925095"/>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4114" name="Text Box 22"/>
          <p:cNvSpPr txBox="1">
            <a:spLocks noChangeArrowheads="1"/>
          </p:cNvSpPr>
          <p:nvPr/>
        </p:nvSpPr>
        <p:spPr bwMode="auto">
          <a:xfrm>
            <a:off x="6011863" y="3072482"/>
            <a:ext cx="1363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4115" name="Text Box 23"/>
          <p:cNvSpPr txBox="1">
            <a:spLocks noChangeArrowheads="1"/>
          </p:cNvSpPr>
          <p:nvPr/>
        </p:nvSpPr>
        <p:spPr bwMode="auto">
          <a:xfrm>
            <a:off x="6994525" y="3643982"/>
            <a:ext cx="96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cxnSp>
        <p:nvCxnSpPr>
          <p:cNvPr id="22" name="Straight Connector 21"/>
          <p:cNvCxnSpPr>
            <a:cxnSpLocks noChangeShapeType="1"/>
          </p:cNvCxnSpPr>
          <p:nvPr/>
        </p:nvCxnSpPr>
        <p:spPr bwMode="auto">
          <a:xfrm rot="5400000" flipH="1" flipV="1">
            <a:off x="3505993" y="3278063"/>
            <a:ext cx="3073400"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50</a:t>
            </a:fld>
            <a:endParaRPr lang="en-US" dirty="0"/>
          </a:p>
        </p:txBody>
      </p:sp>
      <p:sp>
        <p:nvSpPr>
          <p:cNvPr id="20" name="Rectangle 2"/>
          <p:cNvSpPr txBox="1">
            <a:spLocks noChangeArrowheads="1"/>
          </p:cNvSpPr>
          <p:nvPr/>
        </p:nvSpPr>
        <p:spPr>
          <a:xfrm>
            <a:off x="685800" y="-171400"/>
            <a:ext cx="7772400" cy="104360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3600" dirty="0" smtClean="0"/>
              <a:t>Throughput versus Load</a:t>
            </a:r>
          </a:p>
          <a:p>
            <a:pPr eaLnBrk="1" hangingPunct="1">
              <a:defRPr/>
            </a:pPr>
            <a:r>
              <a:rPr lang="en-US" sz="3600" dirty="0"/>
              <a:t>w</a:t>
            </a:r>
            <a:r>
              <a:rPr lang="en-US" sz="3600" dirty="0" smtClean="0"/>
              <a:t>ith varying a </a:t>
            </a:r>
            <a:endParaRPr lang="en-US" sz="3600" dirty="0" smtClean="0"/>
          </a:p>
        </p:txBody>
      </p:sp>
    </p:spTree>
    <p:extLst>
      <p:ext uri="{BB962C8B-B14F-4D97-AF65-F5344CB8AC3E}">
        <p14:creationId xmlns:p14="http://schemas.microsoft.com/office/powerpoint/2010/main" val="4043472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a:hlinkClick r:id="" action="ppaction://ole?verb=0"/>
          </p:cNvPr>
          <p:cNvGraphicFramePr>
            <a:graphicFrameLocks/>
          </p:cNvGraphicFramePr>
          <p:nvPr>
            <p:extLst>
              <p:ext uri="{D42A27DB-BD31-4B8C-83A1-F6EECF244321}">
                <p14:modId xmlns:p14="http://schemas.microsoft.com/office/powerpoint/2010/main" val="641480617"/>
              </p:ext>
            </p:extLst>
          </p:nvPr>
        </p:nvGraphicFramePr>
        <p:xfrm>
          <a:off x="2339726" y="1652116"/>
          <a:ext cx="5800725" cy="3486150"/>
        </p:xfrm>
        <a:graphic>
          <a:graphicData uri="http://schemas.openxmlformats.org/presentationml/2006/ole">
            <mc:AlternateContent xmlns:mc="http://schemas.openxmlformats.org/markup-compatibility/2006">
              <mc:Choice xmlns:v="urn:schemas-microsoft-com:vml" Requires="v">
                <p:oleObj spid="_x0000_s12315" name="Chart" r:id="rId4" imgW="5467230" imgH="3514725" progId="Excel.Chart.8">
                  <p:embed followColorScheme="full"/>
                </p:oleObj>
              </mc:Choice>
              <mc:Fallback>
                <p:oleObj name="Chart" r:id="rId4" imgW="5467230" imgH="3514725" progId="Excel.Chart.8">
                  <p:embed followColorScheme="full"/>
                  <p:pic>
                    <p:nvPicPr>
                      <p:cNvPr id="0" name=""/>
                      <p:cNvPicPr>
                        <a:picLocks noChangeArrowheads="1"/>
                      </p:cNvPicPr>
                      <p:nvPr/>
                    </p:nvPicPr>
                    <p:blipFill>
                      <a:blip r:embed="rId5"/>
                      <a:srcRect/>
                      <a:stretch>
                        <a:fillRect/>
                      </a:stretch>
                    </p:blipFill>
                    <p:spPr bwMode="auto">
                      <a:xfrm>
                        <a:off x="2339726" y="1652116"/>
                        <a:ext cx="58007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3"/>
          <p:cNvSpPr>
            <a:spLocks noChangeArrowheads="1"/>
          </p:cNvSpPr>
          <p:nvPr/>
        </p:nvSpPr>
        <p:spPr bwMode="auto">
          <a:xfrm>
            <a:off x="-21599" y="2946400"/>
            <a:ext cx="2433359"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smtClean="0">
                <a:solidFill>
                  <a:srgbClr val="A50021"/>
                </a:solidFill>
                <a:latin typeface="Comic Sans MS" pitchFamily="66" charset="0"/>
              </a:rPr>
              <a:t>Non-Persistent</a:t>
            </a:r>
          </a:p>
          <a:p>
            <a:pPr eaLnBrk="0" hangingPunct="0"/>
            <a:r>
              <a:rPr lang="en-US" sz="2400" b="1" dirty="0" smtClean="0">
                <a:solidFill>
                  <a:srgbClr val="A50021"/>
                </a:solidFill>
                <a:latin typeface="Comic Sans MS" pitchFamily="66" charset="0"/>
              </a:rPr>
              <a:t>CSMA</a:t>
            </a:r>
            <a:endParaRPr lang="en-US" sz="2400" b="1" dirty="0">
              <a:solidFill>
                <a:srgbClr val="A50021"/>
              </a:solidFill>
              <a:latin typeface="Comic Sans MS" pitchFamily="66" charset="0"/>
            </a:endParaRPr>
          </a:p>
        </p:txBody>
      </p:sp>
      <p:sp>
        <p:nvSpPr>
          <p:cNvPr id="5126" name="Rectangle 4"/>
          <p:cNvSpPr>
            <a:spLocks noChangeArrowheads="1"/>
          </p:cNvSpPr>
          <p:nvPr/>
        </p:nvSpPr>
        <p:spPr bwMode="auto">
          <a:xfrm>
            <a:off x="5814764" y="1758478"/>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0.81</a:t>
            </a:r>
          </a:p>
        </p:txBody>
      </p:sp>
      <p:sp>
        <p:nvSpPr>
          <p:cNvPr id="5127" name="Rectangle 5"/>
          <p:cNvSpPr>
            <a:spLocks noChangeArrowheads="1"/>
          </p:cNvSpPr>
          <p:nvPr/>
        </p:nvSpPr>
        <p:spPr bwMode="auto">
          <a:xfrm>
            <a:off x="5508376" y="2655416"/>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0.51</a:t>
            </a:r>
          </a:p>
        </p:txBody>
      </p:sp>
      <p:sp>
        <p:nvSpPr>
          <p:cNvPr id="5128" name="Rectangle 6"/>
          <p:cNvSpPr>
            <a:spLocks noChangeArrowheads="1"/>
          </p:cNvSpPr>
          <p:nvPr/>
        </p:nvSpPr>
        <p:spPr bwMode="auto">
          <a:xfrm>
            <a:off x="4787651" y="3668241"/>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0.14</a:t>
            </a:r>
          </a:p>
        </p:txBody>
      </p:sp>
      <p:sp>
        <p:nvSpPr>
          <p:cNvPr id="5129" name="Text Box 7"/>
          <p:cNvSpPr txBox="1">
            <a:spLocks noChangeArrowheads="1"/>
          </p:cNvSpPr>
          <p:nvPr/>
        </p:nvSpPr>
        <p:spPr bwMode="auto">
          <a:xfrm>
            <a:off x="2050801" y="1656878"/>
            <a:ext cx="334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S</a:t>
            </a:r>
            <a:endParaRPr lang="en-US" sz="2000">
              <a:solidFill>
                <a:schemeClr val="tx1"/>
              </a:solidFill>
            </a:endParaRPr>
          </a:p>
        </p:txBody>
      </p:sp>
      <p:sp>
        <p:nvSpPr>
          <p:cNvPr id="5130" name="Text Box 8"/>
          <p:cNvSpPr txBox="1">
            <a:spLocks noChangeArrowheads="1"/>
          </p:cNvSpPr>
          <p:nvPr/>
        </p:nvSpPr>
        <p:spPr bwMode="auto">
          <a:xfrm>
            <a:off x="7235576" y="4493741"/>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G</a:t>
            </a:r>
            <a:endParaRPr lang="en-US" sz="2000">
              <a:solidFill>
                <a:schemeClr val="tx1"/>
              </a:solidFill>
            </a:endParaRPr>
          </a:p>
        </p:txBody>
      </p:sp>
      <p:sp>
        <p:nvSpPr>
          <p:cNvPr id="5131" name="Line 10"/>
          <p:cNvSpPr>
            <a:spLocks noChangeShapeType="1"/>
          </p:cNvSpPr>
          <p:nvPr/>
        </p:nvSpPr>
        <p:spPr bwMode="auto">
          <a:xfrm flipH="1">
            <a:off x="6948239" y="2806228"/>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32" name="Line 13"/>
          <p:cNvSpPr>
            <a:spLocks noChangeShapeType="1"/>
          </p:cNvSpPr>
          <p:nvPr/>
        </p:nvSpPr>
        <p:spPr bwMode="auto">
          <a:xfrm flipH="1" flipV="1">
            <a:off x="5098552" y="4400400"/>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3" name="Line 14"/>
          <p:cNvSpPr>
            <a:spLocks noChangeShapeType="1"/>
          </p:cNvSpPr>
          <p:nvPr/>
        </p:nvSpPr>
        <p:spPr bwMode="auto">
          <a:xfrm flipH="1" flipV="1">
            <a:off x="6011614" y="3542828"/>
            <a:ext cx="1231900" cy="508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7" name="Text Box 19"/>
          <p:cNvSpPr txBox="1">
            <a:spLocks noChangeArrowheads="1"/>
          </p:cNvSpPr>
          <p:nvPr/>
        </p:nvSpPr>
        <p:spPr bwMode="auto">
          <a:xfrm>
            <a:off x="7595939" y="2587153"/>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5138" name="Text Box 20"/>
          <p:cNvSpPr txBox="1">
            <a:spLocks noChangeArrowheads="1"/>
          </p:cNvSpPr>
          <p:nvPr/>
        </p:nvSpPr>
        <p:spPr bwMode="auto">
          <a:xfrm>
            <a:off x="7235576" y="3811116"/>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5139" name="Text Box 21"/>
          <p:cNvSpPr txBox="1">
            <a:spLocks noChangeArrowheads="1"/>
          </p:cNvSpPr>
          <p:nvPr/>
        </p:nvSpPr>
        <p:spPr bwMode="auto">
          <a:xfrm>
            <a:off x="5651251" y="5006503"/>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cxnSp>
        <p:nvCxnSpPr>
          <p:cNvPr id="22" name="Straight Connector 21"/>
          <p:cNvCxnSpPr>
            <a:cxnSpLocks noChangeShapeType="1"/>
          </p:cNvCxnSpPr>
          <p:nvPr/>
        </p:nvCxnSpPr>
        <p:spPr bwMode="auto">
          <a:xfrm rot="5400000" flipH="1" flipV="1">
            <a:off x="3431132" y="3237235"/>
            <a:ext cx="300037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4"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20" name="Rectangle 2"/>
          <p:cNvSpPr txBox="1">
            <a:spLocks noChangeArrowheads="1"/>
          </p:cNvSpPr>
          <p:nvPr/>
        </p:nvSpPr>
        <p:spPr>
          <a:xfrm>
            <a:off x="685800" y="-171400"/>
            <a:ext cx="7772400" cy="104360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3600" dirty="0" smtClean="0"/>
              <a:t>Throughput versus Load</a:t>
            </a:r>
          </a:p>
          <a:p>
            <a:pPr eaLnBrk="1" hangingPunct="1">
              <a:defRPr/>
            </a:pPr>
            <a:r>
              <a:rPr lang="en-US" sz="3600" dirty="0"/>
              <a:t>w</a:t>
            </a:r>
            <a:r>
              <a:rPr lang="en-US" sz="3600" dirty="0" smtClean="0"/>
              <a:t>ith varying a </a:t>
            </a:r>
            <a:endParaRPr lang="en-US" sz="3600" dirty="0" smtClean="0"/>
          </a:p>
        </p:txBody>
      </p:sp>
    </p:spTree>
    <p:extLst>
      <p:ext uri="{BB962C8B-B14F-4D97-AF65-F5344CB8AC3E}">
        <p14:creationId xmlns:p14="http://schemas.microsoft.com/office/powerpoint/2010/main" val="2022293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CSMA/CD (Collision Detection)</a:t>
            </a:r>
          </a:p>
        </p:txBody>
      </p:sp>
      <p:sp>
        <p:nvSpPr>
          <p:cNvPr id="181251" name="Rectangle 3"/>
          <p:cNvSpPr>
            <a:spLocks noGrp="1" noChangeArrowheads="1"/>
          </p:cNvSpPr>
          <p:nvPr>
            <p:ph type="body" idx="1"/>
          </p:nvPr>
        </p:nvSpPr>
        <p:spPr>
          <a:xfrm>
            <a:off x="251520" y="1052736"/>
            <a:ext cx="8535293" cy="5256584"/>
          </a:xfrm>
        </p:spPr>
        <p:txBody>
          <a:bodyPr/>
          <a:lstStyle/>
          <a:p>
            <a:pPr>
              <a:buFont typeface="ZapfDingbats" pitchFamily="82" charset="2"/>
              <a:buNone/>
            </a:pPr>
            <a:r>
              <a:rPr lang="en-US" dirty="0">
                <a:solidFill>
                  <a:srgbClr val="800000"/>
                </a:solidFill>
              </a:rPr>
              <a:t>CSMA/CD</a:t>
            </a:r>
            <a:r>
              <a:rPr lang="en-US" dirty="0" smtClean="0">
                <a:solidFill>
                  <a:srgbClr val="800000"/>
                </a:solidFill>
              </a:rPr>
              <a:t>:</a:t>
            </a:r>
            <a:endParaRPr lang="en-US" dirty="0">
              <a:solidFill>
                <a:srgbClr val="800000"/>
              </a:solidFill>
            </a:endParaRPr>
          </a:p>
          <a:p>
            <a:pPr lvl="1"/>
            <a:r>
              <a:rPr lang="en-US" dirty="0"/>
              <a:t>collisions </a:t>
            </a:r>
            <a:r>
              <a:rPr lang="en-US" dirty="0">
                <a:solidFill>
                  <a:srgbClr val="0033CC"/>
                </a:solidFill>
              </a:rPr>
              <a:t>detected </a:t>
            </a:r>
            <a:r>
              <a:rPr lang="en-US" dirty="0"/>
              <a:t>within short </a:t>
            </a:r>
            <a:r>
              <a:rPr lang="en-US" dirty="0" smtClean="0"/>
              <a:t>time.</a:t>
            </a:r>
            <a:endParaRPr lang="en-US" dirty="0"/>
          </a:p>
          <a:p>
            <a:pPr lvl="1"/>
            <a:r>
              <a:rPr lang="en-US" dirty="0"/>
              <a:t>colliding transmissions aborted, reducing channel </a:t>
            </a:r>
            <a:r>
              <a:rPr lang="en-US" dirty="0" smtClean="0"/>
              <a:t>wastage. </a:t>
            </a:r>
            <a:endParaRPr lang="en-US" dirty="0"/>
          </a:p>
          <a:p>
            <a:pPr marL="0" indent="0">
              <a:buNone/>
            </a:pPr>
            <a:r>
              <a:rPr lang="en-US" dirty="0" smtClean="0">
                <a:solidFill>
                  <a:srgbClr val="800000"/>
                </a:solidFill>
              </a:rPr>
              <a:t>Collision Detection</a:t>
            </a:r>
            <a:r>
              <a:rPr lang="en-US" dirty="0">
                <a:solidFill>
                  <a:srgbClr val="800000"/>
                </a:solidFill>
              </a:rPr>
              <a:t>:</a:t>
            </a:r>
            <a:r>
              <a:rPr lang="en-US" sz="2400" dirty="0">
                <a:solidFill>
                  <a:srgbClr val="800000"/>
                </a:solidFill>
              </a:rPr>
              <a:t> </a:t>
            </a:r>
          </a:p>
          <a:p>
            <a:pPr lvl="1"/>
            <a:r>
              <a:rPr lang="en-US" dirty="0"/>
              <a:t>easy in wired LANs: measure signal strengths, compare transmitted, received signals</a:t>
            </a:r>
          </a:p>
          <a:p>
            <a:pPr lvl="1"/>
            <a:r>
              <a:rPr lang="en-US" dirty="0"/>
              <a:t>difficult in wireless LANs: received signal strength overwhelmed by local transmission </a:t>
            </a:r>
            <a:r>
              <a:rPr lang="en-US" dirty="0" smtClean="0"/>
              <a:t>strength. </a:t>
            </a:r>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Tree>
    <p:extLst>
      <p:ext uri="{BB962C8B-B14F-4D97-AF65-F5344CB8AC3E}">
        <p14:creationId xmlns:p14="http://schemas.microsoft.com/office/powerpoint/2010/main" val="1486302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smtClean="0"/>
              <a:t>CSMA/Collision Detection</a:t>
            </a:r>
            <a:endParaRPr lang="en-US" dirty="0"/>
          </a:p>
        </p:txBody>
      </p:sp>
      <p:pic>
        <p:nvPicPr>
          <p:cNvPr id="182275"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53</a:t>
            </a:fld>
            <a:endParaRPr lang="en-US" dirty="0"/>
          </a:p>
        </p:txBody>
      </p:sp>
    </p:spTree>
    <p:extLst>
      <p:ext uri="{BB962C8B-B14F-4D97-AF65-F5344CB8AC3E}">
        <p14:creationId xmlns:p14="http://schemas.microsoft.com/office/powerpoint/2010/main" val="2002298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99392"/>
            <a:ext cx="7772400" cy="1196008"/>
          </a:xfrm>
        </p:spPr>
        <p:txBody>
          <a:bodyPr/>
          <a:lstStyle/>
          <a:p>
            <a:pPr eaLnBrk="1" hangingPunct="1">
              <a:defRPr/>
            </a:pPr>
            <a:r>
              <a:rPr lang="en-US" sz="3200" dirty="0" smtClean="0"/>
              <a:t>CSMA/CD</a:t>
            </a:r>
            <a:br>
              <a:rPr lang="en-US" sz="3200" dirty="0" smtClean="0"/>
            </a:br>
            <a:r>
              <a:rPr lang="en-US" sz="3200" dirty="0" smtClean="0"/>
              <a:t>CSMA </a:t>
            </a:r>
            <a:r>
              <a:rPr lang="en-US" sz="3200" i="1" dirty="0" smtClean="0"/>
              <a:t>with </a:t>
            </a:r>
            <a:r>
              <a:rPr lang="en-US" sz="3200" dirty="0" smtClean="0"/>
              <a:t>Collision Detection</a:t>
            </a:r>
          </a:p>
        </p:txBody>
      </p:sp>
      <p:sp>
        <p:nvSpPr>
          <p:cNvPr id="46085" name="Rectangle 3"/>
          <p:cNvSpPr>
            <a:spLocks noGrp="1" noChangeArrowheads="1"/>
          </p:cNvSpPr>
          <p:nvPr>
            <p:ph type="body" idx="1"/>
          </p:nvPr>
        </p:nvSpPr>
        <p:spPr>
          <a:xfrm>
            <a:off x="685800" y="1124744"/>
            <a:ext cx="7772400" cy="4495800"/>
          </a:xfrm>
        </p:spPr>
        <p:txBody>
          <a:bodyPr/>
          <a:lstStyle/>
          <a:p>
            <a:pPr eaLnBrk="1" hangingPunct="1">
              <a:lnSpc>
                <a:spcPct val="90000"/>
              </a:lnSpc>
            </a:pPr>
            <a:r>
              <a:rPr lang="en-US" sz="2800" dirty="0" smtClean="0"/>
              <a:t>If a collision is detected during transmission,  then immediately cease transmitting the frame.</a:t>
            </a:r>
          </a:p>
          <a:p>
            <a:pPr eaLnBrk="1" hangingPunct="1">
              <a:lnSpc>
                <a:spcPct val="90000"/>
              </a:lnSpc>
            </a:pPr>
            <a:r>
              <a:rPr lang="en-US" sz="2800" dirty="0" smtClean="0"/>
              <a:t>The first station to detect a collision sends a </a:t>
            </a:r>
            <a:r>
              <a:rPr lang="en-US" sz="2800" b="1" i="1" dirty="0" smtClean="0">
                <a:solidFill>
                  <a:srgbClr val="A50021"/>
                </a:solidFill>
              </a:rPr>
              <a:t>jam</a:t>
            </a:r>
            <a:r>
              <a:rPr lang="en-US" sz="2800" dirty="0" smtClean="0">
                <a:solidFill>
                  <a:srgbClr val="A50021"/>
                </a:solidFill>
              </a:rPr>
              <a:t> </a:t>
            </a:r>
            <a:r>
              <a:rPr lang="en-US" sz="2800" b="1" i="1" dirty="0" smtClean="0">
                <a:solidFill>
                  <a:srgbClr val="A50021"/>
                </a:solidFill>
              </a:rPr>
              <a:t>signal</a:t>
            </a:r>
            <a:r>
              <a:rPr lang="en-US" sz="2800" b="1" i="1" dirty="0" smtClean="0"/>
              <a:t> </a:t>
            </a:r>
            <a:r>
              <a:rPr lang="en-US" sz="2800" dirty="0" smtClean="0"/>
              <a:t>to all stations to indicate that there has been a collision.</a:t>
            </a:r>
          </a:p>
          <a:p>
            <a:pPr eaLnBrk="1" hangingPunct="1">
              <a:lnSpc>
                <a:spcPct val="90000"/>
              </a:lnSpc>
            </a:pPr>
            <a:r>
              <a:rPr lang="en-US" sz="2800" dirty="0" smtClean="0"/>
              <a:t>After receiving a </a:t>
            </a:r>
            <a:r>
              <a:rPr lang="en-US" sz="2800" b="1" i="1" dirty="0" smtClean="0">
                <a:solidFill>
                  <a:srgbClr val="A50021"/>
                </a:solidFill>
              </a:rPr>
              <a:t>jam signal</a:t>
            </a:r>
            <a:r>
              <a:rPr lang="en-US" sz="2800" dirty="0" smtClean="0"/>
              <a:t>, a station that was attempting to transmit waits a </a:t>
            </a:r>
            <a:r>
              <a:rPr lang="en-US" sz="2800" b="1" dirty="0" smtClean="0">
                <a:solidFill>
                  <a:srgbClr val="990000"/>
                </a:solidFill>
              </a:rPr>
              <a:t>random amount of time </a:t>
            </a:r>
            <a:r>
              <a:rPr lang="en-US" sz="2800" dirty="0" smtClean="0"/>
              <a:t>before attempting to retransmit.</a:t>
            </a:r>
          </a:p>
          <a:p>
            <a:pPr eaLnBrk="1" hangingPunct="1">
              <a:lnSpc>
                <a:spcPct val="90000"/>
              </a:lnSpc>
            </a:pPr>
            <a:r>
              <a:rPr lang="en-US" sz="2800" dirty="0" smtClean="0"/>
              <a:t>The maximum time needed to detect a collision is </a:t>
            </a:r>
            <a:r>
              <a:rPr lang="en-US" sz="2800" dirty="0" smtClean="0">
                <a:solidFill>
                  <a:srgbClr val="0033CC"/>
                </a:solidFill>
              </a:rPr>
              <a:t>2 x propagation delay</a:t>
            </a:r>
            <a:r>
              <a:rPr lang="en-US" sz="2800" dirty="0" smtClean="0"/>
              <a:t>.</a:t>
            </a:r>
            <a:endParaRPr lang="en-US" sz="2800" b="1" i="1"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Tree>
    <p:extLst>
      <p:ext uri="{BB962C8B-B14F-4D97-AF65-F5344CB8AC3E}">
        <p14:creationId xmlns:p14="http://schemas.microsoft.com/office/powerpoint/2010/main" val="2947165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 </a:t>
            </a:r>
            <a:r>
              <a:rPr lang="en-US" dirty="0" err="1" smtClean="0"/>
              <a:t>vs</a:t>
            </a:r>
            <a:r>
              <a:rPr lang="en-US" dirty="0" smtClean="0"/>
              <a:t> CSMA/CD</a:t>
            </a:r>
          </a:p>
        </p:txBody>
      </p:sp>
      <p:sp>
        <p:nvSpPr>
          <p:cNvPr id="47109" name="Rectangle 3"/>
          <p:cNvSpPr>
            <a:spLocks noGrp="1" noChangeArrowheads="1"/>
          </p:cNvSpPr>
          <p:nvPr>
            <p:ph type="body" idx="1"/>
          </p:nvPr>
        </p:nvSpPr>
        <p:spPr>
          <a:xfrm>
            <a:off x="468313" y="1124744"/>
            <a:ext cx="8153400" cy="4572000"/>
          </a:xfrm>
        </p:spPr>
        <p:txBody>
          <a:bodyPr/>
          <a:lstStyle/>
          <a:p>
            <a:pPr eaLnBrk="1" hangingPunct="1">
              <a:lnSpc>
                <a:spcPct val="90000"/>
              </a:lnSpc>
            </a:pPr>
            <a:r>
              <a:rPr lang="en-US" sz="2800" dirty="0" smtClean="0">
                <a:solidFill>
                  <a:srgbClr val="800000"/>
                </a:solidFill>
              </a:rPr>
              <a:t>CSMA</a:t>
            </a:r>
            <a:r>
              <a:rPr lang="en-US" sz="2800" dirty="0" smtClean="0"/>
              <a:t> is essentially a historic technology until we include </a:t>
            </a:r>
            <a:r>
              <a:rPr lang="en-US" sz="2800" b="1" dirty="0" smtClean="0">
                <a:solidFill>
                  <a:srgbClr val="006600"/>
                </a:solidFill>
                <a:latin typeface="Comic Sans MS" pitchFamily="66" charset="0"/>
              </a:rPr>
              <a:t>Wireless LANs</a:t>
            </a:r>
            <a:r>
              <a:rPr lang="en-US" sz="2800" dirty="0" smtClean="0"/>
              <a:t>.</a:t>
            </a:r>
          </a:p>
          <a:p>
            <a:pPr eaLnBrk="1" hangingPunct="1">
              <a:lnSpc>
                <a:spcPct val="90000"/>
              </a:lnSpc>
            </a:pPr>
            <a:r>
              <a:rPr lang="en-US" sz="2800" dirty="0" smtClean="0"/>
              <a:t>If propagation time is short compared to transmission time, station can be </a:t>
            </a:r>
            <a:r>
              <a:rPr lang="en-US" sz="2800" i="1" dirty="0" smtClean="0">
                <a:solidFill>
                  <a:srgbClr val="008000"/>
                </a:solidFill>
              </a:rPr>
              <a:t>listening before sending </a:t>
            </a:r>
            <a:r>
              <a:rPr lang="en-US" sz="2800" dirty="0" smtClean="0"/>
              <a:t>with CSMA.</a:t>
            </a:r>
          </a:p>
          <a:p>
            <a:pPr eaLnBrk="1" hangingPunct="1">
              <a:lnSpc>
                <a:spcPct val="90000"/>
              </a:lnSpc>
            </a:pPr>
            <a:r>
              <a:rPr lang="en-US" sz="2800" dirty="0" smtClean="0">
                <a:solidFill>
                  <a:srgbClr val="800000"/>
                </a:solidFill>
              </a:rPr>
              <a:t>Collision detection (CD) </a:t>
            </a:r>
            <a:r>
              <a:rPr lang="en-US" sz="2800" dirty="0" smtClean="0"/>
              <a:t>is accomplished by detecting voltage levels outside acceptable range. Thus attenuation limits distance without a repeater.</a:t>
            </a:r>
          </a:p>
          <a:p>
            <a:pPr eaLnBrk="1" hangingPunct="1">
              <a:lnSpc>
                <a:spcPct val="90000"/>
              </a:lnSpc>
            </a:pPr>
            <a:r>
              <a:rPr lang="en-US" sz="2800" dirty="0" smtClean="0"/>
              <a:t>If the collision time is short compared to packet time (i.e., small </a:t>
            </a:r>
            <a:r>
              <a:rPr lang="en-US" sz="2800" b="1" i="1" dirty="0" smtClean="0">
                <a:solidFill>
                  <a:srgbClr val="A50021"/>
                </a:solidFill>
              </a:rPr>
              <a:t>a</a:t>
            </a:r>
            <a:r>
              <a:rPr lang="en-US" sz="2800" dirty="0" smtClean="0"/>
              <a:t>), performance will increase due to CD.</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Tree>
    <p:extLst>
      <p:ext uri="{BB962C8B-B14F-4D97-AF65-F5344CB8AC3E}">
        <p14:creationId xmlns:p14="http://schemas.microsoft.com/office/powerpoint/2010/main" val="10628931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4269225798"/>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3188"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2627000962"/>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3189"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002771727"/>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3190" name="Chart" r:id="rId8" imgW="2124090" imgH="1514475" progId="Excel.Chart.8">
                  <p:embed followColorScheme="full"/>
                </p:oleObj>
              </mc:Choice>
              <mc:Fallback>
                <p:oleObj name="Chart" r:id="rId8" imgW="2124090" imgH="1514475" progId="Excel.Chart.8">
                  <p:embed followColorScheme="full"/>
                  <p:pic>
                    <p:nvPicPr>
                      <p:cNvPr id="0" name=""/>
                      <p:cNvPicPr>
                        <a:picLocks noChangeArrowheads="1"/>
                      </p:cNvPicPr>
                      <p:nvPr/>
                    </p:nvPicPr>
                    <p:blipFill>
                      <a:blip r:embed="rId9"/>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9"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CSMA/CD</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Tree>
    <p:extLst>
      <p:ext uri="{BB962C8B-B14F-4D97-AF65-F5344CB8AC3E}">
        <p14:creationId xmlns:p14="http://schemas.microsoft.com/office/powerpoint/2010/main" val="89560753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3258663314"/>
              </p:ext>
            </p:extLst>
          </p:nvPr>
        </p:nvGraphicFramePr>
        <p:xfrm>
          <a:off x="1739106" y="2247627"/>
          <a:ext cx="5176838" cy="2894012"/>
        </p:xfrm>
        <a:graphic>
          <a:graphicData uri="http://schemas.openxmlformats.org/presentationml/2006/ole">
            <mc:AlternateContent xmlns:mc="http://schemas.openxmlformats.org/markup-compatibility/2006">
              <mc:Choice xmlns:v="urn:schemas-microsoft-com:vml" Requires="v">
                <p:oleObj spid="_x0000_s6183" name="Worksheet" r:id="rId4" imgW="4257988" imgH="2391314" progId="Excel.Sheet.8">
                  <p:embed/>
                </p:oleObj>
              </mc:Choice>
              <mc:Fallback>
                <p:oleObj name="Worksheet" r:id="rId4" imgW="4257988" imgH="239131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106" y="2247627"/>
                        <a:ext cx="5176838" cy="2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3"/>
          <p:cNvSpPr>
            <a:spLocks noChangeArrowheads="1"/>
          </p:cNvSpPr>
          <p:nvPr/>
        </p:nvSpPr>
        <p:spPr bwMode="auto">
          <a:xfrm>
            <a:off x="6969187" y="3663950"/>
            <a:ext cx="871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0" dirty="0">
                <a:solidFill>
                  <a:schemeClr val="tx1"/>
                </a:solidFill>
              </a:rPr>
              <a:t>Aloha</a:t>
            </a:r>
          </a:p>
        </p:txBody>
      </p:sp>
      <p:sp>
        <p:nvSpPr>
          <p:cNvPr id="6150" name="Rectangle 4"/>
          <p:cNvSpPr>
            <a:spLocks noChangeArrowheads="1"/>
          </p:cNvSpPr>
          <p:nvPr/>
        </p:nvSpPr>
        <p:spPr bwMode="auto">
          <a:xfrm>
            <a:off x="6803826" y="3103463"/>
            <a:ext cx="207379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1800" b="0" dirty="0">
                <a:solidFill>
                  <a:schemeClr val="tx1"/>
                </a:solidFill>
              </a:rPr>
              <a:t>Slotted Aloha</a:t>
            </a:r>
          </a:p>
        </p:txBody>
      </p:sp>
      <p:sp>
        <p:nvSpPr>
          <p:cNvPr id="6151" name="Rectangle 5"/>
          <p:cNvSpPr>
            <a:spLocks noChangeArrowheads="1"/>
          </p:cNvSpPr>
          <p:nvPr/>
        </p:nvSpPr>
        <p:spPr bwMode="auto">
          <a:xfrm>
            <a:off x="3952875" y="2192338"/>
            <a:ext cx="1203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1-P CSMA</a:t>
            </a:r>
          </a:p>
        </p:txBody>
      </p:sp>
      <p:sp>
        <p:nvSpPr>
          <p:cNvPr id="6152" name="Rectangle 6"/>
          <p:cNvSpPr>
            <a:spLocks noChangeArrowheads="1"/>
          </p:cNvSpPr>
          <p:nvPr/>
        </p:nvSpPr>
        <p:spPr bwMode="auto">
          <a:xfrm>
            <a:off x="5207000" y="2444750"/>
            <a:ext cx="14827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Non-P CSMA</a:t>
            </a:r>
          </a:p>
        </p:txBody>
      </p:sp>
      <p:sp>
        <p:nvSpPr>
          <p:cNvPr id="6153" name="Rectangle 7"/>
          <p:cNvSpPr>
            <a:spLocks noChangeArrowheads="1"/>
          </p:cNvSpPr>
          <p:nvPr/>
        </p:nvSpPr>
        <p:spPr bwMode="auto">
          <a:xfrm>
            <a:off x="3117850" y="1916113"/>
            <a:ext cx="1209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CSMA/CD</a:t>
            </a:r>
          </a:p>
        </p:txBody>
      </p:sp>
      <p:sp>
        <p:nvSpPr>
          <p:cNvPr id="6154" name="Line 8"/>
          <p:cNvSpPr>
            <a:spLocks noChangeShapeType="1"/>
          </p:cNvSpPr>
          <p:nvPr/>
        </p:nvSpPr>
        <p:spPr bwMode="auto">
          <a:xfrm flipH="1">
            <a:off x="2997200" y="2276475"/>
            <a:ext cx="617538" cy="5318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5" name="Line 9"/>
          <p:cNvSpPr>
            <a:spLocks noChangeShapeType="1"/>
          </p:cNvSpPr>
          <p:nvPr/>
        </p:nvSpPr>
        <p:spPr bwMode="auto">
          <a:xfrm flipH="1">
            <a:off x="2997200" y="2492375"/>
            <a:ext cx="1422400" cy="10542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6" name="Line 10"/>
          <p:cNvSpPr>
            <a:spLocks noChangeShapeType="1"/>
          </p:cNvSpPr>
          <p:nvPr/>
        </p:nvSpPr>
        <p:spPr bwMode="auto">
          <a:xfrm flipH="1">
            <a:off x="4419600" y="2760663"/>
            <a:ext cx="1040830" cy="7859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7" name="Line 11"/>
          <p:cNvSpPr>
            <a:spLocks noChangeShapeType="1"/>
          </p:cNvSpPr>
          <p:nvPr/>
        </p:nvSpPr>
        <p:spPr bwMode="auto">
          <a:xfrm flipH="1">
            <a:off x="6215358" y="3285232"/>
            <a:ext cx="604541" cy="5227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8" name="Line 12"/>
          <p:cNvSpPr>
            <a:spLocks noChangeShapeType="1"/>
          </p:cNvSpPr>
          <p:nvPr/>
        </p:nvSpPr>
        <p:spPr bwMode="auto">
          <a:xfrm flipH="1">
            <a:off x="6517628" y="3845719"/>
            <a:ext cx="451558" cy="37536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9" name="Rectangle 13"/>
          <p:cNvSpPr>
            <a:spLocks noChangeArrowheads="1"/>
          </p:cNvSpPr>
          <p:nvPr/>
        </p:nvSpPr>
        <p:spPr bwMode="auto">
          <a:xfrm>
            <a:off x="6012160" y="4924524"/>
            <a:ext cx="406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2800" i="1" dirty="0">
                <a:solidFill>
                  <a:srgbClr val="990000"/>
                </a:solidFill>
              </a:rPr>
              <a:t>a</a:t>
            </a:r>
            <a:endParaRPr lang="en-US" sz="2800" dirty="0">
              <a:solidFill>
                <a:srgbClr val="990000"/>
              </a:solidFill>
            </a:endParaRPr>
          </a:p>
        </p:txBody>
      </p:sp>
      <p:sp>
        <p:nvSpPr>
          <p:cNvPr id="6160" name="Rectangle 14"/>
          <p:cNvSpPr>
            <a:spLocks noChangeArrowheads="1"/>
          </p:cNvSpPr>
          <p:nvPr/>
        </p:nvSpPr>
        <p:spPr bwMode="auto">
          <a:xfrm>
            <a:off x="611560" y="3103463"/>
            <a:ext cx="94045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2800" b="1" dirty="0">
                <a:solidFill>
                  <a:srgbClr val="006600"/>
                </a:solidFill>
                <a:latin typeface="Symbol" pitchFamily="18" charset="2"/>
              </a:rPr>
              <a:t></a:t>
            </a:r>
            <a:r>
              <a:rPr lang="en-US" sz="2800" b="1" baseline="-25000" dirty="0">
                <a:solidFill>
                  <a:srgbClr val="006600"/>
                </a:solidFill>
              </a:rPr>
              <a:t>max</a:t>
            </a: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57</a:t>
            </a:fld>
            <a:endParaRPr lang="en-US" dirty="0"/>
          </a:p>
        </p:txBody>
      </p:sp>
      <p:sp>
        <p:nvSpPr>
          <p:cNvPr id="20" name="Rectangle 2"/>
          <p:cNvSpPr txBox="1">
            <a:spLocks noChangeArrowheads="1"/>
          </p:cNvSpPr>
          <p:nvPr/>
        </p:nvSpPr>
        <p:spPr>
          <a:xfrm>
            <a:off x="-180528" y="0"/>
            <a:ext cx="9433048" cy="104360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Maximum Achievable Throughputs</a:t>
            </a:r>
            <a:endParaRPr lang="en-US" dirty="0" smtClean="0"/>
          </a:p>
        </p:txBody>
      </p:sp>
    </p:spTree>
    <p:extLst>
      <p:ext uri="{BB962C8B-B14F-4D97-AF65-F5344CB8AC3E}">
        <p14:creationId xmlns:p14="http://schemas.microsoft.com/office/powerpoint/2010/main" val="3475185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27088" y="1752600"/>
          <a:ext cx="7015162" cy="3898900"/>
        </p:xfrm>
        <a:graphic>
          <a:graphicData uri="http://schemas.openxmlformats.org/presentationml/2006/ole">
            <mc:AlternateContent xmlns:mc="http://schemas.openxmlformats.org/markup-compatibility/2006">
              <mc:Choice xmlns:v="urn:schemas-microsoft-com:vml" Requires="v">
                <p:oleObj spid="_x0000_s7208" name="Worksheet" r:id="rId4" imgW="4677032" imgH="2600680" progId="Excel.Sheet.8">
                  <p:embed/>
                </p:oleObj>
              </mc:Choice>
              <mc:Fallback>
                <p:oleObj name="Worksheet" r:id="rId4" imgW="4677032" imgH="26006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52600"/>
                        <a:ext cx="7015162" cy="389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3"/>
          <p:cNvSpPr txBox="1">
            <a:spLocks noChangeArrowheads="1"/>
          </p:cNvSpPr>
          <p:nvPr/>
        </p:nvSpPr>
        <p:spPr bwMode="auto">
          <a:xfrm>
            <a:off x="6916738" y="1981200"/>
            <a:ext cx="94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a:t>
            </a:r>
            <a:r>
              <a:rPr lang="en-US" sz="1800" i="1">
                <a:solidFill>
                  <a:srgbClr val="A50021"/>
                </a:solidFill>
              </a:rPr>
              <a:t>.</a:t>
            </a:r>
            <a:r>
              <a:rPr lang="en-US" sz="1800">
                <a:solidFill>
                  <a:srgbClr val="A50021"/>
                </a:solidFill>
              </a:rPr>
              <a:t>01</a:t>
            </a:r>
          </a:p>
        </p:txBody>
      </p:sp>
      <p:sp>
        <p:nvSpPr>
          <p:cNvPr id="7174" name="Text Box 4"/>
          <p:cNvSpPr txBox="1">
            <a:spLocks noChangeArrowheads="1"/>
          </p:cNvSpPr>
          <p:nvPr/>
        </p:nvSpPr>
        <p:spPr bwMode="auto">
          <a:xfrm>
            <a:off x="5368925" y="2133600"/>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0.1</a:t>
            </a:r>
          </a:p>
        </p:txBody>
      </p:sp>
      <p:sp>
        <p:nvSpPr>
          <p:cNvPr id="7175" name="Text Box 5"/>
          <p:cNvSpPr txBox="1">
            <a:spLocks noChangeArrowheads="1"/>
          </p:cNvSpPr>
          <p:nvPr/>
        </p:nvSpPr>
        <p:spPr bwMode="auto">
          <a:xfrm>
            <a:off x="3203575" y="2193925"/>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0.2</a:t>
            </a:r>
          </a:p>
        </p:txBody>
      </p:sp>
      <p:sp>
        <p:nvSpPr>
          <p:cNvPr id="7176" name="Line 6"/>
          <p:cNvSpPr>
            <a:spLocks noChangeShapeType="1"/>
          </p:cNvSpPr>
          <p:nvPr/>
        </p:nvSpPr>
        <p:spPr bwMode="auto">
          <a:xfrm>
            <a:off x="3992563" y="2370138"/>
            <a:ext cx="180975" cy="209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7"/>
          <p:cNvSpPr>
            <a:spLocks noChangeShapeType="1"/>
          </p:cNvSpPr>
          <p:nvPr/>
        </p:nvSpPr>
        <p:spPr bwMode="auto">
          <a:xfrm flipH="1">
            <a:off x="5224463" y="2355850"/>
            <a:ext cx="153987" cy="1952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8"/>
          <p:cNvSpPr>
            <a:spLocks noChangeShapeType="1"/>
          </p:cNvSpPr>
          <p:nvPr/>
        </p:nvSpPr>
        <p:spPr bwMode="auto">
          <a:xfrm flipH="1">
            <a:off x="7164388" y="2300288"/>
            <a:ext cx="98425" cy="334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5"/>
          <p:cNvSpPr>
            <a:spLocks noChangeArrowheads="1"/>
          </p:cNvSpPr>
          <p:nvPr/>
        </p:nvSpPr>
        <p:spPr bwMode="auto">
          <a:xfrm>
            <a:off x="285750" y="0"/>
            <a:ext cx="8643938" cy="1687513"/>
          </a:xfrm>
          <a:prstGeom prst="rect">
            <a:avLst/>
          </a:prstGeom>
          <a:noFill/>
          <a:ln w="9525">
            <a:noFill/>
            <a:miter lim="800000"/>
            <a:headEnd/>
            <a:tailEnd/>
          </a:ln>
          <a:effectLst/>
        </p:spPr>
        <p:txBody>
          <a:bodyPr anchor="ctr"/>
          <a:lstStyle/>
          <a:p>
            <a:pPr>
              <a:defRPr/>
            </a:pPr>
            <a:endParaRPr lang="en-US" sz="4000" dirty="0">
              <a:solidFill>
                <a:schemeClr val="accent2"/>
              </a:solidFill>
              <a:effectLst>
                <a:outerShdw blurRad="38100" dist="38100" dir="2700000" algn="tl">
                  <a:srgbClr val="C0C0C0"/>
                </a:outerShdw>
              </a:effectLst>
              <a:latin typeface="Comic Sans MS" pitchFamily="66" charset="0"/>
            </a:endParaRPr>
          </a:p>
        </p:txBody>
      </p:sp>
      <p:sp>
        <p:nvSpPr>
          <p:cNvPr id="17"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58</a:t>
            </a:fld>
            <a:endParaRPr lang="en-US" dirty="0"/>
          </a:p>
        </p:txBody>
      </p:sp>
      <p:sp>
        <p:nvSpPr>
          <p:cNvPr id="14" name="Rectangle 2"/>
          <p:cNvSpPr txBox="1">
            <a:spLocks noChangeArrowheads="1"/>
          </p:cNvSpPr>
          <p:nvPr/>
        </p:nvSpPr>
        <p:spPr>
          <a:xfrm>
            <a:off x="685800" y="81136"/>
            <a:ext cx="7772400" cy="104360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a:t>F</a:t>
            </a:r>
            <a:r>
              <a:rPr lang="en-US" dirty="0" smtClean="0"/>
              <a:t>rame Delay with varying a</a:t>
            </a:r>
            <a:endParaRPr lang="en-US" dirty="0" smtClean="0"/>
          </a:p>
        </p:txBody>
      </p:sp>
    </p:spTree>
    <p:extLst>
      <p:ext uri="{BB962C8B-B14F-4D97-AF65-F5344CB8AC3E}">
        <p14:creationId xmlns:p14="http://schemas.microsoft.com/office/powerpoint/2010/main" val="2144153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“Taking Turns” MAC protocols</a:t>
            </a:r>
          </a:p>
        </p:txBody>
      </p:sp>
      <p:sp>
        <p:nvSpPr>
          <p:cNvPr id="183299" name="Rectangle 3"/>
          <p:cNvSpPr>
            <a:spLocks noGrp="1" noChangeArrowheads="1"/>
          </p:cNvSpPr>
          <p:nvPr>
            <p:ph type="body" idx="1"/>
          </p:nvPr>
        </p:nvSpPr>
        <p:spPr>
          <a:xfrm>
            <a:off x="457200" y="980728"/>
            <a:ext cx="8229600" cy="4800600"/>
          </a:xfrm>
        </p:spPr>
        <p:txBody>
          <a:bodyPr/>
          <a:lstStyle/>
          <a:p>
            <a:pPr>
              <a:buFont typeface="ZapfDingbats" pitchFamily="82" charset="2"/>
              <a:buNone/>
            </a:pPr>
            <a:r>
              <a:rPr lang="en-US" sz="2800" dirty="0" smtClean="0">
                <a:solidFill>
                  <a:schemeClr val="accent2"/>
                </a:solidFill>
              </a:rPr>
              <a:t>Channel Partitioning </a:t>
            </a:r>
            <a:r>
              <a:rPr lang="en-US" sz="2800" dirty="0">
                <a:solidFill>
                  <a:schemeClr val="accent2"/>
                </a:solidFill>
              </a:rPr>
              <a:t>MAC protocols:</a:t>
            </a:r>
            <a:endParaRPr lang="en-US" sz="2800" dirty="0"/>
          </a:p>
          <a:p>
            <a:pPr lvl="1"/>
            <a:r>
              <a:rPr lang="en-US" sz="2400" dirty="0"/>
              <a:t>share channel </a:t>
            </a:r>
            <a:r>
              <a:rPr lang="en-US" sz="2400" i="1" dirty="0"/>
              <a:t>efficiently</a:t>
            </a:r>
            <a:r>
              <a:rPr lang="en-US" sz="2400" dirty="0"/>
              <a:t> and </a:t>
            </a:r>
            <a:r>
              <a:rPr lang="en-US" sz="2400" i="1" dirty="0"/>
              <a:t>fairly</a:t>
            </a:r>
            <a:r>
              <a:rPr lang="en-US" sz="2400" dirty="0"/>
              <a:t> at high </a:t>
            </a:r>
            <a:r>
              <a:rPr lang="en-US" sz="2400" dirty="0" smtClean="0"/>
              <a:t>load.</a:t>
            </a:r>
            <a:endParaRPr lang="en-US" sz="2400" dirty="0"/>
          </a:p>
          <a:p>
            <a:pPr lvl="1"/>
            <a:r>
              <a:rPr lang="en-US" sz="2400" dirty="0"/>
              <a:t>inefficient at low load: delay in channel access, 1/N bandwidth allocated even if only 1 active node! </a:t>
            </a:r>
          </a:p>
          <a:p>
            <a:pPr>
              <a:buFont typeface="ZapfDingbats" pitchFamily="82" charset="2"/>
              <a:buNone/>
            </a:pPr>
            <a:r>
              <a:rPr lang="en-US" sz="2800" dirty="0">
                <a:solidFill>
                  <a:schemeClr val="accent2"/>
                </a:solidFill>
              </a:rPr>
              <a:t>Random </a:t>
            </a:r>
            <a:r>
              <a:rPr lang="en-US" sz="2800" dirty="0" smtClean="0">
                <a:solidFill>
                  <a:schemeClr val="accent2"/>
                </a:solidFill>
              </a:rPr>
              <a:t>Access </a:t>
            </a:r>
            <a:r>
              <a:rPr lang="en-US" sz="2800" dirty="0">
                <a:solidFill>
                  <a:schemeClr val="accent2"/>
                </a:solidFill>
              </a:rPr>
              <a:t>MAC </a:t>
            </a:r>
            <a:r>
              <a:rPr lang="en-US" sz="2800" dirty="0" smtClean="0">
                <a:solidFill>
                  <a:schemeClr val="accent2"/>
                </a:solidFill>
              </a:rPr>
              <a:t>protocols:</a:t>
            </a:r>
            <a:endParaRPr lang="en-US" sz="2800" dirty="0"/>
          </a:p>
          <a:p>
            <a:pPr lvl="1"/>
            <a:r>
              <a:rPr lang="en-US" sz="2400" dirty="0"/>
              <a:t>efficient at low load: single node can fully utilize </a:t>
            </a:r>
            <a:r>
              <a:rPr lang="en-US" sz="2400" dirty="0" smtClean="0"/>
              <a:t>channel.</a:t>
            </a:r>
            <a:endParaRPr lang="en-US" sz="2400" dirty="0"/>
          </a:p>
          <a:p>
            <a:pPr lvl="1"/>
            <a:r>
              <a:rPr lang="en-US" sz="2400" dirty="0"/>
              <a:t>high load: collision overhead</a:t>
            </a:r>
          </a:p>
          <a:p>
            <a:pPr>
              <a:buFont typeface="ZapfDingbats" pitchFamily="82" charset="2"/>
              <a:buNone/>
            </a:pPr>
            <a:r>
              <a:rPr lang="en-US" sz="2800" dirty="0" smtClean="0">
                <a:solidFill>
                  <a:schemeClr val="accent2"/>
                </a:solidFill>
              </a:rPr>
              <a:t>“Taking Turns</a:t>
            </a:r>
            <a:r>
              <a:rPr lang="en-US" sz="2800" dirty="0">
                <a:solidFill>
                  <a:schemeClr val="accent2"/>
                </a:solidFill>
              </a:rPr>
              <a:t>” </a:t>
            </a:r>
            <a:r>
              <a:rPr lang="en-US" sz="2800" dirty="0" smtClean="0">
                <a:solidFill>
                  <a:schemeClr val="accent2"/>
                </a:solidFill>
              </a:rPr>
              <a:t>protocols:</a:t>
            </a:r>
            <a:endParaRPr lang="en-US" sz="2800" dirty="0"/>
          </a:p>
          <a:p>
            <a:pPr lvl="1">
              <a:buFont typeface="ZapfDingbats" pitchFamily="82" charset="2"/>
              <a:buNone/>
            </a:pPr>
            <a:r>
              <a:rPr lang="en-US" dirty="0"/>
              <a:t>look for best of both worlds!</a:t>
            </a:r>
          </a:p>
        </p:txBody>
      </p:sp>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Tree>
    <p:extLst>
      <p:ext uri="{BB962C8B-B14F-4D97-AF65-F5344CB8AC3E}">
        <p14:creationId xmlns:p14="http://schemas.microsoft.com/office/powerpoint/2010/main" val="123944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1026"/>
          <p:cNvSpPr>
            <a:spLocks noChangeArrowheads="1"/>
          </p:cNvSpPr>
          <p:nvPr/>
        </p:nvSpPr>
        <p:spPr bwMode="auto">
          <a:xfrm>
            <a:off x="1771650" y="2313781"/>
            <a:ext cx="5113338" cy="2085975"/>
          </a:xfrm>
          <a:prstGeom prst="cloudCallout">
            <a:avLst>
              <a:gd name="adj1" fmla="val -60958"/>
              <a:gd name="adj2" fmla="val 96273"/>
            </a:avLst>
          </a:prstGeom>
          <a:solidFill>
            <a:srgbClr val="FFFFFF"/>
          </a:solidFill>
          <a:ln w="12700">
            <a:solidFill>
              <a:schemeClr val="tx1"/>
            </a:solidFill>
            <a:round/>
            <a:headEnd/>
            <a:tailEnd/>
          </a:ln>
        </p:spPr>
        <p:txBody>
          <a:bodyPr wrap="none" anchor="ctr"/>
          <a:lstStyle/>
          <a:p>
            <a:pPr eaLnBrk="0" hangingPunct="0"/>
            <a:endParaRPr lang="en-US" sz="1400">
              <a:solidFill>
                <a:schemeClr val="tx1"/>
              </a:solidFill>
              <a:latin typeface="Courier New" pitchFamily="49" charset="0"/>
            </a:endParaRPr>
          </a:p>
        </p:txBody>
      </p:sp>
      <p:sp>
        <p:nvSpPr>
          <p:cNvPr id="12311" name="Rectangle 1045"/>
          <p:cNvSpPr>
            <a:spLocks noChangeArrowheads="1"/>
          </p:cNvSpPr>
          <p:nvPr/>
        </p:nvSpPr>
        <p:spPr bwMode="auto">
          <a:xfrm>
            <a:off x="3427413" y="3026569"/>
            <a:ext cx="1822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Shared Multiple</a:t>
            </a:r>
          </a:p>
          <a:p>
            <a:pPr algn="l" eaLnBrk="0" hangingPunct="0"/>
            <a:r>
              <a:rPr lang="en-US" sz="2000" b="0" dirty="0">
                <a:solidFill>
                  <a:schemeClr val="tx1"/>
                </a:solidFill>
              </a:rPr>
              <a:t>Access Medium</a:t>
            </a:r>
          </a:p>
        </p:txBody>
      </p:sp>
      <p:sp>
        <p:nvSpPr>
          <p:cNvPr id="12313" name="Rectangle 1047"/>
          <p:cNvSpPr>
            <a:spLocks noChangeArrowheads="1"/>
          </p:cNvSpPr>
          <p:nvPr/>
        </p:nvSpPr>
        <p:spPr bwMode="auto">
          <a:xfrm>
            <a:off x="1066800" y="4368006"/>
            <a:ext cx="1828800" cy="13652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14" name="Rectangle 1048"/>
          <p:cNvSpPr>
            <a:spLocks noChangeArrowheads="1"/>
          </p:cNvSpPr>
          <p:nvPr/>
        </p:nvSpPr>
        <p:spPr bwMode="auto">
          <a:xfrm>
            <a:off x="4164013" y="4420394"/>
            <a:ext cx="43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sym typeface="Symbol" pitchFamily="18" charset="2"/>
              </a:rPr>
              <a:t></a:t>
            </a:r>
            <a:endParaRPr lang="en-US" sz="2000" b="0">
              <a:solidFill>
                <a:schemeClr val="tx1"/>
              </a:solidFill>
            </a:endParaRPr>
          </a:p>
        </p:txBody>
      </p:sp>
      <p:sp>
        <p:nvSpPr>
          <p:cNvPr id="49180" name="Rectangle 1052"/>
          <p:cNvSpPr>
            <a:spLocks noGrp="1" noChangeArrowheads="1"/>
          </p:cNvSpPr>
          <p:nvPr>
            <p:ph type="title"/>
          </p:nvPr>
        </p:nvSpPr>
        <p:spPr>
          <a:xfrm>
            <a:off x="35496" y="0"/>
            <a:ext cx="8893175" cy="981125"/>
          </a:xfrm>
        </p:spPr>
        <p:txBody>
          <a:bodyPr/>
          <a:lstStyle/>
          <a:p>
            <a:pPr eaLnBrk="1" hangingPunct="1">
              <a:defRPr/>
            </a:pPr>
            <a:r>
              <a:rPr lang="en-US" sz="4800" dirty="0" smtClean="0"/>
              <a:t>Channel Access Abstraction</a:t>
            </a:r>
          </a:p>
        </p:txBody>
      </p:sp>
      <p:sp>
        <p:nvSpPr>
          <p:cNvPr id="2" name="Oval 1"/>
          <p:cNvSpPr/>
          <p:nvPr/>
        </p:nvSpPr>
        <p:spPr bwMode="auto">
          <a:xfrm>
            <a:off x="1173957" y="1941729"/>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cxnSp>
        <p:nvCxnSpPr>
          <p:cNvPr id="4" name="Straight Arrow Connector 3"/>
          <p:cNvCxnSpPr>
            <a:stCxn id="2" idx="5"/>
          </p:cNvCxnSpPr>
          <p:nvPr/>
        </p:nvCxnSpPr>
        <p:spPr bwMode="auto">
          <a:xfrm>
            <a:off x="1803361" y="2554196"/>
            <a:ext cx="464383" cy="298740"/>
          </a:xfrm>
          <a:prstGeom prst="straightConnector1">
            <a:avLst/>
          </a:prstGeom>
          <a:noFill/>
          <a:ln w="25400" cap="flat" cmpd="sng" algn="ctr">
            <a:solidFill>
              <a:schemeClr val="tx1"/>
            </a:solidFill>
            <a:prstDash val="solid"/>
            <a:round/>
            <a:headEnd type="none" w="med" len="med"/>
            <a:tailEnd type="arrow"/>
          </a:ln>
          <a:effectLst/>
        </p:spPr>
      </p:cxnSp>
      <p:sp>
        <p:nvSpPr>
          <p:cNvPr id="33" name="Oval 32"/>
          <p:cNvSpPr/>
          <p:nvPr/>
        </p:nvSpPr>
        <p:spPr bwMode="auto">
          <a:xfrm>
            <a:off x="2690020" y="1412776"/>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4" name="Oval 33"/>
          <p:cNvSpPr/>
          <p:nvPr/>
        </p:nvSpPr>
        <p:spPr bwMode="auto">
          <a:xfrm>
            <a:off x="1115616" y="4079602"/>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5" name="Oval 34"/>
          <p:cNvSpPr/>
          <p:nvPr/>
        </p:nvSpPr>
        <p:spPr bwMode="auto">
          <a:xfrm>
            <a:off x="4512470" y="1340768"/>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6" name="Oval 35"/>
          <p:cNvSpPr/>
          <p:nvPr/>
        </p:nvSpPr>
        <p:spPr bwMode="auto">
          <a:xfrm>
            <a:off x="6560741" y="4151610"/>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5</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7" name="Oval 36"/>
          <p:cNvSpPr/>
          <p:nvPr/>
        </p:nvSpPr>
        <p:spPr bwMode="auto">
          <a:xfrm>
            <a:off x="6714927" y="1484784"/>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4</a:t>
            </a:r>
            <a:endParaRPr kumimoji="0" lang="en-US" sz="1800" b="0" i="0" u="none" strike="noStrike" cap="none" normalizeH="0" baseline="0" dirty="0" smtClean="0">
              <a:ln>
                <a:noFill/>
              </a:ln>
              <a:solidFill>
                <a:schemeClr val="tx1"/>
              </a:solidFill>
              <a:effectLst/>
              <a:latin typeface="Comic Sans MS" pitchFamily="66" charset="0"/>
            </a:endParaRPr>
          </a:p>
        </p:txBody>
      </p:sp>
      <p:cxnSp>
        <p:nvCxnSpPr>
          <p:cNvPr id="38" name="Straight Arrow Connector 37"/>
          <p:cNvCxnSpPr>
            <a:stCxn id="33" idx="4"/>
          </p:cNvCxnSpPr>
          <p:nvPr/>
        </p:nvCxnSpPr>
        <p:spPr bwMode="auto">
          <a:xfrm flipH="1">
            <a:off x="3058716" y="2130326"/>
            <a:ext cx="1" cy="423870"/>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V="1">
            <a:off x="1771650" y="4009231"/>
            <a:ext cx="464383" cy="241155"/>
          </a:xfrm>
          <a:prstGeom prst="straightConnector1">
            <a:avLst/>
          </a:prstGeom>
          <a:noFill/>
          <a:ln w="25400" cap="flat" cmpd="sng" algn="ctr">
            <a:solidFill>
              <a:schemeClr val="tx1"/>
            </a:solidFill>
            <a:prstDash val="solid"/>
            <a:round/>
            <a:headEnd type="none" w="med" len="med"/>
            <a:tailEnd type="arrow"/>
          </a:ln>
          <a:effectLst/>
        </p:spPr>
      </p:cxnSp>
      <p:cxnSp>
        <p:nvCxnSpPr>
          <p:cNvPr id="43" name="Straight Arrow Connector 42"/>
          <p:cNvCxnSpPr>
            <a:stCxn id="36" idx="0"/>
          </p:cNvCxnSpPr>
          <p:nvPr/>
        </p:nvCxnSpPr>
        <p:spPr bwMode="auto">
          <a:xfrm flipH="1" flipV="1">
            <a:off x="6449752" y="3725069"/>
            <a:ext cx="479686" cy="426541"/>
          </a:xfrm>
          <a:prstGeom prst="straightConnector1">
            <a:avLst/>
          </a:prstGeom>
          <a:no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4871828" y="2020959"/>
            <a:ext cx="9338" cy="321302"/>
          </a:xfrm>
          <a:prstGeom prst="straightConnector1">
            <a:avLst/>
          </a:prstGeom>
          <a:noFill/>
          <a:ln w="25400" cap="flat" cmpd="sng" algn="ctr">
            <a:solidFill>
              <a:schemeClr val="tx1"/>
            </a:solidFill>
            <a:prstDash val="solid"/>
            <a:round/>
            <a:headEnd type="none" w="med" len="med"/>
            <a:tailEnd type="arrow"/>
          </a:ln>
          <a:effectLst/>
        </p:spPr>
      </p:cxnSp>
      <p:cxnSp>
        <p:nvCxnSpPr>
          <p:cNvPr id="50" name="Straight Arrow Connector 49"/>
          <p:cNvCxnSpPr>
            <a:stCxn id="37" idx="3"/>
          </p:cNvCxnSpPr>
          <p:nvPr/>
        </p:nvCxnSpPr>
        <p:spPr bwMode="auto">
          <a:xfrm flipH="1">
            <a:off x="6560741" y="2097251"/>
            <a:ext cx="262175" cy="562028"/>
          </a:xfrm>
          <a:prstGeom prst="straightConnector1">
            <a:avLst/>
          </a:prstGeom>
          <a:noFill/>
          <a:ln w="25400" cap="flat" cmpd="sng" algn="ctr">
            <a:solidFill>
              <a:schemeClr val="tx1"/>
            </a:solidFill>
            <a:prstDash val="solid"/>
            <a:round/>
            <a:headEnd type="none" w="med" len="med"/>
            <a:tailEnd type="arrow"/>
          </a:ln>
          <a:effectLst/>
        </p:spPr>
      </p:cxnSp>
      <p:sp>
        <p:nvSpPr>
          <p:cNvPr id="5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6927599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“Taking Turns” MAC protocols</a:t>
            </a:r>
          </a:p>
        </p:txBody>
      </p:sp>
      <p:sp>
        <p:nvSpPr>
          <p:cNvPr id="184323" name="Rectangle 3"/>
          <p:cNvSpPr>
            <a:spLocks noGrp="1" noChangeArrowheads="1"/>
          </p:cNvSpPr>
          <p:nvPr>
            <p:ph type="body" idx="1"/>
          </p:nvPr>
        </p:nvSpPr>
        <p:spPr>
          <a:xfrm>
            <a:off x="690563" y="1268760"/>
            <a:ext cx="3460750" cy="4648200"/>
          </a:xfrm>
        </p:spPr>
        <p:txBody>
          <a:bodyPr/>
          <a:lstStyle/>
          <a:p>
            <a:pPr>
              <a:buFont typeface="ZapfDingbats" pitchFamily="82" charset="2"/>
              <a:buNone/>
            </a:pPr>
            <a:r>
              <a:rPr lang="en-US" sz="2400" dirty="0">
                <a:solidFill>
                  <a:srgbClr val="800000"/>
                </a:solidFill>
              </a:rPr>
              <a:t>Polling:</a:t>
            </a:r>
            <a:r>
              <a:rPr lang="en-US" sz="2400" b="1" dirty="0">
                <a:solidFill>
                  <a:srgbClr val="800000"/>
                </a:solidFill>
              </a:rPr>
              <a:t> </a:t>
            </a:r>
            <a:endParaRPr lang="en-US" sz="2400" dirty="0">
              <a:solidFill>
                <a:srgbClr val="800000"/>
              </a:solidFill>
            </a:endParaRPr>
          </a:p>
          <a:p>
            <a:r>
              <a:rPr lang="en-US" sz="2400" dirty="0"/>
              <a:t>master node “invites” slave nodes to transmit in turn</a:t>
            </a:r>
          </a:p>
          <a:p>
            <a:r>
              <a:rPr lang="en-US" sz="2400" dirty="0"/>
              <a:t>typically used with “dumb” slave devices</a:t>
            </a:r>
          </a:p>
          <a:p>
            <a:r>
              <a:rPr lang="en-US" sz="2400" dirty="0"/>
              <a:t>concerns:</a:t>
            </a:r>
          </a:p>
          <a:p>
            <a:pPr lvl="1"/>
            <a:r>
              <a:rPr lang="en-US" sz="2000" dirty="0"/>
              <a:t>polling overhead </a:t>
            </a:r>
          </a:p>
          <a:p>
            <a:pPr lvl="1"/>
            <a:r>
              <a:rPr lang="en-US" sz="2000" dirty="0"/>
              <a:t>latency</a:t>
            </a:r>
          </a:p>
          <a:p>
            <a:pPr lvl="1"/>
            <a:r>
              <a:rPr lang="en-US" sz="2000" dirty="0"/>
              <a:t>single point of failure (master)</a:t>
            </a:r>
            <a:endParaRPr lang="en-US" dirty="0"/>
          </a:p>
        </p:txBody>
      </p:sp>
      <p:graphicFrame>
        <p:nvGraphicFramePr>
          <p:cNvPr id="184327" name="Object 7"/>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934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4"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927725" y="2768600"/>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6076950" y="2982913"/>
            <a:ext cx="8588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2" name="Object 32"/>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934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4" name="Object 3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934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5" name="Line 35"/>
          <p:cNvSpPr>
            <a:spLocks noChangeShapeType="1"/>
          </p:cNvSpPr>
          <p:nvPr/>
        </p:nvSpPr>
        <p:spPr bwMode="auto">
          <a:xfrm>
            <a:off x="5656263" y="3297238"/>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6" name="Object 36"/>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934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7" name="Line 37"/>
          <p:cNvSpPr>
            <a:spLocks noChangeShapeType="1"/>
          </p:cNvSpPr>
          <p:nvPr/>
        </p:nvSpPr>
        <p:spPr bwMode="auto">
          <a:xfrm>
            <a:off x="5384800" y="3825875"/>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8" name="Object 38"/>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9347"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9" name="Line 39"/>
          <p:cNvSpPr>
            <a:spLocks noChangeShapeType="1"/>
          </p:cNvSpPr>
          <p:nvPr/>
        </p:nvSpPr>
        <p:spPr bwMode="auto">
          <a:xfrm>
            <a:off x="5113338" y="4354513"/>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Text Box 40"/>
          <p:cNvSpPr txBox="1">
            <a:spLocks noChangeArrowheads="1"/>
          </p:cNvSpPr>
          <p:nvPr/>
        </p:nvSpPr>
        <p:spPr bwMode="auto">
          <a:xfrm>
            <a:off x="6616700" y="314166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master</a:t>
            </a:r>
          </a:p>
        </p:txBody>
      </p:sp>
      <p:sp>
        <p:nvSpPr>
          <p:cNvPr id="184361" name="Text Box 41"/>
          <p:cNvSpPr txBox="1">
            <a:spLocks noChangeArrowheads="1"/>
          </p:cNvSpPr>
          <p:nvPr/>
        </p:nvSpPr>
        <p:spPr bwMode="auto">
          <a:xfrm>
            <a:off x="4379913" y="4711700"/>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slaves</a:t>
            </a:r>
          </a:p>
        </p:txBody>
      </p:sp>
      <p:grpSp>
        <p:nvGrpSpPr>
          <p:cNvPr id="184364" name="Group 44"/>
          <p:cNvGrpSpPr>
            <a:grpSpLocks/>
          </p:cNvGrpSpPr>
          <p:nvPr/>
        </p:nvGrpSpPr>
        <p:grpSpPr bwMode="auto">
          <a:xfrm>
            <a:off x="6823075" y="2641600"/>
            <a:ext cx="560388" cy="336550"/>
            <a:chOff x="4212" y="2867"/>
            <a:chExt cx="353" cy="212"/>
          </a:xfrm>
        </p:grpSpPr>
        <p:sp>
          <p:nvSpPr>
            <p:cNvPr id="18436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3" name="Text Box 43"/>
            <p:cNvSpPr txBox="1">
              <a:spLocks noChangeArrowheads="1"/>
            </p:cNvSpPr>
            <p:nvPr/>
          </p:nvSpPr>
          <p:spPr bwMode="auto">
            <a:xfrm>
              <a:off x="4227" y="2867"/>
              <a:ext cx="3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poll</a:t>
              </a:r>
            </a:p>
          </p:txBody>
        </p:sp>
      </p:grpSp>
      <p:grpSp>
        <p:nvGrpSpPr>
          <p:cNvPr id="184368" name="Group 48"/>
          <p:cNvGrpSpPr>
            <a:grpSpLocks/>
          </p:cNvGrpSpPr>
          <p:nvPr/>
        </p:nvGrpSpPr>
        <p:grpSpPr bwMode="auto">
          <a:xfrm>
            <a:off x="4872038" y="3563938"/>
            <a:ext cx="608012" cy="336550"/>
            <a:chOff x="4415" y="2367"/>
            <a:chExt cx="383" cy="212"/>
          </a:xfrm>
        </p:grpSpPr>
        <p:sp>
          <p:nvSpPr>
            <p:cNvPr id="184366"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7" name="Text Box 47"/>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grpSp>
        <p:nvGrpSpPr>
          <p:cNvPr id="184369" name="Group 49"/>
          <p:cNvGrpSpPr>
            <a:grpSpLocks/>
          </p:cNvGrpSpPr>
          <p:nvPr/>
        </p:nvGrpSpPr>
        <p:grpSpPr bwMode="auto">
          <a:xfrm>
            <a:off x="5378450" y="2446338"/>
            <a:ext cx="608013" cy="336550"/>
            <a:chOff x="4415" y="2367"/>
            <a:chExt cx="383" cy="212"/>
          </a:xfrm>
        </p:grpSpPr>
        <p:sp>
          <p:nvSpPr>
            <p:cNvPr id="184370"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1" name="Text Box 51"/>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sp>
        <p:nvSpPr>
          <p:cNvPr id="30"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60</a:t>
            </a:fld>
            <a:endParaRPr lang="en-US" dirty="0"/>
          </a:p>
        </p:txBody>
      </p:sp>
    </p:spTree>
    <p:extLst>
      <p:ext uri="{BB962C8B-B14F-4D97-AF65-F5344CB8AC3E}">
        <p14:creationId xmlns:p14="http://schemas.microsoft.com/office/powerpoint/2010/main" val="66028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184364"/>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184364"/>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84369"/>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184369"/>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36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64"/>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184364"/>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184364"/>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184368"/>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184368"/>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184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a:t>“Taking Turns” MAC protocols</a:t>
            </a:r>
          </a:p>
        </p:txBody>
      </p:sp>
      <p:sp>
        <p:nvSpPr>
          <p:cNvPr id="672772" name="Rectangle 4"/>
          <p:cNvSpPr>
            <a:spLocks noChangeArrowheads="1"/>
          </p:cNvSpPr>
          <p:nvPr/>
        </p:nvSpPr>
        <p:spPr bwMode="auto">
          <a:xfrm>
            <a:off x="457522" y="1268760"/>
            <a:ext cx="37544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2"/>
              </a:buClr>
              <a:buSzPct val="85000"/>
              <a:buFont typeface="ZapfDingbats" pitchFamily="82" charset="2"/>
              <a:buNone/>
            </a:pPr>
            <a:r>
              <a:rPr lang="en-US" sz="2800" b="1" i="0" dirty="0">
                <a:solidFill>
                  <a:srgbClr val="800000"/>
                </a:solidFill>
              </a:rPr>
              <a:t>Token passing:</a:t>
            </a:r>
          </a:p>
          <a:p>
            <a:pPr marL="342900" indent="-342900" algn="l">
              <a:spcBef>
                <a:spcPct val="20000"/>
              </a:spcBef>
              <a:buClr>
                <a:schemeClr val="accent2"/>
              </a:buClr>
              <a:buSzPct val="85000"/>
              <a:buFont typeface="ZapfDingbats" pitchFamily="82" charset="2"/>
              <a:buChar char="r"/>
            </a:pPr>
            <a:r>
              <a:rPr lang="en-US" sz="2400" i="0" dirty="0"/>
              <a:t>control </a:t>
            </a:r>
            <a:r>
              <a:rPr lang="en-US" sz="2400" b="1" i="0" dirty="0"/>
              <a:t>token </a:t>
            </a:r>
            <a:r>
              <a:rPr lang="en-US" sz="2400" i="0" dirty="0"/>
              <a:t>passed from one node to next sequentially.</a:t>
            </a:r>
          </a:p>
          <a:p>
            <a:pPr marL="342900" indent="-342900" algn="l">
              <a:spcBef>
                <a:spcPct val="20000"/>
              </a:spcBef>
              <a:buClr>
                <a:schemeClr val="accent2"/>
              </a:buClr>
              <a:buSzPct val="85000"/>
              <a:buFont typeface="ZapfDingbats" pitchFamily="82" charset="2"/>
              <a:buChar char="r"/>
            </a:pPr>
            <a:r>
              <a:rPr lang="en-US" sz="2400" i="0" dirty="0"/>
              <a:t>token message</a:t>
            </a:r>
          </a:p>
          <a:p>
            <a:pPr marL="342900" indent="-342900" algn="l">
              <a:spcBef>
                <a:spcPct val="20000"/>
              </a:spcBef>
              <a:buClr>
                <a:schemeClr val="accent2"/>
              </a:buClr>
              <a:buSzPct val="85000"/>
              <a:buFont typeface="ZapfDingbats" pitchFamily="82" charset="2"/>
              <a:buChar char="r"/>
            </a:pPr>
            <a:r>
              <a:rPr lang="en-US" sz="2400" i="0" dirty="0"/>
              <a:t>concerns:</a:t>
            </a:r>
          </a:p>
          <a:p>
            <a:pPr marL="742950" lvl="1" indent="-285750" algn="l">
              <a:spcBef>
                <a:spcPct val="20000"/>
              </a:spcBef>
              <a:buClr>
                <a:schemeClr val="accent2"/>
              </a:buClr>
              <a:buSzPct val="75000"/>
              <a:buFont typeface="ZapfDingbats" pitchFamily="82" charset="2"/>
              <a:buChar char="m"/>
            </a:pPr>
            <a:r>
              <a:rPr lang="en-US" sz="2000" i="0" dirty="0"/>
              <a:t>token overhead </a:t>
            </a:r>
          </a:p>
          <a:p>
            <a:pPr marL="742950" lvl="1" indent="-285750" algn="l">
              <a:spcBef>
                <a:spcPct val="20000"/>
              </a:spcBef>
              <a:buClr>
                <a:schemeClr val="accent2"/>
              </a:buClr>
              <a:buSzPct val="75000"/>
              <a:buFont typeface="ZapfDingbats" pitchFamily="82" charset="2"/>
              <a:buChar char="m"/>
            </a:pPr>
            <a:r>
              <a:rPr lang="en-US" sz="2000" i="0" dirty="0"/>
              <a:t>latency</a:t>
            </a:r>
          </a:p>
          <a:p>
            <a:pPr marL="742950" lvl="1" indent="-285750" algn="l">
              <a:spcBef>
                <a:spcPct val="20000"/>
              </a:spcBef>
              <a:buClr>
                <a:schemeClr val="accent2"/>
              </a:buClr>
              <a:buSzPct val="75000"/>
              <a:buFont typeface="ZapfDingbats" pitchFamily="82" charset="2"/>
              <a:buChar char="m"/>
            </a:pPr>
            <a:r>
              <a:rPr lang="en-US" sz="2000" i="0" dirty="0"/>
              <a:t>single point of failure (token)</a:t>
            </a:r>
          </a:p>
          <a:p>
            <a:pPr marL="342900" indent="-342900" algn="l">
              <a:spcBef>
                <a:spcPct val="20000"/>
              </a:spcBef>
              <a:buClr>
                <a:schemeClr val="accent2"/>
              </a:buClr>
              <a:buSzPct val="85000"/>
              <a:buFont typeface="ZapfDingbats" pitchFamily="82" charset="2"/>
              <a:buNone/>
            </a:pPr>
            <a:r>
              <a:rPr lang="en-US" sz="2800" i="0" dirty="0"/>
              <a:t> </a:t>
            </a:r>
          </a:p>
        </p:txBody>
      </p:sp>
      <p:graphicFrame>
        <p:nvGraphicFramePr>
          <p:cNvPr id="672775" name="Object 7"/>
          <p:cNvGraphicFramePr>
            <a:graphicFrameLocks noChangeAspect="1"/>
          </p:cNvGraphicFramePr>
          <p:nvPr>
            <p:extLst>
              <p:ext uri="{D42A27DB-BD31-4B8C-83A1-F6EECF244321}">
                <p14:modId xmlns:p14="http://schemas.microsoft.com/office/powerpoint/2010/main" val="2130710504"/>
              </p:ext>
            </p:extLst>
          </p:nvPr>
        </p:nvGraphicFramePr>
        <p:xfrm>
          <a:off x="6228283" y="1793776"/>
          <a:ext cx="522288" cy="434975"/>
        </p:xfrm>
        <a:graphic>
          <a:graphicData uri="http://schemas.openxmlformats.org/presentationml/2006/ole">
            <mc:AlternateContent xmlns:mc="http://schemas.openxmlformats.org/markup-compatibility/2006">
              <mc:Choice xmlns:v="urn:schemas-microsoft-com:vml" Requires="v">
                <p:oleObj spid="_x0000_s1034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283" y="1793776"/>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76" name="Oval 8"/>
          <p:cNvSpPr>
            <a:spLocks noChangeArrowheads="1"/>
          </p:cNvSpPr>
          <p:nvPr/>
        </p:nvSpPr>
        <p:spPr bwMode="auto">
          <a:xfrm>
            <a:off x="5531371" y="2304951"/>
            <a:ext cx="2046287" cy="2778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2777" name="Object 9"/>
          <p:cNvGraphicFramePr>
            <a:graphicFrameLocks noChangeAspect="1"/>
          </p:cNvGraphicFramePr>
          <p:nvPr>
            <p:extLst>
              <p:ext uri="{D42A27DB-BD31-4B8C-83A1-F6EECF244321}">
                <p14:modId xmlns:p14="http://schemas.microsoft.com/office/powerpoint/2010/main" val="2528281000"/>
              </p:ext>
            </p:extLst>
          </p:nvPr>
        </p:nvGraphicFramePr>
        <p:xfrm>
          <a:off x="6345758" y="5214838"/>
          <a:ext cx="522288" cy="434975"/>
        </p:xfrm>
        <a:graphic>
          <a:graphicData uri="http://schemas.openxmlformats.org/presentationml/2006/ole">
            <mc:AlternateContent xmlns:mc="http://schemas.openxmlformats.org/markup-compatibility/2006">
              <mc:Choice xmlns:v="urn:schemas-microsoft-com:vml" Requires="v">
                <p:oleObj spid="_x0000_s1034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758" y="52148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8" name="Object 10"/>
          <p:cNvGraphicFramePr>
            <a:graphicFrameLocks noChangeAspect="1"/>
          </p:cNvGraphicFramePr>
          <p:nvPr>
            <p:extLst>
              <p:ext uri="{D42A27DB-BD31-4B8C-83A1-F6EECF244321}">
                <p14:modId xmlns:p14="http://schemas.microsoft.com/office/powerpoint/2010/main" val="228151882"/>
              </p:ext>
            </p:extLst>
          </p:nvPr>
        </p:nvGraphicFramePr>
        <p:xfrm>
          <a:off x="4885258" y="3411438"/>
          <a:ext cx="522288" cy="434975"/>
        </p:xfrm>
        <a:graphic>
          <a:graphicData uri="http://schemas.openxmlformats.org/presentationml/2006/ole">
            <mc:AlternateContent xmlns:mc="http://schemas.openxmlformats.org/markup-compatibility/2006">
              <mc:Choice xmlns:v="urn:schemas-microsoft-com:vml" Requires="v">
                <p:oleObj spid="_x0000_s1034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258" y="34114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9" name="Object 11"/>
          <p:cNvGraphicFramePr>
            <a:graphicFrameLocks noChangeAspect="1"/>
          </p:cNvGraphicFramePr>
          <p:nvPr>
            <p:extLst>
              <p:ext uri="{D42A27DB-BD31-4B8C-83A1-F6EECF244321}">
                <p14:modId xmlns:p14="http://schemas.microsoft.com/office/powerpoint/2010/main" val="2715926789"/>
              </p:ext>
            </p:extLst>
          </p:nvPr>
        </p:nvGraphicFramePr>
        <p:xfrm>
          <a:off x="7722121" y="3368576"/>
          <a:ext cx="522287" cy="434975"/>
        </p:xfrm>
        <a:graphic>
          <a:graphicData uri="http://schemas.openxmlformats.org/presentationml/2006/ole">
            <mc:AlternateContent xmlns:mc="http://schemas.openxmlformats.org/markup-compatibility/2006">
              <mc:Choice xmlns:v="urn:schemas-microsoft-com:vml" Requires="v">
                <p:oleObj spid="_x0000_s1034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121" y="3368576"/>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80" name="Rectangle 12"/>
          <p:cNvSpPr>
            <a:spLocks noChangeArrowheads="1"/>
          </p:cNvSpPr>
          <p:nvPr/>
        </p:nvSpPr>
        <p:spPr bwMode="auto">
          <a:xfrm>
            <a:off x="6375921" y="1412776"/>
            <a:ext cx="274637"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672783" name="Rectangle 15"/>
          <p:cNvSpPr>
            <a:spLocks noChangeArrowheads="1"/>
          </p:cNvSpPr>
          <p:nvPr/>
        </p:nvSpPr>
        <p:spPr bwMode="auto">
          <a:xfrm>
            <a:off x="6120333" y="5695851"/>
            <a:ext cx="811213" cy="3206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data</a:t>
            </a:r>
          </a:p>
        </p:txBody>
      </p:sp>
      <p:sp>
        <p:nvSpPr>
          <p:cNvPr id="672784" name="Text Box 16"/>
          <p:cNvSpPr txBox="1">
            <a:spLocks noChangeArrowheads="1"/>
          </p:cNvSpPr>
          <p:nvPr/>
        </p:nvSpPr>
        <p:spPr bwMode="auto">
          <a:xfrm>
            <a:off x="4427984" y="2636912"/>
            <a:ext cx="105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(nothing</a:t>
            </a:r>
          </a:p>
          <a:p>
            <a:r>
              <a:rPr lang="en-US" i="0" dirty="0"/>
              <a:t>to send)</a:t>
            </a:r>
          </a:p>
        </p:txBody>
      </p:sp>
      <p:sp>
        <p:nvSpPr>
          <p:cNvPr id="672785" name="Rectangle 17"/>
          <p:cNvSpPr>
            <a:spLocks noChangeArrowheads="1"/>
          </p:cNvSpPr>
          <p:nvPr/>
        </p:nvSpPr>
        <p:spPr bwMode="auto">
          <a:xfrm>
            <a:off x="5009083" y="3430488"/>
            <a:ext cx="274638"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17"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Tree>
    <p:extLst>
      <p:ext uri="{BB962C8B-B14F-4D97-AF65-F5344CB8AC3E}">
        <p14:creationId xmlns:p14="http://schemas.microsoft.com/office/powerpoint/2010/main" val="327694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Summary</a:t>
            </a:r>
            <a:endParaRPr lang="en-US" dirty="0"/>
          </a:p>
        </p:txBody>
      </p:sp>
      <p:sp>
        <p:nvSpPr>
          <p:cNvPr id="3" name="Content Placeholder 2"/>
          <p:cNvSpPr>
            <a:spLocks noGrp="1"/>
          </p:cNvSpPr>
          <p:nvPr>
            <p:ph idx="1"/>
          </p:nvPr>
        </p:nvSpPr>
        <p:spPr>
          <a:xfrm>
            <a:off x="457200" y="1004664"/>
            <a:ext cx="8229600" cy="4800600"/>
          </a:xfrm>
        </p:spPr>
        <p:txBody>
          <a:bodyPr/>
          <a:lstStyle/>
          <a:p>
            <a:r>
              <a:rPr lang="en-US" dirty="0" smtClean="0"/>
              <a:t>Channel Allocation Problem</a:t>
            </a:r>
          </a:p>
          <a:p>
            <a:r>
              <a:rPr lang="en-US" dirty="0" smtClean="0">
                <a:solidFill>
                  <a:srgbClr val="800000"/>
                </a:solidFill>
              </a:rPr>
              <a:t>Relative Propagation Time</a:t>
            </a:r>
          </a:p>
          <a:p>
            <a:r>
              <a:rPr lang="en-US" dirty="0" smtClean="0">
                <a:solidFill>
                  <a:srgbClr val="800000"/>
                </a:solidFill>
              </a:rPr>
              <a:t>LAN Utilization Upper Bo</a:t>
            </a:r>
            <a:r>
              <a:rPr lang="en-US" dirty="0" smtClean="0"/>
              <a:t>und</a:t>
            </a:r>
          </a:p>
          <a:p>
            <a:r>
              <a:rPr lang="en-US" dirty="0" smtClean="0"/>
              <a:t>Multiple Access Protocols</a:t>
            </a:r>
          </a:p>
          <a:p>
            <a:pPr lvl="1"/>
            <a:r>
              <a:rPr lang="en-US" dirty="0" smtClean="0"/>
              <a:t>TDMA, FDMA</a:t>
            </a:r>
          </a:p>
          <a:p>
            <a:pPr lvl="1"/>
            <a:r>
              <a:rPr lang="en-US" dirty="0" smtClean="0">
                <a:solidFill>
                  <a:srgbClr val="800000"/>
                </a:solidFill>
              </a:rPr>
              <a:t>Aloha, Slotted Aloha</a:t>
            </a:r>
          </a:p>
          <a:p>
            <a:pPr lvl="1"/>
            <a:r>
              <a:rPr lang="en-US" dirty="0" smtClean="0">
                <a:solidFill>
                  <a:srgbClr val="800000"/>
                </a:solidFill>
              </a:rPr>
              <a:t>CSMA (non-persistent, 1-persistent,</a:t>
            </a:r>
          </a:p>
          <a:p>
            <a:pPr marL="457200" lvl="1" indent="0">
              <a:buNone/>
            </a:pPr>
            <a:r>
              <a:rPr lang="en-US" dirty="0">
                <a:solidFill>
                  <a:srgbClr val="800000"/>
                </a:solidFill>
              </a:rPr>
              <a:t> </a:t>
            </a:r>
            <a:r>
              <a:rPr lang="en-US" dirty="0" smtClean="0">
                <a:solidFill>
                  <a:srgbClr val="800000"/>
                </a:solidFill>
              </a:rPr>
              <a:t> p-persistent), CSMA/CD</a:t>
            </a:r>
          </a:p>
          <a:p>
            <a:pPr lvl="1"/>
            <a:r>
              <a:rPr lang="en-US" dirty="0" smtClean="0"/>
              <a:t>Token Passing</a:t>
            </a:r>
          </a:p>
          <a:p>
            <a:pPr lvl="1"/>
            <a:r>
              <a:rPr lang="en-US" dirty="0" smtClean="0"/>
              <a:t>Performance Results</a:t>
            </a:r>
          </a:p>
          <a:p>
            <a:endParaRPr lang="en-US" dirty="0" smtClean="0"/>
          </a:p>
          <a:p>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Tree>
    <p:extLst>
      <p:ext uri="{BB962C8B-B14F-4D97-AF65-F5344CB8AC3E}">
        <p14:creationId xmlns:p14="http://schemas.microsoft.com/office/powerpoint/2010/main" val="236108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defRPr/>
            </a:pPr>
            <a:r>
              <a:rPr lang="en-US" sz="4000" dirty="0" smtClean="0"/>
              <a:t>Static Channel Allocation Problem</a:t>
            </a:r>
          </a:p>
        </p:txBody>
      </p:sp>
      <p:sp>
        <p:nvSpPr>
          <p:cNvPr id="13317" name="Rectangle 1027"/>
          <p:cNvSpPr>
            <a:spLocks noGrp="1" noChangeArrowheads="1"/>
          </p:cNvSpPr>
          <p:nvPr>
            <p:ph type="body" idx="1"/>
          </p:nvPr>
        </p:nvSpPr>
        <p:spPr>
          <a:xfrm>
            <a:off x="685800" y="1196752"/>
            <a:ext cx="7772400" cy="4114800"/>
          </a:xfrm>
        </p:spPr>
        <p:txBody>
          <a:bodyPr/>
          <a:lstStyle/>
          <a:p>
            <a:pPr eaLnBrk="1" hangingPunct="1">
              <a:lnSpc>
                <a:spcPct val="90000"/>
              </a:lnSpc>
              <a:buFontTx/>
              <a:buNone/>
            </a:pPr>
            <a:r>
              <a:rPr lang="en-US" dirty="0" smtClean="0"/>
              <a:t>The history of </a:t>
            </a:r>
            <a:r>
              <a:rPr lang="en-US" dirty="0" smtClean="0">
                <a:solidFill>
                  <a:srgbClr val="800000"/>
                </a:solidFill>
              </a:rPr>
              <a:t>broadcast networks </a:t>
            </a:r>
            <a:r>
              <a:rPr lang="en-US" dirty="0" smtClean="0"/>
              <a:t>includes satellite and packet radio networks.</a:t>
            </a:r>
          </a:p>
          <a:p>
            <a:pPr eaLnBrk="1" hangingPunct="1">
              <a:lnSpc>
                <a:spcPct val="90000"/>
              </a:lnSpc>
              <a:buFontTx/>
              <a:buNone/>
            </a:pPr>
            <a:r>
              <a:rPr lang="en-US" dirty="0" smtClean="0"/>
              <a:t>Let us view a </a:t>
            </a:r>
            <a:r>
              <a:rPr lang="en-US" dirty="0" smtClean="0">
                <a:solidFill>
                  <a:srgbClr val="FF0000"/>
                </a:solidFill>
              </a:rPr>
              <a:t>satellite </a:t>
            </a:r>
            <a:r>
              <a:rPr lang="en-US" dirty="0" smtClean="0"/>
              <a:t>as a </a:t>
            </a:r>
            <a:r>
              <a:rPr lang="en-US" dirty="0" smtClean="0">
                <a:solidFill>
                  <a:srgbClr val="006600"/>
                </a:solidFill>
                <a:latin typeface="Comic Sans MS" pitchFamily="66" charset="0"/>
              </a:rPr>
              <a:t>repeater</a:t>
            </a:r>
            <a:r>
              <a:rPr lang="en-US" dirty="0" smtClean="0"/>
              <a:t> amplifying and rebroadcasting everything that comes in.</a:t>
            </a:r>
          </a:p>
          <a:p>
            <a:pPr eaLnBrk="1" hangingPunct="1">
              <a:lnSpc>
                <a:spcPct val="90000"/>
              </a:lnSpc>
              <a:buFontTx/>
              <a:buNone/>
            </a:pPr>
            <a:r>
              <a:rPr lang="en-US" dirty="0" smtClean="0"/>
              <a:t>To generalize this problem, consider networks where every frame sent is </a:t>
            </a:r>
            <a:r>
              <a:rPr lang="en-US" i="1" dirty="0" smtClean="0">
                <a:solidFill>
                  <a:srgbClr val="0033CC"/>
                </a:solidFill>
              </a:rPr>
              <a:t>automatically</a:t>
            </a:r>
            <a:r>
              <a:rPr lang="en-US" dirty="0" smtClean="0"/>
              <a:t> received by every site (node).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400373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Line 1027"/>
          <p:cNvSpPr>
            <a:spLocks noChangeShapeType="1"/>
          </p:cNvSpPr>
          <p:nvPr/>
        </p:nvSpPr>
        <p:spPr bwMode="auto">
          <a:xfrm flipV="1">
            <a:off x="2654300" y="2732261"/>
            <a:ext cx="1193800" cy="110490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6" name="Object 1028"/>
          <p:cNvGraphicFramePr>
            <a:graphicFrameLocks noChangeAspect="1"/>
          </p:cNvGraphicFramePr>
          <p:nvPr>
            <p:extLst>
              <p:ext uri="{D42A27DB-BD31-4B8C-83A1-F6EECF244321}">
                <p14:modId xmlns:p14="http://schemas.microsoft.com/office/powerpoint/2010/main" val="3819035195"/>
              </p:ext>
            </p:extLst>
          </p:nvPr>
        </p:nvGraphicFramePr>
        <p:xfrm>
          <a:off x="3962400" y="2109961"/>
          <a:ext cx="692150" cy="762000"/>
        </p:xfrm>
        <a:graphic>
          <a:graphicData uri="http://schemas.openxmlformats.org/presentationml/2006/ole">
            <mc:AlternateContent xmlns:mc="http://schemas.openxmlformats.org/markup-compatibility/2006">
              <mc:Choice xmlns:v="urn:schemas-microsoft-com:vml" Requires="v">
                <p:oleObj spid="_x0000_s1201" name="Clip" r:id="rId4" imgW="2333520" imgH="2571840" progId="MS_ClipArt_Gallery.2">
                  <p:embed/>
                </p:oleObj>
              </mc:Choice>
              <mc:Fallback>
                <p:oleObj name="Clip" r:id="rId4" imgW="2333520" imgH="2571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109961"/>
                        <a:ext cx="692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9"/>
          <p:cNvGraphicFramePr>
            <a:graphicFrameLocks noChangeAspect="1"/>
          </p:cNvGraphicFramePr>
          <p:nvPr>
            <p:extLst>
              <p:ext uri="{D42A27DB-BD31-4B8C-83A1-F6EECF244321}">
                <p14:modId xmlns:p14="http://schemas.microsoft.com/office/powerpoint/2010/main" val="3003650180"/>
              </p:ext>
            </p:extLst>
          </p:nvPr>
        </p:nvGraphicFramePr>
        <p:xfrm>
          <a:off x="5638800" y="3862561"/>
          <a:ext cx="619125" cy="638175"/>
        </p:xfrm>
        <a:graphic>
          <a:graphicData uri="http://schemas.openxmlformats.org/presentationml/2006/ole">
            <mc:AlternateContent xmlns:mc="http://schemas.openxmlformats.org/markup-compatibility/2006">
              <mc:Choice xmlns:v="urn:schemas-microsoft-com:vml" Requires="v">
                <p:oleObj spid="_x0000_s1202" name="Clip" r:id="rId6" imgW="619200" imgH="638280" progId="MS_ClipArt_Gallery.2">
                  <p:embed/>
                </p:oleObj>
              </mc:Choice>
              <mc:Fallback>
                <p:oleObj name="Clip" r:id="rId6"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8625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030"/>
          <p:cNvGraphicFramePr>
            <a:graphicFrameLocks noChangeAspect="1"/>
          </p:cNvGraphicFramePr>
          <p:nvPr>
            <p:extLst>
              <p:ext uri="{D42A27DB-BD31-4B8C-83A1-F6EECF244321}">
                <p14:modId xmlns:p14="http://schemas.microsoft.com/office/powerpoint/2010/main" val="3290850073"/>
              </p:ext>
            </p:extLst>
          </p:nvPr>
        </p:nvGraphicFramePr>
        <p:xfrm>
          <a:off x="4419600" y="4014961"/>
          <a:ext cx="619125" cy="638175"/>
        </p:xfrm>
        <a:graphic>
          <a:graphicData uri="http://schemas.openxmlformats.org/presentationml/2006/ole">
            <mc:AlternateContent xmlns:mc="http://schemas.openxmlformats.org/markup-compatibility/2006">
              <mc:Choice xmlns:v="urn:schemas-microsoft-com:vml" Requires="v">
                <p:oleObj spid="_x0000_s1203" name="Clip" r:id="rId8" imgW="619200" imgH="638280" progId="MS_ClipArt_Gallery.2">
                  <p:embed/>
                </p:oleObj>
              </mc:Choice>
              <mc:Fallback>
                <p:oleObj name="Clip" r:id="rId8"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031"/>
          <p:cNvGraphicFramePr>
            <a:graphicFrameLocks noChangeAspect="1"/>
          </p:cNvGraphicFramePr>
          <p:nvPr>
            <p:extLst>
              <p:ext uri="{D42A27DB-BD31-4B8C-83A1-F6EECF244321}">
                <p14:modId xmlns:p14="http://schemas.microsoft.com/office/powerpoint/2010/main" val="888428907"/>
              </p:ext>
            </p:extLst>
          </p:nvPr>
        </p:nvGraphicFramePr>
        <p:xfrm>
          <a:off x="2133600" y="4014961"/>
          <a:ext cx="619125" cy="638175"/>
        </p:xfrm>
        <a:graphic>
          <a:graphicData uri="http://schemas.openxmlformats.org/presentationml/2006/ole">
            <mc:AlternateContent xmlns:mc="http://schemas.openxmlformats.org/markup-compatibility/2006">
              <mc:Choice xmlns:v="urn:schemas-microsoft-com:vml" Requires="v">
                <p:oleObj spid="_x0000_s1204" name="Clip" r:id="rId9" imgW="619200" imgH="638280" progId="MS_ClipArt_Gallery.2">
                  <p:embed/>
                </p:oleObj>
              </mc:Choice>
              <mc:Fallback>
                <p:oleObj name="Clip" r:id="rId9"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1032"/>
          <p:cNvGraphicFramePr>
            <a:graphicFrameLocks noChangeAspect="1"/>
          </p:cNvGraphicFramePr>
          <p:nvPr>
            <p:extLst>
              <p:ext uri="{D42A27DB-BD31-4B8C-83A1-F6EECF244321}">
                <p14:modId xmlns:p14="http://schemas.microsoft.com/office/powerpoint/2010/main" val="3347487078"/>
              </p:ext>
            </p:extLst>
          </p:nvPr>
        </p:nvGraphicFramePr>
        <p:xfrm>
          <a:off x="3200400" y="4014961"/>
          <a:ext cx="619125" cy="638175"/>
        </p:xfrm>
        <a:graphic>
          <a:graphicData uri="http://schemas.openxmlformats.org/presentationml/2006/ole">
            <mc:AlternateContent xmlns:mc="http://schemas.openxmlformats.org/markup-compatibility/2006">
              <mc:Choice xmlns:v="urn:schemas-microsoft-com:vml" Requires="v">
                <p:oleObj spid="_x0000_s1205" name="Clip" r:id="rId10" imgW="619200" imgH="638280" progId="MS_ClipArt_Gallery.2">
                  <p:embed/>
                </p:oleObj>
              </mc:Choice>
              <mc:Fallback>
                <p:oleObj name="Clip" r:id="rId10"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1033"/>
          <p:cNvSpPr>
            <a:spLocks noChangeShapeType="1"/>
          </p:cNvSpPr>
          <p:nvPr/>
        </p:nvSpPr>
        <p:spPr bwMode="auto">
          <a:xfrm flipH="1">
            <a:off x="3581400" y="3024361"/>
            <a:ext cx="533400" cy="9144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1034"/>
          <p:cNvSpPr>
            <a:spLocks noChangeShapeType="1"/>
          </p:cNvSpPr>
          <p:nvPr/>
        </p:nvSpPr>
        <p:spPr bwMode="auto">
          <a:xfrm>
            <a:off x="4495800" y="2795761"/>
            <a:ext cx="1219200" cy="10668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035"/>
          <p:cNvSpPr>
            <a:spLocks noChangeShapeType="1"/>
          </p:cNvSpPr>
          <p:nvPr/>
        </p:nvSpPr>
        <p:spPr bwMode="auto">
          <a:xfrm>
            <a:off x="6477000" y="2186161"/>
            <a:ext cx="762000" cy="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8" name="Line 1036"/>
          <p:cNvSpPr>
            <a:spLocks noChangeShapeType="1"/>
          </p:cNvSpPr>
          <p:nvPr/>
        </p:nvSpPr>
        <p:spPr bwMode="auto">
          <a:xfrm>
            <a:off x="6477000" y="2643361"/>
            <a:ext cx="762000" cy="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9" name="Text Box 1037"/>
          <p:cNvSpPr txBox="1">
            <a:spLocks noChangeArrowheads="1"/>
          </p:cNvSpPr>
          <p:nvPr/>
        </p:nvSpPr>
        <p:spPr bwMode="auto">
          <a:xfrm>
            <a:off x="7391400" y="19575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in</a:t>
            </a:r>
            <a:endParaRPr lang="en-US" sz="2000" b="0">
              <a:solidFill>
                <a:schemeClr val="tx1"/>
              </a:solidFill>
            </a:endParaRPr>
          </a:p>
        </p:txBody>
      </p:sp>
      <p:sp>
        <p:nvSpPr>
          <p:cNvPr id="1040" name="Text Box 1038"/>
          <p:cNvSpPr txBox="1">
            <a:spLocks noChangeArrowheads="1"/>
          </p:cNvSpPr>
          <p:nvPr/>
        </p:nvSpPr>
        <p:spPr bwMode="auto">
          <a:xfrm>
            <a:off x="7391400" y="24909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out</a:t>
            </a:r>
            <a:endParaRPr lang="en-US" sz="2000" b="0">
              <a:solidFill>
                <a:schemeClr val="tx1"/>
              </a:solidFill>
            </a:endParaRPr>
          </a:p>
        </p:txBody>
      </p:sp>
      <p:sp>
        <p:nvSpPr>
          <p:cNvPr id="1041" name="Line 1039"/>
          <p:cNvSpPr>
            <a:spLocks noChangeShapeType="1"/>
          </p:cNvSpPr>
          <p:nvPr/>
        </p:nvSpPr>
        <p:spPr bwMode="auto">
          <a:xfrm>
            <a:off x="4313238" y="2824336"/>
            <a:ext cx="228600" cy="12525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040"/>
          <p:cNvSpPr>
            <a:spLocks noChangeShapeType="1"/>
          </p:cNvSpPr>
          <p:nvPr/>
        </p:nvSpPr>
        <p:spPr bwMode="auto">
          <a:xfrm flipH="1">
            <a:off x="2890838" y="2875136"/>
            <a:ext cx="1054100" cy="11001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1026"/>
          <p:cNvSpPr>
            <a:spLocks noGrp="1" noChangeArrowheads="1"/>
          </p:cNvSpPr>
          <p:nvPr>
            <p:ph type="title"/>
          </p:nvPr>
        </p:nvSpPr>
        <p:spPr>
          <a:xfrm>
            <a:off x="203200" y="44624"/>
            <a:ext cx="8785225" cy="936104"/>
          </a:xfrm>
        </p:spPr>
        <p:txBody>
          <a:bodyPr/>
          <a:lstStyle/>
          <a:p>
            <a:pPr eaLnBrk="1" hangingPunct="1">
              <a:defRPr/>
            </a:pPr>
            <a:r>
              <a:rPr lang="en-US" sz="5400" dirty="0" smtClean="0"/>
              <a:t>Satellite Channel</a:t>
            </a:r>
          </a:p>
        </p:txBody>
      </p:sp>
      <p:sp>
        <p:nvSpPr>
          <p:cNvPr id="22"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30509223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27384"/>
            <a:ext cx="9144000" cy="1066800"/>
          </a:xfrm>
        </p:spPr>
        <p:txBody>
          <a:bodyPr/>
          <a:lstStyle/>
          <a:p>
            <a:pPr eaLnBrk="1" hangingPunct="1">
              <a:defRPr/>
            </a:pPr>
            <a:r>
              <a:rPr lang="en-US" sz="4000" dirty="0" smtClean="0"/>
              <a:t>Static Channel Allocation Problem</a:t>
            </a:r>
          </a:p>
        </p:txBody>
      </p:sp>
      <p:sp>
        <p:nvSpPr>
          <p:cNvPr id="14341" name="Rectangle 1027"/>
          <p:cNvSpPr>
            <a:spLocks noGrp="1" noChangeArrowheads="1"/>
          </p:cNvSpPr>
          <p:nvPr>
            <p:ph type="body" idx="1"/>
          </p:nvPr>
        </p:nvSpPr>
        <p:spPr>
          <a:xfrm>
            <a:off x="685800" y="1196752"/>
            <a:ext cx="7772400" cy="1981200"/>
          </a:xfrm>
        </p:spPr>
        <p:txBody>
          <a:bodyPr/>
          <a:lstStyle/>
          <a:p>
            <a:pPr eaLnBrk="1" hangingPunct="1">
              <a:lnSpc>
                <a:spcPct val="90000"/>
              </a:lnSpc>
              <a:buFontTx/>
              <a:buNone/>
            </a:pPr>
            <a:r>
              <a:rPr lang="en-US" dirty="0" smtClean="0"/>
              <a:t>We model this situation as </a:t>
            </a:r>
            <a:r>
              <a:rPr lang="en-US" dirty="0" smtClean="0">
                <a:solidFill>
                  <a:srgbClr val="0033CC"/>
                </a:solidFill>
                <a:effectLst>
                  <a:outerShdw blurRad="38100" dist="38100" dir="2700000" algn="tl">
                    <a:srgbClr val="000000">
                      <a:alpha val="43137"/>
                    </a:srgbClr>
                  </a:outerShdw>
                </a:effectLst>
                <a:latin typeface="Comic Sans MS" pitchFamily="66" charset="0"/>
              </a:rPr>
              <a:t>n</a:t>
            </a:r>
            <a:r>
              <a:rPr lang="en-US" dirty="0" smtClean="0"/>
              <a:t> independent users (one per node), each wanting to communicate with another user and they have no other form of communication. </a:t>
            </a:r>
          </a:p>
        </p:txBody>
      </p:sp>
      <p:sp>
        <p:nvSpPr>
          <p:cNvPr id="14342" name="Rectangle 1028"/>
          <p:cNvSpPr>
            <a:spLocks noChangeArrowheads="1"/>
          </p:cNvSpPr>
          <p:nvPr/>
        </p:nvSpPr>
        <p:spPr bwMode="auto">
          <a:xfrm>
            <a:off x="685800" y="3717925"/>
            <a:ext cx="7696200" cy="2159347"/>
          </a:xfrm>
          <a:prstGeom prst="rect">
            <a:avLst/>
          </a:prstGeom>
          <a:solidFill>
            <a:srgbClr val="CCFFFF"/>
          </a:solidFill>
          <a:ln w="19050">
            <a:solidFill>
              <a:srgbClr val="800000"/>
            </a:solidFill>
            <a:miter lim="800000"/>
            <a:headEnd/>
            <a:tailEnd/>
          </a:ln>
        </p:spPr>
        <p:txBody>
          <a:bodyPr wrap="none" anchor="ctr"/>
          <a:lstStyle/>
          <a:p>
            <a:endParaRPr lang="en-US" sz="2400" dirty="0" smtClean="0">
              <a:solidFill>
                <a:schemeClr val="accent2"/>
              </a:solidFill>
              <a:latin typeface="Comic Sans MS" pitchFamily="66" charset="0"/>
            </a:endParaRPr>
          </a:p>
          <a:p>
            <a:r>
              <a:rPr lang="en-US" sz="2400" b="1" dirty="0" smtClean="0">
                <a:solidFill>
                  <a:srgbClr val="800000"/>
                </a:solidFill>
                <a:latin typeface="Comic Sans MS" pitchFamily="66" charset="0"/>
              </a:rPr>
              <a:t>The </a:t>
            </a:r>
            <a:r>
              <a:rPr lang="en-US" sz="2400" b="1" dirty="0">
                <a:solidFill>
                  <a:srgbClr val="800000"/>
                </a:solidFill>
                <a:latin typeface="Comic Sans MS" pitchFamily="66" charset="0"/>
              </a:rPr>
              <a:t>Channel Allocation Problem</a:t>
            </a:r>
          </a:p>
          <a:p>
            <a:endParaRPr lang="en-US" sz="2400" b="0" dirty="0">
              <a:solidFill>
                <a:schemeClr val="accent2"/>
              </a:solidFill>
            </a:endParaRPr>
          </a:p>
          <a:p>
            <a:r>
              <a:rPr lang="en-US" sz="2400" b="0" dirty="0">
                <a:solidFill>
                  <a:schemeClr val="tx1"/>
                </a:solidFill>
              </a:rPr>
              <a:t>To manage a single broadcast </a:t>
            </a:r>
            <a:r>
              <a:rPr lang="en-US" sz="2400" b="0" dirty="0" smtClean="0">
                <a:solidFill>
                  <a:schemeClr val="tx1"/>
                </a:solidFill>
              </a:rPr>
              <a:t>channel</a:t>
            </a:r>
          </a:p>
          <a:p>
            <a:r>
              <a:rPr lang="en-US" sz="2400" b="0" dirty="0" smtClean="0">
                <a:solidFill>
                  <a:schemeClr val="tx1"/>
                </a:solidFill>
              </a:rPr>
              <a:t>which </a:t>
            </a:r>
            <a:r>
              <a:rPr lang="en-US" sz="2400" b="0" dirty="0">
                <a:solidFill>
                  <a:schemeClr val="tx1"/>
                </a:solidFill>
              </a:rPr>
              <a:t>must be </a:t>
            </a:r>
            <a:r>
              <a:rPr lang="en-US" sz="2400" b="0" dirty="0" smtClean="0">
                <a:solidFill>
                  <a:schemeClr val="tx1"/>
                </a:solidFill>
              </a:rPr>
              <a:t>shared </a:t>
            </a:r>
            <a:r>
              <a:rPr lang="en-US" sz="2400" b="1" dirty="0" smtClean="0">
                <a:solidFill>
                  <a:srgbClr val="800000"/>
                </a:solidFill>
              </a:rPr>
              <a:t>efficiently</a:t>
            </a:r>
            <a:r>
              <a:rPr lang="en-US" sz="2400" b="0" i="1" dirty="0" smtClean="0">
                <a:solidFill>
                  <a:schemeClr val="accent2"/>
                </a:solidFill>
              </a:rPr>
              <a:t> </a:t>
            </a:r>
            <a:r>
              <a:rPr lang="en-US" sz="2400" b="0" dirty="0">
                <a:solidFill>
                  <a:schemeClr val="tx1"/>
                </a:solidFill>
              </a:rPr>
              <a:t>and </a:t>
            </a:r>
            <a:r>
              <a:rPr lang="en-US" sz="2400" b="1" dirty="0" smtClean="0">
                <a:solidFill>
                  <a:srgbClr val="800000"/>
                </a:solidFill>
              </a:rPr>
              <a:t>fairly</a:t>
            </a:r>
            <a:endParaRPr lang="en-US" b="1" dirty="0" smtClean="0">
              <a:solidFill>
                <a:srgbClr val="800000"/>
              </a:solidFill>
            </a:endParaRPr>
          </a:p>
          <a:p>
            <a:r>
              <a:rPr lang="en-US" sz="2400" b="0" dirty="0" smtClean="0">
                <a:solidFill>
                  <a:schemeClr val="tx1"/>
                </a:solidFill>
              </a:rPr>
              <a:t>among</a:t>
            </a:r>
            <a:r>
              <a:rPr lang="en-US" sz="2400" b="1" dirty="0" smtClean="0">
                <a:solidFill>
                  <a:schemeClr val="tx1"/>
                </a:solidFill>
                <a:effectLst>
                  <a:outerShdw blurRad="38100" dist="38100" dir="2700000" algn="tl">
                    <a:srgbClr val="000000">
                      <a:alpha val="43137"/>
                    </a:srgbClr>
                  </a:outerShdw>
                </a:effectLst>
              </a:rPr>
              <a:t> </a:t>
            </a:r>
            <a:r>
              <a:rPr lang="en-US" sz="2800" b="1" dirty="0">
                <a:solidFill>
                  <a:srgbClr val="0033CC"/>
                </a:solidFill>
                <a:effectLst>
                  <a:outerShdw blurRad="38100" dist="38100" dir="2700000" algn="tl">
                    <a:srgbClr val="000000">
                      <a:alpha val="43137"/>
                    </a:srgbClr>
                  </a:outerShdw>
                </a:effectLst>
              </a:rPr>
              <a:t>n</a:t>
            </a:r>
            <a:r>
              <a:rPr lang="en-US" sz="2400" b="1" dirty="0">
                <a:solidFill>
                  <a:srgbClr val="000066"/>
                </a:solidFill>
                <a:effectLst>
                  <a:outerShdw blurRad="38100" dist="38100" dir="2700000" algn="tl">
                    <a:srgbClr val="000000">
                      <a:alpha val="43137"/>
                    </a:srgbClr>
                  </a:outerShdw>
                </a:effectLst>
              </a:rPr>
              <a:t> </a:t>
            </a:r>
            <a:r>
              <a:rPr lang="en-US" sz="2400" b="0" dirty="0">
                <a:solidFill>
                  <a:schemeClr val="tx1"/>
                </a:solidFill>
              </a:rPr>
              <a:t>uncoordinated users.</a:t>
            </a:r>
            <a:endParaRPr lang="en-US" sz="2400" b="0" i="1" dirty="0">
              <a:solidFill>
                <a:schemeClr val="accent2"/>
              </a:solidFill>
            </a:endParaRPr>
          </a:p>
          <a:p>
            <a:endParaRPr lang="en-US" sz="2400" b="0" dirty="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1019701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3134</TotalTime>
  <Words>2689</Words>
  <Application>Microsoft Office PowerPoint</Application>
  <PresentationFormat>On-screen Show (4:3)</PresentationFormat>
  <Paragraphs>718</Paragraphs>
  <Slides>62</Slides>
  <Notes>25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67" baseType="lpstr">
      <vt:lpstr>Revised_Master</vt:lpstr>
      <vt:lpstr>Clip</vt:lpstr>
      <vt:lpstr>Chart</vt:lpstr>
      <vt:lpstr>Equation</vt:lpstr>
      <vt:lpstr>Worksheet</vt:lpstr>
      <vt:lpstr>   LANs Local Area Networks focused on the  Media Access Control (MAC) Sub Layer    </vt:lpstr>
      <vt:lpstr>LANs Outline</vt:lpstr>
      <vt:lpstr>Local Area Networks</vt:lpstr>
      <vt:lpstr>Data Link Sub Layers</vt:lpstr>
      <vt:lpstr>Media Access Control (MAC) </vt:lpstr>
      <vt:lpstr>Channel Access Abstraction</vt:lpstr>
      <vt:lpstr>Static Channel Allocation Problem</vt:lpstr>
      <vt:lpstr>Satellite Channel</vt:lpstr>
      <vt:lpstr>Static Channel Allocation Problem</vt:lpstr>
      <vt:lpstr>Specific LAN Topologies</vt:lpstr>
      <vt:lpstr>Possible Model Assumptions</vt:lpstr>
      <vt:lpstr>Possible Model Assumptions</vt:lpstr>
      <vt:lpstr>Possible Model Assumptions</vt:lpstr>
      <vt:lpstr>a :: Relative Propagation Time</vt:lpstr>
      <vt:lpstr>Effect of a on Utilization</vt:lpstr>
      <vt:lpstr>Relative Propagation Time</vt:lpstr>
      <vt:lpstr>Upper Bound on Utilization for Shared Media LAN</vt:lpstr>
      <vt:lpstr>Best Case LAN Utilization</vt:lpstr>
      <vt:lpstr>Worst Case Collision Scenario</vt:lpstr>
      <vt:lpstr>LAN Design Performance Issues</vt:lpstr>
      <vt:lpstr> Typical Frame Delay versus Throughput Performance </vt:lpstr>
      <vt:lpstr>Delay-Throughput Performance Dependence on a </vt:lpstr>
      <vt:lpstr>Multiple Access Protocols</vt:lpstr>
      <vt:lpstr>Multiple Access Links and Protocols</vt:lpstr>
      <vt:lpstr>Multiple Access Protocols</vt:lpstr>
      <vt:lpstr>MAC Protocols Taxonomy</vt:lpstr>
      <vt:lpstr>Channel Partitioning MAC Protocols: TDMA</vt:lpstr>
      <vt:lpstr>Channel Partitioning MAC Protocols: FDMA</vt:lpstr>
      <vt:lpstr>Random Access Protocols</vt:lpstr>
      <vt:lpstr>Historic LAN Performance Notation</vt:lpstr>
      <vt:lpstr>Normalizing Throughput (S) [assuming one packet = one frame]</vt:lpstr>
      <vt:lpstr>PowerPoint Presentation</vt:lpstr>
      <vt:lpstr>ALOHA</vt:lpstr>
      <vt:lpstr> ALOHA </vt:lpstr>
      <vt:lpstr> ALOHA Retransmissions </vt:lpstr>
      <vt:lpstr>PowerPoint Presentation</vt:lpstr>
      <vt:lpstr>Slotted ALOHA (Roberts 1972)</vt:lpstr>
      <vt:lpstr>Slotted ALOHA</vt:lpstr>
      <vt:lpstr>PowerPoint Presentation</vt:lpstr>
      <vt:lpstr>PowerPoint Presentation</vt:lpstr>
      <vt:lpstr>Carrier Sense with Multiple Access (CSMA)</vt:lpstr>
      <vt:lpstr>1-persistent CSMA Transmission Strategy </vt:lpstr>
      <vt:lpstr>nonpersistent CSMA Transmission Strategy</vt:lpstr>
      <vt:lpstr>p - persistent CSMA Transmission Strategy</vt:lpstr>
      <vt:lpstr>P – Persistent CSMA details</vt:lpstr>
      <vt:lpstr>CSMA Collisions</vt:lpstr>
      <vt:lpstr>CSMA Persistence Summary</vt:lpstr>
      <vt:lpstr>CSMA Collisions</vt:lpstr>
      <vt:lpstr>Persistent and Non-persistent CSMA</vt:lpstr>
      <vt:lpstr>PowerPoint Presentation</vt:lpstr>
      <vt:lpstr>PowerPoint Presentation</vt:lpstr>
      <vt:lpstr>CSMA/CD (Collision Detection)</vt:lpstr>
      <vt:lpstr>CSMA/Collision Detection</vt:lpstr>
      <vt:lpstr>CSMA/CD CSMA with Collision Detection</vt:lpstr>
      <vt:lpstr>CSMA vs CSMA/CD</vt:lpstr>
      <vt:lpstr>CSMA/CD</vt:lpstr>
      <vt:lpstr>PowerPoint Presentation</vt:lpstr>
      <vt:lpstr>PowerPoint Presentation</vt:lpstr>
      <vt:lpstr>“Taking Turns” MAC protocols</vt:lpstr>
      <vt:lpstr>“Taking Turns” MAC protocols</vt:lpstr>
      <vt:lpstr>“Taking Turns” MAC protocols</vt:lpstr>
      <vt:lpstr>LANS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168</cp:revision>
  <dcterms:created xsi:type="dcterms:W3CDTF">2004-01-21T20:05:10Z</dcterms:created>
  <dcterms:modified xsi:type="dcterms:W3CDTF">2013-02-05T13:50:23Z</dcterms:modified>
</cp:coreProperties>
</file>