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0"/>
  </p:notesMasterIdLst>
  <p:handoutMasterIdLst>
    <p:handoutMasterId r:id="rId41"/>
  </p:handoutMasterIdLst>
  <p:sldIdLst>
    <p:sldId id="256" r:id="rId2"/>
    <p:sldId id="368" r:id="rId3"/>
    <p:sldId id="369" r:id="rId4"/>
    <p:sldId id="370" r:id="rId5"/>
    <p:sldId id="396"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98" r:id="rId24"/>
    <p:sldId id="389" r:id="rId25"/>
    <p:sldId id="390" r:id="rId26"/>
    <p:sldId id="399" r:id="rId27"/>
    <p:sldId id="400" r:id="rId28"/>
    <p:sldId id="401" r:id="rId29"/>
    <p:sldId id="402" r:id="rId30"/>
    <p:sldId id="403" r:id="rId31"/>
    <p:sldId id="404" r:id="rId32"/>
    <p:sldId id="405" r:id="rId33"/>
    <p:sldId id="406" r:id="rId34"/>
    <p:sldId id="391" r:id="rId35"/>
    <p:sldId id="392" r:id="rId36"/>
    <p:sldId id="393" r:id="rId37"/>
    <p:sldId id="394" r:id="rId38"/>
    <p:sldId id="397" r:id="rId39"/>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FF6600"/>
    <a:srgbClr val="990033"/>
    <a:srgbClr val="003366"/>
    <a:srgbClr val="CC00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71" d="100"/>
          <a:sy n="71" d="100"/>
        </p:scale>
        <p:origin x="-114" y="-246"/>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8.xml"/><Relationship Id="rId1" Type="http://schemas.openxmlformats.org/officeDocument/2006/relationships/slide" Target="slides/slide15.xml"/><Relationship Id="rId4"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9.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4/8/2011</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4/8/2011</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5</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56994-B72B-48F7-AD08-4C5CB4246F18}" type="slidenum">
              <a:rPr lang="en-US"/>
              <a:pPr/>
              <a:t>27</a:t>
            </a:fld>
            <a:endParaRPr lang="en-US"/>
          </a:p>
        </p:txBody>
      </p:sp>
      <p:sp>
        <p:nvSpPr>
          <p:cNvPr id="679938" name="Rectangle 2"/>
          <p:cNvSpPr>
            <a:spLocks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674DD-0B15-412F-996E-AAEB196001E5}" type="slidenum">
              <a:rPr lang="en-US"/>
              <a:pPr/>
              <a:t>28</a:t>
            </a:fld>
            <a:endParaRPr lang="en-US"/>
          </a:p>
        </p:txBody>
      </p:sp>
      <p:sp>
        <p:nvSpPr>
          <p:cNvPr id="684034" name="Rectangle 2"/>
          <p:cNvSpPr>
            <a:spLocks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18A6D-B12B-4EB3-8902-742FEFC4B2B3}" type="slidenum">
              <a:rPr lang="en-US"/>
              <a:pPr/>
              <a:t>29</a:t>
            </a:fld>
            <a:endParaRPr lang="en-US"/>
          </a:p>
        </p:txBody>
      </p:sp>
      <p:sp>
        <p:nvSpPr>
          <p:cNvPr id="618498" name="Rectangle 2"/>
          <p:cNvSpPr>
            <a:spLocks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DA1F9-8303-443D-B437-324E7CA10F1B}" type="slidenum">
              <a:rPr lang="en-US"/>
              <a:pPr/>
              <a:t>30</a:t>
            </a:fld>
            <a:endParaRPr lang="en-US"/>
          </a:p>
        </p:txBody>
      </p:sp>
      <p:sp>
        <p:nvSpPr>
          <p:cNvPr id="619522" name="Rectangle 2"/>
          <p:cNvSpPr>
            <a:spLocks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8AFEE-F772-42AE-8957-48DA24106F95}" type="slidenum">
              <a:rPr lang="en-US"/>
              <a:pPr/>
              <a:t>31</a:t>
            </a:fld>
            <a:endParaRPr lang="en-US"/>
          </a:p>
        </p:txBody>
      </p:sp>
      <p:sp>
        <p:nvSpPr>
          <p:cNvPr id="686082" name="Rectangle 2"/>
          <p:cNvSpPr>
            <a:spLocks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EB1D5-0ADA-43EA-807C-848F3ACC9C14}" type="slidenum">
              <a:rPr lang="en-US"/>
              <a:pPr/>
              <a:t>32</a:t>
            </a:fld>
            <a:endParaRPr lang="en-US"/>
          </a:p>
        </p:txBody>
      </p:sp>
      <p:sp>
        <p:nvSpPr>
          <p:cNvPr id="681986" name="Rectangle 2"/>
          <p:cNvSpPr>
            <a:spLocks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BED47-3AA1-435A-9B5B-CA36347452B3}" type="slidenum">
              <a:rPr lang="en-US"/>
              <a:pPr/>
              <a:t>33</a:t>
            </a:fld>
            <a:endParaRPr lang="en-US"/>
          </a:p>
        </p:txBody>
      </p:sp>
      <p:sp>
        <p:nvSpPr>
          <p:cNvPr id="620546" name="Rectangle 2"/>
          <p:cNvSpPr>
            <a:spLocks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E2A52D-37EC-4A00-BB72-C17DA46AFFB4}" type="slidenum">
              <a:rPr lang="en-US" sz="1200">
                <a:solidFill>
                  <a:schemeClr val="tx1"/>
                </a:solidFill>
                <a:latin typeface="Times New Roman" pitchFamily="18" charset="0"/>
              </a:rPr>
              <a:pPr eaLnBrk="1" hangingPunct="1"/>
              <a:t>37</a:t>
            </a:fld>
            <a:endParaRPr lang="en-US" sz="120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xfrm>
            <a:off x="1189038" y="684213"/>
            <a:ext cx="4645025" cy="3482975"/>
          </a:xfrm>
          <a:ln w="12700"/>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41C4C4-58F1-4C29-8CDB-4AFFC2A700A0}" type="slidenum">
              <a:rPr lang="en-US" sz="1200">
                <a:solidFill>
                  <a:schemeClr val="tx1"/>
                </a:solidFill>
                <a:latin typeface="Times New Roman" pitchFamily="18" charset="0"/>
              </a:rPr>
              <a:pPr eaLnBrk="1" hangingPunct="1"/>
              <a:t>6</a:t>
            </a:fld>
            <a:endParaRPr lang="en-US" sz="1200">
              <a:solidFill>
                <a:schemeClr val="tx1"/>
              </a:solidFill>
              <a:latin typeface="Times New Roman" pitchFamily="18" charset="0"/>
            </a:endParaRPr>
          </a:p>
        </p:txBody>
      </p:sp>
      <p:sp>
        <p:nvSpPr>
          <p:cNvPr id="317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28AC4DA-0081-4CEF-AF3D-82742DDEC31F}" type="slidenum">
              <a:rPr lang="en-US" sz="1200">
                <a:solidFill>
                  <a:schemeClr val="tx1"/>
                </a:solidFill>
                <a:latin typeface="Times New Roman" pitchFamily="18" charset="0"/>
              </a:rPr>
              <a:pPr eaLnBrk="1" hangingPunct="1"/>
              <a:t>9</a:t>
            </a:fld>
            <a:endParaRPr lang="en-US" sz="1200">
              <a:solidFill>
                <a:schemeClr val="tx1"/>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7EAD63F2-61E2-4D27-9C88-E4C8FB0EE25B}" type="slidenum">
              <a:rPr lang="en-US" sz="1200">
                <a:solidFill>
                  <a:schemeClr val="tx1"/>
                </a:solidFill>
                <a:latin typeface="Times New Roman" pitchFamily="18" charset="0"/>
              </a:rPr>
              <a:pPr eaLnBrk="1" hangingPunct="1"/>
              <a:t>10</a:t>
            </a:fld>
            <a:endParaRPr lang="en-US" sz="120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B76B869E-3E59-4A4B-8302-072C87FFEE13}" type="slidenum">
              <a:rPr lang="en-US" sz="1200">
                <a:solidFill>
                  <a:schemeClr val="tx1"/>
                </a:solidFill>
                <a:latin typeface="Times New Roman" pitchFamily="18" charset="0"/>
              </a:rPr>
              <a:pPr eaLnBrk="1" hangingPunct="1"/>
              <a:t>11</a:t>
            </a:fld>
            <a:endParaRPr lang="en-US" sz="1200">
              <a:solidFill>
                <a:schemeClr val="tx1"/>
              </a:solidFill>
              <a:latin typeface="Times New Roman" pitchFamily="18" charset="0"/>
            </a:endParaRPr>
          </a:p>
        </p:txBody>
      </p:sp>
      <p:sp>
        <p:nvSpPr>
          <p:cNvPr id="3481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A2962902-A3A3-4F6C-9375-7F216B866987}" type="slidenum">
              <a:rPr lang="en-US" sz="1200">
                <a:solidFill>
                  <a:schemeClr val="tx1"/>
                </a:solidFill>
                <a:latin typeface="Times New Roman" pitchFamily="18" charset="0"/>
              </a:rPr>
              <a:pPr eaLnBrk="1" hangingPunct="1"/>
              <a:t>17</a:t>
            </a:fld>
            <a:endParaRPr lang="en-US" sz="120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FB0A3A6C-29F6-4B30-ACD1-B346ACCD5E00}" type="slidenum">
              <a:rPr lang="en-US" sz="1200">
                <a:solidFill>
                  <a:schemeClr val="tx1"/>
                </a:solidFill>
                <a:latin typeface="Times New Roman" pitchFamily="18" charset="0"/>
              </a:rPr>
              <a:pPr eaLnBrk="1" hangingPunct="1"/>
              <a:t>22</a:t>
            </a:fld>
            <a:endParaRPr lang="en-US" sz="120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E321478-8CCD-3D48-9D5A-A37B2B71D82F}" type="slidenum">
              <a:rPr lang="en-US"/>
              <a:pPr/>
              <a:t>23</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New Roman" pitchFamily="32" charset="0"/>
              </a:rPr>
              <a:t>The IEEE 802.3 committee has defined a number of alternative physical configurations. This is both good and bad. On the good side, the standard has been responsive to evolving technology. On the bad side, the customer, not to mention the potential vendor, is faced with a bewildering array of options. However, the committee has been at pains to ensure that the various options can be easily integrated into a configuration that satisfies a variety of needs. Thus, the user that has a complex set of requirements may find the flexibility and variety of the 802.3 standard to be an asset.</a:t>
            </a:r>
          </a:p>
          <a:p>
            <a:r>
              <a:rPr lang="en-US" dirty="0">
                <a:latin typeface="Times New Roman" pitchFamily="32" charset="0"/>
              </a:rPr>
              <a:t>	To distinguish the various implementations that are available, the committee has developed a concise notation:</a:t>
            </a:r>
          </a:p>
          <a:p>
            <a:r>
              <a:rPr lang="en-US" dirty="0">
                <a:latin typeface="Times New Roman" pitchFamily="32" charset="0"/>
              </a:rPr>
              <a:t> </a:t>
            </a:r>
          </a:p>
          <a:p>
            <a:r>
              <a:rPr lang="en-US" dirty="0">
                <a:latin typeface="Times New Roman" pitchFamily="32" charset="0"/>
              </a:rPr>
              <a:t>&lt;data rate in Mbps&gt; &lt;signaling method&gt;&lt;maximum segment length in hundreds of meters&gt;</a:t>
            </a:r>
          </a:p>
          <a:p>
            <a:r>
              <a:rPr lang="en-US" dirty="0">
                <a:latin typeface="Times New Roman" pitchFamily="32" charset="0"/>
              </a:rPr>
              <a:t> </a:t>
            </a:r>
          </a:p>
          <a:p>
            <a:r>
              <a:rPr lang="en-US" dirty="0">
                <a:latin typeface="Times New Roman" pitchFamily="32" charset="0"/>
              </a:rPr>
              <a:t>The defined alternatives for 10-Mbps are:</a:t>
            </a:r>
          </a:p>
          <a:p>
            <a:r>
              <a:rPr lang="en-US" dirty="0">
                <a:latin typeface="Times New Roman" pitchFamily="32" charset="0"/>
              </a:rPr>
              <a:t>	</a:t>
            </a:r>
          </a:p>
          <a:p>
            <a:r>
              <a:rPr lang="en-US" b="1" dirty="0">
                <a:latin typeface="Times New Roman" pitchFamily="32" charset="0"/>
              </a:rPr>
              <a:t>10BASE5:</a:t>
            </a:r>
            <a:r>
              <a:rPr lang="en-US" dirty="0">
                <a:latin typeface="Times New Roman" pitchFamily="32" charset="0"/>
              </a:rPr>
              <a:t> Specifies the use of 50-ohm coaxial cable and Manchester digital signaling. The maximum length of a cable segment is set at 500 meters. The length of the network can be extended by the use of repeaters. A repeater is transparent to the MAC level; as it does no buffering, it does not isolate one segment from another. So, for example, if two stations on different segments attempt to transmit at the same time, their transmissions will collide. To avoid looping, only one path of segments and repeaters is allowed between any two stations. The standard allows a maximum of four repeaters in the path between any two stations, extending the effective length of the medium to 2.5 kilometers.</a:t>
            </a:r>
          </a:p>
          <a:p>
            <a:r>
              <a:rPr lang="en-US" b="1" dirty="0">
                <a:latin typeface="Times New Roman" pitchFamily="32" charset="0"/>
              </a:rPr>
              <a:t>10BASE2</a:t>
            </a:r>
            <a:r>
              <a:rPr lang="en-US" dirty="0">
                <a:latin typeface="Times New Roman" pitchFamily="32" charset="0"/>
              </a:rPr>
              <a:t>: Similar to 10BASE5 but uses a thinner cable, which supports fewer taps over a shorter distance than the 10BASE5 cable. This is a lower-cost alternative to 10BASE5.</a:t>
            </a:r>
          </a:p>
          <a:p>
            <a:r>
              <a:rPr lang="en-US" b="1" dirty="0">
                <a:latin typeface="Times New Roman" pitchFamily="32" charset="0"/>
              </a:rPr>
              <a:t>10BASE-T:</a:t>
            </a:r>
            <a:r>
              <a:rPr lang="en-US" dirty="0">
                <a:latin typeface="Times New Roman" pitchFamily="32" charset="0"/>
              </a:rPr>
              <a:t> Uses unshielded twisted pair in a star-shaped topology. Because of the high data rate and the poor transmission qualities of unshielded twisted pair, the length of a link is limited to 100 meters. As an alternative, an optical fiber link may be used. In this case, the maximum length is 500 m.</a:t>
            </a:r>
          </a:p>
          <a:p>
            <a:r>
              <a:rPr lang="en-US" b="1" dirty="0">
                <a:latin typeface="Times New Roman" pitchFamily="32" charset="0"/>
              </a:rPr>
              <a:t>10BASE-F:</a:t>
            </a:r>
            <a:r>
              <a:rPr lang="en-US" dirty="0">
                <a:latin typeface="Times New Roman" pitchFamily="32" charset="0"/>
              </a:rPr>
              <a:t> Contains three specifications: a passive-star topology for interconnecting stations and repeaters with up to 1 km per segment;</a:t>
            </a:r>
            <a:r>
              <a:rPr lang="en-US" b="1" dirty="0">
                <a:latin typeface="Times New Roman" pitchFamily="32" charset="0"/>
              </a:rPr>
              <a:t> </a:t>
            </a:r>
            <a:r>
              <a:rPr lang="en-US" dirty="0">
                <a:latin typeface="Times New Roman" pitchFamily="32" charset="0"/>
              </a:rPr>
              <a:t>a point-to-point link that can be used to connect stations or repeaters at up to 2 km;  a point-to-point link that can be used to connect repeaters at up to 2 km.</a:t>
            </a:r>
          </a:p>
          <a:p>
            <a:r>
              <a:rPr lang="en-US" b="1" dirty="0">
                <a:latin typeface="Times New Roman" pitchFamily="32" charset="0"/>
              </a:rPr>
              <a:t> </a:t>
            </a:r>
            <a:endParaRPr lang="en-US" dirty="0">
              <a:latin typeface="Times New Roman" pitchFamily="32" charset="0"/>
            </a:endParaRPr>
          </a:p>
          <a:p>
            <a:r>
              <a:rPr lang="en-US" b="1" dirty="0" smtClean="0">
                <a:latin typeface="Times New Roman" pitchFamily="32" charset="0"/>
              </a:rPr>
              <a:t>	</a:t>
            </a:r>
            <a:r>
              <a:rPr lang="en-US" dirty="0" smtClean="0">
                <a:latin typeface="Times New Roman" pitchFamily="32" charset="0"/>
              </a:rPr>
              <a:t>	</a:t>
            </a:r>
            <a:endParaRPr lang="en-US" dirty="0">
              <a:latin typeface="Times New Roman"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53F7D-E14C-41D6-862B-EFA52D5F5528}" type="slidenum">
              <a:rPr lang="en-US"/>
              <a:pPr/>
              <a:t>26</a:t>
            </a:fld>
            <a:endParaRPr lang="en-US"/>
          </a:p>
        </p:txBody>
      </p:sp>
      <p:sp>
        <p:nvSpPr>
          <p:cNvPr id="616450" name="Rectangle 2"/>
          <p:cNvSpPr>
            <a:spLocks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9.wmf"/><Relationship Id="rId12"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0.bin"/><Relationship Id="rId5" Type="http://schemas.openxmlformats.org/officeDocument/2006/relationships/image" Target="../media/image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6.wmf"/><Relationship Id="rId1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Microsoft_Word_97_-_2003_Document1.doc"/></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0.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image" Target="../media/image12.wmf"/><Relationship Id="rId10" Type="http://schemas.openxmlformats.org/officeDocument/2006/relationships/oleObject" Target="../embeddings/oleObject19.bin"/><Relationship Id="rId4" Type="http://schemas.openxmlformats.org/officeDocument/2006/relationships/oleObject" Target="../embeddings/oleObject14.bin"/><Relationship Id="rId9"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1.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image" Target="../media/image12.wmf"/><Relationship Id="rId10" Type="http://schemas.openxmlformats.org/officeDocument/2006/relationships/oleObject" Target="../embeddings/oleObject25.bin"/><Relationship Id="rId4" Type="http://schemas.openxmlformats.org/officeDocument/2006/relationships/oleObject" Target="../embeddings/oleObject20.bin"/><Relationship Id="rId9"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2.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7.bin"/><Relationship Id="rId5" Type="http://schemas.openxmlformats.org/officeDocument/2006/relationships/image" Target="../media/image12.wmf"/><Relationship Id="rId10" Type="http://schemas.openxmlformats.org/officeDocument/2006/relationships/oleObject" Target="../embeddings/oleObject31.bin"/><Relationship Id="rId4" Type="http://schemas.openxmlformats.org/officeDocument/2006/relationships/oleObject" Target="../embeddings/oleObject26.bin"/><Relationship Id="rId9"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4.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5" Type="http://schemas.openxmlformats.org/officeDocument/2006/relationships/image" Target="../media/image12.wmf"/><Relationship Id="rId10" Type="http://schemas.openxmlformats.org/officeDocument/2006/relationships/oleObject" Target="../embeddings/oleObject37.bin"/><Relationship Id="rId4" Type="http://schemas.openxmlformats.org/officeDocument/2006/relationships/oleObject" Target="../embeddings/oleObject32.bin"/><Relationship Id="rId9" Type="http://schemas.openxmlformats.org/officeDocument/2006/relationships/oleObject" Target="../embeddings/oleObject3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6.bin"/><Relationship Id="rId3" Type="http://schemas.openxmlformats.org/officeDocument/2006/relationships/notesSlide" Target="../notesSlides/notesSlide15.xml"/><Relationship Id="rId7" Type="http://schemas.openxmlformats.org/officeDocument/2006/relationships/oleObject" Target="../embeddings/oleObject40.bin"/><Relationship Id="rId12"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11" Type="http://schemas.openxmlformats.org/officeDocument/2006/relationships/oleObject" Target="../embeddings/oleObject44.bin"/><Relationship Id="rId5" Type="http://schemas.openxmlformats.org/officeDocument/2006/relationships/image" Target="../media/image12.wmf"/><Relationship Id="rId10" Type="http://schemas.openxmlformats.org/officeDocument/2006/relationships/oleObject" Target="../embeddings/oleObject43.bin"/><Relationship Id="rId4" Type="http://schemas.openxmlformats.org/officeDocument/2006/relationships/oleObject" Target="../embeddings/oleObject38.bin"/><Relationship Id="rId9"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oleObject" Target="../embeddings/oleObject55.bin"/><Relationship Id="rId3" Type="http://schemas.openxmlformats.org/officeDocument/2006/relationships/notesSlide" Target="../notesSlides/notesSlide16.xml"/><Relationship Id="rId7" Type="http://schemas.openxmlformats.org/officeDocument/2006/relationships/oleObject" Target="../embeddings/oleObject49.bin"/><Relationship Id="rId12"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8.bin"/><Relationship Id="rId11" Type="http://schemas.openxmlformats.org/officeDocument/2006/relationships/oleObject" Target="../embeddings/oleObject53.bin"/><Relationship Id="rId5" Type="http://schemas.openxmlformats.org/officeDocument/2006/relationships/image" Target="../media/image12.wmf"/><Relationship Id="rId10" Type="http://schemas.openxmlformats.org/officeDocument/2006/relationships/oleObject" Target="../embeddings/oleObject52.bin"/><Relationship Id="rId4" Type="http://schemas.openxmlformats.org/officeDocument/2006/relationships/oleObject" Target="../embeddings/oleObject47.bin"/><Relationship Id="rId9" Type="http://schemas.openxmlformats.org/officeDocument/2006/relationships/oleObject" Target="../embeddings/oleObject5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471" y="1441846"/>
            <a:ext cx="8462993" cy="3643338"/>
          </a:xfrm>
        </p:spPr>
        <p:txBody>
          <a:bodyPr/>
          <a:lstStyle/>
          <a:p>
            <a:pPr>
              <a:defRPr/>
            </a:pP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Ethernet</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4" name="Rectangle 3"/>
          <p:cNvSpPr txBox="1">
            <a:spLocks noChangeArrowheads="1"/>
          </p:cNvSpPr>
          <p:nvPr/>
        </p:nvSpPr>
        <p:spPr bwMode="auto">
          <a:xfrm>
            <a:off x="3102991" y="5674295"/>
            <a:ext cx="6005513" cy="11390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ctr">
              <a:lnSpc>
                <a:spcPct val="90000"/>
              </a:lnSpc>
              <a:buFont typeface="Wingdings" pitchFamily="2" charset="2"/>
              <a:buNone/>
              <a:defRPr/>
            </a:pPr>
            <a:r>
              <a:rPr lang="en-US" sz="2800" smtClean="0">
                <a:solidFill>
                  <a:srgbClr val="800000"/>
                </a:solidFill>
                <a:effectLst>
                  <a:outerShdw blurRad="38100" dist="38100" dir="2700000" algn="tl">
                    <a:srgbClr val="000000"/>
                  </a:outerShdw>
                </a:effectLst>
              </a:rPr>
              <a:t> Advanced</a:t>
            </a:r>
          </a:p>
          <a:p>
            <a:pPr marL="0" indent="0" algn="ctr">
              <a:lnSpc>
                <a:spcPct val="90000"/>
              </a:lnSpc>
              <a:buFont typeface="Wingdings" pitchFamily="2" charset="2"/>
              <a:buNone/>
              <a:defRPr/>
            </a:pPr>
            <a:r>
              <a:rPr lang="en-US" sz="2800" smtClean="0">
                <a:solidFill>
                  <a:srgbClr val="800000"/>
                </a:solidFill>
                <a:effectLst>
                  <a:outerShdw blurRad="38100" dist="38100" dir="2700000" algn="tl">
                    <a:srgbClr val="000000"/>
                  </a:outerShdw>
                </a:effectLst>
              </a:rPr>
              <a:t>Computer Networks</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769938" y="2938463"/>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3" name="Rectangle 3"/>
          <p:cNvSpPr>
            <a:spLocks noChangeArrowheads="1"/>
          </p:cNvSpPr>
          <p:nvPr/>
        </p:nvSpPr>
        <p:spPr bwMode="auto">
          <a:xfrm>
            <a:off x="825500" y="3011488"/>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2294" name="Line 4"/>
          <p:cNvSpPr>
            <a:spLocks noChangeShapeType="1"/>
          </p:cNvSpPr>
          <p:nvPr/>
        </p:nvSpPr>
        <p:spPr bwMode="auto">
          <a:xfrm>
            <a:off x="1881188" y="2938463"/>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Rectangle 5"/>
          <p:cNvSpPr>
            <a:spLocks noChangeArrowheads="1"/>
          </p:cNvSpPr>
          <p:nvPr/>
        </p:nvSpPr>
        <p:spPr bwMode="auto">
          <a:xfrm>
            <a:off x="1968500" y="3024188"/>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2296" name="Line 6"/>
          <p:cNvSpPr>
            <a:spLocks noChangeShapeType="1"/>
          </p:cNvSpPr>
          <p:nvPr/>
        </p:nvSpPr>
        <p:spPr bwMode="auto">
          <a:xfrm>
            <a:off x="2528888" y="293846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Rectangle 7"/>
          <p:cNvSpPr>
            <a:spLocks noChangeArrowheads="1"/>
          </p:cNvSpPr>
          <p:nvPr/>
        </p:nvSpPr>
        <p:spPr bwMode="auto">
          <a:xfrm>
            <a:off x="2527300" y="2884488"/>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2298" name="Line 8"/>
          <p:cNvSpPr>
            <a:spLocks noChangeShapeType="1"/>
          </p:cNvSpPr>
          <p:nvPr/>
        </p:nvSpPr>
        <p:spPr bwMode="auto">
          <a:xfrm>
            <a:off x="3760788" y="293846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Rectangle 9"/>
          <p:cNvSpPr>
            <a:spLocks noChangeArrowheads="1"/>
          </p:cNvSpPr>
          <p:nvPr/>
        </p:nvSpPr>
        <p:spPr bwMode="auto">
          <a:xfrm>
            <a:off x="3911600" y="2884488"/>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2300" name="Line 10"/>
          <p:cNvSpPr>
            <a:spLocks noChangeShapeType="1"/>
          </p:cNvSpPr>
          <p:nvPr/>
        </p:nvSpPr>
        <p:spPr bwMode="auto">
          <a:xfrm>
            <a:off x="4929188" y="293846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Rectangle 11"/>
          <p:cNvSpPr>
            <a:spLocks noChangeArrowheads="1"/>
          </p:cNvSpPr>
          <p:nvPr/>
        </p:nvSpPr>
        <p:spPr bwMode="auto">
          <a:xfrm>
            <a:off x="4927600" y="3011488"/>
            <a:ext cx="676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chemeClr val="accent2"/>
                </a:solidFill>
                <a:latin typeface="Times New Roman" pitchFamily="18" charset="0"/>
              </a:rPr>
              <a:t>Type</a:t>
            </a:r>
          </a:p>
        </p:txBody>
      </p:sp>
      <p:sp>
        <p:nvSpPr>
          <p:cNvPr id="12302" name="Line 12"/>
          <p:cNvSpPr>
            <a:spLocks noChangeShapeType="1"/>
          </p:cNvSpPr>
          <p:nvPr/>
        </p:nvSpPr>
        <p:spPr bwMode="auto">
          <a:xfrm>
            <a:off x="5754688" y="293846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Rectangle 13"/>
          <p:cNvSpPr>
            <a:spLocks noChangeArrowheads="1"/>
          </p:cNvSpPr>
          <p:nvPr/>
        </p:nvSpPr>
        <p:spPr bwMode="auto">
          <a:xfrm>
            <a:off x="5727700" y="2986088"/>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2304" name="Line 14"/>
          <p:cNvSpPr>
            <a:spLocks noChangeShapeType="1"/>
          </p:cNvSpPr>
          <p:nvPr/>
        </p:nvSpPr>
        <p:spPr bwMode="auto">
          <a:xfrm>
            <a:off x="6948488" y="293846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5" name="Rectangle 15"/>
          <p:cNvSpPr>
            <a:spLocks noChangeArrowheads="1"/>
          </p:cNvSpPr>
          <p:nvPr/>
        </p:nvSpPr>
        <p:spPr bwMode="auto">
          <a:xfrm>
            <a:off x="6934200" y="2998788"/>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2306" name="Line 16"/>
          <p:cNvSpPr>
            <a:spLocks noChangeShapeType="1"/>
          </p:cNvSpPr>
          <p:nvPr/>
        </p:nvSpPr>
        <p:spPr bwMode="auto">
          <a:xfrm>
            <a:off x="7545388" y="293846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7" name="Rectangle 17"/>
          <p:cNvSpPr>
            <a:spLocks noChangeArrowheads="1"/>
          </p:cNvSpPr>
          <p:nvPr/>
        </p:nvSpPr>
        <p:spPr bwMode="auto">
          <a:xfrm>
            <a:off x="7620000" y="298608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2308" name="Rectangle 18"/>
          <p:cNvSpPr>
            <a:spLocks noChangeArrowheads="1"/>
          </p:cNvSpPr>
          <p:nvPr/>
        </p:nvSpPr>
        <p:spPr bwMode="auto">
          <a:xfrm>
            <a:off x="1231900" y="263048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2309" name="Rectangle 19"/>
          <p:cNvSpPr>
            <a:spLocks noChangeArrowheads="1"/>
          </p:cNvSpPr>
          <p:nvPr/>
        </p:nvSpPr>
        <p:spPr bwMode="auto">
          <a:xfrm>
            <a:off x="2095500" y="260508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2310" name="Rectangle 20"/>
          <p:cNvSpPr>
            <a:spLocks noChangeArrowheads="1"/>
          </p:cNvSpPr>
          <p:nvPr/>
        </p:nvSpPr>
        <p:spPr bwMode="auto">
          <a:xfrm>
            <a:off x="2768600" y="260508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1" name="Rectangle 21"/>
          <p:cNvSpPr>
            <a:spLocks noChangeArrowheads="1"/>
          </p:cNvSpPr>
          <p:nvPr/>
        </p:nvSpPr>
        <p:spPr bwMode="auto">
          <a:xfrm>
            <a:off x="4000500" y="257968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2" name="Rectangle 22"/>
          <p:cNvSpPr>
            <a:spLocks noChangeArrowheads="1"/>
          </p:cNvSpPr>
          <p:nvPr/>
        </p:nvSpPr>
        <p:spPr bwMode="auto">
          <a:xfrm>
            <a:off x="5219700" y="260508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2313" name="Rectangle 23"/>
          <p:cNvSpPr>
            <a:spLocks noChangeArrowheads="1"/>
          </p:cNvSpPr>
          <p:nvPr/>
        </p:nvSpPr>
        <p:spPr bwMode="auto">
          <a:xfrm>
            <a:off x="7835900" y="260508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2314" name="Line 24"/>
          <p:cNvSpPr>
            <a:spLocks noChangeShapeType="1"/>
          </p:cNvSpPr>
          <p:nvPr/>
        </p:nvSpPr>
        <p:spPr bwMode="auto">
          <a:xfrm flipV="1">
            <a:off x="877888" y="2109788"/>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5"/>
          <p:cNvSpPr>
            <a:spLocks noChangeShapeType="1"/>
          </p:cNvSpPr>
          <p:nvPr/>
        </p:nvSpPr>
        <p:spPr bwMode="auto">
          <a:xfrm>
            <a:off x="5522913" y="2147888"/>
            <a:ext cx="26717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Rectangle 26"/>
          <p:cNvSpPr>
            <a:spLocks noChangeArrowheads="1"/>
          </p:cNvSpPr>
          <p:nvPr/>
        </p:nvSpPr>
        <p:spPr bwMode="auto">
          <a:xfrm>
            <a:off x="3540125" y="3532188"/>
            <a:ext cx="1736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333300"/>
                </a:solidFill>
                <a:latin typeface="Times New Roman" pitchFamily="18" charset="0"/>
              </a:rPr>
              <a:t>64 to 1518 bytes</a:t>
            </a:r>
          </a:p>
        </p:txBody>
      </p:sp>
      <p:sp>
        <p:nvSpPr>
          <p:cNvPr id="12317" name="Rectangle 27"/>
          <p:cNvSpPr>
            <a:spLocks noChangeArrowheads="1"/>
          </p:cNvSpPr>
          <p:nvPr/>
        </p:nvSpPr>
        <p:spPr bwMode="auto">
          <a:xfrm>
            <a:off x="865188" y="3519488"/>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2318" name="Rectangle 28"/>
          <p:cNvSpPr>
            <a:spLocks noChangeArrowheads="1"/>
          </p:cNvSpPr>
          <p:nvPr/>
        </p:nvSpPr>
        <p:spPr bwMode="auto">
          <a:xfrm>
            <a:off x="1830388" y="3494088"/>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2319" name="Rectangle 29"/>
          <p:cNvSpPr>
            <a:spLocks noChangeArrowheads="1"/>
          </p:cNvSpPr>
          <p:nvPr/>
        </p:nvSpPr>
        <p:spPr bwMode="auto">
          <a:xfrm>
            <a:off x="3381375" y="1901825"/>
            <a:ext cx="214802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chemeClr val="accent2"/>
                </a:solidFill>
                <a:latin typeface="+mn-lt"/>
              </a:rPr>
              <a:t>Ethernet Frame</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10</a:t>
            </a:fld>
            <a:endParaRPr lang="en-US" dirty="0">
              <a:latin typeface="Comic Sans MS" pitchFamily="66" charset="0"/>
            </a:endParaRPr>
          </a:p>
        </p:txBody>
      </p:sp>
      <p:sp>
        <p:nvSpPr>
          <p:cNvPr id="35"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Frame Format </a:t>
            </a:r>
          </a:p>
        </p:txBody>
      </p:sp>
      <p:sp>
        <p:nvSpPr>
          <p:cNvPr id="36"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415765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481089" y="3938315"/>
            <a:ext cx="15763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AA  AA  03</a:t>
            </a:r>
          </a:p>
        </p:txBody>
      </p:sp>
      <p:sp>
        <p:nvSpPr>
          <p:cNvPr id="13317" name="Rectangle 3"/>
          <p:cNvSpPr>
            <a:spLocks noChangeArrowheads="1"/>
          </p:cNvSpPr>
          <p:nvPr/>
        </p:nvSpPr>
        <p:spPr bwMode="auto">
          <a:xfrm>
            <a:off x="1276350" y="5338763"/>
            <a:ext cx="7246938" cy="792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8" name="Line 4"/>
          <p:cNvSpPr>
            <a:spLocks noChangeShapeType="1"/>
          </p:cNvSpPr>
          <p:nvPr/>
        </p:nvSpPr>
        <p:spPr bwMode="auto">
          <a:xfrm>
            <a:off x="2581275" y="5349875"/>
            <a:ext cx="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Rectangle 5"/>
          <p:cNvSpPr>
            <a:spLocks noChangeArrowheads="1"/>
          </p:cNvSpPr>
          <p:nvPr/>
        </p:nvSpPr>
        <p:spPr bwMode="auto">
          <a:xfrm>
            <a:off x="1457325" y="49911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0" name="Line 6"/>
          <p:cNvSpPr>
            <a:spLocks noChangeShapeType="1"/>
          </p:cNvSpPr>
          <p:nvPr/>
        </p:nvSpPr>
        <p:spPr bwMode="auto">
          <a:xfrm>
            <a:off x="7947025" y="5349875"/>
            <a:ext cx="0" cy="779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Rectangle 7"/>
          <p:cNvSpPr>
            <a:spLocks noChangeArrowheads="1"/>
          </p:cNvSpPr>
          <p:nvPr/>
        </p:nvSpPr>
        <p:spPr bwMode="auto">
          <a:xfrm>
            <a:off x="2541414" y="3628752"/>
            <a:ext cx="5414962" cy="73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2" name="Line 8"/>
          <p:cNvSpPr>
            <a:spLocks noChangeShapeType="1"/>
          </p:cNvSpPr>
          <p:nvPr/>
        </p:nvSpPr>
        <p:spPr bwMode="auto">
          <a:xfrm flipH="1">
            <a:off x="3765376" y="3652565"/>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Rectangle 9"/>
          <p:cNvSpPr>
            <a:spLocks noChangeArrowheads="1"/>
          </p:cNvSpPr>
          <p:nvPr/>
        </p:nvSpPr>
        <p:spPr bwMode="auto">
          <a:xfrm>
            <a:off x="3732213" y="2085851"/>
            <a:ext cx="4265612" cy="742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4" name="Rectangle 10"/>
          <p:cNvSpPr>
            <a:spLocks noChangeArrowheads="1"/>
          </p:cNvSpPr>
          <p:nvPr/>
        </p:nvSpPr>
        <p:spPr bwMode="auto">
          <a:xfrm>
            <a:off x="5540375" y="2258889"/>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3325" name="Rectangle 11"/>
          <p:cNvSpPr>
            <a:spLocks noChangeArrowheads="1"/>
          </p:cNvSpPr>
          <p:nvPr/>
        </p:nvSpPr>
        <p:spPr bwMode="auto">
          <a:xfrm>
            <a:off x="1487488" y="5429250"/>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MAC Header</a:t>
            </a:r>
          </a:p>
        </p:txBody>
      </p:sp>
      <p:sp>
        <p:nvSpPr>
          <p:cNvPr id="13326" name="Rectangle 12"/>
          <p:cNvSpPr>
            <a:spLocks noChangeArrowheads="1"/>
          </p:cNvSpPr>
          <p:nvPr/>
        </p:nvSpPr>
        <p:spPr bwMode="auto">
          <a:xfrm>
            <a:off x="7913688" y="551338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3327" name="AutoShape 13"/>
          <p:cNvSpPr>
            <a:spLocks noChangeArrowheads="1"/>
          </p:cNvSpPr>
          <p:nvPr/>
        </p:nvSpPr>
        <p:spPr bwMode="auto">
          <a:xfrm>
            <a:off x="5796136" y="3258567"/>
            <a:ext cx="252809" cy="314449"/>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28" name="AutoShape 14"/>
          <p:cNvSpPr>
            <a:spLocks/>
          </p:cNvSpPr>
          <p:nvPr/>
        </p:nvSpPr>
        <p:spPr bwMode="auto">
          <a:xfrm rot="-5400000">
            <a:off x="5002833" y="2140471"/>
            <a:ext cx="223837" cy="5089525"/>
          </a:xfrm>
          <a:prstGeom prst="leftBrace">
            <a:avLst>
              <a:gd name="adj1" fmla="val 18948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AutoShape 15"/>
          <p:cNvSpPr>
            <a:spLocks noChangeArrowheads="1"/>
          </p:cNvSpPr>
          <p:nvPr/>
        </p:nvSpPr>
        <p:spPr bwMode="auto">
          <a:xfrm>
            <a:off x="4951413" y="4879975"/>
            <a:ext cx="247650" cy="382588"/>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30" name="Text Box 16"/>
          <p:cNvSpPr txBox="1">
            <a:spLocks noChangeArrowheads="1"/>
          </p:cNvSpPr>
          <p:nvPr/>
        </p:nvSpPr>
        <p:spPr bwMode="auto">
          <a:xfrm>
            <a:off x="0" y="5411788"/>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802.3 Frame</a:t>
            </a:r>
          </a:p>
        </p:txBody>
      </p:sp>
      <p:sp>
        <p:nvSpPr>
          <p:cNvPr id="13331" name="Text Box 17"/>
          <p:cNvSpPr txBox="1">
            <a:spLocks noChangeArrowheads="1"/>
          </p:cNvSpPr>
          <p:nvPr/>
        </p:nvSpPr>
        <p:spPr bwMode="auto">
          <a:xfrm>
            <a:off x="985838" y="372375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dirty="0">
                <a:solidFill>
                  <a:schemeClr val="tx1"/>
                </a:solidFill>
                <a:latin typeface="Times New Roman" pitchFamily="18" charset="0"/>
              </a:rPr>
              <a:t>LLC PDU</a:t>
            </a:r>
          </a:p>
        </p:txBody>
      </p:sp>
      <p:sp>
        <p:nvSpPr>
          <p:cNvPr id="13332" name="Line 18"/>
          <p:cNvSpPr>
            <a:spLocks noChangeShapeType="1"/>
          </p:cNvSpPr>
          <p:nvPr/>
        </p:nvSpPr>
        <p:spPr bwMode="auto">
          <a:xfrm>
            <a:off x="29509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19"/>
          <p:cNvSpPr>
            <a:spLocks noChangeShapeType="1"/>
          </p:cNvSpPr>
          <p:nvPr/>
        </p:nvSpPr>
        <p:spPr bwMode="auto">
          <a:xfrm>
            <a:off x="33827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AutoShape 20"/>
          <p:cNvSpPr>
            <a:spLocks/>
          </p:cNvSpPr>
          <p:nvPr/>
        </p:nvSpPr>
        <p:spPr bwMode="auto">
          <a:xfrm rot="-5400000">
            <a:off x="5751513" y="947614"/>
            <a:ext cx="271462" cy="4259262"/>
          </a:xfrm>
          <a:prstGeom prst="leftBrace">
            <a:avLst>
              <a:gd name="adj1" fmla="val 13075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Line 21"/>
          <p:cNvSpPr>
            <a:spLocks noChangeShapeType="1"/>
          </p:cNvSpPr>
          <p:nvPr/>
        </p:nvSpPr>
        <p:spPr bwMode="auto">
          <a:xfrm flipH="1">
            <a:off x="4981575" y="2106489"/>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Rectangle 22"/>
          <p:cNvSpPr>
            <a:spLocks noChangeArrowheads="1"/>
          </p:cNvSpPr>
          <p:nvPr/>
        </p:nvSpPr>
        <p:spPr bwMode="auto">
          <a:xfrm>
            <a:off x="3859213" y="2146176"/>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SNAP Header</a:t>
            </a:r>
          </a:p>
        </p:txBody>
      </p:sp>
      <p:sp>
        <p:nvSpPr>
          <p:cNvPr id="13337" name="Rectangle 23"/>
          <p:cNvSpPr>
            <a:spLocks noChangeArrowheads="1"/>
          </p:cNvSpPr>
          <p:nvPr/>
        </p:nvSpPr>
        <p:spPr bwMode="auto">
          <a:xfrm>
            <a:off x="3168650" y="1115889"/>
            <a:ext cx="10128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Type</a:t>
            </a:r>
          </a:p>
        </p:txBody>
      </p:sp>
      <p:sp>
        <p:nvSpPr>
          <p:cNvPr id="13338" name="Rectangle 24"/>
          <p:cNvSpPr>
            <a:spLocks noChangeArrowheads="1"/>
          </p:cNvSpPr>
          <p:nvPr/>
        </p:nvSpPr>
        <p:spPr bwMode="auto">
          <a:xfrm>
            <a:off x="2047875" y="1117476"/>
            <a:ext cx="9604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ORG</a:t>
            </a:r>
          </a:p>
        </p:txBody>
      </p:sp>
      <p:sp>
        <p:nvSpPr>
          <p:cNvPr id="13339" name="Text Box 25"/>
          <p:cNvSpPr txBox="1">
            <a:spLocks noChangeArrowheads="1"/>
          </p:cNvSpPr>
          <p:nvPr/>
        </p:nvSpPr>
        <p:spPr bwMode="auto">
          <a:xfrm>
            <a:off x="2065338" y="216046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SNAP PDU</a:t>
            </a:r>
          </a:p>
        </p:txBody>
      </p:sp>
      <p:sp>
        <p:nvSpPr>
          <p:cNvPr id="13340" name="Text Box 26"/>
          <p:cNvSpPr txBox="1">
            <a:spLocks noChangeArrowheads="1"/>
          </p:cNvSpPr>
          <p:nvPr/>
        </p:nvSpPr>
        <p:spPr bwMode="auto">
          <a:xfrm>
            <a:off x="2800350" y="1555626"/>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3</a:t>
            </a:r>
          </a:p>
        </p:txBody>
      </p:sp>
      <p:sp>
        <p:nvSpPr>
          <p:cNvPr id="13341" name="Text Box 27"/>
          <p:cNvSpPr txBox="1">
            <a:spLocks noChangeArrowheads="1"/>
          </p:cNvSpPr>
          <p:nvPr/>
        </p:nvSpPr>
        <p:spPr bwMode="auto">
          <a:xfrm>
            <a:off x="3825875" y="1547689"/>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2</a:t>
            </a:r>
          </a:p>
        </p:txBody>
      </p:sp>
      <p:sp>
        <p:nvSpPr>
          <p:cNvPr id="13342" name="Text Box 28"/>
          <p:cNvSpPr txBox="1">
            <a:spLocks noChangeArrowheads="1"/>
          </p:cNvSpPr>
          <p:nvPr/>
        </p:nvSpPr>
        <p:spPr bwMode="auto">
          <a:xfrm>
            <a:off x="2612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3" name="Text Box 29"/>
          <p:cNvSpPr txBox="1">
            <a:spLocks noChangeArrowheads="1"/>
          </p:cNvSpPr>
          <p:nvPr/>
        </p:nvSpPr>
        <p:spPr bwMode="auto">
          <a:xfrm>
            <a:off x="2993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4" name="Text Box 30"/>
          <p:cNvSpPr txBox="1">
            <a:spLocks noChangeArrowheads="1"/>
          </p:cNvSpPr>
          <p:nvPr/>
        </p:nvSpPr>
        <p:spPr bwMode="auto">
          <a:xfrm>
            <a:off x="33875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5" name="Line 31"/>
          <p:cNvSpPr>
            <a:spLocks noChangeShapeType="1"/>
          </p:cNvSpPr>
          <p:nvPr/>
        </p:nvSpPr>
        <p:spPr bwMode="auto">
          <a:xfrm>
            <a:off x="1862138" y="1620714"/>
            <a:ext cx="1878012" cy="463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Line 32"/>
          <p:cNvSpPr>
            <a:spLocks noChangeShapeType="1"/>
          </p:cNvSpPr>
          <p:nvPr/>
        </p:nvSpPr>
        <p:spPr bwMode="auto">
          <a:xfrm>
            <a:off x="4186238" y="1619126"/>
            <a:ext cx="769937" cy="461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7" name="Line 33"/>
          <p:cNvSpPr>
            <a:spLocks noChangeShapeType="1"/>
          </p:cNvSpPr>
          <p:nvPr/>
        </p:nvSpPr>
        <p:spPr bwMode="auto">
          <a:xfrm>
            <a:off x="18796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8" name="Line 34"/>
          <p:cNvSpPr>
            <a:spLocks noChangeShapeType="1"/>
          </p:cNvSpPr>
          <p:nvPr/>
        </p:nvSpPr>
        <p:spPr bwMode="auto">
          <a:xfrm>
            <a:off x="29845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9" name="Line 35"/>
          <p:cNvSpPr>
            <a:spLocks noChangeShapeType="1"/>
          </p:cNvSpPr>
          <p:nvPr/>
        </p:nvSpPr>
        <p:spPr bwMode="auto">
          <a:xfrm>
            <a:off x="42037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50" name="Line 36"/>
          <p:cNvSpPr>
            <a:spLocks noChangeShapeType="1"/>
          </p:cNvSpPr>
          <p:nvPr/>
        </p:nvSpPr>
        <p:spPr bwMode="auto">
          <a:xfrm>
            <a:off x="1892300" y="1622301"/>
            <a:ext cx="2336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11</a:t>
            </a:fld>
            <a:endParaRPr lang="en-US" dirty="0">
              <a:latin typeface="Comic Sans MS" pitchFamily="66" charset="0"/>
            </a:endParaRPr>
          </a:p>
        </p:txBody>
      </p:sp>
      <p:sp>
        <p:nvSpPr>
          <p:cNvPr id="41" name="Text Box 240"/>
          <p:cNvSpPr txBox="1">
            <a:spLocks noChangeArrowheads="1"/>
          </p:cNvSpPr>
          <p:nvPr/>
        </p:nvSpPr>
        <p:spPr bwMode="auto">
          <a:xfrm>
            <a:off x="6929438" y="1228750"/>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2"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Encapsulation </a:t>
            </a:r>
          </a:p>
        </p:txBody>
      </p:sp>
    </p:spTree>
    <p:extLst>
      <p:ext uri="{BB962C8B-B14F-4D97-AF65-F5344CB8AC3E}">
        <p14:creationId xmlns:p14="http://schemas.microsoft.com/office/powerpoint/2010/main" val="2390946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C:\My Documents\My Pictures\Lineage Fast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5508"/>
            <a:ext cx="6577148" cy="61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12</a:t>
            </a:fld>
            <a:endParaRPr lang="en-US" dirty="0">
              <a:latin typeface="Comic Sans MS" pitchFamily="66" charset="0"/>
            </a:endParaRPr>
          </a:p>
        </p:txBody>
      </p:sp>
    </p:spTree>
    <p:extLst>
      <p:ext uri="{BB962C8B-B14F-4D97-AF65-F5344CB8AC3E}">
        <p14:creationId xmlns:p14="http://schemas.microsoft.com/office/powerpoint/2010/main" val="276261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7384"/>
            <a:ext cx="7772400" cy="990600"/>
          </a:xfrm>
        </p:spPr>
        <p:txBody>
          <a:bodyPr/>
          <a:lstStyle/>
          <a:p>
            <a:pPr eaLnBrk="1" hangingPunct="1">
              <a:defRPr/>
            </a:pPr>
            <a:r>
              <a:rPr lang="en-US" dirty="0" smtClean="0"/>
              <a:t>Ethernet Evolution</a:t>
            </a:r>
          </a:p>
        </p:txBody>
      </p:sp>
      <p:sp>
        <p:nvSpPr>
          <p:cNvPr id="15365" name="Rectangle 3"/>
          <p:cNvSpPr>
            <a:spLocks noGrp="1" noChangeArrowheads="1"/>
          </p:cNvSpPr>
          <p:nvPr>
            <p:ph type="body" idx="1"/>
          </p:nvPr>
        </p:nvSpPr>
        <p:spPr>
          <a:xfrm>
            <a:off x="685800" y="1124744"/>
            <a:ext cx="7772400" cy="5184576"/>
          </a:xfrm>
          <a:noFill/>
          <a:ln w="19050">
            <a:solidFill>
              <a:schemeClr val="tx1"/>
            </a:solidFill>
            <a:miter lim="800000"/>
            <a:headEnd/>
            <a:tailEnd/>
          </a:ln>
        </p:spPr>
        <p:txBody>
          <a:bodyPr/>
          <a:lstStyle/>
          <a:p>
            <a:pPr eaLnBrk="1" hangingPunct="1">
              <a:lnSpc>
                <a:spcPct val="90000"/>
              </a:lnSpc>
              <a:buFontTx/>
              <a:buNone/>
            </a:pPr>
            <a:r>
              <a:rPr lang="en-US" sz="2800" b="1" dirty="0" smtClean="0">
                <a:solidFill>
                  <a:schemeClr val="accent2"/>
                </a:solidFill>
              </a:rPr>
              <a:t>				</a:t>
            </a:r>
            <a:r>
              <a:rPr lang="en-US" b="1" dirty="0" smtClean="0">
                <a:solidFill>
                  <a:schemeClr val="accent2"/>
                </a:solidFill>
              </a:rPr>
              <a:t>10BASE5 </a:t>
            </a:r>
            <a:r>
              <a:rPr lang="en-US" sz="2800" b="1" dirty="0" smtClean="0">
                <a:solidFill>
                  <a:schemeClr val="accent2"/>
                </a:solidFill>
              </a:rPr>
              <a:t>                      {1983}</a:t>
            </a:r>
          </a:p>
          <a:p>
            <a:pPr eaLnBrk="1" hangingPunct="1">
              <a:lnSpc>
                <a:spcPct val="90000"/>
              </a:lnSpc>
            </a:pPr>
            <a:r>
              <a:rPr lang="en-US" sz="2800" dirty="0" smtClean="0"/>
              <a:t>10 Mbps</a:t>
            </a:r>
          </a:p>
          <a:p>
            <a:pPr eaLnBrk="1" hangingPunct="1">
              <a:lnSpc>
                <a:spcPct val="90000"/>
              </a:lnSpc>
            </a:pPr>
            <a:r>
              <a:rPr lang="en-US" sz="2800" dirty="0" smtClean="0"/>
              <a:t>500 meter segment length</a:t>
            </a:r>
          </a:p>
          <a:p>
            <a:pPr eaLnBrk="1" hangingPunct="1">
              <a:lnSpc>
                <a:spcPct val="90000"/>
              </a:lnSpc>
            </a:pPr>
            <a:r>
              <a:rPr lang="en-US" sz="2800" dirty="0" smtClean="0"/>
              <a:t>Signal-regenerating repeaters</a:t>
            </a:r>
          </a:p>
          <a:p>
            <a:pPr eaLnBrk="1" hangingPunct="1">
              <a:lnSpc>
                <a:spcPct val="90000"/>
              </a:lnSpc>
            </a:pPr>
            <a:r>
              <a:rPr lang="en-US" sz="2800" b="1" dirty="0" smtClean="0"/>
              <a:t>Thick Coax</a:t>
            </a:r>
          </a:p>
          <a:p>
            <a:pPr lvl="1" eaLnBrk="1" hangingPunct="1">
              <a:lnSpc>
                <a:spcPct val="90000"/>
              </a:lnSpc>
            </a:pPr>
            <a:r>
              <a:rPr lang="en-US" sz="2400" b="1" i="1" dirty="0" smtClean="0">
                <a:solidFill>
                  <a:srgbClr val="006600"/>
                </a:solidFill>
              </a:rPr>
              <a:t>Advantages: </a:t>
            </a:r>
            <a:r>
              <a:rPr lang="en-US" sz="2400" dirty="0" smtClean="0"/>
              <a:t>Low attenuation, excellent noise immunity, superior mechanical strength</a:t>
            </a:r>
          </a:p>
          <a:p>
            <a:pPr lvl="1" eaLnBrk="1" hangingPunct="1">
              <a:lnSpc>
                <a:spcPct val="90000"/>
              </a:lnSpc>
            </a:pPr>
            <a:r>
              <a:rPr lang="en-US" sz="2400" b="1" i="1" dirty="0" smtClean="0">
                <a:solidFill>
                  <a:srgbClr val="006600"/>
                </a:solidFill>
              </a:rPr>
              <a:t>Disadvantages: </a:t>
            </a:r>
            <a:r>
              <a:rPr lang="en-US" sz="2400" dirty="0" smtClean="0"/>
              <a:t>Bulky, difficult to pull, transceiver boxes too expensive</a:t>
            </a:r>
            <a:endParaRPr lang="en-US" sz="2400" dirty="0" smtClean="0">
              <a:solidFill>
                <a:srgbClr val="FF0000"/>
              </a:solidFill>
            </a:endParaRPr>
          </a:p>
          <a:p>
            <a:pPr eaLnBrk="1" hangingPunct="1">
              <a:lnSpc>
                <a:spcPct val="90000"/>
              </a:lnSpc>
              <a:buFontTx/>
              <a:buChar char="*"/>
            </a:pPr>
            <a:r>
              <a:rPr lang="en-US" sz="2800" b="1" dirty="0" smtClean="0">
                <a:solidFill>
                  <a:srgbClr val="800000"/>
                </a:solidFill>
              </a:rPr>
              <a:t>Wiring represented a significant part of total installed cost.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4068587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Thick Eth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016099"/>
            <a:ext cx="72072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ChangeArrowheads="1"/>
          </p:cNvSpPr>
          <p:nvPr/>
        </p:nvSpPr>
        <p:spPr bwMode="auto">
          <a:xfrm>
            <a:off x="1600200" y="5301208"/>
            <a:ext cx="621216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1800" dirty="0">
                <a:solidFill>
                  <a:schemeClr val="tx1"/>
                </a:solidFill>
              </a:rPr>
              <a:t>MAU device is physically hooked on main cable.</a:t>
            </a:r>
          </a:p>
          <a:p>
            <a:pPr algn="l"/>
            <a:endParaRPr lang="en-US" sz="1800" dirty="0">
              <a:solidFill>
                <a:schemeClr val="tx1"/>
              </a:solidFill>
              <a:latin typeface="Times New Roman" pitchFamily="18" charset="0"/>
            </a:endParaRPr>
          </a:p>
          <a:p>
            <a:pPr algn="l"/>
            <a:r>
              <a:rPr lang="en-US" sz="1800" dirty="0">
                <a:solidFill>
                  <a:schemeClr val="tx1"/>
                </a:solidFill>
              </a:rPr>
              <a:t>50 meter AUI cable from MAU to station</a:t>
            </a:r>
            <a:r>
              <a:rPr lang="en-US" sz="1800" dirty="0">
                <a:solidFill>
                  <a:schemeClr val="tx1"/>
                </a:solidFill>
                <a:latin typeface="Times New Roman" pitchFamily="18" charset="0"/>
              </a:rPr>
              <a:t>.</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14</a:t>
            </a:fld>
            <a:endParaRPr lang="en-US" dirty="0">
              <a:latin typeface="Comic Sans MS" pitchFamily="66" charset="0"/>
            </a:endParaRPr>
          </a:p>
        </p:txBody>
      </p:sp>
      <p:sp>
        <p:nvSpPr>
          <p:cNvPr id="6" name="Rectangle 2"/>
          <p:cNvSpPr txBox="1">
            <a:spLocks noChangeArrowheads="1"/>
          </p:cNvSpPr>
          <p:nvPr/>
        </p:nvSpPr>
        <p:spPr>
          <a:xfrm>
            <a:off x="685800" y="44624"/>
            <a:ext cx="7772400" cy="963216"/>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10BASE5</a:t>
            </a:r>
          </a:p>
        </p:txBody>
      </p:sp>
    </p:spTree>
    <p:extLst>
      <p:ext uri="{BB962C8B-B14F-4D97-AF65-F5344CB8AC3E}">
        <p14:creationId xmlns:p14="http://schemas.microsoft.com/office/powerpoint/2010/main" val="2170262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685800" y="1062608"/>
            <a:ext cx="7772400" cy="5246712"/>
          </a:xfrm>
          <a:noFill/>
          <a:ln w="19050">
            <a:solidFill>
              <a:schemeClr val="tx1"/>
            </a:solidFill>
            <a:miter lim="800000"/>
            <a:headEnd/>
            <a:tailEnd/>
          </a:ln>
        </p:spPr>
        <p:txBody>
          <a:bodyPr/>
          <a:lstStyle/>
          <a:p>
            <a:pPr eaLnBrk="1" hangingPunct="1">
              <a:lnSpc>
                <a:spcPct val="90000"/>
              </a:lnSpc>
              <a:buFontTx/>
              <a:buNone/>
            </a:pPr>
            <a:r>
              <a:rPr lang="en-US" b="1" dirty="0" smtClean="0">
                <a:solidFill>
                  <a:schemeClr val="accent2"/>
                </a:solidFill>
              </a:rPr>
              <a:t>			10BASE2  ‘</a:t>
            </a:r>
            <a:r>
              <a:rPr lang="en-US" b="1" dirty="0" err="1" smtClean="0">
                <a:solidFill>
                  <a:schemeClr val="accent2"/>
                </a:solidFill>
              </a:rPr>
              <a:t>Cheapernet</a:t>
            </a:r>
            <a:r>
              <a:rPr lang="en-US" b="1" i="1" dirty="0" smtClean="0">
                <a:solidFill>
                  <a:schemeClr val="accent2"/>
                </a:solidFill>
              </a:rPr>
              <a:t>’         </a:t>
            </a:r>
            <a:r>
              <a:rPr lang="en-US" sz="2400" b="1" dirty="0" smtClean="0">
                <a:solidFill>
                  <a:schemeClr val="accent2"/>
                </a:solidFill>
              </a:rPr>
              <a:t>{1985}</a:t>
            </a:r>
          </a:p>
          <a:p>
            <a:pPr eaLnBrk="1" hangingPunct="1">
              <a:lnSpc>
                <a:spcPct val="90000"/>
              </a:lnSpc>
            </a:pPr>
            <a:r>
              <a:rPr lang="en-US" sz="2400" dirty="0" smtClean="0"/>
              <a:t>10 Mbps</a:t>
            </a:r>
          </a:p>
          <a:p>
            <a:pPr eaLnBrk="1" hangingPunct="1">
              <a:lnSpc>
                <a:spcPct val="90000"/>
              </a:lnSpc>
            </a:pPr>
            <a:r>
              <a:rPr lang="en-US" sz="2400" dirty="0" smtClean="0"/>
              <a:t>185 meter segment length</a:t>
            </a:r>
          </a:p>
          <a:p>
            <a:pPr eaLnBrk="1" hangingPunct="1">
              <a:lnSpc>
                <a:spcPct val="90000"/>
              </a:lnSpc>
            </a:pPr>
            <a:r>
              <a:rPr lang="en-US" sz="2400" dirty="0" smtClean="0"/>
              <a:t>Signal-regenerating repeaters</a:t>
            </a:r>
          </a:p>
          <a:p>
            <a:pPr eaLnBrk="1" hangingPunct="1">
              <a:lnSpc>
                <a:spcPct val="90000"/>
              </a:lnSpc>
            </a:pPr>
            <a:r>
              <a:rPr lang="en-US" sz="2400" dirty="0" smtClean="0"/>
              <a:t>Transceiver was integrated onto the adapter</a:t>
            </a:r>
          </a:p>
          <a:p>
            <a:pPr eaLnBrk="1" hangingPunct="1">
              <a:lnSpc>
                <a:spcPct val="90000"/>
              </a:lnSpc>
            </a:pPr>
            <a:r>
              <a:rPr lang="en-US" sz="2400" b="1" dirty="0" smtClean="0"/>
              <a:t>Thin Coax  </a:t>
            </a:r>
            <a:r>
              <a:rPr lang="en-US" sz="2400" dirty="0" smtClean="0"/>
              <a:t>(coax thinner and lighter)</a:t>
            </a:r>
          </a:p>
          <a:p>
            <a:pPr lvl="1" eaLnBrk="1" hangingPunct="1">
              <a:lnSpc>
                <a:spcPct val="90000"/>
              </a:lnSpc>
            </a:pPr>
            <a:r>
              <a:rPr lang="en-US" sz="2400" b="1" i="1" dirty="0" smtClean="0">
                <a:solidFill>
                  <a:srgbClr val="006600"/>
                </a:solidFill>
              </a:rPr>
              <a:t>Advantages: </a:t>
            </a:r>
            <a:r>
              <a:rPr lang="en-US" sz="2400" dirty="0" smtClean="0"/>
              <a:t>Easier to install, reduced hardware cost, BNC connectors widely deployed </a:t>
            </a:r>
            <a:r>
              <a:rPr lang="en-US" sz="2400" dirty="0" smtClean="0">
                <a:sym typeface="Wingdings" pitchFamily="2" charset="2"/>
              </a:rPr>
              <a:t> lower installation costs.</a:t>
            </a:r>
            <a:endParaRPr lang="en-US" sz="2400" dirty="0" smtClean="0"/>
          </a:p>
          <a:p>
            <a:pPr lvl="1" eaLnBrk="1" hangingPunct="1">
              <a:lnSpc>
                <a:spcPct val="90000"/>
              </a:lnSpc>
            </a:pPr>
            <a:r>
              <a:rPr lang="en-US" sz="2400" b="1" i="1" dirty="0" smtClean="0">
                <a:solidFill>
                  <a:srgbClr val="006600"/>
                </a:solidFill>
              </a:rPr>
              <a:t>Disadvantages: </a:t>
            </a:r>
            <a:r>
              <a:rPr lang="en-US" sz="2400" dirty="0" smtClean="0"/>
              <a:t>Attenuation not as good, could not support as many stations due to signal reflection caused by BNC Tee Connector.</a:t>
            </a:r>
          </a:p>
        </p:txBody>
      </p:sp>
      <p:sp>
        <p:nvSpPr>
          <p:cNvPr id="25605"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176392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026" descr="C:\My Documents\My Pictures\Thin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3789"/>
            <a:ext cx="69024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453336"/>
            <a:ext cx="914400" cy="228600"/>
          </a:xfrm>
        </p:spPr>
        <p:txBody>
          <a:bodyPr/>
          <a:lstStyle/>
          <a:p>
            <a:pPr>
              <a:defRPr/>
            </a:pPr>
            <a:fld id="{1A54BAB6-FEBD-4F64-A6D7-C50E0F3E21C7}" type="slidenum">
              <a:rPr lang="en-US" smtClean="0">
                <a:latin typeface="Comic Sans MS" pitchFamily="66" charset="0"/>
              </a:rPr>
              <a:pPr>
                <a:defRPr/>
              </a:pPr>
              <a:t>16</a:t>
            </a:fld>
            <a:endParaRPr lang="en-US" dirty="0">
              <a:latin typeface="Comic Sans MS" pitchFamily="66" charset="0"/>
            </a:endParaRPr>
          </a:p>
        </p:txBody>
      </p:sp>
      <p:sp>
        <p:nvSpPr>
          <p:cNvPr id="5" name="Rectangle 5"/>
          <p:cNvSpPr txBox="1">
            <a:spLocks noChangeArrowheads="1"/>
          </p:cNvSpPr>
          <p:nvPr/>
        </p:nvSpPr>
        <p:spPr>
          <a:xfrm>
            <a:off x="685800" y="44624"/>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10Base2 </a:t>
            </a:r>
            <a:r>
              <a:rPr lang="en-US" dirty="0" err="1" smtClean="0"/>
              <a:t>Cheapernet</a:t>
            </a:r>
            <a:endParaRPr lang="en-US" dirty="0" smtClean="0"/>
          </a:p>
        </p:txBody>
      </p:sp>
    </p:spTree>
    <p:extLst>
      <p:ext uri="{BB962C8B-B14F-4D97-AF65-F5344CB8AC3E}">
        <p14:creationId xmlns:p14="http://schemas.microsoft.com/office/powerpoint/2010/main" val="4186694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2"/>
          <p:cNvSpPr>
            <a:spLocks/>
          </p:cNvSpPr>
          <p:nvPr/>
        </p:nvSpPr>
        <p:spPr bwMode="auto">
          <a:xfrm>
            <a:off x="4094163" y="4179888"/>
            <a:ext cx="1243012" cy="603250"/>
          </a:xfrm>
          <a:custGeom>
            <a:avLst/>
            <a:gdLst>
              <a:gd name="T0" fmla="*/ 0 w 745"/>
              <a:gd name="T1" fmla="*/ 0 h 545"/>
              <a:gd name="T2" fmla="*/ 206891 w 745"/>
              <a:gd name="T3" fmla="*/ 232445 h 545"/>
              <a:gd name="T4" fmla="*/ 675731 w 745"/>
              <a:gd name="T5" fmla="*/ 293323 h 545"/>
              <a:gd name="T6" fmla="*/ 1156251 w 745"/>
              <a:gd name="T7" fmla="*/ 430577 h 545"/>
              <a:gd name="T8" fmla="*/ 1196295 w 745"/>
              <a:gd name="T9" fmla="*/ 603250 h 545"/>
              <a:gd name="T10" fmla="*/ 0 60000 65536"/>
              <a:gd name="T11" fmla="*/ 0 60000 65536"/>
              <a:gd name="T12" fmla="*/ 0 60000 65536"/>
              <a:gd name="T13" fmla="*/ 0 60000 65536"/>
              <a:gd name="T14" fmla="*/ 0 60000 65536"/>
              <a:gd name="T15" fmla="*/ 0 w 745"/>
              <a:gd name="T16" fmla="*/ 0 h 545"/>
              <a:gd name="T17" fmla="*/ 745 w 745"/>
              <a:gd name="T18" fmla="*/ 545 h 545"/>
            </a:gdLst>
            <a:ahLst/>
            <a:cxnLst>
              <a:cxn ang="T10">
                <a:pos x="T0" y="T1"/>
              </a:cxn>
              <a:cxn ang="T11">
                <a:pos x="T2" y="T3"/>
              </a:cxn>
              <a:cxn ang="T12">
                <a:pos x="T4" y="T5"/>
              </a:cxn>
              <a:cxn ang="T13">
                <a:pos x="T6" y="T7"/>
              </a:cxn>
              <a:cxn ang="T14">
                <a:pos x="T8" y="T9"/>
              </a:cxn>
            </a:cxnLst>
            <a:rect l="T15" t="T16" r="T17" b="T18"/>
            <a:pathLst>
              <a:path w="745" h="545">
                <a:moveTo>
                  <a:pt x="0" y="0"/>
                </a:moveTo>
                <a:cubicBezTo>
                  <a:pt x="28" y="83"/>
                  <a:pt x="57" y="166"/>
                  <a:pt x="124" y="210"/>
                </a:cubicBezTo>
                <a:cubicBezTo>
                  <a:pt x="191" y="254"/>
                  <a:pt x="310" y="235"/>
                  <a:pt x="405" y="265"/>
                </a:cubicBezTo>
                <a:cubicBezTo>
                  <a:pt x="500" y="295"/>
                  <a:pt x="641" y="342"/>
                  <a:pt x="693" y="389"/>
                </a:cubicBezTo>
                <a:cubicBezTo>
                  <a:pt x="745" y="436"/>
                  <a:pt x="731" y="490"/>
                  <a:pt x="717" y="5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 name="Freeform 3"/>
          <p:cNvSpPr>
            <a:spLocks/>
          </p:cNvSpPr>
          <p:nvPr/>
        </p:nvSpPr>
        <p:spPr bwMode="auto">
          <a:xfrm rot="16748423" flipV="1">
            <a:off x="6500812" y="4854576"/>
            <a:ext cx="506413" cy="576262"/>
          </a:xfrm>
          <a:custGeom>
            <a:avLst/>
            <a:gdLst>
              <a:gd name="T0" fmla="*/ 446515 w 465"/>
              <a:gd name="T1" fmla="*/ 0 h 357"/>
              <a:gd name="T2" fmla="*/ 471563 w 465"/>
              <a:gd name="T3" fmla="*/ 264725 h 357"/>
              <a:gd name="T4" fmla="*/ 234148 w 465"/>
              <a:gd name="T5" fmla="*/ 101693 h 357"/>
              <a:gd name="T6" fmla="*/ 242860 w 465"/>
              <a:gd name="T7" fmla="*/ 540750 h 357"/>
              <a:gd name="T8" fmla="*/ 39206 w 465"/>
              <a:gd name="T9" fmla="*/ 314765 h 357"/>
              <a:gd name="T10" fmla="*/ 5445 w 465"/>
              <a:gd name="T11" fmla="*/ 403545 h 357"/>
              <a:gd name="T12" fmla="*/ 0 60000 65536"/>
              <a:gd name="T13" fmla="*/ 0 60000 65536"/>
              <a:gd name="T14" fmla="*/ 0 60000 65536"/>
              <a:gd name="T15" fmla="*/ 0 60000 65536"/>
              <a:gd name="T16" fmla="*/ 0 60000 65536"/>
              <a:gd name="T17" fmla="*/ 0 60000 65536"/>
              <a:gd name="T18" fmla="*/ 0 w 465"/>
              <a:gd name="T19" fmla="*/ 0 h 357"/>
              <a:gd name="T20" fmla="*/ 465 w 465"/>
              <a:gd name="T21" fmla="*/ 357 h 357"/>
            </a:gdLst>
            <a:ahLst/>
            <a:cxnLst>
              <a:cxn ang="T12">
                <a:pos x="T0" y="T1"/>
              </a:cxn>
              <a:cxn ang="T13">
                <a:pos x="T2" y="T3"/>
              </a:cxn>
              <a:cxn ang="T14">
                <a:pos x="T4" y="T5"/>
              </a:cxn>
              <a:cxn ang="T15">
                <a:pos x="T6" y="T7"/>
              </a:cxn>
              <a:cxn ang="T16">
                <a:pos x="T8" y="T9"/>
              </a:cxn>
              <a:cxn ang="T17">
                <a:pos x="T10" y="T11"/>
              </a:cxn>
            </a:cxnLst>
            <a:rect l="T18" t="T19" r="T20" b="T21"/>
            <a:pathLst>
              <a:path w="465" h="357">
                <a:moveTo>
                  <a:pt x="410" y="0"/>
                </a:moveTo>
                <a:cubicBezTo>
                  <a:pt x="437" y="77"/>
                  <a:pt x="465" y="154"/>
                  <a:pt x="433" y="164"/>
                </a:cubicBezTo>
                <a:cubicBezTo>
                  <a:pt x="401" y="174"/>
                  <a:pt x="250" y="35"/>
                  <a:pt x="215" y="63"/>
                </a:cubicBezTo>
                <a:cubicBezTo>
                  <a:pt x="180" y="91"/>
                  <a:pt x="253" y="313"/>
                  <a:pt x="223" y="335"/>
                </a:cubicBezTo>
                <a:cubicBezTo>
                  <a:pt x="193" y="357"/>
                  <a:pt x="72" y="209"/>
                  <a:pt x="36" y="195"/>
                </a:cubicBezTo>
                <a:cubicBezTo>
                  <a:pt x="0" y="181"/>
                  <a:pt x="10" y="246"/>
                  <a:pt x="5" y="25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 name="Freeform 4"/>
          <p:cNvSpPr>
            <a:spLocks/>
          </p:cNvSpPr>
          <p:nvPr/>
        </p:nvSpPr>
        <p:spPr bwMode="auto">
          <a:xfrm>
            <a:off x="3498850" y="4951413"/>
            <a:ext cx="1611313" cy="1119187"/>
          </a:xfrm>
          <a:custGeom>
            <a:avLst/>
            <a:gdLst>
              <a:gd name="T0" fmla="*/ 1611313 w 967"/>
              <a:gd name="T1" fmla="*/ 84133 h 1011"/>
              <a:gd name="T2" fmla="*/ 1416356 w 967"/>
              <a:gd name="T3" fmla="*/ 6642 h 1011"/>
              <a:gd name="T4" fmla="*/ 1208068 w 967"/>
              <a:gd name="T5" fmla="*/ 127306 h 1011"/>
              <a:gd name="T6" fmla="*/ 923131 w 967"/>
              <a:gd name="T7" fmla="*/ 179336 h 1011"/>
              <a:gd name="T8" fmla="*/ 869809 w 967"/>
              <a:gd name="T9" fmla="*/ 454981 h 1011"/>
              <a:gd name="T10" fmla="*/ 663188 w 967"/>
              <a:gd name="T11" fmla="*/ 739483 h 1011"/>
              <a:gd name="T12" fmla="*/ 0 w 967"/>
              <a:gd name="T13" fmla="*/ 1119187 h 1011"/>
              <a:gd name="T14" fmla="*/ 0 60000 65536"/>
              <a:gd name="T15" fmla="*/ 0 60000 65536"/>
              <a:gd name="T16" fmla="*/ 0 60000 65536"/>
              <a:gd name="T17" fmla="*/ 0 60000 65536"/>
              <a:gd name="T18" fmla="*/ 0 60000 65536"/>
              <a:gd name="T19" fmla="*/ 0 60000 65536"/>
              <a:gd name="T20" fmla="*/ 0 60000 65536"/>
              <a:gd name="T21" fmla="*/ 0 w 967"/>
              <a:gd name="T22" fmla="*/ 0 h 1011"/>
              <a:gd name="T23" fmla="*/ 967 w 967"/>
              <a:gd name="T24" fmla="*/ 1011 h 10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7" h="1011">
                <a:moveTo>
                  <a:pt x="967" y="76"/>
                </a:moveTo>
                <a:cubicBezTo>
                  <a:pt x="928" y="38"/>
                  <a:pt x="890" y="0"/>
                  <a:pt x="850" y="6"/>
                </a:cubicBezTo>
                <a:cubicBezTo>
                  <a:pt x="810" y="12"/>
                  <a:pt x="774" y="89"/>
                  <a:pt x="725" y="115"/>
                </a:cubicBezTo>
                <a:cubicBezTo>
                  <a:pt x="676" y="141"/>
                  <a:pt x="588" y="113"/>
                  <a:pt x="554" y="162"/>
                </a:cubicBezTo>
                <a:cubicBezTo>
                  <a:pt x="520" y="211"/>
                  <a:pt x="548" y="327"/>
                  <a:pt x="522" y="411"/>
                </a:cubicBezTo>
                <a:cubicBezTo>
                  <a:pt x="496" y="495"/>
                  <a:pt x="485" y="568"/>
                  <a:pt x="398" y="668"/>
                </a:cubicBezTo>
                <a:cubicBezTo>
                  <a:pt x="311" y="768"/>
                  <a:pt x="155" y="889"/>
                  <a:pt x="0" y="10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6" name="Freeform 5"/>
          <p:cNvSpPr>
            <a:spLocks/>
          </p:cNvSpPr>
          <p:nvPr/>
        </p:nvSpPr>
        <p:spPr bwMode="auto">
          <a:xfrm>
            <a:off x="6451600" y="5665788"/>
            <a:ext cx="573088" cy="582612"/>
          </a:xfrm>
          <a:custGeom>
            <a:avLst/>
            <a:gdLst>
              <a:gd name="T0" fmla="*/ 0 w 436"/>
              <a:gd name="T1" fmla="*/ 0 h 732"/>
              <a:gd name="T2" fmla="*/ 205050 w 436"/>
              <a:gd name="T3" fmla="*/ 80388 h 732"/>
              <a:gd name="T4" fmla="*/ 164303 w 436"/>
              <a:gd name="T5" fmla="*/ 148837 h 732"/>
              <a:gd name="T6" fmla="*/ 297059 w 436"/>
              <a:gd name="T7" fmla="*/ 278571 h 732"/>
              <a:gd name="T8" fmla="*/ 266828 w 436"/>
              <a:gd name="T9" fmla="*/ 315979 h 732"/>
              <a:gd name="T10" fmla="*/ 573088 w 436"/>
              <a:gd name="T11" fmla="*/ 582612 h 732"/>
              <a:gd name="T12" fmla="*/ 0 60000 65536"/>
              <a:gd name="T13" fmla="*/ 0 60000 65536"/>
              <a:gd name="T14" fmla="*/ 0 60000 65536"/>
              <a:gd name="T15" fmla="*/ 0 60000 65536"/>
              <a:gd name="T16" fmla="*/ 0 60000 65536"/>
              <a:gd name="T17" fmla="*/ 0 60000 65536"/>
              <a:gd name="T18" fmla="*/ 0 w 436"/>
              <a:gd name="T19" fmla="*/ 0 h 732"/>
              <a:gd name="T20" fmla="*/ 436 w 436"/>
              <a:gd name="T21" fmla="*/ 732 h 732"/>
            </a:gdLst>
            <a:ahLst/>
            <a:cxnLst>
              <a:cxn ang="T12">
                <a:pos x="T0" y="T1"/>
              </a:cxn>
              <a:cxn ang="T13">
                <a:pos x="T2" y="T3"/>
              </a:cxn>
              <a:cxn ang="T14">
                <a:pos x="T4" y="T5"/>
              </a:cxn>
              <a:cxn ang="T15">
                <a:pos x="T6" y="T7"/>
              </a:cxn>
              <a:cxn ang="T16">
                <a:pos x="T8" y="T9"/>
              </a:cxn>
              <a:cxn ang="T17">
                <a:pos x="T10" y="T11"/>
              </a:cxn>
            </a:cxnLst>
            <a:rect l="T18" t="T19" r="T20" b="T21"/>
            <a:pathLst>
              <a:path w="436" h="732">
                <a:moveTo>
                  <a:pt x="0" y="0"/>
                </a:moveTo>
                <a:cubicBezTo>
                  <a:pt x="67" y="35"/>
                  <a:pt x="135" y="70"/>
                  <a:pt x="156" y="101"/>
                </a:cubicBezTo>
                <a:cubicBezTo>
                  <a:pt x="177" y="132"/>
                  <a:pt x="113" y="146"/>
                  <a:pt x="125" y="187"/>
                </a:cubicBezTo>
                <a:cubicBezTo>
                  <a:pt x="137" y="228"/>
                  <a:pt x="213" y="315"/>
                  <a:pt x="226" y="350"/>
                </a:cubicBezTo>
                <a:cubicBezTo>
                  <a:pt x="239" y="385"/>
                  <a:pt x="168" y="333"/>
                  <a:pt x="203" y="397"/>
                </a:cubicBezTo>
                <a:cubicBezTo>
                  <a:pt x="238" y="461"/>
                  <a:pt x="393" y="675"/>
                  <a:pt x="436" y="73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6" name="Object 1024"/>
          <p:cNvGraphicFramePr>
            <a:graphicFrameLocks noChangeAspect="1"/>
          </p:cNvGraphicFramePr>
          <p:nvPr/>
        </p:nvGraphicFramePr>
        <p:xfrm>
          <a:off x="2801938" y="3398838"/>
          <a:ext cx="1550987" cy="1187450"/>
        </p:xfrm>
        <a:graphic>
          <a:graphicData uri="http://schemas.openxmlformats.org/presentationml/2006/ole">
            <mc:AlternateContent xmlns:mc="http://schemas.openxmlformats.org/markup-compatibility/2006">
              <mc:Choice xmlns:v="urn:schemas-microsoft-com:vml" Requires="v">
                <p:oleObj spid="_x0000_s1101" name="Clip" r:id="rId4" imgW="942840" imgH="838080" progId="MS_ClipArt_Gallery.2">
                  <p:embed/>
                </p:oleObj>
              </mc:Choice>
              <mc:Fallback>
                <p:oleObj name="Clip" r:id="rId4"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938" y="339883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5"/>
          <p:cNvGraphicFramePr>
            <a:graphicFrameLocks noChangeAspect="1"/>
          </p:cNvGraphicFramePr>
          <p:nvPr/>
        </p:nvGraphicFramePr>
        <p:xfrm>
          <a:off x="6983413" y="4217988"/>
          <a:ext cx="1550987" cy="1187450"/>
        </p:xfrm>
        <a:graphic>
          <a:graphicData uri="http://schemas.openxmlformats.org/presentationml/2006/ole">
            <mc:AlternateContent xmlns:mc="http://schemas.openxmlformats.org/markup-compatibility/2006">
              <mc:Choice xmlns:v="urn:schemas-microsoft-com:vml" Requires="v">
                <p:oleObj spid="_x0000_s1102" name="Clip" r:id="rId6" imgW="942840" imgH="838080" progId="MS_ClipArt_Gallery.2">
                  <p:embed/>
                </p:oleObj>
              </mc:Choice>
              <mc:Fallback>
                <p:oleObj name="Clip" r:id="rId6"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413" y="421798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7" name="Group 8"/>
          <p:cNvGrpSpPr>
            <a:grpSpLocks/>
          </p:cNvGrpSpPr>
          <p:nvPr/>
        </p:nvGrpSpPr>
        <p:grpSpPr bwMode="auto">
          <a:xfrm rot="10413777">
            <a:off x="4960938" y="4852988"/>
            <a:ext cx="457200" cy="166687"/>
            <a:chOff x="1488" y="3234"/>
            <a:chExt cx="538" cy="405"/>
          </a:xfrm>
        </p:grpSpPr>
        <p:sp>
          <p:nvSpPr>
            <p:cNvPr id="1062" name="Rectangle 9"/>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3" name="Rectangle 10"/>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grpSp>
        <p:nvGrpSpPr>
          <p:cNvPr id="1038" name="Group 11"/>
          <p:cNvGrpSpPr>
            <a:grpSpLocks/>
          </p:cNvGrpSpPr>
          <p:nvPr/>
        </p:nvGrpSpPr>
        <p:grpSpPr bwMode="auto">
          <a:xfrm rot="-6256271">
            <a:off x="6341269" y="5337969"/>
            <a:ext cx="307975" cy="258763"/>
            <a:chOff x="1488" y="3234"/>
            <a:chExt cx="538" cy="405"/>
          </a:xfrm>
        </p:grpSpPr>
        <p:sp>
          <p:nvSpPr>
            <p:cNvPr id="1060" name="Rectangle 12"/>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1" name="Rectangle 13"/>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39" name="Freeform 14"/>
          <p:cNvSpPr>
            <a:spLocks/>
          </p:cNvSpPr>
          <p:nvPr/>
        </p:nvSpPr>
        <p:spPr bwMode="auto">
          <a:xfrm>
            <a:off x="5367338" y="4918075"/>
            <a:ext cx="1079500" cy="369888"/>
          </a:xfrm>
          <a:custGeom>
            <a:avLst/>
            <a:gdLst>
              <a:gd name="T0" fmla="*/ 0 w 647"/>
              <a:gd name="T1" fmla="*/ 51895 h 335"/>
              <a:gd name="T2" fmla="*/ 468840 w 647"/>
              <a:gd name="T3" fmla="*/ 34228 h 335"/>
              <a:gd name="T4" fmla="*/ 637355 w 647"/>
              <a:gd name="T5" fmla="*/ 258370 h 335"/>
              <a:gd name="T6" fmla="*/ 936012 w 647"/>
              <a:gd name="T7" fmla="*/ 292598 h 335"/>
              <a:gd name="T8" fmla="*/ 1079500 w 647"/>
              <a:gd name="T9" fmla="*/ 369888 h 335"/>
              <a:gd name="T10" fmla="*/ 0 60000 65536"/>
              <a:gd name="T11" fmla="*/ 0 60000 65536"/>
              <a:gd name="T12" fmla="*/ 0 60000 65536"/>
              <a:gd name="T13" fmla="*/ 0 60000 65536"/>
              <a:gd name="T14" fmla="*/ 0 60000 65536"/>
              <a:gd name="T15" fmla="*/ 0 w 647"/>
              <a:gd name="T16" fmla="*/ 0 h 335"/>
              <a:gd name="T17" fmla="*/ 647 w 647"/>
              <a:gd name="T18" fmla="*/ 335 h 335"/>
            </a:gdLst>
            <a:ahLst/>
            <a:cxnLst>
              <a:cxn ang="T10">
                <a:pos x="T0" y="T1"/>
              </a:cxn>
              <a:cxn ang="T11">
                <a:pos x="T2" y="T3"/>
              </a:cxn>
              <a:cxn ang="T12">
                <a:pos x="T4" y="T5"/>
              </a:cxn>
              <a:cxn ang="T13">
                <a:pos x="T6" y="T7"/>
              </a:cxn>
              <a:cxn ang="T14">
                <a:pos x="T8" y="T9"/>
              </a:cxn>
            </a:cxnLst>
            <a:rect l="T15" t="T16" r="T17" b="T18"/>
            <a:pathLst>
              <a:path w="647" h="335">
                <a:moveTo>
                  <a:pt x="0" y="47"/>
                </a:moveTo>
                <a:cubicBezTo>
                  <a:pt x="108" y="23"/>
                  <a:pt x="217" y="0"/>
                  <a:pt x="281" y="31"/>
                </a:cubicBezTo>
                <a:cubicBezTo>
                  <a:pt x="345" y="62"/>
                  <a:pt x="335" y="195"/>
                  <a:pt x="382" y="234"/>
                </a:cubicBezTo>
                <a:cubicBezTo>
                  <a:pt x="429" y="273"/>
                  <a:pt x="517" y="248"/>
                  <a:pt x="561" y="265"/>
                </a:cubicBezTo>
                <a:cubicBezTo>
                  <a:pt x="605" y="282"/>
                  <a:pt x="626" y="308"/>
                  <a:pt x="647" y="33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Freeform 15"/>
          <p:cNvSpPr>
            <a:spLocks/>
          </p:cNvSpPr>
          <p:nvPr/>
        </p:nvSpPr>
        <p:spPr bwMode="auto">
          <a:xfrm flipH="1">
            <a:off x="1547813" y="253250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8" name="Object 1026"/>
          <p:cNvGraphicFramePr>
            <a:graphicFrameLocks noChangeAspect="1"/>
          </p:cNvGraphicFramePr>
          <p:nvPr>
            <p:extLst>
              <p:ext uri="{D42A27DB-BD31-4B8C-83A1-F6EECF244321}">
                <p14:modId xmlns:p14="http://schemas.microsoft.com/office/powerpoint/2010/main" val="135370787"/>
              </p:ext>
            </p:extLst>
          </p:nvPr>
        </p:nvGraphicFramePr>
        <p:xfrm flipH="1">
          <a:off x="6543675" y="1278384"/>
          <a:ext cx="1309688" cy="990600"/>
        </p:xfrm>
        <a:graphic>
          <a:graphicData uri="http://schemas.openxmlformats.org/presentationml/2006/ole">
            <mc:AlternateContent xmlns:mc="http://schemas.openxmlformats.org/markup-compatibility/2006">
              <mc:Choice xmlns:v="urn:schemas-microsoft-com:vml" Requires="v">
                <p:oleObj spid="_x0000_s1103" name="Clip" r:id="rId7" imgW="942840" imgH="838080" progId="MS_ClipArt_Gallery.2">
                  <p:embed/>
                </p:oleObj>
              </mc:Choice>
              <mc:Fallback>
                <p:oleObj name="Clip" r:id="rId7"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43675" y="1278384"/>
                        <a:ext cx="13096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1" name="Freeform 17"/>
          <p:cNvSpPr>
            <a:spLocks/>
          </p:cNvSpPr>
          <p:nvPr/>
        </p:nvSpPr>
        <p:spPr bwMode="auto">
          <a:xfrm flipH="1">
            <a:off x="6194425" y="185305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Freeform 18"/>
          <p:cNvSpPr>
            <a:spLocks/>
          </p:cNvSpPr>
          <p:nvPr/>
        </p:nvSpPr>
        <p:spPr bwMode="auto">
          <a:xfrm>
            <a:off x="2900363" y="18641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Line 19"/>
          <p:cNvSpPr>
            <a:spLocks noChangeShapeType="1"/>
          </p:cNvSpPr>
          <p:nvPr/>
        </p:nvSpPr>
        <p:spPr bwMode="auto">
          <a:xfrm>
            <a:off x="1216025" y="2645222"/>
            <a:ext cx="5689600" cy="12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Rectangle 20"/>
          <p:cNvSpPr>
            <a:spLocks noChangeArrowheads="1"/>
          </p:cNvSpPr>
          <p:nvPr/>
        </p:nvSpPr>
        <p:spPr bwMode="auto">
          <a:xfrm flipH="1">
            <a:off x="56959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5" name="Rectangle 21"/>
          <p:cNvSpPr>
            <a:spLocks noChangeArrowheads="1"/>
          </p:cNvSpPr>
          <p:nvPr/>
        </p:nvSpPr>
        <p:spPr bwMode="auto">
          <a:xfrm>
            <a:off x="3235325" y="2464247"/>
            <a:ext cx="636588" cy="166687"/>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6" name="Rectangle 22"/>
          <p:cNvSpPr>
            <a:spLocks noChangeArrowheads="1"/>
          </p:cNvSpPr>
          <p:nvPr/>
        </p:nvSpPr>
        <p:spPr bwMode="auto">
          <a:xfrm>
            <a:off x="1649413" y="2454722"/>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7" name="Text Box 23"/>
          <p:cNvSpPr txBox="1">
            <a:spLocks noChangeArrowheads="1"/>
          </p:cNvSpPr>
          <p:nvPr/>
        </p:nvSpPr>
        <p:spPr bwMode="auto">
          <a:xfrm>
            <a:off x="515938" y="1073597"/>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1048" name="Text Box 24"/>
          <p:cNvSpPr txBox="1">
            <a:spLocks noChangeArrowheads="1"/>
          </p:cNvSpPr>
          <p:nvPr/>
        </p:nvSpPr>
        <p:spPr bwMode="auto">
          <a:xfrm>
            <a:off x="457200" y="3394075"/>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aphicFrame>
        <p:nvGraphicFramePr>
          <p:cNvPr id="1029" name="Object 1027"/>
          <p:cNvGraphicFramePr>
            <a:graphicFrameLocks noChangeAspect="1"/>
          </p:cNvGraphicFramePr>
          <p:nvPr>
            <p:extLst>
              <p:ext uri="{D42A27DB-BD31-4B8C-83A1-F6EECF244321}">
                <p14:modId xmlns:p14="http://schemas.microsoft.com/office/powerpoint/2010/main" val="374126201"/>
              </p:ext>
            </p:extLst>
          </p:nvPr>
        </p:nvGraphicFramePr>
        <p:xfrm>
          <a:off x="1903413" y="854522"/>
          <a:ext cx="1136650" cy="1350962"/>
        </p:xfrm>
        <a:graphic>
          <a:graphicData uri="http://schemas.openxmlformats.org/presentationml/2006/ole">
            <mc:AlternateContent xmlns:mc="http://schemas.openxmlformats.org/markup-compatibility/2006">
              <mc:Choice xmlns:v="urn:schemas-microsoft-com:vml" Requires="v">
                <p:oleObj spid="_x0000_s1104" name="Clip" r:id="rId8" imgW="2048040" imgH="2857680" progId="MS_ClipArt_Gallery.2">
                  <p:embed/>
                </p:oleObj>
              </mc:Choice>
              <mc:Fallback>
                <p:oleObj name="Clip" r:id="rId8"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413" y="854522"/>
                        <a:ext cx="1136650"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9" name="Freeform 26"/>
          <p:cNvSpPr>
            <a:spLocks/>
          </p:cNvSpPr>
          <p:nvPr/>
        </p:nvSpPr>
        <p:spPr bwMode="auto">
          <a:xfrm>
            <a:off x="4879975" y="25245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Rectangle 27"/>
          <p:cNvSpPr>
            <a:spLocks noChangeArrowheads="1"/>
          </p:cNvSpPr>
          <p:nvPr/>
        </p:nvSpPr>
        <p:spPr bwMode="auto">
          <a:xfrm>
            <a:off x="43751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graphicFrame>
        <p:nvGraphicFramePr>
          <p:cNvPr id="1030" name="Object 1028"/>
          <p:cNvGraphicFramePr>
            <a:graphicFrameLocks noChangeAspect="1"/>
          </p:cNvGraphicFramePr>
          <p:nvPr/>
        </p:nvGraphicFramePr>
        <p:xfrm>
          <a:off x="1679575" y="4930775"/>
          <a:ext cx="1239838" cy="1473200"/>
        </p:xfrm>
        <a:graphic>
          <a:graphicData uri="http://schemas.openxmlformats.org/presentationml/2006/ole">
            <mc:AlternateContent xmlns:mc="http://schemas.openxmlformats.org/markup-compatibility/2006">
              <mc:Choice xmlns:v="urn:schemas-microsoft-com:vml" Requires="v">
                <p:oleObj spid="_x0000_s1105" name="Clip" r:id="rId10" imgW="2048040" imgH="2857680" progId="MS_ClipArt_Gallery.2">
                  <p:embed/>
                </p:oleObj>
              </mc:Choice>
              <mc:Fallback>
                <p:oleObj name="Clip" r:id="rId10"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9575" y="4930775"/>
                        <a:ext cx="1239838"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1" name="Freeform 29"/>
          <p:cNvSpPr>
            <a:spLocks/>
          </p:cNvSpPr>
          <p:nvPr/>
        </p:nvSpPr>
        <p:spPr bwMode="auto">
          <a:xfrm>
            <a:off x="2752725" y="5461000"/>
            <a:ext cx="1295400" cy="328613"/>
          </a:xfrm>
          <a:custGeom>
            <a:avLst/>
            <a:gdLst>
              <a:gd name="T0" fmla="*/ 0 w 748"/>
              <a:gd name="T1" fmla="*/ 141597 h 246"/>
              <a:gd name="T2" fmla="*/ 419100 w 748"/>
              <a:gd name="T3" fmla="*/ 16030 h 246"/>
              <a:gd name="T4" fmla="*/ 715241 w 748"/>
              <a:gd name="T5" fmla="*/ 235105 h 246"/>
              <a:gd name="T6" fmla="*/ 1148196 w 748"/>
              <a:gd name="T7" fmla="*/ 183008 h 246"/>
              <a:gd name="T8" fmla="*/ 1295400 w 748"/>
              <a:gd name="T9" fmla="*/ 328613 h 246"/>
              <a:gd name="T10" fmla="*/ 0 60000 65536"/>
              <a:gd name="T11" fmla="*/ 0 60000 65536"/>
              <a:gd name="T12" fmla="*/ 0 60000 65536"/>
              <a:gd name="T13" fmla="*/ 0 60000 65536"/>
              <a:gd name="T14" fmla="*/ 0 60000 65536"/>
              <a:gd name="T15" fmla="*/ 0 w 748"/>
              <a:gd name="T16" fmla="*/ 0 h 246"/>
              <a:gd name="T17" fmla="*/ 748 w 748"/>
              <a:gd name="T18" fmla="*/ 246 h 246"/>
            </a:gdLst>
            <a:ahLst/>
            <a:cxnLst>
              <a:cxn ang="T10">
                <a:pos x="T0" y="T1"/>
              </a:cxn>
              <a:cxn ang="T11">
                <a:pos x="T2" y="T3"/>
              </a:cxn>
              <a:cxn ang="T12">
                <a:pos x="T4" y="T5"/>
              </a:cxn>
              <a:cxn ang="T13">
                <a:pos x="T6" y="T7"/>
              </a:cxn>
              <a:cxn ang="T14">
                <a:pos x="T8" y="T9"/>
              </a:cxn>
            </a:cxnLst>
            <a:rect l="T15" t="T16" r="T17" b="T18"/>
            <a:pathLst>
              <a:path w="748" h="246">
                <a:moveTo>
                  <a:pt x="0" y="106"/>
                </a:moveTo>
                <a:cubicBezTo>
                  <a:pt x="86" y="53"/>
                  <a:pt x="173" y="0"/>
                  <a:pt x="242" y="12"/>
                </a:cubicBezTo>
                <a:cubicBezTo>
                  <a:pt x="311" y="24"/>
                  <a:pt x="343" y="155"/>
                  <a:pt x="413" y="176"/>
                </a:cubicBezTo>
                <a:cubicBezTo>
                  <a:pt x="483" y="197"/>
                  <a:pt x="607" y="125"/>
                  <a:pt x="663" y="137"/>
                </a:cubicBezTo>
                <a:cubicBezTo>
                  <a:pt x="719" y="149"/>
                  <a:pt x="738" y="234"/>
                  <a:pt x="748" y="24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52" name="Group 30"/>
          <p:cNvGrpSpPr>
            <a:grpSpLocks/>
          </p:cNvGrpSpPr>
          <p:nvPr/>
        </p:nvGrpSpPr>
        <p:grpSpPr bwMode="auto">
          <a:xfrm rot="8179995" flipH="1">
            <a:off x="3805238" y="5707063"/>
            <a:ext cx="404812" cy="220662"/>
            <a:chOff x="1488" y="3234"/>
            <a:chExt cx="538" cy="405"/>
          </a:xfrm>
        </p:grpSpPr>
        <p:sp>
          <p:nvSpPr>
            <p:cNvPr id="1058" name="Rectangle 31"/>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59" name="Rectangle 32"/>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53" name="AutoShape 33"/>
          <p:cNvSpPr>
            <a:spLocks/>
          </p:cNvSpPr>
          <p:nvPr/>
        </p:nvSpPr>
        <p:spPr bwMode="auto">
          <a:xfrm>
            <a:off x="4116388" y="1311722"/>
            <a:ext cx="1309687" cy="336550"/>
          </a:xfrm>
          <a:prstGeom prst="borderCallout2">
            <a:avLst>
              <a:gd name="adj1" fmla="val 33963"/>
              <a:gd name="adj2" fmla="val -5819"/>
              <a:gd name="adj3" fmla="val 33963"/>
              <a:gd name="adj4" fmla="val -14667"/>
              <a:gd name="adj5" fmla="val 325472"/>
              <a:gd name="adj6" fmla="val -4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triangle" w="med" len="med"/>
              </a14:hiddenLine>
            </a:ext>
          </a:extLst>
        </p:spPr>
        <p:txBody>
          <a:bodyPr>
            <a:spAutoFit/>
          </a:bodyPr>
          <a:lstStyle/>
          <a:p>
            <a:pPr algn="l" eaLnBrk="0" hangingPunct="0"/>
            <a:r>
              <a:rPr lang="en-US" sz="1600">
                <a:solidFill>
                  <a:schemeClr val="tx1"/>
                </a:solidFill>
                <a:latin typeface="Times New Roman" pitchFamily="18" charset="0"/>
              </a:rPr>
              <a:t>transceivers</a:t>
            </a:r>
            <a:endParaRPr lang="en-US" sz="2000">
              <a:solidFill>
                <a:schemeClr val="tx1"/>
              </a:solidFill>
              <a:latin typeface="Times New Roman" pitchFamily="18" charset="0"/>
            </a:endParaRPr>
          </a:p>
        </p:txBody>
      </p:sp>
      <p:sp>
        <p:nvSpPr>
          <p:cNvPr id="1055" name="Line 35"/>
          <p:cNvSpPr>
            <a:spLocks noChangeShapeType="1"/>
          </p:cNvSpPr>
          <p:nvPr/>
        </p:nvSpPr>
        <p:spPr bwMode="auto">
          <a:xfrm flipH="1">
            <a:off x="3717925" y="1543497"/>
            <a:ext cx="398463" cy="847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6" name="Rectangle 36"/>
          <p:cNvSpPr>
            <a:spLocks noChangeArrowheads="1"/>
          </p:cNvSpPr>
          <p:nvPr/>
        </p:nvSpPr>
        <p:spPr bwMode="auto">
          <a:xfrm>
            <a:off x="3200400" y="541784"/>
            <a:ext cx="3581400" cy="609600"/>
          </a:xfrm>
          <a:prstGeom prst="rect">
            <a:avLst/>
          </a:prstGeom>
          <a:solidFill>
            <a:srgbClr val="00FF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Thick Ethernet Cable</a:t>
            </a:r>
          </a:p>
        </p:txBody>
      </p:sp>
      <p:sp>
        <p:nvSpPr>
          <p:cNvPr id="1057" name="Rectangle 37"/>
          <p:cNvSpPr>
            <a:spLocks noChangeArrowheads="1"/>
          </p:cNvSpPr>
          <p:nvPr/>
        </p:nvSpPr>
        <p:spPr bwMode="auto">
          <a:xfrm>
            <a:off x="4433888" y="3467472"/>
            <a:ext cx="3581400" cy="609600"/>
          </a:xfrm>
          <a:prstGeom prst="rect">
            <a:avLst/>
          </a:prstGeom>
          <a:solidFill>
            <a:srgbClr val="99CC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Thin Ethernet Cable</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17</a:t>
            </a:fld>
            <a:endParaRPr lang="en-US" dirty="0">
              <a:latin typeface="Comic Sans MS" pitchFamily="66" charset="0"/>
            </a:endParaRPr>
          </a:p>
        </p:txBody>
      </p:sp>
      <p:sp>
        <p:nvSpPr>
          <p:cNvPr id="40"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269870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685800" y="1066800"/>
            <a:ext cx="7772400" cy="5029200"/>
          </a:xfrm>
          <a:noFill/>
          <a:ln w="19050">
            <a:solidFill>
              <a:schemeClr val="tx1"/>
            </a:solidFill>
            <a:miter lim="800000"/>
            <a:headEnd/>
            <a:tailEnd/>
          </a:ln>
        </p:spPr>
        <p:txBody>
          <a:bodyPr/>
          <a:lstStyle/>
          <a:p>
            <a:pPr eaLnBrk="1" hangingPunct="1">
              <a:lnSpc>
                <a:spcPct val="90000"/>
              </a:lnSpc>
              <a:buFontTx/>
              <a:buNone/>
            </a:pPr>
            <a:r>
              <a:rPr lang="en-US" dirty="0" smtClean="0">
                <a:solidFill>
                  <a:schemeClr val="accent2"/>
                </a:solidFill>
              </a:rPr>
              <a:t>			  </a:t>
            </a:r>
            <a:r>
              <a:rPr lang="en-US" b="1" dirty="0" smtClean="0">
                <a:solidFill>
                  <a:schemeClr val="accent2"/>
                </a:solidFill>
              </a:rPr>
              <a:t>1BASE5  </a:t>
            </a:r>
            <a:r>
              <a:rPr lang="en-US" b="1" dirty="0" err="1" smtClean="0">
                <a:solidFill>
                  <a:schemeClr val="accent2"/>
                </a:solidFill>
              </a:rPr>
              <a:t>StarLAN</a:t>
            </a:r>
            <a:r>
              <a:rPr lang="en-US" sz="2800" i="1" dirty="0" smtClean="0">
                <a:solidFill>
                  <a:schemeClr val="accent2"/>
                </a:solidFill>
              </a:rPr>
              <a:t>              </a:t>
            </a:r>
            <a:r>
              <a:rPr lang="en-US" sz="2800" dirty="0" smtClean="0">
                <a:solidFill>
                  <a:schemeClr val="accent2"/>
                </a:solidFill>
              </a:rPr>
              <a:t>{1987}</a:t>
            </a:r>
          </a:p>
          <a:p>
            <a:pPr eaLnBrk="1" hangingPunct="1">
              <a:lnSpc>
                <a:spcPct val="90000"/>
              </a:lnSpc>
            </a:pPr>
            <a:r>
              <a:rPr lang="en-US" sz="2800" dirty="0" smtClean="0"/>
              <a:t>1 Mbps</a:t>
            </a:r>
          </a:p>
          <a:p>
            <a:pPr eaLnBrk="1" hangingPunct="1">
              <a:lnSpc>
                <a:spcPct val="90000"/>
              </a:lnSpc>
            </a:pPr>
            <a:r>
              <a:rPr lang="en-US" sz="2800" dirty="0" smtClean="0"/>
              <a:t>250 meter segment length</a:t>
            </a:r>
          </a:p>
          <a:p>
            <a:pPr eaLnBrk="1" hangingPunct="1">
              <a:lnSpc>
                <a:spcPct val="90000"/>
              </a:lnSpc>
            </a:pPr>
            <a:r>
              <a:rPr lang="en-US" sz="2800" dirty="0" smtClean="0"/>
              <a:t>Signal-regenerating repeaters</a:t>
            </a:r>
          </a:p>
          <a:p>
            <a:pPr eaLnBrk="1" hangingPunct="1">
              <a:lnSpc>
                <a:spcPct val="90000"/>
              </a:lnSpc>
            </a:pPr>
            <a:r>
              <a:rPr lang="en-US" sz="2800" dirty="0" smtClean="0"/>
              <a:t>Transceiver integrated onto the adapter</a:t>
            </a:r>
          </a:p>
          <a:p>
            <a:pPr eaLnBrk="1" hangingPunct="1">
              <a:lnSpc>
                <a:spcPct val="90000"/>
              </a:lnSpc>
            </a:pPr>
            <a:r>
              <a:rPr lang="en-US" sz="2800" dirty="0" smtClean="0"/>
              <a:t>Hub-and-Spoke topology (star topology)</a:t>
            </a:r>
          </a:p>
          <a:p>
            <a:pPr eaLnBrk="1" hangingPunct="1">
              <a:lnSpc>
                <a:spcPct val="90000"/>
              </a:lnSpc>
            </a:pPr>
            <a:r>
              <a:rPr lang="en-US" sz="2800" b="1" dirty="0" smtClean="0">
                <a:solidFill>
                  <a:srgbClr val="800000"/>
                </a:solidFill>
              </a:rPr>
              <a:t>Two pairs of unshielded twisted pair</a:t>
            </a:r>
          </a:p>
          <a:p>
            <a:pPr lvl="1">
              <a:lnSpc>
                <a:spcPct val="90000"/>
              </a:lnSpc>
              <a:spcBef>
                <a:spcPct val="0"/>
              </a:spcBef>
            </a:pPr>
            <a:r>
              <a:rPr lang="en-US" sz="2400" b="1" i="1" dirty="0" smtClean="0">
                <a:solidFill>
                  <a:srgbClr val="006600"/>
                </a:solidFill>
              </a:rPr>
              <a:t>Advantages: </a:t>
            </a:r>
            <a:r>
              <a:rPr lang="en-US" sz="2400" i="1" dirty="0" smtClean="0"/>
              <a:t>Since four or more UTP are </a:t>
            </a:r>
            <a:r>
              <a:rPr lang="en-US" sz="2400" i="1" u="sng" dirty="0" smtClean="0"/>
              <a:t>ubiquitous</a:t>
            </a:r>
            <a:r>
              <a:rPr lang="en-US" sz="2400" i="1" dirty="0" smtClean="0"/>
              <a:t> in buildings, it is easier to use installed wiring in the walls. Telephone wiring is hierarchical </a:t>
            </a:r>
            <a:r>
              <a:rPr lang="en-US" sz="2400" i="1" dirty="0" smtClean="0">
                <a:sym typeface="Wingdings" pitchFamily="2" charset="2"/>
              </a:rPr>
              <a:t> can use wiring closets.</a:t>
            </a:r>
            <a:endParaRPr lang="en-US" sz="2400" dirty="0" smtClean="0"/>
          </a:p>
        </p:txBody>
      </p:sp>
      <p:sp>
        <p:nvSpPr>
          <p:cNvPr id="26629"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353332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1"/>
          </p:nvPr>
        </p:nvSpPr>
        <p:spPr>
          <a:xfrm>
            <a:off x="539750" y="1052736"/>
            <a:ext cx="8077200" cy="5242520"/>
          </a:xfrm>
          <a:noFill/>
          <a:ln w="19050">
            <a:solidFill>
              <a:schemeClr val="tx1"/>
            </a:solidFill>
            <a:miter lim="800000"/>
            <a:headEnd/>
            <a:tailEnd/>
          </a:ln>
        </p:spPr>
        <p:txBody>
          <a:bodyPr/>
          <a:lstStyle/>
          <a:p>
            <a:pPr eaLnBrk="1" hangingPunct="1">
              <a:buFontTx/>
              <a:buNone/>
            </a:pPr>
            <a:r>
              <a:rPr lang="en-US" sz="2800" b="1" dirty="0" smtClean="0">
                <a:solidFill>
                  <a:schemeClr val="accent2"/>
                </a:solidFill>
              </a:rPr>
              <a:t>		    </a:t>
            </a:r>
            <a:r>
              <a:rPr lang="en-US" sz="2800" b="1" dirty="0" smtClean="0">
                <a:solidFill>
                  <a:srgbClr val="800000"/>
                </a:solidFill>
              </a:rPr>
              <a:t>10BASE-T  </a:t>
            </a:r>
            <a:r>
              <a:rPr lang="en-US" sz="2400" b="1" dirty="0" smtClean="0">
                <a:solidFill>
                  <a:srgbClr val="800000"/>
                </a:solidFill>
              </a:rPr>
              <a:t>{1990</a:t>
            </a:r>
            <a:r>
              <a:rPr lang="en-US" sz="2400" b="1" smtClean="0">
                <a:solidFill>
                  <a:srgbClr val="800000"/>
                </a:solidFill>
              </a:rPr>
              <a:t>}   </a:t>
            </a:r>
            <a:r>
              <a:rPr lang="en-US" sz="2800" smtClean="0">
                <a:solidFill>
                  <a:srgbClr val="800000"/>
                </a:solidFill>
              </a:rPr>
              <a:t> </a:t>
            </a:r>
            <a:r>
              <a:rPr lang="en-US" sz="2800" b="1" dirty="0" smtClean="0">
                <a:solidFill>
                  <a:srgbClr val="800000"/>
                </a:solidFill>
              </a:rPr>
              <a:t>**Most popular</a:t>
            </a:r>
          </a:p>
          <a:p>
            <a:pPr eaLnBrk="1" hangingPunct="1"/>
            <a:r>
              <a:rPr lang="en-US" sz="2800" dirty="0" smtClean="0"/>
              <a:t>10 Mbps</a:t>
            </a:r>
          </a:p>
          <a:p>
            <a:pPr eaLnBrk="1" hangingPunct="1"/>
            <a:r>
              <a:rPr lang="en-US" sz="2800" dirty="0" smtClean="0"/>
              <a:t>100 meter segment length</a:t>
            </a:r>
          </a:p>
          <a:p>
            <a:pPr eaLnBrk="1" hangingPunct="1"/>
            <a:r>
              <a:rPr lang="en-US" sz="2800" dirty="0" smtClean="0"/>
              <a:t>Signal-regenerating repeaters</a:t>
            </a:r>
          </a:p>
          <a:p>
            <a:pPr eaLnBrk="1" hangingPunct="1"/>
            <a:r>
              <a:rPr lang="en-US" sz="2800" dirty="0" smtClean="0"/>
              <a:t>Transceiver integrated onto adapter</a:t>
            </a:r>
          </a:p>
          <a:p>
            <a:pPr eaLnBrk="1" hangingPunct="1"/>
            <a:r>
              <a:rPr lang="en-US" sz="2800" dirty="0" smtClean="0"/>
              <a:t>Two pairs of UTP</a:t>
            </a:r>
          </a:p>
          <a:p>
            <a:pPr eaLnBrk="1" hangingPunct="1"/>
            <a:r>
              <a:rPr lang="en-US" sz="2800" b="1" dirty="0" smtClean="0">
                <a:solidFill>
                  <a:srgbClr val="800000"/>
                </a:solidFill>
              </a:rPr>
              <a:t>Hub-and-spoke topology </a:t>
            </a:r>
            <a:r>
              <a:rPr lang="en-US" sz="2800" dirty="0" smtClean="0">
                <a:solidFill>
                  <a:srgbClr val="800000"/>
                </a:solidFill>
              </a:rPr>
              <a:t>{Hub in the closet}</a:t>
            </a:r>
          </a:p>
          <a:p>
            <a:pPr lvl="1" eaLnBrk="1" hangingPunct="1"/>
            <a:r>
              <a:rPr lang="en-US" sz="2400" b="1" i="1" dirty="0" smtClean="0">
                <a:solidFill>
                  <a:srgbClr val="006600"/>
                </a:solidFill>
              </a:rPr>
              <a:t>Advantages: </a:t>
            </a:r>
            <a:r>
              <a:rPr lang="en-US" sz="2400" dirty="0" smtClean="0"/>
              <a:t>could be done without pulling new wires. Each hub amplifies and restores incoming signal.</a:t>
            </a:r>
            <a:endParaRPr lang="en-US" sz="2400" i="1" dirty="0" smtClean="0">
              <a:solidFill>
                <a:srgbClr val="006600"/>
              </a:solidFill>
            </a:endParaRPr>
          </a:p>
        </p:txBody>
      </p:sp>
      <p:sp>
        <p:nvSpPr>
          <p:cNvPr id="29701" name="Rectangle 5"/>
          <p:cNvSpPr>
            <a:spLocks noGrp="1" noChangeArrowheads="1"/>
          </p:cNvSpPr>
          <p:nvPr>
            <p:ph type="title"/>
          </p:nvPr>
        </p:nvSpPr>
        <p:spPr>
          <a:xfrm>
            <a:off x="762000" y="7052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398612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Outline</a:t>
            </a:r>
            <a:endParaRPr lang="en-US" dirty="0"/>
          </a:p>
        </p:txBody>
      </p:sp>
      <p:sp>
        <p:nvSpPr>
          <p:cNvPr id="3" name="Content Placeholder 2"/>
          <p:cNvSpPr>
            <a:spLocks noGrp="1"/>
          </p:cNvSpPr>
          <p:nvPr>
            <p:ph idx="1"/>
          </p:nvPr>
        </p:nvSpPr>
        <p:spPr>
          <a:xfrm>
            <a:off x="251520" y="1295400"/>
            <a:ext cx="8568952" cy="4800600"/>
          </a:xfrm>
        </p:spPr>
        <p:txBody>
          <a:bodyPr/>
          <a:lstStyle/>
          <a:p>
            <a:r>
              <a:rPr lang="en-US" dirty="0" smtClean="0"/>
              <a:t>Ethernet</a:t>
            </a:r>
          </a:p>
          <a:p>
            <a:pPr lvl="1"/>
            <a:r>
              <a:rPr lang="en-US" dirty="0" smtClean="0"/>
              <a:t>Binary Exponential </a:t>
            </a:r>
            <a:r>
              <a:rPr lang="en-US" dirty="0" err="1" smtClean="0"/>
              <a:t>Backoff</a:t>
            </a:r>
            <a:endParaRPr lang="en-US" dirty="0" smtClean="0"/>
          </a:p>
          <a:p>
            <a:r>
              <a:rPr lang="en-US" dirty="0" smtClean="0"/>
              <a:t>Ethernet versus IEEE 802.3</a:t>
            </a:r>
          </a:p>
          <a:p>
            <a:r>
              <a:rPr lang="en-US" dirty="0" smtClean="0"/>
              <a:t>Ethernet Evolution</a:t>
            </a:r>
          </a:p>
          <a:p>
            <a:pPr lvl="1"/>
            <a:r>
              <a:rPr lang="en-US" dirty="0" smtClean="0"/>
              <a:t>10BASE5, 1OBASE2, 1BASE5, 10BASE-T</a:t>
            </a:r>
          </a:p>
          <a:p>
            <a:r>
              <a:rPr lang="en-US" dirty="0" smtClean="0"/>
              <a:t>Switched Ethernet</a:t>
            </a:r>
          </a:p>
          <a:p>
            <a:r>
              <a:rPr lang="en-US" dirty="0" smtClean="0"/>
              <a:t>Switching Hub</a:t>
            </a:r>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565290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ea typeface="Latha" pitchFamily="2"/>
                <a:cs typeface="Latha" pitchFamily="2"/>
              </a:rPr>
              <a:t>The Hub Concept</a:t>
            </a:r>
          </a:p>
        </p:txBody>
      </p:sp>
      <p:sp>
        <p:nvSpPr>
          <p:cNvPr id="21509" name="Rectangle 3"/>
          <p:cNvSpPr>
            <a:spLocks noGrp="1" noChangeArrowheads="1"/>
          </p:cNvSpPr>
          <p:nvPr>
            <p:ph type="body" idx="1"/>
          </p:nvPr>
        </p:nvSpPr>
        <p:spPr/>
        <p:txBody>
          <a:bodyPr/>
          <a:lstStyle/>
          <a:p>
            <a:pPr eaLnBrk="1" hangingPunct="1"/>
            <a:r>
              <a:rPr lang="en-US" dirty="0" smtClean="0"/>
              <a:t>Separate transmit and receive pair of wires.</a:t>
            </a:r>
          </a:p>
          <a:p>
            <a:pPr eaLnBrk="1" hangingPunct="1"/>
            <a:r>
              <a:rPr lang="en-US" dirty="0" smtClean="0"/>
              <a:t>The </a:t>
            </a:r>
            <a:r>
              <a:rPr lang="en-US" b="1" dirty="0" smtClean="0">
                <a:solidFill>
                  <a:srgbClr val="006600"/>
                </a:solidFill>
              </a:rPr>
              <a:t>repeater</a:t>
            </a:r>
            <a:r>
              <a:rPr lang="en-US" dirty="0" smtClean="0"/>
              <a:t> in the hub retransmits the signal received from </a:t>
            </a:r>
            <a:r>
              <a:rPr lang="en-US" b="1" dirty="0" smtClean="0">
                <a:solidFill>
                  <a:srgbClr val="A50021"/>
                </a:solidFill>
              </a:rPr>
              <a:t>any</a:t>
            </a:r>
            <a:r>
              <a:rPr lang="en-US" dirty="0" smtClean="0"/>
              <a:t> input pair onto </a:t>
            </a:r>
            <a:r>
              <a:rPr lang="en-US" b="1" dirty="0" smtClean="0">
                <a:solidFill>
                  <a:srgbClr val="A50021"/>
                </a:solidFill>
              </a:rPr>
              <a:t>ALL</a:t>
            </a:r>
            <a:r>
              <a:rPr lang="en-US" dirty="0" smtClean="0"/>
              <a:t> output pairs.</a:t>
            </a:r>
          </a:p>
          <a:p>
            <a:pPr eaLnBrk="1" hangingPunct="1"/>
            <a:r>
              <a:rPr lang="en-US" i="1" dirty="0" smtClean="0">
                <a:solidFill>
                  <a:srgbClr val="0000FF"/>
                </a:solidFill>
              </a:rPr>
              <a:t>Essentially the </a:t>
            </a:r>
            <a:r>
              <a:rPr lang="en-US" b="1" i="1" dirty="0" smtClean="0">
                <a:solidFill>
                  <a:srgbClr val="0000FF"/>
                </a:solidFill>
              </a:rPr>
              <a:t>hub</a:t>
            </a:r>
            <a:r>
              <a:rPr lang="en-US" i="1" dirty="0" smtClean="0">
                <a:solidFill>
                  <a:srgbClr val="0000FF"/>
                </a:solidFill>
              </a:rPr>
              <a:t> emulates a </a:t>
            </a:r>
            <a:r>
              <a:rPr lang="en-US" b="1" i="1" dirty="0" smtClean="0">
                <a:solidFill>
                  <a:srgbClr val="0000FF"/>
                </a:solidFill>
              </a:rPr>
              <a:t>broadcast</a:t>
            </a:r>
            <a:r>
              <a:rPr lang="en-US" i="1" u="sng" dirty="0">
                <a:solidFill>
                  <a:srgbClr val="0000FF"/>
                </a:solidFill>
              </a:rPr>
              <a:t> </a:t>
            </a:r>
            <a:r>
              <a:rPr lang="en-US" b="1" i="1" dirty="0" smtClean="0">
                <a:solidFill>
                  <a:srgbClr val="0000FF"/>
                </a:solidFill>
              </a:rPr>
              <a:t>channel</a:t>
            </a:r>
            <a:r>
              <a:rPr lang="en-US" i="1" dirty="0" smtClean="0">
                <a:solidFill>
                  <a:srgbClr val="0000FF"/>
                </a:solidFill>
              </a:rPr>
              <a:t> with collisions detected by receiving nodes.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2673987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C:\My Documents\My Pictures\10Bas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1124"/>
            <a:ext cx="73152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21</a:t>
            </a:fld>
            <a:endParaRPr lang="en-US" dirty="0">
              <a:latin typeface="Comic Sans MS" pitchFamily="66" charset="0"/>
            </a:endParaRPr>
          </a:p>
        </p:txBody>
      </p:sp>
      <p:sp>
        <p:nvSpPr>
          <p:cNvPr id="5" name="Rectangle 2"/>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10Base-T Hub Concept</a:t>
            </a:r>
          </a:p>
        </p:txBody>
      </p:sp>
    </p:spTree>
    <p:extLst>
      <p:ext uri="{BB962C8B-B14F-4D97-AF65-F5344CB8AC3E}">
        <p14:creationId xmlns:p14="http://schemas.microsoft.com/office/powerpoint/2010/main" val="4066957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2"/>
          <p:cNvSpPr txBox="1">
            <a:spLocks noChangeArrowheads="1"/>
          </p:cNvSpPr>
          <p:nvPr/>
        </p:nvSpPr>
        <p:spPr bwMode="auto">
          <a:xfrm>
            <a:off x="914400" y="1093664"/>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2061" name="Text Box 3"/>
          <p:cNvSpPr txBox="1">
            <a:spLocks noChangeArrowheads="1"/>
          </p:cNvSpPr>
          <p:nvPr/>
        </p:nvSpPr>
        <p:spPr bwMode="auto">
          <a:xfrm>
            <a:off x="838200" y="3631778"/>
            <a:ext cx="595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pSp>
        <p:nvGrpSpPr>
          <p:cNvPr id="2062" name="Group 4"/>
          <p:cNvGrpSpPr>
            <a:grpSpLocks/>
          </p:cNvGrpSpPr>
          <p:nvPr/>
        </p:nvGrpSpPr>
        <p:grpSpPr bwMode="auto">
          <a:xfrm>
            <a:off x="2557463" y="1044451"/>
            <a:ext cx="3783012" cy="2168525"/>
            <a:chOff x="797" y="505"/>
            <a:chExt cx="2383" cy="1366"/>
          </a:xfrm>
        </p:grpSpPr>
        <p:sp>
          <p:nvSpPr>
            <p:cNvPr id="2129" name="Rectangle 5"/>
            <p:cNvSpPr>
              <a:spLocks noChangeArrowheads="1"/>
            </p:cNvSpPr>
            <p:nvPr/>
          </p:nvSpPr>
          <p:spPr bwMode="auto">
            <a:xfrm>
              <a:off x="1359" y="505"/>
              <a:ext cx="1126" cy="25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0" name="Text Box 6"/>
            <p:cNvSpPr txBox="1">
              <a:spLocks noChangeArrowheads="1"/>
            </p:cNvSpPr>
            <p:nvPr/>
          </p:nvSpPr>
          <p:spPr bwMode="auto">
            <a:xfrm>
              <a:off x="1387" y="596"/>
              <a:ext cx="11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400">
                  <a:solidFill>
                    <a:schemeClr val="tx1"/>
                  </a:solidFill>
                  <a:latin typeface="Times New Roman" pitchFamily="18" charset="0"/>
                  <a:sym typeface="Wingdings" pitchFamily="2" charset="2"/>
                </a:rPr>
                <a:t>                 </a:t>
              </a:r>
              <a:endParaRPr lang="en-US" sz="1600">
                <a:solidFill>
                  <a:schemeClr val="tx1"/>
                </a:solidFill>
                <a:latin typeface="Times New Roman" pitchFamily="18" charset="0"/>
              </a:endParaRPr>
            </a:p>
          </p:txBody>
        </p:sp>
        <p:sp>
          <p:nvSpPr>
            <p:cNvPr id="2131" name="Arc 7"/>
            <p:cNvSpPr>
              <a:spLocks/>
            </p:cNvSpPr>
            <p:nvPr/>
          </p:nvSpPr>
          <p:spPr bwMode="auto">
            <a:xfrm>
              <a:off x="1451" y="564"/>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2" name="Arc 8"/>
            <p:cNvSpPr>
              <a:spLocks/>
            </p:cNvSpPr>
            <p:nvPr/>
          </p:nvSpPr>
          <p:spPr bwMode="auto">
            <a:xfrm>
              <a:off x="1823" y="566"/>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3" name="Arc 9"/>
            <p:cNvSpPr>
              <a:spLocks/>
            </p:cNvSpPr>
            <p:nvPr/>
          </p:nvSpPr>
          <p:spPr bwMode="auto">
            <a:xfrm>
              <a:off x="1637" y="575"/>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4" name="Arc 10"/>
            <p:cNvSpPr>
              <a:spLocks/>
            </p:cNvSpPr>
            <p:nvPr/>
          </p:nvSpPr>
          <p:spPr bwMode="auto">
            <a:xfrm>
              <a:off x="2007" y="567"/>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5" name="Arc 11"/>
            <p:cNvSpPr>
              <a:spLocks/>
            </p:cNvSpPr>
            <p:nvPr/>
          </p:nvSpPr>
          <p:spPr bwMode="auto">
            <a:xfrm>
              <a:off x="2196" y="560"/>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4" name="Object 12"/>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2170" name="Clip" r:id="rId4" imgW="2048040" imgH="2857680" progId="MS_ClipArt_Gallery.2">
                    <p:embed/>
                  </p:oleObj>
                </mc:Choice>
                <mc:Fallback>
                  <p:oleObj name="Clip" r:id="rId4"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6" name="Freeform 13"/>
            <p:cNvSpPr>
              <a:spLocks/>
            </p:cNvSpPr>
            <p:nvPr/>
          </p:nvSpPr>
          <p:spPr bwMode="auto">
            <a:xfrm>
              <a:off x="1121" y="684"/>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7" name="Freeform 14"/>
            <p:cNvSpPr>
              <a:spLocks/>
            </p:cNvSpPr>
            <p:nvPr/>
          </p:nvSpPr>
          <p:spPr bwMode="auto">
            <a:xfrm flipH="1">
              <a:off x="2377" y="672"/>
              <a:ext cx="334" cy="703"/>
            </a:xfrm>
            <a:custGeom>
              <a:avLst/>
              <a:gdLst>
                <a:gd name="T0" fmla="*/ 334 w 569"/>
                <a:gd name="T1" fmla="*/ 0 h 1254"/>
                <a:gd name="T2" fmla="*/ 297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8" name="Freeform 15"/>
            <p:cNvSpPr>
              <a:spLocks/>
            </p:cNvSpPr>
            <p:nvPr/>
          </p:nvSpPr>
          <p:spPr bwMode="auto">
            <a:xfrm>
              <a:off x="2174" y="708"/>
              <a:ext cx="70" cy="774"/>
            </a:xfrm>
            <a:custGeom>
              <a:avLst/>
              <a:gdLst>
                <a:gd name="T0" fmla="*/ 10 w 118"/>
                <a:gd name="T1" fmla="*/ 0 h 1380"/>
                <a:gd name="T2" fmla="*/ 10 w 118"/>
                <a:gd name="T3" fmla="*/ 416 h 1380"/>
                <a:gd name="T4" fmla="*/ 70 w 118"/>
                <a:gd name="T5" fmla="*/ 774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5" name="Object 16"/>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2171" name="Clip" r:id="rId6" imgW="971640" imgH="685800" progId="MS_ClipArt_Gallery.2">
                    <p:embed/>
                  </p:oleObj>
                </mc:Choice>
                <mc:Fallback>
                  <p:oleObj name="Clip" r:id="rId6"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17"/>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2172" name="Clip" r:id="rId8" imgW="942840" imgH="838080" progId="MS_ClipArt_Gallery.2">
                    <p:embed/>
                  </p:oleObj>
                </mc:Choice>
                <mc:Fallback>
                  <p:oleObj name="Clip" r:id="rId8"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9" name="Freeform 18"/>
            <p:cNvSpPr>
              <a:spLocks/>
            </p:cNvSpPr>
            <p:nvPr/>
          </p:nvSpPr>
          <p:spPr bwMode="auto">
            <a:xfrm>
              <a:off x="1661" y="717"/>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7" name="Object 19"/>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2173" name="Clip" r:id="rId10" imgW="942840" imgH="838080" progId="MS_ClipArt_Gallery.2">
                    <p:embed/>
                  </p:oleObj>
                </mc:Choice>
                <mc:Fallback>
                  <p:oleObj name="Clip" r:id="rId10"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63" name="Rectangle 20"/>
          <p:cNvSpPr>
            <a:spLocks noChangeArrowheads="1"/>
          </p:cNvSpPr>
          <p:nvPr/>
        </p:nvSpPr>
        <p:spPr bwMode="auto">
          <a:xfrm>
            <a:off x="3760788" y="3990553"/>
            <a:ext cx="17875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4" name="Text Box 21"/>
          <p:cNvSpPr txBox="1">
            <a:spLocks noChangeArrowheads="1"/>
          </p:cNvSpPr>
          <p:nvPr/>
        </p:nvSpPr>
        <p:spPr bwMode="auto">
          <a:xfrm>
            <a:off x="3779838" y="4381078"/>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a:solidFill>
                  <a:schemeClr val="tx1"/>
                </a:solidFill>
                <a:latin typeface="Times New Roman" pitchFamily="18" charset="0"/>
                <a:sym typeface="Wingdings" pitchFamily="2" charset="2"/>
              </a:rPr>
              <a:t>                           </a:t>
            </a:r>
            <a:endParaRPr lang="en-US" sz="1800">
              <a:solidFill>
                <a:schemeClr val="tx1"/>
              </a:solidFill>
              <a:latin typeface="Times New Roman" pitchFamily="18" charset="0"/>
            </a:endParaRPr>
          </a:p>
        </p:txBody>
      </p:sp>
      <p:graphicFrame>
        <p:nvGraphicFramePr>
          <p:cNvPr id="2050" name="Object 22"/>
          <p:cNvGraphicFramePr>
            <a:graphicFrameLocks noChangeAspect="1"/>
          </p:cNvGraphicFramePr>
          <p:nvPr>
            <p:extLst>
              <p:ext uri="{D42A27DB-BD31-4B8C-83A1-F6EECF244321}">
                <p14:modId xmlns:p14="http://schemas.microsoft.com/office/powerpoint/2010/main" val="1451227014"/>
              </p:ext>
            </p:extLst>
          </p:nvPr>
        </p:nvGraphicFramePr>
        <p:xfrm>
          <a:off x="5873750" y="4955753"/>
          <a:ext cx="754063" cy="1003300"/>
        </p:xfrm>
        <a:graphic>
          <a:graphicData uri="http://schemas.openxmlformats.org/presentationml/2006/ole">
            <mc:AlternateContent xmlns:mc="http://schemas.openxmlformats.org/markup-compatibility/2006">
              <mc:Choice xmlns:v="urn:schemas-microsoft-com:vml" Requires="v">
                <p:oleObj spid="_x0000_s2174" name="Clip" r:id="rId11" imgW="2048040" imgH="2857680" progId="MS_ClipArt_Gallery.2">
                  <p:embed/>
                </p:oleObj>
              </mc:Choice>
              <mc:Fallback>
                <p:oleObj name="Clip" r:id="rId11"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4955753"/>
                        <a:ext cx="754063"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Freeform 23"/>
          <p:cNvSpPr>
            <a:spLocks/>
          </p:cNvSpPr>
          <p:nvPr/>
        </p:nvSpPr>
        <p:spPr bwMode="auto">
          <a:xfrm>
            <a:off x="3359150" y="4522366"/>
            <a:ext cx="557213" cy="1090612"/>
          </a:xfrm>
          <a:custGeom>
            <a:avLst/>
            <a:gdLst>
              <a:gd name="T0" fmla="*/ 557213 w 569"/>
              <a:gd name="T1" fmla="*/ 0 h 1254"/>
              <a:gd name="T2" fmla="*/ 495518 w 569"/>
              <a:gd name="T3" fmla="*/ 500951 h 1254"/>
              <a:gd name="T4" fmla="*/ 259510 w 569"/>
              <a:gd name="T5" fmla="*/ 887970 h 1254"/>
              <a:gd name="T6" fmla="*/ 0 w 569"/>
              <a:gd name="T7" fmla="*/ 1090612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6" name="Freeform 24"/>
          <p:cNvSpPr>
            <a:spLocks/>
          </p:cNvSpPr>
          <p:nvPr/>
        </p:nvSpPr>
        <p:spPr bwMode="auto">
          <a:xfrm flipH="1">
            <a:off x="5773738" y="4576341"/>
            <a:ext cx="109537" cy="1017587"/>
          </a:xfrm>
          <a:custGeom>
            <a:avLst/>
            <a:gdLst>
              <a:gd name="T0" fmla="*/ 109537 w 569"/>
              <a:gd name="T1" fmla="*/ 0 h 1254"/>
              <a:gd name="T2" fmla="*/ 97409 w 569"/>
              <a:gd name="T3" fmla="*/ 467408 h 1254"/>
              <a:gd name="T4" fmla="*/ 51015 w 569"/>
              <a:gd name="T5" fmla="*/ 828514 h 1254"/>
              <a:gd name="T6" fmla="*/ 0 w 569"/>
              <a:gd name="T7" fmla="*/ 1017587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7" name="Freeform 25"/>
          <p:cNvSpPr>
            <a:spLocks/>
          </p:cNvSpPr>
          <p:nvPr/>
        </p:nvSpPr>
        <p:spPr bwMode="auto">
          <a:xfrm>
            <a:off x="5118100" y="4560466"/>
            <a:ext cx="158750" cy="1203325"/>
          </a:xfrm>
          <a:custGeom>
            <a:avLst/>
            <a:gdLst>
              <a:gd name="T0" fmla="*/ 22871 w 118"/>
              <a:gd name="T1" fmla="*/ 0 h 1380"/>
              <a:gd name="T2" fmla="*/ 22871 w 118"/>
              <a:gd name="T3" fmla="*/ 646133 h 1380"/>
              <a:gd name="T4" fmla="*/ 158750 w 118"/>
              <a:gd name="T5" fmla="*/ 1203325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1" name="Object 26"/>
          <p:cNvGraphicFramePr>
            <a:graphicFrameLocks noChangeAspect="1"/>
          </p:cNvGraphicFramePr>
          <p:nvPr>
            <p:extLst>
              <p:ext uri="{D42A27DB-BD31-4B8C-83A1-F6EECF244321}">
                <p14:modId xmlns:p14="http://schemas.microsoft.com/office/powerpoint/2010/main" val="422864577"/>
              </p:ext>
            </p:extLst>
          </p:nvPr>
        </p:nvGraphicFramePr>
        <p:xfrm>
          <a:off x="2844800" y="5333578"/>
          <a:ext cx="971550" cy="685800"/>
        </p:xfrm>
        <a:graphic>
          <a:graphicData uri="http://schemas.openxmlformats.org/presentationml/2006/ole">
            <mc:AlternateContent xmlns:mc="http://schemas.openxmlformats.org/markup-compatibility/2006">
              <mc:Choice xmlns:v="urn:schemas-microsoft-com:vml" Requires="v">
                <p:oleObj spid="_x0000_s2175" name="Clip" r:id="rId12" imgW="971640" imgH="685800" progId="MS_ClipArt_Gallery.2">
                  <p:embed/>
                </p:oleObj>
              </mc:Choice>
              <mc:Fallback>
                <p:oleObj name="Clip" r:id="rId12"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800" y="5333578"/>
                        <a:ext cx="9715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7"/>
          <p:cNvGraphicFramePr>
            <a:graphicFrameLocks noChangeAspect="1"/>
          </p:cNvGraphicFramePr>
          <p:nvPr>
            <p:extLst>
              <p:ext uri="{D42A27DB-BD31-4B8C-83A1-F6EECF244321}">
                <p14:modId xmlns:p14="http://schemas.microsoft.com/office/powerpoint/2010/main" val="1293234281"/>
              </p:ext>
            </p:extLst>
          </p:nvPr>
        </p:nvGraphicFramePr>
        <p:xfrm>
          <a:off x="4900613" y="5644728"/>
          <a:ext cx="868362" cy="736600"/>
        </p:xfrm>
        <a:graphic>
          <a:graphicData uri="http://schemas.openxmlformats.org/presentationml/2006/ole">
            <mc:AlternateContent xmlns:mc="http://schemas.openxmlformats.org/markup-compatibility/2006">
              <mc:Choice xmlns:v="urn:schemas-microsoft-com:vml" Requires="v">
                <p:oleObj spid="_x0000_s2176" name="Clip" r:id="rId13" imgW="942840" imgH="838080" progId="MS_ClipArt_Gallery.2">
                  <p:embed/>
                </p:oleObj>
              </mc:Choice>
              <mc:Fallback>
                <p:oleObj name="Clip" r:id="rId13"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0613" y="5644728"/>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Freeform 28"/>
          <p:cNvSpPr>
            <a:spLocks/>
          </p:cNvSpPr>
          <p:nvPr/>
        </p:nvSpPr>
        <p:spPr bwMode="auto">
          <a:xfrm>
            <a:off x="4216400" y="4536653"/>
            <a:ext cx="334963" cy="1128713"/>
          </a:xfrm>
          <a:custGeom>
            <a:avLst/>
            <a:gdLst>
              <a:gd name="T0" fmla="*/ 334963 w 569"/>
              <a:gd name="T1" fmla="*/ 0 h 1254"/>
              <a:gd name="T2" fmla="*/ 297876 w 569"/>
              <a:gd name="T3" fmla="*/ 518452 h 1254"/>
              <a:gd name="T4" fmla="*/ 156002 w 569"/>
              <a:gd name="T5" fmla="*/ 918992 h 1254"/>
              <a:gd name="T6" fmla="*/ 0 w 569"/>
              <a:gd name="T7" fmla="*/ 112871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3" name="Object 29"/>
          <p:cNvGraphicFramePr>
            <a:graphicFrameLocks noChangeAspect="1"/>
          </p:cNvGraphicFramePr>
          <p:nvPr>
            <p:extLst>
              <p:ext uri="{D42A27DB-BD31-4B8C-83A1-F6EECF244321}">
                <p14:modId xmlns:p14="http://schemas.microsoft.com/office/powerpoint/2010/main" val="2784541448"/>
              </p:ext>
            </p:extLst>
          </p:nvPr>
        </p:nvGraphicFramePr>
        <p:xfrm>
          <a:off x="3770313" y="5617741"/>
          <a:ext cx="868362" cy="736600"/>
        </p:xfrm>
        <a:graphic>
          <a:graphicData uri="http://schemas.openxmlformats.org/presentationml/2006/ole">
            <mc:AlternateContent xmlns:mc="http://schemas.openxmlformats.org/markup-compatibility/2006">
              <mc:Choice xmlns:v="urn:schemas-microsoft-com:vml" Requires="v">
                <p:oleObj spid="_x0000_s2177" name="Clip" r:id="rId14" imgW="942840" imgH="838080" progId="MS_ClipArt_Gallery.2">
                  <p:embed/>
                </p:oleObj>
              </mc:Choice>
              <mc:Fallback>
                <p:oleObj name="Clip" r:id="rId14"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0313" y="5617741"/>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Rectangle 30"/>
          <p:cNvSpPr>
            <a:spLocks noChangeArrowheads="1"/>
          </p:cNvSpPr>
          <p:nvPr/>
        </p:nvSpPr>
        <p:spPr bwMode="auto">
          <a:xfrm>
            <a:off x="3617913" y="3249191"/>
            <a:ext cx="2644775" cy="1335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0" name="Text Box 31"/>
          <p:cNvSpPr txBox="1">
            <a:spLocks noChangeArrowheads="1"/>
          </p:cNvSpPr>
          <p:nvPr/>
        </p:nvSpPr>
        <p:spPr bwMode="auto">
          <a:xfrm>
            <a:off x="3711575" y="3458741"/>
            <a:ext cx="2462213" cy="593725"/>
          </a:xfrm>
          <a:prstGeom prst="rect">
            <a:avLst/>
          </a:prstGeom>
          <a:solidFill>
            <a:srgbClr val="EAEAEA"/>
          </a:solidFill>
          <a:ln w="12700">
            <a:solidFill>
              <a:schemeClr val="tx1"/>
            </a:solidFill>
            <a:miter lim="800000"/>
            <a:headEnd/>
            <a:tailEnd/>
          </a:ln>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High-Speed Backplane or Interconnection fabric</a:t>
            </a:r>
          </a:p>
        </p:txBody>
      </p:sp>
      <p:grpSp>
        <p:nvGrpSpPr>
          <p:cNvPr id="2071" name="Group 32"/>
          <p:cNvGrpSpPr>
            <a:grpSpLocks/>
          </p:cNvGrpSpPr>
          <p:nvPr/>
        </p:nvGrpSpPr>
        <p:grpSpPr bwMode="auto">
          <a:xfrm>
            <a:off x="3703638" y="4125491"/>
            <a:ext cx="528637" cy="438150"/>
            <a:chOff x="4091" y="2922"/>
            <a:chExt cx="333" cy="276"/>
          </a:xfrm>
        </p:grpSpPr>
        <p:grpSp>
          <p:nvGrpSpPr>
            <p:cNvPr id="2117" name="Group 33"/>
            <p:cNvGrpSpPr>
              <a:grpSpLocks/>
            </p:cNvGrpSpPr>
            <p:nvPr/>
          </p:nvGrpSpPr>
          <p:grpSpPr bwMode="auto">
            <a:xfrm>
              <a:off x="4091" y="3062"/>
              <a:ext cx="151" cy="133"/>
              <a:chOff x="4029" y="2961"/>
              <a:chExt cx="213" cy="234"/>
            </a:xfrm>
          </p:grpSpPr>
          <p:sp>
            <p:nvSpPr>
              <p:cNvPr id="2125" name="Rectangle 34"/>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6" name="Line 35"/>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7" name="Line 36"/>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8" name="Line 37"/>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8" name="Group 38"/>
            <p:cNvGrpSpPr>
              <a:grpSpLocks/>
            </p:cNvGrpSpPr>
            <p:nvPr/>
          </p:nvGrpSpPr>
          <p:grpSpPr bwMode="auto">
            <a:xfrm>
              <a:off x="4273" y="3065"/>
              <a:ext cx="151" cy="133"/>
              <a:chOff x="4029" y="2961"/>
              <a:chExt cx="213" cy="234"/>
            </a:xfrm>
          </p:grpSpPr>
          <p:sp>
            <p:nvSpPr>
              <p:cNvPr id="2121" name="Rectangle 39"/>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2" name="Line 40"/>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3" name="Line 41"/>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4" name="Line 42"/>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19" name="Line 43"/>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20" name="Line 44"/>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2" name="Group 45"/>
          <p:cNvGrpSpPr>
            <a:grpSpLocks/>
          </p:cNvGrpSpPr>
          <p:nvPr/>
        </p:nvGrpSpPr>
        <p:grpSpPr bwMode="auto">
          <a:xfrm>
            <a:off x="4325938" y="4115966"/>
            <a:ext cx="528637" cy="438150"/>
            <a:chOff x="4091" y="2922"/>
            <a:chExt cx="333" cy="276"/>
          </a:xfrm>
        </p:grpSpPr>
        <p:grpSp>
          <p:nvGrpSpPr>
            <p:cNvPr id="2105" name="Group 46"/>
            <p:cNvGrpSpPr>
              <a:grpSpLocks/>
            </p:cNvGrpSpPr>
            <p:nvPr/>
          </p:nvGrpSpPr>
          <p:grpSpPr bwMode="auto">
            <a:xfrm>
              <a:off x="4091" y="3062"/>
              <a:ext cx="151" cy="133"/>
              <a:chOff x="4029" y="2961"/>
              <a:chExt cx="213" cy="234"/>
            </a:xfrm>
          </p:grpSpPr>
          <p:sp>
            <p:nvSpPr>
              <p:cNvPr id="2113" name="Rectangle 47"/>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4" name="Line 48"/>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5" name="Line 49"/>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6" name="Line 50"/>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6" name="Group 51"/>
            <p:cNvGrpSpPr>
              <a:grpSpLocks/>
            </p:cNvGrpSpPr>
            <p:nvPr/>
          </p:nvGrpSpPr>
          <p:grpSpPr bwMode="auto">
            <a:xfrm>
              <a:off x="4273" y="3065"/>
              <a:ext cx="151" cy="133"/>
              <a:chOff x="4029" y="2961"/>
              <a:chExt cx="213" cy="234"/>
            </a:xfrm>
          </p:grpSpPr>
          <p:sp>
            <p:nvSpPr>
              <p:cNvPr id="2109" name="Rectangle 52"/>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0" name="Line 53"/>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1" name="Line 54"/>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Line 55"/>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07" name="Line 56"/>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08" name="Line 57"/>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3" name="Group 58"/>
          <p:cNvGrpSpPr>
            <a:grpSpLocks/>
          </p:cNvGrpSpPr>
          <p:nvPr/>
        </p:nvGrpSpPr>
        <p:grpSpPr bwMode="auto">
          <a:xfrm>
            <a:off x="4911725" y="4108028"/>
            <a:ext cx="528638" cy="438150"/>
            <a:chOff x="4091" y="2922"/>
            <a:chExt cx="333" cy="276"/>
          </a:xfrm>
        </p:grpSpPr>
        <p:grpSp>
          <p:nvGrpSpPr>
            <p:cNvPr id="2093" name="Group 59"/>
            <p:cNvGrpSpPr>
              <a:grpSpLocks/>
            </p:cNvGrpSpPr>
            <p:nvPr/>
          </p:nvGrpSpPr>
          <p:grpSpPr bwMode="auto">
            <a:xfrm>
              <a:off x="4091" y="3062"/>
              <a:ext cx="151" cy="133"/>
              <a:chOff x="4029" y="2961"/>
              <a:chExt cx="213" cy="234"/>
            </a:xfrm>
          </p:grpSpPr>
          <p:sp>
            <p:nvSpPr>
              <p:cNvPr id="2101" name="Rectangle 60"/>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02" name="Line 61"/>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3" name="Line 62"/>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4" name="Line 63"/>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4" name="Group 64"/>
            <p:cNvGrpSpPr>
              <a:grpSpLocks/>
            </p:cNvGrpSpPr>
            <p:nvPr/>
          </p:nvGrpSpPr>
          <p:grpSpPr bwMode="auto">
            <a:xfrm>
              <a:off x="4273" y="3065"/>
              <a:ext cx="151" cy="133"/>
              <a:chOff x="4029" y="2961"/>
              <a:chExt cx="213" cy="234"/>
            </a:xfrm>
          </p:grpSpPr>
          <p:sp>
            <p:nvSpPr>
              <p:cNvPr id="2097" name="Rectangle 65"/>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8" name="Line 66"/>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 name="Line 67"/>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0" name="Line 68"/>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95" name="Line 69"/>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70"/>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4" name="Group 71"/>
          <p:cNvGrpSpPr>
            <a:grpSpLocks/>
          </p:cNvGrpSpPr>
          <p:nvPr/>
        </p:nvGrpSpPr>
        <p:grpSpPr bwMode="auto">
          <a:xfrm>
            <a:off x="5497513" y="4100091"/>
            <a:ext cx="528637" cy="438150"/>
            <a:chOff x="4091" y="2922"/>
            <a:chExt cx="333" cy="276"/>
          </a:xfrm>
        </p:grpSpPr>
        <p:grpSp>
          <p:nvGrpSpPr>
            <p:cNvPr id="2081" name="Group 72"/>
            <p:cNvGrpSpPr>
              <a:grpSpLocks/>
            </p:cNvGrpSpPr>
            <p:nvPr/>
          </p:nvGrpSpPr>
          <p:grpSpPr bwMode="auto">
            <a:xfrm>
              <a:off x="4091" y="3062"/>
              <a:ext cx="151" cy="133"/>
              <a:chOff x="4029" y="2961"/>
              <a:chExt cx="213" cy="234"/>
            </a:xfrm>
          </p:grpSpPr>
          <p:sp>
            <p:nvSpPr>
              <p:cNvPr id="2089" name="Rectangle 73"/>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0" name="Line 74"/>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75"/>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76"/>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2" name="Group 77"/>
            <p:cNvGrpSpPr>
              <a:grpSpLocks/>
            </p:cNvGrpSpPr>
            <p:nvPr/>
          </p:nvGrpSpPr>
          <p:grpSpPr bwMode="auto">
            <a:xfrm>
              <a:off x="4273" y="3065"/>
              <a:ext cx="151" cy="133"/>
              <a:chOff x="4029" y="2961"/>
              <a:chExt cx="213" cy="234"/>
            </a:xfrm>
          </p:grpSpPr>
          <p:sp>
            <p:nvSpPr>
              <p:cNvPr id="2085" name="Rectangle 78"/>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6" name="Line 79"/>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7" name="Line 80"/>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8" name="Line 81"/>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83" name="Line 82"/>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84" name="Line 83"/>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075" name="Text Box 84"/>
          <p:cNvSpPr txBox="1">
            <a:spLocks noChangeArrowheads="1"/>
          </p:cNvSpPr>
          <p:nvPr/>
        </p:nvSpPr>
        <p:spPr bwMode="auto">
          <a:xfrm>
            <a:off x="5492750" y="1047626"/>
            <a:ext cx="258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b="1" dirty="0">
                <a:solidFill>
                  <a:schemeClr val="tx1"/>
                </a:solidFill>
                <a:latin typeface="Times New Roman" pitchFamily="18" charset="0"/>
              </a:rPr>
              <a:t>Single collision domain</a:t>
            </a:r>
          </a:p>
        </p:txBody>
      </p:sp>
      <p:sp>
        <p:nvSpPr>
          <p:cNvPr id="2078" name="Rectangle 87"/>
          <p:cNvSpPr>
            <a:spLocks noChangeArrowheads="1"/>
          </p:cNvSpPr>
          <p:nvPr/>
        </p:nvSpPr>
        <p:spPr bwMode="auto">
          <a:xfrm>
            <a:off x="1828800" y="1047626"/>
            <a:ext cx="1143000"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chemeClr val="accent2"/>
                </a:solidFill>
              </a:rPr>
              <a:t>hub</a:t>
            </a:r>
          </a:p>
        </p:txBody>
      </p:sp>
      <p:sp>
        <p:nvSpPr>
          <p:cNvPr id="2079" name="Rectangle 88"/>
          <p:cNvSpPr>
            <a:spLocks noChangeArrowheads="1"/>
          </p:cNvSpPr>
          <p:nvPr/>
        </p:nvSpPr>
        <p:spPr bwMode="auto">
          <a:xfrm>
            <a:off x="1676400" y="3409528"/>
            <a:ext cx="1600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rgbClr val="990099"/>
                </a:solidFill>
              </a:rPr>
              <a:t>switch</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22</a:t>
            </a:fld>
            <a:endParaRPr lang="en-US" dirty="0">
              <a:latin typeface="Comic Sans MS" pitchFamily="66" charset="0"/>
            </a:endParaRPr>
          </a:p>
        </p:txBody>
      </p:sp>
      <p:sp>
        <p:nvSpPr>
          <p:cNvPr id="93"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94" name="Rectangle 2"/>
          <p:cNvSpPr txBox="1">
            <a:spLocks noChangeArrowheads="1"/>
          </p:cNvSpPr>
          <p:nvPr/>
        </p:nvSpPr>
        <p:spPr>
          <a:xfrm>
            <a:off x="251271" y="11655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Twisted Pair Ethernet </a:t>
            </a:r>
          </a:p>
        </p:txBody>
      </p:sp>
    </p:spTree>
    <p:extLst>
      <p:ext uri="{BB962C8B-B14F-4D97-AF65-F5344CB8AC3E}">
        <p14:creationId xmlns:p14="http://schemas.microsoft.com/office/powerpoint/2010/main" val="3588532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504" y="44624"/>
            <a:ext cx="9036496" cy="792162"/>
          </a:xfrm>
        </p:spPr>
        <p:txBody>
          <a:bodyPr/>
          <a:lstStyle/>
          <a:p>
            <a:pPr eaLnBrk="1" hangingPunct="1">
              <a:defRPr/>
            </a:pPr>
            <a:r>
              <a:rPr kumimoji="1" lang="en-US" dirty="0"/>
              <a:t>10Mbps </a:t>
            </a:r>
            <a:r>
              <a:rPr kumimoji="1" lang="en-US" dirty="0" smtClean="0"/>
              <a:t>Specification </a:t>
            </a:r>
            <a:r>
              <a:rPr kumimoji="1" lang="en-US" dirty="0"/>
              <a:t>(Ethernet)</a:t>
            </a:r>
          </a:p>
        </p:txBody>
      </p:sp>
      <p:graphicFrame>
        <p:nvGraphicFramePr>
          <p:cNvPr id="18435" name="Object 6"/>
          <p:cNvGraphicFramePr>
            <a:graphicFrameLocks noChangeAspect="1"/>
          </p:cNvGraphicFramePr>
          <p:nvPr>
            <p:extLst>
              <p:ext uri="{D42A27DB-BD31-4B8C-83A1-F6EECF244321}">
                <p14:modId xmlns:p14="http://schemas.microsoft.com/office/powerpoint/2010/main" val="4194518379"/>
              </p:ext>
            </p:extLst>
          </p:nvPr>
        </p:nvGraphicFramePr>
        <p:xfrm>
          <a:off x="-685800" y="1412776"/>
          <a:ext cx="10448327" cy="4114800"/>
        </p:xfrm>
        <a:graphic>
          <a:graphicData uri="http://schemas.openxmlformats.org/presentationml/2006/ole">
            <mc:AlternateContent xmlns:mc="http://schemas.openxmlformats.org/markup-compatibility/2006">
              <mc:Choice xmlns:v="urn:schemas-microsoft-com:vml" Requires="v">
                <p:oleObj spid="_x0000_s3078" name="Document" r:id="rId4" imgW="8345424" imgH="2923032" progId="Word.Document.8">
                  <p:embed/>
                </p:oleObj>
              </mc:Choice>
              <mc:Fallback>
                <p:oleObj name="Document" r:id="rId4" imgW="8345424" imgH="292303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12776"/>
                        <a:ext cx="10448327"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742631337"/>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23557" name="Rectangle 3"/>
          <p:cNvSpPr>
            <a:spLocks noGrp="1" noChangeArrowheads="1"/>
          </p:cNvSpPr>
          <p:nvPr>
            <p:ph type="body" idx="1"/>
          </p:nvPr>
        </p:nvSpPr>
        <p:spPr/>
        <p:txBody>
          <a:bodyPr/>
          <a:lstStyle/>
          <a:p>
            <a:pPr eaLnBrk="1" hangingPunct="1">
              <a:lnSpc>
                <a:spcPct val="90000"/>
              </a:lnSpc>
              <a:buFontTx/>
              <a:buChar char="*"/>
            </a:pPr>
            <a:r>
              <a:rPr lang="en-US" sz="2800" dirty="0" smtClean="0">
                <a:solidFill>
                  <a:srgbClr val="990099"/>
                </a:solidFill>
              </a:rPr>
              <a:t>Basic idea: </a:t>
            </a:r>
            <a:r>
              <a:rPr lang="en-US" sz="2800" dirty="0" smtClean="0"/>
              <a:t>improve on the </a:t>
            </a:r>
            <a:r>
              <a:rPr lang="en-US" sz="2800" b="1" dirty="0" smtClean="0"/>
              <a:t>Hub </a:t>
            </a:r>
            <a:r>
              <a:rPr lang="en-US" sz="2800" dirty="0" smtClean="0"/>
              <a:t>concept</a:t>
            </a:r>
          </a:p>
          <a:p>
            <a:pPr eaLnBrk="1" hangingPunct="1">
              <a:lnSpc>
                <a:spcPct val="90000"/>
              </a:lnSpc>
              <a:buClr>
                <a:schemeClr val="tx1"/>
              </a:buClr>
            </a:pPr>
            <a:r>
              <a:rPr lang="en-US" sz="2800" dirty="0" smtClean="0"/>
              <a:t>The switch </a:t>
            </a:r>
            <a:r>
              <a:rPr lang="en-US" sz="2800" i="1" dirty="0" smtClean="0">
                <a:solidFill>
                  <a:srgbClr val="0033CC"/>
                </a:solidFill>
              </a:rPr>
              <a:t>learns destination locations </a:t>
            </a:r>
            <a:r>
              <a:rPr lang="en-US" sz="2800" dirty="0" smtClean="0"/>
              <a:t>by remembering the ports of the associated source address in a table.</a:t>
            </a:r>
          </a:p>
          <a:p>
            <a:pPr eaLnBrk="1" hangingPunct="1">
              <a:lnSpc>
                <a:spcPct val="90000"/>
              </a:lnSpc>
              <a:buClr>
                <a:schemeClr val="tx1"/>
              </a:buClr>
            </a:pPr>
            <a:r>
              <a:rPr lang="en-US" sz="2800" dirty="0" smtClean="0"/>
              <a:t>The switch may not have to broadcast to all output ports. It may be able to send the frame </a:t>
            </a:r>
            <a:r>
              <a:rPr lang="en-US" sz="2800" b="1" dirty="0" smtClean="0">
                <a:solidFill>
                  <a:srgbClr val="0033CC"/>
                </a:solidFill>
              </a:rPr>
              <a:t>only</a:t>
            </a:r>
            <a:r>
              <a:rPr lang="en-US" sz="2800" i="1" dirty="0" smtClean="0">
                <a:solidFill>
                  <a:schemeClr val="tx2"/>
                </a:solidFill>
              </a:rPr>
              <a:t> </a:t>
            </a:r>
            <a:r>
              <a:rPr lang="en-US" sz="2800" dirty="0" smtClean="0">
                <a:solidFill>
                  <a:schemeClr val="tx2"/>
                </a:solidFill>
              </a:rPr>
              <a:t>to the destination port.</a:t>
            </a:r>
          </a:p>
          <a:p>
            <a:pPr eaLnBrk="1" hangingPunct="1">
              <a:lnSpc>
                <a:spcPct val="90000"/>
              </a:lnSpc>
              <a:buClr>
                <a:schemeClr val="tx1"/>
              </a:buClr>
            </a:pPr>
            <a:r>
              <a:rPr lang="en-US" sz="2800" dirty="0" smtClean="0">
                <a:solidFill>
                  <a:srgbClr val="990099"/>
                </a:solidFill>
                <a:sym typeface="Wingdings" pitchFamily="2" charset="2"/>
              </a:rPr>
              <a:t> </a:t>
            </a:r>
            <a:r>
              <a:rPr lang="en-US" sz="2800" b="1" dirty="0" smtClean="0">
                <a:solidFill>
                  <a:srgbClr val="990099"/>
                </a:solidFill>
                <a:sym typeface="Wingdings" pitchFamily="2" charset="2"/>
              </a:rPr>
              <a:t>a big performance advantage over a hub</a:t>
            </a:r>
            <a:r>
              <a:rPr lang="en-US" sz="2800" dirty="0" smtClean="0">
                <a:sym typeface="Wingdings" pitchFamily="2" charset="2"/>
              </a:rPr>
              <a:t>, if more than one frame transfer can go through the switch concurrently.</a:t>
            </a:r>
            <a:endParaRPr lang="en-US" sz="2800" dirty="0" smtClean="0">
              <a:solidFill>
                <a:srgbClr val="990099"/>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667884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Switched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7010400"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25</a:t>
            </a:fld>
            <a:endParaRPr lang="en-US" dirty="0">
              <a:latin typeface="Comic Sans MS" pitchFamily="66" charset="0"/>
            </a:endParaRPr>
          </a:p>
        </p:txBody>
      </p:sp>
    </p:spTree>
    <p:extLst>
      <p:ext uri="{BB962C8B-B14F-4D97-AF65-F5344CB8AC3E}">
        <p14:creationId xmlns:p14="http://schemas.microsoft.com/office/powerpoint/2010/main" val="2919575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546100" y="0"/>
            <a:ext cx="7772400" cy="1143000"/>
          </a:xfrm>
        </p:spPr>
        <p:txBody>
          <a:bodyPr/>
          <a:lstStyle/>
          <a:p>
            <a:r>
              <a:rPr lang="en-US" dirty="0" smtClean="0"/>
              <a:t>Switches</a:t>
            </a:r>
            <a:endParaRPr lang="en-US" dirty="0"/>
          </a:p>
        </p:txBody>
      </p:sp>
      <p:sp>
        <p:nvSpPr>
          <p:cNvPr id="417795" name="Rectangle 3"/>
          <p:cNvSpPr>
            <a:spLocks noGrp="1" noChangeArrowheads="1"/>
          </p:cNvSpPr>
          <p:nvPr>
            <p:ph type="body" idx="1"/>
          </p:nvPr>
        </p:nvSpPr>
        <p:spPr>
          <a:xfrm>
            <a:off x="925513" y="1231900"/>
            <a:ext cx="8001000" cy="3803650"/>
          </a:xfrm>
        </p:spPr>
        <p:txBody>
          <a:bodyPr/>
          <a:lstStyle/>
          <a:p>
            <a:r>
              <a:rPr lang="en-US" sz="2400" dirty="0">
                <a:solidFill>
                  <a:srgbClr val="800000"/>
                </a:solidFill>
              </a:rPr>
              <a:t>link-layer </a:t>
            </a:r>
            <a:r>
              <a:rPr lang="en-US" sz="2400" dirty="0" smtClean="0">
                <a:solidFill>
                  <a:srgbClr val="800000"/>
                </a:solidFill>
              </a:rPr>
              <a:t>devices: </a:t>
            </a:r>
            <a:r>
              <a:rPr lang="en-US" sz="2400" dirty="0">
                <a:solidFill>
                  <a:srgbClr val="800000"/>
                </a:solidFill>
              </a:rPr>
              <a:t>smarter than hubs, take </a:t>
            </a:r>
            <a:r>
              <a:rPr lang="en-US" sz="2400" i="1" dirty="0">
                <a:solidFill>
                  <a:srgbClr val="800000"/>
                </a:solidFill>
              </a:rPr>
              <a:t>active</a:t>
            </a:r>
            <a:r>
              <a:rPr lang="en-US" sz="2400" dirty="0">
                <a:solidFill>
                  <a:srgbClr val="800000"/>
                </a:solidFill>
              </a:rPr>
              <a:t> role</a:t>
            </a:r>
          </a:p>
          <a:p>
            <a:pPr lvl="1"/>
            <a:r>
              <a:rPr lang="en-US" sz="2400" dirty="0"/>
              <a:t>store, forward Ethernet frames</a:t>
            </a:r>
          </a:p>
          <a:p>
            <a:pPr lvl="1"/>
            <a:r>
              <a:rPr lang="en-US" sz="2400" dirty="0"/>
              <a:t>examine incoming frame’s MAC address, </a:t>
            </a:r>
            <a:r>
              <a:rPr lang="en-US" sz="2400" dirty="0">
                <a:solidFill>
                  <a:srgbClr val="800000"/>
                </a:solidFill>
              </a:rPr>
              <a:t>selectively</a:t>
            </a:r>
            <a:r>
              <a:rPr lang="en-US" sz="2400" dirty="0"/>
              <a:t> forward  frame to one-or-more outgoing links when frame is to be forwarded on segment, uses CSMA/CD to access </a:t>
            </a:r>
            <a:r>
              <a:rPr lang="en-US" sz="2400" dirty="0" smtClean="0"/>
              <a:t>segment.</a:t>
            </a:r>
            <a:endParaRPr lang="en-US" sz="2400" dirty="0"/>
          </a:p>
          <a:p>
            <a:r>
              <a:rPr lang="en-US" sz="2400" i="1" dirty="0">
                <a:solidFill>
                  <a:srgbClr val="800000"/>
                </a:solidFill>
              </a:rPr>
              <a:t>transparent</a:t>
            </a:r>
          </a:p>
          <a:p>
            <a:pPr lvl="1"/>
            <a:r>
              <a:rPr lang="en-US" sz="2400" dirty="0"/>
              <a:t>hosts are unaware of presence of </a:t>
            </a:r>
            <a:r>
              <a:rPr lang="en-US" sz="2400" dirty="0" smtClean="0"/>
              <a:t>switches.</a:t>
            </a:r>
            <a:endParaRPr lang="en-US" sz="2400" dirty="0"/>
          </a:p>
          <a:p>
            <a:r>
              <a:rPr lang="en-US" sz="2400" i="1" dirty="0">
                <a:solidFill>
                  <a:srgbClr val="800000"/>
                </a:solidFill>
              </a:rPr>
              <a:t>plug-and-play, self-learning</a:t>
            </a:r>
          </a:p>
          <a:p>
            <a:pPr lvl="1"/>
            <a:r>
              <a:rPr lang="en-US" sz="2400" dirty="0"/>
              <a:t>switches do not need to be </a:t>
            </a:r>
            <a:r>
              <a:rPr lang="en-US" sz="2400" dirty="0" smtClean="0"/>
              <a:t>configured.</a:t>
            </a:r>
            <a:endParaRPr lang="en-US" sz="2400" dirty="0"/>
          </a:p>
          <a:p>
            <a:endParaRPr lang="en-US" sz="2400"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3261900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0" y="0"/>
            <a:ext cx="9144000" cy="980728"/>
          </a:xfrm>
        </p:spPr>
        <p:txBody>
          <a:bodyPr/>
          <a:lstStyle/>
          <a:p>
            <a:r>
              <a:rPr lang="en-US" sz="3200" dirty="0" smtClean="0"/>
              <a:t>Switches</a:t>
            </a:r>
            <a:br>
              <a:rPr lang="en-US" sz="3200" dirty="0" smtClean="0"/>
            </a:br>
            <a:r>
              <a:rPr lang="en-US" sz="3200" dirty="0" smtClean="0"/>
              <a:t>  </a:t>
            </a:r>
            <a:r>
              <a:rPr lang="en-US" sz="3200" dirty="0"/>
              <a:t>allows </a:t>
            </a:r>
            <a:r>
              <a:rPr lang="en-US" sz="3200" i="1" dirty="0"/>
              <a:t>multiple</a:t>
            </a:r>
            <a:r>
              <a:rPr lang="en-US" sz="3200" dirty="0"/>
              <a:t> simultaneous transmissions</a:t>
            </a:r>
          </a:p>
        </p:txBody>
      </p:sp>
      <p:sp>
        <p:nvSpPr>
          <p:cNvPr id="678915" name="Rectangle 3"/>
          <p:cNvSpPr>
            <a:spLocks noGrp="1" noChangeArrowheads="1"/>
          </p:cNvSpPr>
          <p:nvPr>
            <p:ph type="body" idx="1"/>
          </p:nvPr>
        </p:nvSpPr>
        <p:spPr>
          <a:xfrm>
            <a:off x="395536" y="1340768"/>
            <a:ext cx="4503737" cy="4576763"/>
          </a:xfrm>
        </p:spPr>
        <p:txBody>
          <a:bodyPr/>
          <a:lstStyle/>
          <a:p>
            <a:pPr>
              <a:lnSpc>
                <a:spcPct val="90000"/>
              </a:lnSpc>
            </a:pPr>
            <a:r>
              <a:rPr lang="en-US" sz="2400" dirty="0"/>
              <a:t>hosts have dedicated, direct connection to switch</a:t>
            </a:r>
          </a:p>
          <a:p>
            <a:pPr>
              <a:lnSpc>
                <a:spcPct val="90000"/>
              </a:lnSpc>
            </a:pPr>
            <a:r>
              <a:rPr lang="en-US" sz="2400" dirty="0"/>
              <a:t>switches buffer packets</a:t>
            </a:r>
          </a:p>
          <a:p>
            <a:pPr>
              <a:lnSpc>
                <a:spcPct val="90000"/>
              </a:lnSpc>
            </a:pPr>
            <a:r>
              <a:rPr lang="en-US" sz="2400" dirty="0"/>
              <a:t>Ethernet protocol used on </a:t>
            </a:r>
            <a:r>
              <a:rPr lang="en-US" sz="2400" i="1" dirty="0"/>
              <a:t>each</a:t>
            </a:r>
            <a:r>
              <a:rPr lang="en-US" sz="2400" dirty="0"/>
              <a:t> incoming link, but no collisions; </a:t>
            </a:r>
            <a:r>
              <a:rPr lang="en-US" sz="2400" dirty="0">
                <a:solidFill>
                  <a:srgbClr val="800000"/>
                </a:solidFill>
              </a:rPr>
              <a:t>full duplex</a:t>
            </a:r>
          </a:p>
          <a:p>
            <a:pPr lvl="1">
              <a:lnSpc>
                <a:spcPct val="90000"/>
              </a:lnSpc>
            </a:pPr>
            <a:r>
              <a:rPr lang="en-US" sz="2000" dirty="0"/>
              <a:t>each link is its own collision domain</a:t>
            </a:r>
          </a:p>
          <a:p>
            <a:pPr>
              <a:lnSpc>
                <a:spcPct val="90000"/>
              </a:lnSpc>
            </a:pPr>
            <a:r>
              <a:rPr lang="en-US" sz="2400" dirty="0">
                <a:solidFill>
                  <a:srgbClr val="800000"/>
                </a:solidFill>
              </a:rPr>
              <a:t>switching: </a:t>
            </a:r>
            <a:r>
              <a:rPr lang="en-US" sz="2400" dirty="0"/>
              <a:t>A-to-A’ and B-to-B’ simultaneously, without collisions </a:t>
            </a:r>
          </a:p>
          <a:p>
            <a:pPr lvl="1">
              <a:lnSpc>
                <a:spcPct val="90000"/>
              </a:lnSpc>
            </a:pPr>
            <a:r>
              <a:rPr lang="en-US" sz="2000" dirty="0"/>
              <a:t>not possible with dumb </a:t>
            </a:r>
            <a:r>
              <a:rPr lang="en-US" sz="2000" dirty="0" smtClean="0"/>
              <a:t>hub!!</a:t>
            </a:r>
            <a:endParaRPr lang="en-US" sz="2000" dirty="0"/>
          </a:p>
          <a:p>
            <a:pPr>
              <a:lnSpc>
                <a:spcPct val="90000"/>
              </a:lnSpc>
              <a:buFont typeface="ZapfDingbats" pitchFamily="82" charset="2"/>
              <a:buNone/>
            </a:pPr>
            <a:endParaRPr lang="en-US" sz="2400" dirty="0"/>
          </a:p>
        </p:txBody>
      </p:sp>
      <p:graphicFrame>
        <p:nvGraphicFramePr>
          <p:cNvPr id="678923" name="Object 11"/>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411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24" name="Object 12"/>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411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25" name="Line 13"/>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6"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7"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8" name="Line 16"/>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29" name="Object 17"/>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411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0" name="Object 18"/>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411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1" name="Object 19"/>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412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33" name="Object 21"/>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412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4"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35" name="Text Box 23"/>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6" name="Text Box 24"/>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7" name="Text Box 25"/>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8" name="Text Box 26"/>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9" name="Text Box 27"/>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78940" name="Text Box 28"/>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78945" name="Group 33"/>
          <p:cNvGrpSpPr>
            <a:grpSpLocks/>
          </p:cNvGrpSpPr>
          <p:nvPr/>
        </p:nvGrpSpPr>
        <p:grpSpPr bwMode="auto">
          <a:xfrm>
            <a:off x="6145213" y="2936875"/>
            <a:ext cx="720725" cy="279400"/>
            <a:chOff x="3913" y="3140"/>
            <a:chExt cx="454" cy="176"/>
          </a:xfrm>
        </p:grpSpPr>
        <p:sp>
          <p:nvSpPr>
            <p:cNvPr id="678941" name="Rectangle 2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78942" name="Freeform 3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8943" name="Freeform 3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78946" name="Text Box 34"/>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78947" name="Text Box 35"/>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78948" name="Text Box 36"/>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78949" name="Text Box 37"/>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78950" name="Text Box 38"/>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78951" name="Text Box 39"/>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78952" name="Text Box 40"/>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327366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33400" y="4837"/>
            <a:ext cx="7772400" cy="903883"/>
          </a:xfrm>
        </p:spPr>
        <p:txBody>
          <a:bodyPr/>
          <a:lstStyle/>
          <a:p>
            <a:r>
              <a:rPr lang="en-US" sz="4800" dirty="0"/>
              <a:t>Switch Table</a:t>
            </a:r>
          </a:p>
        </p:txBody>
      </p:sp>
      <p:sp>
        <p:nvSpPr>
          <p:cNvPr id="683011" name="Rectangle 3"/>
          <p:cNvSpPr>
            <a:spLocks noGrp="1" noChangeArrowheads="1"/>
          </p:cNvSpPr>
          <p:nvPr>
            <p:ph type="body" idx="1"/>
          </p:nvPr>
        </p:nvSpPr>
        <p:spPr>
          <a:xfrm>
            <a:off x="255588" y="1052736"/>
            <a:ext cx="4835525" cy="4805363"/>
          </a:xfrm>
        </p:spPr>
        <p:txBody>
          <a:bodyPr/>
          <a:lstStyle/>
          <a:p>
            <a:r>
              <a:rPr lang="en-US" sz="2400" i="1" u="sng" dirty="0">
                <a:solidFill>
                  <a:srgbClr val="FF0000"/>
                </a:solidFill>
              </a:rPr>
              <a:t>Q:</a:t>
            </a:r>
            <a:r>
              <a:rPr lang="en-US" sz="2400" dirty="0"/>
              <a:t> how does switch know that A’ reachable via interface 4, B’ reachable via interface 5?</a:t>
            </a:r>
          </a:p>
          <a:p>
            <a:r>
              <a:rPr lang="en-US" sz="2400" i="1" u="sng" dirty="0">
                <a:solidFill>
                  <a:srgbClr val="FF0000"/>
                </a:solidFill>
              </a:rPr>
              <a:t>A:</a:t>
            </a:r>
            <a:r>
              <a:rPr lang="en-US" sz="2400" dirty="0"/>
              <a:t>  each switch has a </a:t>
            </a:r>
            <a:r>
              <a:rPr lang="en-US" sz="2400" dirty="0">
                <a:solidFill>
                  <a:srgbClr val="800000"/>
                </a:solidFill>
              </a:rPr>
              <a:t>switch table</a:t>
            </a:r>
            <a:r>
              <a:rPr lang="en-US" sz="2400" dirty="0"/>
              <a:t>,</a:t>
            </a:r>
            <a:r>
              <a:rPr lang="en-US" sz="2400" dirty="0">
                <a:solidFill>
                  <a:srgbClr val="FF0000"/>
                </a:solidFill>
              </a:rPr>
              <a:t> </a:t>
            </a:r>
            <a:r>
              <a:rPr lang="en-US" sz="2400" dirty="0"/>
              <a:t>each entry:</a:t>
            </a:r>
          </a:p>
          <a:p>
            <a:pPr lvl="1"/>
            <a:r>
              <a:rPr lang="en-US" sz="2000" dirty="0"/>
              <a:t>(MAC address of host, interface to reach host, time stamp)</a:t>
            </a:r>
          </a:p>
          <a:p>
            <a:r>
              <a:rPr lang="en-US" sz="2400" dirty="0"/>
              <a:t>looks like a routing table!</a:t>
            </a:r>
          </a:p>
          <a:p>
            <a:r>
              <a:rPr lang="en-US" sz="2400" i="1" u="sng" dirty="0">
                <a:solidFill>
                  <a:srgbClr val="FF0000"/>
                </a:solidFill>
              </a:rPr>
              <a:t>Q:</a:t>
            </a:r>
            <a:r>
              <a:rPr lang="en-US" sz="2400" dirty="0"/>
              <a:t> how are entries created, maintained in switch table? </a:t>
            </a:r>
          </a:p>
          <a:p>
            <a:pPr lvl="1"/>
            <a:r>
              <a:rPr lang="en-US" sz="2000" dirty="0"/>
              <a:t>something like a routing protocol?</a:t>
            </a:r>
          </a:p>
        </p:txBody>
      </p:sp>
      <p:graphicFrame>
        <p:nvGraphicFramePr>
          <p:cNvPr id="683012"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514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3"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514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14"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7"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18"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514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9"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514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20"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514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1"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22"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514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3"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24"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5"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6"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7"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8"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3029"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3030" name="Group 22"/>
          <p:cNvGrpSpPr>
            <a:grpSpLocks/>
          </p:cNvGrpSpPr>
          <p:nvPr/>
        </p:nvGrpSpPr>
        <p:grpSpPr bwMode="auto">
          <a:xfrm>
            <a:off x="6145213" y="2936875"/>
            <a:ext cx="720725" cy="279400"/>
            <a:chOff x="3913" y="3140"/>
            <a:chExt cx="454" cy="176"/>
          </a:xfrm>
        </p:grpSpPr>
        <p:sp>
          <p:nvSpPr>
            <p:cNvPr id="683031"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3032"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3033"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3034" name="Text Box 26"/>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83035" name="Text Box 27"/>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3036" name="Text Box 28"/>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3037" name="Text Box 29"/>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3038" name="Text Box 30"/>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3039" name="Text Box 31"/>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3040" name="Text Box 32"/>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3094947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79512" y="116558"/>
            <a:ext cx="8785225" cy="792162"/>
          </a:xfrm>
        </p:spPr>
        <p:txBody>
          <a:bodyPr/>
          <a:lstStyle/>
          <a:p>
            <a:r>
              <a:rPr lang="en-US" dirty="0"/>
              <a:t>Switch: </a:t>
            </a:r>
            <a:r>
              <a:rPr lang="en-US" dirty="0" smtClean="0"/>
              <a:t>Self-Learning</a:t>
            </a:r>
            <a:endParaRPr lang="en-US" dirty="0"/>
          </a:p>
        </p:txBody>
      </p:sp>
      <p:sp>
        <p:nvSpPr>
          <p:cNvPr id="420867" name="Rectangle 3"/>
          <p:cNvSpPr>
            <a:spLocks noGrp="1" noChangeArrowheads="1"/>
          </p:cNvSpPr>
          <p:nvPr>
            <p:ph type="body" idx="1"/>
          </p:nvPr>
        </p:nvSpPr>
        <p:spPr>
          <a:xfrm>
            <a:off x="251520" y="1196752"/>
            <a:ext cx="4202113" cy="4114800"/>
          </a:xfrm>
        </p:spPr>
        <p:txBody>
          <a:bodyPr/>
          <a:lstStyle/>
          <a:p>
            <a:r>
              <a:rPr lang="en-US" sz="2400" dirty="0"/>
              <a:t>switch</a:t>
            </a:r>
            <a:r>
              <a:rPr lang="en-US" sz="2400" i="1" dirty="0">
                <a:solidFill>
                  <a:srgbClr val="800000"/>
                </a:solidFill>
              </a:rPr>
              <a:t> learns </a:t>
            </a:r>
            <a:r>
              <a:rPr lang="en-US" sz="2400" dirty="0"/>
              <a:t>which hosts can be reached through which interfaces</a:t>
            </a:r>
          </a:p>
          <a:p>
            <a:pPr lvl="1"/>
            <a:r>
              <a:rPr lang="en-US" sz="2000" dirty="0"/>
              <a:t>when frame received, switch “learns”  location of sender: incoming LAN segment</a:t>
            </a:r>
          </a:p>
          <a:p>
            <a:pPr lvl="1"/>
            <a:r>
              <a:rPr lang="en-US" sz="2000" dirty="0"/>
              <a:t>records sender/location pair in switch table</a:t>
            </a:r>
          </a:p>
        </p:txBody>
      </p:sp>
      <p:graphicFrame>
        <p:nvGraphicFramePr>
          <p:cNvPr id="420868" name="Object 4"/>
          <p:cNvGraphicFramePr>
            <a:graphicFrameLocks noChangeAspect="1"/>
          </p:cNvGraphicFramePr>
          <p:nvPr>
            <p:extLst>
              <p:ext uri="{D42A27DB-BD31-4B8C-83A1-F6EECF244321}">
                <p14:modId xmlns:p14="http://schemas.microsoft.com/office/powerpoint/2010/main" val="368794362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616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69" name="Object 5"/>
          <p:cNvGraphicFramePr>
            <a:graphicFrameLocks noChangeAspect="1"/>
          </p:cNvGraphicFramePr>
          <p:nvPr>
            <p:extLst>
              <p:ext uri="{D42A27DB-BD31-4B8C-83A1-F6EECF244321}">
                <p14:modId xmlns:p14="http://schemas.microsoft.com/office/powerpoint/2010/main" val="2066896976"/>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616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0"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1"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2"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3"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4" name="Object 10"/>
          <p:cNvGraphicFramePr>
            <a:graphicFrameLocks noChangeAspect="1"/>
          </p:cNvGraphicFramePr>
          <p:nvPr>
            <p:extLst>
              <p:ext uri="{D42A27DB-BD31-4B8C-83A1-F6EECF244321}">
                <p14:modId xmlns:p14="http://schemas.microsoft.com/office/powerpoint/2010/main" val="2397720783"/>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616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5" name="Object 11"/>
          <p:cNvGraphicFramePr>
            <a:graphicFrameLocks noChangeAspect="1"/>
          </p:cNvGraphicFramePr>
          <p:nvPr>
            <p:extLst>
              <p:ext uri="{D42A27DB-BD31-4B8C-83A1-F6EECF244321}">
                <p14:modId xmlns:p14="http://schemas.microsoft.com/office/powerpoint/2010/main" val="524162912"/>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616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6" name="Object 12"/>
          <p:cNvGraphicFramePr>
            <a:graphicFrameLocks noChangeAspect="1"/>
          </p:cNvGraphicFramePr>
          <p:nvPr>
            <p:extLst>
              <p:ext uri="{D42A27DB-BD31-4B8C-83A1-F6EECF244321}">
                <p14:modId xmlns:p14="http://schemas.microsoft.com/office/powerpoint/2010/main" val="3301895585"/>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616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7"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8" name="Object 14"/>
          <p:cNvGraphicFramePr>
            <a:graphicFrameLocks noChangeAspect="1"/>
          </p:cNvGraphicFramePr>
          <p:nvPr>
            <p:extLst>
              <p:ext uri="{D42A27DB-BD31-4B8C-83A1-F6EECF244321}">
                <p14:modId xmlns:p14="http://schemas.microsoft.com/office/powerpoint/2010/main" val="2409113275"/>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616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9"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0"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1"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2"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3"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4"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420885"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420886" name="Group 22"/>
          <p:cNvGrpSpPr>
            <a:grpSpLocks/>
          </p:cNvGrpSpPr>
          <p:nvPr/>
        </p:nvGrpSpPr>
        <p:grpSpPr bwMode="auto">
          <a:xfrm>
            <a:off x="6145213" y="3441228"/>
            <a:ext cx="720725" cy="279400"/>
            <a:chOff x="3913" y="3140"/>
            <a:chExt cx="454" cy="176"/>
          </a:xfrm>
        </p:grpSpPr>
        <p:sp>
          <p:nvSpPr>
            <p:cNvPr id="420887"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20888"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89"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890"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420891"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420892"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420893"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420894"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420895"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420900" name="Group 36"/>
          <p:cNvGrpSpPr>
            <a:grpSpLocks/>
          </p:cNvGrpSpPr>
          <p:nvPr/>
        </p:nvGrpSpPr>
        <p:grpSpPr bwMode="auto">
          <a:xfrm>
            <a:off x="6778625" y="1728316"/>
            <a:ext cx="1428750" cy="366712"/>
            <a:chOff x="1750" y="3514"/>
            <a:chExt cx="900" cy="231"/>
          </a:xfrm>
        </p:grpSpPr>
        <p:sp>
          <p:nvSpPr>
            <p:cNvPr id="420896"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7" name="Text Box 33"/>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420898" name="Line 34"/>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99" name="Line 35"/>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05" name="Group 41"/>
          <p:cNvGrpSpPr>
            <a:grpSpLocks/>
          </p:cNvGrpSpPr>
          <p:nvPr/>
        </p:nvGrpSpPr>
        <p:grpSpPr bwMode="auto">
          <a:xfrm>
            <a:off x="6994525" y="1029816"/>
            <a:ext cx="1498600" cy="714375"/>
            <a:chOff x="4406" y="331"/>
            <a:chExt cx="944" cy="450"/>
          </a:xfrm>
        </p:grpSpPr>
        <p:sp>
          <p:nvSpPr>
            <p:cNvPr id="420901"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2"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3" name="Text Box 39"/>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420904" name="Text Box 40"/>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420911" name="Group 47"/>
          <p:cNvGrpSpPr>
            <a:grpSpLocks/>
          </p:cNvGrpSpPr>
          <p:nvPr/>
        </p:nvGrpSpPr>
        <p:grpSpPr bwMode="auto">
          <a:xfrm>
            <a:off x="323528" y="4725144"/>
            <a:ext cx="3232150" cy="1444625"/>
            <a:chOff x="3357" y="3154"/>
            <a:chExt cx="2036" cy="910"/>
          </a:xfrm>
        </p:grpSpPr>
        <p:sp>
          <p:nvSpPr>
            <p:cNvPr id="420907"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6" name="Text Box 42"/>
            <p:cNvSpPr txBox="1">
              <a:spLocks noChangeArrowheads="1"/>
            </p:cNvSpPr>
            <p:nvPr/>
          </p:nvSpPr>
          <p:spPr bwMode="auto">
            <a:xfrm>
              <a:off x="3357"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a:t>
              </a:r>
              <a:r>
                <a:rPr lang="en-US" sz="2000" i="0" dirty="0" smtClean="0"/>
                <a:t>interface TTL</a:t>
              </a:r>
              <a:endParaRPr lang="en-US" sz="2000" i="0" dirty="0"/>
            </a:p>
          </p:txBody>
        </p:sp>
        <p:sp>
          <p:nvSpPr>
            <p:cNvPr id="420908" name="Line 44"/>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9" name="Line 45"/>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10" name="Line 46"/>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912" name="Text Box 48"/>
          <p:cNvSpPr txBox="1">
            <a:spLocks noChangeArrowheads="1"/>
          </p:cNvSpPr>
          <p:nvPr/>
        </p:nvSpPr>
        <p:spPr bwMode="auto">
          <a:xfrm>
            <a:off x="3779912"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420917" name="Group 53"/>
          <p:cNvGrpSpPr>
            <a:grpSpLocks/>
          </p:cNvGrpSpPr>
          <p:nvPr/>
        </p:nvGrpSpPr>
        <p:grpSpPr bwMode="auto">
          <a:xfrm>
            <a:off x="845691" y="5085184"/>
            <a:ext cx="2493963" cy="374650"/>
            <a:chOff x="2376" y="3383"/>
            <a:chExt cx="1571" cy="236"/>
          </a:xfrm>
        </p:grpSpPr>
        <p:sp>
          <p:nvSpPr>
            <p:cNvPr id="420913" name="Text Box 49"/>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420914" name="Text Box 50"/>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420915" name="Text Box 51"/>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638074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900"/>
                                        </p:tgtEl>
                                        <p:attrNameLst>
                                          <p:attrName>style.visibility</p:attrName>
                                        </p:attrNameLst>
                                      </p:cBhvr>
                                      <p:to>
                                        <p:strVal val="visible"/>
                                      </p:to>
                                    </p:set>
                                    <p:animEffect transition="in" filter="dissolve">
                                      <p:cBhvr>
                                        <p:cTn id="7" dur="500"/>
                                        <p:tgtEl>
                                          <p:spTgt spid="42090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209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911"/>
                                        </p:tgtEl>
                                        <p:attrNameLst>
                                          <p:attrName>style.visibility</p:attrName>
                                        </p:attrNameLst>
                                      </p:cBhvr>
                                      <p:to>
                                        <p:strVal val="visible"/>
                                      </p:to>
                                    </p:set>
                                    <p:animEffect transition="in" filter="dissolve">
                                      <p:cBhvr>
                                        <p:cTn id="15" dur="500"/>
                                        <p:tgtEl>
                                          <p:spTgt spid="4209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20905"/>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420900"/>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20917"/>
                                        </p:tgtEl>
                                        <p:attrNameLst>
                                          <p:attrName>style.visibility</p:attrName>
                                        </p:attrNameLst>
                                      </p:cBhvr>
                                      <p:to>
                                        <p:strVal val="visible"/>
                                      </p:to>
                                    </p:set>
                                    <p:animEffect transition="in" filter="dissolve">
                                      <p:cBhvr>
                                        <p:cTn id="28" dur="500"/>
                                        <p:tgtEl>
                                          <p:spTgt spid="42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44624"/>
            <a:ext cx="8569325" cy="936501"/>
          </a:xfrm>
        </p:spPr>
        <p:txBody>
          <a:bodyPr/>
          <a:lstStyle/>
          <a:p>
            <a:pPr eaLnBrk="1" hangingPunct="1">
              <a:defRPr/>
            </a:pPr>
            <a:r>
              <a:rPr lang="en-US" dirty="0" smtClean="0"/>
              <a:t>       Ethernet </a:t>
            </a:r>
            <a:r>
              <a:rPr lang="en-US" dirty="0" smtClean="0">
                <a:latin typeface="Lucida Sans" pitchFamily="34" charset="0"/>
              </a:rPr>
              <a:t>  </a:t>
            </a:r>
            <a:r>
              <a:rPr lang="en-US" sz="2800" dirty="0" smtClean="0"/>
              <a:t>[DEC, Intel, Xerox]</a:t>
            </a:r>
          </a:p>
        </p:txBody>
      </p:sp>
      <p:sp>
        <p:nvSpPr>
          <p:cNvPr id="5125" name="Rectangle 3"/>
          <p:cNvSpPr>
            <a:spLocks noGrp="1" noChangeArrowheads="1"/>
          </p:cNvSpPr>
          <p:nvPr>
            <p:ph type="body" idx="1"/>
          </p:nvPr>
        </p:nvSpPr>
        <p:spPr>
          <a:xfrm>
            <a:off x="381000" y="4076700"/>
            <a:ext cx="8458200" cy="1752600"/>
          </a:xfrm>
        </p:spPr>
        <p:txBody>
          <a:bodyPr/>
          <a:lstStyle/>
          <a:p>
            <a:pPr eaLnBrk="1" hangingPunct="1"/>
            <a:r>
              <a:rPr lang="en-US" smtClean="0"/>
              <a:t>1-persistent, CSMA-CD with Binary Exponential Backoff.</a:t>
            </a:r>
          </a:p>
          <a:p>
            <a:pPr eaLnBrk="1" hangingPunct="1"/>
            <a:r>
              <a:rPr lang="en-US" smtClean="0"/>
              <a:t>Manchester encoding.</a:t>
            </a:r>
          </a:p>
        </p:txBody>
      </p:sp>
      <p:sp>
        <p:nvSpPr>
          <p:cNvPr id="5126" name="Rectangle 8"/>
          <p:cNvSpPr>
            <a:spLocks noChangeArrowheads="1"/>
          </p:cNvSpPr>
          <p:nvPr/>
        </p:nvSpPr>
        <p:spPr bwMode="auto">
          <a:xfrm>
            <a:off x="1676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5127" name="Rectangle 9"/>
          <p:cNvSpPr>
            <a:spLocks noChangeArrowheads="1"/>
          </p:cNvSpPr>
          <p:nvPr/>
        </p:nvSpPr>
        <p:spPr bwMode="auto">
          <a:xfrm>
            <a:off x="7010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cxnSp>
        <p:nvCxnSpPr>
          <p:cNvPr id="5128" name="AutoShape 10"/>
          <p:cNvCxnSpPr>
            <a:cxnSpLocks noChangeShapeType="1"/>
            <a:stCxn id="5126" idx="3"/>
            <a:endCxn id="5127" idx="1"/>
          </p:cNvCxnSpPr>
          <p:nvPr/>
        </p:nvCxnSpPr>
        <p:spPr bwMode="auto">
          <a:xfrm>
            <a:off x="1838325" y="2759075"/>
            <a:ext cx="5162550" cy="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129" name="AutoShape 12"/>
          <p:cNvCxnSpPr>
            <a:cxnSpLocks noChangeShapeType="1"/>
          </p:cNvCxnSpPr>
          <p:nvPr/>
        </p:nvCxnSpPr>
        <p:spPr bwMode="auto">
          <a:xfrm>
            <a:off x="5143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0" name="AutoShape 13"/>
          <p:cNvCxnSpPr>
            <a:cxnSpLocks noChangeShapeType="1"/>
          </p:cNvCxnSpPr>
          <p:nvPr/>
        </p:nvCxnSpPr>
        <p:spPr bwMode="auto">
          <a:xfrm>
            <a:off x="6210300" y="2235200"/>
            <a:ext cx="36513" cy="520700"/>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1" name="AutoShape 14"/>
          <p:cNvCxnSpPr>
            <a:cxnSpLocks noChangeShapeType="1"/>
          </p:cNvCxnSpPr>
          <p:nvPr/>
        </p:nvCxnSpPr>
        <p:spPr bwMode="auto">
          <a:xfrm>
            <a:off x="27051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2" name="AutoShape 15"/>
          <p:cNvCxnSpPr>
            <a:cxnSpLocks noChangeShapeType="1"/>
          </p:cNvCxnSpPr>
          <p:nvPr/>
        </p:nvCxnSpPr>
        <p:spPr bwMode="auto">
          <a:xfrm>
            <a:off x="3619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3" name="AutoShape 16"/>
          <p:cNvCxnSpPr>
            <a:cxnSpLocks noChangeShapeType="1"/>
          </p:cNvCxnSpPr>
          <p:nvPr/>
        </p:nvCxnSpPr>
        <p:spPr bwMode="auto">
          <a:xfrm flipV="1">
            <a:off x="31623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4" name="AutoShape 17"/>
          <p:cNvCxnSpPr>
            <a:cxnSpLocks noChangeShapeType="1"/>
          </p:cNvCxnSpPr>
          <p:nvPr/>
        </p:nvCxnSpPr>
        <p:spPr bwMode="auto">
          <a:xfrm flipH="1" flipV="1">
            <a:off x="57912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135" name="Oval 18"/>
          <p:cNvSpPr>
            <a:spLocks noChangeArrowheads="1"/>
          </p:cNvSpPr>
          <p:nvPr/>
        </p:nvSpPr>
        <p:spPr bwMode="auto">
          <a:xfrm>
            <a:off x="25146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6" name="Oval 19"/>
          <p:cNvSpPr>
            <a:spLocks noChangeArrowheads="1"/>
          </p:cNvSpPr>
          <p:nvPr/>
        </p:nvSpPr>
        <p:spPr bwMode="auto">
          <a:xfrm>
            <a:off x="3429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7" name="Oval 20"/>
          <p:cNvSpPr>
            <a:spLocks noChangeArrowheads="1"/>
          </p:cNvSpPr>
          <p:nvPr/>
        </p:nvSpPr>
        <p:spPr bwMode="auto">
          <a:xfrm>
            <a:off x="2971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8" name="Oval 21"/>
          <p:cNvSpPr>
            <a:spLocks noChangeArrowheads="1"/>
          </p:cNvSpPr>
          <p:nvPr/>
        </p:nvSpPr>
        <p:spPr bwMode="auto">
          <a:xfrm>
            <a:off x="5638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9" name="Oval 22"/>
          <p:cNvSpPr>
            <a:spLocks noChangeArrowheads="1"/>
          </p:cNvSpPr>
          <p:nvPr/>
        </p:nvSpPr>
        <p:spPr bwMode="auto">
          <a:xfrm>
            <a:off x="4953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40" name="Oval 23"/>
          <p:cNvSpPr>
            <a:spLocks noChangeArrowheads="1"/>
          </p:cNvSpPr>
          <p:nvPr/>
        </p:nvSpPr>
        <p:spPr bwMode="auto">
          <a:xfrm>
            <a:off x="60198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06241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79512" y="0"/>
            <a:ext cx="8568952" cy="1143000"/>
          </a:xfrm>
        </p:spPr>
        <p:txBody>
          <a:bodyPr/>
          <a:lstStyle/>
          <a:p>
            <a:r>
              <a:rPr lang="en-US" sz="3600" dirty="0" smtClean="0"/>
              <a:t>Switch: Frame Filtering/Forwarding</a:t>
            </a:r>
            <a:endParaRPr lang="en-US" sz="3600" dirty="0"/>
          </a:p>
        </p:txBody>
      </p:sp>
      <p:sp>
        <p:nvSpPr>
          <p:cNvPr id="421891" name="Rectangle 3"/>
          <p:cNvSpPr>
            <a:spLocks noGrp="1" noChangeArrowheads="1"/>
          </p:cNvSpPr>
          <p:nvPr>
            <p:ph type="body" idx="1"/>
          </p:nvPr>
        </p:nvSpPr>
        <p:spPr>
          <a:xfrm>
            <a:off x="630238" y="1150938"/>
            <a:ext cx="8201025" cy="3748087"/>
          </a:xfrm>
        </p:spPr>
        <p:txBody>
          <a:bodyPr/>
          <a:lstStyle/>
          <a:p>
            <a:pPr>
              <a:buFont typeface="ZapfDingbats" pitchFamily="82" charset="2"/>
              <a:buNone/>
            </a:pPr>
            <a:r>
              <a:rPr lang="en-US" sz="2400" u="sng" dirty="0">
                <a:solidFill>
                  <a:srgbClr val="800000"/>
                </a:solidFill>
              </a:rPr>
              <a:t>When  frame received:</a:t>
            </a:r>
            <a:r>
              <a:rPr lang="en-US" sz="2400" u="sng" dirty="0">
                <a:solidFill>
                  <a:srgbClr val="FF0000"/>
                </a:solidFill>
              </a:rPr>
              <a:t/>
            </a:r>
            <a:br>
              <a:rPr lang="en-US" sz="2400" u="sng" dirty="0">
                <a:solidFill>
                  <a:srgbClr val="FF0000"/>
                </a:solidFill>
              </a:rPr>
            </a:br>
            <a:endParaRPr lang="en-US" sz="2400" u="sng" dirty="0">
              <a:solidFill>
                <a:srgbClr val="FF0000"/>
              </a:solidFill>
            </a:endParaRPr>
          </a:p>
          <a:p>
            <a:pPr>
              <a:buFont typeface="ZapfDingbats" pitchFamily="82" charset="2"/>
              <a:buNone/>
            </a:pPr>
            <a:r>
              <a:rPr lang="en-US" sz="2400" dirty="0"/>
              <a:t>1. record link associated with sending host</a:t>
            </a:r>
          </a:p>
          <a:p>
            <a:pPr>
              <a:buFont typeface="ZapfDingbats" pitchFamily="82" charset="2"/>
              <a:buNone/>
            </a:pPr>
            <a:r>
              <a:rPr lang="en-US" sz="2400" dirty="0"/>
              <a:t>2. index switch table using MAC </a:t>
            </a:r>
            <a:r>
              <a:rPr lang="en-US" sz="2400" dirty="0" err="1"/>
              <a:t>dest</a:t>
            </a:r>
            <a:r>
              <a:rPr lang="en-US" sz="2400" dirty="0"/>
              <a:t> address</a:t>
            </a:r>
            <a:endParaRPr lang="en-US" sz="2400" b="1" dirty="0">
              <a:solidFill>
                <a:schemeClr val="accent2"/>
              </a:solidFill>
            </a:endParaRPr>
          </a:p>
          <a:p>
            <a:pPr>
              <a:buFont typeface="ZapfDingbats" pitchFamily="82" charset="2"/>
              <a:buNone/>
            </a:pPr>
            <a:r>
              <a:rPr lang="en-US" sz="2400" b="1" dirty="0">
                <a:solidFill>
                  <a:schemeClr val="accent2"/>
                </a:solidFill>
              </a:rPr>
              <a:t>3. if </a:t>
            </a:r>
            <a:r>
              <a:rPr lang="en-US" sz="2400" dirty="0"/>
              <a:t>entry found for destination</a:t>
            </a:r>
            <a:br>
              <a:rPr lang="en-US" sz="2400" dirty="0"/>
            </a:br>
            <a:r>
              <a:rPr lang="en-US" sz="2400" dirty="0"/>
              <a:t>  </a:t>
            </a:r>
            <a:r>
              <a:rPr lang="en-US" sz="2400" b="1" dirty="0">
                <a:solidFill>
                  <a:schemeClr val="accent2"/>
                </a:solidFill>
              </a:rPr>
              <a:t>then {</a:t>
            </a:r>
          </a:p>
          <a:p>
            <a:pPr>
              <a:buFont typeface="ZapfDingbats" pitchFamily="82" charset="2"/>
              <a:buNone/>
            </a:pPr>
            <a:r>
              <a:rPr lang="en-US" sz="2400" b="1" dirty="0">
                <a:solidFill>
                  <a:schemeClr val="accent2"/>
                </a:solidFill>
              </a:rPr>
              <a:t>     if </a:t>
            </a:r>
            <a:r>
              <a:rPr lang="en-US" sz="2400" dirty="0" err="1"/>
              <a:t>dest</a:t>
            </a:r>
            <a:r>
              <a:rPr lang="en-US" sz="2400" dirty="0"/>
              <a:t> on segment from which frame arrived</a:t>
            </a:r>
            <a:br>
              <a:rPr lang="en-US" sz="2400" dirty="0"/>
            </a:br>
            <a:r>
              <a:rPr lang="en-US" sz="2400" dirty="0"/>
              <a:t>       </a:t>
            </a:r>
            <a:r>
              <a:rPr lang="en-US" sz="2400" b="1" dirty="0">
                <a:solidFill>
                  <a:schemeClr val="accent2"/>
                </a:solidFill>
              </a:rPr>
              <a:t>then</a:t>
            </a:r>
            <a:r>
              <a:rPr lang="en-US" sz="2400" dirty="0"/>
              <a:t> drop the frame</a:t>
            </a:r>
          </a:p>
          <a:p>
            <a:pPr>
              <a:buFont typeface="ZapfDingbats" pitchFamily="82" charset="2"/>
              <a:buNone/>
            </a:pPr>
            <a:r>
              <a:rPr lang="en-US" sz="2400" dirty="0"/>
              <a:t>           </a:t>
            </a:r>
            <a:r>
              <a:rPr lang="en-US" sz="2400" b="1" dirty="0">
                <a:solidFill>
                  <a:schemeClr val="accent2"/>
                </a:solidFill>
              </a:rPr>
              <a:t>else</a:t>
            </a:r>
            <a:r>
              <a:rPr lang="en-US" sz="2400" dirty="0"/>
              <a:t> forward the frame on interface indicated</a:t>
            </a:r>
          </a:p>
          <a:p>
            <a:pPr>
              <a:buFont typeface="ZapfDingbats" pitchFamily="82" charset="2"/>
              <a:buNone/>
            </a:pPr>
            <a:r>
              <a:rPr lang="en-US" sz="2400" dirty="0"/>
              <a:t>     </a:t>
            </a:r>
            <a:r>
              <a:rPr lang="en-US" sz="2400" b="1" dirty="0">
                <a:solidFill>
                  <a:schemeClr val="accent2"/>
                </a:solidFill>
              </a:rPr>
              <a:t>  }   </a:t>
            </a:r>
            <a:endParaRPr lang="en-US" sz="2400" dirty="0"/>
          </a:p>
          <a:p>
            <a:pPr>
              <a:buFont typeface="ZapfDingbats" pitchFamily="82" charset="2"/>
              <a:buNone/>
            </a:pPr>
            <a:r>
              <a:rPr lang="en-US" sz="2400" dirty="0"/>
              <a:t>      </a:t>
            </a:r>
            <a:r>
              <a:rPr lang="en-US" sz="2400" b="1" dirty="0">
                <a:solidFill>
                  <a:schemeClr val="accent2"/>
                </a:solidFill>
              </a:rPr>
              <a:t>else</a:t>
            </a:r>
            <a:r>
              <a:rPr lang="en-US" sz="2400" dirty="0"/>
              <a:t> flood</a:t>
            </a:r>
            <a:endParaRPr lang="en-US" dirty="0"/>
          </a:p>
          <a:p>
            <a:pPr lvl="3">
              <a:buFontTx/>
              <a:buNone/>
            </a:pPr>
            <a:r>
              <a:rPr lang="en-US" dirty="0"/>
              <a:t>  </a:t>
            </a:r>
          </a:p>
        </p:txBody>
      </p:sp>
      <p:sp>
        <p:nvSpPr>
          <p:cNvPr id="421892" name="Text Box 4"/>
          <p:cNvSpPr txBox="1">
            <a:spLocks noChangeArrowheads="1"/>
          </p:cNvSpPr>
          <p:nvPr/>
        </p:nvSpPr>
        <p:spPr bwMode="auto">
          <a:xfrm>
            <a:off x="3332113" y="5229200"/>
            <a:ext cx="4840287" cy="835025"/>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800000"/>
                </a:solidFill>
              </a:rPr>
              <a:t>forward on all but the interface </a:t>
            </a:r>
          </a:p>
          <a:p>
            <a:r>
              <a:rPr lang="en-US" sz="2400" dirty="0">
                <a:solidFill>
                  <a:srgbClr val="800000"/>
                </a:solidFill>
              </a:rPr>
              <a:t>on which the frame arrived</a:t>
            </a:r>
            <a:endParaRPr lang="en-US" sz="2000" dirty="0">
              <a:solidFill>
                <a:srgbClr val="800000"/>
              </a:solidFill>
              <a:latin typeface="Times New Roman" pitchFamily="18" charset="0"/>
            </a:endParaRPr>
          </a:p>
        </p:txBody>
      </p:sp>
      <p:sp>
        <p:nvSpPr>
          <p:cNvPr id="421893" name="Line 5"/>
          <p:cNvSpPr>
            <a:spLocks noChangeShapeType="1"/>
          </p:cNvSpPr>
          <p:nvPr/>
        </p:nvSpPr>
        <p:spPr bwMode="auto">
          <a:xfrm flipH="1" flipV="1">
            <a:off x="2514600" y="5301208"/>
            <a:ext cx="525463" cy="317500"/>
          </a:xfrm>
          <a:prstGeom prst="line">
            <a:avLst/>
          </a:prstGeom>
          <a:noFill/>
          <a:ln w="190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3009602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339724" y="187598"/>
            <a:ext cx="8408739" cy="649114"/>
          </a:xfrm>
        </p:spPr>
        <p:txBody>
          <a:bodyPr/>
          <a:lstStyle/>
          <a:p>
            <a:r>
              <a:rPr lang="en-US" sz="3600" dirty="0"/>
              <a:t>Self-learning, forwarding: example</a:t>
            </a:r>
          </a:p>
        </p:txBody>
      </p:sp>
      <p:graphicFrame>
        <p:nvGraphicFramePr>
          <p:cNvPr id="685060" name="Object 4"/>
          <p:cNvGraphicFramePr>
            <a:graphicFrameLocks noChangeAspect="1"/>
          </p:cNvGraphicFramePr>
          <p:nvPr>
            <p:extLst>
              <p:ext uri="{D42A27DB-BD31-4B8C-83A1-F6EECF244321}">
                <p14:modId xmlns:p14="http://schemas.microsoft.com/office/powerpoint/2010/main" val="199880304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718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1" name="Object 5"/>
          <p:cNvGraphicFramePr>
            <a:graphicFrameLocks noChangeAspect="1"/>
          </p:cNvGraphicFramePr>
          <p:nvPr>
            <p:extLst>
              <p:ext uri="{D42A27DB-BD31-4B8C-83A1-F6EECF244321}">
                <p14:modId xmlns:p14="http://schemas.microsoft.com/office/powerpoint/2010/main" val="3578992487"/>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718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2"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3"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4"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5"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66" name="Object 10"/>
          <p:cNvGraphicFramePr>
            <a:graphicFrameLocks noChangeAspect="1"/>
          </p:cNvGraphicFramePr>
          <p:nvPr>
            <p:extLst>
              <p:ext uri="{D42A27DB-BD31-4B8C-83A1-F6EECF244321}">
                <p14:modId xmlns:p14="http://schemas.microsoft.com/office/powerpoint/2010/main" val="3895770871"/>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719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7" name="Object 11"/>
          <p:cNvGraphicFramePr>
            <a:graphicFrameLocks noChangeAspect="1"/>
          </p:cNvGraphicFramePr>
          <p:nvPr>
            <p:extLst>
              <p:ext uri="{D42A27DB-BD31-4B8C-83A1-F6EECF244321}">
                <p14:modId xmlns:p14="http://schemas.microsoft.com/office/powerpoint/2010/main" val="3139451971"/>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719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8" name="Object 12"/>
          <p:cNvGraphicFramePr>
            <a:graphicFrameLocks noChangeAspect="1"/>
          </p:cNvGraphicFramePr>
          <p:nvPr>
            <p:extLst>
              <p:ext uri="{D42A27DB-BD31-4B8C-83A1-F6EECF244321}">
                <p14:modId xmlns:p14="http://schemas.microsoft.com/office/powerpoint/2010/main" val="3920048154"/>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719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9"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70" name="Object 14"/>
          <p:cNvGraphicFramePr>
            <a:graphicFrameLocks noChangeAspect="1"/>
          </p:cNvGraphicFramePr>
          <p:nvPr>
            <p:extLst>
              <p:ext uri="{D42A27DB-BD31-4B8C-83A1-F6EECF244321}">
                <p14:modId xmlns:p14="http://schemas.microsoft.com/office/powerpoint/2010/main" val="2729841058"/>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719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71"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72"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3"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4"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5"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6"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5077"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5078" name="Group 22"/>
          <p:cNvGrpSpPr>
            <a:grpSpLocks/>
          </p:cNvGrpSpPr>
          <p:nvPr/>
        </p:nvGrpSpPr>
        <p:grpSpPr bwMode="auto">
          <a:xfrm>
            <a:off x="6145213" y="3441228"/>
            <a:ext cx="720725" cy="279400"/>
            <a:chOff x="3913" y="3140"/>
            <a:chExt cx="454" cy="176"/>
          </a:xfrm>
        </p:grpSpPr>
        <p:sp>
          <p:nvSpPr>
            <p:cNvPr id="685079"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5080"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81"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082"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5083"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5084"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5085"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5086"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5087"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685088" name="Group 32"/>
          <p:cNvGrpSpPr>
            <a:grpSpLocks/>
          </p:cNvGrpSpPr>
          <p:nvPr/>
        </p:nvGrpSpPr>
        <p:grpSpPr bwMode="auto">
          <a:xfrm>
            <a:off x="6778625" y="1728316"/>
            <a:ext cx="1428750" cy="366712"/>
            <a:chOff x="1750" y="3514"/>
            <a:chExt cx="900" cy="231"/>
          </a:xfrm>
        </p:grpSpPr>
        <p:sp>
          <p:nvSpPr>
            <p:cNvPr id="685089"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090" name="Text Box 34"/>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091" name="Line 35"/>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2" name="Line 36"/>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093" name="Group 37"/>
          <p:cNvGrpSpPr>
            <a:grpSpLocks/>
          </p:cNvGrpSpPr>
          <p:nvPr/>
        </p:nvGrpSpPr>
        <p:grpSpPr bwMode="auto">
          <a:xfrm>
            <a:off x="6994525" y="1029816"/>
            <a:ext cx="1498600" cy="714375"/>
            <a:chOff x="4406" y="331"/>
            <a:chExt cx="944" cy="450"/>
          </a:xfrm>
        </p:grpSpPr>
        <p:sp>
          <p:nvSpPr>
            <p:cNvPr id="685094"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5"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6" name="Text Box 40"/>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685097" name="Text Box 41"/>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685098" name="Group 42"/>
          <p:cNvGrpSpPr>
            <a:grpSpLocks/>
          </p:cNvGrpSpPr>
          <p:nvPr/>
        </p:nvGrpSpPr>
        <p:grpSpPr bwMode="auto">
          <a:xfrm>
            <a:off x="539106" y="4648224"/>
            <a:ext cx="3240088" cy="1589088"/>
            <a:chOff x="3350" y="3154"/>
            <a:chExt cx="2041" cy="1001"/>
          </a:xfrm>
        </p:grpSpPr>
        <p:sp>
          <p:nvSpPr>
            <p:cNvPr id="685099" name="Rectangle 43"/>
            <p:cNvSpPr>
              <a:spLocks noChangeArrowheads="1"/>
            </p:cNvSpPr>
            <p:nvPr/>
          </p:nvSpPr>
          <p:spPr bwMode="auto">
            <a:xfrm>
              <a:off x="3350" y="3154"/>
              <a:ext cx="1992" cy="10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00" name="Text Box 44"/>
            <p:cNvSpPr txBox="1">
              <a:spLocks noChangeArrowheads="1"/>
            </p:cNvSpPr>
            <p:nvPr/>
          </p:nvSpPr>
          <p:spPr bwMode="auto">
            <a:xfrm>
              <a:off x="3355"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interface </a:t>
              </a:r>
              <a:r>
                <a:rPr lang="en-US" sz="2000" i="0" dirty="0" smtClean="0"/>
                <a:t>TTL</a:t>
              </a:r>
              <a:endParaRPr lang="en-US" sz="2000" i="0" dirty="0"/>
            </a:p>
          </p:txBody>
        </p:sp>
        <p:sp>
          <p:nvSpPr>
            <p:cNvPr id="685101" name="Line 45"/>
            <p:cNvSpPr>
              <a:spLocks noChangeShapeType="1"/>
            </p:cNvSpPr>
            <p:nvPr/>
          </p:nvSpPr>
          <p:spPr bwMode="auto">
            <a:xfrm>
              <a:off x="4226" y="3154"/>
              <a:ext cx="0" cy="10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2" name="Line 46"/>
            <p:cNvSpPr>
              <a:spLocks noChangeShapeType="1"/>
            </p:cNvSpPr>
            <p:nvPr/>
          </p:nvSpPr>
          <p:spPr bwMode="auto">
            <a:xfrm>
              <a:off x="4963" y="3157"/>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3" name="Line 47"/>
            <p:cNvSpPr>
              <a:spLocks noChangeShapeType="1"/>
            </p:cNvSpPr>
            <p:nvPr/>
          </p:nvSpPr>
          <p:spPr bwMode="auto">
            <a:xfrm>
              <a:off x="3355" y="3397"/>
              <a:ext cx="19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04" name="Text Box 48"/>
          <p:cNvSpPr txBox="1">
            <a:spLocks noChangeArrowheads="1"/>
          </p:cNvSpPr>
          <p:nvPr/>
        </p:nvSpPr>
        <p:spPr bwMode="auto">
          <a:xfrm>
            <a:off x="4233143" y="5379938"/>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685105" name="Group 49"/>
          <p:cNvGrpSpPr>
            <a:grpSpLocks/>
          </p:cNvGrpSpPr>
          <p:nvPr/>
        </p:nvGrpSpPr>
        <p:grpSpPr bwMode="auto">
          <a:xfrm>
            <a:off x="1118543" y="5081610"/>
            <a:ext cx="2493963" cy="374650"/>
            <a:chOff x="2376" y="3383"/>
            <a:chExt cx="1571" cy="236"/>
          </a:xfrm>
        </p:grpSpPr>
        <p:sp>
          <p:nvSpPr>
            <p:cNvPr id="685106" name="Text Box 50"/>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07" name="Text Box 51"/>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685108" name="Text Box 52"/>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grpSp>
        <p:nvGrpSpPr>
          <p:cNvPr id="685115" name="Group 59"/>
          <p:cNvGrpSpPr>
            <a:grpSpLocks/>
          </p:cNvGrpSpPr>
          <p:nvPr/>
        </p:nvGrpSpPr>
        <p:grpSpPr bwMode="auto">
          <a:xfrm>
            <a:off x="5799138" y="3385666"/>
            <a:ext cx="1428750" cy="366712"/>
            <a:chOff x="1750" y="3514"/>
            <a:chExt cx="900" cy="231"/>
          </a:xfrm>
        </p:grpSpPr>
        <p:sp>
          <p:nvSpPr>
            <p:cNvPr id="685116"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17" name="Text Box 6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18" name="Line 6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19" name="Line 6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0" name="Group 64"/>
          <p:cNvGrpSpPr>
            <a:grpSpLocks/>
          </p:cNvGrpSpPr>
          <p:nvPr/>
        </p:nvGrpSpPr>
        <p:grpSpPr bwMode="auto">
          <a:xfrm>
            <a:off x="5799138" y="3384078"/>
            <a:ext cx="1428750" cy="366713"/>
            <a:chOff x="1750" y="3514"/>
            <a:chExt cx="900" cy="231"/>
          </a:xfrm>
        </p:grpSpPr>
        <p:sp>
          <p:nvSpPr>
            <p:cNvPr id="685121"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2" name="Text Box 6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3" name="Line 6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4" name="Line 6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5" name="Group 69"/>
          <p:cNvGrpSpPr>
            <a:grpSpLocks/>
          </p:cNvGrpSpPr>
          <p:nvPr/>
        </p:nvGrpSpPr>
        <p:grpSpPr bwMode="auto">
          <a:xfrm>
            <a:off x="5799138" y="3387253"/>
            <a:ext cx="1428750" cy="366713"/>
            <a:chOff x="1750" y="3514"/>
            <a:chExt cx="900" cy="231"/>
          </a:xfrm>
        </p:grpSpPr>
        <p:sp>
          <p:nvSpPr>
            <p:cNvPr id="685126"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7" name="Text Box 7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8" name="Line 7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9" name="Line 7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0" name="Group 74"/>
          <p:cNvGrpSpPr>
            <a:grpSpLocks/>
          </p:cNvGrpSpPr>
          <p:nvPr/>
        </p:nvGrpSpPr>
        <p:grpSpPr bwMode="auto">
          <a:xfrm>
            <a:off x="5799138" y="3387253"/>
            <a:ext cx="1428750" cy="366713"/>
            <a:chOff x="1750" y="3514"/>
            <a:chExt cx="900" cy="231"/>
          </a:xfrm>
        </p:grpSpPr>
        <p:sp>
          <p:nvSpPr>
            <p:cNvPr id="685131"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2" name="Text Box 7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3" name="Line 7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4" name="Line 7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5" name="Group 79"/>
          <p:cNvGrpSpPr>
            <a:grpSpLocks/>
          </p:cNvGrpSpPr>
          <p:nvPr/>
        </p:nvGrpSpPr>
        <p:grpSpPr bwMode="auto">
          <a:xfrm>
            <a:off x="5795963" y="3384078"/>
            <a:ext cx="1428750" cy="366713"/>
            <a:chOff x="1750" y="3514"/>
            <a:chExt cx="900" cy="231"/>
          </a:xfrm>
        </p:grpSpPr>
        <p:sp>
          <p:nvSpPr>
            <p:cNvPr id="685136"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7" name="Text Box 8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8" name="Line 8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9" name="Line 8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0" name="Rectangle 84"/>
          <p:cNvSpPr>
            <a:spLocks noGrp="1" noChangeArrowheads="1"/>
          </p:cNvSpPr>
          <p:nvPr>
            <p:ph type="body" idx="1"/>
          </p:nvPr>
        </p:nvSpPr>
        <p:spPr>
          <a:xfrm>
            <a:off x="350838" y="1196752"/>
            <a:ext cx="4044950" cy="944562"/>
          </a:xfrm>
        </p:spPr>
        <p:txBody>
          <a:bodyPr/>
          <a:lstStyle/>
          <a:p>
            <a:pPr>
              <a:lnSpc>
                <a:spcPct val="90000"/>
              </a:lnSpc>
            </a:pPr>
            <a:r>
              <a:rPr lang="en-US" dirty="0"/>
              <a:t>frame destination unknown:</a:t>
            </a:r>
            <a:endParaRPr lang="en-US" i="1" dirty="0"/>
          </a:p>
        </p:txBody>
      </p:sp>
      <p:sp>
        <p:nvSpPr>
          <p:cNvPr id="685142" name="Text Box 86"/>
          <p:cNvSpPr txBox="1">
            <a:spLocks noChangeArrowheads="1"/>
          </p:cNvSpPr>
          <p:nvPr/>
        </p:nvSpPr>
        <p:spPr bwMode="auto">
          <a:xfrm>
            <a:off x="2783979" y="1675656"/>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800000"/>
                </a:solidFill>
              </a:rPr>
              <a:t>flood</a:t>
            </a:r>
          </a:p>
        </p:txBody>
      </p:sp>
      <p:grpSp>
        <p:nvGrpSpPr>
          <p:cNvPr id="685148" name="Group 92"/>
          <p:cNvGrpSpPr>
            <a:grpSpLocks/>
          </p:cNvGrpSpPr>
          <p:nvPr/>
        </p:nvGrpSpPr>
        <p:grpSpPr bwMode="auto">
          <a:xfrm>
            <a:off x="6130925" y="4485803"/>
            <a:ext cx="1428750" cy="366713"/>
            <a:chOff x="730" y="2472"/>
            <a:chExt cx="900" cy="231"/>
          </a:xfrm>
        </p:grpSpPr>
        <p:sp>
          <p:nvSpPr>
            <p:cNvPr id="685144"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45" name="Text Box 89"/>
            <p:cNvSpPr txBox="1">
              <a:spLocks noChangeArrowheads="1"/>
            </p:cNvSpPr>
            <p:nvPr/>
          </p:nvSpPr>
          <p:spPr bwMode="auto">
            <a:xfrm>
              <a:off x="730" y="2472"/>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46" name="Line 90"/>
            <p:cNvSpPr>
              <a:spLocks noChangeShapeType="1"/>
            </p:cNvSpPr>
            <p:nvPr/>
          </p:nvSpPr>
          <p:spPr bwMode="auto">
            <a:xfrm>
              <a:off x="937" y="2493"/>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47" name="Line 91"/>
            <p:cNvSpPr>
              <a:spLocks noChangeShapeType="1"/>
            </p:cNvSpPr>
            <p:nvPr/>
          </p:nvSpPr>
          <p:spPr bwMode="auto">
            <a:xfrm>
              <a:off x="1096" y="2498"/>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9" name="Rectangle 93"/>
          <p:cNvSpPr>
            <a:spLocks noChangeArrowheads="1"/>
          </p:cNvSpPr>
          <p:nvPr/>
        </p:nvSpPr>
        <p:spPr bwMode="auto">
          <a:xfrm>
            <a:off x="365125" y="2348880"/>
            <a:ext cx="40449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chemeClr val="accent2"/>
              </a:buClr>
              <a:buSzPct val="85000"/>
              <a:buFont typeface="ZapfDingbats" pitchFamily="82" charset="2"/>
              <a:buChar char="r"/>
            </a:pPr>
            <a:r>
              <a:rPr lang="en-US" sz="2800" i="0" dirty="0"/>
              <a:t>destination A location known:</a:t>
            </a:r>
            <a:endParaRPr lang="en-US" sz="2800" dirty="0">
              <a:solidFill>
                <a:srgbClr val="FF0000"/>
              </a:solidFill>
            </a:endParaRPr>
          </a:p>
        </p:txBody>
      </p:sp>
      <p:grpSp>
        <p:nvGrpSpPr>
          <p:cNvPr id="685150" name="Group 94"/>
          <p:cNvGrpSpPr>
            <a:grpSpLocks/>
          </p:cNvGrpSpPr>
          <p:nvPr/>
        </p:nvGrpSpPr>
        <p:grpSpPr bwMode="auto">
          <a:xfrm>
            <a:off x="1115368" y="5367360"/>
            <a:ext cx="2493963" cy="374650"/>
            <a:chOff x="2376" y="3383"/>
            <a:chExt cx="1571" cy="236"/>
          </a:xfrm>
        </p:grpSpPr>
        <p:sp>
          <p:nvSpPr>
            <p:cNvPr id="685151" name="Text Box 95"/>
            <p:cNvSpPr txBox="1">
              <a:spLocks noChangeArrowheads="1"/>
            </p:cNvSpPr>
            <p:nvPr/>
          </p:nvSpPr>
          <p:spPr bwMode="auto">
            <a:xfrm>
              <a:off x="2376" y="3388"/>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52" name="Text Box 96"/>
            <p:cNvSpPr txBox="1">
              <a:spLocks noChangeArrowheads="1"/>
            </p:cNvSpPr>
            <p:nvPr/>
          </p:nvSpPr>
          <p:spPr bwMode="auto">
            <a:xfrm>
              <a:off x="3133" y="3387"/>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685153" name="Text Box 97"/>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685154" name="Rectangle 98"/>
          <p:cNvSpPr>
            <a:spLocks noChangeArrowheads="1"/>
          </p:cNvSpPr>
          <p:nvPr/>
        </p:nvSpPr>
        <p:spPr bwMode="auto">
          <a:xfrm>
            <a:off x="539552" y="3212976"/>
            <a:ext cx="40449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None/>
            </a:pPr>
            <a:r>
              <a:rPr lang="en-US" sz="2800" b="1" dirty="0">
                <a:solidFill>
                  <a:srgbClr val="800000"/>
                </a:solidFill>
              </a:rPr>
              <a:t>selective send</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361319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5088"/>
                                        </p:tgtEl>
                                        <p:attrNameLst>
                                          <p:attrName>style.visibility</p:attrName>
                                        </p:attrNameLst>
                                      </p:cBhvr>
                                      <p:to>
                                        <p:strVal val="visible"/>
                                      </p:to>
                                    </p:set>
                                    <p:animEffect transition="in" filter="dissolve">
                                      <p:cBhvr>
                                        <p:cTn id="7" dur="500"/>
                                        <p:tgtEl>
                                          <p:spTgt spid="6850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85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85098"/>
                                        </p:tgtEl>
                                        <p:attrNameLst>
                                          <p:attrName>style.visibility</p:attrName>
                                        </p:attrNameLst>
                                      </p:cBhvr>
                                      <p:to>
                                        <p:strVal val="visible"/>
                                      </p:to>
                                    </p:set>
                                    <p:animEffect transition="in" filter="dissolve">
                                      <p:cBhvr>
                                        <p:cTn id="15" dur="500"/>
                                        <p:tgtEl>
                                          <p:spTgt spid="6850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6850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685088"/>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85105"/>
                                        </p:tgtEl>
                                        <p:attrNameLst>
                                          <p:attrName>style.visibility</p:attrName>
                                        </p:attrNameLst>
                                      </p:cBhvr>
                                      <p:to>
                                        <p:strVal val="visible"/>
                                      </p:to>
                                    </p:set>
                                    <p:animEffect transition="in" filter="dissolve">
                                      <p:cBhvr>
                                        <p:cTn id="28" dur="500"/>
                                        <p:tgtEl>
                                          <p:spTgt spid="685105"/>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68508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8511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685115"/>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685120"/>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685120"/>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685125"/>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685125"/>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68513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68513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685135"/>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685135"/>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68513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8513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8512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851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851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685148"/>
                                        </p:tgtEl>
                                        <p:attrNameLst>
                                          <p:attrName>style.visibility</p:attrName>
                                        </p:attrNameLst>
                                      </p:cBhvr>
                                      <p:to>
                                        <p:strVal val="visible"/>
                                      </p:to>
                                    </p:set>
                                    <p:animEffect transition="in" filter="dissolve">
                                      <p:cBhvr>
                                        <p:cTn id="74" dur="500"/>
                                        <p:tgtEl>
                                          <p:spTgt spid="685148"/>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685148"/>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685150"/>
                                        </p:tgtEl>
                                        <p:attrNameLst>
                                          <p:attrName>style.visibility</p:attrName>
                                        </p:attrNameLst>
                                      </p:cBhvr>
                                      <p:to>
                                        <p:strVal val="visible"/>
                                      </p:to>
                                    </p:set>
                                    <p:animEffect transition="in" filter="dissolve">
                                      <p:cBhvr>
                                        <p:cTn id="84" dur="500"/>
                                        <p:tgtEl>
                                          <p:spTgt spid="6851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685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p:nvPr>
        </p:nvSpPr>
        <p:spPr>
          <a:xfrm>
            <a:off x="546100" y="0"/>
            <a:ext cx="7772400" cy="1143000"/>
          </a:xfrm>
        </p:spPr>
        <p:txBody>
          <a:bodyPr/>
          <a:lstStyle/>
          <a:p>
            <a:r>
              <a:rPr lang="en-US" dirty="0"/>
              <a:t>Interconnecting </a:t>
            </a:r>
            <a:r>
              <a:rPr lang="en-US" dirty="0" smtClean="0"/>
              <a:t>Switches</a:t>
            </a:r>
            <a:endParaRPr lang="en-US" dirty="0"/>
          </a:p>
        </p:txBody>
      </p:sp>
      <p:sp>
        <p:nvSpPr>
          <p:cNvPr id="680966" name="Rectangle 6"/>
          <p:cNvSpPr>
            <a:spLocks noGrp="1" noChangeArrowheads="1"/>
          </p:cNvSpPr>
          <p:nvPr>
            <p:ph type="body" idx="1"/>
          </p:nvPr>
        </p:nvSpPr>
        <p:spPr>
          <a:xfrm>
            <a:off x="698500" y="1320800"/>
            <a:ext cx="7881938" cy="682625"/>
          </a:xfrm>
        </p:spPr>
        <p:txBody>
          <a:bodyPr/>
          <a:lstStyle/>
          <a:p>
            <a:r>
              <a:rPr lang="en-US" sz="2400"/>
              <a:t>switches can be connected together</a:t>
            </a:r>
          </a:p>
        </p:txBody>
      </p:sp>
      <p:graphicFrame>
        <p:nvGraphicFramePr>
          <p:cNvPr id="680969" name="Object 9"/>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822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2" name="Object 12"/>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822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9" name="Object 19"/>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822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0" name="Line 20"/>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1"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2" name="Line 22"/>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19" name="Group 59"/>
          <p:cNvGrpSpPr>
            <a:grpSpLocks/>
          </p:cNvGrpSpPr>
          <p:nvPr/>
        </p:nvGrpSpPr>
        <p:grpSpPr bwMode="auto">
          <a:xfrm>
            <a:off x="2006600" y="2822575"/>
            <a:ext cx="720725" cy="279400"/>
            <a:chOff x="3913" y="3140"/>
            <a:chExt cx="454" cy="176"/>
          </a:xfrm>
        </p:grpSpPr>
        <p:sp>
          <p:nvSpPr>
            <p:cNvPr id="681020" name="Rectangle 6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21" name="Freeform 6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2" name="Freeform 6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4" name="Text Box 64"/>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1025" name="Text Box 65"/>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1030" name="Rectangle 70"/>
          <p:cNvSpPr>
            <a:spLocks noChangeArrowheads="1"/>
          </p:cNvSpPr>
          <p:nvPr/>
        </p:nvSpPr>
        <p:spPr bwMode="auto">
          <a:xfrm>
            <a:off x="690563" y="4535488"/>
            <a:ext cx="78819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sending from A to G - how does S</a:t>
            </a:r>
            <a:r>
              <a:rPr lang="en-US" sz="2400" i="0" baseline="-25000"/>
              <a:t>1</a:t>
            </a:r>
            <a:r>
              <a:rPr lang="en-US" sz="2400" i="0"/>
              <a:t> know to forward frame destined to F via S</a:t>
            </a:r>
            <a:r>
              <a:rPr lang="en-US" sz="2400" i="0" baseline="-25000"/>
              <a:t>4</a:t>
            </a:r>
            <a:r>
              <a:rPr lang="en-US" sz="2400" i="0"/>
              <a:t> and S</a:t>
            </a:r>
            <a:r>
              <a:rPr lang="en-US" sz="2400" i="0" baseline="-25000"/>
              <a:t>3</a:t>
            </a:r>
            <a:r>
              <a:rPr lang="en-US" sz="2400" i="0"/>
              <a:t>?</a:t>
            </a:r>
          </a:p>
          <a:p>
            <a:pPr marL="342900" indent="-342900">
              <a:spcBef>
                <a:spcPct val="20000"/>
              </a:spcBef>
              <a:buClr>
                <a:schemeClr val="accent2"/>
              </a:buClr>
              <a:buSzPct val="85000"/>
              <a:buFont typeface="ZapfDingbats" pitchFamily="82" charset="2"/>
              <a:buChar char="r"/>
            </a:pPr>
            <a:r>
              <a:rPr lang="en-US" sz="2400" u="sng">
                <a:solidFill>
                  <a:srgbClr val="FF0000"/>
                </a:solidFill>
              </a:rPr>
              <a:t>A:</a:t>
            </a:r>
            <a:r>
              <a:rPr lang="en-US" sz="2400" i="0"/>
              <a:t> self learning! (works exactly the same as in single-switch case!)</a:t>
            </a:r>
          </a:p>
        </p:txBody>
      </p:sp>
      <p:sp>
        <p:nvSpPr>
          <p:cNvPr id="681033" name="Text Box 73"/>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681026" name="Text Box 66"/>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1041" name="Group 81"/>
          <p:cNvGrpSpPr>
            <a:grpSpLocks/>
          </p:cNvGrpSpPr>
          <p:nvPr/>
        </p:nvGrpSpPr>
        <p:grpSpPr bwMode="auto">
          <a:xfrm>
            <a:off x="2379663" y="1984375"/>
            <a:ext cx="4916487" cy="2041525"/>
            <a:chOff x="1499" y="1250"/>
            <a:chExt cx="3097" cy="1286"/>
          </a:xfrm>
        </p:grpSpPr>
        <p:graphicFrame>
          <p:nvGraphicFramePr>
            <p:cNvPr id="680970" name="Object 10"/>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822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1" name="Object 11"/>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822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5" name="Object 15"/>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822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6" name="Object 16"/>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822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7" name="Object 17"/>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822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8" name="Object 18"/>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8229"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3" name="Line 23"/>
            <p:cNvSpPr>
              <a:spLocks noChangeShapeType="1"/>
            </p:cNvSpPr>
            <p:nvPr/>
          </p:nvSpPr>
          <p:spPr bwMode="auto">
            <a:xfrm flipH="1">
              <a:off x="2290" y="1933"/>
              <a:ext cx="218"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4" name="Line 24"/>
            <p:cNvSpPr>
              <a:spLocks noChangeShapeType="1"/>
            </p:cNvSpPr>
            <p:nvPr/>
          </p:nvSpPr>
          <p:spPr bwMode="auto">
            <a:xfrm flipH="1">
              <a:off x="2488" y="1945"/>
              <a:ext cx="79"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5" name="Line 25"/>
            <p:cNvSpPr>
              <a:spLocks noChangeShapeType="1"/>
            </p:cNvSpPr>
            <p:nvPr/>
          </p:nvSpPr>
          <p:spPr bwMode="auto">
            <a:xfrm>
              <a:off x="2680" y="1909"/>
              <a:ext cx="145"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6" name="Line 26"/>
            <p:cNvSpPr>
              <a:spLocks noChangeShapeType="1"/>
            </p:cNvSpPr>
            <p:nvPr/>
          </p:nvSpPr>
          <p:spPr bwMode="auto">
            <a:xfrm flipH="1">
              <a:off x="3485" y="1957"/>
              <a:ext cx="270" cy="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7" name="Line 27"/>
            <p:cNvSpPr>
              <a:spLocks noChangeShapeType="1"/>
            </p:cNvSpPr>
            <p:nvPr/>
          </p:nvSpPr>
          <p:spPr bwMode="auto">
            <a:xfrm flipH="1">
              <a:off x="3802" y="1939"/>
              <a:ext cx="6" cy="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5" name="Line 35"/>
            <p:cNvSpPr>
              <a:spLocks noChangeShapeType="1"/>
            </p:cNvSpPr>
            <p:nvPr/>
          </p:nvSpPr>
          <p:spPr bwMode="auto">
            <a:xfrm flipH="1">
              <a:off x="1499" y="1484"/>
              <a:ext cx="956" cy="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6" name="Line 36"/>
            <p:cNvSpPr>
              <a:spLocks noChangeShapeType="1"/>
            </p:cNvSpPr>
            <p:nvPr/>
          </p:nvSpPr>
          <p:spPr bwMode="auto">
            <a:xfrm>
              <a:off x="2646" y="1463"/>
              <a:ext cx="0" cy="3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7" name="Line 37"/>
            <p:cNvSpPr>
              <a:spLocks noChangeShapeType="1"/>
            </p:cNvSpPr>
            <p:nvPr/>
          </p:nvSpPr>
          <p:spPr bwMode="auto">
            <a:xfrm flipH="1" flipV="1">
              <a:off x="2912" y="1432"/>
              <a:ext cx="777" cy="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07" name="Group 47"/>
            <p:cNvGrpSpPr>
              <a:grpSpLocks/>
            </p:cNvGrpSpPr>
            <p:nvPr/>
          </p:nvGrpSpPr>
          <p:grpSpPr bwMode="auto">
            <a:xfrm>
              <a:off x="2438" y="1353"/>
              <a:ext cx="454" cy="176"/>
              <a:chOff x="3913" y="3140"/>
              <a:chExt cx="454" cy="176"/>
            </a:xfrm>
          </p:grpSpPr>
          <p:sp>
            <p:nvSpPr>
              <p:cNvPr id="681008" name="Rectangle 4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09" name="Freeform 4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0" name="Freeform 5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1" name="Group 51"/>
            <p:cNvGrpSpPr>
              <a:grpSpLocks/>
            </p:cNvGrpSpPr>
            <p:nvPr/>
          </p:nvGrpSpPr>
          <p:grpSpPr bwMode="auto">
            <a:xfrm>
              <a:off x="3571" y="1845"/>
              <a:ext cx="454" cy="176"/>
              <a:chOff x="3913" y="3140"/>
              <a:chExt cx="454" cy="176"/>
            </a:xfrm>
          </p:grpSpPr>
          <p:sp>
            <p:nvSpPr>
              <p:cNvPr id="681012" name="Rectangle 5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3" name="Freeform 5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4" name="Freeform 5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5" name="Group 55"/>
            <p:cNvGrpSpPr>
              <a:grpSpLocks/>
            </p:cNvGrpSpPr>
            <p:nvPr/>
          </p:nvGrpSpPr>
          <p:grpSpPr bwMode="auto">
            <a:xfrm>
              <a:off x="2407" y="1819"/>
              <a:ext cx="454" cy="176"/>
              <a:chOff x="3913" y="3140"/>
              <a:chExt cx="454" cy="176"/>
            </a:xfrm>
          </p:grpSpPr>
          <p:sp>
            <p:nvSpPr>
              <p:cNvPr id="681016" name="Rectangle 5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7" name="Freeform 5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8" name="Freeform 5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3" name="Line 63"/>
            <p:cNvSpPr>
              <a:spLocks noChangeShapeType="1"/>
            </p:cNvSpPr>
            <p:nvPr/>
          </p:nvSpPr>
          <p:spPr bwMode="auto">
            <a:xfrm>
              <a:off x="4039" y="1973"/>
              <a:ext cx="180"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7" name="Text Box 67"/>
            <p:cNvSpPr txBox="1">
              <a:spLocks noChangeArrowheads="1"/>
            </p:cNvSpPr>
            <p:nvPr/>
          </p:nvSpPr>
          <p:spPr bwMode="auto">
            <a:xfrm>
              <a:off x="2281" y="203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681028" name="Text Box 68"/>
            <p:cNvSpPr txBox="1">
              <a:spLocks noChangeArrowheads="1"/>
            </p:cNvSpPr>
            <p:nvPr/>
          </p:nvSpPr>
          <p:spPr bwMode="auto">
            <a:xfrm>
              <a:off x="2579" y="2305"/>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681029" name="Text Box 69"/>
            <p:cNvSpPr txBox="1">
              <a:spLocks noChangeArrowheads="1"/>
            </p:cNvSpPr>
            <p:nvPr/>
          </p:nvSpPr>
          <p:spPr bwMode="auto">
            <a:xfrm>
              <a:off x="2877" y="1926"/>
              <a:ext cx="2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681034" name="Text Box 74"/>
            <p:cNvSpPr txBox="1">
              <a:spLocks noChangeArrowheads="1"/>
            </p:cNvSpPr>
            <p:nvPr/>
          </p:nvSpPr>
          <p:spPr bwMode="auto">
            <a:xfrm>
              <a:off x="2147" y="1744"/>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681035" name="Text Box 75"/>
            <p:cNvSpPr txBox="1">
              <a:spLocks noChangeArrowheads="1"/>
            </p:cNvSpPr>
            <p:nvPr/>
          </p:nvSpPr>
          <p:spPr bwMode="auto">
            <a:xfrm>
              <a:off x="2920" y="1250"/>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681036" name="Text Box 76"/>
            <p:cNvSpPr txBox="1">
              <a:spLocks noChangeArrowheads="1"/>
            </p:cNvSpPr>
            <p:nvPr/>
          </p:nvSpPr>
          <p:spPr bwMode="auto">
            <a:xfrm>
              <a:off x="3786" y="1619"/>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681038" name="Text Box 78"/>
            <p:cNvSpPr txBox="1">
              <a:spLocks noChangeArrowheads="1"/>
            </p:cNvSpPr>
            <p:nvPr/>
          </p:nvSpPr>
          <p:spPr bwMode="auto">
            <a:xfrm>
              <a:off x="3931" y="2231"/>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681039" name="Text Box 79"/>
            <p:cNvSpPr txBox="1">
              <a:spLocks noChangeArrowheads="1"/>
            </p:cNvSpPr>
            <p:nvPr/>
          </p:nvSpPr>
          <p:spPr bwMode="auto">
            <a:xfrm>
              <a:off x="4401" y="200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681040" name="Text Box 80"/>
            <p:cNvSpPr txBox="1">
              <a:spLocks noChangeArrowheads="1"/>
            </p:cNvSpPr>
            <p:nvPr/>
          </p:nvSpPr>
          <p:spPr bwMode="auto">
            <a:xfrm>
              <a:off x="3215" y="2265"/>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gr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97291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1041"/>
                                        </p:tgtEl>
                                        <p:attrNameLst>
                                          <p:attrName>style.visibility</p:attrName>
                                        </p:attrNameLst>
                                      </p:cBhvr>
                                      <p:to>
                                        <p:strVal val="visible"/>
                                      </p:to>
                                    </p:set>
                                    <p:animEffect transition="in" filter="dissolve">
                                      <p:cBhvr>
                                        <p:cTn id="7" dur="500"/>
                                        <p:tgtEl>
                                          <p:spTgt spid="681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495300" y="0"/>
            <a:ext cx="7772400" cy="1143000"/>
          </a:xfrm>
        </p:spPr>
        <p:txBody>
          <a:bodyPr/>
          <a:lstStyle/>
          <a:p>
            <a:r>
              <a:rPr lang="en-US" sz="3600" dirty="0"/>
              <a:t>Self-learning M</a:t>
            </a:r>
            <a:r>
              <a:rPr lang="en-US" sz="3600" dirty="0" smtClean="0"/>
              <a:t>ulti-switch</a:t>
            </a:r>
            <a:endParaRPr lang="en-US" dirty="0"/>
          </a:p>
        </p:txBody>
      </p:sp>
      <p:sp>
        <p:nvSpPr>
          <p:cNvPr id="530435" name="Rectangle 3"/>
          <p:cNvSpPr>
            <a:spLocks noGrp="1" noChangeArrowheads="1"/>
          </p:cNvSpPr>
          <p:nvPr>
            <p:ph type="body" idx="1"/>
          </p:nvPr>
        </p:nvSpPr>
        <p:spPr>
          <a:xfrm>
            <a:off x="550863" y="1139825"/>
            <a:ext cx="7772400" cy="4648200"/>
          </a:xfrm>
        </p:spPr>
        <p:txBody>
          <a:bodyPr/>
          <a:lstStyle/>
          <a:p>
            <a:pPr>
              <a:buFont typeface="ZapfDingbats" pitchFamily="82" charset="2"/>
              <a:buNone/>
            </a:pPr>
            <a:r>
              <a:rPr lang="en-US" sz="2400"/>
              <a:t>Suppose C sends frame to I, I responds to C</a:t>
            </a:r>
            <a:endParaRPr lang="en-US"/>
          </a:p>
        </p:txBody>
      </p:sp>
      <p:sp>
        <p:nvSpPr>
          <p:cNvPr id="530437" name="Rectangle 5"/>
          <p:cNvSpPr>
            <a:spLocks noChangeArrowheads="1"/>
          </p:cNvSpPr>
          <p:nvPr/>
        </p:nvSpPr>
        <p:spPr bwMode="auto">
          <a:xfrm>
            <a:off x="714375" y="4664075"/>
            <a:ext cx="777240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show switch tables and packet forwarding in S</a:t>
            </a:r>
            <a:r>
              <a:rPr lang="en-US" sz="2400" i="0" baseline="-25000"/>
              <a:t>1</a:t>
            </a:r>
            <a:r>
              <a:rPr lang="en-US" sz="2400" i="0"/>
              <a:t>, S</a:t>
            </a:r>
            <a:r>
              <a:rPr lang="en-US" sz="2400" i="0" baseline="-25000"/>
              <a:t>2</a:t>
            </a:r>
            <a:r>
              <a:rPr lang="en-US" sz="2400" i="0"/>
              <a:t>, S</a:t>
            </a:r>
            <a:r>
              <a:rPr lang="en-US" sz="2400" i="0" baseline="-25000"/>
              <a:t>3</a:t>
            </a:r>
            <a:r>
              <a:rPr lang="en-US" sz="2400" i="0"/>
              <a:t>, S</a:t>
            </a:r>
            <a:r>
              <a:rPr lang="en-US" sz="2400" i="0" baseline="-25000"/>
              <a:t>4</a:t>
            </a:r>
            <a:r>
              <a:rPr lang="en-US" sz="2400" i="0"/>
              <a:t> </a:t>
            </a:r>
          </a:p>
        </p:txBody>
      </p:sp>
      <p:graphicFrame>
        <p:nvGraphicFramePr>
          <p:cNvPr id="530494" name="Object 6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924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5" name="Object 6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924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6" name="Object 6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924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497" name="Line 65"/>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8" name="Line 66"/>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9" name="Line 67"/>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00" name="Group 68"/>
          <p:cNvGrpSpPr>
            <a:grpSpLocks/>
          </p:cNvGrpSpPr>
          <p:nvPr/>
        </p:nvGrpSpPr>
        <p:grpSpPr bwMode="auto">
          <a:xfrm>
            <a:off x="2006600" y="2822575"/>
            <a:ext cx="720725" cy="279400"/>
            <a:chOff x="3913" y="3140"/>
            <a:chExt cx="454" cy="176"/>
          </a:xfrm>
        </p:grpSpPr>
        <p:sp>
          <p:nvSpPr>
            <p:cNvPr id="530501" name="Rectangle 6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02" name="Freeform 7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03" name="Freeform 7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04" name="Text Box 72"/>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530505" name="Text Box 73"/>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530506" name="Text Box 74"/>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530507" name="Text Box 75"/>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aphicFrame>
        <p:nvGraphicFramePr>
          <p:cNvPr id="530509" name="Object 77"/>
          <p:cNvGraphicFramePr>
            <a:graphicFrameLocks noChangeAspect="1"/>
          </p:cNvGraphicFramePr>
          <p:nvPr/>
        </p:nvGraphicFramePr>
        <p:xfrm>
          <a:off x="4351338" y="3359150"/>
          <a:ext cx="417512" cy="339725"/>
        </p:xfrm>
        <a:graphic>
          <a:graphicData uri="http://schemas.openxmlformats.org/presentationml/2006/ole">
            <mc:AlternateContent xmlns:mc="http://schemas.openxmlformats.org/markup-compatibility/2006">
              <mc:Choice xmlns:v="urn:schemas-microsoft-com:vml" Requires="v">
                <p:oleObj spid="_x0000_s924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33591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0" name="Object 78"/>
          <p:cNvGraphicFramePr>
            <a:graphicFrameLocks noChangeAspect="1"/>
          </p:cNvGraphicFramePr>
          <p:nvPr/>
        </p:nvGraphicFramePr>
        <p:xfrm>
          <a:off x="5164138" y="3313113"/>
          <a:ext cx="417512" cy="339725"/>
        </p:xfrm>
        <a:graphic>
          <a:graphicData uri="http://schemas.openxmlformats.org/presentationml/2006/ole">
            <mc:AlternateContent xmlns:mc="http://schemas.openxmlformats.org/markup-compatibility/2006">
              <mc:Choice xmlns:v="urn:schemas-microsoft-com:vml" Requires="v">
                <p:oleObj spid="_x0000_s924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3313113"/>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1" name="Object 79"/>
          <p:cNvGraphicFramePr>
            <a:graphicFrameLocks noChangeAspect="1"/>
          </p:cNvGraphicFramePr>
          <p:nvPr/>
        </p:nvGraphicFramePr>
        <p:xfrm>
          <a:off x="3246438" y="3206750"/>
          <a:ext cx="417512" cy="339725"/>
        </p:xfrm>
        <a:graphic>
          <a:graphicData uri="http://schemas.openxmlformats.org/presentationml/2006/ole">
            <mc:AlternateContent xmlns:mc="http://schemas.openxmlformats.org/markup-compatibility/2006">
              <mc:Choice xmlns:v="urn:schemas-microsoft-com:vml" Requires="v">
                <p:oleObj spid="_x0000_s925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438" y="32067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2" name="Object 80"/>
          <p:cNvGraphicFramePr>
            <a:graphicFrameLocks noChangeAspect="1"/>
          </p:cNvGraphicFramePr>
          <p:nvPr/>
        </p:nvGraphicFramePr>
        <p:xfrm>
          <a:off x="3684588" y="3684588"/>
          <a:ext cx="417512" cy="339725"/>
        </p:xfrm>
        <a:graphic>
          <a:graphicData uri="http://schemas.openxmlformats.org/presentationml/2006/ole">
            <mc:AlternateContent xmlns:mc="http://schemas.openxmlformats.org/markup-compatibility/2006">
              <mc:Choice xmlns:v="urn:schemas-microsoft-com:vml" Requires="v">
                <p:oleObj spid="_x0000_s9251"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8" y="3684588"/>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3" name="Object 81"/>
          <p:cNvGraphicFramePr>
            <a:graphicFrameLocks noChangeAspect="1"/>
          </p:cNvGraphicFramePr>
          <p:nvPr/>
        </p:nvGraphicFramePr>
        <p:xfrm>
          <a:off x="6624638" y="3175000"/>
          <a:ext cx="417512" cy="339725"/>
        </p:xfrm>
        <a:graphic>
          <a:graphicData uri="http://schemas.openxmlformats.org/presentationml/2006/ole">
            <mc:AlternateContent xmlns:mc="http://schemas.openxmlformats.org/markup-compatibility/2006">
              <mc:Choice xmlns:v="urn:schemas-microsoft-com:vml" Requires="v">
                <p:oleObj spid="_x0000_s925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317500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4" name="Object 82"/>
          <p:cNvGraphicFramePr>
            <a:graphicFrameLocks noChangeAspect="1"/>
          </p:cNvGraphicFramePr>
          <p:nvPr/>
        </p:nvGraphicFramePr>
        <p:xfrm>
          <a:off x="5870575" y="3544888"/>
          <a:ext cx="417513" cy="339725"/>
        </p:xfrm>
        <a:graphic>
          <a:graphicData uri="http://schemas.openxmlformats.org/presentationml/2006/ole">
            <mc:AlternateContent xmlns:mc="http://schemas.openxmlformats.org/markup-compatibility/2006">
              <mc:Choice xmlns:v="urn:schemas-microsoft-com:vml" Requires="v">
                <p:oleObj spid="_x0000_s9253"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3544888"/>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515" name="Line 83"/>
          <p:cNvSpPr>
            <a:spLocks noChangeShapeType="1"/>
          </p:cNvSpPr>
          <p:nvPr/>
        </p:nvSpPr>
        <p:spPr bwMode="auto">
          <a:xfrm flipH="1">
            <a:off x="3635375" y="3068638"/>
            <a:ext cx="34607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6" name="Line 84"/>
          <p:cNvSpPr>
            <a:spLocks noChangeShapeType="1"/>
          </p:cNvSpPr>
          <p:nvPr/>
        </p:nvSpPr>
        <p:spPr bwMode="auto">
          <a:xfrm flipH="1">
            <a:off x="3949700" y="3087688"/>
            <a:ext cx="125413"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7" name="Line 85"/>
          <p:cNvSpPr>
            <a:spLocks noChangeShapeType="1"/>
          </p:cNvSpPr>
          <p:nvPr/>
        </p:nvSpPr>
        <p:spPr bwMode="auto">
          <a:xfrm>
            <a:off x="4254500" y="3030538"/>
            <a:ext cx="230188"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8" name="Line 86"/>
          <p:cNvSpPr>
            <a:spLocks noChangeShapeType="1"/>
          </p:cNvSpPr>
          <p:nvPr/>
        </p:nvSpPr>
        <p:spPr bwMode="auto">
          <a:xfrm flipH="1">
            <a:off x="5532438" y="3106738"/>
            <a:ext cx="4286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9" name="Line 87"/>
          <p:cNvSpPr>
            <a:spLocks noChangeShapeType="1"/>
          </p:cNvSpPr>
          <p:nvPr/>
        </p:nvSpPr>
        <p:spPr bwMode="auto">
          <a:xfrm flipH="1">
            <a:off x="6035675" y="3078163"/>
            <a:ext cx="9525"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0" name="Line 88"/>
          <p:cNvSpPr>
            <a:spLocks noChangeShapeType="1"/>
          </p:cNvSpPr>
          <p:nvPr/>
        </p:nvSpPr>
        <p:spPr bwMode="auto">
          <a:xfrm flipH="1">
            <a:off x="2379663" y="2355850"/>
            <a:ext cx="1517650" cy="53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1" name="Line 89"/>
          <p:cNvSpPr>
            <a:spLocks noChangeShapeType="1"/>
          </p:cNvSpPr>
          <p:nvPr/>
        </p:nvSpPr>
        <p:spPr bwMode="auto">
          <a:xfrm>
            <a:off x="4200525" y="2322513"/>
            <a:ext cx="0"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2" name="Line 90"/>
          <p:cNvSpPr>
            <a:spLocks noChangeShapeType="1"/>
          </p:cNvSpPr>
          <p:nvPr/>
        </p:nvSpPr>
        <p:spPr bwMode="auto">
          <a:xfrm flipH="1" flipV="1">
            <a:off x="4622800" y="2273300"/>
            <a:ext cx="1233488" cy="717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23" name="Group 91"/>
          <p:cNvGrpSpPr>
            <a:grpSpLocks/>
          </p:cNvGrpSpPr>
          <p:nvPr/>
        </p:nvGrpSpPr>
        <p:grpSpPr bwMode="auto">
          <a:xfrm>
            <a:off x="3870325" y="2147888"/>
            <a:ext cx="720725" cy="279400"/>
            <a:chOff x="3913" y="3140"/>
            <a:chExt cx="454" cy="176"/>
          </a:xfrm>
        </p:grpSpPr>
        <p:sp>
          <p:nvSpPr>
            <p:cNvPr id="530524" name="Rectangle 9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5" name="Freeform 9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6" name="Freeform 9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27" name="Group 95"/>
          <p:cNvGrpSpPr>
            <a:grpSpLocks/>
          </p:cNvGrpSpPr>
          <p:nvPr/>
        </p:nvGrpSpPr>
        <p:grpSpPr bwMode="auto">
          <a:xfrm>
            <a:off x="5668963" y="2928938"/>
            <a:ext cx="720725" cy="279400"/>
            <a:chOff x="3913" y="3140"/>
            <a:chExt cx="454" cy="176"/>
          </a:xfrm>
        </p:grpSpPr>
        <p:sp>
          <p:nvSpPr>
            <p:cNvPr id="530528" name="Rectangle 9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9" name="Freeform 9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0" name="Freeform 9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31" name="Group 99"/>
          <p:cNvGrpSpPr>
            <a:grpSpLocks/>
          </p:cNvGrpSpPr>
          <p:nvPr/>
        </p:nvGrpSpPr>
        <p:grpSpPr bwMode="auto">
          <a:xfrm>
            <a:off x="3821113" y="2887663"/>
            <a:ext cx="720725" cy="279400"/>
            <a:chOff x="3913" y="3140"/>
            <a:chExt cx="454" cy="176"/>
          </a:xfrm>
        </p:grpSpPr>
        <p:sp>
          <p:nvSpPr>
            <p:cNvPr id="530532" name="Rectangle 10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33" name="Freeform 10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4" name="Freeform 10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35" name="Line 103"/>
          <p:cNvSpPr>
            <a:spLocks noChangeShapeType="1"/>
          </p:cNvSpPr>
          <p:nvPr/>
        </p:nvSpPr>
        <p:spPr bwMode="auto">
          <a:xfrm>
            <a:off x="6411913" y="3132138"/>
            <a:ext cx="2857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6" name="Text Box 104"/>
          <p:cNvSpPr txBox="1">
            <a:spLocks noChangeArrowheads="1"/>
          </p:cNvSpPr>
          <p:nvPr/>
        </p:nvSpPr>
        <p:spPr bwMode="auto">
          <a:xfrm>
            <a:off x="3621088" y="32226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530537" name="Text Box 105"/>
          <p:cNvSpPr txBox="1">
            <a:spLocks noChangeArrowheads="1"/>
          </p:cNvSpPr>
          <p:nvPr/>
        </p:nvSpPr>
        <p:spPr bwMode="auto">
          <a:xfrm>
            <a:off x="4094163" y="3659188"/>
            <a:ext cx="32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530538" name="Text Box 106"/>
          <p:cNvSpPr txBox="1">
            <a:spLocks noChangeArrowheads="1"/>
          </p:cNvSpPr>
          <p:nvPr/>
        </p:nvSpPr>
        <p:spPr bwMode="auto">
          <a:xfrm>
            <a:off x="4567238" y="30575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530539" name="Text Box 107"/>
          <p:cNvSpPr txBox="1">
            <a:spLocks noChangeArrowheads="1"/>
          </p:cNvSpPr>
          <p:nvPr/>
        </p:nvSpPr>
        <p:spPr bwMode="auto">
          <a:xfrm>
            <a:off x="3408363" y="2768600"/>
            <a:ext cx="43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530540" name="Text Box 108"/>
          <p:cNvSpPr txBox="1">
            <a:spLocks noChangeArrowheads="1"/>
          </p:cNvSpPr>
          <p:nvPr/>
        </p:nvSpPr>
        <p:spPr bwMode="auto">
          <a:xfrm>
            <a:off x="4635500" y="1984375"/>
            <a:ext cx="43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530541" name="Text Box 109"/>
          <p:cNvSpPr txBox="1">
            <a:spLocks noChangeArrowheads="1"/>
          </p:cNvSpPr>
          <p:nvPr/>
        </p:nvSpPr>
        <p:spPr bwMode="auto">
          <a:xfrm>
            <a:off x="6010275" y="2570163"/>
            <a:ext cx="436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530542" name="Text Box 110"/>
          <p:cNvSpPr txBox="1">
            <a:spLocks noChangeArrowheads="1"/>
          </p:cNvSpPr>
          <p:nvPr/>
        </p:nvSpPr>
        <p:spPr bwMode="auto">
          <a:xfrm>
            <a:off x="6240463" y="354171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530543" name="Text Box 111"/>
          <p:cNvSpPr txBox="1">
            <a:spLocks noChangeArrowheads="1"/>
          </p:cNvSpPr>
          <p:nvPr/>
        </p:nvSpPr>
        <p:spPr bwMode="auto">
          <a:xfrm>
            <a:off x="6986588" y="3179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530544" name="Text Box 112"/>
          <p:cNvSpPr txBox="1">
            <a:spLocks noChangeArrowheads="1"/>
          </p:cNvSpPr>
          <p:nvPr/>
        </p:nvSpPr>
        <p:spPr bwMode="auto">
          <a:xfrm>
            <a:off x="5103813" y="35956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sp>
        <p:nvSpPr>
          <p:cNvPr id="530545" name="Text Box 113"/>
          <p:cNvSpPr txBox="1">
            <a:spLocks noChangeArrowheads="1"/>
          </p:cNvSpPr>
          <p:nvPr/>
        </p:nvSpPr>
        <p:spPr bwMode="auto">
          <a:xfrm>
            <a:off x="3578225" y="2070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530546" name="Text Box 114"/>
          <p:cNvSpPr txBox="1">
            <a:spLocks noChangeArrowheads="1"/>
          </p:cNvSpPr>
          <p:nvPr/>
        </p:nvSpPr>
        <p:spPr bwMode="auto">
          <a:xfrm>
            <a:off x="3959225" y="2462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2168428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body" idx="1"/>
          </p:nvPr>
        </p:nvSpPr>
        <p:spPr>
          <a:xfrm>
            <a:off x="467544" y="1453480"/>
            <a:ext cx="7990656" cy="4495800"/>
          </a:xfrm>
        </p:spPr>
        <p:txBody>
          <a:bodyPr/>
          <a:lstStyle/>
          <a:p>
            <a:pPr eaLnBrk="1" hangingPunct="1">
              <a:lnSpc>
                <a:spcPct val="90000"/>
              </a:lnSpc>
              <a:buClr>
                <a:schemeClr val="tx1"/>
              </a:buClr>
            </a:pPr>
            <a:r>
              <a:rPr lang="en-US" sz="2800" dirty="0" smtClean="0"/>
              <a:t>The advantage comes when the </a:t>
            </a:r>
            <a:r>
              <a:rPr lang="en-US" sz="2800" b="1" dirty="0" smtClean="0">
                <a:solidFill>
                  <a:srgbClr val="990099"/>
                </a:solidFill>
              </a:rPr>
              <a:t>switched Ethernet</a:t>
            </a:r>
            <a:r>
              <a:rPr lang="en-US" sz="2800" dirty="0" smtClean="0">
                <a:solidFill>
                  <a:srgbClr val="990099"/>
                </a:solidFill>
              </a:rPr>
              <a:t> </a:t>
            </a:r>
            <a:r>
              <a:rPr lang="en-US" sz="2800" dirty="0" smtClean="0"/>
              <a:t>backplane is able to repeat more than one frame </a:t>
            </a:r>
            <a:r>
              <a:rPr lang="en-US" sz="2800" dirty="0" smtClean="0">
                <a:solidFill>
                  <a:srgbClr val="0033CC"/>
                </a:solidFill>
              </a:rPr>
              <a:t>in parallel </a:t>
            </a:r>
            <a:r>
              <a:rPr lang="en-US" sz="2800" i="1" dirty="0" smtClean="0"/>
              <a:t>(a separate backplane bus line for each node)</a:t>
            </a:r>
            <a:r>
              <a:rPr lang="en-US" sz="2800" dirty="0" smtClean="0"/>
              <a:t>.</a:t>
            </a:r>
          </a:p>
          <a:p>
            <a:pPr lvl="1" eaLnBrk="1" hangingPunct="1">
              <a:lnSpc>
                <a:spcPct val="90000"/>
              </a:lnSpc>
              <a:buClr>
                <a:schemeClr val="tx1"/>
              </a:buClr>
            </a:pPr>
            <a:r>
              <a:rPr lang="en-US" sz="2400" dirty="0" smtClean="0"/>
              <a:t>The frame is relayed onto the required output port via the port’s own backplane bus line.</a:t>
            </a:r>
          </a:p>
          <a:p>
            <a:pPr eaLnBrk="1" hangingPunct="1">
              <a:lnSpc>
                <a:spcPct val="90000"/>
              </a:lnSpc>
              <a:buClr>
                <a:schemeClr val="tx1"/>
              </a:buClr>
            </a:pPr>
            <a:r>
              <a:rPr lang="en-US" sz="2800" dirty="0" smtClean="0"/>
              <a:t>Under this scheme </a:t>
            </a:r>
            <a:r>
              <a:rPr lang="en-US" sz="2800" dirty="0" smtClean="0">
                <a:solidFill>
                  <a:srgbClr val="800000"/>
                </a:solidFill>
              </a:rPr>
              <a:t>collisions are still possible</a:t>
            </a:r>
            <a:r>
              <a:rPr lang="en-US" sz="2800" i="1" dirty="0" smtClean="0">
                <a:solidFill>
                  <a:srgbClr val="FF0000"/>
                </a:solidFill>
              </a:rPr>
              <a:t> </a:t>
            </a:r>
            <a:r>
              <a:rPr lang="en-US" sz="2800" dirty="0" smtClean="0"/>
              <a:t>when two concurrently arriving frames are destined for the same station.</a:t>
            </a:r>
          </a:p>
          <a:p>
            <a:pPr eaLnBrk="1" hangingPunct="1">
              <a:lnSpc>
                <a:spcPct val="90000"/>
              </a:lnSpc>
              <a:buClr>
                <a:schemeClr val="tx1"/>
              </a:buClr>
            </a:pPr>
            <a:r>
              <a:rPr lang="en-US" sz="2800" b="1" dirty="0" smtClean="0"/>
              <a:t>Note – each parallel transmission can take place at 10 Mbps!!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7"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Tree>
    <p:extLst>
      <p:ext uri="{BB962C8B-B14F-4D97-AF65-F5344CB8AC3E}">
        <p14:creationId xmlns:p14="http://schemas.microsoft.com/office/powerpoint/2010/main" val="2321684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a:xfrm>
            <a:off x="609600" y="5343872"/>
            <a:ext cx="7772400" cy="533400"/>
          </a:xfrm>
        </p:spPr>
        <p:txBody>
          <a:bodyPr/>
          <a:lstStyle/>
          <a:p>
            <a:pPr eaLnBrk="1" hangingPunct="1">
              <a:buFontTx/>
              <a:buNone/>
            </a:pPr>
            <a:r>
              <a:rPr lang="en-US" sz="2800" dirty="0" smtClean="0"/>
              <a:t>Figure 4-20.A simple example of switched Ethernet.</a:t>
            </a:r>
          </a:p>
        </p:txBody>
      </p:sp>
      <p:pic>
        <p:nvPicPr>
          <p:cNvPr id="26629" name="Picture 4" descr="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6792"/>
            <a:ext cx="73374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8"/>
          <p:cNvSpPr>
            <a:spLocks noChangeArrowheads="1"/>
          </p:cNvSpPr>
          <p:nvPr/>
        </p:nvSpPr>
        <p:spPr bwMode="auto">
          <a:xfrm>
            <a:off x="4788024" y="4114800"/>
            <a:ext cx="4038600" cy="1219200"/>
          </a:xfrm>
          <a:prstGeom prst="rect">
            <a:avLst/>
          </a:prstGeom>
          <a:noFill/>
          <a:ln w="12700">
            <a:no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b="1" dirty="0" err="1">
                <a:solidFill>
                  <a:srgbClr val="800000"/>
                </a:solidFill>
                <a:latin typeface="Arial" charset="0"/>
              </a:rPr>
              <a:t>T</a:t>
            </a:r>
            <a:r>
              <a:rPr lang="en-US" sz="2000" b="1" dirty="0" err="1" smtClean="0">
                <a:solidFill>
                  <a:srgbClr val="800000"/>
                </a:solidFill>
                <a:latin typeface="Arial" charset="0"/>
              </a:rPr>
              <a:t>anenbaum’s</a:t>
            </a:r>
            <a:r>
              <a:rPr lang="en-US" sz="2000" b="1" dirty="0" smtClean="0">
                <a:solidFill>
                  <a:srgbClr val="800000"/>
                </a:solidFill>
                <a:latin typeface="Arial" charset="0"/>
              </a:rPr>
              <a:t> </a:t>
            </a:r>
            <a:r>
              <a:rPr lang="en-US" sz="2000" b="1" dirty="0">
                <a:solidFill>
                  <a:srgbClr val="800000"/>
                </a:solidFill>
                <a:latin typeface="Arial" charset="0"/>
              </a:rPr>
              <a:t>discussion</a:t>
            </a:r>
          </a:p>
          <a:p>
            <a:pPr algn="l"/>
            <a:r>
              <a:rPr lang="en-US" sz="2000" b="1" dirty="0">
                <a:solidFill>
                  <a:srgbClr val="800000"/>
                </a:solidFill>
                <a:latin typeface="Arial" charset="0"/>
              </a:rPr>
              <a:t> considers a more powerful switch</a:t>
            </a:r>
          </a:p>
          <a:p>
            <a:pPr algn="l"/>
            <a:r>
              <a:rPr lang="en-US" sz="2000" b="1" dirty="0">
                <a:solidFill>
                  <a:srgbClr val="800000"/>
                </a:solidFill>
                <a:latin typeface="Arial" charset="0"/>
              </a:rPr>
              <a:t>that reduces collisions even</a:t>
            </a:r>
          </a:p>
          <a:p>
            <a:pPr algn="l"/>
            <a:r>
              <a:rPr lang="en-US" sz="2000" b="1" dirty="0">
                <a:solidFill>
                  <a:srgbClr val="800000"/>
                </a:solidFill>
                <a:latin typeface="Arial" charset="0"/>
              </a:rPr>
              <a:t>further!!</a:t>
            </a:r>
            <a:endParaRPr lang="en-US" sz="2000" b="1" dirty="0">
              <a:solidFill>
                <a:srgbClr val="800000"/>
              </a:solidFill>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8"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9" name="Rectangle 5"/>
          <p:cNvSpPr>
            <a:spLocks noChangeArrowheads="1"/>
          </p:cNvSpPr>
          <p:nvPr/>
        </p:nvSpPr>
        <p:spPr bwMode="auto">
          <a:xfrm>
            <a:off x="7348537"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570222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Switched Ethernet Hub</a:t>
            </a:r>
          </a:p>
        </p:txBody>
      </p:sp>
      <p:sp>
        <p:nvSpPr>
          <p:cNvPr id="27653" name="Rectangle 3"/>
          <p:cNvSpPr>
            <a:spLocks noGrp="1" noChangeArrowheads="1"/>
          </p:cNvSpPr>
          <p:nvPr>
            <p:ph type="body" idx="1"/>
          </p:nvPr>
        </p:nvSpPr>
        <p:spPr>
          <a:xfrm>
            <a:off x="685800" y="1052736"/>
            <a:ext cx="7772400" cy="4495800"/>
          </a:xfrm>
        </p:spPr>
        <p:txBody>
          <a:bodyPr/>
          <a:lstStyle/>
          <a:p>
            <a:pPr eaLnBrk="1" hangingPunct="1">
              <a:buClr>
                <a:schemeClr val="tx1"/>
              </a:buClr>
            </a:pPr>
            <a:r>
              <a:rPr lang="en-US" dirty="0" smtClean="0"/>
              <a:t>Since servers are often shared by multiple nodes, one can employ a </a:t>
            </a:r>
            <a:r>
              <a:rPr lang="en-US" b="1" dirty="0" smtClean="0">
                <a:solidFill>
                  <a:srgbClr val="FF66CC"/>
                </a:solidFill>
                <a:latin typeface="Comic Sans MS" pitchFamily="66" charset="0"/>
              </a:rPr>
              <a:t>switching hub</a:t>
            </a:r>
            <a:r>
              <a:rPr lang="en-US" b="1" i="1" dirty="0" smtClean="0">
                <a:latin typeface="Comic Sans MS" pitchFamily="66" charset="0"/>
              </a:rPr>
              <a:t> </a:t>
            </a:r>
            <a:r>
              <a:rPr lang="en-US" dirty="0" smtClean="0"/>
              <a:t>with a port which operates at a higher rate than the other ports. </a:t>
            </a:r>
          </a:p>
          <a:p>
            <a:pPr eaLnBrk="1" hangingPunct="1">
              <a:buClr>
                <a:schemeClr val="tx1"/>
              </a:buClr>
              <a:buFont typeface="Wingdings" pitchFamily="2" charset="2"/>
              <a:buChar char="è"/>
            </a:pPr>
            <a:r>
              <a:rPr lang="en-US" b="1" dirty="0" smtClean="0">
                <a:solidFill>
                  <a:srgbClr val="FF66CC"/>
                </a:solidFill>
                <a:sym typeface="Wingdings" pitchFamily="2" charset="2"/>
              </a:rPr>
              <a:t>This requires extra buffering inside the hub to handle speed mismatches</a:t>
            </a:r>
            <a:r>
              <a:rPr lang="en-US" dirty="0" smtClean="0">
                <a:solidFill>
                  <a:srgbClr val="FF66CC"/>
                </a:solidFill>
                <a:sym typeface="Wingdings" pitchFamily="2" charset="2"/>
              </a:rPr>
              <a:t>.</a:t>
            </a:r>
          </a:p>
          <a:p>
            <a:pPr eaLnBrk="1" hangingPunct="1">
              <a:buClr>
                <a:schemeClr val="tx1"/>
              </a:buClr>
            </a:pPr>
            <a:r>
              <a:rPr lang="en-US" dirty="0" smtClean="0">
                <a:sym typeface="Wingdings" pitchFamily="2" charset="2"/>
              </a:rPr>
              <a:t>Can be further </a:t>
            </a:r>
            <a:r>
              <a:rPr lang="en-US" i="1" dirty="0" smtClean="0">
                <a:sym typeface="Wingdings" pitchFamily="2" charset="2"/>
              </a:rPr>
              <a:t>enhanced</a:t>
            </a:r>
            <a:r>
              <a:rPr lang="en-US" dirty="0" smtClean="0">
                <a:sym typeface="Wingdings" pitchFamily="2" charset="2"/>
              </a:rPr>
              <a:t> by higher rated port </a:t>
            </a:r>
            <a:r>
              <a:rPr lang="en-US" b="1" dirty="0" smtClean="0">
                <a:sym typeface="Wingdings" pitchFamily="2" charset="2"/>
              </a:rPr>
              <a:t>full-duplex.</a:t>
            </a:r>
            <a:endParaRPr lang="en-US" dirty="0" smtClean="0">
              <a:sym typeface="Wingdings" pitchFamily="2" charset="2"/>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954002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4426819" y="169545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sp>
        <p:nvSpPr>
          <p:cNvPr id="28677" name="Line 3"/>
          <p:cNvSpPr>
            <a:spLocks noChangeShapeType="1"/>
          </p:cNvSpPr>
          <p:nvPr/>
        </p:nvSpPr>
        <p:spPr bwMode="auto">
          <a:xfrm flipH="1">
            <a:off x="4388719" y="2332038"/>
            <a:ext cx="234950"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8" name="Line 4"/>
          <p:cNvSpPr>
            <a:spLocks noChangeShapeType="1"/>
          </p:cNvSpPr>
          <p:nvPr/>
        </p:nvSpPr>
        <p:spPr bwMode="auto">
          <a:xfrm>
            <a:off x="5380906" y="2297113"/>
            <a:ext cx="479425"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9" name="Line 5"/>
          <p:cNvSpPr>
            <a:spLocks noChangeShapeType="1"/>
          </p:cNvSpPr>
          <p:nvPr/>
        </p:nvSpPr>
        <p:spPr bwMode="auto">
          <a:xfrm flipH="1">
            <a:off x="3283819" y="3851275"/>
            <a:ext cx="701675" cy="5619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6"/>
          <p:cNvSpPr>
            <a:spLocks noChangeShapeType="1"/>
          </p:cNvSpPr>
          <p:nvPr/>
        </p:nvSpPr>
        <p:spPr bwMode="auto">
          <a:xfrm flipH="1">
            <a:off x="4101381" y="3862388"/>
            <a:ext cx="233363" cy="1087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868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56" y="1673225"/>
            <a:ext cx="8477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8"/>
          <p:cNvSpPr>
            <a:spLocks noChangeShapeType="1"/>
          </p:cNvSpPr>
          <p:nvPr/>
        </p:nvSpPr>
        <p:spPr bwMode="auto">
          <a:xfrm>
            <a:off x="3406056" y="2127250"/>
            <a:ext cx="9731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8683" name="Group 9"/>
          <p:cNvGrpSpPr>
            <a:grpSpLocks/>
          </p:cNvGrpSpPr>
          <p:nvPr/>
        </p:nvGrpSpPr>
        <p:grpSpPr bwMode="auto">
          <a:xfrm>
            <a:off x="2713906" y="4213225"/>
            <a:ext cx="762000" cy="609600"/>
            <a:chOff x="3840" y="1279"/>
            <a:chExt cx="266" cy="310"/>
          </a:xfrm>
        </p:grpSpPr>
        <p:sp>
          <p:nvSpPr>
            <p:cNvPr id="28865" name="Freeform 10"/>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66" name="Freeform 11"/>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67" name="Freeform 12"/>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68" name="Freeform 13"/>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69" name="Freeform 14"/>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70" name="Freeform 15"/>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71" name="Freeform 16"/>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72" name="Freeform 17"/>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3" name="Freeform 18"/>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4" name="Freeform 19"/>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5" name="Freeform 20"/>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6" name="Freeform 21"/>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7" name="Freeform 22"/>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8" name="Freeform 23"/>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9" name="Freeform 24"/>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0" name="Freeform 25"/>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1" name="Freeform 26"/>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2" name="Freeform 27"/>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3" name="Freeform 28"/>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4" name="Freeform 29"/>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5" name="Freeform 30"/>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6" name="Freeform 31"/>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7" name="Freeform 32"/>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8" name="Freeform 33"/>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9" name="Freeform 34"/>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0" name="Freeform 35"/>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1" name="Freeform 36"/>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2" name="Freeform 37"/>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93" name="Freeform 38"/>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94" name="Freeform 39"/>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95" name="Freeform 40"/>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96" name="Freeform 41"/>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97" name="Freeform 42"/>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98" name="Freeform 43"/>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99" name="Freeform 44"/>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900" name="Freeform 45"/>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1" name="Freeform 46"/>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2" name="Freeform 47"/>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903" name="Freeform 48"/>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904" name="Freeform 49"/>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5" name="Freeform 50"/>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6" name="Freeform 51"/>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7" name="Freeform 52"/>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8" name="Freeform 53"/>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909" name="Freeform 54"/>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0" name="Freeform 55"/>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1" name="Freeform 56"/>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912" name="Freeform 57"/>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3" name="Freeform 58"/>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914" name="Freeform 59"/>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915" name="Freeform 60"/>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916" name="Freeform 61"/>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7" name="Freeform 62"/>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8" name="Freeform 63"/>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919" name="Freeform 64"/>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920" name="Freeform 65"/>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4" name="Group 66"/>
          <p:cNvGrpSpPr>
            <a:grpSpLocks/>
          </p:cNvGrpSpPr>
          <p:nvPr/>
        </p:nvGrpSpPr>
        <p:grpSpPr bwMode="auto">
          <a:xfrm>
            <a:off x="3790231" y="4965700"/>
            <a:ext cx="763588" cy="609600"/>
            <a:chOff x="3840" y="1279"/>
            <a:chExt cx="266" cy="310"/>
          </a:xfrm>
        </p:grpSpPr>
        <p:sp>
          <p:nvSpPr>
            <p:cNvPr id="28809" name="Freeform 67"/>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10" name="Freeform 68"/>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11" name="Freeform 69"/>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12" name="Freeform 70"/>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13" name="Freeform 71"/>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14" name="Freeform 72"/>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15" name="Freeform 73"/>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16" name="Freeform 74"/>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7" name="Freeform 75"/>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8" name="Freeform 76"/>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9" name="Freeform 77"/>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0" name="Freeform 78"/>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1" name="Freeform 79"/>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2" name="Freeform 80"/>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3" name="Freeform 81"/>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4" name="Freeform 82"/>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5" name="Freeform 83"/>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6" name="Freeform 84"/>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7" name="Freeform 85"/>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8" name="Freeform 86"/>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9" name="Freeform 87"/>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0" name="Freeform 88"/>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1" name="Freeform 89"/>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2" name="Freeform 90"/>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3" name="Freeform 91"/>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4" name="Freeform 92"/>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5" name="Freeform 93"/>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6" name="Freeform 94"/>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37" name="Freeform 95"/>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38" name="Freeform 96"/>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39" name="Freeform 97"/>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40" name="Freeform 98"/>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41" name="Freeform 99"/>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42" name="Freeform 100"/>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43" name="Freeform 101"/>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844" name="Freeform 102"/>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5" name="Freeform 103"/>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6" name="Freeform 104"/>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847" name="Freeform 105"/>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848" name="Freeform 106"/>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9" name="Freeform 107"/>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0" name="Freeform 108"/>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1" name="Freeform 109"/>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2" name="Freeform 110"/>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853" name="Freeform 111"/>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4" name="Freeform 112"/>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5" name="Freeform 113"/>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56" name="Freeform 114"/>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7" name="Freeform 115"/>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58" name="Freeform 116"/>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59" name="Freeform 117"/>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60" name="Freeform 118"/>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1" name="Freeform 119"/>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2" name="Freeform 120"/>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63" name="Freeform 121"/>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64" name="Freeform 122"/>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5" name="Group 123"/>
          <p:cNvGrpSpPr>
            <a:grpSpLocks/>
          </p:cNvGrpSpPr>
          <p:nvPr/>
        </p:nvGrpSpPr>
        <p:grpSpPr bwMode="auto">
          <a:xfrm>
            <a:off x="5636494" y="3217863"/>
            <a:ext cx="762000" cy="611187"/>
            <a:chOff x="3840" y="1279"/>
            <a:chExt cx="266" cy="310"/>
          </a:xfrm>
        </p:grpSpPr>
        <p:sp>
          <p:nvSpPr>
            <p:cNvPr id="28753" name="Freeform 124"/>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754" name="Freeform 125"/>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755" name="Freeform 126"/>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56" name="Freeform 127"/>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57" name="Freeform 128"/>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58" name="Freeform 129"/>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59" name="Freeform 130"/>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60" name="Freeform 131"/>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1" name="Freeform 132"/>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2" name="Freeform 133"/>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3" name="Freeform 134"/>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4" name="Freeform 135"/>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5" name="Freeform 136"/>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6" name="Freeform 137"/>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7" name="Freeform 138"/>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8" name="Freeform 139"/>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9" name="Freeform 140"/>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0" name="Freeform 141"/>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1" name="Freeform 142"/>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2" name="Freeform 143"/>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3" name="Freeform 144"/>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4" name="Freeform 145"/>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5" name="Freeform 146"/>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6" name="Freeform 147"/>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7" name="Freeform 148"/>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8" name="Freeform 149"/>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9" name="Freeform 150"/>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80" name="Freeform 151"/>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81" name="Freeform 152"/>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82" name="Freeform 153"/>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83" name="Freeform 154"/>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84" name="Freeform 155"/>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85" name="Freeform 156"/>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86" name="Freeform 157"/>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87" name="Freeform 158"/>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88" name="Freeform 159"/>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89" name="Freeform 160"/>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0" name="Freeform 161"/>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91" name="Freeform 162"/>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92" name="Freeform 163"/>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3" name="Freeform 164"/>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4" name="Freeform 165"/>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5" name="Freeform 166"/>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6" name="Freeform 167"/>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97" name="Freeform 168"/>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98" name="Freeform 169"/>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9" name="Freeform 170"/>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00" name="Freeform 171"/>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01" name="Freeform 172"/>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02" name="Freeform 173"/>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03" name="Freeform 174"/>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04" name="Freeform 175"/>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5" name="Freeform 176"/>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6" name="Freeform 177"/>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07" name="Freeform 178"/>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08" name="Freeform 179"/>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6" name="Rectangle 180"/>
          <p:cNvSpPr>
            <a:spLocks noChangeArrowheads="1"/>
          </p:cNvSpPr>
          <p:nvPr/>
        </p:nvSpPr>
        <p:spPr bwMode="auto">
          <a:xfrm>
            <a:off x="3693394" y="322580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grpSp>
        <p:nvGrpSpPr>
          <p:cNvPr id="28687" name="Group 181"/>
          <p:cNvGrpSpPr>
            <a:grpSpLocks/>
          </p:cNvGrpSpPr>
          <p:nvPr/>
        </p:nvGrpSpPr>
        <p:grpSpPr bwMode="auto">
          <a:xfrm>
            <a:off x="4837981" y="5005388"/>
            <a:ext cx="763588" cy="609600"/>
            <a:chOff x="3840" y="1279"/>
            <a:chExt cx="266" cy="310"/>
          </a:xfrm>
        </p:grpSpPr>
        <p:sp>
          <p:nvSpPr>
            <p:cNvPr id="28697" name="Freeform 182"/>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698" name="Freeform 183"/>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699" name="Freeform 184"/>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00" name="Freeform 185"/>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01" name="Freeform 186"/>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02" name="Freeform 187"/>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03" name="Freeform 188"/>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04" name="Freeform 189"/>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5" name="Freeform 190"/>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6" name="Freeform 191"/>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7" name="Freeform 192"/>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8" name="Freeform 193"/>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9" name="Freeform 194"/>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0" name="Freeform 195"/>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1" name="Freeform 196"/>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2" name="Freeform 197"/>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3" name="Freeform 198"/>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4" name="Freeform 199"/>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5" name="Freeform 200"/>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6" name="Freeform 201"/>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7" name="Freeform 202"/>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8" name="Freeform 203"/>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9" name="Freeform 204"/>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0" name="Freeform 205"/>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1" name="Freeform 206"/>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2" name="Freeform 207"/>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3" name="Freeform 208"/>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4" name="Freeform 209"/>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25" name="Freeform 210"/>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26" name="Freeform 211"/>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27" name="Freeform 212"/>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28" name="Freeform 213"/>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29" name="Freeform 214"/>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30" name="Freeform 215"/>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31" name="Freeform 216"/>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32" name="Freeform 217"/>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3" name="Freeform 218"/>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Freeform 219"/>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35" name="Freeform 220"/>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36" name="Freeform 221"/>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7" name="Freeform 222"/>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8" name="Freeform 223"/>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9" name="Freeform 224"/>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0" name="Freeform 225"/>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41" name="Freeform 226"/>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2" name="Freeform 227"/>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3" name="Freeform 228"/>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744" name="Freeform 229"/>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5" name="Freeform 230"/>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746" name="Freeform 231"/>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747" name="Freeform 232"/>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748" name="Freeform 233"/>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9" name="Freeform 234"/>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0" name="Freeform 235"/>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751" name="Freeform 236"/>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752" name="Freeform 237"/>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8" name="Line 238"/>
          <p:cNvSpPr>
            <a:spLocks noChangeShapeType="1"/>
          </p:cNvSpPr>
          <p:nvPr/>
        </p:nvSpPr>
        <p:spPr bwMode="auto">
          <a:xfrm>
            <a:off x="4642719" y="3857625"/>
            <a:ext cx="428625" cy="1131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9" name="Text Box 239"/>
          <p:cNvSpPr txBox="1">
            <a:spLocks noChangeArrowheads="1"/>
          </p:cNvSpPr>
          <p:nvPr/>
        </p:nvSpPr>
        <p:spPr bwMode="auto">
          <a:xfrm>
            <a:off x="1475656" y="19669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Server</a:t>
            </a:r>
          </a:p>
        </p:txBody>
      </p:sp>
      <p:sp>
        <p:nvSpPr>
          <p:cNvPr id="28690" name="Text Box 240"/>
          <p:cNvSpPr txBox="1">
            <a:spLocks noChangeArrowheads="1"/>
          </p:cNvSpPr>
          <p:nvPr/>
        </p:nvSpPr>
        <p:spPr bwMode="auto">
          <a:xfrm>
            <a:off x="3717206" y="25273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100 Mbps links</a:t>
            </a:r>
          </a:p>
        </p:txBody>
      </p:sp>
      <p:sp>
        <p:nvSpPr>
          <p:cNvPr id="28691" name="Text Box 241"/>
          <p:cNvSpPr txBox="1">
            <a:spLocks noChangeArrowheads="1"/>
          </p:cNvSpPr>
          <p:nvPr/>
        </p:nvSpPr>
        <p:spPr bwMode="auto">
          <a:xfrm>
            <a:off x="3915644" y="41925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 Mbps links</a:t>
            </a:r>
          </a:p>
        </p:txBody>
      </p:sp>
      <p:sp>
        <p:nvSpPr>
          <p:cNvPr id="28693" name="Rectangle 243"/>
          <p:cNvSpPr>
            <a:spLocks noChangeArrowheads="1"/>
          </p:cNvSpPr>
          <p:nvPr/>
        </p:nvSpPr>
        <p:spPr bwMode="auto">
          <a:xfrm>
            <a:off x="6627440" y="1228725"/>
            <a:ext cx="1905000" cy="7620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latin typeface="+mn-lt"/>
              </a:rPr>
              <a:t>Fast Ethernet</a:t>
            </a:r>
          </a:p>
          <a:p>
            <a:r>
              <a:rPr lang="en-US" sz="2400" b="1" dirty="0">
                <a:solidFill>
                  <a:srgbClr val="800000"/>
                </a:solidFill>
                <a:latin typeface="+mn-lt"/>
              </a:rPr>
              <a:t>Switch</a:t>
            </a:r>
          </a:p>
        </p:txBody>
      </p:sp>
      <p:cxnSp>
        <p:nvCxnSpPr>
          <p:cNvPr id="28694" name="AutoShape 244"/>
          <p:cNvCxnSpPr>
            <a:cxnSpLocks noChangeShapeType="1"/>
            <a:stCxn id="28693" idx="1"/>
          </p:cNvCxnSpPr>
          <p:nvPr/>
        </p:nvCxnSpPr>
        <p:spPr bwMode="auto">
          <a:xfrm flipH="1">
            <a:off x="5714363" y="1609725"/>
            <a:ext cx="913077" cy="3571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251"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Switching Hierarchy</a:t>
            </a:r>
          </a:p>
        </p:txBody>
      </p:sp>
      <p:sp>
        <p:nvSpPr>
          <p:cNvPr id="252"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328588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Summary</a:t>
            </a:r>
            <a:endParaRPr lang="en-US" dirty="0"/>
          </a:p>
        </p:txBody>
      </p:sp>
      <p:sp>
        <p:nvSpPr>
          <p:cNvPr id="3" name="Content Placeholder 2"/>
          <p:cNvSpPr>
            <a:spLocks noGrp="1"/>
          </p:cNvSpPr>
          <p:nvPr>
            <p:ph idx="1"/>
          </p:nvPr>
        </p:nvSpPr>
        <p:spPr>
          <a:xfrm>
            <a:off x="457200" y="1295400"/>
            <a:ext cx="8435280" cy="4800600"/>
          </a:xfrm>
        </p:spPr>
        <p:txBody>
          <a:bodyPr/>
          <a:lstStyle/>
          <a:p>
            <a:r>
              <a:rPr lang="en-US" dirty="0" smtClean="0"/>
              <a:t>Ethernet</a:t>
            </a:r>
          </a:p>
          <a:p>
            <a:pPr lvl="1"/>
            <a:r>
              <a:rPr lang="en-US" dirty="0" smtClean="0"/>
              <a:t>Binary Exponential </a:t>
            </a:r>
            <a:r>
              <a:rPr lang="en-US" dirty="0" err="1" smtClean="0"/>
              <a:t>Backoff</a:t>
            </a:r>
            <a:endParaRPr lang="en-US" dirty="0" smtClean="0"/>
          </a:p>
          <a:p>
            <a:r>
              <a:rPr lang="en-US" dirty="0" smtClean="0"/>
              <a:t>Ethernet versus IEEE 802.3</a:t>
            </a:r>
          </a:p>
          <a:p>
            <a:r>
              <a:rPr lang="en-US" dirty="0" smtClean="0"/>
              <a:t>Ethernet Evolution</a:t>
            </a:r>
          </a:p>
          <a:p>
            <a:pPr lvl="1"/>
            <a:r>
              <a:rPr lang="en-US" dirty="0" smtClean="0"/>
              <a:t>10BASE5, 1OBASE2, 1BASE5, 10BASE-T</a:t>
            </a:r>
          </a:p>
          <a:p>
            <a:r>
              <a:rPr lang="en-US" dirty="0" smtClean="0"/>
              <a:t>Switched Ethernet</a:t>
            </a:r>
          </a:p>
          <a:p>
            <a:r>
              <a:rPr lang="en-US" dirty="0" smtClean="0"/>
              <a:t>Switching Hub</a:t>
            </a:r>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28341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6123" y="50453"/>
            <a:ext cx="8188325" cy="930275"/>
          </a:xfrm>
        </p:spPr>
        <p:txBody>
          <a:bodyPr/>
          <a:lstStyle/>
          <a:p>
            <a:pPr eaLnBrk="1" hangingPunct="1">
              <a:defRPr/>
            </a:pPr>
            <a:r>
              <a:rPr lang="en-US" dirty="0" smtClean="0"/>
              <a:t>        Ethernet  </a:t>
            </a:r>
            <a:r>
              <a:rPr lang="en-US" sz="2400" dirty="0" smtClean="0"/>
              <a:t>[operational in 1974]</a:t>
            </a:r>
          </a:p>
        </p:txBody>
      </p:sp>
      <p:sp>
        <p:nvSpPr>
          <p:cNvPr id="6149" name="Rectangle 3"/>
          <p:cNvSpPr>
            <a:spLocks noGrp="1" noChangeArrowheads="1"/>
          </p:cNvSpPr>
          <p:nvPr>
            <p:ph type="body" idx="1"/>
          </p:nvPr>
        </p:nvSpPr>
        <p:spPr>
          <a:xfrm>
            <a:off x="304800" y="1071562"/>
            <a:ext cx="8610600" cy="5237757"/>
          </a:xfrm>
        </p:spPr>
        <p:txBody>
          <a:bodyPr/>
          <a:lstStyle/>
          <a:p>
            <a:pPr eaLnBrk="1" hangingPunct="1">
              <a:lnSpc>
                <a:spcPct val="90000"/>
              </a:lnSpc>
              <a:buFontTx/>
              <a:buNone/>
            </a:pPr>
            <a:r>
              <a:rPr lang="en-US" sz="2800" dirty="0" smtClean="0"/>
              <a:t>Initially 3 Mbps </a:t>
            </a:r>
            <a:r>
              <a:rPr lang="en-US" sz="2800" b="1" dirty="0" smtClean="0"/>
              <a:t>baseband</a:t>
            </a:r>
            <a:r>
              <a:rPr lang="en-US" sz="2800" dirty="0" smtClean="0"/>
              <a:t> coaxial cable (thick Ethernet).</a:t>
            </a:r>
          </a:p>
          <a:p>
            <a:pPr algn="ctr" eaLnBrk="1" hangingPunct="1">
              <a:lnSpc>
                <a:spcPct val="90000"/>
              </a:lnSpc>
              <a:buFontTx/>
              <a:buNone/>
            </a:pPr>
            <a:r>
              <a:rPr lang="en-US" sz="2400" b="1" dirty="0" smtClean="0">
                <a:solidFill>
                  <a:srgbClr val="800000"/>
                </a:solidFill>
              </a:rPr>
              <a:t>Operational Description</a:t>
            </a:r>
            <a:endParaRPr lang="en-US" sz="2400" b="1" dirty="0" smtClean="0">
              <a:solidFill>
                <a:srgbClr val="0033CC"/>
              </a:solidFill>
            </a:endParaRPr>
          </a:p>
          <a:p>
            <a:pPr eaLnBrk="1" hangingPunct="1">
              <a:lnSpc>
                <a:spcPct val="90000"/>
              </a:lnSpc>
            </a:pPr>
            <a:r>
              <a:rPr lang="en-US" sz="2400" i="1" dirty="0" smtClean="0">
                <a:solidFill>
                  <a:srgbClr val="0033CC"/>
                </a:solidFill>
              </a:rPr>
              <a:t>Ethernet stations </a:t>
            </a:r>
            <a:r>
              <a:rPr lang="en-US" sz="2400" b="1" i="1" dirty="0" smtClean="0">
                <a:solidFill>
                  <a:srgbClr val="0033CC"/>
                </a:solidFill>
              </a:rPr>
              <a:t>sense</a:t>
            </a:r>
            <a:r>
              <a:rPr lang="en-US" sz="2400" i="1" dirty="0" smtClean="0">
                <a:solidFill>
                  <a:srgbClr val="0033CC"/>
                </a:solidFill>
              </a:rPr>
              <a:t> the channel </a:t>
            </a:r>
            <a:r>
              <a:rPr lang="en-US" sz="2400" dirty="0" smtClean="0">
                <a:solidFill>
                  <a:srgbClr val="800000"/>
                </a:solidFill>
              </a:rPr>
              <a:t>(CS)</a:t>
            </a:r>
            <a:r>
              <a:rPr lang="en-US" sz="2400" i="1" dirty="0" smtClean="0">
                <a:solidFill>
                  <a:srgbClr val="0033CC"/>
                </a:solidFill>
              </a:rPr>
              <a:t>.</a:t>
            </a:r>
          </a:p>
          <a:p>
            <a:pPr eaLnBrk="1" hangingPunct="1">
              <a:lnSpc>
                <a:spcPct val="90000"/>
              </a:lnSpc>
            </a:pPr>
            <a:r>
              <a:rPr lang="en-US" sz="2400" i="1" dirty="0" smtClean="0">
                <a:solidFill>
                  <a:srgbClr val="0033CC"/>
                </a:solidFill>
              </a:rPr>
              <a:t>When the channel is free, the station</a:t>
            </a:r>
            <a:r>
              <a:rPr lang="en-US" sz="2400" b="1" i="1" dirty="0" smtClean="0">
                <a:solidFill>
                  <a:srgbClr val="0033CC"/>
                </a:solidFill>
              </a:rPr>
              <a:t> transmits </a:t>
            </a:r>
            <a:r>
              <a:rPr lang="en-US" sz="2400" i="1" dirty="0" smtClean="0">
                <a:solidFill>
                  <a:srgbClr val="0033CC"/>
                </a:solidFill>
              </a:rPr>
              <a:t>a frame </a:t>
            </a:r>
            <a:r>
              <a:rPr lang="en-US" sz="2400" dirty="0" smtClean="0">
                <a:solidFill>
                  <a:srgbClr val="800000"/>
                </a:solidFill>
              </a:rPr>
              <a:t>(1-persistent)</a:t>
            </a:r>
            <a:r>
              <a:rPr lang="en-US" sz="2400" dirty="0" smtClean="0">
                <a:solidFill>
                  <a:srgbClr val="0033CC"/>
                </a:solidFill>
              </a:rPr>
              <a:t>.</a:t>
            </a:r>
          </a:p>
          <a:p>
            <a:pPr eaLnBrk="1" hangingPunct="1">
              <a:lnSpc>
                <a:spcPct val="90000"/>
              </a:lnSpc>
            </a:pPr>
            <a:r>
              <a:rPr lang="en-US" sz="2400" i="1" dirty="0" smtClean="0">
                <a:solidFill>
                  <a:srgbClr val="0033CC"/>
                </a:solidFill>
              </a:rPr>
              <a:t>The stations </a:t>
            </a:r>
            <a:r>
              <a:rPr lang="en-US" sz="2400" b="1" i="1" dirty="0" smtClean="0">
                <a:solidFill>
                  <a:srgbClr val="0033CC"/>
                </a:solidFill>
              </a:rPr>
              <a:t>monitor</a:t>
            </a:r>
            <a:r>
              <a:rPr lang="en-US" sz="2400" i="1" dirty="0" smtClean="0">
                <a:solidFill>
                  <a:srgbClr val="0033CC"/>
                </a:solidFill>
              </a:rPr>
              <a:t> the ‘ether’ during the transmission </a:t>
            </a:r>
            <a:r>
              <a:rPr lang="en-US" sz="2400" dirty="0" smtClean="0">
                <a:solidFill>
                  <a:srgbClr val="800000"/>
                </a:solidFill>
              </a:rPr>
              <a:t>(MA)</a:t>
            </a:r>
            <a:r>
              <a:rPr lang="en-US" sz="2400" i="1" dirty="0" smtClean="0">
                <a:solidFill>
                  <a:srgbClr val="0033CC"/>
                </a:solidFill>
              </a:rPr>
              <a:t>.</a:t>
            </a:r>
          </a:p>
          <a:p>
            <a:pPr eaLnBrk="1" hangingPunct="1">
              <a:lnSpc>
                <a:spcPct val="90000"/>
              </a:lnSpc>
            </a:pPr>
            <a:r>
              <a:rPr lang="en-US" sz="2400" i="1" dirty="0" smtClean="0">
                <a:solidFill>
                  <a:srgbClr val="0033CC"/>
                </a:solidFill>
              </a:rPr>
              <a:t>If a </a:t>
            </a:r>
            <a:r>
              <a:rPr lang="en-US" sz="2400" b="1" i="1" dirty="0" smtClean="0">
                <a:solidFill>
                  <a:srgbClr val="0033CC"/>
                </a:solidFill>
              </a:rPr>
              <a:t>collision is detected </a:t>
            </a:r>
            <a:r>
              <a:rPr lang="en-US" sz="2400" i="1" dirty="0" smtClean="0">
                <a:solidFill>
                  <a:srgbClr val="0033CC"/>
                </a:solidFill>
              </a:rPr>
              <a:t>by any station </a:t>
            </a:r>
            <a:r>
              <a:rPr lang="en-US" sz="2400" dirty="0" smtClean="0">
                <a:solidFill>
                  <a:srgbClr val="800000"/>
                </a:solidFill>
              </a:rPr>
              <a:t>(CD)</a:t>
            </a:r>
            <a:r>
              <a:rPr lang="en-US" sz="2400" i="1" dirty="0" smtClean="0">
                <a:solidFill>
                  <a:srgbClr val="0033CC"/>
                </a:solidFill>
              </a:rPr>
              <a:t>, the transmission is terminated immediately and a </a:t>
            </a:r>
            <a:r>
              <a:rPr lang="en-US" sz="2400" b="1" i="1" dirty="0" smtClean="0">
                <a:solidFill>
                  <a:srgbClr val="0033CC"/>
                </a:solidFill>
              </a:rPr>
              <a:t>jam signal </a:t>
            </a:r>
            <a:r>
              <a:rPr lang="en-US" sz="2400" i="1" dirty="0" smtClean="0">
                <a:solidFill>
                  <a:srgbClr val="0033CC"/>
                </a:solidFill>
              </a:rPr>
              <a:t>is sent.</a:t>
            </a:r>
          </a:p>
          <a:p>
            <a:pPr eaLnBrk="1" hangingPunct="1">
              <a:lnSpc>
                <a:spcPct val="90000"/>
              </a:lnSpc>
            </a:pPr>
            <a:r>
              <a:rPr lang="en-US" sz="2400" i="1" dirty="0" smtClean="0">
                <a:solidFill>
                  <a:srgbClr val="0033CC"/>
                </a:solidFill>
              </a:rPr>
              <a:t>Upon collision, transmitting stations </a:t>
            </a:r>
            <a:r>
              <a:rPr lang="en-US" sz="2400" b="1" i="1" dirty="0" err="1" smtClean="0">
                <a:solidFill>
                  <a:srgbClr val="0033CC"/>
                </a:solidFill>
              </a:rPr>
              <a:t>backoff</a:t>
            </a:r>
            <a:r>
              <a:rPr lang="en-US" sz="2400" b="1" i="1" dirty="0" smtClean="0">
                <a:solidFill>
                  <a:srgbClr val="0033CC"/>
                </a:solidFill>
              </a:rPr>
              <a:t> </a:t>
            </a:r>
            <a:r>
              <a:rPr lang="en-US" sz="2400" i="1" dirty="0" smtClean="0">
                <a:solidFill>
                  <a:srgbClr val="0033CC"/>
                </a:solidFill>
              </a:rPr>
              <a:t>using a local counter and then retransmit </a:t>
            </a:r>
            <a:r>
              <a:rPr lang="en-US" sz="2400" dirty="0" smtClean="0">
                <a:solidFill>
                  <a:srgbClr val="800000"/>
                </a:solidFill>
              </a:rPr>
              <a:t>(BEB)</a:t>
            </a:r>
            <a:r>
              <a:rPr lang="en-US" sz="2400" i="1" dirty="0" smtClean="0">
                <a:solidFill>
                  <a:srgbClr val="0033CC"/>
                </a:solidFill>
              </a:rPr>
              <a: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58220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a:t>
            </a:r>
            <a:r>
              <a:rPr lang="en-US" sz="1800" b="1" i="1" dirty="0">
                <a:solidFill>
                  <a:srgbClr val="800000"/>
                </a:solidFill>
              </a:rPr>
              <a:t>t </a:t>
            </a:r>
            <a:r>
              <a:rPr lang="en-US" sz="1800" b="1" dirty="0">
                <a:solidFill>
                  <a:srgbClr val="800000"/>
                </a:solidFill>
              </a:rPr>
              <a:t>=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a:t>
            </a:r>
            <a:r>
              <a:rPr lang="en-US" sz="2000" b="1" i="1" dirty="0">
                <a:solidFill>
                  <a:srgbClr val="0033CC"/>
                </a:solidFill>
              </a:rPr>
              <a:t>d</a:t>
            </a:r>
            <a:r>
              <a:rPr lang="en-US" sz="2000" b="1" dirty="0">
                <a:solidFill>
                  <a:srgbClr val="0033CC"/>
                </a:solidFill>
              </a:rPr>
              <a:t>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B transmits before  </a:t>
            </a:r>
            <a:r>
              <a:rPr lang="en-US" sz="1800" b="1" i="1" dirty="0">
                <a:solidFill>
                  <a:srgbClr val="800000"/>
                </a:solidFill>
              </a:rPr>
              <a:t>t</a:t>
            </a:r>
            <a:r>
              <a:rPr lang="en-US" sz="1800" b="1" dirty="0">
                <a:solidFill>
                  <a:srgbClr val="800000"/>
                </a:solidFill>
              </a:rPr>
              <a:t> = </a:t>
            </a:r>
            <a:r>
              <a:rPr lang="en-US" sz="1800" b="1" i="1" dirty="0" err="1">
                <a:solidFill>
                  <a:srgbClr val="800000"/>
                </a:solidFill>
              </a:rPr>
              <a:t>t</a:t>
            </a:r>
            <a:r>
              <a:rPr lang="en-US" sz="1800" b="1" i="1" baseline="-25000" dirty="0" err="1">
                <a:solidFill>
                  <a:srgbClr val="800000"/>
                </a:solidFill>
              </a:rPr>
              <a:t>prop</a:t>
            </a:r>
            <a:r>
              <a:rPr lang="en-US" sz="1800" b="1" i="1" baseline="-25000" dirty="0">
                <a:solidFill>
                  <a:srgbClr val="800000"/>
                </a:solidFill>
              </a:rPr>
              <a:t> </a:t>
            </a:r>
            <a:r>
              <a:rPr lang="en-US" sz="1800" b="1" dirty="0">
                <a:solidFill>
                  <a:srgbClr val="800000"/>
                </a:solidFill>
              </a:rPr>
              <a:t> and 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i="1" dirty="0">
                <a:solidFill>
                  <a:srgbClr val="800000"/>
                </a:solidFill>
              </a:rPr>
              <a:t>t </a:t>
            </a:r>
            <a:r>
              <a:rPr lang="en-US" sz="1800" b="1" dirty="0">
                <a:solidFill>
                  <a:srgbClr val="800000"/>
                </a:solidFill>
              </a:rPr>
              <a:t>= 2 </a:t>
            </a:r>
            <a:r>
              <a:rPr lang="en-US" sz="1800" b="1" i="1" dirty="0" err="1">
                <a:solidFill>
                  <a:srgbClr val="800000"/>
                </a:solidFill>
              </a:rPr>
              <a:t>t</a:t>
            </a:r>
            <a:r>
              <a:rPr lang="en-US" sz="1800" b="1" i="1" baseline="-25000" dirty="0" err="1">
                <a:solidFill>
                  <a:srgbClr val="800000"/>
                </a:solidFill>
              </a:rPr>
              <a:t>prop</a:t>
            </a:r>
            <a:endParaRPr lang="en-US" sz="1800" b="1" i="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i="1" dirty="0" err="1" smtClean="0">
                <a:solidFill>
                  <a:srgbClr val="0033CC"/>
                </a:solidFill>
              </a:rPr>
              <a:t>t</a:t>
            </a:r>
            <a:r>
              <a:rPr lang="en-US" sz="2000" b="1" i="1" baseline="-25000" dirty="0" err="1" smtClean="0">
                <a:solidFill>
                  <a:srgbClr val="0033CC"/>
                </a:solidFill>
              </a:rPr>
              <a:t>prop</a:t>
            </a:r>
            <a:r>
              <a:rPr lang="en-US" sz="2000" b="1" i="1" dirty="0" smtClean="0">
                <a:solidFill>
                  <a:srgbClr val="0033CC"/>
                </a:solidFill>
              </a:rPr>
              <a:t> </a:t>
            </a:r>
            <a:r>
              <a:rPr lang="en-US" sz="2000" b="1" i="1" dirty="0">
                <a:solidFill>
                  <a:srgbClr val="0033CC"/>
                </a:solidFill>
              </a:rPr>
              <a:t>= d / </a:t>
            </a:r>
            <a:r>
              <a:rPr lang="en-US" sz="2000" b="1" i="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26098190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3"/>
          <p:cNvGrpSpPr>
            <a:grpSpLocks/>
          </p:cNvGrpSpPr>
          <p:nvPr/>
        </p:nvGrpSpPr>
        <p:grpSpPr bwMode="auto">
          <a:xfrm>
            <a:off x="990600" y="991766"/>
            <a:ext cx="7124700" cy="781050"/>
            <a:chOff x="588" y="556"/>
            <a:chExt cx="4488" cy="492"/>
          </a:xfrm>
        </p:grpSpPr>
        <p:grpSp>
          <p:nvGrpSpPr>
            <p:cNvPr id="8200" name="Group 4"/>
            <p:cNvGrpSpPr>
              <a:grpSpLocks/>
            </p:cNvGrpSpPr>
            <p:nvPr/>
          </p:nvGrpSpPr>
          <p:grpSpPr bwMode="auto">
            <a:xfrm>
              <a:off x="588" y="900"/>
              <a:ext cx="4488" cy="148"/>
              <a:chOff x="588" y="900"/>
              <a:chExt cx="4488" cy="148"/>
            </a:xfrm>
          </p:grpSpPr>
          <p:sp>
            <p:nvSpPr>
              <p:cNvPr id="8204" name="Line 5"/>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Rectangle 6"/>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6" name="Rectangle 7"/>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7" name="Rectangle 8"/>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8" name="Rectangle 9"/>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9" name="Rectangle 10"/>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0" name="Rectangle 11"/>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1" name="Rectangle 12"/>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2" name="Rectangle 13"/>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3" name="Rectangle 14"/>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4" name="Rectangle 15"/>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5" name="Rectangle 16"/>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01" name="Rectangle 17"/>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frame</a:t>
              </a:r>
            </a:p>
          </p:txBody>
        </p:sp>
        <p:sp>
          <p:nvSpPr>
            <p:cNvPr id="8202" name="Rectangle 18"/>
            <p:cNvSpPr>
              <a:spLocks noChangeArrowheads="1"/>
            </p:cNvSpPr>
            <p:nvPr/>
          </p:nvSpPr>
          <p:spPr bwMode="auto">
            <a:xfrm>
              <a:off x="1367"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contention</a:t>
              </a:r>
            </a:p>
          </p:txBody>
        </p:sp>
        <p:sp>
          <p:nvSpPr>
            <p:cNvPr id="8203" name="Rectangle 19"/>
            <p:cNvSpPr>
              <a:spLocks noChangeArrowheads="1"/>
            </p:cNvSpPr>
            <p:nvPr/>
          </p:nvSpPr>
          <p:spPr bwMode="auto">
            <a:xfrm>
              <a:off x="212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dirty="0">
                  <a:solidFill>
                    <a:schemeClr val="tx1"/>
                  </a:solidFill>
                  <a:latin typeface="Times New Roman" pitchFamily="18" charset="0"/>
                </a:rPr>
                <a:t>frame</a:t>
              </a:r>
            </a:p>
          </p:txBody>
        </p:sp>
      </p:grpSp>
      <p:sp>
        <p:nvSpPr>
          <p:cNvPr id="8198" name="Rectangle 28"/>
          <p:cNvSpPr>
            <a:spLocks noGrp="1" noChangeArrowheads="1"/>
          </p:cNvSpPr>
          <p:nvPr>
            <p:ph type="body" idx="1"/>
          </p:nvPr>
        </p:nvSpPr>
        <p:spPr>
          <a:xfrm>
            <a:off x="251520" y="2061244"/>
            <a:ext cx="8748464" cy="4248075"/>
          </a:xfrm>
          <a:noFill/>
        </p:spPr>
        <p:txBody>
          <a:bodyPr/>
          <a:lstStyle/>
          <a:p>
            <a:pPr eaLnBrk="1" hangingPunct="1"/>
            <a:r>
              <a:rPr lang="en-US" dirty="0" smtClean="0"/>
              <a:t>A frame </a:t>
            </a:r>
            <a:r>
              <a:rPr lang="en-US" i="1" dirty="0" smtClean="0"/>
              <a:t>seizes the channel after </a:t>
            </a:r>
            <a:r>
              <a:rPr lang="en-US" i="1" dirty="0" smtClean="0">
                <a:solidFill>
                  <a:srgbClr val="0033CC"/>
                </a:solidFill>
              </a:rPr>
              <a:t>2 </a:t>
            </a:r>
            <a:r>
              <a:rPr lang="en-US" i="1" dirty="0" err="1" smtClean="0">
                <a:solidFill>
                  <a:srgbClr val="0033CC"/>
                </a:solidFill>
              </a:rPr>
              <a:t>t</a:t>
            </a:r>
            <a:r>
              <a:rPr lang="en-US" i="1" baseline="-25000" dirty="0" err="1" smtClean="0">
                <a:solidFill>
                  <a:srgbClr val="0033CC"/>
                </a:solidFill>
              </a:rPr>
              <a:t>prop</a:t>
            </a:r>
            <a:endParaRPr lang="en-US" i="1" baseline="-25000" dirty="0" smtClean="0">
              <a:solidFill>
                <a:srgbClr val="0033CC"/>
              </a:solidFill>
            </a:endParaRPr>
          </a:p>
          <a:p>
            <a:pPr eaLnBrk="1" hangingPunct="1"/>
            <a:r>
              <a:rPr lang="en-US" dirty="0" smtClean="0"/>
              <a:t>On 1 km Ethernet, </a:t>
            </a:r>
            <a:r>
              <a:rPr lang="en-US" i="1" dirty="0" err="1" smtClean="0">
                <a:solidFill>
                  <a:srgbClr val="0033CC"/>
                </a:solidFill>
              </a:rPr>
              <a:t>t</a:t>
            </a:r>
            <a:r>
              <a:rPr lang="en-US" i="1" baseline="-25000" dirty="0" err="1" smtClean="0">
                <a:solidFill>
                  <a:srgbClr val="0033CC"/>
                </a:solidFill>
              </a:rPr>
              <a:t>prop</a:t>
            </a:r>
            <a:r>
              <a:rPr lang="en-US" i="1" dirty="0" smtClean="0"/>
              <a:t> </a:t>
            </a:r>
            <a:r>
              <a:rPr lang="en-US" dirty="0" smtClean="0"/>
              <a:t>is approximately 5 microseconds.</a:t>
            </a:r>
          </a:p>
          <a:p>
            <a:pPr eaLnBrk="1" hangingPunct="1"/>
            <a:r>
              <a:rPr lang="en-US" dirty="0" smtClean="0"/>
              <a:t>Contention interval = </a:t>
            </a:r>
            <a:r>
              <a:rPr lang="en-US" b="1" i="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endParaRPr lang="en-US" b="1" i="1" baseline="-25000" dirty="0" smtClean="0">
              <a:solidFill>
                <a:srgbClr val="0000FF"/>
              </a:solidFill>
            </a:endParaRPr>
          </a:p>
          <a:p>
            <a:pPr eaLnBrk="1" hangingPunct="1"/>
            <a:r>
              <a:rPr lang="en-US" b="1" i="1" dirty="0" err="1" smtClean="0">
                <a:solidFill>
                  <a:srgbClr val="FF6600"/>
                </a:solidFill>
              </a:rPr>
              <a:t>Interframe</a:t>
            </a:r>
            <a:r>
              <a:rPr lang="en-US" b="1" i="1" dirty="0" smtClean="0">
                <a:solidFill>
                  <a:srgbClr val="FF6600"/>
                </a:solidFill>
              </a:rPr>
              <a:t> gap =</a:t>
            </a:r>
            <a:r>
              <a:rPr lang="en-US" dirty="0" smtClean="0"/>
              <a:t> </a:t>
            </a:r>
            <a:r>
              <a:rPr lang="en-US" b="1" i="1" dirty="0" smtClean="0">
                <a:solidFill>
                  <a:srgbClr val="FF6600"/>
                </a:solidFill>
              </a:rPr>
              <a:t>9.6 microseconds</a:t>
            </a:r>
            <a:endParaRPr lang="en-US" b="1" i="1" baseline="-25000" dirty="0" smtClean="0"/>
          </a:p>
          <a:p>
            <a:pPr eaLnBrk="1" hangingPunct="1"/>
            <a:r>
              <a:rPr lang="en-US" dirty="0" smtClean="0"/>
              <a:t>Modeled as </a:t>
            </a:r>
            <a:r>
              <a:rPr lang="en-US" i="1" dirty="0" smtClean="0"/>
              <a:t>slotted scheme </a:t>
            </a:r>
            <a:r>
              <a:rPr lang="en-US" dirty="0" smtClean="0"/>
              <a:t>with</a:t>
            </a:r>
          </a:p>
          <a:p>
            <a:pPr marL="0" indent="0" eaLnBrk="1" hangingPunct="1">
              <a:buNone/>
            </a:pPr>
            <a:r>
              <a:rPr lang="en-US" dirty="0"/>
              <a:t> </a:t>
            </a:r>
            <a:r>
              <a:rPr lang="en-US" dirty="0" smtClean="0"/>
              <a:t>             slot = </a:t>
            </a:r>
            <a:r>
              <a:rPr lang="en-US" b="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r>
              <a:rPr lang="en-US" b="1" i="1" baseline="-25000" dirty="0" smtClean="0">
                <a:solidFill>
                  <a:srgbClr val="0000FF"/>
                </a:solidFill>
              </a:rPr>
              <a:t> </a:t>
            </a:r>
            <a:endParaRPr lang="en-US" b="1" dirty="0" smtClean="0">
              <a:solidFill>
                <a:srgbClr val="0000FF"/>
              </a:solidFill>
            </a:endParaRPr>
          </a:p>
        </p:txBody>
      </p:sp>
      <p:sp>
        <p:nvSpPr>
          <p:cNvPr id="2" name="Footer Placeholder 1"/>
          <p:cNvSpPr>
            <a:spLocks noGrp="1"/>
          </p:cNvSpPr>
          <p:nvPr>
            <p:ph type="ftr" sz="quarter" idx="10"/>
          </p:nvPr>
        </p:nvSpPr>
        <p:spPr>
          <a:xfrm>
            <a:off x="1285852" y="6454030"/>
            <a:ext cx="6656388" cy="287338"/>
          </a:xfrm>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a:xfrm>
            <a:off x="8194675" y="6525344"/>
            <a:ext cx="914400" cy="228600"/>
          </a:xfrm>
        </p:spPr>
        <p:txBody>
          <a:bodyPr/>
          <a:lstStyle/>
          <a:p>
            <a:pPr>
              <a:defRPr/>
            </a:pPr>
            <a:fld id="{3786ED73-AFAE-40D1-8B17-06E2B2BE615A}" type="slidenum">
              <a:rPr lang="en-US" smtClean="0"/>
              <a:pPr>
                <a:defRPr/>
              </a:pPr>
              <a:t>6</a:t>
            </a:fld>
            <a:endParaRPr lang="en-US" dirty="0"/>
          </a:p>
        </p:txBody>
      </p:sp>
      <p:sp>
        <p:nvSpPr>
          <p:cNvPr id="24" name="Rectangle 2"/>
          <p:cNvSpPr>
            <a:spLocks noGrp="1" noChangeArrowheads="1"/>
          </p:cNvSpPr>
          <p:nvPr>
            <p:ph type="title"/>
          </p:nvPr>
        </p:nvSpPr>
        <p:spPr>
          <a:xfrm>
            <a:off x="1043608" y="50453"/>
            <a:ext cx="6983610" cy="930275"/>
          </a:xfrm>
        </p:spPr>
        <p:txBody>
          <a:bodyPr/>
          <a:lstStyle/>
          <a:p>
            <a:pPr eaLnBrk="1" hangingPunct="1">
              <a:defRPr/>
            </a:pPr>
            <a:r>
              <a:rPr lang="en-US" sz="4800" dirty="0" smtClean="0"/>
              <a:t> Ethernet </a:t>
            </a:r>
          </a:p>
        </p:txBody>
      </p:sp>
    </p:spTree>
    <p:extLst>
      <p:ext uri="{BB962C8B-B14F-4D97-AF65-F5344CB8AC3E}">
        <p14:creationId xmlns:p14="http://schemas.microsoft.com/office/powerpoint/2010/main" val="8877223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
        <p:nvSpPr>
          <p:cNvPr id="9221" name="Rectangle 3"/>
          <p:cNvSpPr>
            <a:spLocks noGrp="1" noChangeArrowheads="1"/>
          </p:cNvSpPr>
          <p:nvPr>
            <p:ph type="body" idx="1"/>
          </p:nvPr>
        </p:nvSpPr>
        <p:spPr>
          <a:xfrm>
            <a:off x="467544" y="1268760"/>
            <a:ext cx="8077200" cy="4824536"/>
          </a:xfrm>
        </p:spPr>
        <p:txBody>
          <a:bodyPr/>
          <a:lstStyle/>
          <a:p>
            <a:pPr eaLnBrk="1" hangingPunct="1"/>
            <a:r>
              <a:rPr lang="en-US" dirty="0" smtClean="0"/>
              <a:t>Upon a collision, the </a:t>
            </a:r>
            <a:r>
              <a:rPr lang="en-US" b="1" dirty="0" smtClean="0">
                <a:solidFill>
                  <a:schemeClr val="accent2"/>
                </a:solidFill>
                <a:latin typeface="Comic Sans MS" pitchFamily="66" charset="0"/>
              </a:rPr>
              <a:t>sending stations</a:t>
            </a:r>
            <a:r>
              <a:rPr lang="en-US" b="1" dirty="0" smtClean="0">
                <a:latin typeface="Comic Sans MS" pitchFamily="66" charset="0"/>
              </a:rPr>
              <a:t> </a:t>
            </a:r>
            <a:r>
              <a:rPr lang="en-US" dirty="0" smtClean="0"/>
              <a:t>increment a local counter </a:t>
            </a:r>
            <a:r>
              <a:rPr lang="en-US" dirty="0" smtClean="0">
                <a:solidFill>
                  <a:srgbClr val="FF6600"/>
                </a:solidFill>
                <a:latin typeface="Comic Sans MS" pitchFamily="66" charset="0"/>
              </a:rPr>
              <a:t>K</a:t>
            </a:r>
            <a:r>
              <a:rPr lang="en-US" dirty="0" smtClean="0"/>
              <a:t>. The </a:t>
            </a:r>
            <a:r>
              <a:rPr lang="en-US" dirty="0" err="1" smtClean="0"/>
              <a:t>backoff</a:t>
            </a:r>
            <a:r>
              <a:rPr lang="en-US" dirty="0" smtClean="0"/>
              <a:t> interval is randomly selected using a uniform distribution over the</a:t>
            </a:r>
          </a:p>
          <a:p>
            <a:pPr marL="0" indent="0" eaLnBrk="1" hangingPunct="1">
              <a:buNone/>
            </a:pPr>
            <a:r>
              <a:rPr lang="en-US" dirty="0"/>
              <a:t> </a:t>
            </a:r>
            <a:r>
              <a:rPr lang="en-US" dirty="0" smtClean="0"/>
              <a:t> </a:t>
            </a:r>
            <a:r>
              <a:rPr lang="en-US" dirty="0" smtClean="0">
                <a:solidFill>
                  <a:srgbClr val="FF6600"/>
                </a:solidFill>
              </a:rPr>
              <a:t>L = 2</a:t>
            </a:r>
            <a:r>
              <a:rPr lang="en-US" baseline="30000" dirty="0" smtClean="0">
                <a:solidFill>
                  <a:srgbClr val="FF6600"/>
                </a:solidFill>
                <a:latin typeface="Comic Sans MS" pitchFamily="66" charset="0"/>
              </a:rPr>
              <a:t>K</a:t>
            </a:r>
            <a:r>
              <a:rPr lang="en-US" baseline="30000" dirty="0" smtClean="0">
                <a:solidFill>
                  <a:srgbClr val="FF6600"/>
                </a:solidFill>
              </a:rPr>
              <a:t> </a:t>
            </a:r>
            <a:r>
              <a:rPr lang="en-US" dirty="0" smtClean="0"/>
              <a:t>slots.</a:t>
            </a:r>
          </a:p>
          <a:p>
            <a:pPr eaLnBrk="1" hangingPunct="1"/>
            <a:r>
              <a:rPr lang="en-US" dirty="0" smtClean="0">
                <a:solidFill>
                  <a:srgbClr val="FF6600"/>
                </a:solidFill>
                <a:latin typeface="Comic Sans MS" pitchFamily="66" charset="0"/>
              </a:rPr>
              <a:t>K</a:t>
            </a:r>
            <a:r>
              <a:rPr lang="en-US" dirty="0" smtClean="0">
                <a:solidFill>
                  <a:srgbClr val="FF6600"/>
                </a:solidFill>
              </a:rPr>
              <a:t> </a:t>
            </a:r>
            <a:r>
              <a:rPr lang="en-US" dirty="0" smtClean="0"/>
              <a:t>is initially set to 0.</a:t>
            </a:r>
          </a:p>
          <a:p>
            <a:pPr eaLnBrk="1" hangingPunct="1"/>
            <a:r>
              <a:rPr lang="en-US" dirty="0" smtClean="0"/>
              <a:t>Thus upon collision, the value of L is doubled locally for each </a:t>
            </a:r>
            <a:r>
              <a:rPr lang="en-US" b="1" dirty="0" smtClean="0">
                <a:solidFill>
                  <a:schemeClr val="accent2"/>
                </a:solidFill>
                <a:latin typeface="Comic Sans MS" pitchFamily="66" charset="0"/>
              </a:rPr>
              <a:t>sending station</a:t>
            </a:r>
            <a:r>
              <a:rPr lang="en-US" i="1" dirty="0" smtClean="0"/>
              <a:t>. </a:t>
            </a:r>
            <a:endParaRPr lang="en-US"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1927595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type="body" idx="1"/>
          </p:nvPr>
        </p:nvSpPr>
        <p:spPr>
          <a:xfrm>
            <a:off x="539750" y="980728"/>
            <a:ext cx="7989888" cy="4465637"/>
          </a:xfrm>
        </p:spPr>
        <p:txBody>
          <a:bodyPr/>
          <a:lstStyle/>
          <a:p>
            <a:pPr eaLnBrk="1" hangingPunct="1">
              <a:buFontTx/>
              <a:buNone/>
            </a:pPr>
            <a:r>
              <a:rPr lang="en-US" sz="2800" i="1" dirty="0" smtClean="0"/>
              <a:t>Slotted ALOHA has been shown to be </a:t>
            </a:r>
            <a:r>
              <a:rPr lang="en-US" sz="2800" b="1" dirty="0" smtClean="0">
                <a:solidFill>
                  <a:srgbClr val="009900"/>
                </a:solidFill>
                <a:latin typeface="Comic Sans MS" pitchFamily="66" charset="0"/>
              </a:rPr>
              <a:t>unstable</a:t>
            </a:r>
            <a:r>
              <a:rPr lang="en-US" sz="2800" i="1" dirty="0" smtClean="0"/>
              <a:t> when</a:t>
            </a:r>
          </a:p>
          <a:p>
            <a:pPr algn="ctr" eaLnBrk="1" hangingPunct="1">
              <a:buFontTx/>
              <a:buNone/>
            </a:pPr>
            <a:r>
              <a:rPr lang="en-US" sz="2800" b="1" dirty="0" smtClean="0">
                <a:solidFill>
                  <a:srgbClr val="CC6600"/>
                </a:solidFill>
              </a:rPr>
              <a:t>p &gt; 1/n</a:t>
            </a:r>
          </a:p>
          <a:p>
            <a:pPr eaLnBrk="1" hangingPunct="1">
              <a:buFontTx/>
              <a:buNone/>
            </a:pPr>
            <a:r>
              <a:rPr lang="en-US" sz="2800" dirty="0" smtClean="0"/>
              <a:t>Since Ethernet permits up to 1024 stations, </a:t>
            </a:r>
            <a:r>
              <a:rPr lang="en-US" sz="2800" dirty="0" err="1" smtClean="0"/>
              <a:t>backoff</a:t>
            </a:r>
            <a:r>
              <a:rPr lang="en-US" sz="2800" dirty="0" smtClean="0"/>
              <a:t> continues until </a:t>
            </a:r>
            <a:r>
              <a:rPr lang="en-US" sz="2800" dirty="0" smtClean="0">
                <a:solidFill>
                  <a:srgbClr val="FF6600"/>
                </a:solidFill>
                <a:latin typeface="Comic Sans MS" pitchFamily="66" charset="0"/>
              </a:rPr>
              <a:t>K</a:t>
            </a:r>
            <a:r>
              <a:rPr lang="en-US" sz="2800" dirty="0" smtClean="0">
                <a:solidFill>
                  <a:srgbClr val="FF6600"/>
                </a:solidFill>
              </a:rPr>
              <a:t> = 10, L = 2</a:t>
            </a:r>
            <a:r>
              <a:rPr lang="en-US" sz="2800" baseline="30000" dirty="0" smtClean="0">
                <a:solidFill>
                  <a:srgbClr val="FF6600"/>
                </a:solidFill>
              </a:rPr>
              <a:t>10</a:t>
            </a:r>
            <a:r>
              <a:rPr lang="en-US" sz="2800" dirty="0" smtClean="0"/>
              <a:t>, and </a:t>
            </a:r>
            <a:r>
              <a:rPr lang="en-US" sz="2800" dirty="0" smtClean="0">
                <a:solidFill>
                  <a:schemeClr val="accent2"/>
                </a:solidFill>
              </a:rPr>
              <a:t>p = 1/2</a:t>
            </a:r>
            <a:r>
              <a:rPr lang="en-US" sz="2800" baseline="30000" dirty="0" smtClean="0">
                <a:solidFill>
                  <a:schemeClr val="accent2"/>
                </a:solidFill>
              </a:rPr>
              <a:t>10</a:t>
            </a:r>
            <a:endParaRPr lang="en-US" sz="2800" dirty="0" smtClean="0">
              <a:solidFill>
                <a:schemeClr val="accent2"/>
              </a:solidFill>
            </a:endParaRPr>
          </a:p>
          <a:p>
            <a:pPr eaLnBrk="1" hangingPunct="1">
              <a:buFontTx/>
              <a:buNone/>
            </a:pPr>
            <a:r>
              <a:rPr lang="en-US" sz="2800" dirty="0" smtClean="0"/>
              <a:t>Normally </a:t>
            </a:r>
            <a:r>
              <a:rPr lang="en-US" sz="2800" dirty="0" smtClean="0">
                <a:solidFill>
                  <a:srgbClr val="FF6600"/>
                </a:solidFill>
                <a:latin typeface="Comic Sans MS" pitchFamily="66" charset="0"/>
              </a:rPr>
              <a:t>K</a:t>
            </a:r>
            <a:r>
              <a:rPr lang="en-US" sz="2800" dirty="0" smtClean="0">
                <a:solidFill>
                  <a:srgbClr val="FF6600"/>
                </a:solidFill>
              </a:rPr>
              <a:t> </a:t>
            </a:r>
            <a:r>
              <a:rPr lang="en-US" sz="2800" dirty="0" smtClean="0"/>
              <a:t>is incremented up to 10, but BEB is set for 16 retries. After 16 retries, MAC gives up trying to send the frame.</a:t>
            </a:r>
          </a:p>
          <a:p>
            <a:pPr eaLnBrk="1" hangingPunct="1">
              <a:buFontTx/>
              <a:buNone/>
            </a:pPr>
            <a:r>
              <a:rPr lang="en-US" sz="2800" b="1" dirty="0" smtClean="0">
                <a:solidFill>
                  <a:schemeClr val="accent2"/>
                </a:solidFill>
              </a:rPr>
              <a:t>	 {The IP packet is now considered lost}.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7"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Tree>
    <p:extLst>
      <p:ext uri="{BB962C8B-B14F-4D97-AF65-F5344CB8AC3E}">
        <p14:creationId xmlns:p14="http://schemas.microsoft.com/office/powerpoint/2010/main" val="160764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17550" y="1709738"/>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9" name="Rectangle 3"/>
          <p:cNvSpPr>
            <a:spLocks noChangeArrowheads="1"/>
          </p:cNvSpPr>
          <p:nvPr/>
        </p:nvSpPr>
        <p:spPr bwMode="auto">
          <a:xfrm>
            <a:off x="773113" y="1782763"/>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1270" name="Line 4"/>
          <p:cNvSpPr>
            <a:spLocks noChangeShapeType="1"/>
          </p:cNvSpPr>
          <p:nvPr/>
        </p:nvSpPr>
        <p:spPr bwMode="auto">
          <a:xfrm>
            <a:off x="1828800" y="1709738"/>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Rectangle 5"/>
          <p:cNvSpPr>
            <a:spLocks noChangeArrowheads="1"/>
          </p:cNvSpPr>
          <p:nvPr/>
        </p:nvSpPr>
        <p:spPr bwMode="auto">
          <a:xfrm>
            <a:off x="1916113" y="1795463"/>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1272" name="Line 6"/>
          <p:cNvSpPr>
            <a:spLocks noChangeShapeType="1"/>
          </p:cNvSpPr>
          <p:nvPr/>
        </p:nvSpPr>
        <p:spPr bwMode="auto">
          <a:xfrm>
            <a:off x="24765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2474913" y="1655763"/>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1274" name="Line 8"/>
          <p:cNvSpPr>
            <a:spLocks noChangeShapeType="1"/>
          </p:cNvSpPr>
          <p:nvPr/>
        </p:nvSpPr>
        <p:spPr bwMode="auto">
          <a:xfrm>
            <a:off x="37084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Rectangle 9"/>
          <p:cNvSpPr>
            <a:spLocks noChangeArrowheads="1"/>
          </p:cNvSpPr>
          <p:nvPr/>
        </p:nvSpPr>
        <p:spPr bwMode="auto">
          <a:xfrm>
            <a:off x="3859213" y="1655763"/>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1276" name="Line 10"/>
          <p:cNvSpPr>
            <a:spLocks noChangeShapeType="1"/>
          </p:cNvSpPr>
          <p:nvPr/>
        </p:nvSpPr>
        <p:spPr bwMode="auto">
          <a:xfrm>
            <a:off x="48768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11"/>
          <p:cNvSpPr>
            <a:spLocks noChangeArrowheads="1"/>
          </p:cNvSpPr>
          <p:nvPr/>
        </p:nvSpPr>
        <p:spPr bwMode="auto">
          <a:xfrm>
            <a:off x="4875213" y="1782763"/>
            <a:ext cx="879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CC3300"/>
                </a:solidFill>
                <a:latin typeface="Times New Roman" pitchFamily="18" charset="0"/>
              </a:rPr>
              <a:t>Length</a:t>
            </a:r>
          </a:p>
        </p:txBody>
      </p:sp>
      <p:sp>
        <p:nvSpPr>
          <p:cNvPr id="11278" name="Line 12"/>
          <p:cNvSpPr>
            <a:spLocks noChangeShapeType="1"/>
          </p:cNvSpPr>
          <p:nvPr/>
        </p:nvSpPr>
        <p:spPr bwMode="auto">
          <a:xfrm>
            <a:off x="57023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9" name="Rectangle 13"/>
          <p:cNvSpPr>
            <a:spLocks noChangeArrowheads="1"/>
          </p:cNvSpPr>
          <p:nvPr/>
        </p:nvSpPr>
        <p:spPr bwMode="auto">
          <a:xfrm>
            <a:off x="5675313" y="1757363"/>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1280" name="Line 14"/>
          <p:cNvSpPr>
            <a:spLocks noChangeShapeType="1"/>
          </p:cNvSpPr>
          <p:nvPr/>
        </p:nvSpPr>
        <p:spPr bwMode="auto">
          <a:xfrm>
            <a:off x="68961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15"/>
          <p:cNvSpPr>
            <a:spLocks noChangeArrowheads="1"/>
          </p:cNvSpPr>
          <p:nvPr/>
        </p:nvSpPr>
        <p:spPr bwMode="auto">
          <a:xfrm>
            <a:off x="6881813" y="1770063"/>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1282" name="Line 16"/>
          <p:cNvSpPr>
            <a:spLocks noChangeShapeType="1"/>
          </p:cNvSpPr>
          <p:nvPr/>
        </p:nvSpPr>
        <p:spPr bwMode="auto">
          <a:xfrm>
            <a:off x="74930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3" name="Rectangle 17"/>
          <p:cNvSpPr>
            <a:spLocks noChangeArrowheads="1"/>
          </p:cNvSpPr>
          <p:nvPr/>
        </p:nvSpPr>
        <p:spPr bwMode="auto">
          <a:xfrm>
            <a:off x="7567613" y="1757363"/>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1284" name="Rectangle 18"/>
          <p:cNvSpPr>
            <a:spLocks noChangeArrowheads="1"/>
          </p:cNvSpPr>
          <p:nvPr/>
        </p:nvSpPr>
        <p:spPr bwMode="auto">
          <a:xfrm>
            <a:off x="1179513" y="14017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1285" name="Rectangle 19"/>
          <p:cNvSpPr>
            <a:spLocks noChangeArrowheads="1"/>
          </p:cNvSpPr>
          <p:nvPr/>
        </p:nvSpPr>
        <p:spPr bwMode="auto">
          <a:xfrm>
            <a:off x="20431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286" name="Rectangle 20"/>
          <p:cNvSpPr>
            <a:spLocks noChangeArrowheads="1"/>
          </p:cNvSpPr>
          <p:nvPr/>
        </p:nvSpPr>
        <p:spPr bwMode="auto">
          <a:xfrm>
            <a:off x="2716213" y="13763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7" name="Rectangle 21"/>
          <p:cNvSpPr>
            <a:spLocks noChangeArrowheads="1"/>
          </p:cNvSpPr>
          <p:nvPr/>
        </p:nvSpPr>
        <p:spPr bwMode="auto">
          <a:xfrm>
            <a:off x="3948113" y="13509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8" name="Rectangle 22"/>
          <p:cNvSpPr>
            <a:spLocks noChangeArrowheads="1"/>
          </p:cNvSpPr>
          <p:nvPr/>
        </p:nvSpPr>
        <p:spPr bwMode="auto">
          <a:xfrm>
            <a:off x="51673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1289" name="Rectangle 23"/>
          <p:cNvSpPr>
            <a:spLocks noChangeArrowheads="1"/>
          </p:cNvSpPr>
          <p:nvPr/>
        </p:nvSpPr>
        <p:spPr bwMode="auto">
          <a:xfrm>
            <a:off x="77835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1290" name="Line 24"/>
          <p:cNvSpPr>
            <a:spLocks noChangeShapeType="1"/>
          </p:cNvSpPr>
          <p:nvPr/>
        </p:nvSpPr>
        <p:spPr bwMode="auto">
          <a:xfrm flipV="1">
            <a:off x="825500" y="1268760"/>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1" name="Line 25"/>
          <p:cNvSpPr>
            <a:spLocks noChangeShapeType="1"/>
          </p:cNvSpPr>
          <p:nvPr/>
        </p:nvSpPr>
        <p:spPr bwMode="auto">
          <a:xfrm>
            <a:off x="5791056" y="1269510"/>
            <a:ext cx="247951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2" name="Rectangle 26"/>
          <p:cNvSpPr>
            <a:spLocks noChangeArrowheads="1"/>
          </p:cNvSpPr>
          <p:nvPr/>
        </p:nvSpPr>
        <p:spPr bwMode="auto">
          <a:xfrm>
            <a:off x="3429000" y="2362200"/>
            <a:ext cx="19002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a:t>
            </a:r>
            <a:r>
              <a:rPr lang="en-US" sz="1800" b="1">
                <a:solidFill>
                  <a:srgbClr val="333300"/>
                </a:solidFill>
                <a:latin typeface="Times New Roman" pitchFamily="18" charset="0"/>
              </a:rPr>
              <a:t>64 to 1518 bytes</a:t>
            </a:r>
          </a:p>
        </p:txBody>
      </p:sp>
      <p:sp>
        <p:nvSpPr>
          <p:cNvPr id="11293" name="Rectangle 27"/>
          <p:cNvSpPr>
            <a:spLocks noChangeArrowheads="1"/>
          </p:cNvSpPr>
          <p:nvPr/>
        </p:nvSpPr>
        <p:spPr bwMode="auto">
          <a:xfrm>
            <a:off x="827088" y="2252663"/>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1294" name="Rectangle 28"/>
          <p:cNvSpPr>
            <a:spLocks noChangeArrowheads="1"/>
          </p:cNvSpPr>
          <p:nvPr/>
        </p:nvSpPr>
        <p:spPr bwMode="auto">
          <a:xfrm>
            <a:off x="1830388" y="2265363"/>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1295" name="Rectangle 29"/>
          <p:cNvSpPr>
            <a:spLocks noChangeArrowheads="1"/>
          </p:cNvSpPr>
          <p:nvPr/>
        </p:nvSpPr>
        <p:spPr bwMode="auto">
          <a:xfrm>
            <a:off x="666750" y="33226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6" name="Rectangle 30"/>
          <p:cNvSpPr>
            <a:spLocks noChangeArrowheads="1"/>
          </p:cNvSpPr>
          <p:nvPr/>
        </p:nvSpPr>
        <p:spPr bwMode="auto">
          <a:xfrm>
            <a:off x="696913" y="33321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297" name="Line 31"/>
          <p:cNvSpPr>
            <a:spLocks noChangeShapeType="1"/>
          </p:cNvSpPr>
          <p:nvPr/>
        </p:nvSpPr>
        <p:spPr bwMode="auto">
          <a:xfrm>
            <a:off x="1041400" y="33226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Rectangle 32"/>
          <p:cNvSpPr>
            <a:spLocks noChangeArrowheads="1"/>
          </p:cNvSpPr>
          <p:nvPr/>
        </p:nvSpPr>
        <p:spPr bwMode="auto">
          <a:xfrm>
            <a:off x="1446213" y="33448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Single address</a:t>
            </a:r>
          </a:p>
        </p:txBody>
      </p:sp>
      <p:sp>
        <p:nvSpPr>
          <p:cNvPr id="11299" name="Rectangle 33"/>
          <p:cNvSpPr>
            <a:spLocks noChangeArrowheads="1"/>
          </p:cNvSpPr>
          <p:nvPr/>
        </p:nvSpPr>
        <p:spPr bwMode="auto">
          <a:xfrm>
            <a:off x="654050" y="39957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0" name="Rectangle 34"/>
          <p:cNvSpPr>
            <a:spLocks noChangeArrowheads="1"/>
          </p:cNvSpPr>
          <p:nvPr/>
        </p:nvSpPr>
        <p:spPr bwMode="auto">
          <a:xfrm>
            <a:off x="696913" y="40052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01" name="Line 35"/>
          <p:cNvSpPr>
            <a:spLocks noChangeShapeType="1"/>
          </p:cNvSpPr>
          <p:nvPr/>
        </p:nvSpPr>
        <p:spPr bwMode="auto">
          <a:xfrm>
            <a:off x="1041400" y="39957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2" name="Rectangle 36"/>
          <p:cNvSpPr>
            <a:spLocks noChangeArrowheads="1"/>
          </p:cNvSpPr>
          <p:nvPr/>
        </p:nvSpPr>
        <p:spPr bwMode="auto">
          <a:xfrm>
            <a:off x="1458913" y="39925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Group address</a:t>
            </a:r>
          </a:p>
        </p:txBody>
      </p:sp>
      <p:sp>
        <p:nvSpPr>
          <p:cNvPr id="11303" name="Rectangle 37"/>
          <p:cNvSpPr>
            <a:spLocks noChangeArrowheads="1"/>
          </p:cNvSpPr>
          <p:nvPr/>
        </p:nvSpPr>
        <p:spPr bwMode="auto">
          <a:xfrm>
            <a:off x="4354513" y="3268663"/>
            <a:ext cx="43386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buFontTx/>
              <a:buChar char="•"/>
            </a:pPr>
            <a:r>
              <a:rPr lang="en-US" sz="1800">
                <a:solidFill>
                  <a:schemeClr val="tx1"/>
                </a:solidFill>
                <a:latin typeface="Times New Roman" pitchFamily="18" charset="0"/>
              </a:rPr>
              <a:t>  Destination address is either single address</a:t>
            </a:r>
          </a:p>
          <a:p>
            <a:pPr algn="l" eaLnBrk="0" hangingPunct="0"/>
            <a:r>
              <a:rPr lang="en-US" sz="1800">
                <a:solidFill>
                  <a:schemeClr val="tx1"/>
                </a:solidFill>
                <a:latin typeface="Times New Roman" pitchFamily="18" charset="0"/>
              </a:rPr>
              <a:t>or group address (broadcast = 111...111)</a:t>
            </a: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buFontTx/>
              <a:buChar char="•"/>
            </a:pPr>
            <a:r>
              <a:rPr lang="en-US" sz="1800">
                <a:solidFill>
                  <a:schemeClr val="tx1"/>
                </a:solidFill>
                <a:latin typeface="Times New Roman" pitchFamily="18" charset="0"/>
              </a:rPr>
              <a:t>  Addresses are defined on local or universal basis</a:t>
            </a:r>
          </a:p>
          <a:p>
            <a:pPr algn="l" eaLnBrk="0" hangingPunct="0">
              <a:buFontTx/>
              <a:buChar char="•"/>
            </a:pPr>
            <a:r>
              <a:rPr lang="en-US" sz="1800">
                <a:solidFill>
                  <a:schemeClr val="tx1"/>
                </a:solidFill>
                <a:latin typeface="Times New Roman" pitchFamily="18" charset="0"/>
              </a:rPr>
              <a:t>  2</a:t>
            </a:r>
            <a:r>
              <a:rPr lang="en-US" sz="1800" baseline="30000">
                <a:solidFill>
                  <a:schemeClr val="tx1"/>
                </a:solidFill>
                <a:latin typeface="Times New Roman" pitchFamily="18" charset="0"/>
              </a:rPr>
              <a:t>46</a:t>
            </a:r>
            <a:r>
              <a:rPr lang="en-US" sz="1800">
                <a:solidFill>
                  <a:schemeClr val="tx1"/>
                </a:solidFill>
                <a:latin typeface="Times New Roman" pitchFamily="18" charset="0"/>
              </a:rPr>
              <a:t> possible global addresses</a:t>
            </a:r>
          </a:p>
        </p:txBody>
      </p:sp>
      <p:sp>
        <p:nvSpPr>
          <p:cNvPr id="11304" name="Rectangle 38"/>
          <p:cNvSpPr>
            <a:spLocks noChangeArrowheads="1"/>
          </p:cNvSpPr>
          <p:nvPr/>
        </p:nvSpPr>
        <p:spPr bwMode="auto">
          <a:xfrm>
            <a:off x="1116013" y="4652963"/>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5" name="Rectangle 39"/>
          <p:cNvSpPr>
            <a:spLocks noChangeArrowheads="1"/>
          </p:cNvSpPr>
          <p:nvPr/>
        </p:nvSpPr>
        <p:spPr bwMode="auto">
          <a:xfrm>
            <a:off x="1154113" y="46529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306" name="Line 40"/>
          <p:cNvSpPr>
            <a:spLocks noChangeShapeType="1"/>
          </p:cNvSpPr>
          <p:nvPr/>
        </p:nvSpPr>
        <p:spPr bwMode="auto">
          <a:xfrm>
            <a:off x="1485900" y="46561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7" name="Rectangle 41"/>
          <p:cNvSpPr>
            <a:spLocks noChangeArrowheads="1"/>
          </p:cNvSpPr>
          <p:nvPr/>
        </p:nvSpPr>
        <p:spPr bwMode="auto">
          <a:xfrm>
            <a:off x="1497013" y="4665663"/>
            <a:ext cx="1501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Local  address</a:t>
            </a:r>
          </a:p>
        </p:txBody>
      </p:sp>
      <p:sp>
        <p:nvSpPr>
          <p:cNvPr id="11308" name="Rectangle 42"/>
          <p:cNvSpPr>
            <a:spLocks noChangeArrowheads="1"/>
          </p:cNvSpPr>
          <p:nvPr/>
        </p:nvSpPr>
        <p:spPr bwMode="auto">
          <a:xfrm>
            <a:off x="1111250" y="5367338"/>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9" name="Rectangle 43"/>
          <p:cNvSpPr>
            <a:spLocks noChangeArrowheads="1"/>
          </p:cNvSpPr>
          <p:nvPr/>
        </p:nvSpPr>
        <p:spPr bwMode="auto">
          <a:xfrm>
            <a:off x="1179513" y="53768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10" name="Line 44"/>
          <p:cNvSpPr>
            <a:spLocks noChangeShapeType="1"/>
          </p:cNvSpPr>
          <p:nvPr/>
        </p:nvSpPr>
        <p:spPr bwMode="auto">
          <a:xfrm>
            <a:off x="1511300" y="53800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1" name="Rectangle 45"/>
          <p:cNvSpPr>
            <a:spLocks noChangeArrowheads="1"/>
          </p:cNvSpPr>
          <p:nvPr/>
        </p:nvSpPr>
        <p:spPr bwMode="auto">
          <a:xfrm>
            <a:off x="1522413" y="5389563"/>
            <a:ext cx="1603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Global  address</a:t>
            </a:r>
          </a:p>
        </p:txBody>
      </p:sp>
      <p:sp>
        <p:nvSpPr>
          <p:cNvPr id="11312" name="Rectangle 46"/>
          <p:cNvSpPr>
            <a:spLocks noChangeArrowheads="1"/>
          </p:cNvSpPr>
          <p:nvPr/>
        </p:nvSpPr>
        <p:spPr bwMode="auto">
          <a:xfrm>
            <a:off x="3328988" y="1052736"/>
            <a:ext cx="247824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CC3300"/>
                </a:solidFill>
                <a:latin typeface="+mn-lt"/>
              </a:rPr>
              <a:t>802.3 MAC Frame</a:t>
            </a:r>
          </a:p>
        </p:txBody>
      </p:sp>
      <p:cxnSp>
        <p:nvCxnSpPr>
          <p:cNvPr id="11316" name="Straight Arrow Connector 52"/>
          <p:cNvCxnSpPr>
            <a:cxnSpLocks noChangeShapeType="1"/>
          </p:cNvCxnSpPr>
          <p:nvPr/>
        </p:nvCxnSpPr>
        <p:spPr bwMode="auto">
          <a:xfrm rot="10800000">
            <a:off x="214313" y="1965325"/>
            <a:ext cx="503237" cy="3492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1317" name="Straight Arrow Connector 55"/>
          <p:cNvCxnSpPr>
            <a:cxnSpLocks noChangeShapeType="1"/>
            <a:stCxn id="11268" idx="1"/>
          </p:cNvCxnSpPr>
          <p:nvPr/>
        </p:nvCxnSpPr>
        <p:spPr bwMode="auto">
          <a:xfrm flipH="1">
            <a:off x="142875" y="1963738"/>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55" name="Rectangle 2"/>
          <p:cNvSpPr txBox="1">
            <a:spLocks noChangeArrowheads="1"/>
          </p:cNvSpPr>
          <p:nvPr/>
        </p:nvSpPr>
        <p:spPr>
          <a:xfrm>
            <a:off x="266700" y="50453"/>
            <a:ext cx="8426450"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IEEE 802.3 Frame Format </a:t>
            </a:r>
          </a:p>
        </p:txBody>
      </p:sp>
      <p:sp>
        <p:nvSpPr>
          <p:cNvPr id="56"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12211252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2782</TotalTime>
  <Words>1744</Words>
  <Application>Microsoft Office PowerPoint</Application>
  <PresentationFormat>On-screen Show (4:3)</PresentationFormat>
  <Paragraphs>506</Paragraphs>
  <Slides>38</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2" baseType="lpstr">
      <vt:lpstr>Revised_Master</vt:lpstr>
      <vt:lpstr>Clip</vt:lpstr>
      <vt:lpstr>Document</vt:lpstr>
      <vt:lpstr>Microsoft Clip Gallery</vt:lpstr>
      <vt:lpstr>   Ethernet  </vt:lpstr>
      <vt:lpstr>Ethernet Outline</vt:lpstr>
      <vt:lpstr>       Ethernet   [DEC, Intel, Xerox]</vt:lpstr>
      <vt:lpstr>        Ethernet  [operational in 1974]</vt:lpstr>
      <vt:lpstr>Worst Case Collision Scenario</vt:lpstr>
      <vt:lpstr> Ethernet </vt:lpstr>
      <vt:lpstr>Binary Exponental Backoff (BEB)</vt:lpstr>
      <vt:lpstr>Binary Exponental Backoff (BEB)</vt:lpstr>
      <vt:lpstr>PowerPoint Presentation</vt:lpstr>
      <vt:lpstr>PowerPoint Presentation</vt:lpstr>
      <vt:lpstr>PowerPoint Presentation</vt:lpstr>
      <vt:lpstr>PowerPoint Presentation</vt:lpstr>
      <vt:lpstr>Ethernet Evolution</vt:lpstr>
      <vt:lpstr>PowerPoint Presentation</vt:lpstr>
      <vt:lpstr>Ethernet Evolution</vt:lpstr>
      <vt:lpstr>PowerPoint Presentation</vt:lpstr>
      <vt:lpstr>PowerPoint Presentation</vt:lpstr>
      <vt:lpstr>Ethernet Evolution</vt:lpstr>
      <vt:lpstr>Ethernet Evolution</vt:lpstr>
      <vt:lpstr>The Hub Concept</vt:lpstr>
      <vt:lpstr>PowerPoint Presentation</vt:lpstr>
      <vt:lpstr>PowerPoint Presentation</vt:lpstr>
      <vt:lpstr>10Mbps Specification (Ethernet)</vt:lpstr>
      <vt:lpstr>Switched Ethernet</vt:lpstr>
      <vt:lpstr>PowerPoint Presentation</vt:lpstr>
      <vt:lpstr>Switches</vt:lpstr>
      <vt:lpstr>Switches   allows multiple simultaneous transmissions</vt:lpstr>
      <vt:lpstr>Switch Table</vt:lpstr>
      <vt:lpstr>Switch: Self-Learning</vt:lpstr>
      <vt:lpstr>Switch: Frame Filtering/Forwarding</vt:lpstr>
      <vt:lpstr>Self-learning, forwarding: example</vt:lpstr>
      <vt:lpstr>Interconnecting Switches</vt:lpstr>
      <vt:lpstr>Self-learning Multi-switch</vt:lpstr>
      <vt:lpstr>Switched Ethernet</vt:lpstr>
      <vt:lpstr>Switched Ethernet</vt:lpstr>
      <vt:lpstr>Switched Ethernet Hub</vt:lpstr>
      <vt:lpstr>Switching Hierarchy</vt:lpstr>
      <vt:lpstr>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134</cp:revision>
  <dcterms:created xsi:type="dcterms:W3CDTF">2004-01-21T20:05:10Z</dcterms:created>
  <dcterms:modified xsi:type="dcterms:W3CDTF">2011-04-08T12:59:41Z</dcterms:modified>
</cp:coreProperties>
</file>